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31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2AACA-FD96-4FEB-96B9-12E7F23F946D}" type="datetimeFigureOut">
              <a:rPr lang="sl-SI" smtClean="0"/>
              <a:t>13.5.2014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DB06D-7A82-48B3-A617-C942B5A931E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2568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DB06D-7A82-48B3-A617-C942B5A931ED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4703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96649"/>
            <a:ext cx="2960250" cy="16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4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3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6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2073"/>
          </a:xfrm>
        </p:spPr>
        <p:txBody>
          <a:bodyPr>
            <a:noAutofit/>
          </a:bodyPr>
          <a:lstStyle>
            <a:lvl1pPr algn="l">
              <a:defRPr sz="3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cxnSp>
        <p:nvCxnSpPr>
          <p:cNvPr id="4" name="Raven povezovalnik 3"/>
          <p:cNvCxnSpPr/>
          <p:nvPr userDrawn="1"/>
        </p:nvCxnSpPr>
        <p:spPr>
          <a:xfrm>
            <a:off x="457200" y="908720"/>
            <a:ext cx="82296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70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318163" y="3244334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080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pic>
        <p:nvPicPr>
          <p:cNvPr id="11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13" name="Rectangle 12"/>
          <p:cNvSpPr/>
          <p:nvPr userDrawn="1"/>
        </p:nvSpPr>
        <p:spPr>
          <a:xfrm>
            <a:off x="3672000" y="6326666"/>
            <a:ext cx="1800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 smtClean="0">
                <a:solidFill>
                  <a:schemeClr val="accent5">
                    <a:lumMod val="50000"/>
                  </a:schemeClr>
                </a:solidFill>
              </a:rPr>
              <a:t>Laboratorij za energetiko</a:t>
            </a:r>
            <a:endParaRPr lang="sl-SI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wmf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1107558"/>
          </a:xfrm>
        </p:spPr>
        <p:txBody>
          <a:bodyPr>
            <a:noAutofit/>
          </a:bodyPr>
          <a:lstStyle/>
          <a:p>
            <a:r>
              <a:rPr lang="sl-SI" sz="2400" spc="70" dirty="0">
                <a:latin typeface="Tahoma" pitchFamily="34" charset="0"/>
                <a:ea typeface="Tahoma" pitchFamily="34" charset="0"/>
                <a:cs typeface="Tahoma" pitchFamily="34" charset="0"/>
              </a:rPr>
              <a:t>ANALIZA VPLIVA PRETOKA ENERGIJE PREKO RAZLIČNIH NIZKONAPETOSTNIH VODOV NA NAPETOSTNI PROFIL OMREŽJA</a:t>
            </a:r>
            <a:endParaRPr lang="sl-SI" sz="2400" dirty="0"/>
          </a:p>
        </p:txBody>
      </p:sp>
      <p:cxnSp>
        <p:nvCxnSpPr>
          <p:cNvPr id="5" name="Raven povezovalnik 4"/>
          <p:cNvCxnSpPr/>
          <p:nvPr/>
        </p:nvCxnSpPr>
        <p:spPr>
          <a:xfrm>
            <a:off x="971600" y="4509120"/>
            <a:ext cx="7200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PoljeZBesedilom 5"/>
          <p:cNvSpPr txBox="1"/>
          <p:nvPr/>
        </p:nvSpPr>
        <p:spPr>
          <a:xfrm>
            <a:off x="1511660" y="241159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23. Mednarodno posvetovanje Komunalna </a:t>
            </a:r>
            <a:r>
              <a:rPr lang="sl-SI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nergetika</a:t>
            </a:r>
            <a:endParaRPr lang="sl-SI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4294967295"/>
          </p:nvPr>
        </p:nvSpPr>
        <p:spPr>
          <a:xfrm>
            <a:off x="1871663" y="4845595"/>
            <a:ext cx="5400675" cy="455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Ernest Belič, Klemen Deželak, Gorazd Štumberger</a:t>
            </a:r>
          </a:p>
        </p:txBody>
      </p:sp>
      <p:sp>
        <p:nvSpPr>
          <p:cNvPr id="10" name="Podnaslov 2"/>
          <p:cNvSpPr txBox="1">
            <a:spLocks/>
          </p:cNvSpPr>
          <p:nvPr/>
        </p:nvSpPr>
        <p:spPr>
          <a:xfrm>
            <a:off x="3122966" y="5589240"/>
            <a:ext cx="2898068" cy="4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Maribor, 13. maj 2014 </a:t>
            </a:r>
            <a:endParaRPr lang="sl-SI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dirty="0"/>
              <a:t>Analizirati vpliv pretoka energije (delovne in jalove moči) preko nizkonapetostnega voda na napetostni profil omrežja.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dirty="0"/>
              <a:t>Pri tem zajeti vpliv različnih tipov in različnih dolžin vodov.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dirty="0"/>
              <a:t>Analizo izpeljati na podlagi analitične odvisnosti napetosti na koncu voda </a:t>
            </a:r>
            <a:r>
              <a:rPr lang="sl-SI" i="1" dirty="0">
                <a:latin typeface="times" panose="02020603050405020304" pitchFamily="18" charset="0"/>
                <a:cs typeface="times" panose="02020603050405020304" pitchFamily="18" charset="0"/>
              </a:rPr>
              <a:t>U</a:t>
            </a:r>
            <a:r>
              <a:rPr lang="sl-SI" baseline="-25000" dirty="0">
                <a:latin typeface="times" panose="02020603050405020304" pitchFamily="18" charset="0"/>
                <a:cs typeface="times" panose="02020603050405020304" pitchFamily="18" charset="0"/>
              </a:rPr>
              <a:t>2 </a:t>
            </a:r>
            <a:r>
              <a:rPr lang="sl-SI" dirty="0"/>
              <a:t>od:</a:t>
            </a:r>
          </a:p>
          <a:p>
            <a:pPr lvl="1">
              <a:lnSpc>
                <a:spcPct val="100000"/>
              </a:lnSpc>
            </a:pPr>
            <a:r>
              <a:rPr lang="sl-SI" dirty="0"/>
              <a:t>napetosti na začetku voda </a:t>
            </a:r>
            <a:r>
              <a:rPr lang="sl-S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l-SI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dirty="0">
                <a:cs typeface="Times New Roman" panose="02020603050405020304" pitchFamily="18" charset="0"/>
              </a:rPr>
              <a:t>,</a:t>
            </a:r>
          </a:p>
          <a:p>
            <a:pPr lvl="1">
              <a:lnSpc>
                <a:spcPct val="100000"/>
              </a:lnSpc>
            </a:pPr>
            <a:r>
              <a:rPr lang="sl-SI" dirty="0"/>
              <a:t>parametrov voda </a:t>
            </a:r>
            <a:r>
              <a:rPr lang="sl-S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sl-SI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dirty="0"/>
              <a:t>,</a:t>
            </a:r>
            <a:r>
              <a:rPr lang="sl-SI" i="1" dirty="0"/>
              <a:t> </a:t>
            </a:r>
            <a:r>
              <a:rPr lang="sl-SI" i="1" dirty="0"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sl-SI" baseline="-25000" dirty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sl-SI" i="1" dirty="0"/>
              <a:t> </a:t>
            </a:r>
            <a:r>
              <a:rPr lang="sl-SI" dirty="0"/>
              <a:t>in</a:t>
            </a:r>
          </a:p>
          <a:p>
            <a:pPr lvl="1">
              <a:lnSpc>
                <a:spcPct val="100000"/>
              </a:lnSpc>
            </a:pPr>
            <a:r>
              <a:rPr lang="sl-SI" dirty="0"/>
              <a:t>pretoka energije (delovne in jalove moči) preko voda </a:t>
            </a:r>
            <a:r>
              <a:rPr lang="sl-SI" i="1" dirty="0">
                <a:latin typeface="times" panose="02020603050405020304" pitchFamily="18" charset="0"/>
                <a:cs typeface="times" panose="02020603050405020304" pitchFamily="18" charset="0"/>
              </a:rPr>
              <a:t>P </a:t>
            </a:r>
            <a:r>
              <a:rPr lang="sl-SI" dirty="0">
                <a:cs typeface="times" panose="02020603050405020304" pitchFamily="18" charset="0"/>
              </a:rPr>
              <a:t>in</a:t>
            </a:r>
            <a:r>
              <a:rPr lang="sl-SI" i="1" dirty="0">
                <a:latin typeface="times" panose="02020603050405020304" pitchFamily="18" charset="0"/>
                <a:cs typeface="times" panose="02020603050405020304" pitchFamily="18" charset="0"/>
              </a:rPr>
              <a:t> Q</a:t>
            </a:r>
            <a:r>
              <a:rPr lang="sl-SI" dirty="0">
                <a:cs typeface="times" panose="02020603050405020304" pitchFamily="18" charset="0"/>
              </a:rPr>
              <a:t>.</a:t>
            </a:r>
            <a:endParaRPr lang="sl-SI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Cilji</a:t>
            </a:r>
            <a:endParaRPr lang="sl-SI" dirty="0"/>
          </a:p>
        </p:txBody>
      </p:sp>
      <p:pic>
        <p:nvPicPr>
          <p:cNvPr id="4" name="Označba mesta vsebine 5" descr="E:\Dropbox\Delo_faks\Članki Ernest\Komunalna Energetika 2014\Slike\Model voda - 2 vozlisc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275" y="4355812"/>
            <a:ext cx="5033450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jeZBesedilom 4"/>
          <p:cNvSpPr txBox="1"/>
          <p:nvPr/>
        </p:nvSpPr>
        <p:spPr>
          <a:xfrm>
            <a:off x="2591779" y="5723964"/>
            <a:ext cx="396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Slika 1: Model nizkonapetostnega voda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327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Za model voda na sliki 1 veljata zvezi</a:t>
            </a:r>
            <a:r>
              <a:rPr lang="sl-SI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ki </a:t>
            </a:r>
            <a:r>
              <a:rPr lang="sl-SI" dirty="0"/>
              <a:t>po združitvi tvorita naslednjo enačbo</a:t>
            </a:r>
            <a:r>
              <a:rPr lang="sl-SI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Rešitev enačbe:</a:t>
            </a:r>
          </a:p>
          <a:p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Matematični model voda</a:t>
            </a:r>
            <a:endParaRPr lang="sl-SI" dirty="0"/>
          </a:p>
        </p:txBody>
      </p:sp>
      <p:grpSp>
        <p:nvGrpSpPr>
          <p:cNvPr id="7" name="Skupina 6"/>
          <p:cNvGrpSpPr/>
          <p:nvPr/>
        </p:nvGrpSpPr>
        <p:grpSpPr>
          <a:xfrm>
            <a:off x="2055275" y="4355812"/>
            <a:ext cx="5033450" cy="1737484"/>
            <a:chOff x="2055275" y="4355812"/>
            <a:chExt cx="5033450" cy="1737484"/>
          </a:xfrm>
        </p:grpSpPr>
        <p:pic>
          <p:nvPicPr>
            <p:cNvPr id="4" name="Označba mesta vsebine 5" descr="E:\Dropbox\Delo_faks\Članki Ernest\Komunalna Energetika 2014\Slike\Model voda - 2 vozlisci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5275" y="4355812"/>
              <a:ext cx="5033450" cy="13681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PoljeZBesedilom 4"/>
            <p:cNvSpPr txBox="1"/>
            <p:nvPr/>
          </p:nvSpPr>
          <p:spPr>
            <a:xfrm>
              <a:off x="2591779" y="5723964"/>
              <a:ext cx="3960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dirty="0" smtClean="0"/>
                <a:t>Slika 1: Model nizkonapetostnega voda</a:t>
              </a:r>
              <a:endParaRPr lang="sl-SI" dirty="0"/>
            </a:p>
          </p:txBody>
        </p:sp>
      </p:grpSp>
      <p:graphicFrame>
        <p:nvGraphicFramePr>
          <p:cNvPr id="8" name="Predm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040050"/>
              </p:ext>
            </p:extLst>
          </p:nvPr>
        </p:nvGraphicFramePr>
        <p:xfrm>
          <a:off x="1115616" y="1628800"/>
          <a:ext cx="155537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4" imgW="914400" imgH="253800" progId="Equation.DSMT4">
                  <p:embed/>
                </p:oleObj>
              </mc:Choice>
              <mc:Fallback>
                <p:oleObj name="Equation" r:id="rId4" imgW="9144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5616" y="1628800"/>
                        <a:ext cx="1555373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Predm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874669"/>
              </p:ext>
            </p:extLst>
          </p:nvPr>
        </p:nvGraphicFramePr>
        <p:xfrm>
          <a:off x="1115616" y="2204864"/>
          <a:ext cx="22463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6" imgW="1320480" imgH="253800" progId="Equation.DSMT4">
                  <p:embed/>
                </p:oleObj>
              </mc:Choice>
              <mc:Fallback>
                <p:oleObj name="Equation" r:id="rId6" imgW="1320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15616" y="2204864"/>
                        <a:ext cx="2246312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Predm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227335"/>
              </p:ext>
            </p:extLst>
          </p:nvPr>
        </p:nvGraphicFramePr>
        <p:xfrm>
          <a:off x="1115616" y="4178474"/>
          <a:ext cx="5875338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8" imgW="3454200" imgH="279360" progId="Equation.DSMT4">
                  <p:embed/>
                </p:oleObj>
              </mc:Choice>
              <mc:Fallback>
                <p:oleObj name="Equation" r:id="rId8" imgW="34542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15616" y="4178474"/>
                        <a:ext cx="5875338" cy="474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Predm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691371"/>
              </p:ext>
            </p:extLst>
          </p:nvPr>
        </p:nvGraphicFramePr>
        <p:xfrm>
          <a:off x="771525" y="5358284"/>
          <a:ext cx="2938463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10" imgW="1726920" imgH="431640" progId="Equation.DSMT4">
                  <p:embed/>
                </p:oleObj>
              </mc:Choice>
              <mc:Fallback>
                <p:oleObj name="Equation" r:id="rId10" imgW="17269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1525" y="5358284"/>
                        <a:ext cx="2938463" cy="73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Predm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137978"/>
              </p:ext>
            </p:extLst>
          </p:nvPr>
        </p:nvGraphicFramePr>
        <p:xfrm>
          <a:off x="3765550" y="5509096"/>
          <a:ext cx="25050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12" imgW="1473120" imgH="253800" progId="Equation.DSMT4">
                  <p:embed/>
                </p:oleObj>
              </mc:Choice>
              <mc:Fallback>
                <p:oleObj name="Equation" r:id="rId12" imgW="14731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65550" y="5509096"/>
                        <a:ext cx="2505075" cy="433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Predm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672586"/>
              </p:ext>
            </p:extLst>
          </p:nvPr>
        </p:nvGraphicFramePr>
        <p:xfrm>
          <a:off x="6414963" y="5464646"/>
          <a:ext cx="25495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4" imgW="1498320" imgH="279360" progId="Equation.DSMT4">
                  <p:embed/>
                </p:oleObj>
              </mc:Choice>
              <mc:Fallback>
                <p:oleObj name="Equation" r:id="rId14" imgW="149832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414963" y="5464646"/>
                        <a:ext cx="2549525" cy="477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220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20469 -0.41922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/>
              <a:t>Analizirani so naslednji tipi vodov</a:t>
            </a:r>
            <a:r>
              <a:rPr lang="sl-SI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Analizirani sta dve dolžini vodov: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m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l-SI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m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sl-SI" i="1" dirty="0" smtClean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Analizirani primeri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722523"/>
              </p:ext>
            </p:extLst>
          </p:nvPr>
        </p:nvGraphicFramePr>
        <p:xfrm>
          <a:off x="1199013" y="1772816"/>
          <a:ext cx="6745974" cy="16687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24329"/>
                <a:gridCol w="1124329"/>
                <a:gridCol w="1124329"/>
                <a:gridCol w="1124329"/>
                <a:gridCol w="1124329"/>
                <a:gridCol w="1124329"/>
              </a:tblGrid>
              <a:tr h="634334"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  <a:latin typeface="+mn-lt"/>
                          <a:ea typeface="+mn-ea"/>
                        </a:rPr>
                        <a:t>Oznaka</a:t>
                      </a:r>
                      <a:r>
                        <a:rPr lang="sl-SI" sz="1600" baseline="0" dirty="0" smtClean="0">
                          <a:effectLst/>
                          <a:latin typeface="+mn-lt"/>
                          <a:ea typeface="+mn-ea"/>
                        </a:rPr>
                        <a:t> kabla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Tip kabla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Število in presek vodnikov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R</a:t>
                      </a:r>
                    </a:p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[Ω/km]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X</a:t>
                      </a:r>
                    </a:p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[Ω/km]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X/R</a:t>
                      </a:r>
                    </a:p>
                    <a:p>
                      <a:pPr indent="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[/]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</a:tr>
              <a:tr h="32081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Kabel 1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NAAY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4 × 35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0,868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0,079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0,091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</a:tr>
              <a:tr h="32081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Kabel 2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NAAY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4 × 70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0,443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0,075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0,163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</a:tr>
              <a:tr h="32081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Kabel 3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NAAY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4 × 240</a:t>
                      </a:r>
                      <a:endParaRPr lang="sl-SI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0,125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0,072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0,576</a:t>
                      </a:r>
                      <a:endParaRPr lang="sl-SI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50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 analize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Dolžina vodov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100 m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176" y="1412777"/>
            <a:ext cx="6081648" cy="4501644"/>
          </a:xfrm>
          <a:prstGeom prst="rect">
            <a:avLst/>
          </a:prstGeom>
        </p:spPr>
      </p:pic>
      <p:sp>
        <p:nvSpPr>
          <p:cNvPr id="6" name="PoljeZBesedilom 5"/>
          <p:cNvSpPr txBox="1"/>
          <p:nvPr/>
        </p:nvSpPr>
        <p:spPr>
          <a:xfrm>
            <a:off x="2334042" y="5877272"/>
            <a:ext cx="4475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 smtClean="0"/>
              <a:t>Odvisnost napetosti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l-SI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l-SI" sz="1400" baseline="-25000" dirty="0" smtClean="0"/>
              <a:t> </a:t>
            </a:r>
            <a:r>
              <a:rPr lang="sl-SI" sz="1400" dirty="0" smtClean="0"/>
              <a:t>od delovne moči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l-SI" sz="1400" dirty="0" smtClean="0"/>
              <a:t> in jalove moči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sl-SI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1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 analize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Dolžina vodov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1000 m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02" y="1412776"/>
            <a:ext cx="6083396" cy="4503600"/>
          </a:xfrm>
          <a:prstGeom prst="rect">
            <a:avLst/>
          </a:prstGeom>
        </p:spPr>
      </p:pic>
      <p:sp>
        <p:nvSpPr>
          <p:cNvPr id="6" name="PoljeZBesedilom 5"/>
          <p:cNvSpPr txBox="1"/>
          <p:nvPr/>
        </p:nvSpPr>
        <p:spPr>
          <a:xfrm>
            <a:off x="2334042" y="5877272"/>
            <a:ext cx="4475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 smtClean="0"/>
              <a:t>Odvisnost napetosti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l-SI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l-SI" sz="1400" baseline="-25000" dirty="0" smtClean="0"/>
              <a:t> </a:t>
            </a:r>
            <a:r>
              <a:rPr lang="sl-SI" sz="1400" dirty="0" smtClean="0"/>
              <a:t>od delovne moči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l-SI" sz="1400" dirty="0" smtClean="0"/>
              <a:t> in jalove moči </a:t>
            </a:r>
            <a:r>
              <a:rPr lang="sl-S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sl-SI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7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 analize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Robni primer a)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W </a:t>
            </a:r>
            <a:r>
              <a:rPr lang="sl-SI" dirty="0" smtClean="0"/>
              <a:t>in b</a:t>
            </a:r>
            <a:r>
              <a:rPr lang="sl-SI" dirty="0" smtClean="0"/>
              <a:t>), c)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VA za dolžino vodov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=100 m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81" y="1733712"/>
            <a:ext cx="6087038" cy="45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 analize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dirty="0" smtClean="0"/>
              <a:t>Robni primer a)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W </a:t>
            </a:r>
            <a:r>
              <a:rPr lang="sl-SI" dirty="0" smtClean="0"/>
              <a:t>in b</a:t>
            </a:r>
            <a:r>
              <a:rPr lang="sl-SI" dirty="0" smtClean="0"/>
              <a:t>), c)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VA za dolžino vodov </a:t>
            </a:r>
            <a:r>
              <a:rPr lang="sl-SI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=1000 m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55" y="1733712"/>
            <a:ext cx="6084290" cy="45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sl-SI" dirty="0" smtClean="0"/>
              <a:t>Za kratke vode je vpliv delovne in jalove moči na napetost praktično linearen.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sl-SI" dirty="0" smtClean="0"/>
              <a:t>V primerih daljših vodov, se nelinearnosti pričnejo prej pojavljati pri vodih z manjšim presekom.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sl-SI" dirty="0" smtClean="0"/>
              <a:t>Za analizirane vode smo pokazali, da delovna moč bistveno bolj vpliva na napetost, kot jalova moč. 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sl-SI" dirty="0" smtClean="0"/>
              <a:t> Pri dolgih šibkih vodih se lahko zgodi, da bo jalova moč induktivnega in kapacitivnega značaja povzročila nižanje napetosti.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Zaključek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267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360</Words>
  <Application>Microsoft Office PowerPoint</Application>
  <PresentationFormat>Diaprojekcija na zaslonu (4:3)</PresentationFormat>
  <Paragraphs>80</Paragraphs>
  <Slides>9</Slides>
  <Notes>1</Notes>
  <HiddenSlides>0</HiddenSlides>
  <MMClips>0</MMClips>
  <ScaleCrop>false</ScaleCrop>
  <HeadingPairs>
    <vt:vector size="8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9</vt:i4>
      </vt:variant>
    </vt:vector>
  </HeadingPairs>
  <TitlesOfParts>
    <vt:vector size="16" baseType="lpstr">
      <vt:lpstr>Arial</vt:lpstr>
      <vt:lpstr>Calibri</vt:lpstr>
      <vt:lpstr>Tahoma</vt:lpstr>
      <vt:lpstr>times</vt:lpstr>
      <vt:lpstr>Times New Roman</vt:lpstr>
      <vt:lpstr>Office Theme</vt:lpstr>
      <vt:lpstr>Equation</vt:lpstr>
      <vt:lpstr>ANALIZA VPLIVA PRETOKA ENERGIJE PREKO RAZLIČNIH NIZKONAPETOSTNIH VODOV NA NAPETOSTNI PROFIL OMREŽJA</vt:lpstr>
      <vt:lpstr>Cilji</vt:lpstr>
      <vt:lpstr>Matematični model voda</vt:lpstr>
      <vt:lpstr>Analizirani primeri</vt:lpstr>
      <vt:lpstr>Rezultati analize</vt:lpstr>
      <vt:lpstr>Rezultati analize</vt:lpstr>
      <vt:lpstr>Rezultati analize</vt:lpstr>
      <vt:lpstr>Rezultati analize</vt:lpstr>
      <vt:lpstr>Zaključek</vt:lpstr>
    </vt:vector>
  </TitlesOfParts>
  <Company>UM FERI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Jurci</dc:creator>
  <cp:lastModifiedBy>Ernest</cp:lastModifiedBy>
  <cp:revision>35</cp:revision>
  <dcterms:created xsi:type="dcterms:W3CDTF">2014-04-01T08:20:01Z</dcterms:created>
  <dcterms:modified xsi:type="dcterms:W3CDTF">2014-05-13T10:40:54Z</dcterms:modified>
</cp:coreProperties>
</file>