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1" r:id="rId2"/>
    <p:sldId id="292" r:id="rId3"/>
    <p:sldId id="303" r:id="rId4"/>
    <p:sldId id="304" r:id="rId5"/>
    <p:sldId id="305" r:id="rId6"/>
    <p:sldId id="306" r:id="rId7"/>
    <p:sldId id="298" r:id="rId8"/>
    <p:sldId id="299" r:id="rId9"/>
    <p:sldId id="300" r:id="rId10"/>
    <p:sldId id="301" r:id="rId11"/>
    <p:sldId id="302" r:id="rId12"/>
    <p:sldId id="289" r:id="rId13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3300"/>
    <a:srgbClr val="D7D6D6"/>
    <a:srgbClr val="EAEAEA"/>
    <a:srgbClr val="5F5F5F"/>
    <a:srgbClr val="808080"/>
    <a:srgbClr val="C0C0C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73035" autoAdjust="0"/>
  </p:normalViewPr>
  <p:slideViewPr>
    <p:cSldViewPr snapToGrid="0">
      <p:cViewPr varScale="1">
        <p:scale>
          <a:sx n="135" d="100"/>
          <a:sy n="135" d="100"/>
        </p:scale>
        <p:origin x="-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-2580" y="-96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eopold%20Herman\Documents\Sluzbeni\Prezentacija_seminar_HVDC_Gole\Result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eopold%20Herman\Documents\Sluzbeni\Prezentacija_seminar_HVDC_Gole\Result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Leopold%20Herman\Documents\Sluzbeni\Prezentacija_seminar_HVDC_Gole\Results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sl-SI"/>
              <a:t>Izgube</a:t>
            </a:r>
          </a:p>
        </c:rich>
      </c:tx>
      <c:layout>
        <c:manualLayout>
          <c:xMode val="edge"/>
          <c:yMode val="edge"/>
          <c:x val="0.42600284495021334"/>
          <c:y val="3.1201248049921998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List1!$A$26</c:f>
              <c:strCache>
                <c:ptCount val="1"/>
                <c:pt idx="0">
                  <c:v>Sloss</c:v>
                </c:pt>
              </c:strCache>
            </c:strRef>
          </c:tx>
          <c:invertIfNegative val="0"/>
          <c:val>
            <c:numRef>
              <c:f>List1!$B$26:$AW$26</c:f>
              <c:numCache>
                <c:formatCode>General</c:formatCode>
                <c:ptCount val="48"/>
                <c:pt idx="0">
                  <c:v>1.6871888912731901</c:v>
                </c:pt>
                <c:pt idx="1">
                  <c:v>1.62163264569651</c:v>
                </c:pt>
                <c:pt idx="2">
                  <c:v>1.6809369486711101</c:v>
                </c:pt>
                <c:pt idx="3">
                  <c:v>1.7885023881372504</c:v>
                </c:pt>
                <c:pt idx="4">
                  <c:v>1.5716223551682498</c:v>
                </c:pt>
                <c:pt idx="5">
                  <c:v>1.6638799436698699</c:v>
                </c:pt>
                <c:pt idx="6">
                  <c:v>1.6189278088583001</c:v>
                </c:pt>
                <c:pt idx="7">
                  <c:v>1.7240627086158404</c:v>
                </c:pt>
                <c:pt idx="8">
                  <c:v>1.8428263593745693</c:v>
                </c:pt>
                <c:pt idx="9">
                  <c:v>1.5509456457651398</c:v>
                </c:pt>
                <c:pt idx="10">
                  <c:v>1.6565771158082607</c:v>
                </c:pt>
                <c:pt idx="11">
                  <c:v>1.7760232463593897</c:v>
                </c:pt>
                <c:pt idx="12">
                  <c:v>1.61451619374786</c:v>
                </c:pt>
                <c:pt idx="13">
                  <c:v>1.7094415687573301</c:v>
                </c:pt>
                <c:pt idx="14">
                  <c:v>1.6546085296000212</c:v>
                </c:pt>
                <c:pt idx="15">
                  <c:v>1.8332641860334993</c:v>
                </c:pt>
                <c:pt idx="16">
                  <c:v>1.5917446028681692</c:v>
                </c:pt>
                <c:pt idx="17">
                  <c:v>1.70521639732871</c:v>
                </c:pt>
                <c:pt idx="18">
                  <c:v>1.6561572421242301</c:v>
                </c:pt>
                <c:pt idx="19">
                  <c:v>1.7623999921315101</c:v>
                </c:pt>
                <c:pt idx="20">
                  <c:v>1.6952070747265113</c:v>
                </c:pt>
                <c:pt idx="21">
                  <c:v>1.5862584078973301</c:v>
                </c:pt>
                <c:pt idx="22">
                  <c:v>1.6932444935327899</c:v>
                </c:pt>
                <c:pt idx="23">
                  <c:v>1.6252588659210807</c:v>
                </c:pt>
                <c:pt idx="24">
                  <c:v>1.7545974699784606</c:v>
                </c:pt>
                <c:pt idx="25">
                  <c:v>1.6941769769581307</c:v>
                </c:pt>
                <c:pt idx="26">
                  <c:v>1.7912125569288511</c:v>
                </c:pt>
                <c:pt idx="27">
                  <c:v>1.63345251811965</c:v>
                </c:pt>
                <c:pt idx="28">
                  <c:v>1.5900109223873906</c:v>
                </c:pt>
                <c:pt idx="29">
                  <c:v>1.67143030478266</c:v>
                </c:pt>
                <c:pt idx="30">
                  <c:v>1.6366875969395507</c:v>
                </c:pt>
                <c:pt idx="31">
                  <c:v>1.8137268006830098</c:v>
                </c:pt>
                <c:pt idx="32">
                  <c:v>1.7411260596261597</c:v>
                </c:pt>
                <c:pt idx="33">
                  <c:v>1.8493636867116499</c:v>
                </c:pt>
                <c:pt idx="34">
                  <c:v>1.5642709564741499</c:v>
                </c:pt>
                <c:pt idx="35">
                  <c:v>1.7427417099669704</c:v>
                </c:pt>
                <c:pt idx="36">
                  <c:v>1.6692947524249786</c:v>
                </c:pt>
                <c:pt idx="37">
                  <c:v>1.7783277897097405</c:v>
                </c:pt>
                <c:pt idx="38">
                  <c:v>1.6376102345364201</c:v>
                </c:pt>
                <c:pt idx="39">
                  <c:v>1.72158608566556</c:v>
                </c:pt>
                <c:pt idx="40">
                  <c:v>1.8448291886550898</c:v>
                </c:pt>
                <c:pt idx="41">
                  <c:v>1.6089347429356793</c:v>
                </c:pt>
                <c:pt idx="42">
                  <c:v>1.7217226207995897</c:v>
                </c:pt>
                <c:pt idx="43">
                  <c:v>1.68303923923777</c:v>
                </c:pt>
                <c:pt idx="44">
                  <c:v>1.7783148898695604</c:v>
                </c:pt>
                <c:pt idx="45">
                  <c:v>1.6087272746964201</c:v>
                </c:pt>
                <c:pt idx="46">
                  <c:v>1.704885336983831</c:v>
                </c:pt>
                <c:pt idx="47">
                  <c:v>1.7756447558920996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813632"/>
        <c:axId val="55468032"/>
      </c:barChart>
      <c:catAx>
        <c:axId val="39813632"/>
        <c:scaling>
          <c:orientation val="minMax"/>
        </c:scaling>
        <c:delete val="0"/>
        <c:axPos val="b"/>
        <c:majorTickMark val="out"/>
        <c:minorTickMark val="none"/>
        <c:tickLblPos val="nextTo"/>
        <c:crossAx val="55468032"/>
        <c:crosses val="autoZero"/>
        <c:auto val="1"/>
        <c:lblAlgn val="ctr"/>
        <c:lblOffset val="100"/>
        <c:noMultiLvlLbl val="0"/>
      </c:catAx>
      <c:valAx>
        <c:axId val="554680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l-SI"/>
                  <a:t>[MVA]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9813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sl-SI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sl-SI"/>
              <a:t>Faktor moči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List1!$A$79</c:f>
              <c:strCache>
                <c:ptCount val="1"/>
                <c:pt idx="0">
                  <c:v>PF</c:v>
                </c:pt>
              </c:strCache>
            </c:strRef>
          </c:tx>
          <c:invertIfNegative val="0"/>
          <c:val>
            <c:numRef>
              <c:f>List1!$B$79:$AW$79</c:f>
              <c:numCache>
                <c:formatCode>General</c:formatCode>
                <c:ptCount val="48"/>
                <c:pt idx="0">
                  <c:v>0.97400534807933103</c:v>
                </c:pt>
                <c:pt idx="1">
                  <c:v>0.97507662388396898</c:v>
                </c:pt>
                <c:pt idx="2">
                  <c:v>0.97094960627616667</c:v>
                </c:pt>
                <c:pt idx="3">
                  <c:v>0.99635844110936367</c:v>
                </c:pt>
                <c:pt idx="4">
                  <c:v>0.95361390635191001</c:v>
                </c:pt>
                <c:pt idx="5">
                  <c:v>0.98842957379180096</c:v>
                </c:pt>
                <c:pt idx="6">
                  <c:v>0.96123115912792967</c:v>
                </c:pt>
                <c:pt idx="7">
                  <c:v>0.98546192928962539</c:v>
                </c:pt>
                <c:pt idx="8">
                  <c:v>0.99992169115593099</c:v>
                </c:pt>
                <c:pt idx="9">
                  <c:v>0.96252867647439566</c:v>
                </c:pt>
                <c:pt idx="10">
                  <c:v>0.98630119616225165</c:v>
                </c:pt>
                <c:pt idx="11">
                  <c:v>0.9999730172982163</c:v>
                </c:pt>
                <c:pt idx="12">
                  <c:v>0.95759953269026832</c:v>
                </c:pt>
                <c:pt idx="13">
                  <c:v>0.99048533432559804</c:v>
                </c:pt>
                <c:pt idx="14">
                  <c:v>0.95458853495451701</c:v>
                </c:pt>
                <c:pt idx="15">
                  <c:v>0.99965952374581701</c:v>
                </c:pt>
                <c:pt idx="16">
                  <c:v>0.97916041883472105</c:v>
                </c:pt>
                <c:pt idx="17">
                  <c:v>0.99564562022552172</c:v>
                </c:pt>
                <c:pt idx="18">
                  <c:v>0.9752774288665883</c:v>
                </c:pt>
                <c:pt idx="19">
                  <c:v>0.99785122952113703</c:v>
                </c:pt>
                <c:pt idx="20">
                  <c:v>0.97287825093987867</c:v>
                </c:pt>
                <c:pt idx="21">
                  <c:v>0.97637176911164569</c:v>
                </c:pt>
                <c:pt idx="22">
                  <c:v>0.99818360975694431</c:v>
                </c:pt>
                <c:pt idx="23">
                  <c:v>0.97401735522577804</c:v>
                </c:pt>
                <c:pt idx="24">
                  <c:v>0.99686388016251071</c:v>
                </c:pt>
                <c:pt idx="25">
                  <c:v>0.96970752632264401</c:v>
                </c:pt>
                <c:pt idx="26">
                  <c:v>0.99593683048859161</c:v>
                </c:pt>
                <c:pt idx="27">
                  <c:v>0.98929788191512968</c:v>
                </c:pt>
                <c:pt idx="28">
                  <c:v>0.95204869479274401</c:v>
                </c:pt>
                <c:pt idx="29">
                  <c:v>0.98765303393375203</c:v>
                </c:pt>
                <c:pt idx="30">
                  <c:v>0.95977817543737431</c:v>
                </c:pt>
                <c:pt idx="31">
                  <c:v>0.9999781638287657</c:v>
                </c:pt>
                <c:pt idx="32">
                  <c:v>0.98451056229000866</c:v>
                </c:pt>
                <c:pt idx="33">
                  <c:v>0.99984538759289032</c:v>
                </c:pt>
                <c:pt idx="34">
                  <c:v>0.96114657985337004</c:v>
                </c:pt>
                <c:pt idx="35">
                  <c:v>0.99999933749570535</c:v>
                </c:pt>
                <c:pt idx="36">
                  <c:v>0.9854140557132125</c:v>
                </c:pt>
                <c:pt idx="37">
                  <c:v>0.99992638811388201</c:v>
                </c:pt>
                <c:pt idx="38">
                  <c:v>0.95603112528109901</c:v>
                </c:pt>
                <c:pt idx="39">
                  <c:v>0.9897405409624267</c:v>
                </c:pt>
                <c:pt idx="40">
                  <c:v>0.99950404664917136</c:v>
                </c:pt>
                <c:pt idx="41">
                  <c:v>0.9780423783698855</c:v>
                </c:pt>
                <c:pt idx="42">
                  <c:v>0.99510382992117996</c:v>
                </c:pt>
                <c:pt idx="43">
                  <c:v>0.97397013729753734</c:v>
                </c:pt>
                <c:pt idx="44">
                  <c:v>0.99746554870191606</c:v>
                </c:pt>
                <c:pt idx="45">
                  <c:v>0.97513495171236253</c:v>
                </c:pt>
                <c:pt idx="46">
                  <c:v>0.99784471709061795</c:v>
                </c:pt>
                <c:pt idx="47">
                  <c:v>0.99637638923266414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814144"/>
        <c:axId val="55470336"/>
      </c:barChart>
      <c:catAx>
        <c:axId val="39814144"/>
        <c:scaling>
          <c:orientation val="minMax"/>
        </c:scaling>
        <c:delete val="0"/>
        <c:axPos val="b"/>
        <c:majorTickMark val="out"/>
        <c:minorTickMark val="none"/>
        <c:tickLblPos val="nextTo"/>
        <c:crossAx val="55470336"/>
        <c:crosses val="autoZero"/>
        <c:auto val="1"/>
        <c:lblAlgn val="ctr"/>
        <c:lblOffset val="100"/>
        <c:noMultiLvlLbl val="0"/>
      </c:catAx>
      <c:valAx>
        <c:axId val="55470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814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sl-SI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Vrednosti</a:t>
            </a:r>
            <a:r>
              <a:rPr lang="sl-SI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aseline="0" dirty="0" err="1" smtClean="0">
                <a:latin typeface="Times New Roman" pitchFamily="18" charset="0"/>
                <a:cs typeface="Times New Roman" pitchFamily="18" charset="0"/>
              </a:rPr>
              <a:t>kriterijske</a:t>
            </a:r>
            <a:r>
              <a:rPr lang="sl-SI" baseline="0" dirty="0" smtClean="0">
                <a:latin typeface="Times New Roman" pitchFamily="18" charset="0"/>
                <a:cs typeface="Times New Roman" pitchFamily="18" charset="0"/>
              </a:rPr>
              <a:t> funkcije</a:t>
            </a:r>
            <a:endParaRPr lang="sl-SI" i="1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List1!$A$52</c:f>
              <c:strCache>
                <c:ptCount val="1"/>
                <c:pt idx="0">
                  <c:v>f(Qc1, Qc2, … Qcn)</c:v>
                </c:pt>
              </c:strCache>
            </c:strRef>
          </c:tx>
          <c:invertIfNegative val="0"/>
          <c:val>
            <c:numRef>
              <c:f>List1!$B$52:$AW$52</c:f>
              <c:numCache>
                <c:formatCode>General</c:formatCode>
                <c:ptCount val="48"/>
                <c:pt idx="0">
                  <c:v>111.74149503148098</c:v>
                </c:pt>
                <c:pt idx="1">
                  <c:v>95.8422239575536</c:v>
                </c:pt>
                <c:pt idx="2">
                  <c:v>108.37902830803796</c:v>
                </c:pt>
                <c:pt idx="3">
                  <c:v>113.39272587247893</c:v>
                </c:pt>
                <c:pt idx="4">
                  <c:v>93.66779690549788</c:v>
                </c:pt>
                <c:pt idx="5">
                  <c:v>95.783055690877845</c:v>
                </c:pt>
                <c:pt idx="6">
                  <c:v>106.57496128323504</c:v>
                </c:pt>
                <c:pt idx="7">
                  <c:v>110.37858246537698</c:v>
                </c:pt>
                <c:pt idx="8">
                  <c:v>112.43296428565804</c:v>
                </c:pt>
                <c:pt idx="9">
                  <c:v>88.716224791967889</c:v>
                </c:pt>
                <c:pt idx="10">
                  <c:v>92.129320655870202</c:v>
                </c:pt>
                <c:pt idx="11">
                  <c:v>96.021171190778063</c:v>
                </c:pt>
                <c:pt idx="12">
                  <c:v>100.65836013231593</c:v>
                </c:pt>
                <c:pt idx="13">
                  <c:v>103.99369437047704</c:v>
                </c:pt>
                <c:pt idx="14">
                  <c:v>104.87572604597598</c:v>
                </c:pt>
                <c:pt idx="15">
                  <c:v>108.61278482932596</c:v>
                </c:pt>
                <c:pt idx="16">
                  <c:v>92.460130461874797</c:v>
                </c:pt>
                <c:pt idx="17">
                  <c:v>95.689500798964389</c:v>
                </c:pt>
                <c:pt idx="18">
                  <c:v>106.21873783004493</c:v>
                </c:pt>
                <c:pt idx="19">
                  <c:v>110.56283650005993</c:v>
                </c:pt>
                <c:pt idx="20">
                  <c:v>108.334709166938</c:v>
                </c:pt>
                <c:pt idx="21">
                  <c:v>91.092857071475578</c:v>
                </c:pt>
                <c:pt idx="22">
                  <c:v>94.699973078517402</c:v>
                </c:pt>
                <c:pt idx="23">
                  <c:v>91.378040128633117</c:v>
                </c:pt>
                <c:pt idx="24">
                  <c:v>108.33870853325692</c:v>
                </c:pt>
                <c:pt idx="25">
                  <c:v>109.59910902616704</c:v>
                </c:pt>
                <c:pt idx="26">
                  <c:v>111.57420802027202</c:v>
                </c:pt>
                <c:pt idx="27">
                  <c:v>92.053699044556183</c:v>
                </c:pt>
                <c:pt idx="28">
                  <c:v>92.223081161511558</c:v>
                </c:pt>
                <c:pt idx="29">
                  <c:v>92.227406071828483</c:v>
                </c:pt>
                <c:pt idx="30">
                  <c:v>126.45578056761396</c:v>
                </c:pt>
                <c:pt idx="31">
                  <c:v>109.74766691489404</c:v>
                </c:pt>
                <c:pt idx="32">
                  <c:v>110.61192138894005</c:v>
                </c:pt>
                <c:pt idx="33">
                  <c:v>112.59843220499994</c:v>
                </c:pt>
                <c:pt idx="34">
                  <c:v>92.582867414246678</c:v>
                </c:pt>
                <c:pt idx="35">
                  <c:v>94.993442553875383</c:v>
                </c:pt>
                <c:pt idx="36">
                  <c:v>93.376953586540083</c:v>
                </c:pt>
                <c:pt idx="37">
                  <c:v>95.610425382815606</c:v>
                </c:pt>
                <c:pt idx="38">
                  <c:v>121.12135627240693</c:v>
                </c:pt>
                <c:pt idx="39">
                  <c:v>126.551821754934</c:v>
                </c:pt>
                <c:pt idx="40">
                  <c:v>113.36737728323898</c:v>
                </c:pt>
                <c:pt idx="41">
                  <c:v>94.894939221734901</c:v>
                </c:pt>
                <c:pt idx="42">
                  <c:v>94.798841061097605</c:v>
                </c:pt>
                <c:pt idx="43">
                  <c:v>125.54217882510098</c:v>
                </c:pt>
                <c:pt idx="44">
                  <c:v>129.79916479452274</c:v>
                </c:pt>
                <c:pt idx="45">
                  <c:v>94.248190453632404</c:v>
                </c:pt>
                <c:pt idx="46">
                  <c:v>95.009058335821123</c:v>
                </c:pt>
                <c:pt idx="47">
                  <c:v>120.507655773764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243200"/>
        <c:axId val="55473216"/>
      </c:barChart>
      <c:catAx>
        <c:axId val="40243200"/>
        <c:scaling>
          <c:orientation val="minMax"/>
        </c:scaling>
        <c:delete val="0"/>
        <c:axPos val="b"/>
        <c:majorTickMark val="out"/>
        <c:minorTickMark val="none"/>
        <c:tickLblPos val="nextTo"/>
        <c:crossAx val="55473216"/>
        <c:crosses val="autoZero"/>
        <c:auto val="1"/>
        <c:lblAlgn val="ctr"/>
        <c:lblOffset val="100"/>
        <c:noMultiLvlLbl val="0"/>
      </c:catAx>
      <c:valAx>
        <c:axId val="55473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2432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4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0.28876</cdr:x>
      <cdr:y>0.18565</cdr:y>
    </cdr:from>
    <cdr:to>
      <cdr:x>0.58578</cdr:x>
      <cdr:y>0.31045</cdr:y>
    </cdr:to>
    <cdr:sp macro="" textlink="">
      <cdr:nvSpPr>
        <cdr:cNvPr id="2" name="PoljeZBesedilom 1"/>
        <cdr:cNvSpPr txBox="1"/>
      </cdr:nvSpPr>
      <cdr:spPr>
        <a:xfrm xmlns:a="http://schemas.openxmlformats.org/drawingml/2006/main">
          <a:off x="1933575" y="453390"/>
          <a:ext cx="198882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l-SI" sz="1100" dirty="0" smtClean="0"/>
            <a:t>Optimalni </a:t>
          </a:r>
          <a:r>
            <a:rPr lang="sl-SI" sz="1100" dirty="0" smtClean="0">
              <a:latin typeface="Times New Roman" pitchFamily="18" charset="0"/>
              <a:cs typeface="Times New Roman" pitchFamily="18" charset="0"/>
            </a:rPr>
            <a:t>primer</a:t>
          </a:r>
          <a:r>
            <a:rPr lang="sl-SI" sz="1100" dirty="0" smtClean="0"/>
            <a:t> št. 10</a:t>
          </a:r>
          <a:endParaRPr lang="sl-SI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datuma 5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CA6EC47-646B-42F0-B1D7-B7E0908FAB1D}" type="datetimeFigureOut">
              <a:rPr lang="sl-SI"/>
              <a:pPr>
                <a:defRPr/>
              </a:pPr>
              <a:t>9.5.2012</a:t>
            </a:fld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4AE535A-6236-4BEA-B0D1-D7A91FAE529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23674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Kliknite, če želite urediti sloge besedila matrice</a:t>
            </a:r>
          </a:p>
          <a:p>
            <a:pPr lvl="1"/>
            <a:r>
              <a:rPr lang="en-US" noProof="0" smtClean="0"/>
              <a:t>Druga raven</a:t>
            </a:r>
          </a:p>
          <a:p>
            <a:pPr lvl="2"/>
            <a:r>
              <a:rPr lang="en-US" noProof="0" smtClean="0"/>
              <a:t>Tretja raven</a:t>
            </a:r>
          </a:p>
          <a:p>
            <a:pPr lvl="3"/>
            <a:r>
              <a:rPr lang="en-US" noProof="0" smtClean="0"/>
              <a:t>Četrta raven</a:t>
            </a:r>
          </a:p>
          <a:p>
            <a:pPr lvl="4"/>
            <a:r>
              <a:rPr lang="en-US" noProof="0" smtClean="0"/>
              <a:t>Peta raven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03BF4B4-3728-4985-9A80-670A47231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Ograda datuma 7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6192B03-B8D1-47C8-9824-50108A4A2B01}" type="datetimeFigureOut">
              <a:rPr lang="sl-SI"/>
              <a:pPr>
                <a:defRPr/>
              </a:pPr>
              <a:t>9.5.2012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80900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dirty="0" smtClean="0"/>
          </a:p>
        </p:txBody>
      </p:sp>
      <p:sp>
        <p:nvSpPr>
          <p:cNvPr id="17412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DD1B43-F875-4D8B-B397-7E792ECF1994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smtClean="0"/>
          </a:p>
          <a:p>
            <a:r>
              <a:rPr lang="sl-SI" smtClean="0"/>
              <a:t>	</a:t>
            </a:r>
          </a:p>
          <a:p>
            <a:r>
              <a:rPr lang="sl-SI" smtClean="0"/>
              <a:t>	</a:t>
            </a:r>
          </a:p>
        </p:txBody>
      </p:sp>
      <p:sp>
        <p:nvSpPr>
          <p:cNvPr id="27652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17CA98-827F-4436-8C00-90BBC9D9EA10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smtClean="0"/>
          </a:p>
          <a:p>
            <a:r>
              <a:rPr lang="sl-SI" smtClean="0"/>
              <a:t>	</a:t>
            </a:r>
          </a:p>
          <a:p>
            <a:r>
              <a:rPr lang="sl-SI" smtClean="0"/>
              <a:t>	</a:t>
            </a:r>
          </a:p>
        </p:txBody>
      </p:sp>
      <p:sp>
        <p:nvSpPr>
          <p:cNvPr id="28676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0871D8-6394-4598-911E-B4FC407D5D1B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Ograda opomb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smtClean="0"/>
          </a:p>
        </p:txBody>
      </p:sp>
      <p:sp>
        <p:nvSpPr>
          <p:cNvPr id="22532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0EA7CA7-CED3-48BC-9448-4CCB66E11530}" type="slidenum">
              <a:rPr lang="en-US" sz="1200" smtClean="0"/>
              <a:pPr/>
              <a:t>12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l-SI" sz="1200" dirty="0" smtClean="0"/>
              <a:t>V članku predstavljamo koncept virtualnega kompenzatorja, kot način optimalnega vodenja kompenzacije jalove moči znotraj nekega zaključenega omrežja</a:t>
            </a:r>
            <a:endParaRPr lang="en-GB" dirty="0" smtClean="0"/>
          </a:p>
        </p:txBody>
      </p:sp>
      <p:sp>
        <p:nvSpPr>
          <p:cNvPr id="18436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D8D62A-5874-4B28-8169-A335EAE00D31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smtClean="0"/>
          </a:p>
        </p:txBody>
      </p:sp>
      <p:sp>
        <p:nvSpPr>
          <p:cNvPr id="20484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A6903B-B115-4A0E-AC71-EEC62136A192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smtClean="0"/>
          </a:p>
        </p:txBody>
      </p:sp>
      <p:sp>
        <p:nvSpPr>
          <p:cNvPr id="21508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56A3AF-B12F-4124-B045-C918253C696F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l-SI" dirty="0" smtClean="0"/>
              <a:t> </a:t>
            </a:r>
          </a:p>
        </p:txBody>
      </p:sp>
      <p:sp>
        <p:nvSpPr>
          <p:cNvPr id="22532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B20FC6-865F-47AE-9D86-7C636C5938FE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smtClean="0"/>
          </a:p>
        </p:txBody>
      </p:sp>
      <p:sp>
        <p:nvSpPr>
          <p:cNvPr id="23556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D24D9C-F04E-40DA-A790-3F903DAC09FD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smtClean="0"/>
          </a:p>
        </p:txBody>
      </p:sp>
      <p:sp>
        <p:nvSpPr>
          <p:cNvPr id="24580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A2CDB-F763-4FB2-8B18-5168963F2A3A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smtClean="0"/>
          </a:p>
          <a:p>
            <a:r>
              <a:rPr lang="sl-SI" smtClean="0"/>
              <a:t>	</a:t>
            </a:r>
          </a:p>
          <a:p>
            <a:r>
              <a:rPr lang="sl-SI" smtClean="0"/>
              <a:t>	</a:t>
            </a:r>
          </a:p>
        </p:txBody>
      </p:sp>
      <p:sp>
        <p:nvSpPr>
          <p:cNvPr id="25604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ABF340-C1FA-48B3-84FE-E6B9235E2E8F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Ograda stranske slik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Ograda opomb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smtClean="0"/>
          </a:p>
          <a:p>
            <a:r>
              <a:rPr lang="sl-SI" smtClean="0"/>
              <a:t>	</a:t>
            </a:r>
          </a:p>
          <a:p>
            <a:r>
              <a:rPr lang="sl-SI" smtClean="0"/>
              <a:t>	</a:t>
            </a:r>
          </a:p>
        </p:txBody>
      </p:sp>
      <p:sp>
        <p:nvSpPr>
          <p:cNvPr id="26628" name="Ograda številke diapoz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9208E9-419C-4ECF-B4E2-2ACF07A8786B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noProof="0" dirty="0" smtClean="0"/>
              <a:t>Kliknite, če želite urediti slog podnaslova matrice</a:t>
            </a:r>
            <a:endParaRPr lang="sl-SI" noProof="0" dirty="0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Laboratorij za električna omrežja in naprave</a:t>
            </a:r>
          </a:p>
        </p:txBody>
      </p:sp>
    </p:spTree>
    <p:extLst>
      <p:ext uri="{BB962C8B-B14F-4D97-AF65-F5344CB8AC3E}">
        <p14:creationId xmlns:p14="http://schemas.microsoft.com/office/powerpoint/2010/main" val="578006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noProof="0" dirty="0" smtClean="0"/>
              <a:t>Kliknite, če želite urediti slog podnaslova matrice</a:t>
            </a:r>
            <a:endParaRPr lang="sl-SI" noProof="0" dirty="0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Laboratorij za električna omrežja in naprave</a:t>
            </a:r>
          </a:p>
        </p:txBody>
      </p:sp>
    </p:spTree>
    <p:extLst>
      <p:ext uri="{BB962C8B-B14F-4D97-AF65-F5344CB8AC3E}">
        <p14:creationId xmlns:p14="http://schemas.microsoft.com/office/powerpoint/2010/main" val="4559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Laboratorij za električna omrežja in naprave</a:t>
            </a:r>
          </a:p>
        </p:txBody>
      </p:sp>
    </p:spTree>
    <p:extLst>
      <p:ext uri="{BB962C8B-B14F-4D97-AF65-F5344CB8AC3E}">
        <p14:creationId xmlns:p14="http://schemas.microsoft.com/office/powerpoint/2010/main" val="3883949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8902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69963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 bwMode="auto">
          <a:xfrm rot="-5400000">
            <a:off x="-46037" y="5835650"/>
            <a:ext cx="1385887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400" smtClean="0">
                <a:solidFill>
                  <a:srgbClr val="FF0000"/>
                </a:solidFill>
                <a:latin typeface="Arial Unicode MS" pitchFamily="34" charset="-128"/>
              </a:defRPr>
            </a:lvl1pPr>
          </a:lstStyle>
          <a:p>
            <a:pPr algn="l">
              <a:defRPr/>
            </a:pPr>
            <a:r>
              <a:rPr lang="sl-SI" sz="2000" kern="0" dirty="0">
                <a:solidFill>
                  <a:srgbClr val="D7D6D6"/>
                </a:solidFill>
                <a:latin typeface="Times New Roman" pitchFamily="18" charset="0"/>
                <a:cs typeface="Times New Roman" pitchFamily="18" charset="0"/>
              </a:rPr>
              <a:t>Universitas</a:t>
            </a:r>
          </a:p>
          <a:p>
            <a:pPr algn="l">
              <a:lnSpc>
                <a:spcPct val="80000"/>
              </a:lnSpc>
              <a:defRPr/>
            </a:pPr>
            <a:r>
              <a:rPr lang="sl-SI" sz="2000" i="1" kern="0" dirty="0">
                <a:solidFill>
                  <a:srgbClr val="D7D6D6"/>
                </a:solidFill>
                <a:latin typeface="Times New Roman" pitchFamily="18" charset="0"/>
                <a:cs typeface="Times New Roman" pitchFamily="18" charset="0"/>
              </a:rPr>
              <a:t>Labacensis</a:t>
            </a:r>
            <a:endParaRPr lang="en-US" sz="2000" i="1" kern="0" dirty="0">
              <a:solidFill>
                <a:srgbClr val="D7D6D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333375"/>
            <a:ext cx="741838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7750" y="2060575"/>
            <a:ext cx="7410450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32200" y="6307138"/>
            <a:ext cx="5180013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1" ker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sl-SI"/>
              <a:t>Laboratorij za električna omrežja in naprave</a:t>
            </a:r>
          </a:p>
        </p:txBody>
      </p:sp>
      <p:pic>
        <p:nvPicPr>
          <p:cNvPr id="5127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" r="3970" b="3442"/>
          <a:stretch>
            <a:fillRect/>
          </a:stretch>
        </p:blipFill>
        <p:spPr bwMode="auto">
          <a:xfrm>
            <a:off x="42863" y="42863"/>
            <a:ext cx="88900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8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.w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2.emf"/><Relationship Id="rId5" Type="http://schemas.openxmlformats.org/officeDocument/2006/relationships/image" Target="../media/image9.e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6.wmf"/><Relationship Id="rId5" Type="http://schemas.openxmlformats.org/officeDocument/2006/relationships/image" Target="../media/image13.e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12332" y="1917700"/>
            <a:ext cx="7493001" cy="2220913"/>
          </a:xfrm>
        </p:spPr>
        <p:txBody>
          <a:bodyPr/>
          <a:lstStyle/>
          <a:p>
            <a:pPr algn="ctr" eaLnBrk="1" hangingPunct="1"/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Optimalno vodenje kompenzatorjev jalove moči v industrijskih omrežjih z upoštevanjem </a:t>
            </a:r>
            <a:r>
              <a:rPr lang="sl-SI" sz="2800" dirty="0" err="1" smtClean="0">
                <a:latin typeface="Times New Roman" pitchFamily="18" charset="0"/>
                <a:cs typeface="Times New Roman" pitchFamily="18" charset="0"/>
              </a:rPr>
              <a:t>harmonikov</a:t>
            </a:r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 v napetosti in toku</a:t>
            </a:r>
            <a:endParaRPr lang="en-US" sz="2800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16049" y="4006850"/>
            <a:ext cx="7185025" cy="257333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21. </a:t>
            </a:r>
            <a:r>
              <a:rPr lang="sl-SI" sz="2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ednarodno posvetovanje Komunaln</a:t>
            </a: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a energetika</a:t>
            </a:r>
            <a:endParaRPr lang="sl-SI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sl-SI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sl-SI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Leopold Herman, </a:t>
            </a:r>
            <a:endParaRPr lang="sl-SI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sl-SI" sz="2000" dirty="0" smtClean="0">
                <a:latin typeface="Times New Roman" pitchFamily="18" charset="0"/>
                <a:cs typeface="Times New Roman" pitchFamily="18" charset="0"/>
              </a:rPr>
              <a:t>Prof. dr. Igor Papič</a:t>
            </a:r>
          </a:p>
          <a:p>
            <a:pPr eaLnBrk="1" hangingPunct="1">
              <a:spcBef>
                <a:spcPct val="0"/>
              </a:spcBef>
            </a:pPr>
            <a:endParaRPr lang="sl-SI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sl-SI" sz="1600" dirty="0" smtClean="0">
                <a:latin typeface="Times New Roman" pitchFamily="18" charset="0"/>
                <a:cs typeface="Times New Roman" pitchFamily="18" charset="0"/>
              </a:rPr>
              <a:t>Maribor, </a:t>
            </a:r>
            <a:r>
              <a:rPr lang="sl-SI" sz="1600" dirty="0" smtClean="0">
                <a:latin typeface="Times New Roman" pitchFamily="18" charset="0"/>
                <a:cs typeface="Times New Roman" pitchFamily="18" charset="0"/>
              </a:rPr>
              <a:t>maj </a:t>
            </a:r>
            <a:r>
              <a:rPr lang="sl-SI" sz="1600" dirty="0" smtClean="0">
                <a:latin typeface="Times New Roman" pitchFamily="18" charset="0"/>
                <a:cs typeface="Times New Roman" pitchFamily="18" charset="0"/>
              </a:rPr>
              <a:t>2012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Podnaslov 2"/>
          <p:cNvSpPr txBox="1">
            <a:spLocks/>
          </p:cNvSpPr>
          <p:nvPr/>
        </p:nvSpPr>
        <p:spPr bwMode="auto">
          <a:xfrm>
            <a:off x="2346325" y="881063"/>
            <a:ext cx="5194300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B4CCE2"/>
              </a:buClr>
              <a:defRPr/>
            </a:pPr>
            <a:r>
              <a:rPr lang="sl-SI" sz="2000" kern="0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Univerza v Ljubljani</a:t>
            </a:r>
            <a:endParaRPr lang="sl-SI" sz="2000" i="1" kern="0" dirty="0" smtClean="0">
              <a:solidFill>
                <a:schemeClr val="accent4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B4CCE2"/>
              </a:buClr>
              <a:defRPr/>
            </a:pPr>
            <a:r>
              <a:rPr lang="sl-SI" sz="2000" kern="0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Fakulteta za </a:t>
            </a:r>
            <a:r>
              <a:rPr lang="sl-SI" sz="2000" kern="0" dirty="0" smtClean="0">
                <a:solidFill>
                  <a:srgbClr val="FF0000"/>
                </a:solidFill>
                <a:cs typeface="Times New Roman" pitchFamily="18" charset="0"/>
              </a:rPr>
              <a:t>elektrotehniko</a:t>
            </a:r>
          </a:p>
          <a:p>
            <a:pPr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B4CCE2"/>
              </a:buClr>
              <a:defRPr/>
            </a:pPr>
            <a:r>
              <a:rPr lang="sl-SI" sz="2000" i="1" kern="0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Laboratorij za električna omrežja in naprave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16050" y="344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95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2292" name="Rectangle 11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2293" name="Rectangle 9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229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074738" y="422275"/>
            <a:ext cx="749935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sl-SI" sz="2800" smtClean="0">
                <a:latin typeface="Times New Roman" pitchFamily="18" charset="0"/>
                <a:cs typeface="Times New Roman" pitchFamily="18" charset="0"/>
              </a:rPr>
              <a:t>Primer - rezultati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Predm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479882"/>
              </p:ext>
            </p:extLst>
          </p:nvPr>
        </p:nvGraphicFramePr>
        <p:xfrm>
          <a:off x="1131448" y="1372895"/>
          <a:ext cx="7815262" cy="453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9" name="Visio" r:id="rId4" imgW="7815884" imgH="4536783" progId="Visio.Drawing.11">
                  <p:embed/>
                </p:oleObj>
              </mc:Choice>
              <mc:Fallback>
                <p:oleObj name="Visio" r:id="rId4" imgW="7815884" imgH="453678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31448" y="1372895"/>
                        <a:ext cx="7815262" cy="453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ravokotnik 8"/>
          <p:cNvSpPr/>
          <p:nvPr/>
        </p:nvSpPr>
        <p:spPr>
          <a:xfrm>
            <a:off x="1145639" y="5866472"/>
            <a:ext cx="5451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Rezultati – impedančne frekvenčne karakteristike, najslabši primer.</a:t>
            </a:r>
          </a:p>
          <a:p>
            <a:r>
              <a:rPr lang="sl-SI" sz="1400" i="1" dirty="0" smtClean="0">
                <a:cs typeface="Times New Roman" pitchFamily="18" charset="0"/>
              </a:rPr>
              <a:t>Table. </a:t>
            </a:r>
            <a:r>
              <a:rPr lang="sl-SI" sz="1400" i="1" dirty="0" err="1" smtClean="0">
                <a:cs typeface="Times New Roman" pitchFamily="18" charset="0"/>
              </a:rPr>
              <a:t>Results</a:t>
            </a:r>
            <a:r>
              <a:rPr lang="sl-SI" sz="1400" i="1" dirty="0" smtClean="0">
                <a:cs typeface="Times New Roman" pitchFamily="18" charset="0"/>
              </a:rPr>
              <a:t> – impedance </a:t>
            </a:r>
            <a:r>
              <a:rPr lang="sl-SI" sz="1400" i="1" dirty="0" err="1" smtClean="0">
                <a:cs typeface="Times New Roman" pitchFamily="18" charset="0"/>
              </a:rPr>
              <a:t>frequency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response</a:t>
            </a:r>
            <a:r>
              <a:rPr lang="sl-SI" sz="1400" i="1" dirty="0" smtClean="0">
                <a:cs typeface="Times New Roman" pitchFamily="18" charset="0"/>
              </a:rPr>
              <a:t>, </a:t>
            </a:r>
            <a:r>
              <a:rPr lang="sl-SI" sz="1400" i="1" dirty="0" err="1" smtClean="0">
                <a:cs typeface="Times New Roman" pitchFamily="18" charset="0"/>
              </a:rPr>
              <a:t>worst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case</a:t>
            </a:r>
            <a:r>
              <a:rPr lang="sl-SI" sz="1400" i="1" dirty="0" smtClean="0">
                <a:cs typeface="Times New Roman" pitchFamily="18" charset="0"/>
              </a:rPr>
              <a:t>.</a:t>
            </a:r>
            <a:endParaRPr lang="sl-SI" sz="1400" i="1" dirty="0"/>
          </a:p>
        </p:txBody>
      </p:sp>
    </p:spTree>
    <p:extLst>
      <p:ext uri="{BB962C8B-B14F-4D97-AF65-F5344CB8AC3E}">
        <p14:creationId xmlns:p14="http://schemas.microsoft.com/office/powerpoint/2010/main" val="141796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7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3316" name="Rectangle 11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33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074738" y="422275"/>
            <a:ext cx="749935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sl-SI" sz="2800" smtClean="0">
                <a:latin typeface="Times New Roman" pitchFamily="18" charset="0"/>
                <a:cs typeface="Times New Roman" pitchFamily="18" charset="0"/>
              </a:rPr>
              <a:t>Primer - rezultati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Predm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2937884"/>
              </p:ext>
            </p:extLst>
          </p:nvPr>
        </p:nvGraphicFramePr>
        <p:xfrm>
          <a:off x="1074738" y="1386963"/>
          <a:ext cx="7820025" cy="453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3" name="Visio" r:id="rId4" imgW="7820472" imgH="4532999" progId="Visio.Drawing.11">
                  <p:embed/>
                </p:oleObj>
              </mc:Choice>
              <mc:Fallback>
                <p:oleObj name="Visio" r:id="rId4" imgW="7820472" imgH="4532999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74738" y="1386963"/>
                        <a:ext cx="7820025" cy="4532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ravokotnik 8"/>
          <p:cNvSpPr/>
          <p:nvPr/>
        </p:nvSpPr>
        <p:spPr>
          <a:xfrm>
            <a:off x="1145639" y="5873506"/>
            <a:ext cx="59985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Rezultati – impedančne frekvenčne karakteristike, optimalna kombinacija.</a:t>
            </a:r>
          </a:p>
          <a:p>
            <a:r>
              <a:rPr lang="sl-SI" sz="1400" i="1" dirty="0" smtClean="0">
                <a:cs typeface="Times New Roman" pitchFamily="18" charset="0"/>
              </a:rPr>
              <a:t>Table. </a:t>
            </a:r>
            <a:r>
              <a:rPr lang="sl-SI" sz="1400" i="1" dirty="0" err="1" smtClean="0">
                <a:cs typeface="Times New Roman" pitchFamily="18" charset="0"/>
              </a:rPr>
              <a:t>Results</a:t>
            </a:r>
            <a:r>
              <a:rPr lang="sl-SI" sz="1400" i="1" dirty="0" smtClean="0">
                <a:cs typeface="Times New Roman" pitchFamily="18" charset="0"/>
              </a:rPr>
              <a:t> – impedance </a:t>
            </a:r>
            <a:r>
              <a:rPr lang="sl-SI" sz="1400" i="1" dirty="0" err="1" smtClean="0">
                <a:cs typeface="Times New Roman" pitchFamily="18" charset="0"/>
              </a:rPr>
              <a:t>frequency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response</a:t>
            </a:r>
            <a:r>
              <a:rPr lang="sl-SI" sz="1400" i="1" dirty="0" smtClean="0">
                <a:cs typeface="Times New Roman" pitchFamily="18" charset="0"/>
              </a:rPr>
              <a:t>, </a:t>
            </a:r>
            <a:r>
              <a:rPr lang="sl-SI" sz="1400" i="1" dirty="0" err="1" smtClean="0">
                <a:cs typeface="Times New Roman" pitchFamily="18" charset="0"/>
              </a:rPr>
              <a:t>optimal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case</a:t>
            </a:r>
            <a:r>
              <a:rPr lang="sl-SI" sz="1400" i="1" dirty="0" smtClean="0">
                <a:cs typeface="Times New Roman" pitchFamily="18" charset="0"/>
              </a:rPr>
              <a:t>.</a:t>
            </a:r>
            <a:endParaRPr lang="sl-SI" sz="1400" i="1" dirty="0"/>
          </a:p>
        </p:txBody>
      </p:sp>
    </p:spTree>
    <p:extLst>
      <p:ext uri="{BB962C8B-B14F-4D97-AF65-F5344CB8AC3E}">
        <p14:creationId xmlns:p14="http://schemas.microsoft.com/office/powerpoint/2010/main" val="30458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2"/>
          <p:cNvSpPr>
            <a:spLocks noGrp="1"/>
          </p:cNvSpPr>
          <p:nvPr>
            <p:ph type="title"/>
          </p:nvPr>
        </p:nvSpPr>
        <p:spPr>
          <a:xfrm>
            <a:off x="2216150" y="2381250"/>
            <a:ext cx="4857750" cy="1098550"/>
          </a:xfrm>
        </p:spPr>
        <p:txBody>
          <a:bodyPr/>
          <a:lstStyle/>
          <a:p>
            <a:pPr algn="ctr"/>
            <a:r>
              <a:rPr lang="sl-SI" dirty="0" smtClean="0"/>
              <a:t>Hvala za pozornost!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Laboratorij za električna omrežja in naprave</a:t>
            </a:r>
            <a:endParaRPr lang="sl-SI"/>
          </a:p>
        </p:txBody>
      </p:sp>
      <p:sp>
        <p:nvSpPr>
          <p:cNvPr id="10244" name="Rectangle 3"/>
          <p:cNvSpPr>
            <a:spLocks noGrp="1" noChangeArrowheads="1"/>
          </p:cNvSpPr>
          <p:nvPr/>
        </p:nvSpPr>
        <p:spPr bwMode="auto">
          <a:xfrm>
            <a:off x="3106738" y="3579813"/>
            <a:ext cx="317023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spcAft>
                <a:spcPct val="20000"/>
              </a:spcAft>
            </a:pPr>
            <a:r>
              <a:rPr lang="sl-SI" sz="1800" dirty="0">
                <a:latin typeface="Arial" pitchFamily="34" charset="0"/>
              </a:rPr>
              <a:t>leopold.herman@fe.uni-lj.si</a:t>
            </a:r>
            <a:endParaRPr lang="en-US" sz="1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4575" y="304800"/>
            <a:ext cx="7499350" cy="1165225"/>
          </a:xfrm>
        </p:spPr>
        <p:txBody>
          <a:bodyPr/>
          <a:lstStyle/>
          <a:p>
            <a:pPr eaLnBrk="1" hangingPunct="1"/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Uvod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979489" y="1301750"/>
            <a:ext cx="5926136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defRPr/>
            </a:pPr>
            <a:r>
              <a:rPr lang="sl-SI" sz="1800" b="1" dirty="0" smtClean="0">
                <a:cs typeface="Times New Roman" pitchFamily="18" charset="0"/>
              </a:rPr>
              <a:t>Pasivne kompenzacijske naprave</a:t>
            </a:r>
            <a:endParaRPr lang="sl-SI" sz="1600" dirty="0" smtClean="0"/>
          </a:p>
          <a:p>
            <a:pPr marL="355600" lvl="2" indent="-355600" defTabSz="957263">
              <a:lnSpc>
                <a:spcPct val="150000"/>
              </a:lnSpc>
              <a:buFont typeface="Times New Roman" pitchFamily="18" charset="0"/>
              <a:buChar char="+"/>
            </a:pPr>
            <a:r>
              <a:rPr lang="sl-SI" sz="1600" dirty="0" smtClean="0">
                <a:cs typeface="Times New Roman" pitchFamily="18" charset="0"/>
              </a:rPr>
              <a:t>Uveljavljena tehnologija,</a:t>
            </a:r>
            <a:endParaRPr lang="sl-SI" sz="1600" dirty="0">
              <a:cs typeface="Times New Roman" pitchFamily="18" charset="0"/>
            </a:endParaRPr>
          </a:p>
          <a:p>
            <a:pPr marL="355600" lvl="2" indent="-355600" defTabSz="957263">
              <a:lnSpc>
                <a:spcPct val="150000"/>
              </a:lnSpc>
              <a:buFont typeface="Times New Roman" pitchFamily="18" charset="0"/>
              <a:buChar char="+"/>
            </a:pPr>
            <a:r>
              <a:rPr lang="sl-SI" sz="1600" dirty="0">
                <a:cs typeface="Times New Roman" pitchFamily="18" charset="0"/>
              </a:rPr>
              <a:t>cenovno ugodna </a:t>
            </a:r>
            <a:r>
              <a:rPr lang="sl-SI" sz="1600" dirty="0" smtClean="0">
                <a:cs typeface="Times New Roman" pitchFamily="18" charset="0"/>
              </a:rPr>
              <a:t>rešitev,</a:t>
            </a:r>
            <a:endParaRPr lang="sl-SI" sz="1600" dirty="0">
              <a:cs typeface="Times New Roman" pitchFamily="18" charset="0"/>
            </a:endParaRPr>
          </a:p>
          <a:p>
            <a:pPr marL="355600" lvl="2" indent="-355600" defTabSz="957263">
              <a:lnSpc>
                <a:spcPct val="150000"/>
              </a:lnSpc>
              <a:buFont typeface="Times New Roman" pitchFamily="18" charset="0"/>
              <a:buChar char="-"/>
            </a:pPr>
            <a:r>
              <a:rPr lang="sl-SI" sz="1600" dirty="0">
                <a:cs typeface="Times New Roman" pitchFamily="18" charset="0"/>
              </a:rPr>
              <a:t>problem </a:t>
            </a:r>
            <a:r>
              <a:rPr lang="sl-SI" sz="1600" dirty="0" smtClean="0">
                <a:cs typeface="Times New Roman" pitchFamily="18" charset="0"/>
              </a:rPr>
              <a:t>resonance,</a:t>
            </a:r>
            <a:endParaRPr lang="sl-SI" sz="1600" dirty="0">
              <a:cs typeface="Times New Roman" pitchFamily="18" charset="0"/>
            </a:endParaRPr>
          </a:p>
          <a:p>
            <a:pPr marL="355600" lvl="2" indent="-355600" defTabSz="957263">
              <a:lnSpc>
                <a:spcPct val="150000"/>
              </a:lnSpc>
              <a:buFont typeface="Times New Roman" pitchFamily="18" charset="0"/>
              <a:buChar char="-"/>
            </a:pPr>
            <a:r>
              <a:rPr lang="sl-SI" sz="1600" dirty="0">
                <a:cs typeface="Times New Roman" pitchFamily="18" charset="0"/>
              </a:rPr>
              <a:t>n</a:t>
            </a:r>
            <a:r>
              <a:rPr lang="sl-SI" sz="1600" dirty="0" smtClean="0">
                <a:cs typeface="Times New Roman" pitchFamily="18" charset="0"/>
              </a:rPr>
              <a:t>ezmožnost dinamičnega prilaganja </a:t>
            </a:r>
            <a:r>
              <a:rPr lang="sl-SI" sz="1600" dirty="0" smtClean="0">
                <a:cs typeface="Times New Roman" pitchFamily="18" charset="0"/>
              </a:rPr>
              <a:t>razmeram </a:t>
            </a:r>
            <a:r>
              <a:rPr lang="sl-SI" sz="1600" dirty="0" smtClean="0">
                <a:cs typeface="Times New Roman" pitchFamily="18" charset="0"/>
              </a:rPr>
              <a:t>v omrežju</a:t>
            </a:r>
            <a:r>
              <a:rPr lang="sl-SI" sz="1600" dirty="0" smtClean="0">
                <a:cs typeface="Times New Roman" pitchFamily="18" charset="0"/>
              </a:rPr>
              <a:t>.</a:t>
            </a:r>
            <a:endParaRPr lang="sl-SI" sz="1600" dirty="0" smtClean="0">
              <a:cs typeface="Times New Roman" pitchFamily="18" charset="0"/>
            </a:endParaRPr>
          </a:p>
        </p:txBody>
      </p:sp>
      <p:graphicFrame>
        <p:nvGraphicFramePr>
          <p:cNvPr id="2" name="Predm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815416"/>
              </p:ext>
            </p:extLst>
          </p:nvPr>
        </p:nvGraphicFramePr>
        <p:xfrm>
          <a:off x="7450190" y="1301750"/>
          <a:ext cx="446035" cy="1139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57" name="Visio" r:id="rId4" imgW="328961" imgH="840682" progId="Visio.Drawing.11">
                  <p:embed/>
                </p:oleObj>
              </mc:Choice>
              <mc:Fallback>
                <p:oleObj name="Visio" r:id="rId4" imgW="328961" imgH="840682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0190" y="1301750"/>
                        <a:ext cx="446035" cy="11398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4" name="Predm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049369"/>
              </p:ext>
            </p:extLst>
          </p:nvPr>
        </p:nvGraphicFramePr>
        <p:xfrm>
          <a:off x="4977858" y="3258724"/>
          <a:ext cx="3813330" cy="303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58" name="Visio" r:id="rId6" imgW="4170464" imgH="3327940" progId="Visio.Drawing.11">
                  <p:embed/>
                </p:oleObj>
              </mc:Choice>
              <mc:Fallback>
                <p:oleObj name="Visio" r:id="rId6" imgW="4170464" imgH="3327940" progId="Visio.Drawing.11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7858" y="3258724"/>
                        <a:ext cx="3813330" cy="3038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ravokotnik 5"/>
          <p:cNvSpPr/>
          <p:nvPr/>
        </p:nvSpPr>
        <p:spPr>
          <a:xfrm>
            <a:off x="979489" y="3295650"/>
            <a:ext cx="3992561" cy="341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defRPr/>
            </a:pPr>
            <a:r>
              <a:rPr lang="sl-SI" sz="1800" b="1" dirty="0">
                <a:cs typeface="Times New Roman" pitchFamily="18" charset="0"/>
              </a:rPr>
              <a:t>Cilj</a:t>
            </a:r>
          </a:p>
          <a:p>
            <a:pPr marL="285750" indent="-285750" eaLnBrk="0" hangingPunct="0">
              <a:spcBef>
                <a:spcPct val="20000"/>
              </a:spcBef>
              <a:spcAft>
                <a:spcPct val="20000"/>
              </a:spcAft>
              <a:buFont typeface="Times New Roman" pitchFamily="18" charset="0"/>
              <a:buChar char="-"/>
              <a:defRPr/>
            </a:pPr>
            <a:r>
              <a:rPr lang="sl-SI" sz="1600" dirty="0"/>
              <a:t>Združiti vse kompenzacijske naprave znotraj enotne regulacijske sheme.</a:t>
            </a:r>
          </a:p>
          <a:p>
            <a:pPr marL="285750" indent="-285750" eaLnBrk="0" hangingPunct="0">
              <a:spcBef>
                <a:spcPct val="20000"/>
              </a:spcBef>
              <a:spcAft>
                <a:spcPct val="20000"/>
              </a:spcAft>
              <a:buFont typeface="Times New Roman" pitchFamily="18" charset="0"/>
              <a:buChar char="-"/>
              <a:defRPr/>
            </a:pPr>
            <a:r>
              <a:rPr lang="sl-SI" sz="1600" dirty="0"/>
              <a:t>Optimalno vodenje,</a:t>
            </a:r>
          </a:p>
          <a:p>
            <a:pPr marL="742950" lvl="1" indent="-285750" eaLnBrk="0" hangingPunct="0">
              <a:spcBef>
                <a:spcPct val="20000"/>
              </a:spcBef>
              <a:spcAft>
                <a:spcPct val="20000"/>
              </a:spcAft>
              <a:buFont typeface="Times New Roman" pitchFamily="18" charset="0"/>
              <a:buChar char="-"/>
              <a:defRPr/>
            </a:pPr>
            <a:r>
              <a:rPr lang="sl-SI" sz="1600" dirty="0"/>
              <a:t>minimalne izgube,</a:t>
            </a:r>
          </a:p>
          <a:p>
            <a:pPr marL="742950" lvl="1" indent="-285750" eaLnBrk="0" hangingPunct="0">
              <a:spcBef>
                <a:spcPct val="20000"/>
              </a:spcBef>
              <a:spcAft>
                <a:spcPct val="20000"/>
              </a:spcAft>
              <a:buFont typeface="Times New Roman" pitchFamily="18" charset="0"/>
              <a:buChar char="-"/>
              <a:defRPr/>
            </a:pPr>
            <a:r>
              <a:rPr lang="sl-SI" sz="1600" dirty="0"/>
              <a:t>preprečevanje resonančnih ojačenj </a:t>
            </a:r>
            <a:r>
              <a:rPr lang="sl-SI" sz="1600" dirty="0" err="1"/>
              <a:t>harmonikov</a:t>
            </a:r>
            <a:r>
              <a:rPr lang="sl-SI" sz="1600" dirty="0"/>
              <a:t> v omrežju,</a:t>
            </a:r>
          </a:p>
          <a:p>
            <a:pPr marL="742950" lvl="1" indent="-285750" eaLnBrk="0" hangingPunct="0">
              <a:spcBef>
                <a:spcPct val="20000"/>
              </a:spcBef>
              <a:spcAft>
                <a:spcPct val="20000"/>
              </a:spcAft>
              <a:buFont typeface="Times New Roman" pitchFamily="18" charset="0"/>
              <a:buChar char="-"/>
              <a:defRPr/>
            </a:pPr>
            <a:endParaRPr lang="sl-SI" sz="900" b="1" dirty="0"/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defRPr/>
            </a:pPr>
            <a:r>
              <a:rPr lang="sl-SI" sz="1800" b="1" dirty="0"/>
              <a:t>Uporabljena orodja: </a:t>
            </a:r>
            <a:endParaRPr lang="sl-SI" sz="1600" dirty="0" smtClean="0"/>
          </a:p>
          <a:p>
            <a:pPr marL="285750" indent="-285750" eaLnBrk="0" hangingPunct="0">
              <a:spcBef>
                <a:spcPct val="20000"/>
              </a:spcBef>
              <a:spcAft>
                <a:spcPct val="20000"/>
              </a:spcAft>
              <a:buFontTx/>
              <a:buChar char="-"/>
              <a:defRPr/>
            </a:pPr>
            <a:r>
              <a:rPr lang="sl-SI" sz="1600" dirty="0" smtClean="0"/>
              <a:t>Frekvenčna </a:t>
            </a:r>
            <a:r>
              <a:rPr lang="sl-SI" sz="1600" dirty="0"/>
              <a:t>analiza vezja, integralske cenilke, metoda </a:t>
            </a:r>
            <a:r>
              <a:rPr lang="sl-SI" sz="1600" dirty="0" err="1"/>
              <a:t>Monte</a:t>
            </a:r>
            <a:r>
              <a:rPr lang="sl-SI" sz="1600" dirty="0"/>
              <a:t> </a:t>
            </a:r>
            <a:r>
              <a:rPr lang="sl-SI" sz="1600" dirty="0" err="1"/>
              <a:t>Carlo</a:t>
            </a:r>
            <a:r>
              <a:rPr lang="sl-SI" sz="1600" dirty="0"/>
              <a:t>.</a:t>
            </a:r>
            <a:endParaRPr lang="sl-SI" sz="1800" dirty="0"/>
          </a:p>
        </p:txBody>
      </p:sp>
      <p:sp>
        <p:nvSpPr>
          <p:cNvPr id="8" name="Pravokotnik 7"/>
          <p:cNvSpPr/>
          <p:nvPr/>
        </p:nvSpPr>
        <p:spPr>
          <a:xfrm>
            <a:off x="6791325" y="2492574"/>
            <a:ext cx="1604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Pasivni filter.</a:t>
            </a:r>
          </a:p>
          <a:p>
            <a:r>
              <a:rPr lang="sl-SI" sz="1400" i="1" dirty="0" smtClean="0">
                <a:cs typeface="Times New Roman" pitchFamily="18" charset="0"/>
              </a:rPr>
              <a:t>Fig. </a:t>
            </a:r>
            <a:r>
              <a:rPr lang="sl-SI" sz="1400" i="1" dirty="0" err="1" smtClean="0">
                <a:cs typeface="Times New Roman" pitchFamily="18" charset="0"/>
              </a:rPr>
              <a:t>Passive</a:t>
            </a:r>
            <a:r>
              <a:rPr lang="sl-SI" sz="1400" i="1" dirty="0" smtClean="0">
                <a:cs typeface="Times New Roman" pitchFamily="18" charset="0"/>
              </a:rPr>
              <a:t> filter.</a:t>
            </a:r>
            <a:endParaRPr lang="sl-SI" sz="1400" i="1" dirty="0"/>
          </a:p>
        </p:txBody>
      </p:sp>
      <p:sp>
        <p:nvSpPr>
          <p:cNvPr id="13" name="Pravokotnik 12"/>
          <p:cNvSpPr/>
          <p:nvPr/>
        </p:nvSpPr>
        <p:spPr>
          <a:xfrm>
            <a:off x="4972050" y="6306860"/>
            <a:ext cx="37238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</a:t>
            </a:r>
            <a:r>
              <a:rPr lang="sl-SI" sz="1400" i="1" dirty="0"/>
              <a:t>Shema koncepta </a:t>
            </a:r>
            <a:r>
              <a:rPr lang="sl-SI" sz="1400" i="1" dirty="0" smtClean="0"/>
              <a:t>kompenzatorja</a:t>
            </a:r>
            <a:r>
              <a:rPr lang="sl-SI" sz="1400" i="1" dirty="0" smtClean="0">
                <a:cs typeface="Times New Roman" pitchFamily="18" charset="0"/>
              </a:rPr>
              <a:t>.</a:t>
            </a:r>
          </a:p>
          <a:p>
            <a:r>
              <a:rPr lang="sl-SI" sz="1400" i="1" dirty="0" smtClean="0">
                <a:cs typeface="Times New Roman" pitchFamily="18" charset="0"/>
              </a:rPr>
              <a:t>Fig. </a:t>
            </a:r>
            <a:r>
              <a:rPr lang="sl-SI" sz="1400" i="1" dirty="0" err="1"/>
              <a:t>Ba</a:t>
            </a:r>
            <a:r>
              <a:rPr lang="en-US" sz="1400" i="1" dirty="0"/>
              <a:t>sic concept of the proposed </a:t>
            </a:r>
            <a:r>
              <a:rPr lang="sl-SI" sz="1400" i="1" dirty="0" smtClean="0"/>
              <a:t> </a:t>
            </a:r>
            <a:r>
              <a:rPr lang="en-US" sz="1400" i="1" dirty="0" smtClean="0"/>
              <a:t>compensator</a:t>
            </a:r>
            <a:r>
              <a:rPr lang="sl-SI" sz="1400" i="1" dirty="0" smtClean="0">
                <a:cs typeface="Times New Roman" pitchFamily="18" charset="0"/>
              </a:rPr>
              <a:t>.</a:t>
            </a:r>
            <a:endParaRPr lang="sl-SI" sz="1400" i="1" dirty="0"/>
          </a:p>
        </p:txBody>
      </p:sp>
    </p:spTree>
    <p:extLst>
      <p:ext uri="{BB962C8B-B14F-4D97-AF65-F5344CB8AC3E}">
        <p14:creationId xmlns:p14="http://schemas.microsoft.com/office/powerpoint/2010/main" val="125971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4575" y="168275"/>
            <a:ext cx="7499350" cy="1301750"/>
          </a:xfrm>
        </p:spPr>
        <p:txBody>
          <a:bodyPr/>
          <a:lstStyle/>
          <a:p>
            <a:pPr eaLnBrk="1" hangingPunct="1"/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Frekvenčne karakteristike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205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206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14" name="Pravokotnik 13"/>
          <p:cNvSpPr/>
          <p:nvPr/>
        </p:nvSpPr>
        <p:spPr>
          <a:xfrm>
            <a:off x="1095375" y="1406525"/>
            <a:ext cx="3040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l-SI" sz="1800" b="1" dirty="0" smtClean="0">
                <a:cs typeface="Times New Roman" pitchFamily="18" charset="0"/>
              </a:rPr>
              <a:t>Ekvivalentna shema omrežja</a:t>
            </a:r>
            <a:endParaRPr lang="en-GB" sz="1800" b="1" dirty="0">
              <a:cs typeface="Times New Roman" pitchFamily="18" charset="0"/>
            </a:endParaRPr>
          </a:p>
        </p:txBody>
      </p:sp>
      <p:sp>
        <p:nvSpPr>
          <p:cNvPr id="22" name="Pravokotnik 21"/>
          <p:cNvSpPr/>
          <p:nvPr/>
        </p:nvSpPr>
        <p:spPr>
          <a:xfrm>
            <a:off x="4801651" y="3936127"/>
            <a:ext cx="2861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l-SI" sz="1600" dirty="0">
                <a:cs typeface="Times New Roman" pitchFamily="18" charset="0"/>
              </a:rPr>
              <a:t>- </a:t>
            </a:r>
            <a:r>
              <a:rPr lang="sl-SI" sz="1600" dirty="0">
                <a:cs typeface="Times New Roman" pitchFamily="18" charset="0"/>
              </a:rPr>
              <a:t>p</a:t>
            </a:r>
            <a:r>
              <a:rPr lang="sl-SI" sz="1600" dirty="0" smtClean="0">
                <a:cs typeface="Times New Roman" pitchFamily="18" charset="0"/>
              </a:rPr>
              <a:t>ri paralelni resonanci </a:t>
            </a:r>
            <a:r>
              <a:rPr lang="en-GB" sz="1600" i="1" dirty="0" err="1" smtClean="0">
                <a:cs typeface="Times New Roman" pitchFamily="18" charset="0"/>
              </a:rPr>
              <a:t>f</a:t>
            </a:r>
            <a:r>
              <a:rPr lang="en-GB" sz="1600" i="1" baseline="-25000" dirty="0" err="1" smtClean="0">
                <a:cs typeface="Times New Roman" pitchFamily="18" charset="0"/>
              </a:rPr>
              <a:t>r</a:t>
            </a:r>
            <a:r>
              <a:rPr lang="en-GB" sz="1600" i="1" baseline="-25000" dirty="0" smtClean="0">
                <a:cs typeface="Times New Roman" pitchFamily="18" charset="0"/>
              </a:rPr>
              <a:t>-p</a:t>
            </a:r>
            <a:r>
              <a:rPr lang="en-GB" sz="1600" dirty="0" smtClean="0">
                <a:cs typeface="Times New Roman" pitchFamily="18" charset="0"/>
              </a:rPr>
              <a:t> </a:t>
            </a:r>
            <a:endParaRPr lang="en-GB" sz="1600" dirty="0">
              <a:cs typeface="Times New Roman" pitchFamily="18" charset="0"/>
            </a:endParaRPr>
          </a:p>
        </p:txBody>
      </p:sp>
      <p:sp>
        <p:nvSpPr>
          <p:cNvPr id="23" name="Pravokotnik 22"/>
          <p:cNvSpPr/>
          <p:nvPr/>
        </p:nvSpPr>
        <p:spPr>
          <a:xfrm>
            <a:off x="4819215" y="1943458"/>
            <a:ext cx="27635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l-SI" sz="1600" dirty="0">
                <a:cs typeface="Times New Roman" pitchFamily="18" charset="0"/>
              </a:rPr>
              <a:t>- </a:t>
            </a:r>
            <a:r>
              <a:rPr lang="sl-SI" sz="1600" dirty="0" smtClean="0">
                <a:cs typeface="Times New Roman" pitchFamily="18" charset="0"/>
              </a:rPr>
              <a:t>pri serijski resonanci </a:t>
            </a:r>
            <a:r>
              <a:rPr lang="en-GB" sz="1600" i="1" dirty="0" err="1" smtClean="0">
                <a:cs typeface="Times New Roman" pitchFamily="18" charset="0"/>
              </a:rPr>
              <a:t>f</a:t>
            </a:r>
            <a:r>
              <a:rPr lang="en-GB" sz="1600" i="1" baseline="-25000" dirty="0" err="1" smtClean="0">
                <a:cs typeface="Times New Roman" pitchFamily="18" charset="0"/>
              </a:rPr>
              <a:t>r</a:t>
            </a:r>
            <a:r>
              <a:rPr lang="en-GB" sz="1600" i="1" baseline="-25000" dirty="0" smtClean="0">
                <a:cs typeface="Times New Roman" pitchFamily="18" charset="0"/>
              </a:rPr>
              <a:t>-s</a:t>
            </a:r>
            <a:r>
              <a:rPr lang="en-GB" sz="1600" dirty="0" smtClean="0">
                <a:cs typeface="Times New Roman" pitchFamily="18" charset="0"/>
              </a:rPr>
              <a:t> </a:t>
            </a:r>
            <a:endParaRPr lang="en-GB" sz="1600" dirty="0">
              <a:cs typeface="Times New Roman" pitchFamily="18" charset="0"/>
            </a:endParaRPr>
          </a:p>
        </p:txBody>
      </p:sp>
      <p:sp>
        <p:nvSpPr>
          <p:cNvPr id="206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2065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2066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2067" name="Rectangle 33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2068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2071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24" name="Pravokotnik 23"/>
          <p:cNvSpPr/>
          <p:nvPr/>
        </p:nvSpPr>
        <p:spPr>
          <a:xfrm>
            <a:off x="1095375" y="5037397"/>
            <a:ext cx="37369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</a:t>
            </a:r>
            <a:r>
              <a:rPr lang="sl-SI" sz="1400" i="1" dirty="0"/>
              <a:t>Ekvivalentno vezje industrijskega </a:t>
            </a:r>
            <a:r>
              <a:rPr lang="sl-SI" sz="1400" i="1" dirty="0" smtClean="0"/>
              <a:t>omrežja.</a:t>
            </a:r>
            <a:endParaRPr lang="sl-SI" sz="1400" i="1" dirty="0" smtClean="0">
              <a:cs typeface="Times New Roman" pitchFamily="18" charset="0"/>
            </a:endParaRPr>
          </a:p>
          <a:p>
            <a:r>
              <a:rPr lang="sl-SI" sz="1400" i="1" dirty="0" smtClean="0">
                <a:cs typeface="Times New Roman" pitchFamily="18" charset="0"/>
              </a:rPr>
              <a:t>Fig. </a:t>
            </a:r>
            <a:r>
              <a:rPr lang="sl-SI" sz="1400" i="1" dirty="0" err="1"/>
              <a:t>Equivalent</a:t>
            </a:r>
            <a:r>
              <a:rPr lang="sl-SI" sz="1400" i="1" dirty="0"/>
              <a:t> </a:t>
            </a:r>
            <a:r>
              <a:rPr lang="sl-SI" sz="1400" i="1" dirty="0" err="1"/>
              <a:t>circuit</a:t>
            </a:r>
            <a:r>
              <a:rPr lang="sl-SI" sz="1400" i="1" dirty="0"/>
              <a:t> </a:t>
            </a:r>
            <a:r>
              <a:rPr lang="sl-SI" sz="1400" i="1" dirty="0" err="1"/>
              <a:t>of</a:t>
            </a:r>
            <a:r>
              <a:rPr lang="sl-SI" sz="1400" i="1" dirty="0"/>
              <a:t> </a:t>
            </a:r>
            <a:r>
              <a:rPr lang="sl-SI" sz="1400" i="1" dirty="0" err="1"/>
              <a:t>the</a:t>
            </a:r>
            <a:r>
              <a:rPr lang="sl-SI" sz="1400" i="1" dirty="0"/>
              <a:t> </a:t>
            </a:r>
            <a:r>
              <a:rPr lang="sl-SI" sz="1400" i="1" dirty="0" err="1"/>
              <a:t>industrial</a:t>
            </a:r>
            <a:r>
              <a:rPr lang="sl-SI" sz="1400" i="1" dirty="0"/>
              <a:t> </a:t>
            </a:r>
            <a:r>
              <a:rPr lang="sl-SI" sz="1400" i="1" dirty="0" err="1" smtClean="0"/>
              <a:t>network</a:t>
            </a:r>
            <a:r>
              <a:rPr lang="sl-SI" sz="1400" i="1" dirty="0" smtClean="0"/>
              <a:t>.</a:t>
            </a:r>
            <a:endParaRPr lang="sl-SI" sz="1400" i="1" dirty="0"/>
          </a:p>
        </p:txBody>
      </p:sp>
      <p:pic>
        <p:nvPicPr>
          <p:cNvPr id="43080" name="Picture 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53" y="1916112"/>
            <a:ext cx="3201690" cy="319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4" name="Predm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508191"/>
              </p:ext>
            </p:extLst>
          </p:nvPr>
        </p:nvGraphicFramePr>
        <p:xfrm>
          <a:off x="4984748" y="2518767"/>
          <a:ext cx="24955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93" name="Equation" r:id="rId5" imgW="1663700" imgH="368300" progId="Equation.DSMT4">
                  <p:embed/>
                </p:oleObj>
              </mc:Choice>
              <mc:Fallback>
                <p:oleObj name="Equation" r:id="rId5" imgW="1663700" imgH="368300" progId="Equation.DSMT4">
                  <p:embed/>
                  <p:pic>
                    <p:nvPicPr>
                      <p:cNvPr id="0" name="Object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4748" y="2518767"/>
                        <a:ext cx="2495550" cy="552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79"/>
          <p:cNvSpPr>
            <a:spLocks noChangeArrowheads="1"/>
          </p:cNvSpPr>
          <p:nvPr/>
        </p:nvSpPr>
        <p:spPr bwMode="auto">
          <a:xfrm>
            <a:off x="0" y="361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7" name="Predm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7002854"/>
              </p:ext>
            </p:extLst>
          </p:nvPr>
        </p:nvGraphicFramePr>
        <p:xfrm>
          <a:off x="4979963" y="3270738"/>
          <a:ext cx="894962" cy="399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94" name="Equation" r:id="rId7" imgW="596641" imgH="266584" progId="Equation.DSMT4">
                  <p:embed/>
                </p:oleObj>
              </mc:Choice>
              <mc:Fallback>
                <p:oleObj name="Equation" r:id="rId7" imgW="596641" imgH="266584" progId="Equation.DSMT4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9963" y="3270738"/>
                        <a:ext cx="894962" cy="3998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9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0" name="Predm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875663"/>
              </p:ext>
            </p:extLst>
          </p:nvPr>
        </p:nvGraphicFramePr>
        <p:xfrm>
          <a:off x="4972511" y="4424288"/>
          <a:ext cx="386715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95" name="Equation" r:id="rId9" imgW="2578100" imgH="800100" progId="Equation.DSMT4">
                  <p:embed/>
                </p:oleObj>
              </mc:Choice>
              <mc:Fallback>
                <p:oleObj name="Equation" r:id="rId9" imgW="2578100" imgH="800100" progId="Equation.DSMT4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2511" y="4424288"/>
                        <a:ext cx="3867150" cy="1200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9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2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3" name="Predm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9403204"/>
              </p:ext>
            </p:extLst>
          </p:nvPr>
        </p:nvGraphicFramePr>
        <p:xfrm>
          <a:off x="5018099" y="5877217"/>
          <a:ext cx="1980341" cy="647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96" name="Equation" r:id="rId11" imgW="1320227" imgH="431613" progId="Equation.DSMT4">
                  <p:embed/>
                </p:oleObj>
              </mc:Choice>
              <mc:Fallback>
                <p:oleObj name="Equation" r:id="rId11" imgW="1320227" imgH="431613" progId="Equation.DSMT4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8099" y="5877217"/>
                        <a:ext cx="1980341" cy="6474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92"/>
          <p:cNvSpPr>
            <a:spLocks noChangeArrowheads="1"/>
          </p:cNvSpPr>
          <p:nvPr/>
        </p:nvSpPr>
        <p:spPr bwMode="auto">
          <a:xfrm>
            <a:off x="0" y="428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1369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4575" y="334963"/>
            <a:ext cx="7499350" cy="1044575"/>
          </a:xfrm>
        </p:spPr>
        <p:txBody>
          <a:bodyPr/>
          <a:lstStyle/>
          <a:p>
            <a:pPr eaLnBrk="1" hangingPunct="1"/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Frekvenčne karakteristike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080" name="Rectangle 11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820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322694"/>
              </p:ext>
            </p:extLst>
          </p:nvPr>
        </p:nvGraphicFramePr>
        <p:xfrm>
          <a:off x="2870200" y="1275952"/>
          <a:ext cx="5815013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70" name="Visio" r:id="rId4" imgW="3874751" imgH="1709133" progId="Visio.Drawing.11">
                  <p:embed/>
                </p:oleObj>
              </mc:Choice>
              <mc:Fallback>
                <p:oleObj name="Visio" r:id="rId4" imgW="3874751" imgH="170913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0200" y="1275952"/>
                        <a:ext cx="5815013" cy="256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0201045"/>
              </p:ext>
            </p:extLst>
          </p:nvPr>
        </p:nvGraphicFramePr>
        <p:xfrm>
          <a:off x="2870200" y="3820715"/>
          <a:ext cx="5834063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71" name="Visio" r:id="rId6" imgW="3891211" imgH="1710754" progId="Visio.Drawing.11">
                  <p:embed/>
                </p:oleObj>
              </mc:Choice>
              <mc:Fallback>
                <p:oleObj name="Visio" r:id="rId6" imgW="3891211" imgH="171075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0200" y="3820715"/>
                        <a:ext cx="5834063" cy="256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Pravokotnik 19"/>
          <p:cNvSpPr/>
          <p:nvPr/>
        </p:nvSpPr>
        <p:spPr>
          <a:xfrm>
            <a:off x="1069975" y="2400300"/>
            <a:ext cx="15367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sl-SI" sz="1800" dirty="0" smtClean="0">
                <a:cs typeface="Times New Roman" pitchFamily="18" charset="0"/>
              </a:rPr>
              <a:t>Serijska impedanca:</a:t>
            </a:r>
            <a:r>
              <a:rPr lang="en-GB" sz="1800" dirty="0" smtClean="0">
                <a:cs typeface="Times New Roman" pitchFamily="18" charset="0"/>
              </a:rPr>
              <a:t> </a:t>
            </a:r>
            <a:endParaRPr lang="en-GB" sz="1800" dirty="0">
              <a:cs typeface="Times New Roman" pitchFamily="18" charset="0"/>
            </a:endParaRPr>
          </a:p>
        </p:txBody>
      </p:sp>
      <p:sp>
        <p:nvSpPr>
          <p:cNvPr id="21" name="Pravokotnik 20"/>
          <p:cNvSpPr/>
          <p:nvPr/>
        </p:nvSpPr>
        <p:spPr>
          <a:xfrm>
            <a:off x="1084263" y="5005388"/>
            <a:ext cx="15367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sl-SI" sz="1800" dirty="0" smtClean="0">
                <a:cs typeface="Times New Roman" pitchFamily="18" charset="0"/>
              </a:rPr>
              <a:t>Paralelna impedanca:</a:t>
            </a:r>
            <a:r>
              <a:rPr lang="en-GB" sz="1800" dirty="0" smtClean="0">
                <a:cs typeface="Times New Roman" pitchFamily="18" charset="0"/>
              </a:rPr>
              <a:t> </a:t>
            </a:r>
            <a:endParaRPr lang="en-GB" sz="1800" dirty="0">
              <a:cs typeface="Times New Roman" pitchFamily="18" charset="0"/>
            </a:endParaRPr>
          </a:p>
        </p:txBody>
      </p:sp>
      <p:graphicFrame>
        <p:nvGraphicFramePr>
          <p:cNvPr id="821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03990"/>
              </p:ext>
            </p:extLst>
          </p:nvPr>
        </p:nvGraphicFramePr>
        <p:xfrm>
          <a:off x="2871788" y="1290240"/>
          <a:ext cx="5995987" cy="256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72" name="Visio" r:id="rId8" imgW="3993484" imgH="1709133" progId="Visio.Drawing.11">
                  <p:embed/>
                </p:oleObj>
              </mc:Choice>
              <mc:Fallback>
                <p:oleObj name="Visio" r:id="rId8" imgW="3993484" imgH="170913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1788" y="1290240"/>
                        <a:ext cx="5995987" cy="256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1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806359"/>
              </p:ext>
            </p:extLst>
          </p:nvPr>
        </p:nvGraphicFramePr>
        <p:xfrm>
          <a:off x="2874963" y="3827065"/>
          <a:ext cx="6007100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73" name="Visio" r:id="rId10" imgW="4006976" imgH="1710754" progId="Visio.Drawing.11">
                  <p:embed/>
                </p:oleObj>
              </mc:Choice>
              <mc:Fallback>
                <p:oleObj name="Visio" r:id="rId10" imgW="4006976" imgH="171075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4963" y="3827065"/>
                        <a:ext cx="6007100" cy="256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avokotnik 11"/>
          <p:cNvSpPr/>
          <p:nvPr/>
        </p:nvSpPr>
        <p:spPr>
          <a:xfrm>
            <a:off x="2981473" y="6267402"/>
            <a:ext cx="34112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Impedančne frekvenčne karakteristike.</a:t>
            </a:r>
          </a:p>
          <a:p>
            <a:r>
              <a:rPr lang="sl-SI" sz="1400" i="1" dirty="0" smtClean="0">
                <a:cs typeface="Times New Roman" pitchFamily="18" charset="0"/>
              </a:rPr>
              <a:t>Table. Impedance </a:t>
            </a:r>
            <a:r>
              <a:rPr lang="sl-SI" sz="1400" i="1" dirty="0" err="1" smtClean="0">
                <a:cs typeface="Times New Roman" pitchFamily="18" charset="0"/>
              </a:rPr>
              <a:t>frequency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response</a:t>
            </a:r>
            <a:r>
              <a:rPr lang="sl-SI" sz="1400" i="1" dirty="0" smtClean="0">
                <a:cs typeface="Times New Roman" pitchFamily="18" charset="0"/>
              </a:rPr>
              <a:t>.</a:t>
            </a:r>
            <a:endParaRPr lang="sl-SI" sz="1400" i="1" dirty="0"/>
          </a:p>
        </p:txBody>
      </p:sp>
    </p:spTree>
    <p:extLst>
      <p:ext uri="{BB962C8B-B14F-4D97-AF65-F5344CB8AC3E}">
        <p14:creationId xmlns:p14="http://schemas.microsoft.com/office/powerpoint/2010/main" val="153583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4575" y="334963"/>
            <a:ext cx="7499350" cy="1044575"/>
          </a:xfrm>
        </p:spPr>
        <p:txBody>
          <a:bodyPr/>
          <a:lstStyle/>
          <a:p>
            <a:pPr eaLnBrk="1" hangingPunct="1"/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Definicija optimizacijskega problema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104" name="Rectangle 11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10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4107" name="Rectangle 5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410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4109" name="Rectangle 8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41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411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4112" name="Rectangle 13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graphicFrame>
        <p:nvGraphicFramePr>
          <p:cNvPr id="3483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238377"/>
              </p:ext>
            </p:extLst>
          </p:nvPr>
        </p:nvGraphicFramePr>
        <p:xfrm>
          <a:off x="5521325" y="1257030"/>
          <a:ext cx="3005138" cy="232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02" name="Visio" r:id="rId4" imgW="2003893" imgH="1552086" progId="Visio.Drawing.11">
                  <p:embed/>
                </p:oleObj>
              </mc:Choice>
              <mc:Fallback>
                <p:oleObj name="Visio" r:id="rId4" imgW="2003893" imgH="155208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1325" y="1257030"/>
                        <a:ext cx="3005138" cy="2328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960771"/>
              </p:ext>
            </p:extLst>
          </p:nvPr>
        </p:nvGraphicFramePr>
        <p:xfrm>
          <a:off x="5516563" y="3671980"/>
          <a:ext cx="3051175" cy="234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03" name="Visio" r:id="rId6" imgW="2033037" imgH="1563709" progId="Visio.Drawing.11">
                  <p:embed/>
                </p:oleObj>
              </mc:Choice>
              <mc:Fallback>
                <p:oleObj name="Visio" r:id="rId6" imgW="2033037" imgH="156370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6563" y="3671980"/>
                        <a:ext cx="3051175" cy="234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3" name="Predm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010917"/>
              </p:ext>
            </p:extLst>
          </p:nvPr>
        </p:nvGraphicFramePr>
        <p:xfrm>
          <a:off x="1329396" y="2138285"/>
          <a:ext cx="36004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04" name="Equation" r:id="rId8" imgW="2400300" imgH="431800" progId="Equation.DSMT4">
                  <p:embed/>
                </p:oleObj>
              </mc:Choice>
              <mc:Fallback>
                <p:oleObj name="Equation" r:id="rId8" imgW="2400300" imgH="431800" progId="Equation.DSMT4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9396" y="2138285"/>
                        <a:ext cx="36004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0" y="428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Rectangle 5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6" name="Predm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454382"/>
              </p:ext>
            </p:extLst>
          </p:nvPr>
        </p:nvGraphicFramePr>
        <p:xfrm>
          <a:off x="1334084" y="4639993"/>
          <a:ext cx="3848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05" name="Equation" r:id="rId10" imgW="2565400" imgH="431800" progId="Equation.DSMT4">
                  <p:embed/>
                </p:oleObj>
              </mc:Choice>
              <mc:Fallback>
                <p:oleObj name="Equation" r:id="rId10" imgW="2565400" imgH="431800" progId="Equation.DSMT4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4084" y="4639993"/>
                        <a:ext cx="3848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7"/>
          <p:cNvSpPr>
            <a:spLocks noChangeArrowheads="1"/>
          </p:cNvSpPr>
          <p:nvPr/>
        </p:nvSpPr>
        <p:spPr bwMode="auto">
          <a:xfrm>
            <a:off x="152400" y="581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23" name="Pravokotnik 22"/>
          <p:cNvSpPr/>
          <p:nvPr/>
        </p:nvSpPr>
        <p:spPr>
          <a:xfrm>
            <a:off x="5668402" y="5986048"/>
            <a:ext cx="30327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Definicija integralskih cenilk.</a:t>
            </a:r>
          </a:p>
          <a:p>
            <a:r>
              <a:rPr lang="sl-SI" sz="1400" i="1" dirty="0" smtClean="0">
                <a:cs typeface="Times New Roman" pitchFamily="18" charset="0"/>
              </a:rPr>
              <a:t>Table. </a:t>
            </a:r>
            <a:r>
              <a:rPr lang="sl-SI" sz="1400" i="1" dirty="0" err="1" smtClean="0">
                <a:cs typeface="Times New Roman" pitchFamily="18" charset="0"/>
              </a:rPr>
              <a:t>Definition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of</a:t>
            </a:r>
            <a:r>
              <a:rPr lang="sl-SI" sz="1400" i="1" dirty="0" smtClean="0">
                <a:cs typeface="Times New Roman" pitchFamily="18" charset="0"/>
              </a:rPr>
              <a:t> integral </a:t>
            </a:r>
            <a:r>
              <a:rPr lang="sl-SI" sz="1400" i="1" dirty="0" err="1" smtClean="0">
                <a:cs typeface="Times New Roman" pitchFamily="18" charset="0"/>
              </a:rPr>
              <a:t>estimators</a:t>
            </a:r>
            <a:r>
              <a:rPr lang="sl-SI" sz="1400" i="1" dirty="0" smtClean="0">
                <a:cs typeface="Times New Roman" pitchFamily="18" charset="0"/>
              </a:rPr>
              <a:t>.</a:t>
            </a:r>
            <a:endParaRPr lang="sl-SI" sz="1400" i="1" dirty="0"/>
          </a:p>
        </p:txBody>
      </p:sp>
    </p:spTree>
    <p:extLst>
      <p:ext uri="{BB962C8B-B14F-4D97-AF65-F5344CB8AC3E}">
        <p14:creationId xmlns:p14="http://schemas.microsoft.com/office/powerpoint/2010/main" val="254870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4575" y="334963"/>
            <a:ext cx="7499350" cy="1044575"/>
          </a:xfrm>
        </p:spPr>
        <p:txBody>
          <a:bodyPr/>
          <a:lstStyle/>
          <a:p>
            <a:pPr eaLnBrk="1" hangingPunct="1"/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Definicija optimizacijskega problema – </a:t>
            </a:r>
            <a:r>
              <a:rPr lang="sl-SI" sz="2800" dirty="0" err="1" smtClean="0">
                <a:latin typeface="Times New Roman" pitchFamily="18" charset="0"/>
                <a:cs typeface="Times New Roman" pitchFamily="18" charset="0"/>
              </a:rPr>
              <a:t>kriterijska</a:t>
            </a:r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 funkcija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126" name="Rectangle 11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1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5129" name="Rectangle 5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513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5131" name="Rectangle 8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513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513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5134" name="Rectangle 13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30" name="Rectangle 3"/>
          <p:cNvSpPr>
            <a:spLocks noGrp="1" noChangeArrowheads="1"/>
          </p:cNvSpPr>
          <p:nvPr/>
        </p:nvSpPr>
        <p:spPr bwMode="auto">
          <a:xfrm>
            <a:off x="1071563" y="1611313"/>
            <a:ext cx="3354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ct val="20000"/>
              </a:spcAft>
            </a:pPr>
            <a:r>
              <a:rPr lang="sl-SI" sz="1800" b="1" dirty="0" err="1" smtClean="0">
                <a:cs typeface="Times New Roman" pitchFamily="18" charset="0"/>
              </a:rPr>
              <a:t>Kriterijska</a:t>
            </a:r>
            <a:r>
              <a:rPr lang="sl-SI" sz="1800" b="1" dirty="0" smtClean="0">
                <a:cs typeface="Times New Roman" pitchFamily="18" charset="0"/>
              </a:rPr>
              <a:t> funkcija</a:t>
            </a:r>
            <a:endParaRPr lang="en-GB" sz="1800" b="1" dirty="0">
              <a:cs typeface="Times New Roman" pitchFamily="18" charset="0"/>
            </a:endParaRPr>
          </a:p>
        </p:txBody>
      </p:sp>
      <p:sp>
        <p:nvSpPr>
          <p:cNvPr id="31" name="Rectangle 3"/>
          <p:cNvSpPr>
            <a:spLocks noGrp="1" noChangeArrowheads="1"/>
          </p:cNvSpPr>
          <p:nvPr/>
        </p:nvSpPr>
        <p:spPr bwMode="auto">
          <a:xfrm>
            <a:off x="2214563" y="2860675"/>
            <a:ext cx="5064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ct val="20000"/>
              </a:spcAft>
            </a:pPr>
            <a:r>
              <a:rPr lang="sl-SI" sz="1600" dirty="0">
                <a:cs typeface="Times New Roman" pitchFamily="18" charset="0"/>
              </a:rPr>
              <a:t>p</a:t>
            </a:r>
            <a:r>
              <a:rPr lang="sl-SI" sz="1600" dirty="0" smtClean="0">
                <a:cs typeface="Times New Roman" pitchFamily="18" charset="0"/>
              </a:rPr>
              <a:t>ri:</a:t>
            </a:r>
            <a:endParaRPr lang="en-GB" sz="1600" dirty="0">
              <a:cs typeface="Times New Roman" pitchFamily="18" charset="0"/>
            </a:endParaRPr>
          </a:p>
        </p:txBody>
      </p:sp>
      <p:sp>
        <p:nvSpPr>
          <p:cNvPr id="21" name="Rectangle 3"/>
          <p:cNvSpPr>
            <a:spLocks noGrp="1" noChangeArrowheads="1"/>
          </p:cNvSpPr>
          <p:nvPr/>
        </p:nvSpPr>
        <p:spPr bwMode="auto">
          <a:xfrm>
            <a:off x="1071563" y="3889374"/>
            <a:ext cx="5898979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ct val="20000"/>
              </a:spcAft>
              <a:defRPr/>
            </a:pPr>
            <a:r>
              <a:rPr lang="sl-SI" sz="1800" b="1" dirty="0" smtClean="0">
                <a:cs typeface="Times New Roman" pitchFamily="18" charset="0"/>
              </a:rPr>
              <a:t>Optimizacijski algoritem</a:t>
            </a:r>
            <a:endParaRPr lang="sl-SI" sz="1800" b="1" dirty="0"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-"/>
              <a:defRPr/>
            </a:pPr>
            <a:r>
              <a:rPr lang="sl-SI" sz="1600" dirty="0" smtClean="0">
                <a:cs typeface="Times New Roman" pitchFamily="18" charset="0"/>
              </a:rPr>
              <a:t>Diskreten, nelinearen problem,</a:t>
            </a:r>
            <a:endParaRPr lang="sl-SI" sz="1600" dirty="0"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-"/>
              <a:defRPr/>
            </a:pPr>
            <a:r>
              <a:rPr lang="sl-SI" sz="1600" dirty="0" err="1">
                <a:cs typeface="Times New Roman" pitchFamily="18" charset="0"/>
              </a:rPr>
              <a:t>Monte</a:t>
            </a:r>
            <a:r>
              <a:rPr lang="sl-SI" sz="1600" dirty="0">
                <a:cs typeface="Times New Roman" pitchFamily="18" charset="0"/>
              </a:rPr>
              <a:t>-</a:t>
            </a:r>
            <a:r>
              <a:rPr lang="sl-SI" sz="1600" dirty="0" err="1">
                <a:cs typeface="Times New Roman" pitchFamily="18" charset="0"/>
              </a:rPr>
              <a:t>Carlo</a:t>
            </a:r>
            <a:r>
              <a:rPr lang="sl-SI" sz="1600" dirty="0">
                <a:cs typeface="Times New Roman" pitchFamily="18" charset="0"/>
              </a:rPr>
              <a:t> </a:t>
            </a:r>
            <a:r>
              <a:rPr lang="sl-SI" sz="1600" dirty="0" smtClean="0">
                <a:cs typeface="Times New Roman" pitchFamily="18" charset="0"/>
              </a:rPr>
              <a:t>metoda izračuna,</a:t>
            </a:r>
            <a:endParaRPr lang="en-GB" sz="1600" u="sng" dirty="0"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spcAft>
                <a:spcPct val="20000"/>
              </a:spcAft>
              <a:buFontTx/>
              <a:buChar char="-"/>
              <a:defRPr/>
            </a:pPr>
            <a:r>
              <a:rPr lang="sl-SI" sz="1600" dirty="0" smtClean="0">
                <a:cs typeface="Times New Roman" pitchFamily="18" charset="0"/>
              </a:rPr>
              <a:t>c</a:t>
            </a:r>
            <a:r>
              <a:rPr lang="sl-SI" sz="1600" dirty="0" smtClean="0">
                <a:cs typeface="Times New Roman" pitchFamily="18" charset="0"/>
              </a:rPr>
              <a:t>iklično izvajanje,</a:t>
            </a:r>
          </a:p>
          <a:p>
            <a:pPr marL="342900" indent="-342900" eaLnBrk="0" hangingPunct="0">
              <a:spcBef>
                <a:spcPct val="20000"/>
              </a:spcBef>
              <a:spcAft>
                <a:spcPct val="20000"/>
              </a:spcAft>
              <a:buFontTx/>
              <a:buChar char="-"/>
              <a:defRPr/>
            </a:pPr>
            <a:r>
              <a:rPr lang="sl-SI" sz="1600" dirty="0" smtClean="0">
                <a:cs typeface="Times New Roman" pitchFamily="18" charset="0"/>
              </a:rPr>
              <a:t>potreben kompromis med številom preklopov in doseganjem želenega faktorja moči.</a:t>
            </a:r>
            <a:endParaRPr lang="sl-SI" sz="1600" dirty="0"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spcAft>
                <a:spcPct val="20000"/>
              </a:spcAft>
              <a:defRPr/>
            </a:pPr>
            <a:endParaRPr lang="en-GB" sz="1600" u="sng" dirty="0">
              <a:cs typeface="Times New Roman" pitchFamily="18" charset="0"/>
            </a:endParaRPr>
          </a:p>
        </p:txBody>
      </p:sp>
      <p:sp>
        <p:nvSpPr>
          <p:cNvPr id="2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3" name="Predm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880476"/>
              </p:ext>
            </p:extLst>
          </p:nvPr>
        </p:nvGraphicFramePr>
        <p:xfrm>
          <a:off x="1087438" y="2051844"/>
          <a:ext cx="3619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8" name="Equation" r:id="rId4" imgW="2413000" imgH="381000" progId="Equation.DSMT4">
                  <p:embed/>
                </p:oleObj>
              </mc:Choice>
              <mc:Fallback>
                <p:oleObj name="Equation" r:id="rId4" imgW="2413000" imgH="38100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7438" y="2051844"/>
                        <a:ext cx="36195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8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6" name="Predm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1587568"/>
              </p:ext>
            </p:extLst>
          </p:nvPr>
        </p:nvGraphicFramePr>
        <p:xfrm>
          <a:off x="2664618" y="2908301"/>
          <a:ext cx="14097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9" name="Equation" r:id="rId6" imgW="939800" imgH="419100" progId="Equation.DSMT4">
                  <p:embed/>
                </p:oleObj>
              </mc:Choice>
              <mc:Fallback>
                <p:oleObj name="Equation" r:id="rId6" imgW="939800" imgH="419100" progId="Equation.DSMT4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4618" y="2908301"/>
                        <a:ext cx="140970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2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768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21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4575" y="282575"/>
            <a:ext cx="7499350" cy="1096963"/>
          </a:xfrm>
        </p:spPr>
        <p:txBody>
          <a:bodyPr/>
          <a:lstStyle/>
          <a:p>
            <a:pPr eaLnBrk="1" hangingPunct="1"/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Primer – model realnega industrijskega omrežja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614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530652"/>
              </p:ext>
            </p:extLst>
          </p:nvPr>
        </p:nvGraphicFramePr>
        <p:xfrm>
          <a:off x="2254934" y="5105132"/>
          <a:ext cx="5166360" cy="929640"/>
        </p:xfrm>
        <a:graphic>
          <a:graphicData uri="http://schemas.openxmlformats.org/drawingml/2006/table">
            <a:tbl>
              <a:tblPr/>
              <a:tblGrid>
                <a:gridCol w="1132840"/>
                <a:gridCol w="1008380"/>
                <a:gridCol w="1008380"/>
                <a:gridCol w="1008380"/>
                <a:gridCol w="1008380"/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Kompenzator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Nazivna napetost (kV</a:t>
                      </a:r>
                      <a:r>
                        <a:rPr lang="sl-SI" sz="1000" b="1" dirty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Nazivna moč (</a:t>
                      </a:r>
                      <a:r>
                        <a:rPr lang="sl-SI" sz="1000" b="1" dirty="0" err="1" smtClean="0">
                          <a:latin typeface="Arial"/>
                          <a:ea typeface="Times New Roman"/>
                          <a:cs typeface="Times New Roman"/>
                        </a:rPr>
                        <a:t>MVAr</a:t>
                      </a:r>
                      <a:r>
                        <a:rPr lang="sl-SI" sz="1000" b="1" dirty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Dušilka </a:t>
                      </a:r>
                      <a:r>
                        <a:rPr lang="sl-SI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l-SI" sz="1000" b="1" dirty="0" err="1" smtClean="0">
                          <a:latin typeface="Arial"/>
                          <a:ea typeface="Times New Roman"/>
                          <a:cs typeface="Times New Roman"/>
                        </a:rPr>
                        <a:t>mH</a:t>
                      </a:r>
                      <a:r>
                        <a:rPr lang="sl-SI" sz="1000" b="1" dirty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Frekvenca uglasitve (Hz</a:t>
                      </a:r>
                      <a:r>
                        <a:rPr lang="sl-SI" sz="1000" b="1" dirty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C1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sl-SI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 smtClean="0">
                          <a:latin typeface="Arial"/>
                          <a:ea typeface="Times New Roman"/>
                          <a:cs typeface="Times New Roman"/>
                        </a:rPr>
                        <a:t>4 x 3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>
                          <a:latin typeface="Arial"/>
                          <a:ea typeface="Times New Roman"/>
                          <a:cs typeface="Times New Roman"/>
                        </a:rPr>
                        <a:t>3,63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>
                          <a:latin typeface="Arial"/>
                          <a:ea typeface="Times New Roman"/>
                          <a:cs typeface="Times New Roman"/>
                        </a:rPr>
                        <a:t>395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C2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sl-SI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 smtClean="0">
                          <a:latin typeface="Arial"/>
                          <a:ea typeface="Times New Roman"/>
                          <a:cs typeface="Times New Roman"/>
                        </a:rPr>
                        <a:t>2.1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>
                          <a:latin typeface="Arial"/>
                          <a:ea typeface="Times New Roman"/>
                          <a:cs typeface="Times New Roman"/>
                        </a:rPr>
                        <a:t>24,98</a:t>
                      </a:r>
                      <a:endParaRPr lang="sl-SI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>
                          <a:latin typeface="Arial"/>
                          <a:ea typeface="Times New Roman"/>
                          <a:cs typeface="Times New Roman"/>
                        </a:rPr>
                        <a:t>264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C3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 smtClean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>
                          <a:latin typeface="Arial"/>
                          <a:ea typeface="Times New Roman"/>
                          <a:cs typeface="Times New Roman"/>
                        </a:rPr>
                        <a:t>0,100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100" b="1" dirty="0" smtClean="0">
                          <a:latin typeface="Arial"/>
                          <a:ea typeface="Times New Roman"/>
                          <a:cs typeface="Times New Roman"/>
                        </a:rPr>
                        <a:t>C4-C23</a:t>
                      </a:r>
                      <a:endParaRPr lang="sl-SI" sz="11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 smtClean="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sl-SI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000" dirty="0" smtClean="0">
                          <a:latin typeface="Arial"/>
                          <a:ea typeface="Times New Roman"/>
                          <a:cs typeface="Times New Roman"/>
                        </a:rPr>
                        <a:t>0.4 – 1.2</a:t>
                      </a:r>
                      <a:endParaRPr lang="sl-SI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100" dirty="0" smtClean="0"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sl-SI" sz="1100" dirty="0" smtClean="0"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endParaRPr lang="sl-SI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Pravokotnik 6"/>
          <p:cNvSpPr/>
          <p:nvPr/>
        </p:nvSpPr>
        <p:spPr>
          <a:xfrm>
            <a:off x="2221817" y="4316282"/>
            <a:ext cx="5320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</a:t>
            </a:r>
            <a:r>
              <a:rPr lang="sl-SI" sz="1400" i="1" dirty="0" smtClean="0"/>
              <a:t>Poenostavljena enopolna shema realnega industrijskega omrežja.</a:t>
            </a:r>
            <a:endParaRPr lang="sl-SI" sz="1400" i="1" dirty="0" smtClean="0">
              <a:cs typeface="Times New Roman" pitchFamily="18" charset="0"/>
            </a:endParaRPr>
          </a:p>
          <a:p>
            <a:r>
              <a:rPr lang="sl-SI" sz="1400" i="1" dirty="0" smtClean="0">
                <a:cs typeface="Times New Roman" pitchFamily="18" charset="0"/>
              </a:rPr>
              <a:t>Fig. </a:t>
            </a:r>
            <a:r>
              <a:rPr lang="en-GB" sz="1400" i="1" dirty="0"/>
              <a:t>Simplified single-line diagram of </a:t>
            </a:r>
            <a:r>
              <a:rPr lang="sl-SI" sz="1400" i="1" dirty="0" smtClean="0"/>
              <a:t>a </a:t>
            </a:r>
            <a:r>
              <a:rPr lang="en-GB" sz="1400" i="1" dirty="0" smtClean="0"/>
              <a:t>real </a:t>
            </a:r>
            <a:r>
              <a:rPr lang="en-GB" sz="1400" i="1" dirty="0"/>
              <a:t>industrial </a:t>
            </a:r>
            <a:r>
              <a:rPr lang="en-GB" sz="1400" i="1" dirty="0" smtClean="0"/>
              <a:t>network</a:t>
            </a:r>
            <a:r>
              <a:rPr lang="sl-SI" sz="1400" i="1" dirty="0" smtClean="0">
                <a:cs typeface="Times New Roman" pitchFamily="18" charset="0"/>
              </a:rPr>
              <a:t>.</a:t>
            </a:r>
            <a:endParaRPr lang="sl-SI" sz="1400" i="1" dirty="0"/>
          </a:p>
        </p:txBody>
      </p:sp>
      <p:sp>
        <p:nvSpPr>
          <p:cNvPr id="8" name="Pravokotnik 7"/>
          <p:cNvSpPr/>
          <p:nvPr/>
        </p:nvSpPr>
        <p:spPr>
          <a:xfrm>
            <a:off x="2221817" y="6073170"/>
            <a:ext cx="3797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Tabela. Podatki kompenzatorjev v omrežju.</a:t>
            </a:r>
          </a:p>
          <a:p>
            <a:r>
              <a:rPr lang="sl-SI" sz="1400" i="1" dirty="0" smtClean="0">
                <a:cs typeface="Times New Roman" pitchFamily="18" charset="0"/>
              </a:rPr>
              <a:t>Table. </a:t>
            </a:r>
            <a:r>
              <a:rPr lang="sl-SI" sz="1400" i="1" dirty="0" err="1" smtClean="0">
                <a:cs typeface="Times New Roman" pitchFamily="18" charset="0"/>
              </a:rPr>
              <a:t>Rated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data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of</a:t>
            </a:r>
            <a:r>
              <a:rPr lang="sl-SI" sz="1400" i="1" dirty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compensators</a:t>
            </a:r>
            <a:r>
              <a:rPr lang="sl-SI" sz="1400" i="1" dirty="0" smtClean="0">
                <a:cs typeface="Times New Roman" pitchFamily="18" charset="0"/>
              </a:rPr>
              <a:t> in </a:t>
            </a:r>
            <a:r>
              <a:rPr lang="sl-SI" sz="1400" i="1" dirty="0" err="1" smtClean="0">
                <a:cs typeface="Times New Roman" pitchFamily="18" charset="0"/>
              </a:rPr>
              <a:t>the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network</a:t>
            </a:r>
            <a:r>
              <a:rPr lang="sl-SI" sz="1400" i="1" dirty="0" smtClean="0">
                <a:cs typeface="Times New Roman" pitchFamily="18" charset="0"/>
              </a:rPr>
              <a:t>.</a:t>
            </a:r>
            <a:endParaRPr lang="sl-SI" sz="1400" i="1" dirty="0"/>
          </a:p>
        </p:txBody>
      </p:sp>
      <p:pic>
        <p:nvPicPr>
          <p:cNvPr id="34865" name="Picture 4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391" y="1302523"/>
            <a:ext cx="5710237" cy="300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494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4738" y="422275"/>
            <a:ext cx="7499350" cy="1082675"/>
          </a:xfrm>
        </p:spPr>
        <p:txBody>
          <a:bodyPr/>
          <a:lstStyle/>
          <a:p>
            <a:pPr eaLnBrk="1" hangingPunct="1"/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Primer - rezultati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7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1268" name="Rectangle 11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1269" name="Rectangle 9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127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graphicFrame>
        <p:nvGraphicFramePr>
          <p:cNvPr id="17" name="Grafikon 16"/>
          <p:cNvGraphicFramePr/>
          <p:nvPr>
            <p:extLst>
              <p:ext uri="{D42A27DB-BD31-4B8C-83A1-F6EECF244321}">
                <p14:modId xmlns:p14="http://schemas.microsoft.com/office/powerpoint/2010/main" val="3611861663"/>
              </p:ext>
            </p:extLst>
          </p:nvPr>
        </p:nvGraphicFramePr>
        <p:xfrm>
          <a:off x="1297305" y="1293935"/>
          <a:ext cx="6696075" cy="2442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Grafikon 17"/>
          <p:cNvGraphicFramePr/>
          <p:nvPr>
            <p:extLst>
              <p:ext uri="{D42A27DB-BD31-4B8C-83A1-F6EECF244321}">
                <p14:modId xmlns:p14="http://schemas.microsoft.com/office/powerpoint/2010/main" val="2224141804"/>
              </p:ext>
            </p:extLst>
          </p:nvPr>
        </p:nvGraphicFramePr>
        <p:xfrm>
          <a:off x="1538287" y="3974709"/>
          <a:ext cx="6455093" cy="2423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Pravokotnik 8"/>
          <p:cNvSpPr/>
          <p:nvPr/>
        </p:nvSpPr>
        <p:spPr>
          <a:xfrm>
            <a:off x="1616907" y="6323673"/>
            <a:ext cx="2395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Rezultati – faktor moči.</a:t>
            </a:r>
          </a:p>
          <a:p>
            <a:r>
              <a:rPr lang="sl-SI" sz="1400" i="1" dirty="0" smtClean="0">
                <a:cs typeface="Times New Roman" pitchFamily="18" charset="0"/>
              </a:rPr>
              <a:t>Table. </a:t>
            </a:r>
            <a:r>
              <a:rPr lang="sl-SI" sz="1400" i="1" dirty="0" err="1" smtClean="0">
                <a:cs typeface="Times New Roman" pitchFamily="18" charset="0"/>
              </a:rPr>
              <a:t>Results</a:t>
            </a:r>
            <a:r>
              <a:rPr lang="sl-SI" sz="1400" i="1" dirty="0" smtClean="0">
                <a:cs typeface="Times New Roman" pitchFamily="18" charset="0"/>
              </a:rPr>
              <a:t> – </a:t>
            </a:r>
            <a:r>
              <a:rPr lang="sl-SI" sz="1400" i="1" dirty="0" err="1" smtClean="0">
                <a:cs typeface="Times New Roman" pitchFamily="18" charset="0"/>
              </a:rPr>
              <a:t>power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factor</a:t>
            </a:r>
            <a:r>
              <a:rPr lang="sl-SI" sz="1400" i="1" dirty="0" smtClean="0">
                <a:cs typeface="Times New Roman" pitchFamily="18" charset="0"/>
              </a:rPr>
              <a:t>.</a:t>
            </a:r>
            <a:endParaRPr lang="sl-SI" sz="1400" i="1" dirty="0"/>
          </a:p>
        </p:txBody>
      </p:sp>
      <p:sp>
        <p:nvSpPr>
          <p:cNvPr id="10" name="Pravokotnik 9"/>
          <p:cNvSpPr/>
          <p:nvPr/>
        </p:nvSpPr>
        <p:spPr>
          <a:xfrm>
            <a:off x="1616907" y="3636744"/>
            <a:ext cx="23370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Rezultati – </a:t>
            </a:r>
            <a:r>
              <a:rPr lang="sl-SI" sz="1400" i="1" dirty="0" err="1" smtClean="0">
                <a:cs typeface="Times New Roman" pitchFamily="18" charset="0"/>
              </a:rPr>
              <a:t>izube</a:t>
            </a:r>
            <a:r>
              <a:rPr lang="sl-SI" sz="1400" i="1" dirty="0" smtClean="0">
                <a:cs typeface="Times New Roman" pitchFamily="18" charset="0"/>
              </a:rPr>
              <a:t>.</a:t>
            </a:r>
          </a:p>
          <a:p>
            <a:r>
              <a:rPr lang="sl-SI" sz="1400" i="1" dirty="0" smtClean="0">
                <a:cs typeface="Times New Roman" pitchFamily="18" charset="0"/>
              </a:rPr>
              <a:t>Table. </a:t>
            </a:r>
            <a:r>
              <a:rPr lang="sl-SI" sz="1400" i="1" dirty="0" err="1" smtClean="0">
                <a:cs typeface="Times New Roman" pitchFamily="18" charset="0"/>
              </a:rPr>
              <a:t>Results</a:t>
            </a:r>
            <a:r>
              <a:rPr lang="sl-SI" sz="1400" i="1" dirty="0" smtClean="0">
                <a:cs typeface="Times New Roman" pitchFamily="18" charset="0"/>
              </a:rPr>
              <a:t> – </a:t>
            </a:r>
            <a:r>
              <a:rPr lang="sl-SI" sz="1400" i="1" dirty="0" err="1" smtClean="0">
                <a:cs typeface="Times New Roman" pitchFamily="18" charset="0"/>
              </a:rPr>
              <a:t>power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losses</a:t>
            </a:r>
            <a:r>
              <a:rPr lang="sl-SI" sz="1400" i="1" dirty="0" smtClean="0">
                <a:cs typeface="Times New Roman" pitchFamily="18" charset="0"/>
              </a:rPr>
              <a:t>.</a:t>
            </a:r>
            <a:endParaRPr lang="sl-SI" sz="1400" i="1" dirty="0"/>
          </a:p>
        </p:txBody>
      </p:sp>
    </p:spTree>
    <p:extLst>
      <p:ext uri="{BB962C8B-B14F-4D97-AF65-F5344CB8AC3E}">
        <p14:creationId xmlns:p14="http://schemas.microsoft.com/office/powerpoint/2010/main" val="165264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4738" y="422275"/>
            <a:ext cx="7499350" cy="1082675"/>
          </a:xfrm>
        </p:spPr>
        <p:txBody>
          <a:bodyPr/>
          <a:lstStyle/>
          <a:p>
            <a:pPr eaLnBrk="1" hangingPunct="1"/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Primer - rezultati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Rectangle 7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3" name="Rectangle 11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4" name="Rectangle 9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graphicFrame>
        <p:nvGraphicFramePr>
          <p:cNvPr id="17" name="Grafikon 16"/>
          <p:cNvGraphicFramePr/>
          <p:nvPr>
            <p:extLst>
              <p:ext uri="{D42A27DB-BD31-4B8C-83A1-F6EECF244321}">
                <p14:modId xmlns:p14="http://schemas.microsoft.com/office/powerpoint/2010/main" val="3773674685"/>
              </p:ext>
            </p:extLst>
          </p:nvPr>
        </p:nvGraphicFramePr>
        <p:xfrm>
          <a:off x="1000125" y="1877424"/>
          <a:ext cx="6696075" cy="2442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Desna puščica 18"/>
          <p:cNvSpPr/>
          <p:nvPr/>
        </p:nvSpPr>
        <p:spPr>
          <a:xfrm rot="7784813">
            <a:off x="2597151" y="2667681"/>
            <a:ext cx="481012" cy="12541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26" name="Desna puščica 25"/>
          <p:cNvSpPr/>
          <p:nvPr/>
        </p:nvSpPr>
        <p:spPr>
          <a:xfrm rot="7154621">
            <a:off x="6987382" y="2225563"/>
            <a:ext cx="468312" cy="1143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7181" name="PoljeZBesedilom 1"/>
          <p:cNvSpPr txBox="1">
            <a:spLocks noChangeArrowheads="1"/>
          </p:cNvSpPr>
          <p:nvPr/>
        </p:nvSpPr>
        <p:spPr bwMode="auto">
          <a:xfrm>
            <a:off x="6708775" y="1850119"/>
            <a:ext cx="1989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sl-SI" sz="1100" dirty="0" smtClean="0">
                <a:latin typeface="Arial" charset="0"/>
              </a:rPr>
              <a:t>Najslabši </a:t>
            </a:r>
            <a:r>
              <a:rPr lang="sl-SI" sz="1100" dirty="0" smtClean="0">
                <a:cs typeface="Times New Roman" pitchFamily="18" charset="0"/>
              </a:rPr>
              <a:t>primer</a:t>
            </a:r>
            <a:r>
              <a:rPr lang="sl-SI" sz="1100" dirty="0" smtClean="0">
                <a:latin typeface="Arial" charset="0"/>
              </a:rPr>
              <a:t> št. </a:t>
            </a:r>
            <a:r>
              <a:rPr lang="sl-SI" sz="1100" dirty="0">
                <a:latin typeface="Arial" charset="0"/>
              </a:rPr>
              <a:t>45</a:t>
            </a:r>
          </a:p>
        </p:txBody>
      </p:sp>
      <p:sp>
        <p:nvSpPr>
          <p:cNvPr id="11" name="Pravokotnik 10"/>
          <p:cNvSpPr/>
          <p:nvPr/>
        </p:nvSpPr>
        <p:spPr>
          <a:xfrm>
            <a:off x="1040131" y="4220552"/>
            <a:ext cx="3499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i="1" dirty="0" smtClean="0">
                <a:cs typeface="Times New Roman" pitchFamily="18" charset="0"/>
              </a:rPr>
              <a:t>Slika. Rezultati – vrednost </a:t>
            </a:r>
            <a:r>
              <a:rPr lang="sl-SI" sz="1400" i="1" dirty="0" err="1" smtClean="0">
                <a:cs typeface="Times New Roman" pitchFamily="18" charset="0"/>
              </a:rPr>
              <a:t>kriterijske</a:t>
            </a:r>
            <a:r>
              <a:rPr lang="sl-SI" sz="1400" i="1" dirty="0" smtClean="0">
                <a:cs typeface="Times New Roman" pitchFamily="18" charset="0"/>
              </a:rPr>
              <a:t> funkcije.</a:t>
            </a:r>
          </a:p>
          <a:p>
            <a:r>
              <a:rPr lang="sl-SI" sz="1400" i="1" dirty="0" smtClean="0">
                <a:cs typeface="Times New Roman" pitchFamily="18" charset="0"/>
              </a:rPr>
              <a:t>Table. </a:t>
            </a:r>
            <a:r>
              <a:rPr lang="sl-SI" sz="1400" i="1" dirty="0" err="1" smtClean="0">
                <a:cs typeface="Times New Roman" pitchFamily="18" charset="0"/>
              </a:rPr>
              <a:t>Results</a:t>
            </a:r>
            <a:r>
              <a:rPr lang="sl-SI" sz="1400" i="1" dirty="0" smtClean="0">
                <a:cs typeface="Times New Roman" pitchFamily="18" charset="0"/>
              </a:rPr>
              <a:t> – </a:t>
            </a:r>
            <a:r>
              <a:rPr lang="sl-SI" sz="1400" i="1" dirty="0" err="1" smtClean="0">
                <a:cs typeface="Times New Roman" pitchFamily="18" charset="0"/>
              </a:rPr>
              <a:t>objective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function</a:t>
            </a:r>
            <a:r>
              <a:rPr lang="sl-SI" sz="1400" i="1" dirty="0" smtClean="0">
                <a:cs typeface="Times New Roman" pitchFamily="18" charset="0"/>
              </a:rPr>
              <a:t> </a:t>
            </a:r>
            <a:r>
              <a:rPr lang="sl-SI" sz="1400" i="1" dirty="0" err="1" smtClean="0">
                <a:cs typeface="Times New Roman" pitchFamily="18" charset="0"/>
              </a:rPr>
              <a:t>values</a:t>
            </a:r>
            <a:r>
              <a:rPr lang="sl-SI" sz="1400" i="1" dirty="0" smtClean="0">
                <a:cs typeface="Times New Roman" pitchFamily="18" charset="0"/>
              </a:rPr>
              <a:t>.</a:t>
            </a:r>
            <a:endParaRPr lang="sl-SI" sz="1400" i="1" dirty="0"/>
          </a:p>
        </p:txBody>
      </p:sp>
    </p:spTree>
    <p:extLst>
      <p:ext uri="{BB962C8B-B14F-4D97-AF65-F5344CB8AC3E}">
        <p14:creationId xmlns:p14="http://schemas.microsoft.com/office/powerpoint/2010/main" val="132586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L-FE">
  <a:themeElements>
    <a:clrScheme name="UL-F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L-F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L-F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L-F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UL-F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UL-F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Pisar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UL-F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UL-F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Pisar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UL-F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UL-F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Pisar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UL-FE</Template>
  <TotalTime>16546</TotalTime>
  <Words>479</Words>
  <Application>Microsoft Office PowerPoint</Application>
  <PresentationFormat>Diaprojekcija na zaslonu (4:3)</PresentationFormat>
  <Paragraphs>130</Paragraphs>
  <Slides>12</Slides>
  <Notes>12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Vdelani OLE strežniki</vt:lpstr>
      </vt:variant>
      <vt:variant>
        <vt:i4>3</vt:i4>
      </vt:variant>
      <vt:variant>
        <vt:lpstr>Naslovi diapozitivov</vt:lpstr>
      </vt:variant>
      <vt:variant>
        <vt:i4>12</vt:i4>
      </vt:variant>
    </vt:vector>
  </HeadingPairs>
  <TitlesOfParts>
    <vt:vector size="16" baseType="lpstr">
      <vt:lpstr>UL-FE</vt:lpstr>
      <vt:lpstr>Visio</vt:lpstr>
      <vt:lpstr>Microsoft Visio Drawing</vt:lpstr>
      <vt:lpstr>MathType 6.0 Equation</vt:lpstr>
      <vt:lpstr>Optimalno vodenje kompenzatorjev jalove moči v industrijskih omrežjih z upoštevanjem harmonikov v napetosti in toku</vt:lpstr>
      <vt:lpstr>Uvod</vt:lpstr>
      <vt:lpstr>Frekvenčne karakteristike</vt:lpstr>
      <vt:lpstr>Frekvenčne karakteristike</vt:lpstr>
      <vt:lpstr>Definicija optimizacijskega problema</vt:lpstr>
      <vt:lpstr>Definicija optimizacijskega problema – kriterijska funkcija</vt:lpstr>
      <vt:lpstr>Primer – model realnega industrijskega omrežja</vt:lpstr>
      <vt:lpstr>Primer - rezultati</vt:lpstr>
      <vt:lpstr>Primer - rezultati</vt:lpstr>
      <vt:lpstr>PowerPointova predstavitev</vt:lpstr>
      <vt:lpstr>PowerPointova predstavitev</vt:lpstr>
      <vt:lpstr>Hvala za pozornost!</vt:lpstr>
    </vt:vector>
  </TitlesOfParts>
  <Company>UL-FE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Hsdhdhhsdhhd  sjsjsjsj</dc:title>
  <dc:creator>Leopold Herman</dc:creator>
  <cp:lastModifiedBy>Leopold Herman</cp:lastModifiedBy>
  <cp:revision>921</cp:revision>
  <dcterms:created xsi:type="dcterms:W3CDTF">2008-05-07T19:23:06Z</dcterms:created>
  <dcterms:modified xsi:type="dcterms:W3CDTF">2012-05-14T10:35:47Z</dcterms:modified>
</cp:coreProperties>
</file>