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524933" y="627107"/>
            <a:ext cx="80772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541866" y="6248400"/>
            <a:ext cx="80772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3115733" y="42332"/>
            <a:ext cx="2895600" cy="584775"/>
          </a:xfrm>
          <a:prstGeom prst="rect">
            <a:avLst/>
          </a:prstGeom>
          <a:noFill/>
          <a:effectLst>
            <a:outerShdw blurRad="25400" dist="50800" dir="18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Univerza </a:t>
            </a:r>
            <a:r>
              <a:rPr lang="sl-SI" sz="1600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l-SI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600" b="1" i="1" dirty="0" smtClean="0">
                <a:latin typeface="Times New Roman" pitchFamily="18" charset="0"/>
                <a:cs typeface="Times New Roman" pitchFamily="18" charset="0"/>
              </a:rPr>
              <a:t>Ljubljani</a:t>
            </a:r>
          </a:p>
          <a:p>
            <a:pPr algn="ctr"/>
            <a:r>
              <a:rPr lang="sl-SI" sz="1600" b="1" i="0" dirty="0" smtClean="0">
                <a:latin typeface="Times New Roman" pitchFamily="18" charset="0"/>
                <a:cs typeface="Times New Roman" pitchFamily="18" charset="0"/>
              </a:rPr>
              <a:t>Fakulteta </a:t>
            </a:r>
            <a:r>
              <a:rPr lang="sl-SI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za strojništvo</a:t>
            </a:r>
            <a:endParaRPr lang="sl-SI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57200" y="6248400"/>
            <a:ext cx="3200400" cy="461665"/>
          </a:xfrm>
          <a:prstGeom prst="rect">
            <a:avLst/>
          </a:prstGeom>
          <a:noFill/>
          <a:effectLst>
            <a:outerShdw blurRad="25400" dist="50800" dir="18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sl-SI" sz="1200" dirty="0" smtClean="0">
                <a:latin typeface="Times New Roman" pitchFamily="18" charset="0"/>
                <a:cs typeface="Times New Roman" pitchFamily="18" charset="0"/>
              </a:rPr>
              <a:t>Škodljivi vplivi nenadzorovanega vdora zraka</a:t>
            </a:r>
          </a:p>
          <a:p>
            <a:r>
              <a:rPr lang="sl-SI" sz="1200" dirty="0" smtClean="0">
                <a:latin typeface="Times New Roman" pitchFamily="18" charset="0"/>
                <a:cs typeface="Times New Roman" pitchFamily="18" charset="0"/>
              </a:rPr>
              <a:t>v kotel s premogovo prašno kurjavo</a:t>
            </a:r>
            <a:endParaRPr lang="sl-SI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5181600" y="6256867"/>
            <a:ext cx="3513666" cy="276999"/>
          </a:xfrm>
          <a:prstGeom prst="rect">
            <a:avLst/>
          </a:prstGeom>
          <a:noFill/>
          <a:effectLst>
            <a:outerShdw blurRad="25400" dist="50800" dir="18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sl-SI" sz="1200" dirty="0" smtClean="0">
                <a:latin typeface="Times New Roman" pitchFamily="18" charset="0"/>
                <a:cs typeface="Times New Roman" pitchFamily="18" charset="0"/>
              </a:rPr>
              <a:t>Komunalna energetika, Maribor 15. do 17. maj 2012</a:t>
            </a:r>
            <a:endParaRPr lang="sl-SI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97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9709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09699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80751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87781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0062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7114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871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1025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281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74090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C0775-7B27-4C29-AA35-C8D99637D47C}" type="datetimeFigureOut">
              <a:rPr lang="sl-SI" smtClean="0"/>
              <a:t>15.5.2012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4DAE9-6E4D-429C-8D7B-37D09AD317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9474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09600" y="1828800"/>
            <a:ext cx="8001000" cy="8248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 smtClean="0"/>
              <a:t>Škodljivi vplivi nenadzorovanega vdora zraka v</a:t>
            </a:r>
          </a:p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 smtClean="0"/>
              <a:t>kotel s premogovo prašno kurjavo</a:t>
            </a:r>
            <a:endParaRPr lang="sl-SI" sz="2800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095500" y="3061855"/>
            <a:ext cx="5029200" cy="11757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en-US" sz="1600" dirty="0"/>
              <a:t>Igor Kuštrin</a:t>
            </a:r>
            <a:r>
              <a:rPr lang="sl-SI" sz="1600" dirty="0"/>
              <a:t>, Fakulteta za strojništvo</a:t>
            </a:r>
            <a:r>
              <a:rPr lang="en-US" sz="1600" dirty="0"/>
              <a:t>, Ljubljana</a:t>
            </a:r>
            <a:endParaRPr lang="sl-SI" sz="1600" dirty="0"/>
          </a:p>
          <a:p>
            <a:pPr algn="ctr">
              <a:lnSpc>
                <a:spcPct val="80000"/>
              </a:lnSpc>
              <a:spcBef>
                <a:spcPct val="10000"/>
              </a:spcBef>
            </a:pPr>
            <a:endParaRPr lang="sl-SI" sz="1600" dirty="0"/>
          </a:p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1600" dirty="0" smtClean="0"/>
              <a:t>Andrej Senegačnik</a:t>
            </a:r>
            <a:r>
              <a:rPr lang="sl-SI" sz="1600" dirty="0"/>
              <a:t>, Fakulteta za strojništvo</a:t>
            </a:r>
            <a:r>
              <a:rPr lang="en-US" sz="1600" dirty="0"/>
              <a:t>, Ljubljana</a:t>
            </a:r>
            <a:endParaRPr lang="sl-SI" sz="1600" dirty="0" smtClean="0"/>
          </a:p>
          <a:p>
            <a:pPr algn="ctr">
              <a:lnSpc>
                <a:spcPct val="80000"/>
              </a:lnSpc>
              <a:spcBef>
                <a:spcPct val="10000"/>
              </a:spcBef>
            </a:pPr>
            <a:endParaRPr lang="sl-SI" sz="1600" dirty="0" smtClean="0"/>
          </a:p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1600" dirty="0" smtClean="0"/>
              <a:t>Miran Jamšek, Termoelektrarna Trbovlje</a:t>
            </a:r>
          </a:p>
        </p:txBody>
      </p:sp>
    </p:spTree>
    <p:extLst>
      <p:ext uri="{BB962C8B-B14F-4D97-AF65-F5344CB8AC3E}">
        <p14:creationId xmlns:p14="http://schemas.microsoft.com/office/powerpoint/2010/main" val="398994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09600" y="838200"/>
            <a:ext cx="8001000" cy="4333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 smtClean="0"/>
              <a:t>Lokacije možnega vdora zraka</a:t>
            </a:r>
            <a:endParaRPr lang="sl-SI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51816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Mesta 1 do 8:   Vdor v kurišče (pred meritvijo kisika)</a:t>
            </a:r>
            <a:endParaRPr lang="sl-SI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564773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Mesta 9 do 10: Vdor v dimni trakt (za meritvijo kisika)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76571"/>
            <a:ext cx="7389039" cy="39100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83266" y="2969967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100" b="1" dirty="0" smtClean="0">
                <a:solidFill>
                  <a:srgbClr val="FF0000"/>
                </a:solidFill>
              </a:rPr>
              <a:t>Meritev kisika</a:t>
            </a:r>
            <a:endParaRPr lang="sl-SI" sz="11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754666" y="3100772"/>
            <a:ext cx="2286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87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08475" y="1219200"/>
            <a:ext cx="8001000" cy="4333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 smtClean="0"/>
              <a:t>Posledice vdora zraka pred meritvijo kisika</a:t>
            </a:r>
            <a:endParaRPr lang="sl-SI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2745430"/>
            <a:ext cx="461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- povečane izgube s toploto dimnih plinov</a:t>
            </a:r>
            <a:endParaRPr lang="sl-SI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3502541"/>
            <a:ext cx="4920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- povečane izgube z gorljivimi snovmi v izgorkih</a:t>
            </a:r>
            <a:endParaRPr lang="sl-SI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4345630"/>
            <a:ext cx="332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- povečane emisije </a:t>
            </a:r>
            <a:r>
              <a:rPr lang="sl-SI" dirty="0" err="1" smtClean="0"/>
              <a:t>NOx</a:t>
            </a:r>
            <a:r>
              <a:rPr lang="sl-SI" dirty="0" smtClean="0"/>
              <a:t> in CO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8892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33400" y="1143000"/>
            <a:ext cx="8001000" cy="43704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 smtClean="0"/>
              <a:t>Primer </a:t>
            </a:r>
            <a:r>
              <a:rPr lang="sl-SI" sz="2800" dirty="0"/>
              <a:t>vdora zraka pred meritvijo </a:t>
            </a:r>
            <a:r>
              <a:rPr lang="sl-SI" sz="2800" dirty="0" smtClean="0"/>
              <a:t>kisika</a:t>
            </a:r>
            <a:endParaRPr lang="sl-SI" sz="2800" dirty="0"/>
          </a:p>
        </p:txBody>
      </p:sp>
      <p:pic>
        <p:nvPicPr>
          <p:cNvPr id="3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27" y="2568511"/>
            <a:ext cx="7439346" cy="2542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47900" y="2111311"/>
            <a:ext cx="457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000" dirty="0"/>
              <a:t>Vdor zraka v ventilatorski mlin</a:t>
            </a:r>
          </a:p>
        </p:txBody>
      </p:sp>
    </p:spTree>
    <p:extLst>
      <p:ext uri="{BB962C8B-B14F-4D97-AF65-F5344CB8AC3E}">
        <p14:creationId xmlns:p14="http://schemas.microsoft.com/office/powerpoint/2010/main" val="208104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62456" y="1075325"/>
            <a:ext cx="8001000" cy="4333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 smtClean="0"/>
              <a:t>Vdor zraka za meritvijo kisika in njegove posledice</a:t>
            </a:r>
            <a:endParaRPr lang="sl-SI" sz="2800" dirty="0"/>
          </a:p>
        </p:txBody>
      </p:sp>
      <p:sp>
        <p:nvSpPr>
          <p:cNvPr id="3" name="Rectangle 2"/>
          <p:cNvSpPr/>
          <p:nvPr/>
        </p:nvSpPr>
        <p:spPr>
          <a:xfrm>
            <a:off x="1049566" y="1981200"/>
            <a:ext cx="20602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sl-SI" sz="2000" dirty="0" smtClean="0"/>
              <a:t>grelniki zraka</a:t>
            </a:r>
          </a:p>
          <a:p>
            <a:pPr marL="285750" indent="-285750">
              <a:buFontTx/>
              <a:buChar char="-"/>
            </a:pPr>
            <a:endParaRPr lang="sl-SI" sz="2000" dirty="0"/>
          </a:p>
          <a:p>
            <a:pPr marL="282575" indent="-282575"/>
            <a:r>
              <a:rPr lang="sl-SI" sz="2000" dirty="0" smtClean="0"/>
              <a:t>- 	elektrofiltri</a:t>
            </a:r>
            <a:endParaRPr lang="sl-SI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989176" y="4209961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/>
            <a:r>
              <a:rPr lang="sl-SI" dirty="0" smtClean="0"/>
              <a:t>- </a:t>
            </a:r>
            <a:r>
              <a:rPr lang="sl-SI" dirty="0" smtClean="0"/>
              <a:t>negativno </a:t>
            </a:r>
            <a:r>
              <a:rPr lang="sl-SI" dirty="0" smtClean="0"/>
              <a:t>vpliva na izkoristek bloka zaradi povečane porabe električne energije za pogon ventilatorjev podpiha in vleka</a:t>
            </a:r>
            <a:endParaRPr lang="sl-SI" dirty="0"/>
          </a:p>
        </p:txBody>
      </p:sp>
      <p:sp>
        <p:nvSpPr>
          <p:cNvPr id="5" name="TextBox 4"/>
          <p:cNvSpPr txBox="1"/>
          <p:nvPr/>
        </p:nvSpPr>
        <p:spPr>
          <a:xfrm>
            <a:off x="989176" y="3780833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- </a:t>
            </a:r>
            <a:r>
              <a:rPr lang="sl-SI" dirty="0" smtClean="0"/>
              <a:t>nima vpliva </a:t>
            </a:r>
            <a:r>
              <a:rPr lang="sl-SI" dirty="0" smtClean="0"/>
              <a:t>na izkoristek kotla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5425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85799"/>
            <a:ext cx="5648208" cy="55228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52400" y="838200"/>
            <a:ext cx="2895600" cy="14711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 smtClean="0"/>
              <a:t>Modeliranje posledic nekontroliranega vdora zraka</a:t>
            </a:r>
            <a:endParaRPr lang="sl-SI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2971800"/>
            <a:ext cx="297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sl-SI" sz="1600" dirty="0" smtClean="0"/>
              <a:t>brez vdora zraka</a:t>
            </a:r>
          </a:p>
          <a:p>
            <a:pPr marL="342900" indent="-342900">
              <a:buAutoNum type="alphaLcParenR"/>
            </a:pPr>
            <a:r>
              <a:rPr lang="sl-SI" sz="1600" dirty="0" smtClean="0"/>
              <a:t>vdor pred meritvijo O</a:t>
            </a:r>
            <a:r>
              <a:rPr lang="sl-SI" sz="1600" baseline="-25000" dirty="0" smtClean="0"/>
              <a:t>2</a:t>
            </a:r>
          </a:p>
          <a:p>
            <a:pPr marL="342900" indent="-342900">
              <a:buAutoNum type="alphaLcParenR"/>
            </a:pPr>
            <a:r>
              <a:rPr lang="sl-SI" sz="1600" dirty="0" smtClean="0"/>
              <a:t>vdor za meritvijo O</a:t>
            </a:r>
            <a:r>
              <a:rPr lang="sl-SI" sz="1600" baseline="-25000" dirty="0" smtClean="0"/>
              <a:t>2</a:t>
            </a:r>
          </a:p>
          <a:p>
            <a:pPr marL="342900" indent="-342900">
              <a:buAutoNum type="alphaLcParenR"/>
            </a:pPr>
            <a:r>
              <a:rPr lang="sl-SI" sz="1600" dirty="0" smtClean="0"/>
              <a:t>vdor pred in za meritvijo O</a:t>
            </a:r>
            <a:r>
              <a:rPr lang="sl-SI" sz="1600" baseline="-25000" dirty="0" smtClean="0"/>
              <a:t>2</a:t>
            </a:r>
            <a:endParaRPr lang="sl-SI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401015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232785"/>
            <a:ext cx="321321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l-SI" dirty="0" smtClean="0"/>
              <a:t>a) brez netesnosti</a:t>
            </a:r>
          </a:p>
          <a:p>
            <a:r>
              <a:rPr lang="sl-SI" dirty="0" smtClean="0"/>
              <a:t>R_</a:t>
            </a:r>
            <a:r>
              <a:rPr lang="sl-SI" dirty="0" err="1" smtClean="0"/>
              <a:t>vent</a:t>
            </a:r>
            <a:r>
              <a:rPr lang="sl-SI" dirty="0" smtClean="0"/>
              <a:t>,a = 1,00</a:t>
            </a:r>
          </a:p>
          <a:p>
            <a:r>
              <a:rPr lang="sl-SI" dirty="0" smtClean="0"/>
              <a:t>R_GZ,a = 1,00</a:t>
            </a:r>
          </a:p>
          <a:p>
            <a:endParaRPr lang="sl-SI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927220" y="145226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R_</a:t>
            </a:r>
            <a:r>
              <a:rPr lang="sl-SI" dirty="0" err="1" smtClean="0"/>
              <a:t>vent</a:t>
            </a:r>
            <a:r>
              <a:rPr lang="sl-SI" dirty="0" smtClean="0"/>
              <a:t>,i = P_</a:t>
            </a:r>
            <a:r>
              <a:rPr lang="sl-SI" dirty="0" err="1" smtClean="0"/>
              <a:t>vent</a:t>
            </a:r>
            <a:r>
              <a:rPr lang="sl-SI" dirty="0" smtClean="0"/>
              <a:t>,i/</a:t>
            </a:r>
            <a:r>
              <a:rPr lang="sl-SI" dirty="0" err="1" smtClean="0"/>
              <a:t>Pvent</a:t>
            </a:r>
            <a:r>
              <a:rPr lang="sl-SI" dirty="0" smtClean="0"/>
              <a:t>,a</a:t>
            </a:r>
            <a:endParaRPr lang="sl-SI" dirty="0"/>
          </a:p>
        </p:txBody>
      </p:sp>
      <p:sp>
        <p:nvSpPr>
          <p:cNvPr id="4" name="TextBox 3"/>
          <p:cNvSpPr txBox="1"/>
          <p:nvPr/>
        </p:nvSpPr>
        <p:spPr>
          <a:xfrm>
            <a:off x="889813" y="2034694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R_GZ,i = Q_GZ,i/Q_GZ,a</a:t>
            </a:r>
            <a:endParaRPr lang="sl-SI" dirty="0"/>
          </a:p>
        </p:txBody>
      </p:sp>
      <p:sp>
        <p:nvSpPr>
          <p:cNvPr id="5" name="TextBox 4"/>
          <p:cNvSpPr txBox="1"/>
          <p:nvPr/>
        </p:nvSpPr>
        <p:spPr>
          <a:xfrm>
            <a:off x="927220" y="2590800"/>
            <a:ext cx="1833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i = a, b, c, d</a:t>
            </a:r>
            <a:endParaRPr lang="sl-SI" dirty="0"/>
          </a:p>
        </p:txBody>
      </p:sp>
      <p:sp>
        <p:nvSpPr>
          <p:cNvPr id="6" name="TextBox 5"/>
          <p:cNvSpPr txBox="1"/>
          <p:nvPr/>
        </p:nvSpPr>
        <p:spPr>
          <a:xfrm>
            <a:off x="4737220" y="4766550"/>
            <a:ext cx="387338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srgbClr val="C00000"/>
                </a:solidFill>
              </a:rPr>
              <a:t>d) vdor v kurišče in grelnik zraka</a:t>
            </a:r>
          </a:p>
          <a:p>
            <a:r>
              <a:rPr lang="sl-SI" dirty="0">
                <a:solidFill>
                  <a:srgbClr val="C00000"/>
                </a:solidFill>
              </a:rPr>
              <a:t>R_</a:t>
            </a:r>
            <a:r>
              <a:rPr lang="sl-SI" dirty="0" err="1">
                <a:solidFill>
                  <a:srgbClr val="C00000"/>
                </a:solidFill>
              </a:rPr>
              <a:t>vent</a:t>
            </a:r>
            <a:r>
              <a:rPr lang="sl-SI" dirty="0">
                <a:solidFill>
                  <a:srgbClr val="C00000"/>
                </a:solidFill>
              </a:rPr>
              <a:t>,d = 1,06</a:t>
            </a:r>
          </a:p>
          <a:p>
            <a:r>
              <a:rPr lang="sl-SI" dirty="0">
                <a:solidFill>
                  <a:srgbClr val="C00000"/>
                </a:solidFill>
              </a:rPr>
              <a:t>R_GZ,d = </a:t>
            </a:r>
            <a:r>
              <a:rPr lang="sl-SI" dirty="0" smtClean="0">
                <a:solidFill>
                  <a:srgbClr val="C00000"/>
                </a:solidFill>
              </a:rPr>
              <a:t>0,96</a:t>
            </a:r>
          </a:p>
          <a:p>
            <a:r>
              <a:rPr lang="sl-SI" dirty="0" smtClean="0">
                <a:solidFill>
                  <a:srgbClr val="C00000"/>
                </a:solidFill>
              </a:rPr>
              <a:t>izgube z gorljivimi snovmi v izgorkih</a:t>
            </a:r>
            <a:endParaRPr lang="sl-SI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7219" y="4766550"/>
            <a:ext cx="320039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srgbClr val="0000CC"/>
                </a:solidFill>
              </a:rPr>
              <a:t>c) vdor v grelnik zraka</a:t>
            </a:r>
          </a:p>
          <a:p>
            <a:r>
              <a:rPr lang="sl-SI" dirty="0">
                <a:solidFill>
                  <a:srgbClr val="0000CC"/>
                </a:solidFill>
              </a:rPr>
              <a:t>R_</a:t>
            </a:r>
            <a:r>
              <a:rPr lang="sl-SI" dirty="0" err="1">
                <a:solidFill>
                  <a:srgbClr val="0000CC"/>
                </a:solidFill>
              </a:rPr>
              <a:t>vent</a:t>
            </a:r>
            <a:r>
              <a:rPr lang="sl-SI" dirty="0">
                <a:solidFill>
                  <a:srgbClr val="0000CC"/>
                </a:solidFill>
              </a:rPr>
              <a:t>,c = 1,07</a:t>
            </a:r>
          </a:p>
          <a:p>
            <a:r>
              <a:rPr lang="sl-SI" dirty="0">
                <a:solidFill>
                  <a:srgbClr val="0000CC"/>
                </a:solidFill>
              </a:rPr>
              <a:t>R_GZ,c = </a:t>
            </a:r>
            <a:r>
              <a:rPr lang="sl-SI" dirty="0" smtClean="0">
                <a:solidFill>
                  <a:srgbClr val="0000CC"/>
                </a:solidFill>
              </a:rPr>
              <a:t>1,00</a:t>
            </a:r>
          </a:p>
          <a:p>
            <a:endParaRPr lang="sl-SI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0422" y="3232785"/>
            <a:ext cx="385017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srgbClr val="FF0000"/>
                </a:solidFill>
              </a:rPr>
              <a:t>b) vdor v kurišče</a:t>
            </a:r>
          </a:p>
          <a:p>
            <a:r>
              <a:rPr lang="sl-SI" dirty="0">
                <a:solidFill>
                  <a:srgbClr val="FF0000"/>
                </a:solidFill>
              </a:rPr>
              <a:t>R_</a:t>
            </a:r>
            <a:r>
              <a:rPr lang="sl-SI" dirty="0" err="1">
                <a:solidFill>
                  <a:srgbClr val="FF0000"/>
                </a:solidFill>
              </a:rPr>
              <a:t>vent</a:t>
            </a:r>
            <a:r>
              <a:rPr lang="sl-SI" dirty="0">
                <a:solidFill>
                  <a:srgbClr val="FF0000"/>
                </a:solidFill>
              </a:rPr>
              <a:t>,b = 0,98</a:t>
            </a:r>
          </a:p>
          <a:p>
            <a:r>
              <a:rPr lang="sl-SI" dirty="0">
                <a:solidFill>
                  <a:srgbClr val="FF0000"/>
                </a:solidFill>
              </a:rPr>
              <a:t>R_GZ,b = </a:t>
            </a:r>
            <a:r>
              <a:rPr lang="sl-SI" dirty="0" smtClean="0">
                <a:solidFill>
                  <a:srgbClr val="FF0000"/>
                </a:solidFill>
              </a:rPr>
              <a:t>0,96</a:t>
            </a:r>
          </a:p>
          <a:p>
            <a:r>
              <a:rPr lang="sl-SI" dirty="0" smtClean="0">
                <a:solidFill>
                  <a:srgbClr val="FF0000"/>
                </a:solidFill>
              </a:rPr>
              <a:t>izgube z gorljivimi snovmi v izgorkih</a:t>
            </a:r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57200" y="838200"/>
            <a:ext cx="8001000" cy="4333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 smtClean="0"/>
              <a:t>Primerjava rezultatov modeliranja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377075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09600" y="838200"/>
            <a:ext cx="8001000" cy="4333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/>
              <a:t>Zaključki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38447" y="3733800"/>
            <a:ext cx="7543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l-SI" sz="2000" dirty="0"/>
              <a:t>Nenadzorovan vdor zraka škodljivo vpliva na izkoristek termoelektrarne in povečuje emisije škodljivih plinov CO</a:t>
            </a:r>
            <a:r>
              <a:rPr lang="sl-SI" sz="2000" baseline="-25000" dirty="0"/>
              <a:t>2</a:t>
            </a:r>
            <a:r>
              <a:rPr lang="sl-SI" sz="2000" dirty="0"/>
              <a:t>, </a:t>
            </a:r>
            <a:r>
              <a:rPr lang="sl-SI" sz="2000" dirty="0" err="1"/>
              <a:t>NO</a:t>
            </a:r>
            <a:r>
              <a:rPr lang="sl-SI" sz="2000" baseline="-25000" dirty="0" err="1"/>
              <a:t>x</a:t>
            </a:r>
            <a:r>
              <a:rPr lang="sl-SI" sz="2000" dirty="0"/>
              <a:t> in CO. Običajno so ukrepi za preprečevanje nenadzorovanega vdora zraka relativno ceneni, imajo pa velike in ugodne finančne in okoljske </a:t>
            </a:r>
            <a:r>
              <a:rPr lang="sl-SI" sz="2000" dirty="0" smtClean="0"/>
              <a:t>učinke.</a:t>
            </a:r>
            <a:endParaRPr lang="sl-SI" sz="20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38447" y="1524000"/>
            <a:ext cx="7543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l-SI" sz="2000" dirty="0"/>
              <a:t>Med preizkusi </a:t>
            </a:r>
            <a:r>
              <a:rPr lang="sl-SI" sz="2000" dirty="0" smtClean="0"/>
              <a:t>termoelektrarn je </a:t>
            </a:r>
            <a:r>
              <a:rPr lang="sl-SI" sz="2000" dirty="0"/>
              <a:t>bilo pogosto </a:t>
            </a:r>
            <a:r>
              <a:rPr lang="sl-SI" sz="2000" dirty="0" smtClean="0"/>
              <a:t>opaženo </a:t>
            </a:r>
            <a:r>
              <a:rPr lang="sl-SI" sz="2000" dirty="0"/>
              <a:t>slabše in neučinkovito delovanje kotla iz ne povsem očitnih vzrokov. </a:t>
            </a:r>
            <a:r>
              <a:rPr lang="sl-SI" sz="2000" dirty="0" smtClean="0"/>
              <a:t>Podrobnejša </a:t>
            </a:r>
            <a:r>
              <a:rPr lang="sl-SI" sz="2000" dirty="0"/>
              <a:t>analiza </a:t>
            </a:r>
            <a:r>
              <a:rPr lang="sl-SI" sz="2000" dirty="0" smtClean="0"/>
              <a:t>je pogosto </a:t>
            </a:r>
            <a:r>
              <a:rPr lang="sl-SI" sz="2000" dirty="0"/>
              <a:t>pokazala, da so anomalije povezane </a:t>
            </a:r>
            <a:r>
              <a:rPr lang="sl-SI" sz="2000" dirty="0" smtClean="0"/>
              <a:t>z nenadzorovanim vdorom zraka v kotel.</a:t>
            </a:r>
            <a:endParaRPr lang="sl-SI" sz="2000" dirty="0"/>
          </a:p>
        </p:txBody>
      </p:sp>
    </p:spTree>
    <p:extLst>
      <p:ext uri="{BB962C8B-B14F-4D97-AF65-F5344CB8AC3E}">
        <p14:creationId xmlns:p14="http://schemas.microsoft.com/office/powerpoint/2010/main" val="390532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09600" y="3048000"/>
            <a:ext cx="8001000" cy="44563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</a:pPr>
            <a:r>
              <a:rPr lang="sl-SI" sz="2800" dirty="0" smtClean="0"/>
              <a:t>Hvala za pozornost!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1198585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316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Faculty of Mechanical Engineering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Kustrin</dc:creator>
  <cp:lastModifiedBy>Igor Kustrin</cp:lastModifiedBy>
  <cp:revision>12</cp:revision>
  <dcterms:created xsi:type="dcterms:W3CDTF">2012-05-10T08:04:41Z</dcterms:created>
  <dcterms:modified xsi:type="dcterms:W3CDTF">2012-05-15T06:28:51Z</dcterms:modified>
</cp:coreProperties>
</file>