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7"/>
  </p:notesMasterIdLst>
  <p:handoutMasterIdLst>
    <p:handoutMasterId r:id="rId18"/>
  </p:handoutMasterIdLst>
  <p:sldIdLst>
    <p:sldId id="434" r:id="rId2"/>
    <p:sldId id="394" r:id="rId3"/>
    <p:sldId id="482" r:id="rId4"/>
    <p:sldId id="483" r:id="rId5"/>
    <p:sldId id="484" r:id="rId6"/>
    <p:sldId id="435" r:id="rId7"/>
    <p:sldId id="485" r:id="rId8"/>
    <p:sldId id="486" r:id="rId9"/>
    <p:sldId id="487" r:id="rId10"/>
    <p:sldId id="488" r:id="rId11"/>
    <p:sldId id="490" r:id="rId12"/>
    <p:sldId id="491" r:id="rId13"/>
    <p:sldId id="492" r:id="rId14"/>
    <p:sldId id="494" r:id="rId15"/>
    <p:sldId id="493" r:id="rId16"/>
  </p:sldIdLst>
  <p:sldSz cx="9144000" cy="6858000" type="screen4x3"/>
  <p:notesSz cx="7099300" cy="10234613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  <a:srgbClr val="009900"/>
    <a:srgbClr val="66FF66"/>
    <a:srgbClr val="FF6600"/>
    <a:srgbClr val="99FF33"/>
    <a:srgbClr val="CC3399"/>
    <a:srgbClr val="990099"/>
    <a:srgbClr val="0099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0" autoAdjust="0"/>
    <p:restoredTop sz="94775" autoAdjust="0"/>
  </p:normalViewPr>
  <p:slideViewPr>
    <p:cSldViewPr snapToGrid="0">
      <p:cViewPr>
        <p:scale>
          <a:sx n="100" d="100"/>
          <a:sy n="100" d="100"/>
        </p:scale>
        <p:origin x="-1320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2784" y="-96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PA%20Projekt\na&#269;rti%20razsvetljave\pregled%20na&#269;rtov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PA%20Projekt\poro&#269;ilo%20o%20sistemih%20JR%20in%20veljavni%20zakonodaji\2.3%20Pregled%20stanja%20javne%20razsvetljave%20v%20Slo%20in%20Hr\podatki%20o%20porab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PA%20Projekt\na&#269;rti%20razsvetljave\pregled%20na&#269;rtov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Povprečna poraba v občinah</c:v>
          </c:tx>
          <c:invertIfNegative val="0"/>
          <c:cat>
            <c:numLit>
              <c:formatCode>General</c:formatCode>
              <c:ptCount val="2"/>
              <c:pt idx="0">
                <c:v>2007</c:v>
              </c:pt>
              <c:pt idx="1">
                <c:v>2011</c:v>
              </c:pt>
            </c:numLit>
          </c:cat>
          <c:val>
            <c:numRef>
              <c:f>(Podatki!$Z$215,Podatki!$S$215)</c:f>
              <c:numCache>
                <c:formatCode>0.00</c:formatCode>
                <c:ptCount val="2"/>
                <c:pt idx="0">
                  <c:v>72.843210870017614</c:v>
                </c:pt>
                <c:pt idx="1">
                  <c:v>62.349077113118959</c:v>
                </c:pt>
              </c:numCache>
            </c:numRef>
          </c:val>
        </c:ser>
        <c:ser>
          <c:idx val="1"/>
          <c:order val="1"/>
          <c:tx>
            <c:v>Mestne občine</c:v>
          </c:tx>
          <c:invertIfNegative val="0"/>
          <c:val>
            <c:numRef>
              <c:f>(Podatki!$Z$217,Podatki!$S$217)</c:f>
              <c:numCache>
                <c:formatCode>0.00</c:formatCode>
                <c:ptCount val="2"/>
                <c:pt idx="0">
                  <c:v>80.127976317810294</c:v>
                </c:pt>
                <c:pt idx="1">
                  <c:v>66.028103305875518</c:v>
                </c:pt>
              </c:numCache>
            </c:numRef>
          </c:val>
        </c:ser>
        <c:ser>
          <c:idx val="2"/>
          <c:order val="2"/>
          <c:tx>
            <c:v>Ostale občine</c:v>
          </c:tx>
          <c:invertIfNegative val="0"/>
          <c:val>
            <c:numRef>
              <c:f>(Podatki!$Z$218,Podatki!$S$218)</c:f>
              <c:numCache>
                <c:formatCode>0.00</c:formatCode>
                <c:ptCount val="2"/>
                <c:pt idx="0">
                  <c:v>72.313409746541794</c:v>
                </c:pt>
                <c:pt idx="1">
                  <c:v>62.062399747449618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041088"/>
        <c:axId val="87373440"/>
      </c:barChart>
      <c:catAx>
        <c:axId val="38041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7373440"/>
        <c:crosses val="autoZero"/>
        <c:auto val="1"/>
        <c:lblAlgn val="ctr"/>
        <c:lblOffset val="100"/>
        <c:noMultiLvlLbl val="0"/>
      </c:catAx>
      <c:valAx>
        <c:axId val="8737344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38041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158103314008822"/>
          <c:y val="0.29411804061210078"/>
          <c:w val="0.30962775806870296"/>
          <c:h val="0.4117636957622747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Poraba na preb [kWh/preb]</c:v>
          </c:tx>
          <c:invertIfNegative val="0"/>
          <c:cat>
            <c:strRef>
              <c:f>'EU primerjava'!$S$34:$S$42</c:f>
              <c:strCache>
                <c:ptCount val="9"/>
                <c:pt idx="0">
                  <c:v>Švedska</c:v>
                </c:pt>
                <c:pt idx="1">
                  <c:v>Irska</c:v>
                </c:pt>
                <c:pt idx="2">
                  <c:v>Slovenija</c:v>
                </c:pt>
                <c:pt idx="3">
                  <c:v>Francija</c:v>
                </c:pt>
                <c:pt idx="4">
                  <c:v>Poljska</c:v>
                </c:pt>
                <c:pt idx="5">
                  <c:v>Nemčija</c:v>
                </c:pt>
                <c:pt idx="6">
                  <c:v>UK</c:v>
                </c:pt>
                <c:pt idx="7">
                  <c:v>Belgija</c:v>
                </c:pt>
                <c:pt idx="8">
                  <c:v>Nizozemska</c:v>
                </c:pt>
              </c:strCache>
            </c:strRef>
          </c:cat>
          <c:val>
            <c:numRef>
              <c:f>'EU primerjava'!$Z$34:$Z$42</c:f>
              <c:numCache>
                <c:formatCode>_(* #,##0.00_);_(* \(#,##0.00\);_(* "-"??_);_(@_)</c:formatCode>
                <c:ptCount val="9"/>
                <c:pt idx="0">
                  <c:v>106.38297872340425</c:v>
                </c:pt>
                <c:pt idx="1">
                  <c:v>27.741935483870968</c:v>
                </c:pt>
                <c:pt idx="2">
                  <c:v>82.586295000000007</c:v>
                </c:pt>
                <c:pt idx="3">
                  <c:v>79.239302694136285</c:v>
                </c:pt>
                <c:pt idx="4">
                  <c:v>62.827225130890049</c:v>
                </c:pt>
                <c:pt idx="5">
                  <c:v>42</c:v>
                </c:pt>
                <c:pt idx="6">
                  <c:v>39.80707395498392</c:v>
                </c:pt>
                <c:pt idx="7">
                  <c:v>90.545454545454547</c:v>
                </c:pt>
                <c:pt idx="8">
                  <c:v>46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8043136"/>
        <c:axId val="101103232"/>
      </c:barChart>
      <c:catAx>
        <c:axId val="38043136"/>
        <c:scaling>
          <c:orientation val="minMax"/>
        </c:scaling>
        <c:delete val="0"/>
        <c:axPos val="b"/>
        <c:majorTickMark val="none"/>
        <c:minorTickMark val="none"/>
        <c:tickLblPos val="nextTo"/>
        <c:crossAx val="101103232"/>
        <c:crosses val="autoZero"/>
        <c:auto val="1"/>
        <c:lblAlgn val="ctr"/>
        <c:lblOffset val="100"/>
        <c:noMultiLvlLbl val="0"/>
      </c:catAx>
      <c:valAx>
        <c:axId val="101103232"/>
        <c:scaling>
          <c:orientation val="minMax"/>
        </c:scaling>
        <c:delete val="1"/>
        <c:axPos val="l"/>
        <c:numFmt formatCode="_(* #,##0.00_);_(* \(#,##0.00\);_(* &quot;-&quot;??_);_(@_)" sourceLinked="1"/>
        <c:majorTickMark val="out"/>
        <c:minorTickMark val="none"/>
        <c:tickLblPos val="nextTo"/>
        <c:crossAx val="38043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Podatki!$S$1</c:f>
              <c:strCache>
                <c:ptCount val="1"/>
                <c:pt idx="0">
                  <c:v>kWh/preb</c:v>
                </c:pt>
              </c:strCache>
            </c:strRef>
          </c:tx>
          <c:spPr>
            <a:ln w="28575">
              <a:noFill/>
            </a:ln>
          </c:spPr>
          <c:xVal>
            <c:numRef>
              <c:f>Podatki!$Q$2:$Q$85</c:f>
              <c:numCache>
                <c:formatCode>0.00</c:formatCode>
                <c:ptCount val="84"/>
                <c:pt idx="0">
                  <c:v>9.3356928940920234</c:v>
                </c:pt>
                <c:pt idx="1">
                  <c:v>11.160220994475138</c:v>
                </c:pt>
                <c:pt idx="2">
                  <c:v>14.94949494949495</c:v>
                </c:pt>
                <c:pt idx="3">
                  <c:v>17.872340425531913</c:v>
                </c:pt>
                <c:pt idx="4">
                  <c:v>21.837052413077323</c:v>
                </c:pt>
                <c:pt idx="5">
                  <c:v>23.758992805755394</c:v>
                </c:pt>
                <c:pt idx="6">
                  <c:v>25.780504430811181</c:v>
                </c:pt>
                <c:pt idx="7">
                  <c:v>26.699507389162559</c:v>
                </c:pt>
                <c:pt idx="8">
                  <c:v>27.248275862068965</c:v>
                </c:pt>
                <c:pt idx="9">
                  <c:v>28.579356270810212</c:v>
                </c:pt>
                <c:pt idx="10">
                  <c:v>30.25</c:v>
                </c:pt>
                <c:pt idx="11">
                  <c:v>31.918741808650065</c:v>
                </c:pt>
                <c:pt idx="12">
                  <c:v>33.637515842839036</c:v>
                </c:pt>
                <c:pt idx="13">
                  <c:v>37.351509250243424</c:v>
                </c:pt>
                <c:pt idx="14">
                  <c:v>38.003037205770696</c:v>
                </c:pt>
                <c:pt idx="15">
                  <c:v>40.435967302452312</c:v>
                </c:pt>
                <c:pt idx="16">
                  <c:v>40.823970037453186</c:v>
                </c:pt>
                <c:pt idx="17">
                  <c:v>40.969283276450511</c:v>
                </c:pt>
                <c:pt idx="18">
                  <c:v>41.581196581196579</c:v>
                </c:pt>
                <c:pt idx="19">
                  <c:v>41.717391304347828</c:v>
                </c:pt>
                <c:pt idx="20">
                  <c:v>41.782945736434108</c:v>
                </c:pt>
                <c:pt idx="21">
                  <c:v>46.62100456621004</c:v>
                </c:pt>
                <c:pt idx="22">
                  <c:v>49.30167597765363</c:v>
                </c:pt>
                <c:pt idx="23">
                  <c:v>50.248344370860927</c:v>
                </c:pt>
                <c:pt idx="24">
                  <c:v>54.794520547945204</c:v>
                </c:pt>
                <c:pt idx="25">
                  <c:v>55.563186813186817</c:v>
                </c:pt>
                <c:pt idx="26">
                  <c:v>55.60878243512974</c:v>
                </c:pt>
                <c:pt idx="27">
                  <c:v>55.676567656765677</c:v>
                </c:pt>
                <c:pt idx="28">
                  <c:v>57.285714285714285</c:v>
                </c:pt>
                <c:pt idx="29">
                  <c:v>58.3125</c:v>
                </c:pt>
                <c:pt idx="30">
                  <c:v>59.766519823788549</c:v>
                </c:pt>
                <c:pt idx="31">
                  <c:v>60.716145833333336</c:v>
                </c:pt>
                <c:pt idx="32">
                  <c:v>64.325068870523424</c:v>
                </c:pt>
                <c:pt idx="33">
                  <c:v>66.246056782334392</c:v>
                </c:pt>
                <c:pt idx="34">
                  <c:v>70</c:v>
                </c:pt>
                <c:pt idx="35">
                  <c:v>71.652719665271974</c:v>
                </c:pt>
                <c:pt idx="36">
                  <c:v>73.493449781659393</c:v>
                </c:pt>
                <c:pt idx="37">
                  <c:v>76.27388535031848</c:v>
                </c:pt>
                <c:pt idx="38">
                  <c:v>76.694214876033058</c:v>
                </c:pt>
                <c:pt idx="39">
                  <c:v>79.486133768352374</c:v>
                </c:pt>
                <c:pt idx="40">
                  <c:v>80.580808080808083</c:v>
                </c:pt>
                <c:pt idx="41">
                  <c:v>81.65384615384616</c:v>
                </c:pt>
                <c:pt idx="42">
                  <c:v>83.217753120665748</c:v>
                </c:pt>
                <c:pt idx="43">
                  <c:v>84.409523809523805</c:v>
                </c:pt>
                <c:pt idx="44">
                  <c:v>84.997750787224462</c:v>
                </c:pt>
                <c:pt idx="45">
                  <c:v>86.473029045643145</c:v>
                </c:pt>
                <c:pt idx="46">
                  <c:v>90.658536585365852</c:v>
                </c:pt>
                <c:pt idx="47">
                  <c:v>90.937062937062933</c:v>
                </c:pt>
                <c:pt idx="48">
                  <c:v>96.286212914485162</c:v>
                </c:pt>
                <c:pt idx="49">
                  <c:v>97.496782496782487</c:v>
                </c:pt>
                <c:pt idx="50">
                  <c:v>98.742393509127794</c:v>
                </c:pt>
                <c:pt idx="51">
                  <c:v>111.80412371134021</c:v>
                </c:pt>
                <c:pt idx="52">
                  <c:v>112.02850877192982</c:v>
                </c:pt>
                <c:pt idx="53">
                  <c:v>114.17173524150269</c:v>
                </c:pt>
                <c:pt idx="54">
                  <c:v>116.02311352821211</c:v>
                </c:pt>
                <c:pt idx="55">
                  <c:v>117.55593803786574</c:v>
                </c:pt>
                <c:pt idx="56">
                  <c:v>120.7274011299435</c:v>
                </c:pt>
                <c:pt idx="57">
                  <c:v>120.9046052631579</c:v>
                </c:pt>
                <c:pt idx="58">
                  <c:v>133.72483221476509</c:v>
                </c:pt>
                <c:pt idx="59">
                  <c:v>139.18200408997956</c:v>
                </c:pt>
                <c:pt idx="60">
                  <c:v>140.16949152542372</c:v>
                </c:pt>
                <c:pt idx="61">
                  <c:v>154.39882697947215</c:v>
                </c:pt>
                <c:pt idx="62">
                  <c:v>155.52447552447552</c:v>
                </c:pt>
                <c:pt idx="63">
                  <c:v>156.47837599293911</c:v>
                </c:pt>
                <c:pt idx="64">
                  <c:v>162.22499999999999</c:v>
                </c:pt>
                <c:pt idx="65">
                  <c:v>164.41108545034643</c:v>
                </c:pt>
                <c:pt idx="66">
                  <c:v>168.8560411311054</c:v>
                </c:pt>
                <c:pt idx="67">
                  <c:v>172.71331058020476</c:v>
                </c:pt>
                <c:pt idx="68">
                  <c:v>180.85899513776337</c:v>
                </c:pt>
                <c:pt idx="69">
                  <c:v>182.48711340206188</c:v>
                </c:pt>
                <c:pt idx="70">
                  <c:v>184.88958990536278</c:v>
                </c:pt>
                <c:pt idx="71">
                  <c:v>200.06872852233676</c:v>
                </c:pt>
                <c:pt idx="72">
                  <c:v>275.27131782945736</c:v>
                </c:pt>
                <c:pt idx="73">
                  <c:v>290.23746701846966</c:v>
                </c:pt>
                <c:pt idx="74">
                  <c:v>296.0888888888889</c:v>
                </c:pt>
                <c:pt idx="75">
                  <c:v>314.62068965517244</c:v>
                </c:pt>
                <c:pt idx="76">
                  <c:v>359.17541229385307</c:v>
                </c:pt>
                <c:pt idx="77">
                  <c:v>391.70403587443946</c:v>
                </c:pt>
                <c:pt idx="78">
                  <c:v>397.30538922155688</c:v>
                </c:pt>
                <c:pt idx="79">
                  <c:v>413.58229598893502</c:v>
                </c:pt>
                <c:pt idx="80">
                  <c:v>433.02013422818789</c:v>
                </c:pt>
                <c:pt idx="81">
                  <c:v>473.2</c:v>
                </c:pt>
                <c:pt idx="82">
                  <c:v>516.25922023182295</c:v>
                </c:pt>
                <c:pt idx="83">
                  <c:v>989.81818181818187</c:v>
                </c:pt>
              </c:numCache>
            </c:numRef>
          </c:xVal>
          <c:yVal>
            <c:numRef>
              <c:f>Podatki!$S$2:$S$85</c:f>
              <c:numCache>
                <c:formatCode>0.00</c:formatCode>
                <c:ptCount val="84"/>
                <c:pt idx="0">
                  <c:v>85.156022163896182</c:v>
                </c:pt>
                <c:pt idx="1">
                  <c:v>139.12623762376236</c:v>
                </c:pt>
                <c:pt idx="2">
                  <c:v>74.847972972972968</c:v>
                </c:pt>
                <c:pt idx="3">
                  <c:v>56.768571428571427</c:v>
                </c:pt>
                <c:pt idx="4">
                  <c:v>96.823431558935354</c:v>
                </c:pt>
                <c:pt idx="5">
                  <c:v>58.669190007570023</c:v>
                </c:pt>
                <c:pt idx="6">
                  <c:v>53.250132205182446</c:v>
                </c:pt>
                <c:pt idx="7">
                  <c:v>130.45504864139551</c:v>
                </c:pt>
                <c:pt idx="8">
                  <c:v>80.672614527967596</c:v>
                </c:pt>
                <c:pt idx="9">
                  <c:v>36.621359223300971</c:v>
                </c:pt>
                <c:pt idx="10">
                  <c:v>113.98071625344353</c:v>
                </c:pt>
                <c:pt idx="11">
                  <c:v>64.055186006405521</c:v>
                </c:pt>
                <c:pt idx="13">
                  <c:v>100.88633993743483</c:v>
                </c:pt>
                <c:pt idx="14">
                  <c:v>41.702297702297699</c:v>
                </c:pt>
                <c:pt idx="15">
                  <c:v>43.80053908355795</c:v>
                </c:pt>
                <c:pt idx="16">
                  <c:v>60.967472894078398</c:v>
                </c:pt>
                <c:pt idx="17">
                  <c:v>100.46651116294568</c:v>
                </c:pt>
                <c:pt idx="18">
                  <c:v>54.4</c:v>
                </c:pt>
                <c:pt idx="19">
                  <c:v>6.4215737363210001</c:v>
                </c:pt>
                <c:pt idx="20">
                  <c:v>78.946660482374767</c:v>
                </c:pt>
                <c:pt idx="21">
                  <c:v>19.23590317615783</c:v>
                </c:pt>
                <c:pt idx="22">
                  <c:v>61.756373937677054</c:v>
                </c:pt>
                <c:pt idx="23">
                  <c:v>23.173970345963756</c:v>
                </c:pt>
                <c:pt idx="24">
                  <c:v>42.307692307692307</c:v>
                </c:pt>
                <c:pt idx="25">
                  <c:v>27.233597033374537</c:v>
                </c:pt>
                <c:pt idx="26">
                  <c:v>61.516152189519026</c:v>
                </c:pt>
                <c:pt idx="27">
                  <c:v>33.927089508002368</c:v>
                </c:pt>
                <c:pt idx="28">
                  <c:v>17.52760954755967</c:v>
                </c:pt>
                <c:pt idx="29">
                  <c:v>18.971061093247588</c:v>
                </c:pt>
                <c:pt idx="30">
                  <c:v>40.171003169455297</c:v>
                </c:pt>
                <c:pt idx="31">
                  <c:v>61.63467724640789</c:v>
                </c:pt>
                <c:pt idx="32">
                  <c:v>42.679229122055673</c:v>
                </c:pt>
                <c:pt idx="33">
                  <c:v>56.768571428571427</c:v>
                </c:pt>
                <c:pt idx="34">
                  <c:v>19.121762349799734</c:v>
                </c:pt>
                <c:pt idx="35">
                  <c:v>58.354452554744526</c:v>
                </c:pt>
                <c:pt idx="36">
                  <c:v>18.140819964349376</c:v>
                </c:pt>
                <c:pt idx="37">
                  <c:v>76.466388308977031</c:v>
                </c:pt>
                <c:pt idx="38">
                  <c:v>70.386733716475092</c:v>
                </c:pt>
                <c:pt idx="39">
                  <c:v>54.394561313494101</c:v>
                </c:pt>
                <c:pt idx="40">
                  <c:v>34.910686305233469</c:v>
                </c:pt>
                <c:pt idx="41">
                  <c:v>39.343539017114146</c:v>
                </c:pt>
                <c:pt idx="42">
                  <c:v>85.833333333333329</c:v>
                </c:pt>
                <c:pt idx="43">
                  <c:v>52.379104140810107</c:v>
                </c:pt>
                <c:pt idx="44">
                  <c:v>53.87647525800476</c:v>
                </c:pt>
                <c:pt idx="45">
                  <c:v>54.315259117082533</c:v>
                </c:pt>
                <c:pt idx="46">
                  <c:v>73.65258721190925</c:v>
                </c:pt>
                <c:pt idx="47">
                  <c:v>94.507536142725314</c:v>
                </c:pt>
                <c:pt idx="48">
                  <c:v>91.350685130138473</c:v>
                </c:pt>
                <c:pt idx="49">
                  <c:v>46.100191406507818</c:v>
                </c:pt>
                <c:pt idx="50">
                  <c:v>34.680566967953986</c:v>
                </c:pt>
                <c:pt idx="51">
                  <c:v>58.52397418165053</c:v>
                </c:pt>
                <c:pt idx="52">
                  <c:v>61.189781736321819</c:v>
                </c:pt>
                <c:pt idx="53">
                  <c:v>65.83748550656513</c:v>
                </c:pt>
                <c:pt idx="54">
                  <c:v>85.955352434522766</c:v>
                </c:pt>
                <c:pt idx="55">
                  <c:v>33.994729136163983</c:v>
                </c:pt>
                <c:pt idx="56">
                  <c:v>32.558281953787663</c:v>
                </c:pt>
                <c:pt idx="57">
                  <c:v>74.912937015372052</c:v>
                </c:pt>
                <c:pt idx="58">
                  <c:v>52.250690087829362</c:v>
                </c:pt>
                <c:pt idx="59">
                  <c:v>78.124669409344691</c:v>
                </c:pt>
                <c:pt idx="60">
                  <c:v>56.498186215235791</c:v>
                </c:pt>
                <c:pt idx="61">
                  <c:v>89.172117758784424</c:v>
                </c:pt>
                <c:pt idx="62">
                  <c:v>48.119784172661873</c:v>
                </c:pt>
                <c:pt idx="63">
                  <c:v>50.472671893507815</c:v>
                </c:pt>
                <c:pt idx="64">
                  <c:v>90.853906611188165</c:v>
                </c:pt>
                <c:pt idx="65">
                  <c:v>103.11059137519315</c:v>
                </c:pt>
                <c:pt idx="66">
                  <c:v>98.169292837025196</c:v>
                </c:pt>
                <c:pt idx="67">
                  <c:v>70.366465764252538</c:v>
                </c:pt>
                <c:pt idx="68">
                  <c:v>54.491262657944262</c:v>
                </c:pt>
                <c:pt idx="69">
                  <c:v>95.954099286773527</c:v>
                </c:pt>
                <c:pt idx="70">
                  <c:v>48.12932946596144</c:v>
                </c:pt>
                <c:pt idx="71">
                  <c:v>104.44314668498798</c:v>
                </c:pt>
                <c:pt idx="72">
                  <c:v>25.36947338777809</c:v>
                </c:pt>
                <c:pt idx="73">
                  <c:v>42.045454545454547</c:v>
                </c:pt>
                <c:pt idx="74">
                  <c:v>57.039927949564692</c:v>
                </c:pt>
                <c:pt idx="75">
                  <c:v>41.463311047786057</c:v>
                </c:pt>
                <c:pt idx="76">
                  <c:v>84.419157240055114</c:v>
                </c:pt>
                <c:pt idx="77">
                  <c:v>91.860331997710361</c:v>
                </c:pt>
                <c:pt idx="78">
                  <c:v>37.436654107008287</c:v>
                </c:pt>
                <c:pt idx="79">
                  <c:v>84.442512206541366</c:v>
                </c:pt>
                <c:pt idx="80">
                  <c:v>122.36112833230005</c:v>
                </c:pt>
                <c:pt idx="81">
                  <c:v>82.365173288250205</c:v>
                </c:pt>
                <c:pt idx="82">
                  <c:v>50.774988263629496</c:v>
                </c:pt>
                <c:pt idx="83">
                  <c:v>59.531041880969873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012672"/>
        <c:axId val="108020864"/>
      </c:scatterChart>
      <c:valAx>
        <c:axId val="108012672"/>
        <c:scaling>
          <c:orientation val="minMax"/>
        </c:scaling>
        <c:delete val="0"/>
        <c:axPos val="b"/>
        <c:numFmt formatCode="0.00" sourceLinked="1"/>
        <c:majorTickMark val="out"/>
        <c:minorTickMark val="none"/>
        <c:tickLblPos val="nextTo"/>
        <c:crossAx val="108020864"/>
        <c:crosses val="autoZero"/>
        <c:crossBetween val="midCat"/>
      </c:valAx>
      <c:valAx>
        <c:axId val="10802086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0801267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lang="sl-SI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55575"/>
            <a:ext cx="7099300" cy="341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tabLst>
                <a:tab pos="7221538" algn="r"/>
              </a:tabLst>
              <a:defRPr sz="1100"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sl-SI"/>
              <a:t>as. dr. Matej B. Kobav u.d.i.e.</a:t>
            </a:r>
            <a:r>
              <a:rPr lang="sl-SI" sz="1300"/>
              <a:t>	</a:t>
            </a:r>
            <a:r>
              <a:rPr lang="sl-SI" i="1"/>
              <a:t>Uredba o mejnih vrednostih svetlobnega onesnaževanja okolja</a:t>
            </a:r>
            <a:endParaRPr lang="sl-SI" i="1">
              <a:solidFill>
                <a:schemeClr val="accent1"/>
              </a:solidFill>
            </a:endParaRP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90100"/>
            <a:ext cx="7099300" cy="2555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tabLst>
                <a:tab pos="7127875" algn="r"/>
              </a:tabLst>
              <a:defRPr sz="800"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sl-SI"/>
              <a:t>Laboratorij za razsvetljavo in fotometrijo, Fakulteta za elektrotehniko, Univerza v Ljubljani</a:t>
            </a:r>
            <a:r>
              <a:rPr lang="sl-SI" sz="1300"/>
              <a:t>	Stran: </a:t>
            </a:r>
            <a:fld id="{5E6502DB-8DED-4E7F-840D-6FC41D4BD170}" type="slidenum">
              <a:rPr lang="sl-SI" sz="1300"/>
              <a:pPr>
                <a:defRPr/>
              </a:pPr>
              <a:t>‹#›</a:t>
            </a:fld>
            <a:endParaRPr lang="sl-SI" sz="1300">
              <a:solidFill>
                <a:schemeClr val="accent1"/>
              </a:solidFill>
            </a:endParaRPr>
          </a:p>
        </p:txBody>
      </p:sp>
      <p:sp>
        <p:nvSpPr>
          <p:cNvPr id="149512" name="Line 8"/>
          <p:cNvSpPr>
            <a:spLocks noChangeShapeType="1"/>
          </p:cNvSpPr>
          <p:nvPr/>
        </p:nvSpPr>
        <p:spPr bwMode="auto">
          <a:xfrm>
            <a:off x="0" y="427038"/>
            <a:ext cx="7099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sl-SI"/>
          </a:p>
        </p:txBody>
      </p:sp>
      <p:sp>
        <p:nvSpPr>
          <p:cNvPr id="149514" name="Line 10"/>
          <p:cNvSpPr>
            <a:spLocks noChangeShapeType="1"/>
          </p:cNvSpPr>
          <p:nvPr/>
        </p:nvSpPr>
        <p:spPr bwMode="auto">
          <a:xfrm>
            <a:off x="0" y="9979025"/>
            <a:ext cx="7099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70685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>
                <a:solidFill>
                  <a:schemeClr val="accent1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>
                <a:solidFill>
                  <a:schemeClr val="accent1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3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</a:p>
        </p:txBody>
      </p:sp>
      <p:sp>
        <p:nvSpPr>
          <p:cNvPr id="233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>
                <a:solidFill>
                  <a:schemeClr val="accent1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233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>
                <a:solidFill>
                  <a:schemeClr val="accent1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E443B632-F507-465F-A3D5-E86A2AA9BE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6136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58000" y="381000"/>
            <a:ext cx="2057400" cy="57150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6019800" cy="57150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AutoShape 2"/>
          <p:cNvSpPr>
            <a:spLocks noChangeArrowheads="1"/>
          </p:cNvSpPr>
          <p:nvPr/>
        </p:nvSpPr>
        <p:spPr bwMode="invGray">
          <a:xfrm>
            <a:off x="152400" y="1676400"/>
            <a:ext cx="8763000" cy="195263"/>
          </a:xfrm>
          <a:prstGeom prst="roundRect">
            <a:avLst>
              <a:gd name="adj" fmla="val 49995"/>
            </a:avLst>
          </a:prstGeom>
          <a:gradFill rotWithShape="0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sl-SI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Kliknite, če želite urediti slog naslova matrice</a:t>
            </a:r>
          </a:p>
        </p:txBody>
      </p:sp>
      <p:sp>
        <p:nvSpPr>
          <p:cNvPr id="5601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00800"/>
            <a:ext cx="876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8670925" algn="r"/>
              </a:tabLst>
              <a:defRPr sz="140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sl-SI"/>
              <a:t>Uredba o mejnih vrednostih svetlobnega onesnaževanja okolja</a:t>
            </a:r>
            <a:endParaRPr lang="en-US" sz="200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entury Gothic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entury Gothic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entury Gothic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entury Gothic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entury Gothic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entury Gothic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entury Gothic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Century Gothic" pitchFamily="34" charset="0"/>
        </a:defRPr>
      </a:lvl9pPr>
    </p:titleStyle>
    <p:bodyStyle>
      <a:lvl1pPr marL="342900" indent="-342900" algn="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38350"/>
            <a:ext cx="7772400" cy="2076450"/>
          </a:xfrm>
        </p:spPr>
        <p:txBody>
          <a:bodyPr/>
          <a:lstStyle/>
          <a:p>
            <a:pPr algn="ctr"/>
            <a:r>
              <a:rPr lang="sl-SI" sz="4400" dirty="0" smtClean="0"/>
              <a:t>Poraba energije za javno razsvetljavo v slovenskih občinah</a:t>
            </a:r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755650" y="4319588"/>
            <a:ext cx="7772400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 eaLnBrk="0" hangingPunct="0"/>
            <a:r>
              <a:rPr lang="sl-SI" sz="2200" b="1" dirty="0" smtClean="0">
                <a:latin typeface="Century Gothic" pitchFamily="34" charset="0"/>
              </a:rPr>
              <a:t>Mitja Prelovšek, prof. dr. Grega Bizjak</a:t>
            </a:r>
          </a:p>
          <a:p>
            <a:pPr algn="ctr" eaLnBrk="0" hangingPunct="0"/>
            <a:r>
              <a:rPr lang="sl-SI" sz="1600" dirty="0" smtClean="0">
                <a:latin typeface="Century Gothic" pitchFamily="34" charset="0"/>
              </a:rPr>
              <a:t>Univerza </a:t>
            </a:r>
            <a:r>
              <a:rPr lang="sl-SI" sz="1600" dirty="0">
                <a:latin typeface="Century Gothic" pitchFamily="34" charset="0"/>
              </a:rPr>
              <a:t>v Ljubljani</a:t>
            </a:r>
            <a:r>
              <a:rPr lang="sl-SI" sz="1600" dirty="0"/>
              <a:t> </a:t>
            </a:r>
          </a:p>
          <a:p>
            <a:pPr algn="ctr" eaLnBrk="0" hangingPunct="0"/>
            <a:r>
              <a:rPr lang="sl-SI" sz="1600" dirty="0">
                <a:latin typeface="Century Gothic" pitchFamily="34" charset="0"/>
              </a:rPr>
              <a:t>Fakulteta za elektrotehniko</a:t>
            </a:r>
            <a:r>
              <a:rPr lang="sl-SI" sz="1600" dirty="0"/>
              <a:t> </a:t>
            </a:r>
          </a:p>
          <a:p>
            <a:pPr algn="ctr" eaLnBrk="0" hangingPunct="0"/>
            <a:r>
              <a:rPr lang="sl-SI" sz="1600" dirty="0"/>
              <a:t>L</a:t>
            </a:r>
            <a:r>
              <a:rPr lang="sl-SI" sz="1600" dirty="0">
                <a:latin typeface="Century Gothic" pitchFamily="34" charset="0"/>
              </a:rPr>
              <a:t>aboratorij za razsvetljavo in </a:t>
            </a:r>
            <a:r>
              <a:rPr lang="sl-SI" sz="1600" dirty="0" smtClean="0">
                <a:latin typeface="Century Gothic" pitchFamily="34" charset="0"/>
              </a:rPr>
              <a:t>fotometrijo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2051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55650" y="5556251"/>
            <a:ext cx="7772400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 eaLnBrk="0" hangingPunct="0"/>
            <a:r>
              <a:rPr lang="sl-SI" sz="1600" i="1" dirty="0" smtClean="0">
                <a:latin typeface="Century Gothic" pitchFamily="34" charset="0"/>
              </a:rPr>
              <a:t>Predstavitev za:</a:t>
            </a:r>
          </a:p>
          <a:p>
            <a:pPr algn="ctr" eaLnBrk="0" hangingPunct="0"/>
            <a:r>
              <a:rPr lang="sl-SI" sz="1600" b="1" dirty="0" smtClean="0">
                <a:latin typeface="Century Gothic" pitchFamily="34" charset="0"/>
              </a:rPr>
              <a:t>21. Mednarodno posvetovanje Komunalna energetika</a:t>
            </a:r>
          </a:p>
          <a:p>
            <a:pPr algn="ctr" eaLnBrk="0" hangingPunct="0"/>
            <a:r>
              <a:rPr lang="sl-SI" sz="1600" dirty="0" smtClean="0">
                <a:latin typeface="Century Gothic" pitchFamily="34" charset="0"/>
              </a:rPr>
              <a:t>Maribor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Poraba energije v letu 2011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8820126"/>
              </p:ext>
            </p:extLst>
          </p:nvPr>
        </p:nvGraphicFramePr>
        <p:xfrm>
          <a:off x="238125" y="1800226"/>
          <a:ext cx="8181975" cy="4248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14400" y="5919400"/>
            <a:ext cx="4772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Primerjava porabe energije / Energy consumption comparison</a:t>
            </a:r>
            <a:endParaRPr lang="sl-SI" sz="1200" dirty="0"/>
          </a:p>
        </p:txBody>
      </p:sp>
    </p:spTree>
    <p:extLst>
      <p:ext uri="{BB962C8B-B14F-4D97-AF65-F5344CB8AC3E}">
        <p14:creationId xmlns:p14="http://schemas.microsoft.com/office/powerpoint/2010/main" val="115268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sz="3800" dirty="0" smtClean="0"/>
              <a:t>Primerjava z evropskimi državami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95287" y="1844675"/>
            <a:ext cx="8605837" cy="153272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 smtClean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2600726"/>
              </p:ext>
            </p:extLst>
          </p:nvPr>
        </p:nvGraphicFramePr>
        <p:xfrm>
          <a:off x="135731" y="1844675"/>
          <a:ext cx="8982074" cy="387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6750" y="5547925"/>
            <a:ext cx="804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Primerjava porabe energije, kjer so države razvrščene po gostoti prebivalstva / Energy consumption comparison with the countries ordered by their respective population density</a:t>
            </a:r>
            <a:endParaRPr lang="sl-SI" sz="1200" dirty="0"/>
          </a:p>
        </p:txBody>
      </p:sp>
    </p:spTree>
    <p:extLst>
      <p:ext uri="{BB962C8B-B14F-4D97-AF65-F5344CB8AC3E}">
        <p14:creationId xmlns:p14="http://schemas.microsoft.com/office/powerpoint/2010/main" val="428866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sz="3800" dirty="0" smtClean="0"/>
              <a:t>Drugi kazalci varčnosti?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95287" y="1844675"/>
            <a:ext cx="8605837" cy="153272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 smtClean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418337"/>
              </p:ext>
            </p:extLst>
          </p:nvPr>
        </p:nvGraphicFramePr>
        <p:xfrm>
          <a:off x="395287" y="1981197"/>
          <a:ext cx="8320087" cy="4162429"/>
        </p:xfrm>
        <a:graphic>
          <a:graphicData uri="http://schemas.openxmlformats.org/drawingml/2006/table">
            <a:tbl>
              <a:tblPr firstRow="1" firstCol="1" bandRow="1"/>
              <a:tblGrid>
                <a:gridCol w="2119767"/>
                <a:gridCol w="1775305"/>
                <a:gridCol w="1960785"/>
                <a:gridCol w="2464230"/>
              </a:tblGrid>
              <a:tr h="690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Država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Poraba na preb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[kWh/preb]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Poraba na pov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[kWh/km</a:t>
                      </a:r>
                      <a:r>
                        <a:rPr lang="sl-SI" sz="1400" b="1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sl-SI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]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Poraba na km ceste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[kWh/km]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3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Švedska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106,38   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2.222,40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7BF7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7.094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</a:tr>
              <a:tr h="3627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Irska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27,74   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2.037,41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1.784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C07B"/>
                    </a:solidFill>
                  </a:tcPr>
                </a:tc>
              </a:tr>
              <a:tr h="3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Slovenija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82,59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17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8.147,42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5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4.229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980"/>
                    </a:solidFill>
                  </a:tcPr>
                </a:tc>
              </a:tr>
              <a:tr h="3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Francija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79,24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B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9.062,98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4.831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F81"/>
                    </a:solidFill>
                  </a:tcPr>
                </a:tc>
              </a:tr>
              <a:tr h="3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Poljska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62,83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7.675,46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2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6.246   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87E"/>
                    </a:solidFill>
                  </a:tcPr>
                </a:tc>
              </a:tr>
              <a:tr h="3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Nemčija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42,00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0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9.681,78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1.509   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3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Velika Britanija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39,81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CD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10.163,79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8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5.926   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</a:tr>
              <a:tr h="3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Belgija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90,55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97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32.625,79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6.584   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76"/>
                    </a:solidFill>
                  </a:tcPr>
                </a:tc>
              </a:tr>
              <a:tr h="3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Nizozemska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46,00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D5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18.166,93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97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5.947   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4"/>
                    </a:solidFill>
                  </a:tcPr>
                </a:tc>
              </a:tr>
              <a:tr h="3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EU 25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51   </a:t>
                      </a:r>
                      <a:endParaRPr lang="sl-SI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5.987,30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                       3.565   </a:t>
                      </a:r>
                      <a:endParaRPr lang="sl-SI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29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sz="3800" dirty="0" smtClean="0"/>
              <a:t>Drugi kazalci varčnosti?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95287" y="1844675"/>
            <a:ext cx="8605837" cy="153272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 smtClean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IPA Projekt\viri&amp;slike\slike\population densities\irska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" r="3597"/>
          <a:stretch/>
        </p:blipFill>
        <p:spPr bwMode="auto">
          <a:xfrm>
            <a:off x="-1" y="2611037"/>
            <a:ext cx="2076451" cy="298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IPA Projekt\viri&amp;slike\slike\population densities\poljsk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278" y="2611038"/>
            <a:ext cx="3962489" cy="298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IPA Projekt\viri&amp;slike\slike\population densities\nizozemska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1"/>
          <a:stretch/>
        </p:blipFill>
        <p:spPr bwMode="auto">
          <a:xfrm>
            <a:off x="6019800" y="2054181"/>
            <a:ext cx="3124200" cy="395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452561" y="6009590"/>
            <a:ext cx="6238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200" dirty="0" smtClean="0"/>
              <a:t>Gostota prebivalstva posameznih evropskih držav / Population density of selected european countries</a:t>
            </a:r>
            <a:endParaRPr lang="sl-SI" sz="1200" dirty="0"/>
          </a:p>
        </p:txBody>
      </p:sp>
    </p:spTree>
    <p:extLst>
      <p:ext uri="{BB962C8B-B14F-4D97-AF65-F5344CB8AC3E}">
        <p14:creationId xmlns:p14="http://schemas.microsoft.com/office/powerpoint/2010/main" val="23994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sz="3800" dirty="0" smtClean="0"/>
              <a:t>Drugi kazalci varčnosti?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95287" y="1844675"/>
            <a:ext cx="8605837" cy="153272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 smtClean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6657707"/>
              </p:ext>
            </p:extLst>
          </p:nvPr>
        </p:nvGraphicFramePr>
        <p:xfrm>
          <a:off x="238126" y="1844675"/>
          <a:ext cx="8733866" cy="388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19150" y="5809565"/>
            <a:ext cx="8096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200" dirty="0" smtClean="0"/>
              <a:t>Poraba energije za JR v slovenskih občinah. Občine razvršene po gostoti prebivalstva / Energy consumption for public lighting in slovenian municipalities. Municipalities ordered by their respective population densities.</a:t>
            </a:r>
            <a:endParaRPr lang="sl-SI" sz="1200" dirty="0"/>
          </a:p>
        </p:txBody>
      </p:sp>
    </p:spTree>
    <p:extLst>
      <p:ext uri="{BB962C8B-B14F-4D97-AF65-F5344CB8AC3E}">
        <p14:creationId xmlns:p14="http://schemas.microsoft.com/office/powerpoint/2010/main" val="21685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sz="3800" dirty="0" smtClean="0"/>
              <a:t>Hvala za pozornost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5999" y="3127772"/>
            <a:ext cx="50577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sl-SI" sz="2000" b="1" dirty="0">
                <a:solidFill>
                  <a:schemeClr val="accent1"/>
                </a:solidFill>
                <a:latin typeface="Century Gothic" pitchFamily="34" charset="0"/>
              </a:rPr>
              <a:t>Mitja Prelovšek, prof. dr. </a:t>
            </a:r>
            <a:r>
              <a:rPr lang="sl-SI" sz="2000" b="1" dirty="0" smtClean="0">
                <a:solidFill>
                  <a:schemeClr val="accent1"/>
                </a:solidFill>
                <a:latin typeface="Century Gothic" pitchFamily="34" charset="0"/>
              </a:rPr>
              <a:t>Grega </a:t>
            </a:r>
            <a:r>
              <a:rPr lang="sl-SI" sz="2000" b="1" dirty="0">
                <a:solidFill>
                  <a:schemeClr val="accent1"/>
                </a:solidFill>
                <a:latin typeface="Century Gothic" pitchFamily="34" charset="0"/>
              </a:rPr>
              <a:t>Bizjak</a:t>
            </a:r>
          </a:p>
          <a:p>
            <a:pPr algn="ctr" eaLnBrk="0" hangingPunct="0"/>
            <a:r>
              <a:rPr lang="sl-SI" sz="1500" dirty="0">
                <a:solidFill>
                  <a:schemeClr val="accent1"/>
                </a:solidFill>
                <a:latin typeface="Century Gothic" pitchFamily="34" charset="0"/>
              </a:rPr>
              <a:t>Univerza v Ljubljani</a:t>
            </a:r>
            <a:r>
              <a:rPr lang="sl-SI" sz="1500" dirty="0">
                <a:solidFill>
                  <a:schemeClr val="accent1"/>
                </a:solidFill>
              </a:rPr>
              <a:t> </a:t>
            </a:r>
          </a:p>
          <a:p>
            <a:pPr algn="ctr" eaLnBrk="0" hangingPunct="0"/>
            <a:r>
              <a:rPr lang="sl-SI" sz="1500" dirty="0">
                <a:solidFill>
                  <a:schemeClr val="accent1"/>
                </a:solidFill>
                <a:latin typeface="Century Gothic" pitchFamily="34" charset="0"/>
              </a:rPr>
              <a:t>Fakulteta za elektrotehniko</a:t>
            </a:r>
            <a:r>
              <a:rPr lang="sl-SI" sz="1500" dirty="0">
                <a:solidFill>
                  <a:schemeClr val="accent1"/>
                </a:solidFill>
              </a:rPr>
              <a:t> </a:t>
            </a:r>
          </a:p>
          <a:p>
            <a:pPr algn="ctr" eaLnBrk="0" hangingPunct="0"/>
            <a:r>
              <a:rPr lang="sl-SI" sz="1500" dirty="0">
                <a:solidFill>
                  <a:schemeClr val="accent1"/>
                </a:solidFill>
              </a:rPr>
              <a:t>L</a:t>
            </a:r>
            <a:r>
              <a:rPr lang="sl-SI" sz="1500" dirty="0">
                <a:solidFill>
                  <a:schemeClr val="accent1"/>
                </a:solidFill>
                <a:latin typeface="Century Gothic" pitchFamily="34" charset="0"/>
              </a:rPr>
              <a:t>aboratorij za razsvetljavo in </a:t>
            </a:r>
            <a:r>
              <a:rPr lang="sl-SI" sz="1500" dirty="0" smtClean="0">
                <a:solidFill>
                  <a:schemeClr val="accent1"/>
                </a:solidFill>
                <a:latin typeface="Century Gothic" pitchFamily="34" charset="0"/>
              </a:rPr>
              <a:t>fotometrijo</a:t>
            </a:r>
          </a:p>
          <a:p>
            <a:pPr algn="ctr" eaLnBrk="0" hangingPunct="0"/>
            <a:r>
              <a:rPr lang="sl-SI" sz="1500" dirty="0" smtClean="0">
                <a:solidFill>
                  <a:schemeClr val="accent1"/>
                </a:solidFill>
                <a:latin typeface="Century Gothic" pitchFamily="34" charset="0"/>
              </a:rPr>
              <a:t>mitja.prelovsek@fe.uni-lj.si</a:t>
            </a:r>
          </a:p>
        </p:txBody>
      </p:sp>
    </p:spTree>
    <p:extLst>
      <p:ext uri="{BB962C8B-B14F-4D97-AF65-F5344CB8AC3E}">
        <p14:creationId xmlns:p14="http://schemas.microsoft.com/office/powerpoint/2010/main" val="151650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Obravnavana rasvetljava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395288" y="1981200"/>
            <a:ext cx="8520112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/>
            <a:r>
              <a:rPr lang="sl-SI" sz="2400" b="1" dirty="0" smtClean="0">
                <a:latin typeface="Century Gothic" pitchFamily="34" charset="0"/>
              </a:rPr>
              <a:t>Študija obravnava javno razsvetljavo, ki jo upravljajo občine.</a:t>
            </a:r>
            <a:endParaRPr lang="sl-SI" sz="2400" b="1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10242" y="6025170"/>
            <a:ext cx="3971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1200" dirty="0" smtClean="0"/>
              <a:t>Cestna </a:t>
            </a:r>
            <a:r>
              <a:rPr lang="sl-SI" sz="1200" dirty="0" smtClean="0"/>
              <a:t>razsvetljava / Road lighting</a:t>
            </a:r>
            <a:endParaRPr lang="sl-SI" sz="1200" dirty="0"/>
          </a:p>
        </p:txBody>
      </p:sp>
      <p:pic>
        <p:nvPicPr>
          <p:cNvPr id="2050" name="Picture 2" descr="http://yorkshiretimes.co.uk/media/296/misty-street-light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242" y="2812197"/>
            <a:ext cx="4241008" cy="318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Obravnavana rasvetljava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395288" y="1981200"/>
            <a:ext cx="8520112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/>
            <a:r>
              <a:rPr lang="sl-SI" sz="2400" b="1" dirty="0" smtClean="0">
                <a:latin typeface="Century Gothic" pitchFamily="34" charset="0"/>
              </a:rPr>
              <a:t>Študija obravnava javno razsvetljavo, ki jo upravljajo občine.</a:t>
            </a:r>
            <a:endParaRPr lang="sl-SI" sz="2400" b="1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lika 9" descr="loznica0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867" y="2812197"/>
            <a:ext cx="4143008" cy="310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772142" y="5921775"/>
            <a:ext cx="4666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1200" dirty="0" smtClean="0"/>
              <a:t>Osvetlitev kulturnih </a:t>
            </a:r>
            <a:r>
              <a:rPr lang="sl-SI" sz="1200" dirty="0" smtClean="0"/>
              <a:t>spomenikov / Lighting of cultural heritage</a:t>
            </a:r>
            <a:endParaRPr lang="sl-SI" sz="1200" dirty="0"/>
          </a:p>
        </p:txBody>
      </p:sp>
    </p:spTree>
    <p:extLst>
      <p:ext uri="{BB962C8B-B14F-4D97-AF65-F5344CB8AC3E}">
        <p14:creationId xmlns:p14="http://schemas.microsoft.com/office/powerpoint/2010/main" val="40784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Obravnavana rasvetljava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395288" y="1981200"/>
            <a:ext cx="8520112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/>
            <a:r>
              <a:rPr lang="sl-SI" sz="2400" b="1" dirty="0" smtClean="0">
                <a:latin typeface="Century Gothic" pitchFamily="34" charset="0"/>
              </a:rPr>
              <a:t>Študija obravnava javno razsvetljavo, ki jo upravljajo občine.</a:t>
            </a:r>
            <a:endParaRPr lang="sl-SI" sz="2400" b="1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857867" y="6117545"/>
            <a:ext cx="4666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1200" dirty="0" smtClean="0"/>
              <a:t>Razsvetljava nepokritih </a:t>
            </a:r>
            <a:r>
              <a:rPr lang="sl-SI" sz="1200" dirty="0" smtClean="0"/>
              <a:t>objektov / Lighting of open spaces</a:t>
            </a:r>
            <a:endParaRPr lang="sl-SI" sz="1200" dirty="0"/>
          </a:p>
        </p:txBody>
      </p:sp>
      <p:pic>
        <p:nvPicPr>
          <p:cNvPr id="3074" name="Picture 2" descr="http://ledconversion.com/media/wysiwyg/parking-lo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867" y="2870538"/>
            <a:ext cx="4863029" cy="324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31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Obravnavana rasvetljava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395288" y="1981200"/>
            <a:ext cx="8520112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/>
            <a:r>
              <a:rPr lang="sl-SI" sz="2400" b="1" dirty="0" smtClean="0">
                <a:latin typeface="Century Gothic" pitchFamily="34" charset="0"/>
              </a:rPr>
              <a:t>Študija obravnava javno razsvetljavo, ki jo upravljajo občine.</a:t>
            </a:r>
            <a:endParaRPr lang="sl-SI" sz="2400" b="1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lovarstritar.com/Upload/Gallery/47-Ljubljana-Jazz-Festival-/02_jazz-citylight-ljublja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867" y="2812197"/>
            <a:ext cx="4704983" cy="332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857867" y="6133361"/>
            <a:ext cx="4666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1200" dirty="0" smtClean="0"/>
              <a:t>Objekti za </a:t>
            </a:r>
            <a:r>
              <a:rPr lang="sl-SI" sz="1200" dirty="0" smtClean="0"/>
              <a:t>oglaševanje / advertising objects</a:t>
            </a:r>
            <a:endParaRPr lang="sl-SI" sz="1200" dirty="0"/>
          </a:p>
        </p:txBody>
      </p:sp>
    </p:spTree>
    <p:extLst>
      <p:ext uri="{BB962C8B-B14F-4D97-AF65-F5344CB8AC3E}">
        <p14:creationId xmlns:p14="http://schemas.microsoft.com/office/powerpoint/2010/main" val="23786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Poraba energije v letu 2007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95288" y="1844675"/>
            <a:ext cx="8520112" cy="405341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>
              <a:lnSpc>
                <a:spcPct val="130000"/>
              </a:lnSpc>
            </a:pPr>
            <a:r>
              <a:rPr lang="sl-SI" sz="2200" b="1" dirty="0" smtClean="0">
                <a:latin typeface="Century Gothic" pitchFamily="34" charset="0"/>
              </a:rPr>
              <a:t>Zbiranje podatkov o porabi električne energije za javno razsvetljavo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sz="2200" b="1" dirty="0" smtClean="0">
                <a:latin typeface="Century Gothic" pitchFamily="34" charset="0"/>
              </a:rPr>
              <a:t>Število prebivalcev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sz="2200" b="1" dirty="0" smtClean="0">
                <a:latin typeface="Century Gothic" pitchFamily="34" charset="0"/>
              </a:rPr>
              <a:t>Porabljena električna energija za JR na leto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endParaRPr lang="sl-SI" sz="2200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r>
              <a:rPr lang="sl-SI" sz="2200" b="1" dirty="0" smtClean="0">
                <a:latin typeface="Century Gothic" pitchFamily="34" charset="0"/>
              </a:rPr>
              <a:t>Iz tega smo izračunali porabljeno el. energijo na prebivalca na leto.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endParaRPr lang="sl-SI" sz="2200" b="1" dirty="0" smtClean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sz="2200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Poraba energije v letu 2007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95288" y="1844675"/>
            <a:ext cx="8520112" cy="44935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>
              <a:lnSpc>
                <a:spcPct val="130000"/>
              </a:lnSpc>
            </a:pPr>
            <a:r>
              <a:rPr lang="sl-SI" sz="2200" b="1" dirty="0" smtClean="0">
                <a:latin typeface="Century Gothic" pitchFamily="34" charset="0"/>
              </a:rPr>
              <a:t>Zbiranje podatkov o porabi električne energije za javno razsvetljavo v 58 slovenskih občinah (od tega 4 mestne)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sz="2200" b="1" dirty="0" smtClean="0">
                <a:latin typeface="Century Gothic" pitchFamily="34" charset="0"/>
              </a:rPr>
              <a:t>Število prebivalcev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sz="2200" b="1" dirty="0" smtClean="0">
                <a:latin typeface="Century Gothic" pitchFamily="34" charset="0"/>
              </a:rPr>
              <a:t>Porabljena električna energija za JR na leto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endParaRPr lang="sl-SI" sz="2200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r>
              <a:rPr lang="sl-SI" sz="2200" b="1" dirty="0" smtClean="0">
                <a:latin typeface="Century Gothic" pitchFamily="34" charset="0"/>
              </a:rPr>
              <a:t>Iz tega smo izračunali porabljeno el. energijo na prebivalca na leto: ~73 kWh/preb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endParaRPr lang="sl-SI" sz="2200" b="1" dirty="0" smtClean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r>
              <a:rPr lang="sl-SI" sz="2200" b="1" dirty="0">
                <a:latin typeface="Century Gothic" pitchFamily="34" charset="0"/>
              </a:rPr>
              <a:t>Podatki so zbrani s pomočjo plačanih računov za elektriko v občinah</a:t>
            </a:r>
            <a:r>
              <a:rPr lang="sl-SI" sz="2200" b="1" dirty="0" smtClean="0">
                <a:latin typeface="Century Gothic" pitchFamily="34" charset="0"/>
              </a:rPr>
              <a:t>.</a:t>
            </a:r>
            <a:endParaRPr lang="sl-SI" sz="2200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59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Poraba energije v letu 2011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95288" y="1844675"/>
            <a:ext cx="8520112" cy="54137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>
              <a:lnSpc>
                <a:spcPct val="130000"/>
              </a:lnSpc>
            </a:pPr>
            <a:r>
              <a:rPr lang="sl-SI" sz="2200" b="1" dirty="0" smtClean="0">
                <a:latin typeface="Century Gothic" pitchFamily="34" charset="0"/>
              </a:rPr>
              <a:t>V letu 2011 in 2012 ponovljena analiza s pomočjo načrtov razsvetljave.</a:t>
            </a:r>
          </a:p>
          <a:p>
            <a:pPr defTabSz="762000" eaLnBrk="0" hangingPunct="0">
              <a:lnSpc>
                <a:spcPct val="130000"/>
              </a:lnSpc>
            </a:pPr>
            <a:endParaRPr lang="sl-SI" sz="2200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r>
              <a:rPr lang="sl-SI" sz="2200" b="1" dirty="0">
                <a:latin typeface="Century Gothic" pitchFamily="34" charset="0"/>
              </a:rPr>
              <a:t>Podatki zbrani za 83 občin (od tega 6 mestnih)</a:t>
            </a:r>
          </a:p>
          <a:p>
            <a:pPr defTabSz="762000" eaLnBrk="0" hangingPunct="0">
              <a:lnSpc>
                <a:spcPct val="130000"/>
              </a:lnSpc>
            </a:pPr>
            <a:endParaRPr lang="sl-SI" sz="2200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r>
              <a:rPr lang="sl-SI" sz="2200" b="1" dirty="0" smtClean="0">
                <a:latin typeface="Century Gothic" pitchFamily="34" charset="0"/>
              </a:rPr>
              <a:t>Bistveni podatki za analizo: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b="1" dirty="0" smtClean="0">
                <a:latin typeface="Century Gothic" pitchFamily="34" charset="0"/>
              </a:rPr>
              <a:t>Število prebivalcev v občini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b="1" dirty="0" smtClean="0">
                <a:latin typeface="Century Gothic" pitchFamily="34" charset="0"/>
              </a:rPr>
              <a:t>Površina občine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b="1" dirty="0" smtClean="0">
                <a:latin typeface="Century Gothic" pitchFamily="34" charset="0"/>
              </a:rPr>
              <a:t>Poraba el. energije za JR na leto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b="1" dirty="0" smtClean="0">
                <a:latin typeface="Century Gothic" pitchFamily="34" charset="0"/>
              </a:rPr>
              <a:t>Število svetilk</a:t>
            </a:r>
          </a:p>
          <a:p>
            <a:pPr marL="342900" indent="-34290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endParaRPr lang="sl-SI" b="1" dirty="0" smtClean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sz="2200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sz="2200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41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no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/>
              <a:t>Poraba energije za javno razsvetljavo v slovenskih občinah</a:t>
            </a:r>
            <a:endParaRPr lang="en-US" sz="2000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Poraba energije v letu 2011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95287" y="1844675"/>
            <a:ext cx="8605837" cy="50136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 eaLnBrk="0" hangingPunct="0">
              <a:lnSpc>
                <a:spcPct val="130000"/>
              </a:lnSpc>
            </a:pPr>
            <a:r>
              <a:rPr lang="sl-SI" sz="2200" b="1" dirty="0" smtClean="0">
                <a:latin typeface="Century Gothic" pitchFamily="34" charset="0"/>
              </a:rPr>
              <a:t>Poraba na prebivalca: </a:t>
            </a:r>
          </a:p>
          <a:p>
            <a:pPr marL="285750" indent="-28575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b="1" dirty="0" smtClean="0">
                <a:latin typeface="Century Gothic" pitchFamily="34" charset="0"/>
              </a:rPr>
              <a:t>62,35 kWh/preb (mestne: 66,03; ostale: 62,06)</a:t>
            </a:r>
          </a:p>
          <a:p>
            <a:pPr marL="285750" indent="-28575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b="1" dirty="0" smtClean="0">
                <a:latin typeface="Century Gothic" pitchFamily="34" charset="0"/>
              </a:rPr>
              <a:t>15% zmanjšanje od leta 2007</a:t>
            </a:r>
          </a:p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r>
              <a:rPr lang="sl-SI" sz="2200" b="1" dirty="0" smtClean="0">
                <a:latin typeface="Century Gothic" pitchFamily="34" charset="0"/>
              </a:rPr>
              <a:t>Jakost posamezne svetilke: </a:t>
            </a:r>
          </a:p>
          <a:p>
            <a:pPr marL="285750" indent="-28575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b="1" dirty="0" smtClean="0">
                <a:latin typeface="Century Gothic" pitchFamily="34" charset="0"/>
              </a:rPr>
              <a:t>153,86 W (mestne: 129,49; ostale: 155,81)</a:t>
            </a:r>
          </a:p>
          <a:p>
            <a:pPr defTabSz="762000" eaLnBrk="0" hangingPunct="0">
              <a:lnSpc>
                <a:spcPct val="130000"/>
              </a:lnSpc>
            </a:pPr>
            <a:endParaRPr lang="sl-SI" b="1" dirty="0" smtClean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r>
              <a:rPr lang="sl-SI" sz="2200" b="1" dirty="0" smtClean="0">
                <a:latin typeface="Century Gothic" pitchFamily="34" charset="0"/>
              </a:rPr>
              <a:t>Poraba na km osvetljene ceste: </a:t>
            </a:r>
          </a:p>
          <a:p>
            <a:pPr marL="285750" indent="-285750" defTabSz="762000" eaLnBrk="0" hangingPunct="0">
              <a:lnSpc>
                <a:spcPct val="130000"/>
              </a:lnSpc>
              <a:buFont typeface="Arial" pitchFamily="34" charset="0"/>
              <a:buChar char="•"/>
            </a:pPr>
            <a:r>
              <a:rPr lang="sl-SI" b="1" dirty="0" smtClean="0">
                <a:latin typeface="Century Gothic" pitchFamily="34" charset="0"/>
              </a:rPr>
              <a:t>22,34 kWh/m (mestne: 23,86; ostale: 22,18)</a:t>
            </a:r>
          </a:p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 smtClean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b="1" dirty="0">
              <a:latin typeface="Century Gothic" pitchFamily="34" charset="0"/>
            </a:endParaRPr>
          </a:p>
          <a:p>
            <a:pPr defTabSz="762000" eaLnBrk="0" hangingPunct="0">
              <a:lnSpc>
                <a:spcPct val="130000"/>
              </a:lnSpc>
            </a:pPr>
            <a:endParaRPr lang="sl-SI" dirty="0"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-1" y="0"/>
            <a:ext cx="9144001" cy="77152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6" y="56796"/>
            <a:ext cx="2019300" cy="6375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67" y="269453"/>
            <a:ext cx="2418984" cy="360422"/>
          </a:xfrm>
          <a:prstGeom prst="rect">
            <a:avLst/>
          </a:prstGeom>
        </p:spPr>
      </p:pic>
      <p:pic>
        <p:nvPicPr>
          <p:cNvPr id="14" name="Picture 3" descr="E:\IPA Projekt\admin\logotipi\logotip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4" y="224890"/>
            <a:ext cx="3786186" cy="4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9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ireball">
  <a:themeElements>
    <a:clrScheme name="1_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1_Fireball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l-S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l-S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24752</TotalTime>
  <Words>631</Words>
  <Application>Microsoft Office PowerPoint</Application>
  <PresentationFormat>On-screen Show (4:3)</PresentationFormat>
  <Paragraphs>142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1_Fireball</vt:lpstr>
      <vt:lpstr>Poraba energije za javno razsvetljavo v slovenskih občinah</vt:lpstr>
      <vt:lpstr>Obravnavana rasvetljava</vt:lpstr>
      <vt:lpstr>Obravnavana rasvetljava</vt:lpstr>
      <vt:lpstr>Obravnavana rasvetljava</vt:lpstr>
      <vt:lpstr>Obravnavana rasvetljava</vt:lpstr>
      <vt:lpstr>Poraba energije v letu 2007</vt:lpstr>
      <vt:lpstr>Poraba energije v letu 2007</vt:lpstr>
      <vt:lpstr>Poraba energije v letu 2011</vt:lpstr>
      <vt:lpstr>Poraba energije v letu 2011</vt:lpstr>
      <vt:lpstr>Poraba energije v letu 2011</vt:lpstr>
      <vt:lpstr>Primerjava z evropskimi državami</vt:lpstr>
      <vt:lpstr>Drugi kazalci varčnosti?</vt:lpstr>
      <vt:lpstr>Drugi kazalci varčnosti?</vt:lpstr>
      <vt:lpstr>Drugi kazalci varčnosti?</vt:lpstr>
      <vt:lpstr>Hvala za pozornost</vt:lpstr>
    </vt:vector>
  </TitlesOfParts>
  <Company>Fakulteta za elektrotehniko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Uredba</dc:title>
  <dc:creator>Matej B. Kobav/Grega Bizjak</dc:creator>
  <cp:lastModifiedBy>Uporabnik</cp:lastModifiedBy>
  <cp:revision>307</cp:revision>
  <cp:lastPrinted>2004-11-29T11:47:06Z</cp:lastPrinted>
  <dcterms:created xsi:type="dcterms:W3CDTF">2001-11-26T12:05:31Z</dcterms:created>
  <dcterms:modified xsi:type="dcterms:W3CDTF">2012-05-14T08:20:09Z</dcterms:modified>
</cp:coreProperties>
</file>