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63" r:id="rId2"/>
    <p:sldId id="418" r:id="rId3"/>
    <p:sldId id="377" r:id="rId4"/>
    <p:sldId id="469" r:id="rId5"/>
    <p:sldId id="420" r:id="rId6"/>
    <p:sldId id="419" r:id="rId7"/>
    <p:sldId id="397" r:id="rId8"/>
    <p:sldId id="470" r:id="rId9"/>
    <p:sldId id="389" r:id="rId10"/>
    <p:sldId id="391" r:id="rId11"/>
    <p:sldId id="435" r:id="rId12"/>
    <p:sldId id="441" r:id="rId13"/>
    <p:sldId id="433" r:id="rId14"/>
  </p:sldIdLst>
  <p:sldSz cx="9144000" cy="6858000" type="screen4x3"/>
  <p:notesSz cx="7099300" cy="10234613"/>
  <p:defaultTextStyle>
    <a:defPPr>
      <a:defRPr lang="sl-SI"/>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Privzeti razdelek" id="{6EA3E65C-BBAC-46B3-B109-26A2CD6656E0}">
          <p14:sldIdLst>
            <p14:sldId id="263"/>
            <p14:sldId id="418"/>
            <p14:sldId id="377"/>
            <p14:sldId id="469"/>
            <p14:sldId id="420"/>
            <p14:sldId id="419"/>
            <p14:sldId id="397"/>
            <p14:sldId id="470"/>
            <p14:sldId id="389"/>
            <p14:sldId id="391"/>
            <p14:sldId id="435"/>
            <p14:sldId id="441"/>
            <p14:sldId id="43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6600"/>
    <a:srgbClr val="33CC33"/>
    <a:srgbClr val="00FF00"/>
    <a:srgbClr val="FFCCCC"/>
    <a:srgbClr val="CCFFCC"/>
    <a:srgbClr val="008000"/>
    <a:srgbClr val="5B91BD"/>
    <a:srgbClr val="3A90DE"/>
    <a:srgbClr val="C5D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Srednji slo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rednji slog 2 – poudarek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rednji slog 2 – poudarek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4660"/>
  </p:normalViewPr>
  <p:slideViewPr>
    <p:cSldViewPr>
      <p:cViewPr varScale="1">
        <p:scale>
          <a:sx n="122" d="100"/>
          <a:sy n="122" d="100"/>
        </p:scale>
        <p:origin x="204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sl-SI"/>
          </a:p>
        </p:txBody>
      </p:sp>
      <p:sp>
        <p:nvSpPr>
          <p:cNvPr id="3" name="Ograda datuma 2"/>
          <p:cNvSpPr>
            <a:spLocks noGrp="1"/>
          </p:cNvSpPr>
          <p:nvPr>
            <p:ph type="dt" sz="quarter" idx="1"/>
          </p:nvPr>
        </p:nvSpPr>
        <p:spPr>
          <a:xfrm>
            <a:off x="4021295" y="0"/>
            <a:ext cx="3076363" cy="511731"/>
          </a:xfrm>
          <a:prstGeom prst="rect">
            <a:avLst/>
          </a:prstGeom>
        </p:spPr>
        <p:txBody>
          <a:bodyPr vert="horz" lIns="94768" tIns="47384" rIns="94768" bIns="47384" rtlCol="0"/>
          <a:lstStyle>
            <a:lvl1pPr algn="r">
              <a:defRPr sz="1200"/>
            </a:lvl1pPr>
          </a:lstStyle>
          <a:p>
            <a:fld id="{67A54E5B-8536-4216-972B-E80377DA95F9}" type="datetimeFigureOut">
              <a:rPr lang="sl-SI" smtClean="0"/>
              <a:pPr/>
              <a:t>13.5.2015</a:t>
            </a:fld>
            <a:endParaRPr lang="sl-SI"/>
          </a:p>
        </p:txBody>
      </p:sp>
      <p:sp>
        <p:nvSpPr>
          <p:cNvPr id="4" name="Ograda noge 3"/>
          <p:cNvSpPr>
            <a:spLocks noGrp="1"/>
          </p:cNvSpPr>
          <p:nvPr>
            <p:ph type="ftr" sz="quarter" idx="2"/>
          </p:nvPr>
        </p:nvSpPr>
        <p:spPr>
          <a:xfrm>
            <a:off x="1" y="9721106"/>
            <a:ext cx="3076363" cy="511731"/>
          </a:xfrm>
          <a:prstGeom prst="rect">
            <a:avLst/>
          </a:prstGeom>
        </p:spPr>
        <p:txBody>
          <a:bodyPr vert="horz" lIns="94768" tIns="47384" rIns="94768" bIns="47384" rtlCol="0" anchor="b"/>
          <a:lstStyle>
            <a:lvl1pPr algn="l">
              <a:defRPr sz="1200"/>
            </a:lvl1pPr>
          </a:lstStyle>
          <a:p>
            <a:endParaRPr lang="sl-SI"/>
          </a:p>
        </p:txBody>
      </p:sp>
      <p:sp>
        <p:nvSpPr>
          <p:cNvPr id="5" name="Ograda številke diapozitiva 4"/>
          <p:cNvSpPr>
            <a:spLocks noGrp="1"/>
          </p:cNvSpPr>
          <p:nvPr>
            <p:ph type="sldNum" sz="quarter" idx="3"/>
          </p:nvPr>
        </p:nvSpPr>
        <p:spPr>
          <a:xfrm>
            <a:off x="4021295" y="9721106"/>
            <a:ext cx="3076363" cy="511731"/>
          </a:xfrm>
          <a:prstGeom prst="rect">
            <a:avLst/>
          </a:prstGeom>
        </p:spPr>
        <p:txBody>
          <a:bodyPr vert="horz" lIns="94768" tIns="47384" rIns="94768" bIns="47384" rtlCol="0" anchor="b"/>
          <a:lstStyle>
            <a:lvl1pPr algn="r">
              <a:defRPr sz="1200"/>
            </a:lvl1pPr>
          </a:lstStyle>
          <a:p>
            <a:fld id="{214826F3-CDDC-40BD-83CA-523DD3E9FB60}" type="slidenum">
              <a:rPr lang="sl-SI" smtClean="0"/>
              <a:pPr/>
              <a:t>‹#›</a:t>
            </a:fld>
            <a:endParaRPr lang="sl-SI"/>
          </a:p>
        </p:txBody>
      </p:sp>
    </p:spTree>
    <p:extLst>
      <p:ext uri="{BB962C8B-B14F-4D97-AF65-F5344CB8AC3E}">
        <p14:creationId xmlns:p14="http://schemas.microsoft.com/office/powerpoint/2010/main" val="43361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sl-SI"/>
          </a:p>
        </p:txBody>
      </p:sp>
      <p:sp>
        <p:nvSpPr>
          <p:cNvPr id="3" name="Ograda datuma 2"/>
          <p:cNvSpPr>
            <a:spLocks noGrp="1"/>
          </p:cNvSpPr>
          <p:nvPr>
            <p:ph type="dt" idx="1"/>
          </p:nvPr>
        </p:nvSpPr>
        <p:spPr>
          <a:xfrm>
            <a:off x="4021295" y="0"/>
            <a:ext cx="3076363" cy="511731"/>
          </a:xfrm>
          <a:prstGeom prst="rect">
            <a:avLst/>
          </a:prstGeom>
        </p:spPr>
        <p:txBody>
          <a:bodyPr vert="horz" lIns="94768" tIns="47384" rIns="94768" bIns="47384" rtlCol="0"/>
          <a:lstStyle>
            <a:lvl1pPr algn="r">
              <a:defRPr sz="1200"/>
            </a:lvl1pPr>
          </a:lstStyle>
          <a:p>
            <a:fld id="{1846934E-0EB3-42D1-B37E-12760ABAD742}" type="datetimeFigureOut">
              <a:rPr lang="sl-SI" smtClean="0"/>
              <a:pPr/>
              <a:t>13.5.2015</a:t>
            </a:fld>
            <a:endParaRPr lang="sl-SI"/>
          </a:p>
        </p:txBody>
      </p:sp>
      <p:sp>
        <p:nvSpPr>
          <p:cNvPr id="4" name="Ograda stranske slike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68" tIns="47384" rIns="94768" bIns="47384" rtlCol="0" anchor="ctr"/>
          <a:lstStyle/>
          <a:p>
            <a:endParaRPr lang="sl-SI"/>
          </a:p>
        </p:txBody>
      </p:sp>
      <p:sp>
        <p:nvSpPr>
          <p:cNvPr id="5" name="Ograda opomb 4"/>
          <p:cNvSpPr>
            <a:spLocks noGrp="1"/>
          </p:cNvSpPr>
          <p:nvPr>
            <p:ph type="body" sz="quarter" idx="3"/>
          </p:nvPr>
        </p:nvSpPr>
        <p:spPr>
          <a:xfrm>
            <a:off x="709931" y="4861442"/>
            <a:ext cx="5679440" cy="4605576"/>
          </a:xfrm>
          <a:prstGeom prst="rect">
            <a:avLst/>
          </a:prstGeom>
        </p:spPr>
        <p:txBody>
          <a:bodyPr vert="horz" lIns="94768" tIns="47384" rIns="94768" bIns="47384" rtlCol="0">
            <a:normAutofit/>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grada noge 5"/>
          <p:cNvSpPr>
            <a:spLocks noGrp="1"/>
          </p:cNvSpPr>
          <p:nvPr>
            <p:ph type="ftr" sz="quarter" idx="4"/>
          </p:nvPr>
        </p:nvSpPr>
        <p:spPr>
          <a:xfrm>
            <a:off x="1" y="9721106"/>
            <a:ext cx="3076363" cy="511731"/>
          </a:xfrm>
          <a:prstGeom prst="rect">
            <a:avLst/>
          </a:prstGeom>
        </p:spPr>
        <p:txBody>
          <a:bodyPr vert="horz" lIns="94768" tIns="47384" rIns="94768" bIns="47384" rtlCol="0" anchor="b"/>
          <a:lstStyle>
            <a:lvl1pPr algn="l">
              <a:defRPr sz="1200"/>
            </a:lvl1pPr>
          </a:lstStyle>
          <a:p>
            <a:endParaRPr lang="sl-SI"/>
          </a:p>
        </p:txBody>
      </p:sp>
      <p:sp>
        <p:nvSpPr>
          <p:cNvPr id="7" name="Ograda številke diapozitiva 6"/>
          <p:cNvSpPr>
            <a:spLocks noGrp="1"/>
          </p:cNvSpPr>
          <p:nvPr>
            <p:ph type="sldNum" sz="quarter" idx="5"/>
          </p:nvPr>
        </p:nvSpPr>
        <p:spPr>
          <a:xfrm>
            <a:off x="4021295" y="9721106"/>
            <a:ext cx="3076363" cy="511731"/>
          </a:xfrm>
          <a:prstGeom prst="rect">
            <a:avLst/>
          </a:prstGeom>
        </p:spPr>
        <p:txBody>
          <a:bodyPr vert="horz" lIns="94768" tIns="47384" rIns="94768" bIns="47384" rtlCol="0" anchor="b"/>
          <a:lstStyle>
            <a:lvl1pPr algn="r">
              <a:defRPr sz="1200"/>
            </a:lvl1pPr>
          </a:lstStyle>
          <a:p>
            <a:fld id="{146DF6B8-554A-47B3-8913-4A002AD02244}" type="slidenum">
              <a:rPr lang="sl-SI" smtClean="0"/>
              <a:pPr/>
              <a:t>‹#›</a:t>
            </a:fld>
            <a:endParaRPr lang="sl-SI"/>
          </a:p>
        </p:txBody>
      </p:sp>
    </p:spTree>
    <p:extLst>
      <p:ext uri="{BB962C8B-B14F-4D97-AF65-F5344CB8AC3E}">
        <p14:creationId xmlns:p14="http://schemas.microsoft.com/office/powerpoint/2010/main" val="2387991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31"/>
          <p:cNvSpPr>
            <a:spLocks noGrp="1" noChangeArrowheads="1"/>
          </p:cNvSpPr>
          <p:nvPr>
            <p:ph type="sldNum" sz="quarter" idx="5"/>
          </p:nvPr>
        </p:nvSpPr>
        <p:spPr>
          <a:noFill/>
        </p:spPr>
        <p:txBody>
          <a:bodyPr/>
          <a:lstStyle/>
          <a:p>
            <a:fld id="{20082A01-B463-4603-969B-9379E2ADBEC3}" type="slidenum">
              <a:rPr lang="en-GB"/>
              <a:pPr/>
              <a:t>2</a:t>
            </a:fld>
            <a:endParaRPr lang="en-GB"/>
          </a:p>
        </p:txBody>
      </p:sp>
      <p:sp>
        <p:nvSpPr>
          <p:cNvPr id="59395" name="Rectangle 2"/>
          <p:cNvSpPr>
            <a:spLocks noGrp="1" noChangeArrowheads="1"/>
          </p:cNvSpPr>
          <p:nvPr>
            <p:ph type="body" idx="1"/>
          </p:nvPr>
        </p:nvSpPr>
        <p:spPr>
          <a:noFill/>
          <a:ln/>
        </p:spPr>
        <p:txBody>
          <a:bodyPr/>
          <a:lstStyle/>
          <a:p>
            <a:pPr eaLnBrk="1" hangingPunct="1"/>
            <a:endParaRPr lang="sl-SI" smtClean="0"/>
          </a:p>
        </p:txBody>
      </p:sp>
    </p:spTree>
    <p:extLst>
      <p:ext uri="{BB962C8B-B14F-4D97-AF65-F5344CB8AC3E}">
        <p14:creationId xmlns:p14="http://schemas.microsoft.com/office/powerpoint/2010/main" val="3372675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r>
              <a:rPr lang="sl-SI" smtClean="0"/>
              <a:t>Kaj pa lahko naredi IT za obvladovanje tveganj. Seveda ima svojo vlogo. Lahko nam pomaga pri obvladovanju tveganj, vendar ne smemo pozabiti, da je IT tveganje samo po sebi.</a:t>
            </a:r>
          </a:p>
          <a:p>
            <a:pPr eaLnBrk="1" hangingPunct="1"/>
            <a:endParaRPr lang="sl-SI" smtClean="0"/>
          </a:p>
          <a:p>
            <a:pPr eaLnBrk="1" hangingPunct="1"/>
            <a:r>
              <a:rPr lang="sl-SI" smtClean="0"/>
              <a:t>Na današšnji konferenci bomo imeli možnost spoznati različne vidike in prostioe pri obvladovanju tveganj ter posaledično zagotavljanju neprekinjenega poslovanja. Prepričan sem, da bo današnja konferenca porodila mnoge nove ideje in vam bo pomagala pri vašem delu. </a:t>
            </a:r>
          </a:p>
          <a:p>
            <a:pPr eaLnBrk="1" hangingPunct="1"/>
            <a:r>
              <a:rPr lang="sl-SI" smtClean="0"/>
              <a:t>Ob koncu vam želim, da se vam čim manj tveganj uresniči in da še za tista imate vnaprej pripravljen načrt ukrepanja oz. okrevanja.</a:t>
            </a:r>
          </a:p>
          <a:p>
            <a:pPr eaLnBrk="1" hangingPunct="1"/>
            <a:r>
              <a:rPr lang="sl-SI" smtClean="0"/>
              <a:t>Hvala</a:t>
            </a:r>
          </a:p>
        </p:txBody>
      </p:sp>
      <p:sp>
        <p:nvSpPr>
          <p:cNvPr id="40964" name="Slide Number Placeholder 3"/>
          <p:cNvSpPr>
            <a:spLocks noGrp="1"/>
          </p:cNvSpPr>
          <p:nvPr>
            <p:ph type="sldNum" sz="quarter" idx="5"/>
          </p:nvPr>
        </p:nvSpPr>
        <p:spPr>
          <a:noFill/>
        </p:spPr>
        <p:txBody>
          <a:bodyPr/>
          <a:lstStyle/>
          <a:p>
            <a:fld id="{056A15E3-6429-4CCE-9120-BBA1A7C332AA}" type="slidenum">
              <a:rPr lang="sl-SI" smtClean="0">
                <a:cs typeface="Arial" charset="0"/>
              </a:rPr>
              <a:pPr/>
              <a:t>8</a:t>
            </a:fld>
            <a:endParaRPr lang="sl-SI" smtClean="0">
              <a:cs typeface="Arial" charset="0"/>
            </a:endParaRPr>
          </a:p>
        </p:txBody>
      </p:sp>
    </p:spTree>
    <p:extLst>
      <p:ext uri="{BB962C8B-B14F-4D97-AF65-F5344CB8AC3E}">
        <p14:creationId xmlns:p14="http://schemas.microsoft.com/office/powerpoint/2010/main" val="1932970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31"/>
          <p:cNvSpPr>
            <a:spLocks noGrp="1" noChangeArrowheads="1"/>
          </p:cNvSpPr>
          <p:nvPr>
            <p:ph type="sldNum" sz="quarter" idx="5"/>
          </p:nvPr>
        </p:nvSpPr>
        <p:spPr>
          <a:noFill/>
        </p:spPr>
        <p:txBody>
          <a:bodyPr/>
          <a:lstStyle/>
          <a:p>
            <a:fld id="{20082A01-B463-4603-969B-9379E2ADBEC3}" type="slidenum">
              <a:rPr lang="en-GB"/>
              <a:pPr/>
              <a:t>9</a:t>
            </a:fld>
            <a:endParaRPr lang="en-GB"/>
          </a:p>
        </p:txBody>
      </p:sp>
      <p:sp>
        <p:nvSpPr>
          <p:cNvPr id="59395" name="Rectangle 2"/>
          <p:cNvSpPr>
            <a:spLocks noGrp="1" noChangeArrowheads="1"/>
          </p:cNvSpPr>
          <p:nvPr>
            <p:ph type="body" idx="1"/>
          </p:nvPr>
        </p:nvSpPr>
        <p:spPr>
          <a:noFill/>
          <a:ln/>
        </p:spPr>
        <p:txBody>
          <a:bodyPr/>
          <a:lstStyle/>
          <a:p>
            <a:pPr eaLnBrk="1" hangingPunct="1"/>
            <a:endParaRPr lang="sl-SI" smtClean="0"/>
          </a:p>
        </p:txBody>
      </p:sp>
    </p:spTree>
    <p:extLst>
      <p:ext uri="{BB962C8B-B14F-4D97-AF65-F5344CB8AC3E}">
        <p14:creationId xmlns:p14="http://schemas.microsoft.com/office/powerpoint/2010/main" val="3737485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p:cNvSpPr>
            <a:spLocks noGrp="1" noChangeArrowheads="1"/>
          </p:cNvSpPr>
          <p:nvPr>
            <p:ph type="sldNum" sz="quarter" idx="5"/>
          </p:nvPr>
        </p:nvSpPr>
        <p:spPr>
          <a:noFill/>
        </p:spPr>
        <p:txBody>
          <a:bodyPr/>
          <a:lstStyle/>
          <a:p>
            <a:fld id="{B1868ACC-5360-41E4-8749-49DC4D698753}" type="slidenum">
              <a:rPr lang="en-GB"/>
              <a:pPr/>
              <a:t>10</a:t>
            </a:fld>
            <a:endParaRPr lang="en-GB"/>
          </a:p>
        </p:txBody>
      </p:sp>
      <p:sp>
        <p:nvSpPr>
          <p:cNvPr id="61443" name="Rectangle 2"/>
          <p:cNvSpPr>
            <a:spLocks noChangeArrowheads="1"/>
          </p:cNvSpPr>
          <p:nvPr/>
        </p:nvSpPr>
        <p:spPr bwMode="auto">
          <a:xfrm>
            <a:off x="4024043" y="11452"/>
            <a:ext cx="3075258" cy="477703"/>
          </a:xfrm>
          <a:prstGeom prst="rect">
            <a:avLst/>
          </a:prstGeom>
          <a:noFill/>
          <a:ln w="12700">
            <a:noFill/>
            <a:miter lim="800000"/>
            <a:headEnd/>
            <a:tailEnd/>
          </a:ln>
        </p:spPr>
        <p:txBody>
          <a:bodyPr wrap="none" lIns="94759" tIns="47380" rIns="94759" bIns="47380" anchor="ctr"/>
          <a:lstStyle/>
          <a:p>
            <a:endParaRPr lang="sl-SI"/>
          </a:p>
        </p:txBody>
      </p:sp>
      <p:sp>
        <p:nvSpPr>
          <p:cNvPr id="61444" name="Rectangle 3"/>
          <p:cNvSpPr>
            <a:spLocks noChangeArrowheads="1"/>
          </p:cNvSpPr>
          <p:nvPr/>
        </p:nvSpPr>
        <p:spPr bwMode="auto">
          <a:xfrm>
            <a:off x="4024043" y="9742187"/>
            <a:ext cx="3075258" cy="477703"/>
          </a:xfrm>
          <a:prstGeom prst="rect">
            <a:avLst/>
          </a:prstGeom>
          <a:noFill/>
          <a:ln w="12700">
            <a:noFill/>
            <a:miter lim="800000"/>
            <a:headEnd/>
            <a:tailEnd/>
          </a:ln>
        </p:spPr>
        <p:txBody>
          <a:bodyPr lIns="19900" tIns="0" rIns="19900" bIns="0" anchor="b"/>
          <a:lstStyle/>
          <a:p>
            <a:pPr algn="r" defTabSz="796241" eaLnBrk="0" hangingPunct="0"/>
            <a:r>
              <a:rPr lang="de-DE" sz="1000" i="1" dirty="0">
                <a:latin typeface="Times New Roman" pitchFamily="18" charset="0"/>
              </a:rPr>
              <a:t>1</a:t>
            </a:r>
          </a:p>
        </p:txBody>
      </p:sp>
      <p:sp>
        <p:nvSpPr>
          <p:cNvPr id="61445" name="Rectangle 4"/>
          <p:cNvSpPr>
            <a:spLocks noChangeArrowheads="1"/>
          </p:cNvSpPr>
          <p:nvPr/>
        </p:nvSpPr>
        <p:spPr bwMode="auto">
          <a:xfrm>
            <a:off x="0" y="9742187"/>
            <a:ext cx="3076917" cy="477703"/>
          </a:xfrm>
          <a:prstGeom prst="rect">
            <a:avLst/>
          </a:prstGeom>
          <a:noFill/>
          <a:ln w="12700">
            <a:noFill/>
            <a:miter lim="800000"/>
            <a:headEnd/>
            <a:tailEnd/>
          </a:ln>
        </p:spPr>
        <p:txBody>
          <a:bodyPr wrap="none" lIns="94759" tIns="47380" rIns="94759" bIns="47380" anchor="ctr"/>
          <a:lstStyle/>
          <a:p>
            <a:endParaRPr lang="sl-SI"/>
          </a:p>
        </p:txBody>
      </p:sp>
      <p:sp>
        <p:nvSpPr>
          <p:cNvPr id="61446" name="Rectangle 5"/>
          <p:cNvSpPr>
            <a:spLocks noChangeArrowheads="1"/>
          </p:cNvSpPr>
          <p:nvPr/>
        </p:nvSpPr>
        <p:spPr bwMode="auto">
          <a:xfrm>
            <a:off x="0" y="11452"/>
            <a:ext cx="3076917" cy="477703"/>
          </a:xfrm>
          <a:prstGeom prst="rect">
            <a:avLst/>
          </a:prstGeom>
          <a:noFill/>
          <a:ln w="12700">
            <a:noFill/>
            <a:miter lim="800000"/>
            <a:headEnd/>
            <a:tailEnd/>
          </a:ln>
        </p:spPr>
        <p:txBody>
          <a:bodyPr wrap="none" lIns="94759" tIns="47380" rIns="94759" bIns="47380" anchor="ctr"/>
          <a:lstStyle/>
          <a:p>
            <a:endParaRPr lang="sl-SI"/>
          </a:p>
        </p:txBody>
      </p:sp>
      <p:sp>
        <p:nvSpPr>
          <p:cNvPr id="61447" name="Rectangle 6"/>
          <p:cNvSpPr>
            <a:spLocks noGrp="1" noRot="1" noChangeAspect="1" noChangeArrowheads="1" noTextEdit="1"/>
          </p:cNvSpPr>
          <p:nvPr>
            <p:ph type="sldImg"/>
          </p:nvPr>
        </p:nvSpPr>
        <p:spPr>
          <a:xfrm>
            <a:off x="3551238" y="2686050"/>
            <a:ext cx="0" cy="0"/>
          </a:xfrm>
          <a:ln w="12700" cap="flat">
            <a:solidFill>
              <a:schemeClr val="tx1"/>
            </a:solidFill>
          </a:ln>
        </p:spPr>
      </p:sp>
      <p:sp>
        <p:nvSpPr>
          <p:cNvPr id="61448" name="Rectangle 7"/>
          <p:cNvSpPr>
            <a:spLocks noGrp="1" noChangeArrowheads="1"/>
          </p:cNvSpPr>
          <p:nvPr>
            <p:ph type="body" idx="1"/>
          </p:nvPr>
        </p:nvSpPr>
        <p:spPr>
          <a:xfrm>
            <a:off x="947127" y="6530783"/>
            <a:ext cx="4405547" cy="1264603"/>
          </a:xfrm>
          <a:noFill/>
          <a:ln/>
        </p:spPr>
        <p:txBody>
          <a:bodyPr lIns="94529" tIns="46435" rIns="94529" bIns="46435"/>
          <a:lstStyle/>
          <a:p>
            <a:pPr defTabSz="789661"/>
            <a:endParaRPr lang="de-DE" dirty="0" smtClean="0"/>
          </a:p>
        </p:txBody>
      </p:sp>
    </p:spTree>
    <p:extLst>
      <p:ext uri="{BB962C8B-B14F-4D97-AF65-F5344CB8AC3E}">
        <p14:creationId xmlns:p14="http://schemas.microsoft.com/office/powerpoint/2010/main" val="3192397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31"/>
          <p:cNvSpPr>
            <a:spLocks noGrp="1" noChangeArrowheads="1"/>
          </p:cNvSpPr>
          <p:nvPr>
            <p:ph type="sldNum" sz="quarter" idx="5"/>
          </p:nvPr>
        </p:nvSpPr>
        <p:spPr>
          <a:ln/>
        </p:spPr>
        <p:txBody>
          <a:bodyPr/>
          <a:lstStyle/>
          <a:p>
            <a:fld id="{0299BC21-56C0-4486-AB0C-4D3391798200}" type="slidenum">
              <a:rPr lang="en-GB" altLang="sl-SI"/>
              <a:pPr/>
              <a:t>11</a:t>
            </a:fld>
            <a:endParaRPr lang="en-GB" altLang="sl-SI"/>
          </a:p>
        </p:txBody>
      </p:sp>
      <p:sp>
        <p:nvSpPr>
          <p:cNvPr id="276482" name="Rectangle 2"/>
          <p:cNvSpPr>
            <a:spLocks noChangeArrowheads="1"/>
          </p:cNvSpPr>
          <p:nvPr/>
        </p:nvSpPr>
        <p:spPr bwMode="auto">
          <a:xfrm>
            <a:off x="3851275" y="11113"/>
            <a:ext cx="29432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6483" name="Rectangle 3"/>
          <p:cNvSpPr>
            <a:spLocks noChangeArrowheads="1"/>
          </p:cNvSpPr>
          <p:nvPr/>
        </p:nvSpPr>
        <p:spPr bwMode="auto">
          <a:xfrm>
            <a:off x="3851275" y="9453563"/>
            <a:ext cx="29432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203" tIns="0" rIns="19203" bIns="0" anchor="b"/>
          <a:lstStyle>
            <a:lvl1pPr defTabSz="768350">
              <a:defRPr>
                <a:solidFill>
                  <a:schemeClr val="tx1"/>
                </a:solidFill>
                <a:latin typeface="Arial" panose="020B0604020202020204" pitchFamily="34" charset="0"/>
              </a:defRPr>
            </a:lvl1pPr>
            <a:lvl2pPr marL="576263" defTabSz="768350">
              <a:defRPr>
                <a:solidFill>
                  <a:schemeClr val="tx1"/>
                </a:solidFill>
                <a:latin typeface="Arial" panose="020B0604020202020204" pitchFamily="34" charset="0"/>
              </a:defRPr>
            </a:lvl2pPr>
            <a:lvl3pPr marL="1152525" defTabSz="768350">
              <a:defRPr>
                <a:solidFill>
                  <a:schemeClr val="tx1"/>
                </a:solidFill>
                <a:latin typeface="Arial" panose="020B0604020202020204" pitchFamily="34" charset="0"/>
              </a:defRPr>
            </a:lvl3pPr>
            <a:lvl4pPr marL="1727200" defTabSz="768350">
              <a:defRPr>
                <a:solidFill>
                  <a:schemeClr val="tx1"/>
                </a:solidFill>
                <a:latin typeface="Arial" panose="020B0604020202020204" pitchFamily="34" charset="0"/>
              </a:defRPr>
            </a:lvl4pPr>
            <a:lvl5pPr marL="2305050" defTabSz="768350">
              <a:defRPr>
                <a:solidFill>
                  <a:schemeClr val="tx1"/>
                </a:solidFill>
                <a:latin typeface="Arial" panose="020B0604020202020204" pitchFamily="34" charset="0"/>
              </a:defRPr>
            </a:lvl5pPr>
            <a:lvl6pPr marL="2762250" defTabSz="768350" fontAlgn="base">
              <a:spcBef>
                <a:spcPct val="0"/>
              </a:spcBef>
              <a:spcAft>
                <a:spcPct val="0"/>
              </a:spcAft>
              <a:defRPr>
                <a:solidFill>
                  <a:schemeClr val="tx1"/>
                </a:solidFill>
                <a:latin typeface="Arial" panose="020B0604020202020204" pitchFamily="34" charset="0"/>
              </a:defRPr>
            </a:lvl6pPr>
            <a:lvl7pPr marL="3219450" defTabSz="768350" fontAlgn="base">
              <a:spcBef>
                <a:spcPct val="0"/>
              </a:spcBef>
              <a:spcAft>
                <a:spcPct val="0"/>
              </a:spcAft>
              <a:defRPr>
                <a:solidFill>
                  <a:schemeClr val="tx1"/>
                </a:solidFill>
                <a:latin typeface="Arial" panose="020B0604020202020204" pitchFamily="34" charset="0"/>
              </a:defRPr>
            </a:lvl7pPr>
            <a:lvl8pPr marL="3676650" defTabSz="768350" fontAlgn="base">
              <a:spcBef>
                <a:spcPct val="0"/>
              </a:spcBef>
              <a:spcAft>
                <a:spcPct val="0"/>
              </a:spcAft>
              <a:defRPr>
                <a:solidFill>
                  <a:schemeClr val="tx1"/>
                </a:solidFill>
                <a:latin typeface="Arial" panose="020B0604020202020204" pitchFamily="34" charset="0"/>
              </a:defRPr>
            </a:lvl8pPr>
            <a:lvl9pPr marL="4133850" defTabSz="768350" fontAlgn="base">
              <a:spcBef>
                <a:spcPct val="0"/>
              </a:spcBef>
              <a:spcAft>
                <a:spcPct val="0"/>
              </a:spcAft>
              <a:defRPr>
                <a:solidFill>
                  <a:schemeClr val="tx1"/>
                </a:solidFill>
                <a:latin typeface="Arial" panose="020B0604020202020204" pitchFamily="34" charset="0"/>
              </a:defRPr>
            </a:lvl9pPr>
          </a:lstStyle>
          <a:p>
            <a:pPr algn="r" eaLnBrk="0" hangingPunct="0"/>
            <a:r>
              <a:rPr lang="de-DE" altLang="sl-SI" sz="1000" i="1">
                <a:latin typeface="Times New Roman" panose="02020603050405020304" pitchFamily="18" charset="0"/>
              </a:rPr>
              <a:t>1</a:t>
            </a:r>
          </a:p>
        </p:txBody>
      </p:sp>
      <p:sp>
        <p:nvSpPr>
          <p:cNvPr id="276484" name="Rectangle 4"/>
          <p:cNvSpPr>
            <a:spLocks noChangeArrowheads="1"/>
          </p:cNvSpPr>
          <p:nvPr/>
        </p:nvSpPr>
        <p:spPr bwMode="auto">
          <a:xfrm>
            <a:off x="0" y="9453563"/>
            <a:ext cx="29448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6485" name="Rectangle 5"/>
          <p:cNvSpPr>
            <a:spLocks noChangeArrowheads="1"/>
          </p:cNvSpPr>
          <p:nvPr/>
        </p:nvSpPr>
        <p:spPr bwMode="auto">
          <a:xfrm>
            <a:off x="0" y="11113"/>
            <a:ext cx="29448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6486" name="Rectangle 6"/>
          <p:cNvSpPr>
            <a:spLocks noGrp="1" noRot="1" noChangeAspect="1" noChangeArrowheads="1" noTextEdit="1"/>
          </p:cNvSpPr>
          <p:nvPr>
            <p:ph type="sldImg"/>
          </p:nvPr>
        </p:nvSpPr>
        <p:spPr>
          <a:xfrm>
            <a:off x="3398838" y="2606675"/>
            <a:ext cx="0" cy="0"/>
          </a:xfrm>
          <a:ln w="12700" cap="flat">
            <a:solidFill>
              <a:schemeClr val="tx1"/>
            </a:solidFill>
          </a:ln>
          <a:extLst>
            <a:ext uri="{909E8E84-426E-40DD-AFC4-6F175D3DCCD1}">
              <a14:hiddenFill xmlns:a14="http://schemas.microsoft.com/office/drawing/2010/main">
                <a:noFill/>
              </a14:hiddenFill>
            </a:ext>
          </a:extLst>
        </p:spPr>
      </p:sp>
      <p:sp>
        <p:nvSpPr>
          <p:cNvPr id="276487" name="Rectangle 7"/>
          <p:cNvSpPr>
            <a:spLocks noGrp="1" noChangeArrowheads="1"/>
          </p:cNvSpPr>
          <p:nvPr>
            <p:ph type="body" idx="1"/>
          </p:nvPr>
        </p:nvSpPr>
        <p:spPr>
          <a:xfrm>
            <a:off x="906463" y="6337300"/>
            <a:ext cx="4216400" cy="1227138"/>
          </a:xfrm>
          <a:ln/>
          <a:extLst>
            <a:ext uri="{91240B29-F687-4F45-9708-019B960494DF}">
              <a14:hiddenLine xmlns:a14="http://schemas.microsoft.com/office/drawing/2010/main" w="12700">
                <a:solidFill>
                  <a:schemeClr val="tx1"/>
                </a:solidFill>
                <a:miter lim="800000"/>
                <a:headEnd/>
                <a:tailEnd/>
              </a14:hiddenLine>
            </a:ext>
          </a:extLst>
        </p:spPr>
        <p:txBody>
          <a:bodyPr lIns="91218" tIns="44808" rIns="91218" bIns="44808"/>
          <a:lstStyle/>
          <a:p>
            <a:pPr defTabSz="762000"/>
            <a:endParaRPr lang="de-DE" altLang="sl-SI"/>
          </a:p>
        </p:txBody>
      </p:sp>
    </p:spTree>
    <p:extLst>
      <p:ext uri="{BB962C8B-B14F-4D97-AF65-F5344CB8AC3E}">
        <p14:creationId xmlns:p14="http://schemas.microsoft.com/office/powerpoint/2010/main" val="11464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8.wmf"/><Relationship Id="rId4" Type="http://schemas.openxmlformats.org/officeDocument/2006/relationships/image" Target="../media/image7.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spTree>
      <p:nvGrpSpPr>
        <p:cNvPr id="1" name=""/>
        <p:cNvGrpSpPr/>
        <p:nvPr/>
      </p:nvGrpSpPr>
      <p:grpSpPr>
        <a:xfrm>
          <a:off x="0" y="0"/>
          <a:ext cx="0" cy="0"/>
          <a:chOff x="0" y="0"/>
          <a:chExt cx="0" cy="0"/>
        </a:xfrm>
      </p:grpSpPr>
      <p:pic>
        <p:nvPicPr>
          <p:cNvPr id="13" name="Picture 8" descr="iStock_000008363325-PP_s2"/>
          <p:cNvPicPr>
            <a:picLocks noChangeAspect="1" noChangeArrowheads="1"/>
          </p:cNvPicPr>
          <p:nvPr userDrawn="1"/>
        </p:nvPicPr>
        <p:blipFill>
          <a:blip r:embed="rId2" cstate="print"/>
          <a:srcRect/>
          <a:stretch>
            <a:fillRect/>
          </a:stretch>
        </p:blipFill>
        <p:spPr bwMode="auto">
          <a:xfrm>
            <a:off x="0" y="847725"/>
            <a:ext cx="9144000" cy="6010275"/>
          </a:xfrm>
          <a:prstGeom prst="rect">
            <a:avLst/>
          </a:prstGeom>
          <a:noFill/>
        </p:spPr>
      </p:pic>
      <p:grpSp>
        <p:nvGrpSpPr>
          <p:cNvPr id="8" name="Group 4"/>
          <p:cNvGrpSpPr>
            <a:grpSpLocks/>
          </p:cNvGrpSpPr>
          <p:nvPr userDrawn="1"/>
        </p:nvGrpSpPr>
        <p:grpSpPr bwMode="auto">
          <a:xfrm>
            <a:off x="0" y="285728"/>
            <a:ext cx="9159875" cy="812800"/>
            <a:chOff x="-10" y="164"/>
            <a:chExt cx="5770" cy="512"/>
          </a:xfrm>
        </p:grpSpPr>
        <p:sp>
          <p:nvSpPr>
            <p:cNvPr id="9" name="Line 5"/>
            <p:cNvSpPr>
              <a:spLocks noChangeShapeType="1"/>
            </p:cNvSpPr>
            <p:nvPr/>
          </p:nvSpPr>
          <p:spPr bwMode="auto">
            <a:xfrm>
              <a:off x="-10" y="527"/>
              <a:ext cx="5770" cy="0"/>
            </a:xfrm>
            <a:prstGeom prst="line">
              <a:avLst/>
            </a:prstGeom>
            <a:noFill/>
            <a:ln w="28575">
              <a:solidFill>
                <a:srgbClr val="C92630"/>
              </a:solidFill>
              <a:round/>
              <a:headEnd/>
              <a:tailEnd/>
            </a:ln>
            <a:effectLst/>
          </p:spPr>
          <p:txBody>
            <a:bodyPr/>
            <a:lstStyle/>
            <a:p>
              <a:endParaRPr lang="sl-SI"/>
            </a:p>
          </p:txBody>
        </p:sp>
        <p:pic>
          <p:nvPicPr>
            <p:cNvPr id="10" name="Picture 6" descr="PP-ozadje-logo"/>
            <p:cNvPicPr>
              <a:picLocks noChangeAspect="1" noChangeArrowheads="1"/>
            </p:cNvPicPr>
            <p:nvPr/>
          </p:nvPicPr>
          <p:blipFill>
            <a:blip r:embed="rId3" cstate="print"/>
            <a:srcRect/>
            <a:stretch>
              <a:fillRect/>
            </a:stretch>
          </p:blipFill>
          <p:spPr bwMode="auto">
            <a:xfrm>
              <a:off x="4876" y="164"/>
              <a:ext cx="641" cy="184"/>
            </a:xfrm>
            <a:prstGeom prst="rect">
              <a:avLst/>
            </a:prstGeom>
            <a:noFill/>
          </p:spPr>
        </p:pic>
        <p:pic>
          <p:nvPicPr>
            <p:cNvPr id="11" name="Picture 7" descr="PP-ozadje-splet"/>
            <p:cNvPicPr>
              <a:picLocks noChangeAspect="1" noChangeArrowheads="1"/>
            </p:cNvPicPr>
            <p:nvPr/>
          </p:nvPicPr>
          <p:blipFill>
            <a:blip r:embed="rId4" cstate="print"/>
            <a:srcRect/>
            <a:stretch>
              <a:fillRect/>
            </a:stretch>
          </p:blipFill>
          <p:spPr bwMode="auto">
            <a:xfrm>
              <a:off x="4876" y="572"/>
              <a:ext cx="647" cy="104"/>
            </a:xfrm>
            <a:prstGeom prst="rect">
              <a:avLst/>
            </a:prstGeom>
            <a:noFill/>
          </p:spPr>
        </p:pic>
      </p:grpSp>
      <p:sp>
        <p:nvSpPr>
          <p:cNvPr id="2" name="Naslov 1"/>
          <p:cNvSpPr>
            <a:spLocks noGrp="1"/>
          </p:cNvSpPr>
          <p:nvPr>
            <p:ph type="ctrTitle"/>
          </p:nvPr>
        </p:nvSpPr>
        <p:spPr>
          <a:xfrm>
            <a:off x="685800" y="2130425"/>
            <a:ext cx="7772400" cy="1470025"/>
          </a:xfrm>
        </p:spPr>
        <p:txBody>
          <a:bodyPr/>
          <a:lstStyle>
            <a:lvl1pPr>
              <a:defRPr b="1"/>
            </a:lvl1pPr>
          </a:lstStyle>
          <a:p>
            <a:r>
              <a:rPr lang="sl-SI" dirty="0" smtClean="0"/>
              <a:t>Kliknite, če želite urediti slog naslova matrice</a:t>
            </a:r>
            <a:endParaRPr lang="sl-SI" dirty="0"/>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l-SI" dirty="0" smtClean="0"/>
              <a:t>Kliknite, če želite urediti slog podnaslova matrice</a:t>
            </a:r>
            <a:endParaRPr lang="sl-SI" dirty="0"/>
          </a:p>
        </p:txBody>
      </p:sp>
      <p:sp>
        <p:nvSpPr>
          <p:cNvPr id="4" name="Ograda datuma 3"/>
          <p:cNvSpPr>
            <a:spLocks noGrp="1"/>
          </p:cNvSpPr>
          <p:nvPr>
            <p:ph type="dt" sz="half" idx="10"/>
          </p:nvPr>
        </p:nvSpPr>
        <p:spPr/>
        <p:txBody>
          <a:bodyPr/>
          <a:lstStyle>
            <a:lvl1pPr>
              <a:defRPr/>
            </a:lvl1pPr>
          </a:lstStyle>
          <a:p>
            <a:endParaRPr lang="sl-SI"/>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Kliknite, če želite urediti slog naslova matrice</a:t>
            </a:r>
            <a:endParaRPr lang="sl-SI"/>
          </a:p>
        </p:txBody>
      </p:sp>
      <p:sp>
        <p:nvSpPr>
          <p:cNvPr id="3" name="Ograda slike 2"/>
          <p:cNvSpPr>
            <a:spLocks noGrp="1"/>
          </p:cNvSpPr>
          <p:nvPr>
            <p:ph type="pic" idx="1"/>
          </p:nvPr>
        </p:nvSpPr>
        <p:spPr>
          <a:xfrm>
            <a:off x="1000100" y="1142983"/>
            <a:ext cx="7215238" cy="358459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l-SI" dirty="0" smtClean="0"/>
              <a:t>Kliknite ikono, če želite dodati sliko</a:t>
            </a:r>
            <a:endParaRPr lang="sl-SI" dirty="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
        <p:nvSpPr>
          <p:cNvPr id="5" name="Ograda datuma 4"/>
          <p:cNvSpPr>
            <a:spLocks noGrp="1"/>
          </p:cNvSpPr>
          <p:nvPr>
            <p:ph type="dt" sz="half" idx="10"/>
          </p:nvPr>
        </p:nvSpPr>
        <p:spPr/>
        <p:txBody>
          <a:bodyPr/>
          <a:lstStyle>
            <a:lvl1pPr>
              <a:defRPr/>
            </a:lvl1pPr>
          </a:lstStyle>
          <a:p>
            <a:endParaRPr lang="sl-SI"/>
          </a:p>
        </p:txBody>
      </p:sp>
      <p:sp>
        <p:nvSpPr>
          <p:cNvPr id="6" name="Ograda noge 5"/>
          <p:cNvSpPr>
            <a:spLocks noGrp="1"/>
          </p:cNvSpPr>
          <p:nvPr>
            <p:ph type="ftr" sz="quarter" idx="11"/>
          </p:nvPr>
        </p:nvSpPr>
        <p:spPr/>
        <p:txBody>
          <a:bodyPr/>
          <a:lstStyle>
            <a:lvl1pPr>
              <a:defRPr/>
            </a:lvl1pPr>
          </a:lstStyle>
          <a:p>
            <a:endParaRPr lang="sl-SI"/>
          </a:p>
        </p:txBody>
      </p:sp>
      <p:sp>
        <p:nvSpPr>
          <p:cNvPr id="7" name="Ograda številke diapozitiva 6"/>
          <p:cNvSpPr>
            <a:spLocks noGrp="1"/>
          </p:cNvSpPr>
          <p:nvPr>
            <p:ph type="sldNum" sz="quarter" idx="12"/>
          </p:nvPr>
        </p:nvSpPr>
        <p:spPr/>
        <p:txBody>
          <a:bodyPr/>
          <a:lstStyle>
            <a:lvl1pPr>
              <a:defRPr/>
            </a:lvl1pPr>
          </a:lstStyle>
          <a:p>
            <a:fld id="{43AF1E2B-A7B5-4609-922A-7F3B8461F9B0}" type="slidenum">
              <a:rPr lang="sl-SI"/>
              <a:pPr/>
              <a:t>‹#›</a:t>
            </a:fld>
            <a:endParaRPr lang="sl-SI"/>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endParaRPr lang="sl-SI"/>
          </a:p>
        </p:txBody>
      </p:sp>
      <p:sp>
        <p:nvSpPr>
          <p:cNvPr id="5" name="Ograda noge 4"/>
          <p:cNvSpPr>
            <a:spLocks noGrp="1"/>
          </p:cNvSpPr>
          <p:nvPr>
            <p:ph type="ftr" sz="quarter" idx="11"/>
          </p:nvPr>
        </p:nvSpPr>
        <p:spPr/>
        <p:txBody>
          <a:bodyPr/>
          <a:lstStyle>
            <a:lvl1pPr>
              <a:defRPr/>
            </a:lvl1pPr>
          </a:lstStyle>
          <a:p>
            <a:endParaRPr lang="sl-SI"/>
          </a:p>
        </p:txBody>
      </p:sp>
      <p:sp>
        <p:nvSpPr>
          <p:cNvPr id="6" name="Ograda številke diapozitiva 5"/>
          <p:cNvSpPr>
            <a:spLocks noGrp="1"/>
          </p:cNvSpPr>
          <p:nvPr>
            <p:ph type="sldNum" sz="quarter" idx="12"/>
          </p:nvPr>
        </p:nvSpPr>
        <p:spPr/>
        <p:txBody>
          <a:bodyPr/>
          <a:lstStyle>
            <a:lvl1pPr>
              <a:defRPr/>
            </a:lvl1pPr>
          </a:lstStyle>
          <a:p>
            <a:fld id="{6A4B6031-BF75-4208-8F72-4A24E4B35352}" type="slidenum">
              <a:rPr lang="sl-SI"/>
              <a:pPr/>
              <a:t>‹#›</a:t>
            </a:fld>
            <a:endParaRPr lang="sl-SI"/>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715140" y="1285860"/>
            <a:ext cx="2286016" cy="5214974"/>
          </a:xfrm>
        </p:spPr>
        <p:txBody>
          <a:bodyPr vert="eaVert"/>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a:xfrm>
            <a:off x="457200" y="1071546"/>
            <a:ext cx="6019800" cy="5054617"/>
          </a:xfrm>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endParaRPr lang="sl-SI"/>
          </a:p>
        </p:txBody>
      </p:sp>
      <p:sp>
        <p:nvSpPr>
          <p:cNvPr id="5" name="Ograda noge 4"/>
          <p:cNvSpPr>
            <a:spLocks noGrp="1"/>
          </p:cNvSpPr>
          <p:nvPr>
            <p:ph type="ftr" sz="quarter" idx="11"/>
          </p:nvPr>
        </p:nvSpPr>
        <p:spPr/>
        <p:txBody>
          <a:bodyPr/>
          <a:lstStyle>
            <a:lvl1pPr>
              <a:defRPr/>
            </a:lvl1pPr>
          </a:lstStyle>
          <a:p>
            <a:endParaRPr lang="sl-SI"/>
          </a:p>
        </p:txBody>
      </p:sp>
      <p:sp>
        <p:nvSpPr>
          <p:cNvPr id="6" name="Ograda številke diapozitiva 5"/>
          <p:cNvSpPr>
            <a:spLocks noGrp="1"/>
          </p:cNvSpPr>
          <p:nvPr>
            <p:ph type="sldNum" sz="quarter" idx="12"/>
          </p:nvPr>
        </p:nvSpPr>
        <p:spPr/>
        <p:txBody>
          <a:bodyPr/>
          <a:lstStyle>
            <a:lvl1pPr>
              <a:defRPr/>
            </a:lvl1pPr>
          </a:lstStyle>
          <a:p>
            <a:fld id="{3D262355-6737-43C0-93C4-44C63A7C74FE}" type="slidenum">
              <a:rPr lang="sl-SI"/>
              <a:pPr/>
              <a:t>‹#›</a:t>
            </a:fld>
            <a:endParaRPr lang="sl-SI"/>
          </a:p>
        </p:txBody>
      </p:sp>
    </p:spTree>
  </p:cSld>
  <p:clrMapOvr>
    <a:masterClrMapping/>
  </p:clrMapOvr>
  <p:transition spd="med"/>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a:xfrm>
            <a:off x="0" y="6492875"/>
            <a:ext cx="2133600" cy="365125"/>
          </a:xfrm>
        </p:spPr>
        <p:txBody>
          <a:bodyPr/>
          <a:lstStyle/>
          <a:p>
            <a:fld id="{20D1AD83-776F-40AA-A198-E37FAA14D7D5}" type="datetimeFigureOut">
              <a:rPr lang="sl-SI" smtClean="0"/>
              <a:pPr/>
              <a:t>13.5.2015</a:t>
            </a:fld>
            <a:endParaRPr lang="sl-SI"/>
          </a:p>
        </p:txBody>
      </p:sp>
      <p:sp>
        <p:nvSpPr>
          <p:cNvPr id="3" name="Ograda noge 2"/>
          <p:cNvSpPr>
            <a:spLocks noGrp="1"/>
          </p:cNvSpPr>
          <p:nvPr>
            <p:ph type="ftr" sz="quarter" idx="11"/>
          </p:nvPr>
        </p:nvSpPr>
        <p:spPr>
          <a:xfrm>
            <a:off x="3000364" y="6492875"/>
            <a:ext cx="2895600" cy="365125"/>
          </a:xfrm>
        </p:spPr>
        <p:txBody>
          <a:bodyPr/>
          <a:lstStyle/>
          <a:p>
            <a:endParaRPr lang="sl-SI" dirty="0"/>
          </a:p>
        </p:txBody>
      </p:sp>
      <p:sp>
        <p:nvSpPr>
          <p:cNvPr id="4" name="Ograda številke diapozitiva 3"/>
          <p:cNvSpPr>
            <a:spLocks noGrp="1"/>
          </p:cNvSpPr>
          <p:nvPr>
            <p:ph type="sldNum" sz="quarter" idx="12"/>
          </p:nvPr>
        </p:nvSpPr>
        <p:spPr>
          <a:xfrm>
            <a:off x="7010400" y="6492875"/>
            <a:ext cx="2133600" cy="365125"/>
          </a:xfrm>
        </p:spPr>
        <p:txBody>
          <a:bodyPr/>
          <a:lstStyle/>
          <a:p>
            <a:fld id="{8773C06C-803E-4F1A-AB6C-A987EA8BAED8}" type="slidenum">
              <a:rPr lang="sl-SI" smtClean="0"/>
              <a:pPr/>
              <a:t>‹#›</a:t>
            </a:fld>
            <a:endParaRPr lang="sl-SI"/>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idx="1"/>
          </p:nvPr>
        </p:nvSpPr>
        <p:spPr/>
        <p:txBody>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endParaRPr lang="sl-SI"/>
          </a:p>
        </p:txBody>
      </p:sp>
      <p:sp>
        <p:nvSpPr>
          <p:cNvPr id="5" name="Ograda noge 4"/>
          <p:cNvSpPr>
            <a:spLocks noGrp="1"/>
          </p:cNvSpPr>
          <p:nvPr>
            <p:ph type="ftr" sz="quarter" idx="11"/>
          </p:nvPr>
        </p:nvSpPr>
        <p:spPr/>
        <p:txBody>
          <a:bodyPr/>
          <a:lstStyle>
            <a:lvl1pPr>
              <a:defRPr/>
            </a:lvl1pPr>
          </a:lstStyle>
          <a:p>
            <a:endParaRPr lang="sl-SI"/>
          </a:p>
        </p:txBody>
      </p:sp>
      <p:sp>
        <p:nvSpPr>
          <p:cNvPr id="6" name="Ograda številke diapozitiva 5"/>
          <p:cNvSpPr>
            <a:spLocks noGrp="1"/>
          </p:cNvSpPr>
          <p:nvPr>
            <p:ph type="sldNum" sz="quarter" idx="12"/>
          </p:nvPr>
        </p:nvSpPr>
        <p:spPr/>
        <p:txBody>
          <a:bodyPr/>
          <a:lstStyle>
            <a:lvl1pPr>
              <a:defRPr/>
            </a:lvl1pPr>
          </a:lstStyle>
          <a:p>
            <a:fld id="{138EC2DF-6191-4D36-8C22-540D548BF46D}" type="slidenum">
              <a:rPr lang="sl-SI"/>
              <a:pPr/>
              <a:t>‹#›</a:t>
            </a:fld>
            <a:endParaRPr lang="sl-SI"/>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Kliknite, če želite urediti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dirty="0" smtClean="0"/>
              <a:t>Kliknite, če želite urediti sloge besedila matrice</a:t>
            </a:r>
          </a:p>
        </p:txBody>
      </p:sp>
      <p:sp>
        <p:nvSpPr>
          <p:cNvPr id="4" name="Ograda datuma 3"/>
          <p:cNvSpPr>
            <a:spLocks noGrp="1"/>
          </p:cNvSpPr>
          <p:nvPr>
            <p:ph type="dt" sz="half" idx="10"/>
          </p:nvPr>
        </p:nvSpPr>
        <p:spPr/>
        <p:txBody>
          <a:bodyPr/>
          <a:lstStyle>
            <a:lvl1pPr>
              <a:defRPr/>
            </a:lvl1pPr>
          </a:lstStyle>
          <a:p>
            <a:endParaRPr lang="sl-SI"/>
          </a:p>
        </p:txBody>
      </p:sp>
      <p:sp>
        <p:nvSpPr>
          <p:cNvPr id="5" name="Ograda noge 4"/>
          <p:cNvSpPr>
            <a:spLocks noGrp="1"/>
          </p:cNvSpPr>
          <p:nvPr>
            <p:ph type="ftr" sz="quarter" idx="11"/>
          </p:nvPr>
        </p:nvSpPr>
        <p:spPr/>
        <p:txBody>
          <a:bodyPr/>
          <a:lstStyle>
            <a:lvl1pPr>
              <a:defRPr/>
            </a:lvl1pPr>
          </a:lstStyle>
          <a:p>
            <a:endParaRPr lang="sl-SI"/>
          </a:p>
        </p:txBody>
      </p:sp>
      <p:sp>
        <p:nvSpPr>
          <p:cNvPr id="6" name="Ograda številke diapozitiva 5"/>
          <p:cNvSpPr>
            <a:spLocks noGrp="1"/>
          </p:cNvSpPr>
          <p:nvPr>
            <p:ph type="sldNum" sz="quarter" idx="12"/>
          </p:nvPr>
        </p:nvSpPr>
        <p:spPr/>
        <p:txBody>
          <a:bodyPr/>
          <a:lstStyle>
            <a:lvl1pPr>
              <a:defRPr/>
            </a:lvl1pPr>
          </a:lstStyle>
          <a:p>
            <a:fld id="{0673799B-737E-458D-AE6A-C3797FEED612}" type="slidenum">
              <a:rPr lang="sl-SI"/>
              <a:pPr/>
              <a:t>‹#›</a:t>
            </a:fld>
            <a:endParaRPr lang="sl-SI"/>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sz="half" idx="1"/>
          </p:nvPr>
        </p:nvSpPr>
        <p:spPr>
          <a:xfrm>
            <a:off x="214282" y="1643050"/>
            <a:ext cx="413864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567516" y="1636059"/>
            <a:ext cx="42907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4"/>
          <p:cNvSpPr>
            <a:spLocks noGrp="1"/>
          </p:cNvSpPr>
          <p:nvPr>
            <p:ph type="dt" sz="half" idx="10"/>
          </p:nvPr>
        </p:nvSpPr>
        <p:spPr/>
        <p:txBody>
          <a:bodyPr/>
          <a:lstStyle>
            <a:lvl1pPr>
              <a:defRPr/>
            </a:lvl1pPr>
          </a:lstStyle>
          <a:p>
            <a:endParaRPr lang="sl-SI"/>
          </a:p>
        </p:txBody>
      </p:sp>
      <p:sp>
        <p:nvSpPr>
          <p:cNvPr id="6" name="Ograda noge 5"/>
          <p:cNvSpPr>
            <a:spLocks noGrp="1"/>
          </p:cNvSpPr>
          <p:nvPr>
            <p:ph type="ftr" sz="quarter" idx="11"/>
          </p:nvPr>
        </p:nvSpPr>
        <p:spPr/>
        <p:txBody>
          <a:bodyPr/>
          <a:lstStyle>
            <a:lvl1pPr>
              <a:defRPr/>
            </a:lvl1pPr>
          </a:lstStyle>
          <a:p>
            <a:endParaRPr lang="sl-SI"/>
          </a:p>
        </p:txBody>
      </p:sp>
      <p:sp>
        <p:nvSpPr>
          <p:cNvPr id="7" name="Ograda številke diapozitiva 6"/>
          <p:cNvSpPr>
            <a:spLocks noGrp="1"/>
          </p:cNvSpPr>
          <p:nvPr>
            <p:ph type="sldNum" sz="quarter" idx="12"/>
          </p:nvPr>
        </p:nvSpPr>
        <p:spPr/>
        <p:txBody>
          <a:bodyPr/>
          <a:lstStyle>
            <a:lvl1pPr>
              <a:defRPr/>
            </a:lvl1pPr>
          </a:lstStyle>
          <a:p>
            <a:fld id="{3F0F3A32-C0A7-4A67-9856-86643979DB22}" type="slidenum">
              <a:rPr lang="sl-SI"/>
              <a:pPr/>
              <a:t>‹#›</a:t>
            </a:fld>
            <a:endParaRPr lang="sl-SI"/>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6"/>
          <p:cNvSpPr>
            <a:spLocks noGrp="1"/>
          </p:cNvSpPr>
          <p:nvPr>
            <p:ph type="dt" sz="half" idx="10"/>
          </p:nvPr>
        </p:nvSpPr>
        <p:spPr/>
        <p:txBody>
          <a:bodyPr/>
          <a:lstStyle>
            <a:lvl1pPr>
              <a:defRPr/>
            </a:lvl1pPr>
          </a:lstStyle>
          <a:p>
            <a:endParaRPr lang="sl-SI"/>
          </a:p>
        </p:txBody>
      </p:sp>
      <p:sp>
        <p:nvSpPr>
          <p:cNvPr id="8" name="Ograda noge 7"/>
          <p:cNvSpPr>
            <a:spLocks noGrp="1"/>
          </p:cNvSpPr>
          <p:nvPr>
            <p:ph type="ftr" sz="quarter" idx="11"/>
          </p:nvPr>
        </p:nvSpPr>
        <p:spPr/>
        <p:txBody>
          <a:bodyPr/>
          <a:lstStyle>
            <a:lvl1pPr>
              <a:defRPr/>
            </a:lvl1pPr>
          </a:lstStyle>
          <a:p>
            <a:endParaRPr lang="sl-SI"/>
          </a:p>
        </p:txBody>
      </p:sp>
      <p:sp>
        <p:nvSpPr>
          <p:cNvPr id="9" name="Ograda številke diapozitiva 8"/>
          <p:cNvSpPr>
            <a:spLocks noGrp="1"/>
          </p:cNvSpPr>
          <p:nvPr>
            <p:ph type="sldNum" sz="quarter" idx="12"/>
          </p:nvPr>
        </p:nvSpPr>
        <p:spPr/>
        <p:txBody>
          <a:bodyPr/>
          <a:lstStyle>
            <a:lvl1pPr>
              <a:defRPr/>
            </a:lvl1pPr>
          </a:lstStyle>
          <a:p>
            <a:fld id="{81F7DB61-81C9-45E5-84F4-889D5E5E4DD0}" type="slidenum">
              <a:rPr lang="sl-SI"/>
              <a:pPr/>
              <a:t>‹#›</a:t>
            </a:fld>
            <a:endParaRPr lang="sl-SI"/>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datuma 2"/>
          <p:cNvSpPr>
            <a:spLocks noGrp="1"/>
          </p:cNvSpPr>
          <p:nvPr>
            <p:ph type="dt" sz="half" idx="10"/>
          </p:nvPr>
        </p:nvSpPr>
        <p:spPr/>
        <p:txBody>
          <a:bodyPr/>
          <a:lstStyle>
            <a:lvl1pPr>
              <a:defRPr/>
            </a:lvl1pPr>
          </a:lstStyle>
          <a:p>
            <a:endParaRPr lang="sl-SI"/>
          </a:p>
        </p:txBody>
      </p:sp>
      <p:sp>
        <p:nvSpPr>
          <p:cNvPr id="4" name="Ograda noge 3"/>
          <p:cNvSpPr>
            <a:spLocks noGrp="1"/>
          </p:cNvSpPr>
          <p:nvPr>
            <p:ph type="ftr" sz="quarter" idx="11"/>
          </p:nvPr>
        </p:nvSpPr>
        <p:spPr/>
        <p:txBody>
          <a:bodyPr/>
          <a:lstStyle>
            <a:lvl1pPr>
              <a:defRPr/>
            </a:lvl1pPr>
          </a:lstStyle>
          <a:p>
            <a:endParaRPr lang="sl-SI"/>
          </a:p>
        </p:txBody>
      </p:sp>
      <p:sp>
        <p:nvSpPr>
          <p:cNvPr id="5" name="Ograda številke diapozitiva 4"/>
          <p:cNvSpPr>
            <a:spLocks noGrp="1"/>
          </p:cNvSpPr>
          <p:nvPr>
            <p:ph type="sldNum" sz="quarter" idx="12"/>
          </p:nvPr>
        </p:nvSpPr>
        <p:spPr/>
        <p:txBody>
          <a:bodyPr/>
          <a:lstStyle>
            <a:lvl1pPr>
              <a:defRPr/>
            </a:lvl1pPr>
          </a:lstStyle>
          <a:p>
            <a:fld id="{28375C44-CB94-4D59-8DC1-9E043E0F3824}" type="slidenum">
              <a:rPr lang="sl-SI"/>
              <a:pPr/>
              <a:t>‹#›</a:t>
            </a:fld>
            <a:endParaRPr lang="sl-SI"/>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lvl1pPr>
              <a:defRPr/>
            </a:lvl1pPr>
          </a:lstStyle>
          <a:p>
            <a:endParaRPr lang="sl-SI"/>
          </a:p>
        </p:txBody>
      </p:sp>
      <p:sp>
        <p:nvSpPr>
          <p:cNvPr id="3" name="Ograda noge 2"/>
          <p:cNvSpPr>
            <a:spLocks noGrp="1"/>
          </p:cNvSpPr>
          <p:nvPr>
            <p:ph type="ftr" sz="quarter" idx="11"/>
          </p:nvPr>
        </p:nvSpPr>
        <p:spPr/>
        <p:txBody>
          <a:bodyPr/>
          <a:lstStyle>
            <a:lvl1pPr>
              <a:defRPr/>
            </a:lvl1pPr>
          </a:lstStyle>
          <a:p>
            <a:endParaRPr lang="sl-SI"/>
          </a:p>
        </p:txBody>
      </p:sp>
      <p:sp>
        <p:nvSpPr>
          <p:cNvPr id="4" name="Ograda številke diapozitiva 3"/>
          <p:cNvSpPr>
            <a:spLocks noGrp="1"/>
          </p:cNvSpPr>
          <p:nvPr>
            <p:ph type="sldNum" sz="quarter" idx="12"/>
          </p:nvPr>
        </p:nvSpPr>
        <p:spPr/>
        <p:txBody>
          <a:bodyPr/>
          <a:lstStyle>
            <a:lvl1pPr>
              <a:defRPr/>
            </a:lvl1pPr>
          </a:lstStyle>
          <a:p>
            <a:fld id="{3FE90091-C09C-4C6F-BD85-54E47BEDC2D6}" type="slidenum">
              <a:rPr lang="sl-SI"/>
              <a:pPr/>
              <a:t>‹#›</a:t>
            </a:fld>
            <a:endParaRPr lang="sl-SI"/>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Zaključek">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lvl1pPr>
              <a:defRPr/>
            </a:lvl1pPr>
          </a:lstStyle>
          <a:p>
            <a:endParaRPr lang="sl-SI"/>
          </a:p>
        </p:txBody>
      </p:sp>
      <p:sp>
        <p:nvSpPr>
          <p:cNvPr id="3" name="Ograda noge 2"/>
          <p:cNvSpPr>
            <a:spLocks noGrp="1"/>
          </p:cNvSpPr>
          <p:nvPr>
            <p:ph type="ftr" sz="quarter" idx="11"/>
          </p:nvPr>
        </p:nvSpPr>
        <p:spPr/>
        <p:txBody>
          <a:bodyPr/>
          <a:lstStyle>
            <a:lvl1pPr>
              <a:defRPr/>
            </a:lvl1pPr>
          </a:lstStyle>
          <a:p>
            <a:endParaRPr lang="sl-SI"/>
          </a:p>
        </p:txBody>
      </p:sp>
      <p:sp>
        <p:nvSpPr>
          <p:cNvPr id="4" name="Ograda številke diapozitiva 3"/>
          <p:cNvSpPr>
            <a:spLocks noGrp="1"/>
          </p:cNvSpPr>
          <p:nvPr>
            <p:ph type="sldNum" sz="quarter" idx="12"/>
          </p:nvPr>
        </p:nvSpPr>
        <p:spPr/>
        <p:txBody>
          <a:bodyPr/>
          <a:lstStyle>
            <a:lvl1pPr>
              <a:defRPr/>
            </a:lvl1pPr>
          </a:lstStyle>
          <a:p>
            <a:fld id="{3FE90091-C09C-4C6F-BD85-54E47BEDC2D6}" type="slidenum">
              <a:rPr lang="sl-SI"/>
              <a:pPr/>
              <a:t>‹#›</a:t>
            </a:fld>
            <a:endParaRPr lang="sl-SI"/>
          </a:p>
        </p:txBody>
      </p:sp>
      <p:sp>
        <p:nvSpPr>
          <p:cNvPr id="6" name="Ograda besedila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3"/>
          <p:cNvSpPr txBox="1">
            <a:spLocks/>
          </p:cNvSpPr>
          <p:nvPr userDrawn="1"/>
        </p:nvSpPr>
        <p:spPr bwMode="auto">
          <a:xfrm>
            <a:off x="457200" y="6356350"/>
            <a:ext cx="2133600" cy="365125"/>
          </a:xfrm>
          <a:prstGeom prst="rect">
            <a:avLst/>
          </a:prstGeom>
          <a:noFill/>
          <a:ln w="9525">
            <a:noFill/>
            <a:miter lim="800000"/>
            <a:headEnd/>
            <a:tailEnd/>
          </a:ln>
          <a:effectLst/>
        </p:spPr>
        <p:txBody>
          <a:bodyPr vert="horz" wrap="square" lIns="91440" tIns="45720" rIns="91440" bIns="45720" numCol="1" rtlCol="0" anchor="ctr" anchorCtr="0" compatLnSpc="1">
            <a:prstTxWarp prst="textNoShape">
              <a:avLst/>
            </a:prstTxWarp>
          </a:bodyPr>
          <a:lstStyle>
            <a:lvl1pPr algn="l">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20D1AD83-776F-40AA-A198-E37FAA14D7D5}" type="datetimeFigureOut">
              <a:rPr kumimoji="0" lang="sl-SI" sz="1200" b="0" i="0" u="none" strike="noStrike" kern="1200" cap="none" spc="0" normalizeH="0" baseline="0" noProof="0" smtClean="0">
                <a:ln>
                  <a:noFill/>
                </a:ln>
                <a:solidFill>
                  <a:schemeClr val="tx1">
                    <a:tint val="75000"/>
                  </a:scheme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13.5.2015</a:t>
            </a:fld>
            <a:endParaRPr kumimoji="0" lang="sl-SI" sz="1200" b="0" i="0" u="none" strike="noStrike" kern="1200" cap="none" spc="0" normalizeH="0" baseline="0" noProof="0">
              <a:ln>
                <a:noFill/>
              </a:ln>
              <a:solidFill>
                <a:schemeClr val="tx1">
                  <a:tint val="75000"/>
                </a:schemeClr>
              </a:solidFill>
              <a:effectLst/>
              <a:uLnTx/>
              <a:uFillTx/>
              <a:latin typeface="Arial" charset="0"/>
              <a:ea typeface="+mn-ea"/>
              <a:cs typeface="+mn-cs"/>
            </a:endParaRPr>
          </a:p>
        </p:txBody>
      </p:sp>
      <p:sp>
        <p:nvSpPr>
          <p:cNvPr id="8" name="Ograda številke diapozitiva 5"/>
          <p:cNvSpPr txBox="1">
            <a:spLocks/>
          </p:cNvSpPr>
          <p:nvPr userDrawn="1"/>
        </p:nvSpPr>
        <p:spPr bwMode="auto">
          <a:xfrm>
            <a:off x="6553200" y="6356350"/>
            <a:ext cx="2133600" cy="365125"/>
          </a:xfrm>
          <a:prstGeom prst="rect">
            <a:avLst/>
          </a:prstGeom>
          <a:noFill/>
          <a:ln w="9525">
            <a:noFill/>
            <a:miter lim="800000"/>
            <a:headEnd/>
            <a:tailEnd/>
          </a:ln>
          <a:effectLst/>
        </p:spPr>
        <p:txBody>
          <a:bodyPr vert="horz" wrap="squar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773C06C-803E-4F1A-AB6C-A987EA8BAED8}" type="slidenum">
              <a:rPr kumimoji="0" lang="sl-SI" sz="1200" b="0" i="0" u="none" strike="noStrike" kern="1200" cap="none" spc="0" normalizeH="0" baseline="0" noProof="0" smtClean="0">
                <a:ln>
                  <a:noFill/>
                </a:ln>
                <a:solidFill>
                  <a:schemeClr val="tx1">
                    <a:tint val="75000"/>
                  </a:scheme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sl-SI" sz="1200" b="0" i="0" u="none" strike="noStrike" kern="1200" cap="none" spc="0" normalizeH="0" baseline="0" noProof="0">
              <a:ln>
                <a:noFill/>
              </a:ln>
              <a:solidFill>
                <a:schemeClr val="tx1">
                  <a:tint val="75000"/>
                </a:schemeClr>
              </a:solidFill>
              <a:effectLst/>
              <a:uLnTx/>
              <a:uFillTx/>
              <a:latin typeface="Arial" charset="0"/>
              <a:ea typeface="+mn-ea"/>
              <a:cs typeface="+mn-cs"/>
            </a:endParaRPr>
          </a:p>
        </p:txBody>
      </p:sp>
      <p:pic>
        <p:nvPicPr>
          <p:cNvPr id="9" name="Picture 8" descr="Fotolia_3490119_pp"/>
          <p:cNvPicPr>
            <a:picLocks noChangeAspect="1" noChangeArrowheads="1"/>
          </p:cNvPicPr>
          <p:nvPr userDrawn="1"/>
        </p:nvPicPr>
        <p:blipFill>
          <a:blip r:embed="rId2" cstate="print"/>
          <a:srcRect/>
          <a:stretch>
            <a:fillRect/>
          </a:stretch>
        </p:blipFill>
        <p:spPr bwMode="auto">
          <a:xfrm>
            <a:off x="1" y="847725"/>
            <a:ext cx="9144000" cy="6010275"/>
          </a:xfrm>
          <a:prstGeom prst="rect">
            <a:avLst/>
          </a:prstGeom>
          <a:noFill/>
        </p:spPr>
      </p:pic>
      <p:grpSp>
        <p:nvGrpSpPr>
          <p:cNvPr id="10" name="Group 11"/>
          <p:cNvGrpSpPr>
            <a:grpSpLocks/>
          </p:cNvGrpSpPr>
          <p:nvPr userDrawn="1"/>
        </p:nvGrpSpPr>
        <p:grpSpPr bwMode="auto">
          <a:xfrm>
            <a:off x="-25425" y="260350"/>
            <a:ext cx="9169426" cy="812800"/>
            <a:chOff x="-10" y="164"/>
            <a:chExt cx="5770" cy="512"/>
          </a:xfrm>
        </p:grpSpPr>
        <p:sp>
          <p:nvSpPr>
            <p:cNvPr id="11" name="Line 5"/>
            <p:cNvSpPr>
              <a:spLocks noChangeShapeType="1"/>
            </p:cNvSpPr>
            <p:nvPr/>
          </p:nvSpPr>
          <p:spPr bwMode="auto">
            <a:xfrm>
              <a:off x="-10" y="527"/>
              <a:ext cx="5770" cy="0"/>
            </a:xfrm>
            <a:prstGeom prst="line">
              <a:avLst/>
            </a:prstGeom>
            <a:noFill/>
            <a:ln w="28575">
              <a:solidFill>
                <a:srgbClr val="C92630"/>
              </a:solidFill>
              <a:round/>
              <a:headEnd/>
              <a:tailEnd/>
            </a:ln>
            <a:effectLst/>
          </p:spPr>
          <p:txBody>
            <a:bodyPr/>
            <a:lstStyle/>
            <a:p>
              <a:endParaRPr lang="sl-SI"/>
            </a:p>
          </p:txBody>
        </p:sp>
        <p:pic>
          <p:nvPicPr>
            <p:cNvPr id="12" name="Picture 6" descr="PP-ozadje-logo"/>
            <p:cNvPicPr>
              <a:picLocks noChangeAspect="1" noChangeArrowheads="1"/>
            </p:cNvPicPr>
            <p:nvPr/>
          </p:nvPicPr>
          <p:blipFill>
            <a:blip r:embed="rId3" cstate="print"/>
            <a:srcRect/>
            <a:stretch>
              <a:fillRect/>
            </a:stretch>
          </p:blipFill>
          <p:spPr bwMode="auto">
            <a:xfrm>
              <a:off x="4876" y="164"/>
              <a:ext cx="641" cy="184"/>
            </a:xfrm>
            <a:prstGeom prst="rect">
              <a:avLst/>
            </a:prstGeom>
            <a:noFill/>
          </p:spPr>
        </p:pic>
        <p:pic>
          <p:nvPicPr>
            <p:cNvPr id="13" name="Picture 10" descr="PP-ozadje-splet3"/>
            <p:cNvPicPr>
              <a:picLocks noChangeAspect="1" noChangeArrowheads="1"/>
            </p:cNvPicPr>
            <p:nvPr/>
          </p:nvPicPr>
          <p:blipFill>
            <a:blip r:embed="rId4" cstate="print"/>
            <a:srcRect/>
            <a:stretch>
              <a:fillRect/>
            </a:stretch>
          </p:blipFill>
          <p:spPr bwMode="auto">
            <a:xfrm>
              <a:off x="4876" y="572"/>
              <a:ext cx="647" cy="104"/>
            </a:xfrm>
            <a:prstGeom prst="rect">
              <a:avLst/>
            </a:prstGeom>
            <a:noFill/>
          </p:spPr>
        </p:pic>
      </p:grpSp>
      <p:pic>
        <p:nvPicPr>
          <p:cNvPr id="14" name="Slika 13" descr="Logotip.wmf"/>
          <p:cNvPicPr>
            <a:picLocks noChangeAspect="1"/>
          </p:cNvPicPr>
          <p:nvPr userDrawn="1"/>
        </p:nvPicPr>
        <p:blipFill>
          <a:blip r:embed="rId5" cstate="print"/>
          <a:stretch>
            <a:fillRect/>
          </a:stretch>
        </p:blipFill>
        <p:spPr>
          <a:xfrm>
            <a:off x="1214414" y="2500306"/>
            <a:ext cx="3571900" cy="963988"/>
          </a:xfrm>
          <a:prstGeom prst="rect">
            <a:avLst/>
          </a:prstGeom>
        </p:spPr>
      </p:pic>
      <p:sp>
        <p:nvSpPr>
          <p:cNvPr id="15" name="Ograda besedila 2"/>
          <p:cNvSpPr>
            <a:spLocks noGrp="1"/>
          </p:cNvSpPr>
          <p:nvPr>
            <p:ph type="body" idx="13" hasCustomPrompt="1"/>
          </p:nvPr>
        </p:nvSpPr>
        <p:spPr>
          <a:xfrm>
            <a:off x="214282" y="4143380"/>
            <a:ext cx="5857916" cy="714380"/>
          </a:xfrm>
        </p:spPr>
        <p:txBody>
          <a:bodyPr anchor="t"/>
          <a:lstStyle>
            <a:lvl1pPr marL="0" indent="0" algn="ctr">
              <a:buNone/>
              <a:defRPr sz="2000"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dirty="0" smtClean="0"/>
              <a:t>Boštjan Lavuger</a:t>
            </a:r>
          </a:p>
          <a:p>
            <a:pPr lvl="0"/>
            <a:r>
              <a:rPr lang="sl-SI" dirty="0" err="1" smtClean="0"/>
              <a:t>Bostjan.lavuger@ntr</a:t>
            </a:r>
            <a:r>
              <a:rPr lang="sl-SI" dirty="0" smtClean="0"/>
              <a:t>-</a:t>
            </a:r>
            <a:r>
              <a:rPr lang="sl-SI" dirty="0" err="1" smtClean="0"/>
              <a:t>ing.si</a:t>
            </a:r>
            <a:endParaRPr lang="sl-SI" dirty="0" smtClean="0"/>
          </a:p>
        </p:txBody>
      </p:sp>
      <p:sp>
        <p:nvSpPr>
          <p:cNvPr id="16" name="Ograda besedila 2"/>
          <p:cNvSpPr>
            <a:spLocks noGrp="1"/>
          </p:cNvSpPr>
          <p:nvPr>
            <p:ph type="body" idx="14" hasCustomPrompt="1"/>
          </p:nvPr>
        </p:nvSpPr>
        <p:spPr>
          <a:xfrm>
            <a:off x="214282" y="3571876"/>
            <a:ext cx="5786478" cy="428628"/>
          </a:xfrm>
        </p:spPr>
        <p:txBody>
          <a:bodyPr anchor="t"/>
          <a:lstStyle>
            <a:lvl1pPr marL="0" indent="0" algn="ctr">
              <a:buNone/>
              <a:defRPr sz="2000" b="1" baseline="0">
                <a:solidFill>
                  <a:srgbClr val="5B91B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dirty="0" err="1" smtClean="0"/>
              <a:t>www.ntr</a:t>
            </a:r>
            <a:r>
              <a:rPr lang="sl-SI" dirty="0" smtClean="0"/>
              <a:t>-</a:t>
            </a:r>
            <a:r>
              <a:rPr lang="sl-SI" dirty="0" err="1" smtClean="0"/>
              <a:t>ing.si</a:t>
            </a:r>
            <a:endParaRPr lang="sl-SI" dirty="0" smtClean="0"/>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214282" y="1000108"/>
            <a:ext cx="3222627" cy="947736"/>
          </a:xfrm>
        </p:spPr>
        <p:txBody>
          <a:bodyPr anchor="t"/>
          <a:lstStyle>
            <a:lvl1pPr algn="l">
              <a:defRPr sz="2000" b="1"/>
            </a:lvl1pPr>
          </a:lstStyle>
          <a:p>
            <a:r>
              <a:rPr lang="sl-SI" dirty="0" smtClean="0"/>
              <a:t>Kliknite, če želite urediti slog naslova matrice</a:t>
            </a:r>
            <a:endParaRPr lang="sl-SI" dirty="0"/>
          </a:p>
        </p:txBody>
      </p:sp>
      <p:sp>
        <p:nvSpPr>
          <p:cNvPr id="3" name="Ograda vsebine 2"/>
          <p:cNvSpPr>
            <a:spLocks noGrp="1"/>
          </p:cNvSpPr>
          <p:nvPr>
            <p:ph idx="1"/>
          </p:nvPr>
        </p:nvSpPr>
        <p:spPr>
          <a:xfrm>
            <a:off x="3575050" y="1071546"/>
            <a:ext cx="5111750" cy="505461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214282" y="2000240"/>
            <a:ext cx="3251231" cy="41259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dirty="0" smtClean="0"/>
              <a:t>Kliknite, če želite urediti sloge besedila matrice</a:t>
            </a:r>
          </a:p>
        </p:txBody>
      </p:sp>
      <p:sp>
        <p:nvSpPr>
          <p:cNvPr id="5" name="Ograda datuma 4"/>
          <p:cNvSpPr>
            <a:spLocks noGrp="1"/>
          </p:cNvSpPr>
          <p:nvPr>
            <p:ph type="dt" sz="half" idx="10"/>
          </p:nvPr>
        </p:nvSpPr>
        <p:spPr/>
        <p:txBody>
          <a:bodyPr/>
          <a:lstStyle>
            <a:lvl1pPr>
              <a:defRPr/>
            </a:lvl1pPr>
          </a:lstStyle>
          <a:p>
            <a:endParaRPr lang="sl-SI"/>
          </a:p>
        </p:txBody>
      </p:sp>
      <p:sp>
        <p:nvSpPr>
          <p:cNvPr id="6" name="Ograda noge 5"/>
          <p:cNvSpPr>
            <a:spLocks noGrp="1"/>
          </p:cNvSpPr>
          <p:nvPr>
            <p:ph type="ftr" sz="quarter" idx="11"/>
          </p:nvPr>
        </p:nvSpPr>
        <p:spPr/>
        <p:txBody>
          <a:bodyPr/>
          <a:lstStyle>
            <a:lvl1pPr>
              <a:defRPr/>
            </a:lvl1pPr>
          </a:lstStyle>
          <a:p>
            <a:endParaRPr lang="sl-SI"/>
          </a:p>
        </p:txBody>
      </p:sp>
      <p:sp>
        <p:nvSpPr>
          <p:cNvPr id="7" name="Ograda številke diapozitiva 6"/>
          <p:cNvSpPr>
            <a:spLocks noGrp="1"/>
          </p:cNvSpPr>
          <p:nvPr>
            <p:ph type="sldNum" sz="quarter" idx="12"/>
          </p:nvPr>
        </p:nvSpPr>
        <p:spPr/>
        <p:txBody>
          <a:bodyPr/>
          <a:lstStyle>
            <a:lvl1pPr>
              <a:defRPr/>
            </a:lvl1pPr>
          </a:lstStyle>
          <a:p>
            <a:fld id="{A4072E8B-D962-44CB-84AA-984486CB1667}" type="slidenum">
              <a:rPr lang="sl-SI"/>
              <a:pPr/>
              <a:t>‹#›</a:t>
            </a:fld>
            <a:endParaRPr lang="sl-SI"/>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8" descr="Ozadje_modro_pp"/>
          <p:cNvPicPr>
            <a:picLocks noChangeAspect="1" noChangeArrowheads="1"/>
          </p:cNvPicPr>
          <p:nvPr userDrawn="1"/>
        </p:nvPicPr>
        <p:blipFill>
          <a:blip r:embed="rId15" cstate="print"/>
          <a:srcRect/>
          <a:stretch>
            <a:fillRect/>
          </a:stretch>
        </p:blipFill>
        <p:spPr bwMode="auto">
          <a:xfrm>
            <a:off x="1" y="1000108"/>
            <a:ext cx="9144000" cy="5857892"/>
          </a:xfrm>
          <a:prstGeom prst="rect">
            <a:avLst/>
          </a:prstGeom>
          <a:noFill/>
        </p:spPr>
      </p:pic>
      <p:sp>
        <p:nvSpPr>
          <p:cNvPr id="12" name="Line 5"/>
          <p:cNvSpPr>
            <a:spLocks noChangeShapeType="1"/>
          </p:cNvSpPr>
          <p:nvPr userDrawn="1"/>
        </p:nvSpPr>
        <p:spPr bwMode="auto">
          <a:xfrm>
            <a:off x="-15875" y="1000108"/>
            <a:ext cx="9159875" cy="0"/>
          </a:xfrm>
          <a:prstGeom prst="line">
            <a:avLst/>
          </a:prstGeom>
          <a:noFill/>
          <a:ln w="28575">
            <a:solidFill>
              <a:srgbClr val="C92630"/>
            </a:solidFill>
            <a:round/>
            <a:headEnd/>
            <a:tailEnd/>
          </a:ln>
          <a:effectLst/>
        </p:spPr>
        <p:txBody>
          <a:bodyPr/>
          <a:lstStyle/>
          <a:p>
            <a:endParaRPr lang="sl-SI"/>
          </a:p>
        </p:txBody>
      </p:sp>
      <p:pic>
        <p:nvPicPr>
          <p:cNvPr id="13" name="Picture 6" descr="PP-ozadje-logo"/>
          <p:cNvPicPr>
            <a:picLocks noChangeAspect="1" noChangeArrowheads="1"/>
          </p:cNvPicPr>
          <p:nvPr userDrawn="1"/>
        </p:nvPicPr>
        <p:blipFill>
          <a:blip r:embed="rId16" cstate="print"/>
          <a:srcRect/>
          <a:stretch>
            <a:fillRect/>
          </a:stretch>
        </p:blipFill>
        <p:spPr bwMode="auto">
          <a:xfrm>
            <a:off x="7740649" y="260350"/>
            <a:ext cx="1260507" cy="361830"/>
          </a:xfrm>
          <a:prstGeom prst="rect">
            <a:avLst/>
          </a:prstGeom>
          <a:noFill/>
        </p:spPr>
      </p:pic>
      <p:pic>
        <p:nvPicPr>
          <p:cNvPr id="14" name="Picture 9" descr="PP-ozadje-splet2"/>
          <p:cNvPicPr>
            <a:picLocks noChangeAspect="1" noChangeArrowheads="1"/>
          </p:cNvPicPr>
          <p:nvPr userDrawn="1"/>
        </p:nvPicPr>
        <p:blipFill>
          <a:blip r:embed="rId17" cstate="print"/>
          <a:srcRect/>
          <a:stretch>
            <a:fillRect/>
          </a:stretch>
        </p:blipFill>
        <p:spPr bwMode="auto">
          <a:xfrm>
            <a:off x="7786710" y="1071546"/>
            <a:ext cx="1027113" cy="165100"/>
          </a:xfrm>
          <a:prstGeom prst="rect">
            <a:avLst/>
          </a:prstGeom>
          <a:noFill/>
        </p:spPr>
      </p:pic>
      <p:sp>
        <p:nvSpPr>
          <p:cNvPr id="1026" name="Rectangle 2"/>
          <p:cNvSpPr>
            <a:spLocks noGrp="1" noChangeArrowheads="1"/>
          </p:cNvSpPr>
          <p:nvPr>
            <p:ph type="title"/>
          </p:nvPr>
        </p:nvSpPr>
        <p:spPr bwMode="auto">
          <a:xfrm>
            <a:off x="428596" y="142852"/>
            <a:ext cx="7286676" cy="6429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sl-SI" dirty="0" smtClean="0"/>
              <a:t>Kliknite, če želite urediti slog naslova matrice</a:t>
            </a:r>
          </a:p>
        </p:txBody>
      </p:sp>
      <p:sp>
        <p:nvSpPr>
          <p:cNvPr id="1027" name="Rectangle 3"/>
          <p:cNvSpPr>
            <a:spLocks noGrp="1" noChangeArrowheads="1"/>
          </p:cNvSpPr>
          <p:nvPr>
            <p:ph type="body" idx="1"/>
          </p:nvPr>
        </p:nvSpPr>
        <p:spPr bwMode="auto">
          <a:xfrm>
            <a:off x="214282" y="1285860"/>
            <a:ext cx="8643998" cy="48403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l-SI" dirty="0" smtClean="0"/>
              <a:t>Kliknite, če želite urediti sloge besedila matrice</a:t>
            </a:r>
          </a:p>
          <a:p>
            <a:pPr lvl="1"/>
            <a:r>
              <a:rPr lang="sl-SI" dirty="0" smtClean="0"/>
              <a:t>Druga raven</a:t>
            </a:r>
          </a:p>
          <a:p>
            <a:pPr lvl="2"/>
            <a:r>
              <a:rPr lang="sl-SI" dirty="0" smtClean="0"/>
              <a:t>Tretja raven</a:t>
            </a:r>
          </a:p>
          <a:p>
            <a:pPr lvl="3"/>
            <a:r>
              <a:rPr lang="sl-SI" dirty="0" smtClean="0"/>
              <a:t>Četrta raven</a:t>
            </a:r>
          </a:p>
          <a:p>
            <a:pPr lvl="4"/>
            <a:r>
              <a:rPr lang="sl-SI" dirty="0" smtClean="0"/>
              <a:t>Peta raven</a:t>
            </a:r>
          </a:p>
        </p:txBody>
      </p:sp>
      <p:sp>
        <p:nvSpPr>
          <p:cNvPr id="1028" name="Rectangle 4"/>
          <p:cNvSpPr>
            <a:spLocks noGrp="1" noChangeArrowheads="1"/>
          </p:cNvSpPr>
          <p:nvPr>
            <p:ph type="dt" sz="half" idx="2"/>
          </p:nvPr>
        </p:nvSpPr>
        <p:spPr bwMode="auto">
          <a:xfrm>
            <a:off x="0" y="6572272"/>
            <a:ext cx="2133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sl-SI" dirty="0"/>
          </a:p>
        </p:txBody>
      </p:sp>
      <p:sp>
        <p:nvSpPr>
          <p:cNvPr id="1029" name="Rectangle 5"/>
          <p:cNvSpPr>
            <a:spLocks noGrp="1" noChangeArrowheads="1"/>
          </p:cNvSpPr>
          <p:nvPr>
            <p:ph type="ftr" sz="quarter" idx="3"/>
          </p:nvPr>
        </p:nvSpPr>
        <p:spPr bwMode="auto">
          <a:xfrm>
            <a:off x="2357422" y="6572272"/>
            <a:ext cx="4071966"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endParaRPr lang="sl-SI" dirty="0"/>
          </a:p>
        </p:txBody>
      </p:sp>
      <p:sp>
        <p:nvSpPr>
          <p:cNvPr id="1030" name="Rectangle 6"/>
          <p:cNvSpPr>
            <a:spLocks noGrp="1" noChangeArrowheads="1"/>
          </p:cNvSpPr>
          <p:nvPr>
            <p:ph type="sldNum" sz="quarter" idx="4"/>
          </p:nvPr>
        </p:nvSpPr>
        <p:spPr bwMode="auto">
          <a:xfrm>
            <a:off x="7010400" y="6572272"/>
            <a:ext cx="2133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1DD6F27E-7B21-448B-A488-B7D7963AF6A4}" type="slidenum">
              <a:rPr lang="sl-SI" smtClean="0"/>
              <a:pPr/>
              <a:t>‹#›</a:t>
            </a:fld>
            <a:endParaRPr lang="sl-S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72" r:id="rId8"/>
    <p:sldLayoutId id="2147483656" r:id="rId9"/>
    <p:sldLayoutId id="2147483657" r:id="rId10"/>
    <p:sldLayoutId id="2147483658" r:id="rId11"/>
    <p:sldLayoutId id="2147483659" r:id="rId12"/>
    <p:sldLayoutId id="2147483673" r:id="rId13"/>
  </p:sldLayoutIdLst>
  <p:transition spd="med"/>
  <p:timing>
    <p:tnLst>
      <p:par>
        <p:cTn id="1" dur="indefinite" restart="never" nodeType="tmRoot"/>
      </p:par>
    </p:tnLst>
  </p:timing>
  <p:txStyles>
    <p:titleStyle>
      <a:lvl1pPr algn="ctr" rtl="0" eaLnBrk="1" fontAlgn="base" hangingPunct="1">
        <a:spcBef>
          <a:spcPct val="0"/>
        </a:spcBef>
        <a:spcAft>
          <a:spcPct val="0"/>
        </a:spcAft>
        <a:defRPr sz="3600" b="1">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14282" y="2132856"/>
            <a:ext cx="8715436" cy="2025740"/>
          </a:xfrm>
        </p:spPr>
        <p:txBody>
          <a:bodyPr/>
          <a:lstStyle/>
          <a:p>
            <a:r>
              <a:rPr lang="sl-SI" sz="4000" dirty="0" smtClean="0"/>
              <a:t>BREZPREKINITVENI NAPAJALNI SISTEMI</a:t>
            </a:r>
            <a:br>
              <a:rPr lang="sl-SI" sz="4000" dirty="0" smtClean="0"/>
            </a:br>
            <a:r>
              <a:rPr lang="sl-SI" sz="4000" dirty="0" smtClean="0"/>
              <a:t>IN NJIHOVE ARHITEKTURE</a:t>
            </a:r>
            <a:endParaRPr lang="sl-SI" sz="4000" dirty="0"/>
          </a:p>
        </p:txBody>
      </p:sp>
      <p:sp>
        <p:nvSpPr>
          <p:cNvPr id="10243" name="Rectangle 3"/>
          <p:cNvSpPr>
            <a:spLocks noGrp="1" noChangeArrowheads="1"/>
          </p:cNvSpPr>
          <p:nvPr>
            <p:ph type="subTitle" idx="1"/>
          </p:nvPr>
        </p:nvSpPr>
        <p:spPr>
          <a:xfrm>
            <a:off x="684213" y="5013176"/>
            <a:ext cx="7775575" cy="1152674"/>
          </a:xfrm>
        </p:spPr>
        <p:txBody>
          <a:bodyPr/>
          <a:lstStyle/>
          <a:p>
            <a:r>
              <a:rPr lang="sl-SI" sz="2800" dirty="0" smtClean="0"/>
              <a:t>Boštjan Lavuger</a:t>
            </a:r>
          </a:p>
          <a:p>
            <a:endParaRPr lang="sl-SI" sz="28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1187450" y="1414463"/>
            <a:ext cx="4464050" cy="1943100"/>
          </a:xfrm>
          <a:prstGeom prst="rect">
            <a:avLst/>
          </a:prstGeom>
          <a:solidFill>
            <a:srgbClr val="FFB299"/>
          </a:solidFill>
          <a:ln w="9525">
            <a:noFill/>
            <a:miter lim="800000"/>
            <a:headEnd/>
            <a:tailEnd/>
          </a:ln>
        </p:spPr>
        <p:txBody>
          <a:bodyPr/>
          <a:lstStyle/>
          <a:p>
            <a:endParaRPr lang="sl-SI"/>
          </a:p>
        </p:txBody>
      </p:sp>
      <p:sp>
        <p:nvSpPr>
          <p:cNvPr id="24579" name="Line 99"/>
          <p:cNvSpPr>
            <a:spLocks noChangeShapeType="1"/>
          </p:cNvSpPr>
          <p:nvPr/>
        </p:nvSpPr>
        <p:spPr bwMode="auto">
          <a:xfrm>
            <a:off x="3714750" y="2565400"/>
            <a:ext cx="1655763" cy="0"/>
          </a:xfrm>
          <a:prstGeom prst="line">
            <a:avLst/>
          </a:prstGeom>
          <a:noFill/>
          <a:ln w="12700">
            <a:solidFill>
              <a:schemeClr val="tx1"/>
            </a:solidFill>
            <a:round/>
            <a:headEnd/>
            <a:tailEnd/>
          </a:ln>
        </p:spPr>
        <p:txBody>
          <a:bodyPr/>
          <a:lstStyle/>
          <a:p>
            <a:endParaRPr lang="sl-SI"/>
          </a:p>
        </p:txBody>
      </p:sp>
      <p:sp>
        <p:nvSpPr>
          <p:cNvPr id="24580" name="Line 63"/>
          <p:cNvSpPr>
            <a:spLocks noChangeShapeType="1"/>
          </p:cNvSpPr>
          <p:nvPr/>
        </p:nvSpPr>
        <p:spPr bwMode="auto">
          <a:xfrm>
            <a:off x="1403350" y="2565400"/>
            <a:ext cx="1655763" cy="0"/>
          </a:xfrm>
          <a:prstGeom prst="line">
            <a:avLst/>
          </a:prstGeom>
          <a:noFill/>
          <a:ln w="12700">
            <a:solidFill>
              <a:schemeClr val="tx1"/>
            </a:solidFill>
            <a:round/>
            <a:headEnd/>
            <a:tailEnd/>
          </a:ln>
        </p:spPr>
        <p:txBody>
          <a:bodyPr/>
          <a:lstStyle/>
          <a:p>
            <a:endParaRPr lang="sl-SI"/>
          </a:p>
        </p:txBody>
      </p:sp>
      <p:sp>
        <p:nvSpPr>
          <p:cNvPr id="24581" name="Rectangle 4"/>
          <p:cNvSpPr>
            <a:spLocks noChangeArrowheads="1"/>
          </p:cNvSpPr>
          <p:nvPr/>
        </p:nvSpPr>
        <p:spPr bwMode="auto">
          <a:xfrm>
            <a:off x="1187450" y="3357563"/>
            <a:ext cx="4464050" cy="3024187"/>
          </a:xfrm>
          <a:prstGeom prst="rect">
            <a:avLst/>
          </a:prstGeom>
          <a:solidFill>
            <a:srgbClr val="B2FFB2"/>
          </a:solidFill>
          <a:ln w="9525">
            <a:noFill/>
            <a:miter lim="800000"/>
            <a:headEnd/>
            <a:tailEnd/>
          </a:ln>
        </p:spPr>
        <p:txBody>
          <a:bodyPr/>
          <a:lstStyle/>
          <a:p>
            <a:endParaRPr lang="en-GB" sz="1800"/>
          </a:p>
        </p:txBody>
      </p:sp>
      <p:sp>
        <p:nvSpPr>
          <p:cNvPr id="24582" name="Rectangle 5"/>
          <p:cNvSpPr>
            <a:spLocks noChangeArrowheads="1"/>
          </p:cNvSpPr>
          <p:nvPr/>
        </p:nvSpPr>
        <p:spPr bwMode="auto">
          <a:xfrm>
            <a:off x="1468438" y="3062288"/>
            <a:ext cx="576262" cy="576262"/>
          </a:xfrm>
          <a:prstGeom prst="rect">
            <a:avLst/>
          </a:prstGeom>
          <a:solidFill>
            <a:srgbClr val="CCE7FF"/>
          </a:solidFill>
          <a:ln w="12700">
            <a:solidFill>
              <a:schemeClr val="tx1"/>
            </a:solidFill>
            <a:miter lim="800000"/>
            <a:headEnd/>
            <a:tailEnd/>
          </a:ln>
        </p:spPr>
        <p:txBody>
          <a:bodyPr wrap="none" anchor="ctr"/>
          <a:lstStyle/>
          <a:p>
            <a:pPr algn="ctr"/>
            <a:r>
              <a:rPr lang="en-GB" sz="1600"/>
              <a:t>UPS</a:t>
            </a:r>
          </a:p>
        </p:txBody>
      </p:sp>
      <p:sp>
        <p:nvSpPr>
          <p:cNvPr id="24583" name="Line 9"/>
          <p:cNvSpPr>
            <a:spLocks noChangeShapeType="1"/>
          </p:cNvSpPr>
          <p:nvPr/>
        </p:nvSpPr>
        <p:spPr bwMode="auto">
          <a:xfrm>
            <a:off x="1403350" y="4222750"/>
            <a:ext cx="1655763" cy="0"/>
          </a:xfrm>
          <a:prstGeom prst="line">
            <a:avLst/>
          </a:prstGeom>
          <a:noFill/>
          <a:ln w="12700">
            <a:solidFill>
              <a:schemeClr val="tx1"/>
            </a:solidFill>
            <a:round/>
            <a:headEnd/>
            <a:tailEnd/>
          </a:ln>
        </p:spPr>
        <p:txBody>
          <a:bodyPr/>
          <a:lstStyle/>
          <a:p>
            <a:endParaRPr lang="sl-SI"/>
          </a:p>
        </p:txBody>
      </p:sp>
      <p:sp>
        <p:nvSpPr>
          <p:cNvPr id="24584" name="Line 10"/>
          <p:cNvSpPr>
            <a:spLocks noChangeShapeType="1"/>
          </p:cNvSpPr>
          <p:nvPr/>
        </p:nvSpPr>
        <p:spPr bwMode="auto">
          <a:xfrm flipH="1" flipV="1">
            <a:off x="1693863" y="3860800"/>
            <a:ext cx="69850" cy="144463"/>
          </a:xfrm>
          <a:prstGeom prst="line">
            <a:avLst/>
          </a:prstGeom>
          <a:noFill/>
          <a:ln w="12700">
            <a:solidFill>
              <a:schemeClr val="tx1"/>
            </a:solidFill>
            <a:round/>
            <a:headEnd/>
            <a:tailEnd/>
          </a:ln>
        </p:spPr>
        <p:txBody>
          <a:bodyPr/>
          <a:lstStyle/>
          <a:p>
            <a:endParaRPr lang="sl-SI"/>
          </a:p>
        </p:txBody>
      </p:sp>
      <p:sp>
        <p:nvSpPr>
          <p:cNvPr id="24585" name="Line 11"/>
          <p:cNvSpPr>
            <a:spLocks noChangeShapeType="1"/>
          </p:cNvSpPr>
          <p:nvPr/>
        </p:nvSpPr>
        <p:spPr bwMode="auto">
          <a:xfrm flipH="1" flipV="1">
            <a:off x="1763713" y="3646488"/>
            <a:ext cx="0" cy="215900"/>
          </a:xfrm>
          <a:prstGeom prst="line">
            <a:avLst/>
          </a:prstGeom>
          <a:noFill/>
          <a:ln w="12700">
            <a:solidFill>
              <a:schemeClr val="tx1"/>
            </a:solidFill>
            <a:round/>
            <a:headEnd/>
            <a:tailEnd/>
          </a:ln>
        </p:spPr>
        <p:txBody>
          <a:bodyPr/>
          <a:lstStyle/>
          <a:p>
            <a:endParaRPr lang="sl-SI"/>
          </a:p>
        </p:txBody>
      </p:sp>
      <p:sp>
        <p:nvSpPr>
          <p:cNvPr id="24586" name="Oval 12"/>
          <p:cNvSpPr>
            <a:spLocks noChangeArrowheads="1"/>
          </p:cNvSpPr>
          <p:nvPr/>
        </p:nvSpPr>
        <p:spPr bwMode="auto">
          <a:xfrm>
            <a:off x="1489075" y="253365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587" name="Oval 17"/>
          <p:cNvSpPr>
            <a:spLocks noChangeArrowheads="1"/>
          </p:cNvSpPr>
          <p:nvPr/>
        </p:nvSpPr>
        <p:spPr bwMode="auto">
          <a:xfrm>
            <a:off x="1738313" y="4194175"/>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588" name="Line 18"/>
          <p:cNvSpPr>
            <a:spLocks noChangeShapeType="1"/>
          </p:cNvSpPr>
          <p:nvPr/>
        </p:nvSpPr>
        <p:spPr bwMode="auto">
          <a:xfrm flipV="1">
            <a:off x="1763713" y="4005263"/>
            <a:ext cx="0" cy="1441450"/>
          </a:xfrm>
          <a:prstGeom prst="line">
            <a:avLst/>
          </a:prstGeom>
          <a:noFill/>
          <a:ln w="12700">
            <a:solidFill>
              <a:schemeClr val="tx1"/>
            </a:solidFill>
            <a:round/>
            <a:headEnd/>
            <a:tailEnd/>
          </a:ln>
        </p:spPr>
        <p:txBody>
          <a:bodyPr/>
          <a:lstStyle/>
          <a:p>
            <a:endParaRPr lang="sl-SI"/>
          </a:p>
        </p:txBody>
      </p:sp>
      <p:sp>
        <p:nvSpPr>
          <p:cNvPr id="24589" name="Line 19"/>
          <p:cNvSpPr>
            <a:spLocks noChangeShapeType="1"/>
          </p:cNvSpPr>
          <p:nvPr/>
        </p:nvSpPr>
        <p:spPr bwMode="auto">
          <a:xfrm>
            <a:off x="3359150" y="4870450"/>
            <a:ext cx="0" cy="431800"/>
          </a:xfrm>
          <a:prstGeom prst="line">
            <a:avLst/>
          </a:prstGeom>
          <a:noFill/>
          <a:ln w="12700">
            <a:solidFill>
              <a:schemeClr val="tx1"/>
            </a:solidFill>
            <a:round/>
            <a:headEnd/>
            <a:tailEnd type="triangle" w="med" len="med"/>
          </a:ln>
        </p:spPr>
        <p:txBody>
          <a:bodyPr/>
          <a:lstStyle/>
          <a:p>
            <a:endParaRPr lang="sl-SI"/>
          </a:p>
        </p:txBody>
      </p:sp>
      <p:sp>
        <p:nvSpPr>
          <p:cNvPr id="24590" name="Oval 20"/>
          <p:cNvSpPr>
            <a:spLocks noChangeArrowheads="1"/>
          </p:cNvSpPr>
          <p:nvPr/>
        </p:nvSpPr>
        <p:spPr bwMode="auto">
          <a:xfrm>
            <a:off x="3332163" y="48402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591" name="Rectangle 21"/>
          <p:cNvSpPr>
            <a:spLocks noChangeArrowheads="1"/>
          </p:cNvSpPr>
          <p:nvPr/>
        </p:nvSpPr>
        <p:spPr bwMode="auto">
          <a:xfrm>
            <a:off x="3322638" y="4941888"/>
            <a:ext cx="73025" cy="215900"/>
          </a:xfrm>
          <a:prstGeom prst="rect">
            <a:avLst/>
          </a:prstGeom>
          <a:noFill/>
          <a:ln w="12700">
            <a:solidFill>
              <a:schemeClr val="tx1"/>
            </a:solidFill>
            <a:miter lim="800000"/>
            <a:headEnd/>
            <a:tailEnd/>
          </a:ln>
        </p:spPr>
        <p:txBody>
          <a:bodyPr wrap="none" anchor="ctr"/>
          <a:lstStyle/>
          <a:p>
            <a:endParaRPr lang="sl-SI"/>
          </a:p>
        </p:txBody>
      </p:sp>
      <p:sp>
        <p:nvSpPr>
          <p:cNvPr id="24592" name="Line 22"/>
          <p:cNvSpPr>
            <a:spLocks noChangeShapeType="1"/>
          </p:cNvSpPr>
          <p:nvPr/>
        </p:nvSpPr>
        <p:spPr bwMode="auto">
          <a:xfrm>
            <a:off x="3575050" y="4870450"/>
            <a:ext cx="0" cy="431800"/>
          </a:xfrm>
          <a:prstGeom prst="line">
            <a:avLst/>
          </a:prstGeom>
          <a:noFill/>
          <a:ln w="12700">
            <a:solidFill>
              <a:schemeClr val="tx1"/>
            </a:solidFill>
            <a:round/>
            <a:headEnd/>
            <a:tailEnd type="triangle" w="med" len="med"/>
          </a:ln>
        </p:spPr>
        <p:txBody>
          <a:bodyPr/>
          <a:lstStyle/>
          <a:p>
            <a:endParaRPr lang="sl-SI"/>
          </a:p>
        </p:txBody>
      </p:sp>
      <p:sp>
        <p:nvSpPr>
          <p:cNvPr id="24593" name="Oval 23"/>
          <p:cNvSpPr>
            <a:spLocks noChangeArrowheads="1"/>
          </p:cNvSpPr>
          <p:nvPr/>
        </p:nvSpPr>
        <p:spPr bwMode="auto">
          <a:xfrm>
            <a:off x="3548063" y="48402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594" name="Rectangle 24"/>
          <p:cNvSpPr>
            <a:spLocks noChangeArrowheads="1"/>
          </p:cNvSpPr>
          <p:nvPr/>
        </p:nvSpPr>
        <p:spPr bwMode="auto">
          <a:xfrm>
            <a:off x="3538538" y="4941888"/>
            <a:ext cx="73025" cy="215900"/>
          </a:xfrm>
          <a:prstGeom prst="rect">
            <a:avLst/>
          </a:prstGeom>
          <a:noFill/>
          <a:ln w="12700">
            <a:solidFill>
              <a:schemeClr val="tx1"/>
            </a:solidFill>
            <a:miter lim="800000"/>
            <a:headEnd/>
            <a:tailEnd/>
          </a:ln>
        </p:spPr>
        <p:txBody>
          <a:bodyPr wrap="none" anchor="ctr"/>
          <a:lstStyle/>
          <a:p>
            <a:endParaRPr lang="sl-SI"/>
          </a:p>
        </p:txBody>
      </p:sp>
      <p:sp>
        <p:nvSpPr>
          <p:cNvPr id="24595" name="Line 25"/>
          <p:cNvSpPr>
            <a:spLocks noChangeShapeType="1"/>
          </p:cNvSpPr>
          <p:nvPr/>
        </p:nvSpPr>
        <p:spPr bwMode="auto">
          <a:xfrm>
            <a:off x="3790950" y="4870450"/>
            <a:ext cx="0" cy="431800"/>
          </a:xfrm>
          <a:prstGeom prst="line">
            <a:avLst/>
          </a:prstGeom>
          <a:noFill/>
          <a:ln w="12700">
            <a:solidFill>
              <a:schemeClr val="tx1"/>
            </a:solidFill>
            <a:round/>
            <a:headEnd/>
            <a:tailEnd type="triangle" w="med" len="med"/>
          </a:ln>
        </p:spPr>
        <p:txBody>
          <a:bodyPr/>
          <a:lstStyle/>
          <a:p>
            <a:endParaRPr lang="sl-SI"/>
          </a:p>
        </p:txBody>
      </p:sp>
      <p:sp>
        <p:nvSpPr>
          <p:cNvPr id="24596" name="Oval 26"/>
          <p:cNvSpPr>
            <a:spLocks noChangeArrowheads="1"/>
          </p:cNvSpPr>
          <p:nvPr/>
        </p:nvSpPr>
        <p:spPr bwMode="auto">
          <a:xfrm>
            <a:off x="3763963" y="48402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597" name="Rectangle 27"/>
          <p:cNvSpPr>
            <a:spLocks noChangeArrowheads="1"/>
          </p:cNvSpPr>
          <p:nvPr/>
        </p:nvSpPr>
        <p:spPr bwMode="auto">
          <a:xfrm>
            <a:off x="3754438" y="4941888"/>
            <a:ext cx="73025" cy="215900"/>
          </a:xfrm>
          <a:prstGeom prst="rect">
            <a:avLst/>
          </a:prstGeom>
          <a:noFill/>
          <a:ln w="12700">
            <a:solidFill>
              <a:schemeClr val="tx1"/>
            </a:solidFill>
            <a:miter lim="800000"/>
            <a:headEnd/>
            <a:tailEnd/>
          </a:ln>
        </p:spPr>
        <p:txBody>
          <a:bodyPr wrap="none" anchor="ctr"/>
          <a:lstStyle/>
          <a:p>
            <a:endParaRPr lang="sl-SI"/>
          </a:p>
        </p:txBody>
      </p:sp>
      <p:sp>
        <p:nvSpPr>
          <p:cNvPr id="24598" name="Line 28"/>
          <p:cNvSpPr>
            <a:spLocks noChangeShapeType="1"/>
          </p:cNvSpPr>
          <p:nvPr/>
        </p:nvSpPr>
        <p:spPr bwMode="auto">
          <a:xfrm>
            <a:off x="2487613" y="4870450"/>
            <a:ext cx="1436687" cy="0"/>
          </a:xfrm>
          <a:prstGeom prst="line">
            <a:avLst/>
          </a:prstGeom>
          <a:noFill/>
          <a:ln w="12700">
            <a:solidFill>
              <a:schemeClr val="tx1"/>
            </a:solidFill>
            <a:round/>
            <a:headEnd/>
            <a:tailEnd/>
          </a:ln>
        </p:spPr>
        <p:txBody>
          <a:bodyPr/>
          <a:lstStyle/>
          <a:p>
            <a:endParaRPr lang="sl-SI"/>
          </a:p>
        </p:txBody>
      </p:sp>
      <p:sp>
        <p:nvSpPr>
          <p:cNvPr id="24599" name="Line 29"/>
          <p:cNvSpPr>
            <a:spLocks noChangeShapeType="1"/>
          </p:cNvSpPr>
          <p:nvPr/>
        </p:nvSpPr>
        <p:spPr bwMode="auto">
          <a:xfrm>
            <a:off x="2640013" y="4870450"/>
            <a:ext cx="0" cy="431800"/>
          </a:xfrm>
          <a:prstGeom prst="line">
            <a:avLst/>
          </a:prstGeom>
          <a:noFill/>
          <a:ln w="12700">
            <a:solidFill>
              <a:schemeClr val="tx1"/>
            </a:solidFill>
            <a:round/>
            <a:headEnd/>
            <a:tailEnd type="triangle" w="med" len="med"/>
          </a:ln>
        </p:spPr>
        <p:txBody>
          <a:bodyPr/>
          <a:lstStyle/>
          <a:p>
            <a:endParaRPr lang="sl-SI"/>
          </a:p>
        </p:txBody>
      </p:sp>
      <p:sp>
        <p:nvSpPr>
          <p:cNvPr id="24600" name="Oval 30"/>
          <p:cNvSpPr>
            <a:spLocks noChangeArrowheads="1"/>
          </p:cNvSpPr>
          <p:nvPr/>
        </p:nvSpPr>
        <p:spPr bwMode="auto">
          <a:xfrm>
            <a:off x="2611438" y="48402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01" name="Rectangle 31"/>
          <p:cNvSpPr>
            <a:spLocks noChangeArrowheads="1"/>
          </p:cNvSpPr>
          <p:nvPr/>
        </p:nvSpPr>
        <p:spPr bwMode="auto">
          <a:xfrm>
            <a:off x="2603500" y="4941888"/>
            <a:ext cx="74613" cy="215900"/>
          </a:xfrm>
          <a:prstGeom prst="rect">
            <a:avLst/>
          </a:prstGeom>
          <a:noFill/>
          <a:ln w="12700">
            <a:solidFill>
              <a:schemeClr val="tx1"/>
            </a:solidFill>
            <a:miter lim="800000"/>
            <a:headEnd/>
            <a:tailEnd/>
          </a:ln>
        </p:spPr>
        <p:txBody>
          <a:bodyPr wrap="none" anchor="ctr"/>
          <a:lstStyle/>
          <a:p>
            <a:endParaRPr lang="sl-SI"/>
          </a:p>
        </p:txBody>
      </p:sp>
      <p:sp>
        <p:nvSpPr>
          <p:cNvPr id="24602" name="Line 32"/>
          <p:cNvSpPr>
            <a:spLocks noChangeShapeType="1"/>
          </p:cNvSpPr>
          <p:nvPr/>
        </p:nvSpPr>
        <p:spPr bwMode="auto">
          <a:xfrm>
            <a:off x="2855913" y="4870450"/>
            <a:ext cx="0" cy="431800"/>
          </a:xfrm>
          <a:prstGeom prst="line">
            <a:avLst/>
          </a:prstGeom>
          <a:noFill/>
          <a:ln w="12700">
            <a:solidFill>
              <a:schemeClr val="tx1"/>
            </a:solidFill>
            <a:round/>
            <a:headEnd/>
            <a:tailEnd type="triangle" w="med" len="med"/>
          </a:ln>
        </p:spPr>
        <p:txBody>
          <a:bodyPr/>
          <a:lstStyle/>
          <a:p>
            <a:endParaRPr lang="sl-SI"/>
          </a:p>
        </p:txBody>
      </p:sp>
      <p:sp>
        <p:nvSpPr>
          <p:cNvPr id="24603" name="Oval 33"/>
          <p:cNvSpPr>
            <a:spLocks noChangeArrowheads="1"/>
          </p:cNvSpPr>
          <p:nvPr/>
        </p:nvSpPr>
        <p:spPr bwMode="auto">
          <a:xfrm>
            <a:off x="2827338" y="48402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04" name="Rectangle 34"/>
          <p:cNvSpPr>
            <a:spLocks noChangeArrowheads="1"/>
          </p:cNvSpPr>
          <p:nvPr/>
        </p:nvSpPr>
        <p:spPr bwMode="auto">
          <a:xfrm>
            <a:off x="2819400" y="4941888"/>
            <a:ext cx="74613" cy="215900"/>
          </a:xfrm>
          <a:prstGeom prst="rect">
            <a:avLst/>
          </a:prstGeom>
          <a:noFill/>
          <a:ln w="12700">
            <a:solidFill>
              <a:schemeClr val="tx1"/>
            </a:solidFill>
            <a:miter lim="800000"/>
            <a:headEnd/>
            <a:tailEnd/>
          </a:ln>
        </p:spPr>
        <p:txBody>
          <a:bodyPr wrap="none" anchor="ctr"/>
          <a:lstStyle/>
          <a:p>
            <a:endParaRPr lang="sl-SI"/>
          </a:p>
        </p:txBody>
      </p:sp>
      <p:sp>
        <p:nvSpPr>
          <p:cNvPr id="24605" name="Line 35"/>
          <p:cNvSpPr>
            <a:spLocks noChangeShapeType="1"/>
          </p:cNvSpPr>
          <p:nvPr/>
        </p:nvSpPr>
        <p:spPr bwMode="auto">
          <a:xfrm>
            <a:off x="3071813" y="4870450"/>
            <a:ext cx="0" cy="431800"/>
          </a:xfrm>
          <a:prstGeom prst="line">
            <a:avLst/>
          </a:prstGeom>
          <a:noFill/>
          <a:ln w="12700">
            <a:solidFill>
              <a:schemeClr val="tx1"/>
            </a:solidFill>
            <a:round/>
            <a:headEnd/>
            <a:tailEnd type="triangle" w="med" len="med"/>
          </a:ln>
        </p:spPr>
        <p:txBody>
          <a:bodyPr/>
          <a:lstStyle/>
          <a:p>
            <a:endParaRPr lang="sl-SI"/>
          </a:p>
        </p:txBody>
      </p:sp>
      <p:sp>
        <p:nvSpPr>
          <p:cNvPr id="24606" name="Oval 36"/>
          <p:cNvSpPr>
            <a:spLocks noChangeArrowheads="1"/>
          </p:cNvSpPr>
          <p:nvPr/>
        </p:nvSpPr>
        <p:spPr bwMode="auto">
          <a:xfrm>
            <a:off x="3043238" y="48402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07" name="Rectangle 37"/>
          <p:cNvSpPr>
            <a:spLocks noChangeArrowheads="1"/>
          </p:cNvSpPr>
          <p:nvPr/>
        </p:nvSpPr>
        <p:spPr bwMode="auto">
          <a:xfrm>
            <a:off x="3035300" y="4941888"/>
            <a:ext cx="74613" cy="215900"/>
          </a:xfrm>
          <a:prstGeom prst="rect">
            <a:avLst/>
          </a:prstGeom>
          <a:noFill/>
          <a:ln w="12700">
            <a:solidFill>
              <a:schemeClr val="tx1"/>
            </a:solidFill>
            <a:miter lim="800000"/>
            <a:headEnd/>
            <a:tailEnd/>
          </a:ln>
        </p:spPr>
        <p:txBody>
          <a:bodyPr wrap="none" anchor="ctr"/>
          <a:lstStyle/>
          <a:p>
            <a:endParaRPr lang="sl-SI"/>
          </a:p>
        </p:txBody>
      </p:sp>
      <p:sp>
        <p:nvSpPr>
          <p:cNvPr id="24608" name="Text Box 38"/>
          <p:cNvSpPr txBox="1">
            <a:spLocks noChangeArrowheads="1"/>
          </p:cNvSpPr>
          <p:nvPr/>
        </p:nvSpPr>
        <p:spPr bwMode="auto">
          <a:xfrm>
            <a:off x="3351213" y="4468813"/>
            <a:ext cx="428625" cy="244475"/>
          </a:xfrm>
          <a:prstGeom prst="rect">
            <a:avLst/>
          </a:prstGeom>
          <a:noFill/>
          <a:ln w="12700">
            <a:noFill/>
            <a:miter lim="800000"/>
            <a:headEnd/>
            <a:tailEnd/>
          </a:ln>
        </p:spPr>
        <p:txBody>
          <a:bodyPr wrap="none">
            <a:spAutoFit/>
          </a:bodyPr>
          <a:lstStyle/>
          <a:p>
            <a:pPr algn="ctr"/>
            <a:r>
              <a:rPr lang="en-GB" sz="1000"/>
              <a:t>STS</a:t>
            </a:r>
          </a:p>
        </p:txBody>
      </p:sp>
      <p:sp>
        <p:nvSpPr>
          <p:cNvPr id="24609" name="Text Box 39"/>
          <p:cNvSpPr txBox="1">
            <a:spLocks noChangeArrowheads="1"/>
          </p:cNvSpPr>
          <p:nvPr/>
        </p:nvSpPr>
        <p:spPr bwMode="auto">
          <a:xfrm>
            <a:off x="1960563" y="4941888"/>
            <a:ext cx="566737" cy="244475"/>
          </a:xfrm>
          <a:prstGeom prst="rect">
            <a:avLst/>
          </a:prstGeom>
          <a:noFill/>
          <a:ln w="12700">
            <a:noFill/>
            <a:miter lim="800000"/>
            <a:headEnd/>
            <a:tailEnd/>
          </a:ln>
        </p:spPr>
        <p:txBody>
          <a:bodyPr wrap="none">
            <a:spAutoFit/>
          </a:bodyPr>
          <a:lstStyle/>
          <a:p>
            <a:pPr algn="ctr"/>
            <a:r>
              <a:rPr lang="en-GB" sz="1000"/>
              <a:t>Load 1</a:t>
            </a:r>
          </a:p>
        </p:txBody>
      </p:sp>
      <p:sp>
        <p:nvSpPr>
          <p:cNvPr id="24610" name="Line 42"/>
          <p:cNvSpPr>
            <a:spLocks noChangeShapeType="1"/>
          </p:cNvSpPr>
          <p:nvPr/>
        </p:nvSpPr>
        <p:spPr bwMode="auto">
          <a:xfrm flipH="1" flipV="1">
            <a:off x="1444625" y="2247900"/>
            <a:ext cx="73025" cy="144463"/>
          </a:xfrm>
          <a:prstGeom prst="line">
            <a:avLst/>
          </a:prstGeom>
          <a:noFill/>
          <a:ln w="12700">
            <a:solidFill>
              <a:schemeClr val="tx1"/>
            </a:solidFill>
            <a:round/>
            <a:headEnd/>
            <a:tailEnd/>
          </a:ln>
        </p:spPr>
        <p:txBody>
          <a:bodyPr/>
          <a:lstStyle/>
          <a:p>
            <a:endParaRPr lang="sl-SI"/>
          </a:p>
        </p:txBody>
      </p:sp>
      <p:sp>
        <p:nvSpPr>
          <p:cNvPr id="24611" name="Line 43"/>
          <p:cNvSpPr>
            <a:spLocks noChangeShapeType="1"/>
          </p:cNvSpPr>
          <p:nvPr/>
        </p:nvSpPr>
        <p:spPr bwMode="auto">
          <a:xfrm flipV="1">
            <a:off x="1517650" y="1947863"/>
            <a:ext cx="0" cy="287337"/>
          </a:xfrm>
          <a:prstGeom prst="line">
            <a:avLst/>
          </a:prstGeom>
          <a:noFill/>
          <a:ln w="12700">
            <a:solidFill>
              <a:schemeClr val="tx1"/>
            </a:solidFill>
            <a:round/>
            <a:headEnd/>
            <a:tailEnd/>
          </a:ln>
        </p:spPr>
        <p:txBody>
          <a:bodyPr/>
          <a:lstStyle/>
          <a:p>
            <a:endParaRPr lang="sl-SI"/>
          </a:p>
        </p:txBody>
      </p:sp>
      <p:sp>
        <p:nvSpPr>
          <p:cNvPr id="24612" name="Oval 44"/>
          <p:cNvSpPr>
            <a:spLocks noChangeArrowheads="1"/>
          </p:cNvSpPr>
          <p:nvPr/>
        </p:nvSpPr>
        <p:spPr bwMode="auto">
          <a:xfrm>
            <a:off x="1403350" y="1731963"/>
            <a:ext cx="215900" cy="215900"/>
          </a:xfrm>
          <a:prstGeom prst="ellipse">
            <a:avLst/>
          </a:prstGeom>
          <a:noFill/>
          <a:ln w="12700">
            <a:solidFill>
              <a:schemeClr val="tx1"/>
            </a:solidFill>
            <a:round/>
            <a:headEnd/>
            <a:tailEnd/>
          </a:ln>
        </p:spPr>
        <p:txBody>
          <a:bodyPr wrap="none" anchor="ctr"/>
          <a:lstStyle/>
          <a:p>
            <a:endParaRPr lang="sl-SI"/>
          </a:p>
        </p:txBody>
      </p:sp>
      <p:sp>
        <p:nvSpPr>
          <p:cNvPr id="24613" name="Oval 45"/>
          <p:cNvSpPr>
            <a:spLocks noChangeArrowheads="1"/>
          </p:cNvSpPr>
          <p:nvPr/>
        </p:nvSpPr>
        <p:spPr bwMode="auto">
          <a:xfrm>
            <a:off x="1403350" y="1600200"/>
            <a:ext cx="215900" cy="215900"/>
          </a:xfrm>
          <a:prstGeom prst="ellipse">
            <a:avLst/>
          </a:prstGeom>
          <a:noFill/>
          <a:ln w="12700">
            <a:solidFill>
              <a:schemeClr val="tx1"/>
            </a:solidFill>
            <a:round/>
            <a:headEnd/>
            <a:tailEnd/>
          </a:ln>
        </p:spPr>
        <p:txBody>
          <a:bodyPr wrap="none" anchor="ctr"/>
          <a:lstStyle/>
          <a:p>
            <a:endParaRPr lang="sl-SI"/>
          </a:p>
        </p:txBody>
      </p:sp>
      <p:sp>
        <p:nvSpPr>
          <p:cNvPr id="24614" name="Line 46"/>
          <p:cNvSpPr>
            <a:spLocks noChangeShapeType="1"/>
          </p:cNvSpPr>
          <p:nvPr/>
        </p:nvSpPr>
        <p:spPr bwMode="auto">
          <a:xfrm flipV="1">
            <a:off x="1517650" y="1443038"/>
            <a:ext cx="0" cy="144462"/>
          </a:xfrm>
          <a:prstGeom prst="line">
            <a:avLst/>
          </a:prstGeom>
          <a:noFill/>
          <a:ln w="12700">
            <a:solidFill>
              <a:schemeClr val="tx1"/>
            </a:solidFill>
            <a:round/>
            <a:headEnd/>
            <a:tailEnd/>
          </a:ln>
        </p:spPr>
        <p:txBody>
          <a:bodyPr/>
          <a:lstStyle/>
          <a:p>
            <a:endParaRPr lang="sl-SI"/>
          </a:p>
        </p:txBody>
      </p:sp>
      <p:sp>
        <p:nvSpPr>
          <p:cNvPr id="24615" name="Line 47"/>
          <p:cNvSpPr>
            <a:spLocks noChangeShapeType="1"/>
          </p:cNvSpPr>
          <p:nvPr/>
        </p:nvSpPr>
        <p:spPr bwMode="auto">
          <a:xfrm flipH="1" flipV="1">
            <a:off x="1517650" y="2395538"/>
            <a:ext cx="3175" cy="169862"/>
          </a:xfrm>
          <a:prstGeom prst="line">
            <a:avLst/>
          </a:prstGeom>
          <a:noFill/>
          <a:ln w="12700">
            <a:solidFill>
              <a:schemeClr val="tx1"/>
            </a:solidFill>
            <a:round/>
            <a:headEnd/>
            <a:tailEnd/>
          </a:ln>
        </p:spPr>
        <p:txBody>
          <a:bodyPr/>
          <a:lstStyle/>
          <a:p>
            <a:endParaRPr lang="sl-SI"/>
          </a:p>
        </p:txBody>
      </p:sp>
      <p:sp>
        <p:nvSpPr>
          <p:cNvPr id="24616" name="Line 48"/>
          <p:cNvSpPr>
            <a:spLocks noChangeShapeType="1"/>
          </p:cNvSpPr>
          <p:nvPr/>
        </p:nvSpPr>
        <p:spPr bwMode="auto">
          <a:xfrm>
            <a:off x="25098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17" name="Oval 49"/>
          <p:cNvSpPr>
            <a:spLocks noChangeArrowheads="1"/>
          </p:cNvSpPr>
          <p:nvPr/>
        </p:nvSpPr>
        <p:spPr bwMode="auto">
          <a:xfrm>
            <a:off x="2481263" y="253523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18" name="Rectangle 50"/>
          <p:cNvSpPr>
            <a:spLocks noChangeArrowheads="1"/>
          </p:cNvSpPr>
          <p:nvPr/>
        </p:nvSpPr>
        <p:spPr bwMode="auto">
          <a:xfrm>
            <a:off x="24749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19" name="Line 51"/>
          <p:cNvSpPr>
            <a:spLocks noChangeShapeType="1"/>
          </p:cNvSpPr>
          <p:nvPr/>
        </p:nvSpPr>
        <p:spPr bwMode="auto">
          <a:xfrm>
            <a:off x="27257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20" name="Oval 52"/>
          <p:cNvSpPr>
            <a:spLocks noChangeArrowheads="1"/>
          </p:cNvSpPr>
          <p:nvPr/>
        </p:nvSpPr>
        <p:spPr bwMode="auto">
          <a:xfrm>
            <a:off x="2697163" y="253523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21" name="Rectangle 53"/>
          <p:cNvSpPr>
            <a:spLocks noChangeArrowheads="1"/>
          </p:cNvSpPr>
          <p:nvPr/>
        </p:nvSpPr>
        <p:spPr bwMode="auto">
          <a:xfrm>
            <a:off x="26908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22" name="Line 54"/>
          <p:cNvSpPr>
            <a:spLocks noChangeShapeType="1"/>
          </p:cNvSpPr>
          <p:nvPr/>
        </p:nvSpPr>
        <p:spPr bwMode="auto">
          <a:xfrm>
            <a:off x="29416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23" name="Oval 55"/>
          <p:cNvSpPr>
            <a:spLocks noChangeArrowheads="1"/>
          </p:cNvSpPr>
          <p:nvPr/>
        </p:nvSpPr>
        <p:spPr bwMode="auto">
          <a:xfrm>
            <a:off x="2913063" y="2538413"/>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24" name="Rectangle 56"/>
          <p:cNvSpPr>
            <a:spLocks noChangeArrowheads="1"/>
          </p:cNvSpPr>
          <p:nvPr/>
        </p:nvSpPr>
        <p:spPr bwMode="auto">
          <a:xfrm>
            <a:off x="29067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25" name="Line 58"/>
          <p:cNvSpPr>
            <a:spLocks noChangeShapeType="1"/>
          </p:cNvSpPr>
          <p:nvPr/>
        </p:nvSpPr>
        <p:spPr bwMode="auto">
          <a:xfrm flipH="1" flipV="1">
            <a:off x="2195513" y="3286125"/>
            <a:ext cx="71437" cy="144463"/>
          </a:xfrm>
          <a:prstGeom prst="line">
            <a:avLst/>
          </a:prstGeom>
          <a:noFill/>
          <a:ln w="12700">
            <a:solidFill>
              <a:schemeClr val="tx1"/>
            </a:solidFill>
            <a:round/>
            <a:headEnd/>
            <a:tailEnd/>
          </a:ln>
        </p:spPr>
        <p:txBody>
          <a:bodyPr/>
          <a:lstStyle/>
          <a:p>
            <a:endParaRPr lang="sl-SI"/>
          </a:p>
        </p:txBody>
      </p:sp>
      <p:sp>
        <p:nvSpPr>
          <p:cNvPr id="24626" name="Line 59"/>
          <p:cNvSpPr>
            <a:spLocks noChangeShapeType="1"/>
          </p:cNvSpPr>
          <p:nvPr/>
        </p:nvSpPr>
        <p:spPr bwMode="auto">
          <a:xfrm flipH="1" flipV="1">
            <a:off x="2266950" y="2552700"/>
            <a:ext cx="1588" cy="733425"/>
          </a:xfrm>
          <a:prstGeom prst="line">
            <a:avLst/>
          </a:prstGeom>
          <a:noFill/>
          <a:ln w="12700">
            <a:solidFill>
              <a:schemeClr val="tx1"/>
            </a:solidFill>
            <a:round/>
            <a:headEnd/>
            <a:tailEnd/>
          </a:ln>
        </p:spPr>
        <p:txBody>
          <a:bodyPr/>
          <a:lstStyle/>
          <a:p>
            <a:endParaRPr lang="sl-SI"/>
          </a:p>
        </p:txBody>
      </p:sp>
      <p:sp>
        <p:nvSpPr>
          <p:cNvPr id="24627" name="Oval 60"/>
          <p:cNvSpPr>
            <a:spLocks noChangeArrowheads="1"/>
          </p:cNvSpPr>
          <p:nvPr/>
        </p:nvSpPr>
        <p:spPr bwMode="auto">
          <a:xfrm>
            <a:off x="2239963" y="2536825"/>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28" name="Oval 61"/>
          <p:cNvSpPr>
            <a:spLocks noChangeArrowheads="1"/>
          </p:cNvSpPr>
          <p:nvPr/>
        </p:nvSpPr>
        <p:spPr bwMode="auto">
          <a:xfrm>
            <a:off x="2239963" y="419100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29" name="Line 62"/>
          <p:cNvSpPr>
            <a:spLocks noChangeShapeType="1"/>
          </p:cNvSpPr>
          <p:nvPr/>
        </p:nvSpPr>
        <p:spPr bwMode="auto">
          <a:xfrm flipV="1">
            <a:off x="2268538" y="3430588"/>
            <a:ext cx="0" cy="935037"/>
          </a:xfrm>
          <a:prstGeom prst="line">
            <a:avLst/>
          </a:prstGeom>
          <a:noFill/>
          <a:ln w="12700">
            <a:solidFill>
              <a:schemeClr val="tx1"/>
            </a:solidFill>
            <a:round/>
            <a:headEnd/>
            <a:tailEnd/>
          </a:ln>
        </p:spPr>
        <p:txBody>
          <a:bodyPr/>
          <a:lstStyle/>
          <a:p>
            <a:endParaRPr lang="sl-SI"/>
          </a:p>
        </p:txBody>
      </p:sp>
      <p:sp>
        <p:nvSpPr>
          <p:cNvPr id="24630" name="Rectangle 64"/>
          <p:cNvSpPr>
            <a:spLocks noChangeArrowheads="1"/>
          </p:cNvSpPr>
          <p:nvPr/>
        </p:nvSpPr>
        <p:spPr bwMode="auto">
          <a:xfrm>
            <a:off x="3779838" y="3062288"/>
            <a:ext cx="576262" cy="576262"/>
          </a:xfrm>
          <a:prstGeom prst="rect">
            <a:avLst/>
          </a:prstGeom>
          <a:solidFill>
            <a:srgbClr val="CCE7FF"/>
          </a:solidFill>
          <a:ln w="12700">
            <a:solidFill>
              <a:schemeClr val="tx1"/>
            </a:solidFill>
            <a:miter lim="800000"/>
            <a:headEnd/>
            <a:tailEnd/>
          </a:ln>
        </p:spPr>
        <p:txBody>
          <a:bodyPr wrap="none" anchor="ctr"/>
          <a:lstStyle/>
          <a:p>
            <a:pPr algn="ctr"/>
            <a:r>
              <a:rPr lang="en-GB" sz="1600"/>
              <a:t>UPS</a:t>
            </a:r>
          </a:p>
        </p:txBody>
      </p:sp>
      <p:sp>
        <p:nvSpPr>
          <p:cNvPr id="24631" name="Line 68"/>
          <p:cNvSpPr>
            <a:spLocks noChangeShapeType="1"/>
          </p:cNvSpPr>
          <p:nvPr/>
        </p:nvSpPr>
        <p:spPr bwMode="auto">
          <a:xfrm>
            <a:off x="3714750" y="4222750"/>
            <a:ext cx="1655763" cy="0"/>
          </a:xfrm>
          <a:prstGeom prst="line">
            <a:avLst/>
          </a:prstGeom>
          <a:noFill/>
          <a:ln w="12700">
            <a:solidFill>
              <a:schemeClr val="tx1"/>
            </a:solidFill>
            <a:round/>
            <a:headEnd/>
            <a:tailEnd/>
          </a:ln>
        </p:spPr>
        <p:txBody>
          <a:bodyPr/>
          <a:lstStyle/>
          <a:p>
            <a:endParaRPr lang="sl-SI"/>
          </a:p>
        </p:txBody>
      </p:sp>
      <p:sp>
        <p:nvSpPr>
          <p:cNvPr id="24632" name="Line 69"/>
          <p:cNvSpPr>
            <a:spLocks noChangeShapeType="1"/>
          </p:cNvSpPr>
          <p:nvPr/>
        </p:nvSpPr>
        <p:spPr bwMode="auto">
          <a:xfrm flipH="1" flipV="1">
            <a:off x="3995738" y="3860800"/>
            <a:ext cx="73025" cy="144463"/>
          </a:xfrm>
          <a:prstGeom prst="line">
            <a:avLst/>
          </a:prstGeom>
          <a:noFill/>
          <a:ln w="12700">
            <a:solidFill>
              <a:schemeClr val="tx1"/>
            </a:solidFill>
            <a:round/>
            <a:headEnd/>
            <a:tailEnd/>
          </a:ln>
        </p:spPr>
        <p:txBody>
          <a:bodyPr/>
          <a:lstStyle/>
          <a:p>
            <a:endParaRPr lang="sl-SI"/>
          </a:p>
        </p:txBody>
      </p:sp>
      <p:sp>
        <p:nvSpPr>
          <p:cNvPr id="24633" name="Line 70"/>
          <p:cNvSpPr>
            <a:spLocks noChangeShapeType="1"/>
          </p:cNvSpPr>
          <p:nvPr/>
        </p:nvSpPr>
        <p:spPr bwMode="auto">
          <a:xfrm flipH="1" flipV="1">
            <a:off x="4068763" y="3646488"/>
            <a:ext cx="0" cy="215900"/>
          </a:xfrm>
          <a:prstGeom prst="line">
            <a:avLst/>
          </a:prstGeom>
          <a:noFill/>
          <a:ln w="12700">
            <a:solidFill>
              <a:schemeClr val="tx1"/>
            </a:solidFill>
            <a:round/>
            <a:headEnd/>
            <a:tailEnd/>
          </a:ln>
        </p:spPr>
        <p:txBody>
          <a:bodyPr/>
          <a:lstStyle/>
          <a:p>
            <a:endParaRPr lang="sl-SI"/>
          </a:p>
        </p:txBody>
      </p:sp>
      <p:sp>
        <p:nvSpPr>
          <p:cNvPr id="24634" name="Oval 71"/>
          <p:cNvSpPr>
            <a:spLocks noChangeArrowheads="1"/>
          </p:cNvSpPr>
          <p:nvPr/>
        </p:nvSpPr>
        <p:spPr bwMode="auto">
          <a:xfrm>
            <a:off x="3794125" y="253365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35" name="Oval 76"/>
          <p:cNvSpPr>
            <a:spLocks noChangeArrowheads="1"/>
          </p:cNvSpPr>
          <p:nvPr/>
        </p:nvSpPr>
        <p:spPr bwMode="auto">
          <a:xfrm>
            <a:off x="4038600" y="419417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36" name="Line 77"/>
          <p:cNvSpPr>
            <a:spLocks noChangeShapeType="1"/>
          </p:cNvSpPr>
          <p:nvPr/>
        </p:nvSpPr>
        <p:spPr bwMode="auto">
          <a:xfrm flipV="1">
            <a:off x="4068763" y="4005263"/>
            <a:ext cx="0" cy="360362"/>
          </a:xfrm>
          <a:prstGeom prst="line">
            <a:avLst/>
          </a:prstGeom>
          <a:noFill/>
          <a:ln w="12700">
            <a:solidFill>
              <a:schemeClr val="tx1"/>
            </a:solidFill>
            <a:round/>
            <a:headEnd/>
            <a:tailEnd/>
          </a:ln>
        </p:spPr>
        <p:txBody>
          <a:bodyPr/>
          <a:lstStyle/>
          <a:p>
            <a:endParaRPr lang="sl-SI"/>
          </a:p>
        </p:txBody>
      </p:sp>
      <p:sp>
        <p:nvSpPr>
          <p:cNvPr id="24637" name="Line 78"/>
          <p:cNvSpPr>
            <a:spLocks noChangeShapeType="1"/>
          </p:cNvSpPr>
          <p:nvPr/>
        </p:nvSpPr>
        <p:spPr bwMode="auto">
          <a:xfrm flipH="1" flipV="1">
            <a:off x="3749675" y="2247900"/>
            <a:ext cx="73025" cy="144463"/>
          </a:xfrm>
          <a:prstGeom prst="line">
            <a:avLst/>
          </a:prstGeom>
          <a:noFill/>
          <a:ln w="12700">
            <a:solidFill>
              <a:schemeClr val="tx1"/>
            </a:solidFill>
            <a:round/>
            <a:headEnd/>
            <a:tailEnd/>
          </a:ln>
        </p:spPr>
        <p:txBody>
          <a:bodyPr/>
          <a:lstStyle/>
          <a:p>
            <a:endParaRPr lang="sl-SI"/>
          </a:p>
        </p:txBody>
      </p:sp>
      <p:sp>
        <p:nvSpPr>
          <p:cNvPr id="24638" name="Line 79"/>
          <p:cNvSpPr>
            <a:spLocks noChangeShapeType="1"/>
          </p:cNvSpPr>
          <p:nvPr/>
        </p:nvSpPr>
        <p:spPr bwMode="auto">
          <a:xfrm flipV="1">
            <a:off x="3822700" y="1947863"/>
            <a:ext cx="0" cy="287337"/>
          </a:xfrm>
          <a:prstGeom prst="line">
            <a:avLst/>
          </a:prstGeom>
          <a:noFill/>
          <a:ln w="12700">
            <a:solidFill>
              <a:schemeClr val="tx1"/>
            </a:solidFill>
            <a:round/>
            <a:headEnd/>
            <a:tailEnd/>
          </a:ln>
        </p:spPr>
        <p:txBody>
          <a:bodyPr/>
          <a:lstStyle/>
          <a:p>
            <a:endParaRPr lang="sl-SI"/>
          </a:p>
        </p:txBody>
      </p:sp>
      <p:sp>
        <p:nvSpPr>
          <p:cNvPr id="24639" name="Oval 80"/>
          <p:cNvSpPr>
            <a:spLocks noChangeArrowheads="1"/>
          </p:cNvSpPr>
          <p:nvPr/>
        </p:nvSpPr>
        <p:spPr bwMode="auto">
          <a:xfrm>
            <a:off x="3708400" y="1731963"/>
            <a:ext cx="215900" cy="215900"/>
          </a:xfrm>
          <a:prstGeom prst="ellipse">
            <a:avLst/>
          </a:prstGeom>
          <a:noFill/>
          <a:ln w="12700">
            <a:solidFill>
              <a:schemeClr val="tx1"/>
            </a:solidFill>
            <a:round/>
            <a:headEnd/>
            <a:tailEnd/>
          </a:ln>
        </p:spPr>
        <p:txBody>
          <a:bodyPr wrap="none" anchor="ctr"/>
          <a:lstStyle/>
          <a:p>
            <a:endParaRPr lang="sl-SI"/>
          </a:p>
        </p:txBody>
      </p:sp>
      <p:sp>
        <p:nvSpPr>
          <p:cNvPr id="24640" name="Oval 81"/>
          <p:cNvSpPr>
            <a:spLocks noChangeArrowheads="1"/>
          </p:cNvSpPr>
          <p:nvPr/>
        </p:nvSpPr>
        <p:spPr bwMode="auto">
          <a:xfrm>
            <a:off x="3708400" y="1600200"/>
            <a:ext cx="215900" cy="215900"/>
          </a:xfrm>
          <a:prstGeom prst="ellipse">
            <a:avLst/>
          </a:prstGeom>
          <a:noFill/>
          <a:ln w="12700">
            <a:solidFill>
              <a:schemeClr val="tx1"/>
            </a:solidFill>
            <a:round/>
            <a:headEnd/>
            <a:tailEnd/>
          </a:ln>
        </p:spPr>
        <p:txBody>
          <a:bodyPr wrap="none" anchor="ctr"/>
          <a:lstStyle/>
          <a:p>
            <a:endParaRPr lang="sl-SI"/>
          </a:p>
        </p:txBody>
      </p:sp>
      <p:sp>
        <p:nvSpPr>
          <p:cNvPr id="24641" name="Line 82"/>
          <p:cNvSpPr>
            <a:spLocks noChangeShapeType="1"/>
          </p:cNvSpPr>
          <p:nvPr/>
        </p:nvSpPr>
        <p:spPr bwMode="auto">
          <a:xfrm flipV="1">
            <a:off x="3816350" y="1446213"/>
            <a:ext cx="0" cy="144462"/>
          </a:xfrm>
          <a:prstGeom prst="line">
            <a:avLst/>
          </a:prstGeom>
          <a:noFill/>
          <a:ln w="12700">
            <a:solidFill>
              <a:schemeClr val="tx1"/>
            </a:solidFill>
            <a:round/>
            <a:headEnd/>
            <a:tailEnd/>
          </a:ln>
        </p:spPr>
        <p:txBody>
          <a:bodyPr/>
          <a:lstStyle/>
          <a:p>
            <a:endParaRPr lang="sl-SI"/>
          </a:p>
        </p:txBody>
      </p:sp>
      <p:sp>
        <p:nvSpPr>
          <p:cNvPr id="24642" name="Line 83"/>
          <p:cNvSpPr>
            <a:spLocks noChangeShapeType="1"/>
          </p:cNvSpPr>
          <p:nvPr/>
        </p:nvSpPr>
        <p:spPr bwMode="auto">
          <a:xfrm flipH="1" flipV="1">
            <a:off x="3822700" y="2395538"/>
            <a:ext cx="3175" cy="169862"/>
          </a:xfrm>
          <a:prstGeom prst="line">
            <a:avLst/>
          </a:prstGeom>
          <a:noFill/>
          <a:ln w="12700">
            <a:solidFill>
              <a:schemeClr val="tx1"/>
            </a:solidFill>
            <a:round/>
            <a:headEnd/>
            <a:tailEnd/>
          </a:ln>
        </p:spPr>
        <p:txBody>
          <a:bodyPr/>
          <a:lstStyle/>
          <a:p>
            <a:endParaRPr lang="sl-SI"/>
          </a:p>
        </p:txBody>
      </p:sp>
      <p:sp>
        <p:nvSpPr>
          <p:cNvPr id="24643" name="Line 84"/>
          <p:cNvSpPr>
            <a:spLocks noChangeShapeType="1"/>
          </p:cNvSpPr>
          <p:nvPr/>
        </p:nvSpPr>
        <p:spPr bwMode="auto">
          <a:xfrm>
            <a:off x="48212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44" name="Oval 85"/>
          <p:cNvSpPr>
            <a:spLocks noChangeArrowheads="1"/>
          </p:cNvSpPr>
          <p:nvPr/>
        </p:nvSpPr>
        <p:spPr bwMode="auto">
          <a:xfrm>
            <a:off x="4792663" y="253523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45" name="Rectangle 86"/>
          <p:cNvSpPr>
            <a:spLocks noChangeArrowheads="1"/>
          </p:cNvSpPr>
          <p:nvPr/>
        </p:nvSpPr>
        <p:spPr bwMode="auto">
          <a:xfrm>
            <a:off x="47863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46" name="Line 87"/>
          <p:cNvSpPr>
            <a:spLocks noChangeShapeType="1"/>
          </p:cNvSpPr>
          <p:nvPr/>
        </p:nvSpPr>
        <p:spPr bwMode="auto">
          <a:xfrm>
            <a:off x="50371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47" name="Oval 88"/>
          <p:cNvSpPr>
            <a:spLocks noChangeArrowheads="1"/>
          </p:cNvSpPr>
          <p:nvPr/>
        </p:nvSpPr>
        <p:spPr bwMode="auto">
          <a:xfrm>
            <a:off x="5008563" y="253523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48" name="Rectangle 89"/>
          <p:cNvSpPr>
            <a:spLocks noChangeArrowheads="1"/>
          </p:cNvSpPr>
          <p:nvPr/>
        </p:nvSpPr>
        <p:spPr bwMode="auto">
          <a:xfrm>
            <a:off x="50022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49" name="Line 90"/>
          <p:cNvSpPr>
            <a:spLocks noChangeShapeType="1"/>
          </p:cNvSpPr>
          <p:nvPr/>
        </p:nvSpPr>
        <p:spPr bwMode="auto">
          <a:xfrm>
            <a:off x="5253038" y="2565400"/>
            <a:ext cx="0" cy="431800"/>
          </a:xfrm>
          <a:prstGeom prst="line">
            <a:avLst/>
          </a:prstGeom>
          <a:noFill/>
          <a:ln w="12700">
            <a:solidFill>
              <a:schemeClr val="tx1"/>
            </a:solidFill>
            <a:round/>
            <a:headEnd/>
            <a:tailEnd type="triangle" w="med" len="med"/>
          </a:ln>
        </p:spPr>
        <p:txBody>
          <a:bodyPr/>
          <a:lstStyle/>
          <a:p>
            <a:endParaRPr lang="sl-SI"/>
          </a:p>
        </p:txBody>
      </p:sp>
      <p:sp>
        <p:nvSpPr>
          <p:cNvPr id="24650" name="Oval 91"/>
          <p:cNvSpPr>
            <a:spLocks noChangeArrowheads="1"/>
          </p:cNvSpPr>
          <p:nvPr/>
        </p:nvSpPr>
        <p:spPr bwMode="auto">
          <a:xfrm>
            <a:off x="5224463" y="2538413"/>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51" name="Rectangle 92"/>
          <p:cNvSpPr>
            <a:spLocks noChangeArrowheads="1"/>
          </p:cNvSpPr>
          <p:nvPr/>
        </p:nvSpPr>
        <p:spPr bwMode="auto">
          <a:xfrm>
            <a:off x="5218113" y="2636838"/>
            <a:ext cx="71437" cy="215900"/>
          </a:xfrm>
          <a:prstGeom prst="rect">
            <a:avLst/>
          </a:prstGeom>
          <a:noFill/>
          <a:ln w="12700">
            <a:solidFill>
              <a:schemeClr val="tx1"/>
            </a:solidFill>
            <a:miter lim="800000"/>
            <a:headEnd/>
            <a:tailEnd/>
          </a:ln>
        </p:spPr>
        <p:txBody>
          <a:bodyPr wrap="none" anchor="ctr"/>
          <a:lstStyle/>
          <a:p>
            <a:endParaRPr lang="sl-SI"/>
          </a:p>
        </p:txBody>
      </p:sp>
      <p:sp>
        <p:nvSpPr>
          <p:cNvPr id="24652" name="Line 94"/>
          <p:cNvSpPr>
            <a:spLocks noChangeShapeType="1"/>
          </p:cNvSpPr>
          <p:nvPr/>
        </p:nvSpPr>
        <p:spPr bwMode="auto">
          <a:xfrm flipH="1" flipV="1">
            <a:off x="4506913" y="3286125"/>
            <a:ext cx="71437" cy="144463"/>
          </a:xfrm>
          <a:prstGeom prst="line">
            <a:avLst/>
          </a:prstGeom>
          <a:noFill/>
          <a:ln w="12700">
            <a:solidFill>
              <a:schemeClr val="tx1"/>
            </a:solidFill>
            <a:round/>
            <a:headEnd/>
            <a:tailEnd/>
          </a:ln>
        </p:spPr>
        <p:txBody>
          <a:bodyPr/>
          <a:lstStyle/>
          <a:p>
            <a:endParaRPr lang="sl-SI"/>
          </a:p>
        </p:txBody>
      </p:sp>
      <p:sp>
        <p:nvSpPr>
          <p:cNvPr id="24653" name="Line 95"/>
          <p:cNvSpPr>
            <a:spLocks noChangeShapeType="1"/>
          </p:cNvSpPr>
          <p:nvPr/>
        </p:nvSpPr>
        <p:spPr bwMode="auto">
          <a:xfrm flipH="1" flipV="1">
            <a:off x="4578350" y="2552700"/>
            <a:ext cx="1588" cy="733425"/>
          </a:xfrm>
          <a:prstGeom prst="line">
            <a:avLst/>
          </a:prstGeom>
          <a:noFill/>
          <a:ln w="12700">
            <a:solidFill>
              <a:schemeClr val="tx1"/>
            </a:solidFill>
            <a:round/>
            <a:headEnd/>
            <a:tailEnd/>
          </a:ln>
        </p:spPr>
        <p:txBody>
          <a:bodyPr/>
          <a:lstStyle/>
          <a:p>
            <a:endParaRPr lang="sl-SI"/>
          </a:p>
        </p:txBody>
      </p:sp>
      <p:sp>
        <p:nvSpPr>
          <p:cNvPr id="24654" name="Oval 96"/>
          <p:cNvSpPr>
            <a:spLocks noChangeArrowheads="1"/>
          </p:cNvSpPr>
          <p:nvPr/>
        </p:nvSpPr>
        <p:spPr bwMode="auto">
          <a:xfrm>
            <a:off x="4551363" y="2536825"/>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55" name="Oval 97"/>
          <p:cNvSpPr>
            <a:spLocks noChangeArrowheads="1"/>
          </p:cNvSpPr>
          <p:nvPr/>
        </p:nvSpPr>
        <p:spPr bwMode="auto">
          <a:xfrm>
            <a:off x="4541838" y="4194175"/>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56" name="Line 98"/>
          <p:cNvSpPr>
            <a:spLocks noChangeShapeType="1"/>
          </p:cNvSpPr>
          <p:nvPr/>
        </p:nvSpPr>
        <p:spPr bwMode="auto">
          <a:xfrm flipV="1">
            <a:off x="4572000" y="3430588"/>
            <a:ext cx="0" cy="2016125"/>
          </a:xfrm>
          <a:prstGeom prst="line">
            <a:avLst/>
          </a:prstGeom>
          <a:noFill/>
          <a:ln w="12700">
            <a:solidFill>
              <a:schemeClr val="tx1"/>
            </a:solidFill>
            <a:round/>
            <a:headEnd/>
            <a:tailEnd/>
          </a:ln>
        </p:spPr>
        <p:txBody>
          <a:bodyPr/>
          <a:lstStyle/>
          <a:p>
            <a:endParaRPr lang="sl-SI"/>
          </a:p>
        </p:txBody>
      </p:sp>
      <p:sp>
        <p:nvSpPr>
          <p:cNvPr id="24657" name="Text Box 100"/>
          <p:cNvSpPr txBox="1">
            <a:spLocks noChangeArrowheads="1"/>
          </p:cNvSpPr>
          <p:nvPr/>
        </p:nvSpPr>
        <p:spPr bwMode="auto">
          <a:xfrm>
            <a:off x="1476375" y="1384300"/>
            <a:ext cx="627063" cy="244475"/>
          </a:xfrm>
          <a:prstGeom prst="rect">
            <a:avLst/>
          </a:prstGeom>
          <a:noFill/>
          <a:ln w="12700">
            <a:noFill/>
            <a:miter lim="800000"/>
            <a:headEnd/>
            <a:tailEnd/>
          </a:ln>
        </p:spPr>
        <p:txBody>
          <a:bodyPr wrap="none">
            <a:spAutoFit/>
          </a:bodyPr>
          <a:lstStyle/>
          <a:p>
            <a:pPr algn="ctr"/>
            <a:r>
              <a:rPr lang="en-GB" sz="1000"/>
              <a:t>Mains 1</a:t>
            </a:r>
          </a:p>
        </p:txBody>
      </p:sp>
      <p:sp>
        <p:nvSpPr>
          <p:cNvPr id="24658" name="Text Box 101"/>
          <p:cNvSpPr txBox="1">
            <a:spLocks noChangeArrowheads="1"/>
          </p:cNvSpPr>
          <p:nvPr/>
        </p:nvSpPr>
        <p:spPr bwMode="auto">
          <a:xfrm>
            <a:off x="3132138" y="1414463"/>
            <a:ext cx="663575" cy="244475"/>
          </a:xfrm>
          <a:prstGeom prst="rect">
            <a:avLst/>
          </a:prstGeom>
          <a:noFill/>
          <a:ln w="12700">
            <a:noFill/>
            <a:miter lim="800000"/>
            <a:headEnd/>
            <a:tailEnd/>
          </a:ln>
        </p:spPr>
        <p:txBody>
          <a:bodyPr wrap="none">
            <a:spAutoFit/>
          </a:bodyPr>
          <a:lstStyle/>
          <a:p>
            <a:pPr algn="ctr"/>
            <a:r>
              <a:rPr lang="en-GB" sz="1000"/>
              <a:t>Mains  2</a:t>
            </a:r>
          </a:p>
        </p:txBody>
      </p:sp>
      <p:sp>
        <p:nvSpPr>
          <p:cNvPr id="24659" name="Rectangle 102"/>
          <p:cNvSpPr>
            <a:spLocks noChangeArrowheads="1"/>
          </p:cNvSpPr>
          <p:nvPr/>
        </p:nvSpPr>
        <p:spPr bwMode="auto">
          <a:xfrm>
            <a:off x="3071813" y="4438650"/>
            <a:ext cx="260350" cy="288925"/>
          </a:xfrm>
          <a:prstGeom prst="rect">
            <a:avLst/>
          </a:prstGeom>
          <a:solidFill>
            <a:srgbClr val="CCE7FF"/>
          </a:solidFill>
          <a:ln w="12700">
            <a:solidFill>
              <a:schemeClr val="tx1"/>
            </a:solidFill>
            <a:miter lim="800000"/>
            <a:headEnd/>
            <a:tailEnd/>
          </a:ln>
        </p:spPr>
        <p:txBody>
          <a:bodyPr lIns="90000" tIns="46800" rIns="90000" bIns="46800" anchor="ctr">
            <a:spAutoFit/>
          </a:bodyPr>
          <a:lstStyle/>
          <a:p>
            <a:endParaRPr lang="sl-SI"/>
          </a:p>
        </p:txBody>
      </p:sp>
      <p:sp>
        <p:nvSpPr>
          <p:cNvPr id="24660" name="Line 103"/>
          <p:cNvSpPr>
            <a:spLocks noChangeShapeType="1"/>
          </p:cNvSpPr>
          <p:nvPr/>
        </p:nvSpPr>
        <p:spPr bwMode="auto">
          <a:xfrm>
            <a:off x="3132138" y="4367213"/>
            <a:ext cx="0" cy="144462"/>
          </a:xfrm>
          <a:prstGeom prst="line">
            <a:avLst/>
          </a:prstGeom>
          <a:noFill/>
          <a:ln w="12700">
            <a:solidFill>
              <a:schemeClr val="tx1"/>
            </a:solidFill>
            <a:round/>
            <a:headEnd/>
            <a:tailEnd/>
          </a:ln>
        </p:spPr>
        <p:txBody>
          <a:bodyPr wrap="none" lIns="90000" tIns="46800" rIns="90000" bIns="46800" anchor="ctr">
            <a:spAutoFit/>
          </a:bodyPr>
          <a:lstStyle/>
          <a:p>
            <a:endParaRPr lang="sl-SI"/>
          </a:p>
        </p:txBody>
      </p:sp>
      <p:sp>
        <p:nvSpPr>
          <p:cNvPr id="24661" name="Line 104"/>
          <p:cNvSpPr>
            <a:spLocks noChangeShapeType="1"/>
          </p:cNvSpPr>
          <p:nvPr/>
        </p:nvSpPr>
        <p:spPr bwMode="auto">
          <a:xfrm>
            <a:off x="3205163" y="4654550"/>
            <a:ext cx="0" cy="215900"/>
          </a:xfrm>
          <a:prstGeom prst="line">
            <a:avLst/>
          </a:prstGeom>
          <a:noFill/>
          <a:ln w="12700">
            <a:solidFill>
              <a:schemeClr val="tx1"/>
            </a:solidFill>
            <a:round/>
            <a:headEnd/>
            <a:tailEnd/>
          </a:ln>
        </p:spPr>
        <p:txBody>
          <a:bodyPr lIns="90000" tIns="46800" rIns="90000" bIns="46800" anchor="ctr">
            <a:spAutoFit/>
          </a:bodyPr>
          <a:lstStyle/>
          <a:p>
            <a:endParaRPr lang="sl-SI"/>
          </a:p>
        </p:txBody>
      </p:sp>
      <p:sp>
        <p:nvSpPr>
          <p:cNvPr id="24662" name="Line 105"/>
          <p:cNvSpPr>
            <a:spLocks noChangeShapeType="1"/>
          </p:cNvSpPr>
          <p:nvPr/>
        </p:nvSpPr>
        <p:spPr bwMode="auto">
          <a:xfrm>
            <a:off x="3276600" y="4367213"/>
            <a:ext cx="0" cy="144462"/>
          </a:xfrm>
          <a:prstGeom prst="line">
            <a:avLst/>
          </a:prstGeom>
          <a:noFill/>
          <a:ln w="12700">
            <a:solidFill>
              <a:schemeClr val="tx1"/>
            </a:solidFill>
            <a:round/>
            <a:headEnd/>
            <a:tailEnd/>
          </a:ln>
        </p:spPr>
        <p:txBody>
          <a:bodyPr wrap="none" lIns="90000" tIns="46800" rIns="90000" bIns="46800" anchor="ctr">
            <a:spAutoFit/>
          </a:bodyPr>
          <a:lstStyle/>
          <a:p>
            <a:endParaRPr lang="sl-SI"/>
          </a:p>
        </p:txBody>
      </p:sp>
      <p:sp>
        <p:nvSpPr>
          <p:cNvPr id="24663" name="Line 106"/>
          <p:cNvSpPr>
            <a:spLocks noChangeShapeType="1"/>
          </p:cNvSpPr>
          <p:nvPr/>
        </p:nvSpPr>
        <p:spPr bwMode="auto">
          <a:xfrm flipH="1" flipV="1">
            <a:off x="3132138" y="4511675"/>
            <a:ext cx="73025" cy="142875"/>
          </a:xfrm>
          <a:prstGeom prst="line">
            <a:avLst/>
          </a:prstGeom>
          <a:noFill/>
          <a:ln w="38100">
            <a:solidFill>
              <a:schemeClr val="tx1"/>
            </a:solidFill>
            <a:round/>
            <a:headEnd/>
            <a:tailEnd/>
          </a:ln>
        </p:spPr>
        <p:txBody>
          <a:bodyPr/>
          <a:lstStyle/>
          <a:p>
            <a:endParaRPr lang="sl-SI"/>
          </a:p>
        </p:txBody>
      </p:sp>
      <p:sp>
        <p:nvSpPr>
          <p:cNvPr id="24664" name="Oval 107"/>
          <p:cNvSpPr>
            <a:spLocks noChangeArrowheads="1"/>
          </p:cNvSpPr>
          <p:nvPr/>
        </p:nvSpPr>
        <p:spPr bwMode="auto">
          <a:xfrm>
            <a:off x="3179763" y="48402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65" name="Line 108"/>
          <p:cNvSpPr>
            <a:spLocks noChangeShapeType="1"/>
          </p:cNvSpPr>
          <p:nvPr/>
        </p:nvSpPr>
        <p:spPr bwMode="auto">
          <a:xfrm>
            <a:off x="3276600" y="4365625"/>
            <a:ext cx="792163" cy="0"/>
          </a:xfrm>
          <a:prstGeom prst="line">
            <a:avLst/>
          </a:prstGeom>
          <a:noFill/>
          <a:ln w="12700">
            <a:solidFill>
              <a:schemeClr val="tx1"/>
            </a:solidFill>
            <a:round/>
            <a:headEnd/>
            <a:tailEnd/>
          </a:ln>
        </p:spPr>
        <p:txBody>
          <a:bodyPr/>
          <a:lstStyle/>
          <a:p>
            <a:endParaRPr lang="sl-SI"/>
          </a:p>
        </p:txBody>
      </p:sp>
      <p:sp>
        <p:nvSpPr>
          <p:cNvPr id="24666" name="Line 109"/>
          <p:cNvSpPr>
            <a:spLocks noChangeShapeType="1"/>
          </p:cNvSpPr>
          <p:nvPr/>
        </p:nvSpPr>
        <p:spPr bwMode="auto">
          <a:xfrm>
            <a:off x="2268538" y="4365625"/>
            <a:ext cx="863600" cy="0"/>
          </a:xfrm>
          <a:prstGeom prst="line">
            <a:avLst/>
          </a:prstGeom>
          <a:noFill/>
          <a:ln w="12700">
            <a:solidFill>
              <a:schemeClr val="tx1"/>
            </a:solidFill>
            <a:round/>
            <a:headEnd/>
            <a:tailEnd/>
          </a:ln>
        </p:spPr>
        <p:txBody>
          <a:bodyPr/>
          <a:lstStyle/>
          <a:p>
            <a:endParaRPr lang="sl-SI"/>
          </a:p>
        </p:txBody>
      </p:sp>
      <p:sp>
        <p:nvSpPr>
          <p:cNvPr id="24667" name="Line 110"/>
          <p:cNvSpPr>
            <a:spLocks noChangeShapeType="1"/>
          </p:cNvSpPr>
          <p:nvPr/>
        </p:nvSpPr>
        <p:spPr bwMode="auto">
          <a:xfrm>
            <a:off x="3359150" y="5949950"/>
            <a:ext cx="0" cy="431800"/>
          </a:xfrm>
          <a:prstGeom prst="line">
            <a:avLst/>
          </a:prstGeom>
          <a:noFill/>
          <a:ln w="12700">
            <a:solidFill>
              <a:schemeClr val="tx1"/>
            </a:solidFill>
            <a:round/>
            <a:headEnd/>
            <a:tailEnd type="triangle" w="med" len="med"/>
          </a:ln>
        </p:spPr>
        <p:txBody>
          <a:bodyPr/>
          <a:lstStyle/>
          <a:p>
            <a:endParaRPr lang="sl-SI"/>
          </a:p>
        </p:txBody>
      </p:sp>
      <p:sp>
        <p:nvSpPr>
          <p:cNvPr id="24668" name="Oval 111"/>
          <p:cNvSpPr>
            <a:spLocks noChangeArrowheads="1"/>
          </p:cNvSpPr>
          <p:nvPr/>
        </p:nvSpPr>
        <p:spPr bwMode="auto">
          <a:xfrm>
            <a:off x="3332163" y="59197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69" name="Rectangle 112"/>
          <p:cNvSpPr>
            <a:spLocks noChangeArrowheads="1"/>
          </p:cNvSpPr>
          <p:nvPr/>
        </p:nvSpPr>
        <p:spPr bwMode="auto">
          <a:xfrm>
            <a:off x="3322638" y="6021388"/>
            <a:ext cx="73025" cy="215900"/>
          </a:xfrm>
          <a:prstGeom prst="rect">
            <a:avLst/>
          </a:prstGeom>
          <a:noFill/>
          <a:ln w="12700">
            <a:solidFill>
              <a:schemeClr val="tx1"/>
            </a:solidFill>
            <a:miter lim="800000"/>
            <a:headEnd/>
            <a:tailEnd/>
          </a:ln>
        </p:spPr>
        <p:txBody>
          <a:bodyPr wrap="none" anchor="ctr"/>
          <a:lstStyle/>
          <a:p>
            <a:endParaRPr lang="sl-SI"/>
          </a:p>
        </p:txBody>
      </p:sp>
      <p:sp>
        <p:nvSpPr>
          <p:cNvPr id="24670" name="Line 113"/>
          <p:cNvSpPr>
            <a:spLocks noChangeShapeType="1"/>
          </p:cNvSpPr>
          <p:nvPr/>
        </p:nvSpPr>
        <p:spPr bwMode="auto">
          <a:xfrm>
            <a:off x="3575050" y="5949950"/>
            <a:ext cx="0" cy="431800"/>
          </a:xfrm>
          <a:prstGeom prst="line">
            <a:avLst/>
          </a:prstGeom>
          <a:noFill/>
          <a:ln w="12700">
            <a:solidFill>
              <a:schemeClr val="tx1"/>
            </a:solidFill>
            <a:round/>
            <a:headEnd/>
            <a:tailEnd type="triangle" w="med" len="med"/>
          </a:ln>
        </p:spPr>
        <p:txBody>
          <a:bodyPr/>
          <a:lstStyle/>
          <a:p>
            <a:endParaRPr lang="sl-SI"/>
          </a:p>
        </p:txBody>
      </p:sp>
      <p:sp>
        <p:nvSpPr>
          <p:cNvPr id="24671" name="Oval 114"/>
          <p:cNvSpPr>
            <a:spLocks noChangeArrowheads="1"/>
          </p:cNvSpPr>
          <p:nvPr/>
        </p:nvSpPr>
        <p:spPr bwMode="auto">
          <a:xfrm>
            <a:off x="3548063" y="59197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72" name="Rectangle 115"/>
          <p:cNvSpPr>
            <a:spLocks noChangeArrowheads="1"/>
          </p:cNvSpPr>
          <p:nvPr/>
        </p:nvSpPr>
        <p:spPr bwMode="auto">
          <a:xfrm>
            <a:off x="3538538" y="6021388"/>
            <a:ext cx="73025" cy="215900"/>
          </a:xfrm>
          <a:prstGeom prst="rect">
            <a:avLst/>
          </a:prstGeom>
          <a:noFill/>
          <a:ln w="12700">
            <a:solidFill>
              <a:schemeClr val="tx1"/>
            </a:solidFill>
            <a:miter lim="800000"/>
            <a:headEnd/>
            <a:tailEnd/>
          </a:ln>
        </p:spPr>
        <p:txBody>
          <a:bodyPr wrap="none" anchor="ctr"/>
          <a:lstStyle/>
          <a:p>
            <a:endParaRPr lang="sl-SI"/>
          </a:p>
        </p:txBody>
      </p:sp>
      <p:sp>
        <p:nvSpPr>
          <p:cNvPr id="24673" name="Line 116"/>
          <p:cNvSpPr>
            <a:spLocks noChangeShapeType="1"/>
          </p:cNvSpPr>
          <p:nvPr/>
        </p:nvSpPr>
        <p:spPr bwMode="auto">
          <a:xfrm>
            <a:off x="3790950" y="5949950"/>
            <a:ext cx="0" cy="431800"/>
          </a:xfrm>
          <a:prstGeom prst="line">
            <a:avLst/>
          </a:prstGeom>
          <a:noFill/>
          <a:ln w="12700">
            <a:solidFill>
              <a:schemeClr val="tx1"/>
            </a:solidFill>
            <a:round/>
            <a:headEnd/>
            <a:tailEnd type="triangle" w="med" len="med"/>
          </a:ln>
        </p:spPr>
        <p:txBody>
          <a:bodyPr/>
          <a:lstStyle/>
          <a:p>
            <a:endParaRPr lang="sl-SI"/>
          </a:p>
        </p:txBody>
      </p:sp>
      <p:sp>
        <p:nvSpPr>
          <p:cNvPr id="24674" name="Oval 117"/>
          <p:cNvSpPr>
            <a:spLocks noChangeArrowheads="1"/>
          </p:cNvSpPr>
          <p:nvPr/>
        </p:nvSpPr>
        <p:spPr bwMode="auto">
          <a:xfrm>
            <a:off x="3763963" y="59197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75" name="Rectangle 118"/>
          <p:cNvSpPr>
            <a:spLocks noChangeArrowheads="1"/>
          </p:cNvSpPr>
          <p:nvPr/>
        </p:nvSpPr>
        <p:spPr bwMode="auto">
          <a:xfrm>
            <a:off x="3754438" y="6021388"/>
            <a:ext cx="73025" cy="215900"/>
          </a:xfrm>
          <a:prstGeom prst="rect">
            <a:avLst/>
          </a:prstGeom>
          <a:noFill/>
          <a:ln w="12700">
            <a:solidFill>
              <a:schemeClr val="tx1"/>
            </a:solidFill>
            <a:miter lim="800000"/>
            <a:headEnd/>
            <a:tailEnd/>
          </a:ln>
        </p:spPr>
        <p:txBody>
          <a:bodyPr wrap="none" anchor="ctr"/>
          <a:lstStyle/>
          <a:p>
            <a:endParaRPr lang="sl-SI"/>
          </a:p>
        </p:txBody>
      </p:sp>
      <p:sp>
        <p:nvSpPr>
          <p:cNvPr id="24676" name="Line 119"/>
          <p:cNvSpPr>
            <a:spLocks noChangeShapeType="1"/>
          </p:cNvSpPr>
          <p:nvPr/>
        </p:nvSpPr>
        <p:spPr bwMode="auto">
          <a:xfrm>
            <a:off x="2487613" y="5949950"/>
            <a:ext cx="1436687" cy="0"/>
          </a:xfrm>
          <a:prstGeom prst="line">
            <a:avLst/>
          </a:prstGeom>
          <a:noFill/>
          <a:ln w="12700">
            <a:solidFill>
              <a:schemeClr val="tx1"/>
            </a:solidFill>
            <a:round/>
            <a:headEnd/>
            <a:tailEnd/>
          </a:ln>
        </p:spPr>
        <p:txBody>
          <a:bodyPr/>
          <a:lstStyle/>
          <a:p>
            <a:endParaRPr lang="sl-SI"/>
          </a:p>
        </p:txBody>
      </p:sp>
      <p:sp>
        <p:nvSpPr>
          <p:cNvPr id="24677" name="Line 120"/>
          <p:cNvSpPr>
            <a:spLocks noChangeShapeType="1"/>
          </p:cNvSpPr>
          <p:nvPr/>
        </p:nvSpPr>
        <p:spPr bwMode="auto">
          <a:xfrm>
            <a:off x="2640013" y="5949950"/>
            <a:ext cx="0" cy="431800"/>
          </a:xfrm>
          <a:prstGeom prst="line">
            <a:avLst/>
          </a:prstGeom>
          <a:noFill/>
          <a:ln w="12700">
            <a:solidFill>
              <a:schemeClr val="tx1"/>
            </a:solidFill>
            <a:round/>
            <a:headEnd/>
            <a:tailEnd type="triangle" w="med" len="med"/>
          </a:ln>
        </p:spPr>
        <p:txBody>
          <a:bodyPr/>
          <a:lstStyle/>
          <a:p>
            <a:endParaRPr lang="sl-SI"/>
          </a:p>
        </p:txBody>
      </p:sp>
      <p:sp>
        <p:nvSpPr>
          <p:cNvPr id="24678" name="Oval 121"/>
          <p:cNvSpPr>
            <a:spLocks noChangeArrowheads="1"/>
          </p:cNvSpPr>
          <p:nvPr/>
        </p:nvSpPr>
        <p:spPr bwMode="auto">
          <a:xfrm>
            <a:off x="2611438" y="59197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79" name="Rectangle 122"/>
          <p:cNvSpPr>
            <a:spLocks noChangeArrowheads="1"/>
          </p:cNvSpPr>
          <p:nvPr/>
        </p:nvSpPr>
        <p:spPr bwMode="auto">
          <a:xfrm>
            <a:off x="2603500" y="6021388"/>
            <a:ext cx="74613" cy="215900"/>
          </a:xfrm>
          <a:prstGeom prst="rect">
            <a:avLst/>
          </a:prstGeom>
          <a:noFill/>
          <a:ln w="12700">
            <a:solidFill>
              <a:schemeClr val="tx1"/>
            </a:solidFill>
            <a:miter lim="800000"/>
            <a:headEnd/>
            <a:tailEnd/>
          </a:ln>
        </p:spPr>
        <p:txBody>
          <a:bodyPr wrap="none" anchor="ctr"/>
          <a:lstStyle/>
          <a:p>
            <a:endParaRPr lang="sl-SI"/>
          </a:p>
        </p:txBody>
      </p:sp>
      <p:sp>
        <p:nvSpPr>
          <p:cNvPr id="24680" name="Line 123"/>
          <p:cNvSpPr>
            <a:spLocks noChangeShapeType="1"/>
          </p:cNvSpPr>
          <p:nvPr/>
        </p:nvSpPr>
        <p:spPr bwMode="auto">
          <a:xfrm>
            <a:off x="2855913" y="5949950"/>
            <a:ext cx="0" cy="431800"/>
          </a:xfrm>
          <a:prstGeom prst="line">
            <a:avLst/>
          </a:prstGeom>
          <a:noFill/>
          <a:ln w="12700">
            <a:solidFill>
              <a:schemeClr val="tx1"/>
            </a:solidFill>
            <a:round/>
            <a:headEnd/>
            <a:tailEnd type="triangle" w="med" len="med"/>
          </a:ln>
        </p:spPr>
        <p:txBody>
          <a:bodyPr/>
          <a:lstStyle/>
          <a:p>
            <a:endParaRPr lang="sl-SI"/>
          </a:p>
        </p:txBody>
      </p:sp>
      <p:sp>
        <p:nvSpPr>
          <p:cNvPr id="24681" name="Oval 124"/>
          <p:cNvSpPr>
            <a:spLocks noChangeArrowheads="1"/>
          </p:cNvSpPr>
          <p:nvPr/>
        </p:nvSpPr>
        <p:spPr bwMode="auto">
          <a:xfrm>
            <a:off x="2827338" y="59197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82" name="Rectangle 125"/>
          <p:cNvSpPr>
            <a:spLocks noChangeArrowheads="1"/>
          </p:cNvSpPr>
          <p:nvPr/>
        </p:nvSpPr>
        <p:spPr bwMode="auto">
          <a:xfrm>
            <a:off x="2819400" y="6021388"/>
            <a:ext cx="74613" cy="215900"/>
          </a:xfrm>
          <a:prstGeom prst="rect">
            <a:avLst/>
          </a:prstGeom>
          <a:noFill/>
          <a:ln w="12700">
            <a:solidFill>
              <a:schemeClr val="tx1"/>
            </a:solidFill>
            <a:miter lim="800000"/>
            <a:headEnd/>
            <a:tailEnd/>
          </a:ln>
        </p:spPr>
        <p:txBody>
          <a:bodyPr wrap="none" anchor="ctr"/>
          <a:lstStyle/>
          <a:p>
            <a:endParaRPr lang="sl-SI"/>
          </a:p>
        </p:txBody>
      </p:sp>
      <p:sp>
        <p:nvSpPr>
          <p:cNvPr id="24683" name="Line 126"/>
          <p:cNvSpPr>
            <a:spLocks noChangeShapeType="1"/>
          </p:cNvSpPr>
          <p:nvPr/>
        </p:nvSpPr>
        <p:spPr bwMode="auto">
          <a:xfrm>
            <a:off x="3071813" y="5949950"/>
            <a:ext cx="0" cy="431800"/>
          </a:xfrm>
          <a:prstGeom prst="line">
            <a:avLst/>
          </a:prstGeom>
          <a:noFill/>
          <a:ln w="12700">
            <a:solidFill>
              <a:schemeClr val="tx1"/>
            </a:solidFill>
            <a:round/>
            <a:headEnd/>
            <a:tailEnd type="triangle" w="med" len="med"/>
          </a:ln>
        </p:spPr>
        <p:txBody>
          <a:bodyPr/>
          <a:lstStyle/>
          <a:p>
            <a:endParaRPr lang="sl-SI"/>
          </a:p>
        </p:txBody>
      </p:sp>
      <p:sp>
        <p:nvSpPr>
          <p:cNvPr id="24684" name="Oval 127"/>
          <p:cNvSpPr>
            <a:spLocks noChangeArrowheads="1"/>
          </p:cNvSpPr>
          <p:nvPr/>
        </p:nvSpPr>
        <p:spPr bwMode="auto">
          <a:xfrm>
            <a:off x="3043238" y="59197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85" name="Rectangle 128"/>
          <p:cNvSpPr>
            <a:spLocks noChangeArrowheads="1"/>
          </p:cNvSpPr>
          <p:nvPr/>
        </p:nvSpPr>
        <p:spPr bwMode="auto">
          <a:xfrm>
            <a:off x="3035300" y="6021388"/>
            <a:ext cx="74613" cy="215900"/>
          </a:xfrm>
          <a:prstGeom prst="rect">
            <a:avLst/>
          </a:prstGeom>
          <a:noFill/>
          <a:ln w="12700">
            <a:solidFill>
              <a:schemeClr val="tx1"/>
            </a:solidFill>
            <a:miter lim="800000"/>
            <a:headEnd/>
            <a:tailEnd/>
          </a:ln>
        </p:spPr>
        <p:txBody>
          <a:bodyPr wrap="none" anchor="ctr"/>
          <a:lstStyle/>
          <a:p>
            <a:endParaRPr lang="sl-SI"/>
          </a:p>
        </p:txBody>
      </p:sp>
      <p:sp>
        <p:nvSpPr>
          <p:cNvPr id="24686" name="Rectangle 129"/>
          <p:cNvSpPr>
            <a:spLocks noChangeArrowheads="1"/>
          </p:cNvSpPr>
          <p:nvPr/>
        </p:nvSpPr>
        <p:spPr bwMode="auto">
          <a:xfrm>
            <a:off x="3071813" y="5518150"/>
            <a:ext cx="260350" cy="288925"/>
          </a:xfrm>
          <a:prstGeom prst="rect">
            <a:avLst/>
          </a:prstGeom>
          <a:solidFill>
            <a:srgbClr val="CCE7FF"/>
          </a:solidFill>
          <a:ln w="12700">
            <a:solidFill>
              <a:schemeClr val="tx1"/>
            </a:solidFill>
            <a:miter lim="800000"/>
            <a:headEnd/>
            <a:tailEnd/>
          </a:ln>
        </p:spPr>
        <p:txBody>
          <a:bodyPr lIns="90000" tIns="46800" rIns="90000" bIns="46800" anchor="ctr">
            <a:spAutoFit/>
          </a:bodyPr>
          <a:lstStyle/>
          <a:p>
            <a:endParaRPr lang="sl-SI"/>
          </a:p>
        </p:txBody>
      </p:sp>
      <p:sp>
        <p:nvSpPr>
          <p:cNvPr id="24687" name="Line 130"/>
          <p:cNvSpPr>
            <a:spLocks noChangeShapeType="1"/>
          </p:cNvSpPr>
          <p:nvPr/>
        </p:nvSpPr>
        <p:spPr bwMode="auto">
          <a:xfrm>
            <a:off x="3132138" y="5446713"/>
            <a:ext cx="0" cy="144462"/>
          </a:xfrm>
          <a:prstGeom prst="line">
            <a:avLst/>
          </a:prstGeom>
          <a:noFill/>
          <a:ln w="12700">
            <a:solidFill>
              <a:schemeClr val="tx1"/>
            </a:solidFill>
            <a:round/>
            <a:headEnd/>
            <a:tailEnd/>
          </a:ln>
        </p:spPr>
        <p:txBody>
          <a:bodyPr wrap="none" lIns="90000" tIns="46800" rIns="90000" bIns="46800" anchor="ctr">
            <a:spAutoFit/>
          </a:bodyPr>
          <a:lstStyle/>
          <a:p>
            <a:endParaRPr lang="sl-SI"/>
          </a:p>
        </p:txBody>
      </p:sp>
      <p:sp>
        <p:nvSpPr>
          <p:cNvPr id="24688" name="Line 131"/>
          <p:cNvSpPr>
            <a:spLocks noChangeShapeType="1"/>
          </p:cNvSpPr>
          <p:nvPr/>
        </p:nvSpPr>
        <p:spPr bwMode="auto">
          <a:xfrm>
            <a:off x="3205163" y="5734050"/>
            <a:ext cx="0" cy="215900"/>
          </a:xfrm>
          <a:prstGeom prst="line">
            <a:avLst/>
          </a:prstGeom>
          <a:noFill/>
          <a:ln w="12700">
            <a:solidFill>
              <a:schemeClr val="tx1"/>
            </a:solidFill>
            <a:round/>
            <a:headEnd/>
            <a:tailEnd/>
          </a:ln>
        </p:spPr>
        <p:txBody>
          <a:bodyPr lIns="90000" tIns="46800" rIns="90000" bIns="46800" anchor="ctr">
            <a:spAutoFit/>
          </a:bodyPr>
          <a:lstStyle/>
          <a:p>
            <a:endParaRPr lang="sl-SI"/>
          </a:p>
        </p:txBody>
      </p:sp>
      <p:sp>
        <p:nvSpPr>
          <p:cNvPr id="24689" name="Line 132"/>
          <p:cNvSpPr>
            <a:spLocks noChangeShapeType="1"/>
          </p:cNvSpPr>
          <p:nvPr/>
        </p:nvSpPr>
        <p:spPr bwMode="auto">
          <a:xfrm>
            <a:off x="3276600" y="5446713"/>
            <a:ext cx="0" cy="144462"/>
          </a:xfrm>
          <a:prstGeom prst="line">
            <a:avLst/>
          </a:prstGeom>
          <a:noFill/>
          <a:ln w="12700">
            <a:solidFill>
              <a:schemeClr val="tx1"/>
            </a:solidFill>
            <a:round/>
            <a:headEnd/>
            <a:tailEnd/>
          </a:ln>
        </p:spPr>
        <p:txBody>
          <a:bodyPr wrap="none" lIns="90000" tIns="46800" rIns="90000" bIns="46800" anchor="ctr">
            <a:spAutoFit/>
          </a:bodyPr>
          <a:lstStyle/>
          <a:p>
            <a:endParaRPr lang="sl-SI"/>
          </a:p>
        </p:txBody>
      </p:sp>
      <p:sp>
        <p:nvSpPr>
          <p:cNvPr id="24690" name="Line 133"/>
          <p:cNvSpPr>
            <a:spLocks noChangeShapeType="1"/>
          </p:cNvSpPr>
          <p:nvPr/>
        </p:nvSpPr>
        <p:spPr bwMode="auto">
          <a:xfrm flipH="1" flipV="1">
            <a:off x="3132138" y="5591175"/>
            <a:ext cx="73025" cy="142875"/>
          </a:xfrm>
          <a:prstGeom prst="line">
            <a:avLst/>
          </a:prstGeom>
          <a:noFill/>
          <a:ln w="38100">
            <a:solidFill>
              <a:schemeClr val="tx1"/>
            </a:solidFill>
            <a:round/>
            <a:headEnd/>
            <a:tailEnd/>
          </a:ln>
        </p:spPr>
        <p:txBody>
          <a:bodyPr/>
          <a:lstStyle/>
          <a:p>
            <a:endParaRPr lang="sl-SI"/>
          </a:p>
        </p:txBody>
      </p:sp>
      <p:sp>
        <p:nvSpPr>
          <p:cNvPr id="24691" name="Oval 134"/>
          <p:cNvSpPr>
            <a:spLocks noChangeArrowheads="1"/>
          </p:cNvSpPr>
          <p:nvPr/>
        </p:nvSpPr>
        <p:spPr bwMode="auto">
          <a:xfrm>
            <a:off x="3179763" y="5919788"/>
            <a:ext cx="52387"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692" name="Line 135"/>
          <p:cNvSpPr>
            <a:spLocks noChangeShapeType="1"/>
          </p:cNvSpPr>
          <p:nvPr/>
        </p:nvSpPr>
        <p:spPr bwMode="auto">
          <a:xfrm>
            <a:off x="3276600" y="5445125"/>
            <a:ext cx="1295400" cy="1588"/>
          </a:xfrm>
          <a:prstGeom prst="line">
            <a:avLst/>
          </a:prstGeom>
          <a:noFill/>
          <a:ln w="12700">
            <a:solidFill>
              <a:schemeClr val="tx1"/>
            </a:solidFill>
            <a:round/>
            <a:headEnd/>
            <a:tailEnd/>
          </a:ln>
        </p:spPr>
        <p:txBody>
          <a:bodyPr/>
          <a:lstStyle/>
          <a:p>
            <a:endParaRPr lang="sl-SI"/>
          </a:p>
        </p:txBody>
      </p:sp>
      <p:sp>
        <p:nvSpPr>
          <p:cNvPr id="24693" name="Line 136"/>
          <p:cNvSpPr>
            <a:spLocks noChangeShapeType="1"/>
          </p:cNvSpPr>
          <p:nvPr/>
        </p:nvSpPr>
        <p:spPr bwMode="auto">
          <a:xfrm flipV="1">
            <a:off x="1763713" y="5445125"/>
            <a:ext cx="1368425" cy="1588"/>
          </a:xfrm>
          <a:prstGeom prst="line">
            <a:avLst/>
          </a:prstGeom>
          <a:noFill/>
          <a:ln w="12700">
            <a:solidFill>
              <a:schemeClr val="tx1"/>
            </a:solidFill>
            <a:round/>
            <a:headEnd/>
            <a:tailEnd/>
          </a:ln>
        </p:spPr>
        <p:txBody>
          <a:bodyPr/>
          <a:lstStyle/>
          <a:p>
            <a:endParaRPr lang="sl-SI"/>
          </a:p>
        </p:txBody>
      </p:sp>
      <p:sp>
        <p:nvSpPr>
          <p:cNvPr id="24694" name="Text Box 137"/>
          <p:cNvSpPr txBox="1">
            <a:spLocks noChangeArrowheads="1"/>
          </p:cNvSpPr>
          <p:nvPr/>
        </p:nvSpPr>
        <p:spPr bwMode="auto">
          <a:xfrm>
            <a:off x="3351213" y="5548313"/>
            <a:ext cx="428625" cy="244475"/>
          </a:xfrm>
          <a:prstGeom prst="rect">
            <a:avLst/>
          </a:prstGeom>
          <a:noFill/>
          <a:ln w="12700">
            <a:noFill/>
            <a:miter lim="800000"/>
            <a:headEnd/>
            <a:tailEnd/>
          </a:ln>
        </p:spPr>
        <p:txBody>
          <a:bodyPr wrap="none">
            <a:spAutoFit/>
          </a:bodyPr>
          <a:lstStyle/>
          <a:p>
            <a:pPr algn="ctr"/>
            <a:r>
              <a:rPr lang="en-GB" sz="1000"/>
              <a:t>STS</a:t>
            </a:r>
          </a:p>
        </p:txBody>
      </p:sp>
      <p:sp>
        <p:nvSpPr>
          <p:cNvPr id="24695" name="Text Box 138"/>
          <p:cNvSpPr txBox="1">
            <a:spLocks noChangeArrowheads="1"/>
          </p:cNvSpPr>
          <p:nvPr/>
        </p:nvSpPr>
        <p:spPr bwMode="auto">
          <a:xfrm>
            <a:off x="1960563" y="5994400"/>
            <a:ext cx="566737" cy="244475"/>
          </a:xfrm>
          <a:prstGeom prst="rect">
            <a:avLst/>
          </a:prstGeom>
          <a:noFill/>
          <a:ln w="12700">
            <a:noFill/>
            <a:miter lim="800000"/>
            <a:headEnd/>
            <a:tailEnd/>
          </a:ln>
        </p:spPr>
        <p:txBody>
          <a:bodyPr wrap="none">
            <a:spAutoFit/>
          </a:bodyPr>
          <a:lstStyle/>
          <a:p>
            <a:pPr algn="ctr"/>
            <a:r>
              <a:rPr lang="en-GB" sz="1000"/>
              <a:t>Load 2</a:t>
            </a:r>
          </a:p>
        </p:txBody>
      </p:sp>
      <p:sp>
        <p:nvSpPr>
          <p:cNvPr id="24696" name="Rectangle 140"/>
          <p:cNvSpPr>
            <a:spLocks noGrp="1" noChangeArrowheads="1"/>
          </p:cNvSpPr>
          <p:nvPr>
            <p:ph type="title"/>
          </p:nvPr>
        </p:nvSpPr>
        <p:spPr/>
        <p:txBody>
          <a:bodyPr/>
          <a:lstStyle/>
          <a:p>
            <a:pPr eaLnBrk="1" hangingPunct="1"/>
            <a:r>
              <a:rPr lang="sl-SI" dirty="0" smtClean="0"/>
              <a:t>Arhitektura z vzporednim delovanjem neodvisnih vej</a:t>
            </a:r>
            <a:endParaRPr lang="en-US" dirty="0" smtClean="0"/>
          </a:p>
        </p:txBody>
      </p:sp>
      <p:sp>
        <p:nvSpPr>
          <p:cNvPr id="269494" name="Rectangle 182"/>
          <p:cNvSpPr>
            <a:spLocks noGrp="1" noChangeArrowheads="1"/>
          </p:cNvSpPr>
          <p:nvPr>
            <p:ph type="body" idx="1"/>
          </p:nvPr>
        </p:nvSpPr>
        <p:spPr>
          <a:xfrm>
            <a:off x="6190506" y="1587500"/>
            <a:ext cx="2592388" cy="3108543"/>
          </a:xfrm>
          <a:solidFill>
            <a:srgbClr val="FFFFCC"/>
          </a:solidFill>
          <a:effectLst>
            <a:outerShdw dist="107763" dir="2700000" algn="ctr" rotWithShape="0">
              <a:schemeClr val="bg2">
                <a:alpha val="50000"/>
              </a:schemeClr>
            </a:outerShdw>
          </a:effectLst>
        </p:spPr>
        <p:txBody>
          <a:bodyPr>
            <a:spAutoFit/>
          </a:bodyPr>
          <a:lstStyle/>
          <a:p>
            <a:pPr marL="180975" indent="-180975">
              <a:defRPr/>
            </a:pPr>
            <a:r>
              <a:rPr lang="sl-SI" sz="1400" dirty="0" smtClean="0">
                <a:solidFill>
                  <a:srgbClr val="091C5A"/>
                </a:solidFill>
              </a:rPr>
              <a:t>Popolnoma redundanten sistema proti porabnikom</a:t>
            </a:r>
          </a:p>
          <a:p>
            <a:pPr marL="180975" indent="-180975">
              <a:defRPr/>
            </a:pPr>
            <a:r>
              <a:rPr lang="sl-SI" sz="1400" dirty="0" smtClean="0">
                <a:solidFill>
                  <a:srgbClr val="091C5A"/>
                </a:solidFill>
              </a:rPr>
              <a:t>Zaščita pred enkratnim izpadom (UPS,…)</a:t>
            </a:r>
          </a:p>
          <a:p>
            <a:pPr marL="180975" indent="-180975">
              <a:defRPr/>
            </a:pPr>
            <a:r>
              <a:rPr lang="sl-SI" sz="1400" dirty="0" smtClean="0">
                <a:solidFill>
                  <a:srgbClr val="091C5A"/>
                </a:solidFill>
              </a:rPr>
              <a:t>Napaka na enem porabniku ne vpliva na delovanje ostalih</a:t>
            </a:r>
          </a:p>
          <a:p>
            <a:pPr marL="180975" indent="-180975">
              <a:defRPr/>
            </a:pPr>
            <a:r>
              <a:rPr lang="sl-SI" sz="1400" dirty="0" smtClean="0">
                <a:solidFill>
                  <a:srgbClr val="091C5A"/>
                </a:solidFill>
              </a:rPr>
              <a:t>Mogoče vzdrževanje med delovanjem</a:t>
            </a:r>
          </a:p>
          <a:p>
            <a:pPr marL="180975" indent="-180975">
              <a:defRPr/>
            </a:pPr>
            <a:r>
              <a:rPr lang="sl-SI" sz="1400" dirty="0" smtClean="0">
                <a:solidFill>
                  <a:srgbClr val="091C5A"/>
                </a:solidFill>
              </a:rPr>
              <a:t>Vsaka napajalna veja zagotavlja 100% energije</a:t>
            </a:r>
          </a:p>
          <a:p>
            <a:pPr marL="180975" indent="-180975">
              <a:defRPr/>
            </a:pPr>
            <a:r>
              <a:rPr lang="sl-SI" sz="1400" dirty="0" smtClean="0">
                <a:solidFill>
                  <a:srgbClr val="091C5A"/>
                </a:solidFill>
              </a:rPr>
              <a:t>Skupna instalirana moč naprave je 200%</a:t>
            </a:r>
            <a:endParaRPr lang="en-US" sz="1400" dirty="0" smtClean="0">
              <a:solidFill>
                <a:srgbClr val="091C5A"/>
              </a:solidFill>
            </a:endParaRPr>
          </a:p>
        </p:txBody>
      </p:sp>
      <p:grpSp>
        <p:nvGrpSpPr>
          <p:cNvPr id="2" name="Group 141"/>
          <p:cNvGrpSpPr>
            <a:grpSpLocks/>
          </p:cNvGrpSpPr>
          <p:nvPr/>
        </p:nvGrpSpPr>
        <p:grpSpPr bwMode="auto">
          <a:xfrm>
            <a:off x="1979613" y="1700213"/>
            <a:ext cx="361950" cy="892175"/>
            <a:chOff x="1110" y="967"/>
            <a:chExt cx="227" cy="562"/>
          </a:xfrm>
        </p:grpSpPr>
        <p:sp>
          <p:nvSpPr>
            <p:cNvPr id="24745" name="Text Box 142"/>
            <p:cNvSpPr txBox="1">
              <a:spLocks noChangeArrowheads="1"/>
            </p:cNvSpPr>
            <p:nvPr/>
          </p:nvSpPr>
          <p:spPr bwMode="auto">
            <a:xfrm>
              <a:off x="1110" y="1053"/>
              <a:ext cx="191" cy="173"/>
            </a:xfrm>
            <a:prstGeom prst="rect">
              <a:avLst/>
            </a:prstGeom>
            <a:noFill/>
            <a:ln w="12700">
              <a:noFill/>
              <a:miter lim="800000"/>
              <a:headEnd/>
              <a:tailEnd/>
            </a:ln>
          </p:spPr>
          <p:txBody>
            <a:bodyPr wrap="none">
              <a:spAutoFit/>
            </a:bodyPr>
            <a:lstStyle/>
            <a:p>
              <a:r>
                <a:rPr lang="en-GB" dirty="0"/>
                <a:t>G</a:t>
              </a:r>
            </a:p>
          </p:txBody>
        </p:sp>
        <p:sp>
          <p:nvSpPr>
            <p:cNvPr id="24746" name="Line 143"/>
            <p:cNvSpPr>
              <a:spLocks noChangeShapeType="1"/>
            </p:cNvSpPr>
            <p:nvPr/>
          </p:nvSpPr>
          <p:spPr bwMode="auto">
            <a:xfrm rot="10800000" flipV="1">
              <a:off x="1216" y="1238"/>
              <a:ext cx="1" cy="91"/>
            </a:xfrm>
            <a:prstGeom prst="line">
              <a:avLst/>
            </a:prstGeom>
            <a:noFill/>
            <a:ln w="12700">
              <a:solidFill>
                <a:schemeClr val="tx1"/>
              </a:solidFill>
              <a:round/>
              <a:headEnd/>
              <a:tailEnd/>
            </a:ln>
          </p:spPr>
          <p:txBody>
            <a:bodyPr/>
            <a:lstStyle/>
            <a:p>
              <a:endParaRPr lang="sl-SI"/>
            </a:p>
          </p:txBody>
        </p:sp>
        <p:sp>
          <p:nvSpPr>
            <p:cNvPr id="24747" name="Line 144"/>
            <p:cNvSpPr>
              <a:spLocks noChangeShapeType="1"/>
            </p:cNvSpPr>
            <p:nvPr/>
          </p:nvSpPr>
          <p:spPr bwMode="auto">
            <a:xfrm rot="10800000" flipH="1" flipV="1">
              <a:off x="1217" y="1329"/>
              <a:ext cx="45" cy="91"/>
            </a:xfrm>
            <a:prstGeom prst="line">
              <a:avLst/>
            </a:prstGeom>
            <a:noFill/>
            <a:ln w="12700">
              <a:solidFill>
                <a:schemeClr val="tx1"/>
              </a:solidFill>
              <a:round/>
              <a:headEnd/>
              <a:tailEnd/>
            </a:ln>
          </p:spPr>
          <p:txBody>
            <a:bodyPr/>
            <a:lstStyle/>
            <a:p>
              <a:endParaRPr lang="sl-SI"/>
            </a:p>
          </p:txBody>
        </p:sp>
        <p:sp>
          <p:nvSpPr>
            <p:cNvPr id="24748" name="Line 145"/>
            <p:cNvSpPr>
              <a:spLocks noChangeShapeType="1"/>
            </p:cNvSpPr>
            <p:nvPr/>
          </p:nvSpPr>
          <p:spPr bwMode="auto">
            <a:xfrm rot="10800000" flipV="1">
              <a:off x="1218" y="1420"/>
              <a:ext cx="0" cy="91"/>
            </a:xfrm>
            <a:prstGeom prst="line">
              <a:avLst/>
            </a:prstGeom>
            <a:noFill/>
            <a:ln w="12700">
              <a:solidFill>
                <a:schemeClr val="tx1"/>
              </a:solidFill>
              <a:round/>
              <a:headEnd/>
              <a:tailEnd/>
            </a:ln>
          </p:spPr>
          <p:txBody>
            <a:bodyPr/>
            <a:lstStyle/>
            <a:p>
              <a:endParaRPr lang="sl-SI"/>
            </a:p>
          </p:txBody>
        </p:sp>
        <p:sp>
          <p:nvSpPr>
            <p:cNvPr id="24749" name="Oval 146"/>
            <p:cNvSpPr>
              <a:spLocks noChangeArrowheads="1"/>
            </p:cNvSpPr>
            <p:nvPr/>
          </p:nvSpPr>
          <p:spPr bwMode="auto">
            <a:xfrm rot="10800000">
              <a:off x="1203" y="1495"/>
              <a:ext cx="34" cy="34"/>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750" name="Oval 147"/>
            <p:cNvSpPr>
              <a:spLocks noChangeArrowheads="1"/>
            </p:cNvSpPr>
            <p:nvPr/>
          </p:nvSpPr>
          <p:spPr bwMode="auto">
            <a:xfrm rot="10800000">
              <a:off x="1153" y="1104"/>
              <a:ext cx="136" cy="136"/>
            </a:xfrm>
            <a:prstGeom prst="ellipse">
              <a:avLst/>
            </a:prstGeom>
            <a:noFill/>
            <a:ln w="12700">
              <a:solidFill>
                <a:schemeClr val="tx1"/>
              </a:solidFill>
              <a:round/>
              <a:headEnd/>
              <a:tailEnd/>
            </a:ln>
          </p:spPr>
          <p:txBody>
            <a:bodyPr wrap="none" anchor="ctr"/>
            <a:lstStyle/>
            <a:p>
              <a:endParaRPr lang="sl-SI"/>
            </a:p>
          </p:txBody>
        </p:sp>
        <p:sp>
          <p:nvSpPr>
            <p:cNvPr id="24751" name="Line 148"/>
            <p:cNvSpPr>
              <a:spLocks noChangeShapeType="1"/>
            </p:cNvSpPr>
            <p:nvPr/>
          </p:nvSpPr>
          <p:spPr bwMode="auto">
            <a:xfrm rot="10800000">
              <a:off x="1234" y="1058"/>
              <a:ext cx="0" cy="45"/>
            </a:xfrm>
            <a:prstGeom prst="line">
              <a:avLst/>
            </a:prstGeom>
            <a:noFill/>
            <a:ln w="12700">
              <a:solidFill>
                <a:schemeClr val="tx1"/>
              </a:solidFill>
              <a:round/>
              <a:headEnd/>
              <a:tailEnd/>
            </a:ln>
          </p:spPr>
          <p:txBody>
            <a:bodyPr/>
            <a:lstStyle/>
            <a:p>
              <a:endParaRPr lang="sl-SI"/>
            </a:p>
          </p:txBody>
        </p:sp>
        <p:sp>
          <p:nvSpPr>
            <p:cNvPr id="24752" name="Line 149"/>
            <p:cNvSpPr>
              <a:spLocks noChangeShapeType="1"/>
            </p:cNvSpPr>
            <p:nvPr/>
          </p:nvSpPr>
          <p:spPr bwMode="auto">
            <a:xfrm rot="10800000">
              <a:off x="1209" y="1058"/>
              <a:ext cx="0" cy="45"/>
            </a:xfrm>
            <a:prstGeom prst="line">
              <a:avLst/>
            </a:prstGeom>
            <a:noFill/>
            <a:ln w="12700">
              <a:solidFill>
                <a:schemeClr val="tx1"/>
              </a:solidFill>
              <a:round/>
              <a:headEnd/>
              <a:tailEnd/>
            </a:ln>
          </p:spPr>
          <p:txBody>
            <a:bodyPr/>
            <a:lstStyle/>
            <a:p>
              <a:endParaRPr lang="sl-SI"/>
            </a:p>
          </p:txBody>
        </p:sp>
        <p:sp>
          <p:nvSpPr>
            <p:cNvPr id="24753" name="AutoShape 150"/>
            <p:cNvSpPr>
              <a:spLocks noChangeArrowheads="1"/>
            </p:cNvSpPr>
            <p:nvPr/>
          </p:nvSpPr>
          <p:spPr bwMode="auto">
            <a:xfrm rot="10800000" flipV="1">
              <a:off x="1110" y="967"/>
              <a:ext cx="227" cy="91"/>
            </a:xfrm>
            <a:prstGeom prst="flowChartManualOperation">
              <a:avLst/>
            </a:prstGeom>
            <a:noFill/>
            <a:ln w="12700">
              <a:solidFill>
                <a:schemeClr val="tx1"/>
              </a:solidFill>
              <a:miter lim="800000"/>
              <a:headEnd/>
              <a:tailEnd/>
            </a:ln>
          </p:spPr>
          <p:txBody>
            <a:bodyPr wrap="none" anchor="ctr"/>
            <a:lstStyle/>
            <a:p>
              <a:endParaRPr lang="sl-SI"/>
            </a:p>
          </p:txBody>
        </p:sp>
      </p:grpSp>
      <p:grpSp>
        <p:nvGrpSpPr>
          <p:cNvPr id="3" name="Group 151"/>
          <p:cNvGrpSpPr>
            <a:grpSpLocks/>
          </p:cNvGrpSpPr>
          <p:nvPr/>
        </p:nvGrpSpPr>
        <p:grpSpPr bwMode="auto">
          <a:xfrm>
            <a:off x="4275180" y="1700213"/>
            <a:ext cx="368258" cy="892175"/>
            <a:chOff x="1104" y="967"/>
            <a:chExt cx="233" cy="562"/>
          </a:xfrm>
        </p:grpSpPr>
        <p:sp>
          <p:nvSpPr>
            <p:cNvPr id="24736" name="Text Box 152"/>
            <p:cNvSpPr txBox="1">
              <a:spLocks noChangeArrowheads="1"/>
            </p:cNvSpPr>
            <p:nvPr/>
          </p:nvSpPr>
          <p:spPr bwMode="auto">
            <a:xfrm>
              <a:off x="1104" y="1059"/>
              <a:ext cx="191" cy="173"/>
            </a:xfrm>
            <a:prstGeom prst="rect">
              <a:avLst/>
            </a:prstGeom>
            <a:noFill/>
            <a:ln w="12700">
              <a:noFill/>
              <a:miter lim="800000"/>
              <a:headEnd/>
              <a:tailEnd/>
            </a:ln>
          </p:spPr>
          <p:txBody>
            <a:bodyPr wrap="none">
              <a:spAutoFit/>
            </a:bodyPr>
            <a:lstStyle/>
            <a:p>
              <a:r>
                <a:rPr lang="en-GB" dirty="0"/>
                <a:t>G</a:t>
              </a:r>
            </a:p>
          </p:txBody>
        </p:sp>
        <p:sp>
          <p:nvSpPr>
            <p:cNvPr id="24737" name="Line 153"/>
            <p:cNvSpPr>
              <a:spLocks noChangeShapeType="1"/>
            </p:cNvSpPr>
            <p:nvPr/>
          </p:nvSpPr>
          <p:spPr bwMode="auto">
            <a:xfrm rot="10800000" flipV="1">
              <a:off x="1216" y="1238"/>
              <a:ext cx="1" cy="91"/>
            </a:xfrm>
            <a:prstGeom prst="line">
              <a:avLst/>
            </a:prstGeom>
            <a:noFill/>
            <a:ln w="12700">
              <a:solidFill>
                <a:schemeClr val="tx1"/>
              </a:solidFill>
              <a:round/>
              <a:headEnd/>
              <a:tailEnd/>
            </a:ln>
          </p:spPr>
          <p:txBody>
            <a:bodyPr/>
            <a:lstStyle/>
            <a:p>
              <a:endParaRPr lang="sl-SI"/>
            </a:p>
          </p:txBody>
        </p:sp>
        <p:sp>
          <p:nvSpPr>
            <p:cNvPr id="24738" name="Line 154"/>
            <p:cNvSpPr>
              <a:spLocks noChangeShapeType="1"/>
            </p:cNvSpPr>
            <p:nvPr/>
          </p:nvSpPr>
          <p:spPr bwMode="auto">
            <a:xfrm rot="10800000" flipH="1" flipV="1">
              <a:off x="1217" y="1329"/>
              <a:ext cx="45" cy="91"/>
            </a:xfrm>
            <a:prstGeom prst="line">
              <a:avLst/>
            </a:prstGeom>
            <a:noFill/>
            <a:ln w="12700">
              <a:solidFill>
                <a:schemeClr val="tx1"/>
              </a:solidFill>
              <a:round/>
              <a:headEnd/>
              <a:tailEnd/>
            </a:ln>
          </p:spPr>
          <p:txBody>
            <a:bodyPr/>
            <a:lstStyle/>
            <a:p>
              <a:endParaRPr lang="sl-SI"/>
            </a:p>
          </p:txBody>
        </p:sp>
        <p:sp>
          <p:nvSpPr>
            <p:cNvPr id="24739" name="Line 155"/>
            <p:cNvSpPr>
              <a:spLocks noChangeShapeType="1"/>
            </p:cNvSpPr>
            <p:nvPr/>
          </p:nvSpPr>
          <p:spPr bwMode="auto">
            <a:xfrm rot="10800000" flipV="1">
              <a:off x="1218" y="1420"/>
              <a:ext cx="0" cy="91"/>
            </a:xfrm>
            <a:prstGeom prst="line">
              <a:avLst/>
            </a:prstGeom>
            <a:noFill/>
            <a:ln w="12700">
              <a:solidFill>
                <a:schemeClr val="tx1"/>
              </a:solidFill>
              <a:round/>
              <a:headEnd/>
              <a:tailEnd/>
            </a:ln>
          </p:spPr>
          <p:txBody>
            <a:bodyPr/>
            <a:lstStyle/>
            <a:p>
              <a:endParaRPr lang="sl-SI"/>
            </a:p>
          </p:txBody>
        </p:sp>
        <p:sp>
          <p:nvSpPr>
            <p:cNvPr id="24740" name="Oval 156"/>
            <p:cNvSpPr>
              <a:spLocks noChangeArrowheads="1"/>
            </p:cNvSpPr>
            <p:nvPr/>
          </p:nvSpPr>
          <p:spPr bwMode="auto">
            <a:xfrm rot="10800000">
              <a:off x="1203" y="1495"/>
              <a:ext cx="34" cy="34"/>
            </a:xfrm>
            <a:prstGeom prst="ellipse">
              <a:avLst/>
            </a:prstGeom>
            <a:solidFill>
              <a:srgbClr val="000000"/>
            </a:solidFill>
            <a:ln w="12700">
              <a:solidFill>
                <a:schemeClr val="tx1"/>
              </a:solidFill>
              <a:round/>
              <a:headEnd/>
              <a:tailEnd/>
            </a:ln>
          </p:spPr>
          <p:txBody>
            <a:bodyPr wrap="none" anchor="ctr"/>
            <a:lstStyle/>
            <a:p>
              <a:endParaRPr lang="sl-SI"/>
            </a:p>
          </p:txBody>
        </p:sp>
        <p:sp>
          <p:nvSpPr>
            <p:cNvPr id="24741" name="Oval 157"/>
            <p:cNvSpPr>
              <a:spLocks noChangeArrowheads="1"/>
            </p:cNvSpPr>
            <p:nvPr/>
          </p:nvSpPr>
          <p:spPr bwMode="auto">
            <a:xfrm rot="10800000">
              <a:off x="1153" y="1104"/>
              <a:ext cx="136" cy="136"/>
            </a:xfrm>
            <a:prstGeom prst="ellipse">
              <a:avLst/>
            </a:prstGeom>
            <a:noFill/>
            <a:ln w="12700">
              <a:solidFill>
                <a:schemeClr val="tx1"/>
              </a:solidFill>
              <a:round/>
              <a:headEnd/>
              <a:tailEnd/>
            </a:ln>
          </p:spPr>
          <p:txBody>
            <a:bodyPr wrap="none" anchor="ctr"/>
            <a:lstStyle/>
            <a:p>
              <a:endParaRPr lang="sl-SI"/>
            </a:p>
          </p:txBody>
        </p:sp>
        <p:sp>
          <p:nvSpPr>
            <p:cNvPr id="24742" name="Line 158"/>
            <p:cNvSpPr>
              <a:spLocks noChangeShapeType="1"/>
            </p:cNvSpPr>
            <p:nvPr/>
          </p:nvSpPr>
          <p:spPr bwMode="auto">
            <a:xfrm rot="10800000">
              <a:off x="1234" y="1058"/>
              <a:ext cx="0" cy="45"/>
            </a:xfrm>
            <a:prstGeom prst="line">
              <a:avLst/>
            </a:prstGeom>
            <a:noFill/>
            <a:ln w="12700">
              <a:solidFill>
                <a:schemeClr val="tx1"/>
              </a:solidFill>
              <a:round/>
              <a:headEnd/>
              <a:tailEnd/>
            </a:ln>
          </p:spPr>
          <p:txBody>
            <a:bodyPr/>
            <a:lstStyle/>
            <a:p>
              <a:endParaRPr lang="sl-SI"/>
            </a:p>
          </p:txBody>
        </p:sp>
        <p:sp>
          <p:nvSpPr>
            <p:cNvPr id="24743" name="Line 159"/>
            <p:cNvSpPr>
              <a:spLocks noChangeShapeType="1"/>
            </p:cNvSpPr>
            <p:nvPr/>
          </p:nvSpPr>
          <p:spPr bwMode="auto">
            <a:xfrm rot="10800000">
              <a:off x="1209" y="1058"/>
              <a:ext cx="0" cy="45"/>
            </a:xfrm>
            <a:prstGeom prst="line">
              <a:avLst/>
            </a:prstGeom>
            <a:noFill/>
            <a:ln w="12700">
              <a:solidFill>
                <a:schemeClr val="tx1"/>
              </a:solidFill>
              <a:round/>
              <a:headEnd/>
              <a:tailEnd/>
            </a:ln>
          </p:spPr>
          <p:txBody>
            <a:bodyPr/>
            <a:lstStyle/>
            <a:p>
              <a:endParaRPr lang="sl-SI"/>
            </a:p>
          </p:txBody>
        </p:sp>
        <p:sp>
          <p:nvSpPr>
            <p:cNvPr id="24744" name="AutoShape 160"/>
            <p:cNvSpPr>
              <a:spLocks noChangeArrowheads="1"/>
            </p:cNvSpPr>
            <p:nvPr/>
          </p:nvSpPr>
          <p:spPr bwMode="auto">
            <a:xfrm rot="10800000" flipV="1">
              <a:off x="1110" y="967"/>
              <a:ext cx="227" cy="91"/>
            </a:xfrm>
            <a:prstGeom prst="flowChartManualOperation">
              <a:avLst/>
            </a:prstGeom>
            <a:noFill/>
            <a:ln w="12700">
              <a:solidFill>
                <a:schemeClr val="tx1"/>
              </a:solidFill>
              <a:miter lim="800000"/>
              <a:headEnd/>
              <a:tailEnd/>
            </a:ln>
          </p:spPr>
          <p:txBody>
            <a:bodyPr wrap="none" anchor="ctr"/>
            <a:lstStyle/>
            <a:p>
              <a:endParaRPr lang="sl-SI"/>
            </a:p>
          </p:txBody>
        </p:sp>
      </p:grpSp>
      <p:sp>
        <p:nvSpPr>
          <p:cNvPr id="24700" name="Text Box 161"/>
          <p:cNvSpPr txBox="1">
            <a:spLocks noChangeArrowheads="1"/>
          </p:cNvSpPr>
          <p:nvPr/>
        </p:nvSpPr>
        <p:spPr bwMode="auto">
          <a:xfrm>
            <a:off x="2411413" y="2133600"/>
            <a:ext cx="1279525" cy="396875"/>
          </a:xfrm>
          <a:prstGeom prst="rect">
            <a:avLst/>
          </a:prstGeom>
          <a:noFill/>
          <a:ln w="12700">
            <a:noFill/>
            <a:miter lim="800000"/>
            <a:headEnd/>
            <a:tailEnd/>
          </a:ln>
        </p:spPr>
        <p:txBody>
          <a:bodyPr wrap="none">
            <a:spAutoFit/>
          </a:bodyPr>
          <a:lstStyle/>
          <a:p>
            <a:pPr algn="ctr"/>
            <a:r>
              <a:rPr lang="en-GB" sz="1000"/>
              <a:t>Unprotected mains/</a:t>
            </a:r>
          </a:p>
          <a:p>
            <a:pPr algn="ctr"/>
            <a:r>
              <a:rPr lang="en-GB" sz="1000"/>
              <a:t>Short break bus</a:t>
            </a:r>
          </a:p>
        </p:txBody>
      </p:sp>
      <p:sp>
        <p:nvSpPr>
          <p:cNvPr id="24701" name="Line 163"/>
          <p:cNvSpPr>
            <a:spLocks noChangeShapeType="1"/>
          </p:cNvSpPr>
          <p:nvPr/>
        </p:nvSpPr>
        <p:spPr bwMode="auto">
          <a:xfrm flipV="1">
            <a:off x="1690688" y="2962275"/>
            <a:ext cx="0" cy="106363"/>
          </a:xfrm>
          <a:prstGeom prst="line">
            <a:avLst/>
          </a:prstGeom>
          <a:noFill/>
          <a:ln w="12700">
            <a:solidFill>
              <a:schemeClr val="tx1"/>
            </a:solidFill>
            <a:round/>
            <a:headEnd/>
            <a:tailEnd/>
          </a:ln>
        </p:spPr>
        <p:txBody>
          <a:bodyPr/>
          <a:lstStyle/>
          <a:p>
            <a:endParaRPr lang="sl-SI"/>
          </a:p>
        </p:txBody>
      </p:sp>
      <p:sp>
        <p:nvSpPr>
          <p:cNvPr id="24702" name="Line 164"/>
          <p:cNvSpPr>
            <a:spLocks noChangeShapeType="1"/>
          </p:cNvSpPr>
          <p:nvPr/>
        </p:nvSpPr>
        <p:spPr bwMode="auto">
          <a:xfrm flipH="1" flipV="1">
            <a:off x="1619250" y="2817813"/>
            <a:ext cx="69850" cy="144462"/>
          </a:xfrm>
          <a:prstGeom prst="line">
            <a:avLst/>
          </a:prstGeom>
          <a:noFill/>
          <a:ln w="12700">
            <a:solidFill>
              <a:schemeClr val="tx1"/>
            </a:solidFill>
            <a:round/>
            <a:headEnd/>
            <a:tailEnd/>
          </a:ln>
        </p:spPr>
        <p:txBody>
          <a:bodyPr/>
          <a:lstStyle/>
          <a:p>
            <a:endParaRPr lang="sl-SI"/>
          </a:p>
        </p:txBody>
      </p:sp>
      <p:sp>
        <p:nvSpPr>
          <p:cNvPr id="24703" name="Line 165"/>
          <p:cNvSpPr>
            <a:spLocks noChangeShapeType="1"/>
          </p:cNvSpPr>
          <p:nvPr/>
        </p:nvSpPr>
        <p:spPr bwMode="auto">
          <a:xfrm flipH="1" flipV="1">
            <a:off x="1684338" y="2554288"/>
            <a:ext cx="4762" cy="263525"/>
          </a:xfrm>
          <a:prstGeom prst="line">
            <a:avLst/>
          </a:prstGeom>
          <a:noFill/>
          <a:ln w="12700">
            <a:solidFill>
              <a:schemeClr val="tx1"/>
            </a:solidFill>
            <a:round/>
            <a:headEnd/>
            <a:tailEnd type="oval" w="med" len="med"/>
          </a:ln>
        </p:spPr>
        <p:txBody>
          <a:bodyPr/>
          <a:lstStyle/>
          <a:p>
            <a:endParaRPr lang="sl-SI"/>
          </a:p>
        </p:txBody>
      </p:sp>
      <p:sp>
        <p:nvSpPr>
          <p:cNvPr id="24704" name="Rectangle 166"/>
          <p:cNvSpPr>
            <a:spLocks noChangeArrowheads="1"/>
          </p:cNvSpPr>
          <p:nvPr/>
        </p:nvSpPr>
        <p:spPr bwMode="auto">
          <a:xfrm rot="-1620000">
            <a:off x="1625600" y="2828925"/>
            <a:ext cx="71438" cy="144463"/>
          </a:xfrm>
          <a:prstGeom prst="rect">
            <a:avLst/>
          </a:prstGeom>
          <a:noFill/>
          <a:ln w="9525">
            <a:solidFill>
              <a:schemeClr val="tx1"/>
            </a:solidFill>
            <a:miter lim="800000"/>
            <a:headEnd/>
            <a:tailEnd/>
          </a:ln>
        </p:spPr>
        <p:txBody>
          <a:bodyPr wrap="none" anchor="ctr"/>
          <a:lstStyle/>
          <a:p>
            <a:endParaRPr lang="sl-SI"/>
          </a:p>
        </p:txBody>
      </p:sp>
      <p:grpSp>
        <p:nvGrpSpPr>
          <p:cNvPr id="4" name="Group 167"/>
          <p:cNvGrpSpPr>
            <a:grpSpLocks/>
          </p:cNvGrpSpPr>
          <p:nvPr/>
        </p:nvGrpSpPr>
        <p:grpSpPr bwMode="auto">
          <a:xfrm>
            <a:off x="1768475" y="2554288"/>
            <a:ext cx="77788" cy="514350"/>
            <a:chOff x="933" y="1518"/>
            <a:chExt cx="49" cy="324"/>
          </a:xfrm>
        </p:grpSpPr>
        <p:sp>
          <p:nvSpPr>
            <p:cNvPr id="24732" name="Line 168"/>
            <p:cNvSpPr>
              <a:spLocks noChangeShapeType="1"/>
            </p:cNvSpPr>
            <p:nvPr/>
          </p:nvSpPr>
          <p:spPr bwMode="auto">
            <a:xfrm flipV="1">
              <a:off x="978" y="1775"/>
              <a:ext cx="0" cy="67"/>
            </a:xfrm>
            <a:prstGeom prst="line">
              <a:avLst/>
            </a:prstGeom>
            <a:noFill/>
            <a:ln w="12700">
              <a:solidFill>
                <a:schemeClr val="tx1"/>
              </a:solidFill>
              <a:round/>
              <a:headEnd/>
              <a:tailEnd/>
            </a:ln>
          </p:spPr>
          <p:txBody>
            <a:bodyPr/>
            <a:lstStyle/>
            <a:p>
              <a:endParaRPr lang="sl-SI"/>
            </a:p>
          </p:txBody>
        </p:sp>
        <p:sp>
          <p:nvSpPr>
            <p:cNvPr id="24733" name="Line 169"/>
            <p:cNvSpPr>
              <a:spLocks noChangeShapeType="1"/>
            </p:cNvSpPr>
            <p:nvPr/>
          </p:nvSpPr>
          <p:spPr bwMode="auto">
            <a:xfrm flipH="1" flipV="1">
              <a:off x="933" y="1684"/>
              <a:ext cx="44" cy="91"/>
            </a:xfrm>
            <a:prstGeom prst="line">
              <a:avLst/>
            </a:prstGeom>
            <a:noFill/>
            <a:ln w="12700">
              <a:solidFill>
                <a:schemeClr val="tx1"/>
              </a:solidFill>
              <a:round/>
              <a:headEnd/>
              <a:tailEnd/>
            </a:ln>
          </p:spPr>
          <p:txBody>
            <a:bodyPr/>
            <a:lstStyle/>
            <a:p>
              <a:endParaRPr lang="sl-SI"/>
            </a:p>
          </p:txBody>
        </p:sp>
        <p:sp>
          <p:nvSpPr>
            <p:cNvPr id="24734" name="Line 170"/>
            <p:cNvSpPr>
              <a:spLocks noChangeShapeType="1"/>
            </p:cNvSpPr>
            <p:nvPr/>
          </p:nvSpPr>
          <p:spPr bwMode="auto">
            <a:xfrm flipH="1" flipV="1">
              <a:off x="974" y="1518"/>
              <a:ext cx="3" cy="166"/>
            </a:xfrm>
            <a:prstGeom prst="line">
              <a:avLst/>
            </a:prstGeom>
            <a:noFill/>
            <a:ln w="12700">
              <a:solidFill>
                <a:schemeClr val="tx1"/>
              </a:solidFill>
              <a:round/>
              <a:headEnd/>
              <a:tailEnd type="oval" w="med" len="med"/>
            </a:ln>
          </p:spPr>
          <p:txBody>
            <a:bodyPr/>
            <a:lstStyle/>
            <a:p>
              <a:endParaRPr lang="sl-SI"/>
            </a:p>
          </p:txBody>
        </p:sp>
        <p:sp>
          <p:nvSpPr>
            <p:cNvPr id="24735" name="Rectangle 171"/>
            <p:cNvSpPr>
              <a:spLocks noChangeArrowheads="1"/>
            </p:cNvSpPr>
            <p:nvPr/>
          </p:nvSpPr>
          <p:spPr bwMode="auto">
            <a:xfrm rot="-1620000">
              <a:off x="937" y="1691"/>
              <a:ext cx="45" cy="91"/>
            </a:xfrm>
            <a:prstGeom prst="rect">
              <a:avLst/>
            </a:prstGeom>
            <a:noFill/>
            <a:ln w="9525">
              <a:solidFill>
                <a:schemeClr val="tx1"/>
              </a:solidFill>
              <a:miter lim="800000"/>
              <a:headEnd/>
              <a:tailEnd/>
            </a:ln>
          </p:spPr>
          <p:txBody>
            <a:bodyPr wrap="none" anchor="ctr"/>
            <a:lstStyle/>
            <a:p>
              <a:endParaRPr lang="sl-SI"/>
            </a:p>
          </p:txBody>
        </p:sp>
      </p:grpSp>
      <p:grpSp>
        <p:nvGrpSpPr>
          <p:cNvPr id="5" name="Group 172"/>
          <p:cNvGrpSpPr>
            <a:grpSpLocks/>
          </p:cNvGrpSpPr>
          <p:nvPr/>
        </p:nvGrpSpPr>
        <p:grpSpPr bwMode="auto">
          <a:xfrm>
            <a:off x="3924300" y="2565400"/>
            <a:ext cx="77788" cy="514350"/>
            <a:chOff x="933" y="1518"/>
            <a:chExt cx="49" cy="324"/>
          </a:xfrm>
        </p:grpSpPr>
        <p:sp>
          <p:nvSpPr>
            <p:cNvPr id="24728" name="Line 173"/>
            <p:cNvSpPr>
              <a:spLocks noChangeShapeType="1"/>
            </p:cNvSpPr>
            <p:nvPr/>
          </p:nvSpPr>
          <p:spPr bwMode="auto">
            <a:xfrm flipV="1">
              <a:off x="978" y="1775"/>
              <a:ext cx="0" cy="67"/>
            </a:xfrm>
            <a:prstGeom prst="line">
              <a:avLst/>
            </a:prstGeom>
            <a:noFill/>
            <a:ln w="12700">
              <a:solidFill>
                <a:schemeClr val="tx1"/>
              </a:solidFill>
              <a:round/>
              <a:headEnd/>
              <a:tailEnd/>
            </a:ln>
          </p:spPr>
          <p:txBody>
            <a:bodyPr/>
            <a:lstStyle/>
            <a:p>
              <a:endParaRPr lang="sl-SI"/>
            </a:p>
          </p:txBody>
        </p:sp>
        <p:sp>
          <p:nvSpPr>
            <p:cNvPr id="24729" name="Line 174"/>
            <p:cNvSpPr>
              <a:spLocks noChangeShapeType="1"/>
            </p:cNvSpPr>
            <p:nvPr/>
          </p:nvSpPr>
          <p:spPr bwMode="auto">
            <a:xfrm flipH="1" flipV="1">
              <a:off x="933" y="1684"/>
              <a:ext cx="44" cy="91"/>
            </a:xfrm>
            <a:prstGeom prst="line">
              <a:avLst/>
            </a:prstGeom>
            <a:noFill/>
            <a:ln w="12700">
              <a:solidFill>
                <a:schemeClr val="tx1"/>
              </a:solidFill>
              <a:round/>
              <a:headEnd/>
              <a:tailEnd/>
            </a:ln>
          </p:spPr>
          <p:txBody>
            <a:bodyPr/>
            <a:lstStyle/>
            <a:p>
              <a:endParaRPr lang="sl-SI"/>
            </a:p>
          </p:txBody>
        </p:sp>
        <p:sp>
          <p:nvSpPr>
            <p:cNvPr id="24730" name="Line 175"/>
            <p:cNvSpPr>
              <a:spLocks noChangeShapeType="1"/>
            </p:cNvSpPr>
            <p:nvPr/>
          </p:nvSpPr>
          <p:spPr bwMode="auto">
            <a:xfrm flipH="1" flipV="1">
              <a:off x="974" y="1518"/>
              <a:ext cx="3" cy="166"/>
            </a:xfrm>
            <a:prstGeom prst="line">
              <a:avLst/>
            </a:prstGeom>
            <a:noFill/>
            <a:ln w="12700">
              <a:solidFill>
                <a:schemeClr val="tx1"/>
              </a:solidFill>
              <a:round/>
              <a:headEnd/>
              <a:tailEnd type="oval" w="med" len="med"/>
            </a:ln>
          </p:spPr>
          <p:txBody>
            <a:bodyPr/>
            <a:lstStyle/>
            <a:p>
              <a:endParaRPr lang="sl-SI"/>
            </a:p>
          </p:txBody>
        </p:sp>
        <p:sp>
          <p:nvSpPr>
            <p:cNvPr id="24731" name="Rectangle 176"/>
            <p:cNvSpPr>
              <a:spLocks noChangeArrowheads="1"/>
            </p:cNvSpPr>
            <p:nvPr/>
          </p:nvSpPr>
          <p:spPr bwMode="auto">
            <a:xfrm rot="-1620000">
              <a:off x="937" y="1691"/>
              <a:ext cx="45" cy="91"/>
            </a:xfrm>
            <a:prstGeom prst="rect">
              <a:avLst/>
            </a:prstGeom>
            <a:noFill/>
            <a:ln w="9525">
              <a:solidFill>
                <a:schemeClr val="tx1"/>
              </a:solidFill>
              <a:miter lim="800000"/>
              <a:headEnd/>
              <a:tailEnd/>
            </a:ln>
          </p:spPr>
          <p:txBody>
            <a:bodyPr wrap="none" anchor="ctr"/>
            <a:lstStyle/>
            <a:p>
              <a:endParaRPr lang="sl-SI"/>
            </a:p>
          </p:txBody>
        </p:sp>
      </p:grpSp>
      <p:grpSp>
        <p:nvGrpSpPr>
          <p:cNvPr id="6" name="Group 177"/>
          <p:cNvGrpSpPr>
            <a:grpSpLocks/>
          </p:cNvGrpSpPr>
          <p:nvPr/>
        </p:nvGrpSpPr>
        <p:grpSpPr bwMode="auto">
          <a:xfrm>
            <a:off x="4073525" y="2565400"/>
            <a:ext cx="77788" cy="514350"/>
            <a:chOff x="933" y="1518"/>
            <a:chExt cx="49" cy="324"/>
          </a:xfrm>
        </p:grpSpPr>
        <p:sp>
          <p:nvSpPr>
            <p:cNvPr id="24724" name="Line 178"/>
            <p:cNvSpPr>
              <a:spLocks noChangeShapeType="1"/>
            </p:cNvSpPr>
            <p:nvPr/>
          </p:nvSpPr>
          <p:spPr bwMode="auto">
            <a:xfrm flipV="1">
              <a:off x="978" y="1775"/>
              <a:ext cx="0" cy="67"/>
            </a:xfrm>
            <a:prstGeom prst="line">
              <a:avLst/>
            </a:prstGeom>
            <a:noFill/>
            <a:ln w="12700">
              <a:solidFill>
                <a:schemeClr val="tx1"/>
              </a:solidFill>
              <a:round/>
              <a:headEnd/>
              <a:tailEnd/>
            </a:ln>
          </p:spPr>
          <p:txBody>
            <a:bodyPr/>
            <a:lstStyle/>
            <a:p>
              <a:endParaRPr lang="sl-SI"/>
            </a:p>
          </p:txBody>
        </p:sp>
        <p:sp>
          <p:nvSpPr>
            <p:cNvPr id="24725" name="Line 179"/>
            <p:cNvSpPr>
              <a:spLocks noChangeShapeType="1"/>
            </p:cNvSpPr>
            <p:nvPr/>
          </p:nvSpPr>
          <p:spPr bwMode="auto">
            <a:xfrm flipH="1" flipV="1">
              <a:off x="933" y="1684"/>
              <a:ext cx="44" cy="91"/>
            </a:xfrm>
            <a:prstGeom prst="line">
              <a:avLst/>
            </a:prstGeom>
            <a:noFill/>
            <a:ln w="12700">
              <a:solidFill>
                <a:schemeClr val="tx1"/>
              </a:solidFill>
              <a:round/>
              <a:headEnd/>
              <a:tailEnd/>
            </a:ln>
          </p:spPr>
          <p:txBody>
            <a:bodyPr/>
            <a:lstStyle/>
            <a:p>
              <a:endParaRPr lang="sl-SI"/>
            </a:p>
          </p:txBody>
        </p:sp>
        <p:sp>
          <p:nvSpPr>
            <p:cNvPr id="24726" name="Line 180"/>
            <p:cNvSpPr>
              <a:spLocks noChangeShapeType="1"/>
            </p:cNvSpPr>
            <p:nvPr/>
          </p:nvSpPr>
          <p:spPr bwMode="auto">
            <a:xfrm flipH="1" flipV="1">
              <a:off x="974" y="1518"/>
              <a:ext cx="3" cy="166"/>
            </a:xfrm>
            <a:prstGeom prst="line">
              <a:avLst/>
            </a:prstGeom>
            <a:noFill/>
            <a:ln w="12700">
              <a:solidFill>
                <a:schemeClr val="tx1"/>
              </a:solidFill>
              <a:round/>
              <a:headEnd/>
              <a:tailEnd type="oval" w="med" len="med"/>
            </a:ln>
          </p:spPr>
          <p:txBody>
            <a:bodyPr/>
            <a:lstStyle/>
            <a:p>
              <a:endParaRPr lang="sl-SI"/>
            </a:p>
          </p:txBody>
        </p:sp>
        <p:sp>
          <p:nvSpPr>
            <p:cNvPr id="24727" name="Rectangle 181"/>
            <p:cNvSpPr>
              <a:spLocks noChangeArrowheads="1"/>
            </p:cNvSpPr>
            <p:nvPr/>
          </p:nvSpPr>
          <p:spPr bwMode="auto">
            <a:xfrm rot="-1620000">
              <a:off x="937" y="1691"/>
              <a:ext cx="45" cy="91"/>
            </a:xfrm>
            <a:prstGeom prst="rect">
              <a:avLst/>
            </a:prstGeom>
            <a:noFill/>
            <a:ln w="9525">
              <a:solidFill>
                <a:schemeClr val="tx1"/>
              </a:solidFill>
              <a:miter lim="800000"/>
              <a:headEnd/>
              <a:tailEnd/>
            </a:ln>
          </p:spPr>
          <p:txBody>
            <a:bodyPr wrap="none" anchor="ctr"/>
            <a:lstStyle/>
            <a:p>
              <a:endParaRPr lang="sl-SI"/>
            </a:p>
          </p:txBody>
        </p:sp>
      </p:grpSp>
      <p:grpSp>
        <p:nvGrpSpPr>
          <p:cNvPr id="7" name="Group 183"/>
          <p:cNvGrpSpPr>
            <a:grpSpLocks/>
          </p:cNvGrpSpPr>
          <p:nvPr/>
        </p:nvGrpSpPr>
        <p:grpSpPr bwMode="auto">
          <a:xfrm>
            <a:off x="3605213" y="3551238"/>
            <a:ext cx="174625" cy="382587"/>
            <a:chOff x="729" y="2115"/>
            <a:chExt cx="110" cy="241"/>
          </a:xfrm>
        </p:grpSpPr>
        <p:sp>
          <p:nvSpPr>
            <p:cNvPr id="24717" name="Line 184"/>
            <p:cNvSpPr>
              <a:spLocks noChangeShapeType="1"/>
            </p:cNvSpPr>
            <p:nvPr/>
          </p:nvSpPr>
          <p:spPr bwMode="auto">
            <a:xfrm flipH="1">
              <a:off x="793" y="2115"/>
              <a:ext cx="46" cy="0"/>
            </a:xfrm>
            <a:prstGeom prst="line">
              <a:avLst/>
            </a:prstGeom>
            <a:noFill/>
            <a:ln w="12700">
              <a:solidFill>
                <a:schemeClr val="tx1"/>
              </a:solidFill>
              <a:round/>
              <a:headEnd/>
              <a:tailEnd/>
            </a:ln>
          </p:spPr>
          <p:txBody>
            <a:bodyPr/>
            <a:lstStyle/>
            <a:p>
              <a:endParaRPr lang="sl-SI"/>
            </a:p>
          </p:txBody>
        </p:sp>
        <p:sp>
          <p:nvSpPr>
            <p:cNvPr id="24718" name="Line 185"/>
            <p:cNvSpPr>
              <a:spLocks noChangeShapeType="1"/>
            </p:cNvSpPr>
            <p:nvPr/>
          </p:nvSpPr>
          <p:spPr bwMode="auto">
            <a:xfrm>
              <a:off x="793" y="2115"/>
              <a:ext cx="0" cy="45"/>
            </a:xfrm>
            <a:prstGeom prst="line">
              <a:avLst/>
            </a:prstGeom>
            <a:noFill/>
            <a:ln w="12700">
              <a:solidFill>
                <a:schemeClr val="tx1"/>
              </a:solidFill>
              <a:round/>
              <a:headEnd/>
              <a:tailEnd/>
            </a:ln>
          </p:spPr>
          <p:txBody>
            <a:bodyPr/>
            <a:lstStyle/>
            <a:p>
              <a:endParaRPr lang="sl-SI"/>
            </a:p>
          </p:txBody>
        </p:sp>
        <p:sp>
          <p:nvSpPr>
            <p:cNvPr id="24719" name="Line 186"/>
            <p:cNvSpPr>
              <a:spLocks noChangeShapeType="1"/>
            </p:cNvSpPr>
            <p:nvPr/>
          </p:nvSpPr>
          <p:spPr bwMode="auto">
            <a:xfrm>
              <a:off x="747" y="2331"/>
              <a:ext cx="90" cy="0"/>
            </a:xfrm>
            <a:prstGeom prst="line">
              <a:avLst/>
            </a:prstGeom>
            <a:noFill/>
            <a:ln w="12700">
              <a:solidFill>
                <a:schemeClr val="tx1"/>
              </a:solidFill>
              <a:round/>
              <a:headEnd/>
              <a:tailEnd/>
            </a:ln>
          </p:spPr>
          <p:txBody>
            <a:bodyPr/>
            <a:lstStyle/>
            <a:p>
              <a:endParaRPr lang="sl-SI"/>
            </a:p>
          </p:txBody>
        </p:sp>
        <p:sp>
          <p:nvSpPr>
            <p:cNvPr id="24720" name="Line 187"/>
            <p:cNvSpPr>
              <a:spLocks noChangeShapeType="1"/>
            </p:cNvSpPr>
            <p:nvPr/>
          </p:nvSpPr>
          <p:spPr bwMode="auto">
            <a:xfrm>
              <a:off x="773" y="2356"/>
              <a:ext cx="44" cy="0"/>
            </a:xfrm>
            <a:prstGeom prst="line">
              <a:avLst/>
            </a:prstGeom>
            <a:noFill/>
            <a:ln w="12700">
              <a:solidFill>
                <a:schemeClr val="tx1"/>
              </a:solidFill>
              <a:round/>
              <a:headEnd/>
              <a:tailEnd/>
            </a:ln>
          </p:spPr>
          <p:txBody>
            <a:bodyPr/>
            <a:lstStyle/>
            <a:p>
              <a:endParaRPr lang="sl-SI"/>
            </a:p>
          </p:txBody>
        </p:sp>
        <p:sp>
          <p:nvSpPr>
            <p:cNvPr id="24721" name="Line 188"/>
            <p:cNvSpPr>
              <a:spLocks noChangeShapeType="1"/>
            </p:cNvSpPr>
            <p:nvPr/>
          </p:nvSpPr>
          <p:spPr bwMode="auto">
            <a:xfrm flipV="1">
              <a:off x="793" y="2286"/>
              <a:ext cx="0" cy="45"/>
            </a:xfrm>
            <a:prstGeom prst="line">
              <a:avLst/>
            </a:prstGeom>
            <a:noFill/>
            <a:ln w="9525">
              <a:solidFill>
                <a:schemeClr val="tx1"/>
              </a:solidFill>
              <a:round/>
              <a:headEnd/>
              <a:tailEnd/>
            </a:ln>
          </p:spPr>
          <p:txBody>
            <a:bodyPr/>
            <a:lstStyle/>
            <a:p>
              <a:endParaRPr lang="sl-SI"/>
            </a:p>
          </p:txBody>
        </p:sp>
        <p:sp>
          <p:nvSpPr>
            <p:cNvPr id="24722" name="Line 189"/>
            <p:cNvSpPr>
              <a:spLocks noChangeShapeType="1"/>
            </p:cNvSpPr>
            <p:nvPr/>
          </p:nvSpPr>
          <p:spPr bwMode="auto">
            <a:xfrm flipH="1" flipV="1">
              <a:off x="729" y="2160"/>
              <a:ext cx="58" cy="119"/>
            </a:xfrm>
            <a:prstGeom prst="line">
              <a:avLst/>
            </a:prstGeom>
            <a:noFill/>
            <a:ln w="12700">
              <a:solidFill>
                <a:schemeClr val="tx1"/>
              </a:solidFill>
              <a:round/>
              <a:headEnd/>
              <a:tailEnd/>
            </a:ln>
          </p:spPr>
          <p:txBody>
            <a:bodyPr/>
            <a:lstStyle/>
            <a:p>
              <a:endParaRPr lang="sl-SI"/>
            </a:p>
          </p:txBody>
        </p:sp>
        <p:sp>
          <p:nvSpPr>
            <p:cNvPr id="24723" name="Rectangle 190"/>
            <p:cNvSpPr>
              <a:spLocks noChangeArrowheads="1"/>
            </p:cNvSpPr>
            <p:nvPr/>
          </p:nvSpPr>
          <p:spPr bwMode="auto">
            <a:xfrm rot="-1620000">
              <a:off x="747" y="2195"/>
              <a:ext cx="46" cy="91"/>
            </a:xfrm>
            <a:prstGeom prst="rect">
              <a:avLst/>
            </a:prstGeom>
            <a:noFill/>
            <a:ln w="9525">
              <a:solidFill>
                <a:schemeClr val="tx1"/>
              </a:solidFill>
              <a:miter lim="800000"/>
              <a:headEnd/>
              <a:tailEnd/>
            </a:ln>
          </p:spPr>
          <p:txBody>
            <a:bodyPr wrap="none" anchor="ctr"/>
            <a:lstStyle/>
            <a:p>
              <a:endParaRPr lang="sl-SI"/>
            </a:p>
          </p:txBody>
        </p:sp>
      </p:grpSp>
      <p:grpSp>
        <p:nvGrpSpPr>
          <p:cNvPr id="8" name="Group 191"/>
          <p:cNvGrpSpPr>
            <a:grpSpLocks/>
          </p:cNvGrpSpPr>
          <p:nvPr/>
        </p:nvGrpSpPr>
        <p:grpSpPr bwMode="auto">
          <a:xfrm>
            <a:off x="1292225" y="3551238"/>
            <a:ext cx="174625" cy="382587"/>
            <a:chOff x="729" y="2115"/>
            <a:chExt cx="110" cy="241"/>
          </a:xfrm>
        </p:grpSpPr>
        <p:sp>
          <p:nvSpPr>
            <p:cNvPr id="24710" name="Line 192"/>
            <p:cNvSpPr>
              <a:spLocks noChangeShapeType="1"/>
            </p:cNvSpPr>
            <p:nvPr/>
          </p:nvSpPr>
          <p:spPr bwMode="auto">
            <a:xfrm flipH="1">
              <a:off x="793" y="2115"/>
              <a:ext cx="46" cy="0"/>
            </a:xfrm>
            <a:prstGeom prst="line">
              <a:avLst/>
            </a:prstGeom>
            <a:noFill/>
            <a:ln w="12700">
              <a:solidFill>
                <a:schemeClr val="tx1"/>
              </a:solidFill>
              <a:round/>
              <a:headEnd/>
              <a:tailEnd/>
            </a:ln>
          </p:spPr>
          <p:txBody>
            <a:bodyPr/>
            <a:lstStyle/>
            <a:p>
              <a:endParaRPr lang="sl-SI"/>
            </a:p>
          </p:txBody>
        </p:sp>
        <p:sp>
          <p:nvSpPr>
            <p:cNvPr id="24711" name="Line 193"/>
            <p:cNvSpPr>
              <a:spLocks noChangeShapeType="1"/>
            </p:cNvSpPr>
            <p:nvPr/>
          </p:nvSpPr>
          <p:spPr bwMode="auto">
            <a:xfrm>
              <a:off x="793" y="2115"/>
              <a:ext cx="0" cy="45"/>
            </a:xfrm>
            <a:prstGeom prst="line">
              <a:avLst/>
            </a:prstGeom>
            <a:noFill/>
            <a:ln w="12700">
              <a:solidFill>
                <a:schemeClr val="tx1"/>
              </a:solidFill>
              <a:round/>
              <a:headEnd/>
              <a:tailEnd/>
            </a:ln>
          </p:spPr>
          <p:txBody>
            <a:bodyPr/>
            <a:lstStyle/>
            <a:p>
              <a:endParaRPr lang="sl-SI"/>
            </a:p>
          </p:txBody>
        </p:sp>
        <p:sp>
          <p:nvSpPr>
            <p:cNvPr id="24712" name="Line 194"/>
            <p:cNvSpPr>
              <a:spLocks noChangeShapeType="1"/>
            </p:cNvSpPr>
            <p:nvPr/>
          </p:nvSpPr>
          <p:spPr bwMode="auto">
            <a:xfrm>
              <a:off x="747" y="2331"/>
              <a:ext cx="90" cy="0"/>
            </a:xfrm>
            <a:prstGeom prst="line">
              <a:avLst/>
            </a:prstGeom>
            <a:noFill/>
            <a:ln w="12700">
              <a:solidFill>
                <a:schemeClr val="tx1"/>
              </a:solidFill>
              <a:round/>
              <a:headEnd/>
              <a:tailEnd/>
            </a:ln>
          </p:spPr>
          <p:txBody>
            <a:bodyPr/>
            <a:lstStyle/>
            <a:p>
              <a:endParaRPr lang="sl-SI"/>
            </a:p>
          </p:txBody>
        </p:sp>
        <p:sp>
          <p:nvSpPr>
            <p:cNvPr id="24713" name="Line 195"/>
            <p:cNvSpPr>
              <a:spLocks noChangeShapeType="1"/>
            </p:cNvSpPr>
            <p:nvPr/>
          </p:nvSpPr>
          <p:spPr bwMode="auto">
            <a:xfrm>
              <a:off x="773" y="2356"/>
              <a:ext cx="44" cy="0"/>
            </a:xfrm>
            <a:prstGeom prst="line">
              <a:avLst/>
            </a:prstGeom>
            <a:noFill/>
            <a:ln w="12700">
              <a:solidFill>
                <a:schemeClr val="tx1"/>
              </a:solidFill>
              <a:round/>
              <a:headEnd/>
              <a:tailEnd/>
            </a:ln>
          </p:spPr>
          <p:txBody>
            <a:bodyPr/>
            <a:lstStyle/>
            <a:p>
              <a:endParaRPr lang="sl-SI"/>
            </a:p>
          </p:txBody>
        </p:sp>
        <p:sp>
          <p:nvSpPr>
            <p:cNvPr id="24714" name="Line 196"/>
            <p:cNvSpPr>
              <a:spLocks noChangeShapeType="1"/>
            </p:cNvSpPr>
            <p:nvPr/>
          </p:nvSpPr>
          <p:spPr bwMode="auto">
            <a:xfrm flipV="1">
              <a:off x="793" y="2286"/>
              <a:ext cx="0" cy="45"/>
            </a:xfrm>
            <a:prstGeom prst="line">
              <a:avLst/>
            </a:prstGeom>
            <a:noFill/>
            <a:ln w="9525">
              <a:solidFill>
                <a:schemeClr val="tx1"/>
              </a:solidFill>
              <a:round/>
              <a:headEnd/>
              <a:tailEnd/>
            </a:ln>
          </p:spPr>
          <p:txBody>
            <a:bodyPr/>
            <a:lstStyle/>
            <a:p>
              <a:endParaRPr lang="sl-SI"/>
            </a:p>
          </p:txBody>
        </p:sp>
        <p:sp>
          <p:nvSpPr>
            <p:cNvPr id="24715" name="Line 197"/>
            <p:cNvSpPr>
              <a:spLocks noChangeShapeType="1"/>
            </p:cNvSpPr>
            <p:nvPr/>
          </p:nvSpPr>
          <p:spPr bwMode="auto">
            <a:xfrm flipH="1" flipV="1">
              <a:off x="729" y="2160"/>
              <a:ext cx="58" cy="119"/>
            </a:xfrm>
            <a:prstGeom prst="line">
              <a:avLst/>
            </a:prstGeom>
            <a:noFill/>
            <a:ln w="12700">
              <a:solidFill>
                <a:schemeClr val="tx1"/>
              </a:solidFill>
              <a:round/>
              <a:headEnd/>
              <a:tailEnd/>
            </a:ln>
          </p:spPr>
          <p:txBody>
            <a:bodyPr/>
            <a:lstStyle/>
            <a:p>
              <a:endParaRPr lang="sl-SI"/>
            </a:p>
          </p:txBody>
        </p:sp>
        <p:sp>
          <p:nvSpPr>
            <p:cNvPr id="24716" name="Rectangle 198"/>
            <p:cNvSpPr>
              <a:spLocks noChangeArrowheads="1"/>
            </p:cNvSpPr>
            <p:nvPr/>
          </p:nvSpPr>
          <p:spPr bwMode="auto">
            <a:xfrm rot="-1620000">
              <a:off x="747" y="2195"/>
              <a:ext cx="46" cy="91"/>
            </a:xfrm>
            <a:prstGeom prst="rect">
              <a:avLst/>
            </a:prstGeom>
            <a:noFill/>
            <a:ln w="9525">
              <a:solidFill>
                <a:schemeClr val="tx1"/>
              </a:solidFill>
              <a:miter lim="800000"/>
              <a:headEnd/>
              <a:tailEnd/>
            </a:ln>
          </p:spPr>
          <p:txBody>
            <a:bodyPr wrap="none" anchor="ctr"/>
            <a:lstStyle/>
            <a:p>
              <a:endParaRPr lang="sl-SI"/>
            </a:p>
          </p:txBody>
        </p:sp>
      </p:grpSp>
    </p:spTree>
    <p:extLst>
      <p:ext uri="{BB962C8B-B14F-4D97-AF65-F5344CB8AC3E}">
        <p14:creationId xmlns:p14="http://schemas.microsoft.com/office/powerpoint/2010/main" val="235651914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664" name="Rectangle 208"/>
          <p:cNvSpPr>
            <a:spLocks noGrp="1" noChangeArrowheads="1"/>
          </p:cNvSpPr>
          <p:nvPr>
            <p:ph type="title"/>
          </p:nvPr>
        </p:nvSpPr>
        <p:spPr/>
        <p:txBody>
          <a:bodyPr/>
          <a:lstStyle/>
          <a:p>
            <a:r>
              <a:rPr lang="sl-SI" altLang="sl-SI" dirty="0" smtClean="0"/>
              <a:t>Arhitektura z 2x(N+1) redundanco</a:t>
            </a:r>
            <a:endParaRPr lang="en-US" altLang="sl-SI" dirty="0"/>
          </a:p>
        </p:txBody>
      </p:sp>
      <p:sp>
        <p:nvSpPr>
          <p:cNvPr id="275459" name="Rectangle 3"/>
          <p:cNvSpPr>
            <a:spLocks noChangeArrowheads="1"/>
          </p:cNvSpPr>
          <p:nvPr/>
        </p:nvSpPr>
        <p:spPr bwMode="auto">
          <a:xfrm>
            <a:off x="298450" y="1314450"/>
            <a:ext cx="6337300" cy="2195513"/>
          </a:xfrm>
          <a:prstGeom prst="rect">
            <a:avLst/>
          </a:prstGeom>
          <a:solidFill>
            <a:srgbClr val="FFB2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sl-SI"/>
          </a:p>
        </p:txBody>
      </p:sp>
      <p:sp>
        <p:nvSpPr>
          <p:cNvPr id="275460" name="Rectangle 4"/>
          <p:cNvSpPr>
            <a:spLocks noChangeArrowheads="1"/>
          </p:cNvSpPr>
          <p:nvPr/>
        </p:nvSpPr>
        <p:spPr bwMode="auto">
          <a:xfrm>
            <a:off x="298450" y="3509963"/>
            <a:ext cx="6337300" cy="3024187"/>
          </a:xfrm>
          <a:prstGeom prst="rect">
            <a:avLst/>
          </a:prstGeom>
          <a:solidFill>
            <a:srgbClr val="B2FF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sl-SI" sz="1800"/>
          </a:p>
        </p:txBody>
      </p:sp>
      <p:sp>
        <p:nvSpPr>
          <p:cNvPr id="275461" name="Line 5"/>
          <p:cNvSpPr>
            <a:spLocks noChangeShapeType="1"/>
          </p:cNvSpPr>
          <p:nvPr/>
        </p:nvSpPr>
        <p:spPr bwMode="auto">
          <a:xfrm flipH="1" flipV="1">
            <a:off x="2028825" y="2376488"/>
            <a:ext cx="6985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2" name="Line 6"/>
          <p:cNvSpPr>
            <a:spLocks noChangeShapeType="1"/>
          </p:cNvSpPr>
          <p:nvPr/>
        </p:nvSpPr>
        <p:spPr bwMode="auto">
          <a:xfrm flipV="1">
            <a:off x="2098675" y="2079625"/>
            <a:ext cx="1588" cy="2873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3" name="Oval 7"/>
          <p:cNvSpPr>
            <a:spLocks noChangeArrowheads="1"/>
          </p:cNvSpPr>
          <p:nvPr/>
        </p:nvSpPr>
        <p:spPr bwMode="auto">
          <a:xfrm>
            <a:off x="1984375" y="1863725"/>
            <a:ext cx="215900" cy="2159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64" name="Oval 8"/>
          <p:cNvSpPr>
            <a:spLocks noChangeArrowheads="1"/>
          </p:cNvSpPr>
          <p:nvPr/>
        </p:nvSpPr>
        <p:spPr bwMode="auto">
          <a:xfrm>
            <a:off x="1984375" y="1731963"/>
            <a:ext cx="215900" cy="2159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65" name="Line 9"/>
          <p:cNvSpPr>
            <a:spLocks noChangeShapeType="1"/>
          </p:cNvSpPr>
          <p:nvPr/>
        </p:nvSpPr>
        <p:spPr bwMode="auto">
          <a:xfrm flipV="1">
            <a:off x="2098675" y="1574800"/>
            <a:ext cx="158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6" name="Line 10"/>
          <p:cNvSpPr>
            <a:spLocks noChangeShapeType="1"/>
          </p:cNvSpPr>
          <p:nvPr/>
        </p:nvSpPr>
        <p:spPr bwMode="auto">
          <a:xfrm>
            <a:off x="371475" y="2686050"/>
            <a:ext cx="28797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7" name="Line 11"/>
          <p:cNvSpPr>
            <a:spLocks noChangeShapeType="1"/>
          </p:cNvSpPr>
          <p:nvPr/>
        </p:nvSpPr>
        <p:spPr bwMode="auto">
          <a:xfrm flipV="1">
            <a:off x="2098675" y="2527300"/>
            <a:ext cx="158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8" name="Line 12"/>
          <p:cNvSpPr>
            <a:spLocks noChangeShapeType="1"/>
          </p:cNvSpPr>
          <p:nvPr/>
        </p:nvSpPr>
        <p:spPr bwMode="auto">
          <a:xfrm flipH="1" flipV="1">
            <a:off x="593725" y="3986213"/>
            <a:ext cx="71438"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69" name="Line 13"/>
          <p:cNvSpPr>
            <a:spLocks noChangeShapeType="1"/>
          </p:cNvSpPr>
          <p:nvPr/>
        </p:nvSpPr>
        <p:spPr bwMode="auto">
          <a:xfrm flipV="1">
            <a:off x="665163" y="2689225"/>
            <a:ext cx="0" cy="12969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70" name="Oval 14"/>
          <p:cNvSpPr>
            <a:spLocks noChangeArrowheads="1"/>
          </p:cNvSpPr>
          <p:nvPr/>
        </p:nvSpPr>
        <p:spPr bwMode="auto">
          <a:xfrm>
            <a:off x="638175" y="2655888"/>
            <a:ext cx="52388"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71" name="Line 15"/>
          <p:cNvSpPr>
            <a:spLocks noChangeShapeType="1"/>
          </p:cNvSpPr>
          <p:nvPr/>
        </p:nvSpPr>
        <p:spPr bwMode="auto">
          <a:xfrm>
            <a:off x="371475" y="4346575"/>
            <a:ext cx="5032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72" name="Line 16"/>
          <p:cNvSpPr>
            <a:spLocks noChangeShapeType="1"/>
          </p:cNvSpPr>
          <p:nvPr/>
        </p:nvSpPr>
        <p:spPr bwMode="auto">
          <a:xfrm flipV="1">
            <a:off x="874713" y="4273550"/>
            <a:ext cx="144462" cy="73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73" name="Text Box 17"/>
          <p:cNvSpPr txBox="1">
            <a:spLocks noChangeArrowheads="1"/>
          </p:cNvSpPr>
          <p:nvPr/>
        </p:nvSpPr>
        <p:spPr bwMode="auto">
          <a:xfrm>
            <a:off x="639763" y="4356100"/>
            <a:ext cx="7810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Disconnector</a:t>
            </a:r>
          </a:p>
        </p:txBody>
      </p:sp>
      <p:sp>
        <p:nvSpPr>
          <p:cNvPr id="275474" name="Rectangle 18"/>
          <p:cNvSpPr>
            <a:spLocks noChangeArrowheads="1"/>
          </p:cNvSpPr>
          <p:nvPr/>
        </p:nvSpPr>
        <p:spPr bwMode="auto">
          <a:xfrm rot="-5400000">
            <a:off x="801687" y="4735513"/>
            <a:ext cx="73025"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75" name="Text Box 19"/>
          <p:cNvSpPr txBox="1">
            <a:spLocks noChangeArrowheads="1"/>
          </p:cNvSpPr>
          <p:nvPr/>
        </p:nvSpPr>
        <p:spPr bwMode="auto">
          <a:xfrm>
            <a:off x="3222625" y="4614863"/>
            <a:ext cx="508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Busbar</a:t>
            </a:r>
          </a:p>
        </p:txBody>
      </p:sp>
      <p:sp>
        <p:nvSpPr>
          <p:cNvPr id="275476" name="Text Box 20"/>
          <p:cNvSpPr txBox="1">
            <a:spLocks noChangeArrowheads="1"/>
          </p:cNvSpPr>
          <p:nvPr/>
        </p:nvSpPr>
        <p:spPr bwMode="auto">
          <a:xfrm>
            <a:off x="1730375" y="4362450"/>
            <a:ext cx="7366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UPS busbar</a:t>
            </a:r>
          </a:p>
        </p:txBody>
      </p:sp>
      <p:sp>
        <p:nvSpPr>
          <p:cNvPr id="275477" name="Rectangle 21"/>
          <p:cNvSpPr>
            <a:spLocks noChangeArrowheads="1"/>
          </p:cNvSpPr>
          <p:nvPr/>
        </p:nvSpPr>
        <p:spPr bwMode="auto">
          <a:xfrm>
            <a:off x="1019175" y="3186113"/>
            <a:ext cx="577850" cy="576262"/>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1</a:t>
            </a:r>
          </a:p>
        </p:txBody>
      </p:sp>
      <p:sp>
        <p:nvSpPr>
          <p:cNvPr id="275478" name="Line 22"/>
          <p:cNvSpPr>
            <a:spLocks noChangeShapeType="1"/>
          </p:cNvSpPr>
          <p:nvPr/>
        </p:nvSpPr>
        <p:spPr bwMode="auto">
          <a:xfrm flipV="1">
            <a:off x="1314450" y="30495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79" name="Line 23"/>
          <p:cNvSpPr>
            <a:spLocks noChangeShapeType="1"/>
          </p:cNvSpPr>
          <p:nvPr/>
        </p:nvSpPr>
        <p:spPr bwMode="auto">
          <a:xfrm flipH="1" flipV="1">
            <a:off x="1241425" y="2905125"/>
            <a:ext cx="7143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80" name="Line 24"/>
          <p:cNvSpPr>
            <a:spLocks noChangeShapeType="1"/>
          </p:cNvSpPr>
          <p:nvPr/>
        </p:nvSpPr>
        <p:spPr bwMode="auto">
          <a:xfrm flipV="1">
            <a:off x="1314450" y="2665413"/>
            <a:ext cx="0" cy="2397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81" name="Line 25"/>
          <p:cNvSpPr>
            <a:spLocks noChangeShapeType="1"/>
          </p:cNvSpPr>
          <p:nvPr/>
        </p:nvSpPr>
        <p:spPr bwMode="auto">
          <a:xfrm flipH="1" flipV="1">
            <a:off x="1243013" y="3984625"/>
            <a:ext cx="71437"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82" name="Line 26"/>
          <p:cNvSpPr>
            <a:spLocks noChangeShapeType="1"/>
          </p:cNvSpPr>
          <p:nvPr/>
        </p:nvSpPr>
        <p:spPr bwMode="auto">
          <a:xfrm flipH="1" flipV="1">
            <a:off x="1314450" y="377031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83" name="Oval 27"/>
          <p:cNvSpPr>
            <a:spLocks noChangeArrowheads="1"/>
          </p:cNvSpPr>
          <p:nvPr/>
        </p:nvSpPr>
        <p:spPr bwMode="auto">
          <a:xfrm>
            <a:off x="1287463" y="2652713"/>
            <a:ext cx="55562"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88" name="Oval 32"/>
          <p:cNvSpPr>
            <a:spLocks noChangeArrowheads="1"/>
          </p:cNvSpPr>
          <p:nvPr/>
        </p:nvSpPr>
        <p:spPr bwMode="auto">
          <a:xfrm>
            <a:off x="1287463" y="4318000"/>
            <a:ext cx="55562"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489" name="Line 33"/>
          <p:cNvSpPr>
            <a:spLocks noChangeShapeType="1"/>
          </p:cNvSpPr>
          <p:nvPr/>
        </p:nvSpPr>
        <p:spPr bwMode="auto">
          <a:xfrm flipV="1">
            <a:off x="1314450" y="4129088"/>
            <a:ext cx="0" cy="2174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0" name="Line 34"/>
          <p:cNvSpPr>
            <a:spLocks noChangeShapeType="1"/>
          </p:cNvSpPr>
          <p:nvPr/>
        </p:nvSpPr>
        <p:spPr bwMode="auto">
          <a:xfrm>
            <a:off x="1019175" y="4346575"/>
            <a:ext cx="22320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1" name="Rectangle 35"/>
          <p:cNvSpPr>
            <a:spLocks noChangeArrowheads="1"/>
          </p:cNvSpPr>
          <p:nvPr/>
        </p:nvSpPr>
        <p:spPr bwMode="auto">
          <a:xfrm>
            <a:off x="2747963" y="3173413"/>
            <a:ext cx="576262" cy="576262"/>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n+1</a:t>
            </a:r>
          </a:p>
        </p:txBody>
      </p:sp>
      <p:sp>
        <p:nvSpPr>
          <p:cNvPr id="275492" name="Line 36"/>
          <p:cNvSpPr>
            <a:spLocks noChangeShapeType="1"/>
          </p:cNvSpPr>
          <p:nvPr/>
        </p:nvSpPr>
        <p:spPr bwMode="auto">
          <a:xfrm flipV="1">
            <a:off x="3044825" y="30368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3" name="Line 37"/>
          <p:cNvSpPr>
            <a:spLocks noChangeShapeType="1"/>
          </p:cNvSpPr>
          <p:nvPr/>
        </p:nvSpPr>
        <p:spPr bwMode="auto">
          <a:xfrm flipH="1" flipV="1">
            <a:off x="2970213" y="2892425"/>
            <a:ext cx="71437"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4" name="Line 38"/>
          <p:cNvSpPr>
            <a:spLocks noChangeShapeType="1"/>
          </p:cNvSpPr>
          <p:nvPr/>
        </p:nvSpPr>
        <p:spPr bwMode="auto">
          <a:xfrm flipV="1">
            <a:off x="3044825" y="2652713"/>
            <a:ext cx="0" cy="2397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5" name="Line 39"/>
          <p:cNvSpPr>
            <a:spLocks noChangeShapeType="1"/>
          </p:cNvSpPr>
          <p:nvPr/>
        </p:nvSpPr>
        <p:spPr bwMode="auto">
          <a:xfrm flipH="1" flipV="1">
            <a:off x="2971800" y="3971925"/>
            <a:ext cx="73025"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6" name="Line 40"/>
          <p:cNvSpPr>
            <a:spLocks noChangeShapeType="1"/>
          </p:cNvSpPr>
          <p:nvPr/>
        </p:nvSpPr>
        <p:spPr bwMode="auto">
          <a:xfrm flipH="1" flipV="1">
            <a:off x="3044825" y="375761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497" name="Oval 41"/>
          <p:cNvSpPr>
            <a:spLocks noChangeArrowheads="1"/>
          </p:cNvSpPr>
          <p:nvPr/>
        </p:nvSpPr>
        <p:spPr bwMode="auto">
          <a:xfrm>
            <a:off x="3016250" y="2651125"/>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02" name="Oval 46"/>
          <p:cNvSpPr>
            <a:spLocks noChangeArrowheads="1"/>
          </p:cNvSpPr>
          <p:nvPr/>
        </p:nvSpPr>
        <p:spPr bwMode="auto">
          <a:xfrm>
            <a:off x="3016250" y="4311650"/>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03" name="Line 47"/>
          <p:cNvSpPr>
            <a:spLocks noChangeShapeType="1"/>
          </p:cNvSpPr>
          <p:nvPr/>
        </p:nvSpPr>
        <p:spPr bwMode="auto">
          <a:xfrm flipV="1">
            <a:off x="3044825" y="4116388"/>
            <a:ext cx="0" cy="2174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04" name="Rectangle 48"/>
          <p:cNvSpPr>
            <a:spLocks noChangeArrowheads="1"/>
          </p:cNvSpPr>
          <p:nvPr/>
        </p:nvSpPr>
        <p:spPr bwMode="auto">
          <a:xfrm>
            <a:off x="1812925" y="3187700"/>
            <a:ext cx="574675" cy="576263"/>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2</a:t>
            </a:r>
          </a:p>
        </p:txBody>
      </p:sp>
      <p:sp>
        <p:nvSpPr>
          <p:cNvPr id="275505" name="Line 49"/>
          <p:cNvSpPr>
            <a:spLocks noChangeShapeType="1"/>
          </p:cNvSpPr>
          <p:nvPr/>
        </p:nvSpPr>
        <p:spPr bwMode="auto">
          <a:xfrm flipV="1">
            <a:off x="2106613" y="3051175"/>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06" name="Line 50"/>
          <p:cNvSpPr>
            <a:spLocks noChangeShapeType="1"/>
          </p:cNvSpPr>
          <p:nvPr/>
        </p:nvSpPr>
        <p:spPr bwMode="auto">
          <a:xfrm flipH="1" flipV="1">
            <a:off x="2035175" y="2906713"/>
            <a:ext cx="6985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07" name="Line 51"/>
          <p:cNvSpPr>
            <a:spLocks noChangeShapeType="1"/>
          </p:cNvSpPr>
          <p:nvPr/>
        </p:nvSpPr>
        <p:spPr bwMode="auto">
          <a:xfrm flipV="1">
            <a:off x="2106613" y="2667000"/>
            <a:ext cx="0" cy="2397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08" name="Line 52"/>
          <p:cNvSpPr>
            <a:spLocks noChangeShapeType="1"/>
          </p:cNvSpPr>
          <p:nvPr/>
        </p:nvSpPr>
        <p:spPr bwMode="auto">
          <a:xfrm flipH="1" flipV="1">
            <a:off x="2035175" y="3986213"/>
            <a:ext cx="71438"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09" name="Line 53"/>
          <p:cNvSpPr>
            <a:spLocks noChangeShapeType="1"/>
          </p:cNvSpPr>
          <p:nvPr/>
        </p:nvSpPr>
        <p:spPr bwMode="auto">
          <a:xfrm flipH="1" flipV="1">
            <a:off x="2106613" y="377190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10" name="Oval 54"/>
          <p:cNvSpPr>
            <a:spLocks noChangeArrowheads="1"/>
          </p:cNvSpPr>
          <p:nvPr/>
        </p:nvSpPr>
        <p:spPr bwMode="auto">
          <a:xfrm>
            <a:off x="2079625" y="2654300"/>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15" name="Oval 59"/>
          <p:cNvSpPr>
            <a:spLocks noChangeArrowheads="1"/>
          </p:cNvSpPr>
          <p:nvPr/>
        </p:nvSpPr>
        <p:spPr bwMode="auto">
          <a:xfrm>
            <a:off x="2079625" y="4319588"/>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16" name="Line 60"/>
          <p:cNvSpPr>
            <a:spLocks noChangeShapeType="1"/>
          </p:cNvSpPr>
          <p:nvPr/>
        </p:nvSpPr>
        <p:spPr bwMode="auto">
          <a:xfrm flipV="1">
            <a:off x="2106613" y="4130675"/>
            <a:ext cx="0" cy="2174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17" name="Oval 61"/>
          <p:cNvSpPr>
            <a:spLocks noChangeArrowheads="1"/>
          </p:cNvSpPr>
          <p:nvPr/>
        </p:nvSpPr>
        <p:spPr bwMode="auto">
          <a:xfrm>
            <a:off x="638175" y="4318000"/>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18" name="Line 62"/>
          <p:cNvSpPr>
            <a:spLocks noChangeShapeType="1"/>
          </p:cNvSpPr>
          <p:nvPr/>
        </p:nvSpPr>
        <p:spPr bwMode="auto">
          <a:xfrm flipV="1">
            <a:off x="658813" y="4129088"/>
            <a:ext cx="7937" cy="23002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19" name="Line 63"/>
          <p:cNvSpPr>
            <a:spLocks noChangeShapeType="1"/>
          </p:cNvSpPr>
          <p:nvPr/>
        </p:nvSpPr>
        <p:spPr bwMode="auto">
          <a:xfrm flipH="1" flipV="1">
            <a:off x="5197475" y="2376488"/>
            <a:ext cx="6985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0" name="Line 64"/>
          <p:cNvSpPr>
            <a:spLocks noChangeShapeType="1"/>
          </p:cNvSpPr>
          <p:nvPr/>
        </p:nvSpPr>
        <p:spPr bwMode="auto">
          <a:xfrm flipV="1">
            <a:off x="5267325" y="2079625"/>
            <a:ext cx="1588" cy="2873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1" name="Oval 65"/>
          <p:cNvSpPr>
            <a:spLocks noChangeArrowheads="1"/>
          </p:cNvSpPr>
          <p:nvPr/>
        </p:nvSpPr>
        <p:spPr bwMode="auto">
          <a:xfrm>
            <a:off x="5153025" y="1863725"/>
            <a:ext cx="215900" cy="2159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22" name="Oval 66"/>
          <p:cNvSpPr>
            <a:spLocks noChangeArrowheads="1"/>
          </p:cNvSpPr>
          <p:nvPr/>
        </p:nvSpPr>
        <p:spPr bwMode="auto">
          <a:xfrm>
            <a:off x="5153025" y="1731963"/>
            <a:ext cx="215900" cy="2159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23" name="Line 67"/>
          <p:cNvSpPr>
            <a:spLocks noChangeShapeType="1"/>
          </p:cNvSpPr>
          <p:nvPr/>
        </p:nvSpPr>
        <p:spPr bwMode="auto">
          <a:xfrm flipV="1">
            <a:off x="5267325" y="1574800"/>
            <a:ext cx="158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4" name="Line 68"/>
          <p:cNvSpPr>
            <a:spLocks noChangeShapeType="1"/>
          </p:cNvSpPr>
          <p:nvPr/>
        </p:nvSpPr>
        <p:spPr bwMode="auto">
          <a:xfrm>
            <a:off x="3683000" y="2689225"/>
            <a:ext cx="28813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5" name="Line 69"/>
          <p:cNvSpPr>
            <a:spLocks noChangeShapeType="1"/>
          </p:cNvSpPr>
          <p:nvPr/>
        </p:nvSpPr>
        <p:spPr bwMode="auto">
          <a:xfrm flipV="1">
            <a:off x="5267325" y="2527300"/>
            <a:ext cx="158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6" name="Text Box 70"/>
          <p:cNvSpPr txBox="1">
            <a:spLocks noChangeArrowheads="1"/>
          </p:cNvSpPr>
          <p:nvPr/>
        </p:nvSpPr>
        <p:spPr bwMode="auto">
          <a:xfrm rot="-5400000">
            <a:off x="5982493" y="3786982"/>
            <a:ext cx="92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Manual-Service-</a:t>
            </a:r>
          </a:p>
          <a:p>
            <a:pPr algn="ctr"/>
            <a:r>
              <a:rPr lang="en-GB" altLang="sl-SI" sz="800"/>
              <a:t>Bypass</a:t>
            </a:r>
          </a:p>
        </p:txBody>
      </p:sp>
      <p:sp>
        <p:nvSpPr>
          <p:cNvPr id="275527" name="Line 71"/>
          <p:cNvSpPr>
            <a:spLocks noChangeShapeType="1"/>
          </p:cNvSpPr>
          <p:nvPr/>
        </p:nvSpPr>
        <p:spPr bwMode="auto">
          <a:xfrm flipH="1" flipV="1">
            <a:off x="6203950" y="3986213"/>
            <a:ext cx="73025"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8" name="Line 72"/>
          <p:cNvSpPr>
            <a:spLocks noChangeShapeType="1"/>
          </p:cNvSpPr>
          <p:nvPr/>
        </p:nvSpPr>
        <p:spPr bwMode="auto">
          <a:xfrm flipV="1">
            <a:off x="6276975" y="2689225"/>
            <a:ext cx="0" cy="12969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29" name="Oval 73"/>
          <p:cNvSpPr>
            <a:spLocks noChangeArrowheads="1"/>
          </p:cNvSpPr>
          <p:nvPr/>
        </p:nvSpPr>
        <p:spPr bwMode="auto">
          <a:xfrm>
            <a:off x="6246813" y="2655888"/>
            <a:ext cx="55562"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30" name="Line 74"/>
          <p:cNvSpPr>
            <a:spLocks noChangeShapeType="1"/>
          </p:cNvSpPr>
          <p:nvPr/>
        </p:nvSpPr>
        <p:spPr bwMode="auto">
          <a:xfrm>
            <a:off x="6061075" y="4346575"/>
            <a:ext cx="5032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1" name="Line 75"/>
          <p:cNvSpPr>
            <a:spLocks noChangeShapeType="1"/>
          </p:cNvSpPr>
          <p:nvPr/>
        </p:nvSpPr>
        <p:spPr bwMode="auto">
          <a:xfrm flipV="1">
            <a:off x="5915025" y="4273550"/>
            <a:ext cx="146050" cy="73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2" name="Text Box 76"/>
          <p:cNvSpPr txBox="1">
            <a:spLocks noChangeArrowheads="1"/>
          </p:cNvSpPr>
          <p:nvPr/>
        </p:nvSpPr>
        <p:spPr bwMode="auto">
          <a:xfrm>
            <a:off x="5572125" y="4346575"/>
            <a:ext cx="7810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Disconnector</a:t>
            </a:r>
          </a:p>
        </p:txBody>
      </p:sp>
      <p:sp>
        <p:nvSpPr>
          <p:cNvPr id="275533" name="Text Box 77"/>
          <p:cNvSpPr txBox="1">
            <a:spLocks noChangeArrowheads="1"/>
          </p:cNvSpPr>
          <p:nvPr/>
        </p:nvSpPr>
        <p:spPr bwMode="auto">
          <a:xfrm>
            <a:off x="4276725" y="4376738"/>
            <a:ext cx="7366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UPS busbar</a:t>
            </a:r>
          </a:p>
        </p:txBody>
      </p:sp>
      <p:sp>
        <p:nvSpPr>
          <p:cNvPr id="275534" name="Rectangle 78"/>
          <p:cNvSpPr>
            <a:spLocks noChangeArrowheads="1"/>
          </p:cNvSpPr>
          <p:nvPr/>
        </p:nvSpPr>
        <p:spPr bwMode="auto">
          <a:xfrm>
            <a:off x="3683000" y="3186113"/>
            <a:ext cx="576263" cy="576262"/>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1</a:t>
            </a:r>
          </a:p>
        </p:txBody>
      </p:sp>
      <p:sp>
        <p:nvSpPr>
          <p:cNvPr id="275535" name="Line 79"/>
          <p:cNvSpPr>
            <a:spLocks noChangeShapeType="1"/>
          </p:cNvSpPr>
          <p:nvPr/>
        </p:nvSpPr>
        <p:spPr bwMode="auto">
          <a:xfrm flipV="1">
            <a:off x="3978275" y="30495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6" name="Line 80"/>
          <p:cNvSpPr>
            <a:spLocks noChangeShapeType="1"/>
          </p:cNvSpPr>
          <p:nvPr/>
        </p:nvSpPr>
        <p:spPr bwMode="auto">
          <a:xfrm flipH="1" flipV="1">
            <a:off x="3905250" y="2905125"/>
            <a:ext cx="73025"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7" name="Line 81"/>
          <p:cNvSpPr>
            <a:spLocks noChangeShapeType="1"/>
          </p:cNvSpPr>
          <p:nvPr/>
        </p:nvSpPr>
        <p:spPr bwMode="auto">
          <a:xfrm flipV="1">
            <a:off x="3978275" y="2665413"/>
            <a:ext cx="0" cy="2397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8" name="Line 82"/>
          <p:cNvSpPr>
            <a:spLocks noChangeShapeType="1"/>
          </p:cNvSpPr>
          <p:nvPr/>
        </p:nvSpPr>
        <p:spPr bwMode="auto">
          <a:xfrm flipH="1" flipV="1">
            <a:off x="3908425" y="3984625"/>
            <a:ext cx="6985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39" name="Line 83"/>
          <p:cNvSpPr>
            <a:spLocks noChangeShapeType="1"/>
          </p:cNvSpPr>
          <p:nvPr/>
        </p:nvSpPr>
        <p:spPr bwMode="auto">
          <a:xfrm flipH="1" flipV="1">
            <a:off x="3978275" y="377031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40" name="Oval 84"/>
          <p:cNvSpPr>
            <a:spLocks noChangeArrowheads="1"/>
          </p:cNvSpPr>
          <p:nvPr/>
        </p:nvSpPr>
        <p:spPr bwMode="auto">
          <a:xfrm>
            <a:off x="3952875" y="2652713"/>
            <a:ext cx="52388"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45" name="Oval 89"/>
          <p:cNvSpPr>
            <a:spLocks noChangeArrowheads="1"/>
          </p:cNvSpPr>
          <p:nvPr/>
        </p:nvSpPr>
        <p:spPr bwMode="auto">
          <a:xfrm>
            <a:off x="3952875" y="4318000"/>
            <a:ext cx="52388"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46" name="Line 90"/>
          <p:cNvSpPr>
            <a:spLocks noChangeShapeType="1"/>
          </p:cNvSpPr>
          <p:nvPr/>
        </p:nvSpPr>
        <p:spPr bwMode="auto">
          <a:xfrm flipV="1">
            <a:off x="3978275" y="4129088"/>
            <a:ext cx="0" cy="2174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47" name="Line 91"/>
          <p:cNvSpPr>
            <a:spLocks noChangeShapeType="1"/>
          </p:cNvSpPr>
          <p:nvPr/>
        </p:nvSpPr>
        <p:spPr bwMode="auto">
          <a:xfrm>
            <a:off x="3683000" y="4346575"/>
            <a:ext cx="22320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48" name="Rectangle 92"/>
          <p:cNvSpPr>
            <a:spLocks noChangeArrowheads="1"/>
          </p:cNvSpPr>
          <p:nvPr/>
        </p:nvSpPr>
        <p:spPr bwMode="auto">
          <a:xfrm>
            <a:off x="5413375" y="3173413"/>
            <a:ext cx="574675" cy="576262"/>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n+1</a:t>
            </a:r>
          </a:p>
        </p:txBody>
      </p:sp>
      <p:sp>
        <p:nvSpPr>
          <p:cNvPr id="275549" name="Line 93"/>
          <p:cNvSpPr>
            <a:spLocks noChangeShapeType="1"/>
          </p:cNvSpPr>
          <p:nvPr/>
        </p:nvSpPr>
        <p:spPr bwMode="auto">
          <a:xfrm flipV="1">
            <a:off x="5707063" y="30368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50" name="Line 94"/>
          <p:cNvSpPr>
            <a:spLocks noChangeShapeType="1"/>
          </p:cNvSpPr>
          <p:nvPr/>
        </p:nvSpPr>
        <p:spPr bwMode="auto">
          <a:xfrm flipH="1" flipV="1">
            <a:off x="5635625" y="2892425"/>
            <a:ext cx="6985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51" name="Line 95"/>
          <p:cNvSpPr>
            <a:spLocks noChangeShapeType="1"/>
          </p:cNvSpPr>
          <p:nvPr/>
        </p:nvSpPr>
        <p:spPr bwMode="auto">
          <a:xfrm flipV="1">
            <a:off x="5707063" y="2652713"/>
            <a:ext cx="0" cy="2397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52" name="Line 96"/>
          <p:cNvSpPr>
            <a:spLocks noChangeShapeType="1"/>
          </p:cNvSpPr>
          <p:nvPr/>
        </p:nvSpPr>
        <p:spPr bwMode="auto">
          <a:xfrm flipH="1" flipV="1">
            <a:off x="5635625" y="3971925"/>
            <a:ext cx="71438"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53" name="Line 97"/>
          <p:cNvSpPr>
            <a:spLocks noChangeShapeType="1"/>
          </p:cNvSpPr>
          <p:nvPr/>
        </p:nvSpPr>
        <p:spPr bwMode="auto">
          <a:xfrm flipH="1" flipV="1">
            <a:off x="5707063" y="375761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54" name="Oval 98"/>
          <p:cNvSpPr>
            <a:spLocks noChangeArrowheads="1"/>
          </p:cNvSpPr>
          <p:nvPr/>
        </p:nvSpPr>
        <p:spPr bwMode="auto">
          <a:xfrm>
            <a:off x="5680075" y="2651125"/>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59" name="Oval 103"/>
          <p:cNvSpPr>
            <a:spLocks noChangeArrowheads="1"/>
          </p:cNvSpPr>
          <p:nvPr/>
        </p:nvSpPr>
        <p:spPr bwMode="auto">
          <a:xfrm>
            <a:off x="5680075" y="4311650"/>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60" name="Line 104"/>
          <p:cNvSpPr>
            <a:spLocks noChangeShapeType="1"/>
          </p:cNvSpPr>
          <p:nvPr/>
        </p:nvSpPr>
        <p:spPr bwMode="auto">
          <a:xfrm flipV="1">
            <a:off x="5707063" y="4116388"/>
            <a:ext cx="0" cy="2174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1" name="Rectangle 105"/>
          <p:cNvSpPr>
            <a:spLocks noChangeArrowheads="1"/>
          </p:cNvSpPr>
          <p:nvPr/>
        </p:nvSpPr>
        <p:spPr bwMode="auto">
          <a:xfrm>
            <a:off x="4475163" y="3187700"/>
            <a:ext cx="576262" cy="576263"/>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sl-SI" sz="1600"/>
              <a:t>UPS</a:t>
            </a:r>
          </a:p>
          <a:p>
            <a:pPr algn="ctr"/>
            <a:r>
              <a:rPr lang="en-GB" altLang="sl-SI" sz="1600"/>
              <a:t>2</a:t>
            </a:r>
          </a:p>
        </p:txBody>
      </p:sp>
      <p:sp>
        <p:nvSpPr>
          <p:cNvPr id="275562" name="Line 106"/>
          <p:cNvSpPr>
            <a:spLocks noChangeShapeType="1"/>
          </p:cNvSpPr>
          <p:nvPr/>
        </p:nvSpPr>
        <p:spPr bwMode="auto">
          <a:xfrm flipV="1">
            <a:off x="4772025" y="3051175"/>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3" name="Line 107"/>
          <p:cNvSpPr>
            <a:spLocks noChangeShapeType="1"/>
          </p:cNvSpPr>
          <p:nvPr/>
        </p:nvSpPr>
        <p:spPr bwMode="auto">
          <a:xfrm flipH="1" flipV="1">
            <a:off x="4697413" y="2906713"/>
            <a:ext cx="71437"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4" name="Line 108"/>
          <p:cNvSpPr>
            <a:spLocks noChangeShapeType="1"/>
          </p:cNvSpPr>
          <p:nvPr/>
        </p:nvSpPr>
        <p:spPr bwMode="auto">
          <a:xfrm flipV="1">
            <a:off x="4772025" y="2667000"/>
            <a:ext cx="0" cy="2397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5" name="Line 109"/>
          <p:cNvSpPr>
            <a:spLocks noChangeShapeType="1"/>
          </p:cNvSpPr>
          <p:nvPr/>
        </p:nvSpPr>
        <p:spPr bwMode="auto">
          <a:xfrm flipH="1" flipV="1">
            <a:off x="4699000" y="3986213"/>
            <a:ext cx="73025"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6" name="Line 110"/>
          <p:cNvSpPr>
            <a:spLocks noChangeShapeType="1"/>
          </p:cNvSpPr>
          <p:nvPr/>
        </p:nvSpPr>
        <p:spPr bwMode="auto">
          <a:xfrm flipH="1" flipV="1">
            <a:off x="4772025" y="377190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67" name="Oval 111"/>
          <p:cNvSpPr>
            <a:spLocks noChangeArrowheads="1"/>
          </p:cNvSpPr>
          <p:nvPr/>
        </p:nvSpPr>
        <p:spPr bwMode="auto">
          <a:xfrm>
            <a:off x="4743450" y="2654300"/>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72" name="Oval 116"/>
          <p:cNvSpPr>
            <a:spLocks noChangeArrowheads="1"/>
          </p:cNvSpPr>
          <p:nvPr/>
        </p:nvSpPr>
        <p:spPr bwMode="auto">
          <a:xfrm>
            <a:off x="4743450" y="4319588"/>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73" name="Line 117"/>
          <p:cNvSpPr>
            <a:spLocks noChangeShapeType="1"/>
          </p:cNvSpPr>
          <p:nvPr/>
        </p:nvSpPr>
        <p:spPr bwMode="auto">
          <a:xfrm flipV="1">
            <a:off x="4772025" y="4130675"/>
            <a:ext cx="0" cy="2174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74" name="Oval 118"/>
          <p:cNvSpPr>
            <a:spLocks noChangeArrowheads="1"/>
          </p:cNvSpPr>
          <p:nvPr/>
        </p:nvSpPr>
        <p:spPr bwMode="auto">
          <a:xfrm>
            <a:off x="6251575" y="4314825"/>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75" name="Line 119"/>
          <p:cNvSpPr>
            <a:spLocks noChangeShapeType="1"/>
          </p:cNvSpPr>
          <p:nvPr/>
        </p:nvSpPr>
        <p:spPr bwMode="auto">
          <a:xfrm flipV="1">
            <a:off x="6273800" y="4129088"/>
            <a:ext cx="3175" cy="23225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76" name="Text Box 120"/>
          <p:cNvSpPr txBox="1">
            <a:spLocks noChangeArrowheads="1"/>
          </p:cNvSpPr>
          <p:nvPr/>
        </p:nvSpPr>
        <p:spPr bwMode="auto">
          <a:xfrm rot="-5400000">
            <a:off x="-43657" y="3758407"/>
            <a:ext cx="92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800"/>
              <a:t>Manual-Service-</a:t>
            </a:r>
          </a:p>
          <a:p>
            <a:pPr algn="ctr"/>
            <a:r>
              <a:rPr lang="en-GB" altLang="sl-SI" sz="800"/>
              <a:t>Bypass</a:t>
            </a:r>
          </a:p>
        </p:txBody>
      </p:sp>
      <p:sp>
        <p:nvSpPr>
          <p:cNvPr id="275577" name="Line 121"/>
          <p:cNvSpPr>
            <a:spLocks noChangeShapeType="1"/>
          </p:cNvSpPr>
          <p:nvPr/>
        </p:nvSpPr>
        <p:spPr bwMode="auto">
          <a:xfrm>
            <a:off x="658813" y="4845050"/>
            <a:ext cx="6477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78" name="Line 122"/>
          <p:cNvSpPr>
            <a:spLocks noChangeShapeType="1"/>
          </p:cNvSpPr>
          <p:nvPr/>
        </p:nvSpPr>
        <p:spPr bwMode="auto">
          <a:xfrm>
            <a:off x="658813" y="5708650"/>
            <a:ext cx="6477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79" name="Oval 123"/>
          <p:cNvSpPr>
            <a:spLocks noChangeArrowheads="1"/>
          </p:cNvSpPr>
          <p:nvPr/>
        </p:nvSpPr>
        <p:spPr bwMode="auto">
          <a:xfrm>
            <a:off x="638175" y="4816475"/>
            <a:ext cx="52388"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0" name="Oval 124"/>
          <p:cNvSpPr>
            <a:spLocks noChangeArrowheads="1"/>
          </p:cNvSpPr>
          <p:nvPr/>
        </p:nvSpPr>
        <p:spPr bwMode="auto">
          <a:xfrm>
            <a:off x="631825" y="5680075"/>
            <a:ext cx="52388"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1" name="Rectangle 125"/>
          <p:cNvSpPr>
            <a:spLocks noChangeArrowheads="1"/>
          </p:cNvSpPr>
          <p:nvPr/>
        </p:nvSpPr>
        <p:spPr bwMode="auto">
          <a:xfrm rot="-5400000">
            <a:off x="801687" y="5599113"/>
            <a:ext cx="73025"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2" name="Rectangle 126"/>
          <p:cNvSpPr>
            <a:spLocks noChangeArrowheads="1"/>
          </p:cNvSpPr>
          <p:nvPr/>
        </p:nvSpPr>
        <p:spPr bwMode="auto">
          <a:xfrm rot="-5400000">
            <a:off x="6059487" y="5383213"/>
            <a:ext cx="73025"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3" name="Line 127"/>
          <p:cNvSpPr>
            <a:spLocks noChangeShapeType="1"/>
          </p:cNvSpPr>
          <p:nvPr/>
        </p:nvSpPr>
        <p:spPr bwMode="auto">
          <a:xfrm>
            <a:off x="5629275" y="5492750"/>
            <a:ext cx="6477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84" name="Line 128"/>
          <p:cNvSpPr>
            <a:spLocks noChangeShapeType="1"/>
          </p:cNvSpPr>
          <p:nvPr/>
        </p:nvSpPr>
        <p:spPr bwMode="auto">
          <a:xfrm>
            <a:off x="5629275" y="6356350"/>
            <a:ext cx="6477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585" name="Oval 129"/>
          <p:cNvSpPr>
            <a:spLocks noChangeArrowheads="1"/>
          </p:cNvSpPr>
          <p:nvPr/>
        </p:nvSpPr>
        <p:spPr bwMode="auto">
          <a:xfrm>
            <a:off x="6246813" y="5464175"/>
            <a:ext cx="55562"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6" name="Oval 130"/>
          <p:cNvSpPr>
            <a:spLocks noChangeArrowheads="1"/>
          </p:cNvSpPr>
          <p:nvPr/>
        </p:nvSpPr>
        <p:spPr bwMode="auto">
          <a:xfrm>
            <a:off x="6246813" y="6327775"/>
            <a:ext cx="55562"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7" name="Rectangle 131"/>
          <p:cNvSpPr>
            <a:spLocks noChangeArrowheads="1"/>
          </p:cNvSpPr>
          <p:nvPr/>
        </p:nvSpPr>
        <p:spPr bwMode="auto">
          <a:xfrm rot="-5400000">
            <a:off x="6059487" y="6246813"/>
            <a:ext cx="73025"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8" name="Rectangle 132"/>
          <p:cNvSpPr>
            <a:spLocks noChangeArrowheads="1"/>
          </p:cNvSpPr>
          <p:nvPr/>
        </p:nvSpPr>
        <p:spPr bwMode="auto">
          <a:xfrm>
            <a:off x="1306513" y="4806950"/>
            <a:ext cx="3960812" cy="714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89" name="Rectangle 133"/>
          <p:cNvSpPr>
            <a:spLocks noChangeArrowheads="1"/>
          </p:cNvSpPr>
          <p:nvPr/>
        </p:nvSpPr>
        <p:spPr bwMode="auto">
          <a:xfrm>
            <a:off x="1306513" y="5672138"/>
            <a:ext cx="3960812" cy="714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90" name="Rectangle 134"/>
          <p:cNvSpPr>
            <a:spLocks noChangeArrowheads="1"/>
          </p:cNvSpPr>
          <p:nvPr/>
        </p:nvSpPr>
        <p:spPr bwMode="auto">
          <a:xfrm>
            <a:off x="1666875" y="5454650"/>
            <a:ext cx="3962400" cy="714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91" name="Rectangle 135"/>
          <p:cNvSpPr>
            <a:spLocks noChangeArrowheads="1"/>
          </p:cNvSpPr>
          <p:nvPr/>
        </p:nvSpPr>
        <p:spPr bwMode="auto">
          <a:xfrm>
            <a:off x="1666875" y="6319838"/>
            <a:ext cx="3962400" cy="714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92" name="Rectangle 136"/>
          <p:cNvSpPr>
            <a:spLocks noChangeArrowheads="1"/>
          </p:cNvSpPr>
          <p:nvPr/>
        </p:nvSpPr>
        <p:spPr bwMode="auto">
          <a:xfrm>
            <a:off x="514350" y="4705350"/>
            <a:ext cx="576263" cy="1800225"/>
          </a:xfrm>
          <a:prstGeom prst="rect">
            <a:avLst/>
          </a:prstGeom>
          <a:noFill/>
          <a:ln w="6350">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93" name="Text Box 137"/>
          <p:cNvSpPr txBox="1">
            <a:spLocks noChangeArrowheads="1"/>
          </p:cNvSpPr>
          <p:nvPr/>
        </p:nvSpPr>
        <p:spPr bwMode="auto">
          <a:xfrm>
            <a:off x="771525" y="6270625"/>
            <a:ext cx="3587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1000"/>
              <a:t>DP</a:t>
            </a:r>
          </a:p>
        </p:txBody>
      </p:sp>
      <p:sp>
        <p:nvSpPr>
          <p:cNvPr id="275594" name="Rectangle 138"/>
          <p:cNvSpPr>
            <a:spLocks noChangeArrowheads="1"/>
          </p:cNvSpPr>
          <p:nvPr/>
        </p:nvSpPr>
        <p:spPr bwMode="auto">
          <a:xfrm>
            <a:off x="5845175" y="4705350"/>
            <a:ext cx="574675" cy="1800225"/>
          </a:xfrm>
          <a:prstGeom prst="rect">
            <a:avLst/>
          </a:prstGeom>
          <a:noFill/>
          <a:ln w="6350">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595" name="Text Box 139"/>
          <p:cNvSpPr txBox="1">
            <a:spLocks noChangeArrowheads="1"/>
          </p:cNvSpPr>
          <p:nvPr/>
        </p:nvSpPr>
        <p:spPr bwMode="auto">
          <a:xfrm>
            <a:off x="5834063" y="4787900"/>
            <a:ext cx="3603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1000"/>
              <a:t>DP</a:t>
            </a:r>
          </a:p>
        </p:txBody>
      </p:sp>
      <p:sp>
        <p:nvSpPr>
          <p:cNvPr id="275599" name="Text Box 143"/>
          <p:cNvSpPr txBox="1">
            <a:spLocks noChangeArrowheads="1"/>
          </p:cNvSpPr>
          <p:nvPr/>
        </p:nvSpPr>
        <p:spPr bwMode="auto">
          <a:xfrm>
            <a:off x="4608513" y="1566863"/>
            <a:ext cx="6270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1000"/>
              <a:t>Mains 2</a:t>
            </a:r>
          </a:p>
        </p:txBody>
      </p:sp>
      <p:sp>
        <p:nvSpPr>
          <p:cNvPr id="275600" name="Text Box 144"/>
          <p:cNvSpPr txBox="1">
            <a:spLocks noChangeArrowheads="1"/>
          </p:cNvSpPr>
          <p:nvPr/>
        </p:nvSpPr>
        <p:spPr bwMode="auto">
          <a:xfrm>
            <a:off x="2530475" y="5767388"/>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1800"/>
              <a:t>…..</a:t>
            </a:r>
          </a:p>
        </p:txBody>
      </p:sp>
      <p:sp>
        <p:nvSpPr>
          <p:cNvPr id="275601" name="Rectangle 145"/>
          <p:cNvSpPr>
            <a:spLocks noChangeArrowheads="1"/>
          </p:cNvSpPr>
          <p:nvPr/>
        </p:nvSpPr>
        <p:spPr bwMode="auto">
          <a:xfrm rot="-5400000">
            <a:off x="1822450" y="5884863"/>
            <a:ext cx="261938" cy="290512"/>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02" name="Line 146"/>
          <p:cNvSpPr>
            <a:spLocks noChangeShapeType="1"/>
          </p:cNvSpPr>
          <p:nvPr/>
        </p:nvSpPr>
        <p:spPr bwMode="auto">
          <a:xfrm rot="-5400000">
            <a:off x="1810544" y="6030119"/>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03" name="Line 147"/>
          <p:cNvSpPr>
            <a:spLocks noChangeShapeType="1"/>
          </p:cNvSpPr>
          <p:nvPr/>
        </p:nvSpPr>
        <p:spPr bwMode="auto">
          <a:xfrm rot="-5400000">
            <a:off x="2136775" y="5921375"/>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04" name="Line 148"/>
          <p:cNvSpPr>
            <a:spLocks noChangeShapeType="1"/>
          </p:cNvSpPr>
          <p:nvPr/>
        </p:nvSpPr>
        <p:spPr bwMode="auto">
          <a:xfrm rot="-5400000">
            <a:off x="1810544" y="5885657"/>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05" name="Line 149"/>
          <p:cNvSpPr>
            <a:spLocks noChangeShapeType="1"/>
          </p:cNvSpPr>
          <p:nvPr/>
        </p:nvSpPr>
        <p:spPr bwMode="auto">
          <a:xfrm rot="-5400000" flipH="1" flipV="1">
            <a:off x="1920081" y="5993607"/>
            <a:ext cx="73025" cy="1444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06" name="Line 150"/>
          <p:cNvSpPr>
            <a:spLocks noChangeShapeType="1"/>
          </p:cNvSpPr>
          <p:nvPr/>
        </p:nvSpPr>
        <p:spPr bwMode="auto">
          <a:xfrm>
            <a:off x="1738313" y="610235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07" name="Line 151"/>
          <p:cNvSpPr>
            <a:spLocks noChangeShapeType="1"/>
          </p:cNvSpPr>
          <p:nvPr/>
        </p:nvSpPr>
        <p:spPr bwMode="auto">
          <a:xfrm flipV="1">
            <a:off x="1738313" y="5741988"/>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08" name="Rectangle 152"/>
          <p:cNvSpPr>
            <a:spLocks noChangeArrowheads="1"/>
          </p:cNvSpPr>
          <p:nvPr/>
        </p:nvSpPr>
        <p:spPr bwMode="auto">
          <a:xfrm rot="-5400000">
            <a:off x="2255044" y="5885656"/>
            <a:ext cx="261938" cy="288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09" name="Text Box 153"/>
          <p:cNvSpPr txBox="1">
            <a:spLocks noChangeArrowheads="1"/>
          </p:cNvSpPr>
          <p:nvPr/>
        </p:nvSpPr>
        <p:spPr bwMode="auto">
          <a:xfrm>
            <a:off x="2162175" y="5848350"/>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1</a:t>
            </a:r>
          </a:p>
        </p:txBody>
      </p:sp>
      <p:sp>
        <p:nvSpPr>
          <p:cNvPr id="275610" name="Text Box 154"/>
          <p:cNvSpPr txBox="1">
            <a:spLocks noChangeArrowheads="1"/>
          </p:cNvSpPr>
          <p:nvPr/>
        </p:nvSpPr>
        <p:spPr bwMode="auto">
          <a:xfrm>
            <a:off x="4475163" y="577691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1800"/>
              <a:t>…..</a:t>
            </a:r>
          </a:p>
        </p:txBody>
      </p:sp>
      <p:sp>
        <p:nvSpPr>
          <p:cNvPr id="275611" name="Rectangle 155"/>
          <p:cNvSpPr>
            <a:spLocks noChangeArrowheads="1"/>
          </p:cNvSpPr>
          <p:nvPr/>
        </p:nvSpPr>
        <p:spPr bwMode="auto">
          <a:xfrm rot="-5400000">
            <a:off x="4213225" y="5881688"/>
            <a:ext cx="287337" cy="2873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12" name="Text Box 156"/>
          <p:cNvSpPr txBox="1">
            <a:spLocks noChangeArrowheads="1"/>
          </p:cNvSpPr>
          <p:nvPr/>
        </p:nvSpPr>
        <p:spPr bwMode="auto">
          <a:xfrm>
            <a:off x="4140200" y="5846763"/>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1</a:t>
            </a:r>
          </a:p>
        </p:txBody>
      </p:sp>
      <p:sp>
        <p:nvSpPr>
          <p:cNvPr id="275613" name="Line 157"/>
          <p:cNvSpPr>
            <a:spLocks noChangeShapeType="1"/>
          </p:cNvSpPr>
          <p:nvPr/>
        </p:nvSpPr>
        <p:spPr bwMode="auto">
          <a:xfrm flipV="1">
            <a:off x="4359275" y="57419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14" name="Line 158"/>
          <p:cNvSpPr>
            <a:spLocks noChangeShapeType="1"/>
          </p:cNvSpPr>
          <p:nvPr/>
        </p:nvSpPr>
        <p:spPr bwMode="auto">
          <a:xfrm flipV="1">
            <a:off x="4359275" y="61737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15" name="Rectangle 159"/>
          <p:cNvSpPr>
            <a:spLocks noChangeArrowheads="1"/>
          </p:cNvSpPr>
          <p:nvPr/>
        </p:nvSpPr>
        <p:spPr bwMode="auto">
          <a:xfrm rot="-5400000">
            <a:off x="5004594" y="5880894"/>
            <a:ext cx="287337" cy="288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16" name="Text Box 160"/>
          <p:cNvSpPr txBox="1">
            <a:spLocks noChangeArrowheads="1"/>
          </p:cNvSpPr>
          <p:nvPr/>
        </p:nvSpPr>
        <p:spPr bwMode="auto">
          <a:xfrm>
            <a:off x="4932363" y="5846763"/>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x</a:t>
            </a:r>
          </a:p>
        </p:txBody>
      </p:sp>
      <p:sp>
        <p:nvSpPr>
          <p:cNvPr id="275617" name="Line 161"/>
          <p:cNvSpPr>
            <a:spLocks noChangeShapeType="1"/>
          </p:cNvSpPr>
          <p:nvPr/>
        </p:nvSpPr>
        <p:spPr bwMode="auto">
          <a:xfrm flipV="1">
            <a:off x="5148263" y="57419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18" name="Line 162"/>
          <p:cNvSpPr>
            <a:spLocks noChangeShapeType="1"/>
          </p:cNvSpPr>
          <p:nvPr/>
        </p:nvSpPr>
        <p:spPr bwMode="auto">
          <a:xfrm flipV="1">
            <a:off x="5148263" y="61737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19" name="Rectangle 163"/>
          <p:cNvSpPr>
            <a:spLocks noChangeArrowheads="1"/>
          </p:cNvSpPr>
          <p:nvPr/>
        </p:nvSpPr>
        <p:spPr bwMode="auto">
          <a:xfrm rot="-5400000">
            <a:off x="3118644" y="5885656"/>
            <a:ext cx="261938" cy="288925"/>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20" name="Line 164"/>
          <p:cNvSpPr>
            <a:spLocks noChangeShapeType="1"/>
          </p:cNvSpPr>
          <p:nvPr/>
        </p:nvSpPr>
        <p:spPr bwMode="auto">
          <a:xfrm rot="-5400000">
            <a:off x="3107532" y="6030118"/>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21" name="Line 165"/>
          <p:cNvSpPr>
            <a:spLocks noChangeShapeType="1"/>
          </p:cNvSpPr>
          <p:nvPr/>
        </p:nvSpPr>
        <p:spPr bwMode="auto">
          <a:xfrm rot="-5400000">
            <a:off x="3429000" y="5921375"/>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22" name="Line 166"/>
          <p:cNvSpPr>
            <a:spLocks noChangeShapeType="1"/>
          </p:cNvSpPr>
          <p:nvPr/>
        </p:nvSpPr>
        <p:spPr bwMode="auto">
          <a:xfrm rot="-5400000">
            <a:off x="3107532" y="5885656"/>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23" name="Line 167"/>
          <p:cNvSpPr>
            <a:spLocks noChangeShapeType="1"/>
          </p:cNvSpPr>
          <p:nvPr/>
        </p:nvSpPr>
        <p:spPr bwMode="auto">
          <a:xfrm rot="-5400000" flipH="1" flipV="1">
            <a:off x="3216275" y="5994400"/>
            <a:ext cx="73025" cy="1428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24" name="Line 168"/>
          <p:cNvSpPr>
            <a:spLocks noChangeShapeType="1"/>
          </p:cNvSpPr>
          <p:nvPr/>
        </p:nvSpPr>
        <p:spPr bwMode="auto">
          <a:xfrm>
            <a:off x="3035300" y="610235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25" name="Line 169"/>
          <p:cNvSpPr>
            <a:spLocks noChangeShapeType="1"/>
          </p:cNvSpPr>
          <p:nvPr/>
        </p:nvSpPr>
        <p:spPr bwMode="auto">
          <a:xfrm flipV="1">
            <a:off x="3035300" y="5741988"/>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26" name="Rectangle 170"/>
          <p:cNvSpPr>
            <a:spLocks noChangeArrowheads="1"/>
          </p:cNvSpPr>
          <p:nvPr/>
        </p:nvSpPr>
        <p:spPr bwMode="auto">
          <a:xfrm rot="-5400000">
            <a:off x="3552825" y="5886450"/>
            <a:ext cx="261938" cy="2873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27" name="Text Box 171"/>
          <p:cNvSpPr txBox="1">
            <a:spLocks noChangeArrowheads="1"/>
          </p:cNvSpPr>
          <p:nvPr/>
        </p:nvSpPr>
        <p:spPr bwMode="auto">
          <a:xfrm>
            <a:off x="3463925" y="5897563"/>
            <a:ext cx="438150" cy="28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70000"/>
              </a:lnSpc>
            </a:pPr>
            <a:r>
              <a:rPr lang="en-GB" altLang="sl-SI" sz="900"/>
              <a:t>Load</a:t>
            </a:r>
          </a:p>
          <a:p>
            <a:pPr algn="ctr">
              <a:lnSpc>
                <a:spcPct val="70000"/>
              </a:lnSpc>
            </a:pPr>
            <a:r>
              <a:rPr lang="en-GB" altLang="sl-SI" sz="900"/>
              <a:t>y</a:t>
            </a:r>
          </a:p>
        </p:txBody>
      </p:sp>
      <p:sp>
        <p:nvSpPr>
          <p:cNvPr id="275628" name="Text Box 172"/>
          <p:cNvSpPr txBox="1">
            <a:spLocks noChangeArrowheads="1"/>
          </p:cNvSpPr>
          <p:nvPr/>
        </p:nvSpPr>
        <p:spPr bwMode="auto">
          <a:xfrm>
            <a:off x="2066925" y="491331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1800"/>
              <a:t>…..</a:t>
            </a:r>
          </a:p>
        </p:txBody>
      </p:sp>
      <p:sp>
        <p:nvSpPr>
          <p:cNvPr id="275629" name="Rectangle 173"/>
          <p:cNvSpPr>
            <a:spLocks noChangeArrowheads="1"/>
          </p:cNvSpPr>
          <p:nvPr/>
        </p:nvSpPr>
        <p:spPr bwMode="auto">
          <a:xfrm rot="-5400000">
            <a:off x="1805781" y="5025232"/>
            <a:ext cx="287337" cy="2857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30" name="Text Box 174"/>
          <p:cNvSpPr txBox="1">
            <a:spLocks noChangeArrowheads="1"/>
          </p:cNvSpPr>
          <p:nvPr/>
        </p:nvSpPr>
        <p:spPr bwMode="auto">
          <a:xfrm>
            <a:off x="1725613" y="4983163"/>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1</a:t>
            </a:r>
          </a:p>
        </p:txBody>
      </p:sp>
      <p:sp>
        <p:nvSpPr>
          <p:cNvPr id="275631" name="Line 175"/>
          <p:cNvSpPr>
            <a:spLocks noChangeShapeType="1"/>
          </p:cNvSpPr>
          <p:nvPr/>
        </p:nvSpPr>
        <p:spPr bwMode="auto">
          <a:xfrm flipV="1">
            <a:off x="1949450" y="48783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32" name="Line 176"/>
          <p:cNvSpPr>
            <a:spLocks noChangeShapeType="1"/>
          </p:cNvSpPr>
          <p:nvPr/>
        </p:nvSpPr>
        <p:spPr bwMode="auto">
          <a:xfrm flipV="1">
            <a:off x="1949450" y="53101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33" name="Rectangle 177"/>
          <p:cNvSpPr>
            <a:spLocks noChangeArrowheads="1"/>
          </p:cNvSpPr>
          <p:nvPr/>
        </p:nvSpPr>
        <p:spPr bwMode="auto">
          <a:xfrm rot="-5400000">
            <a:off x="2595563" y="5024438"/>
            <a:ext cx="287337" cy="2873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34" name="Text Box 178"/>
          <p:cNvSpPr txBox="1">
            <a:spLocks noChangeArrowheads="1"/>
          </p:cNvSpPr>
          <p:nvPr/>
        </p:nvSpPr>
        <p:spPr bwMode="auto">
          <a:xfrm>
            <a:off x="2517775" y="4983163"/>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x</a:t>
            </a:r>
          </a:p>
        </p:txBody>
      </p:sp>
      <p:sp>
        <p:nvSpPr>
          <p:cNvPr id="275635" name="Line 179"/>
          <p:cNvSpPr>
            <a:spLocks noChangeShapeType="1"/>
          </p:cNvSpPr>
          <p:nvPr/>
        </p:nvSpPr>
        <p:spPr bwMode="auto">
          <a:xfrm flipV="1">
            <a:off x="2740025" y="48783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36" name="Line 180"/>
          <p:cNvSpPr>
            <a:spLocks noChangeShapeType="1"/>
          </p:cNvSpPr>
          <p:nvPr/>
        </p:nvSpPr>
        <p:spPr bwMode="auto">
          <a:xfrm flipV="1">
            <a:off x="2740025" y="5310188"/>
            <a:ext cx="0" cy="144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37" name="Text Box 181"/>
          <p:cNvSpPr txBox="1">
            <a:spLocks noChangeArrowheads="1"/>
          </p:cNvSpPr>
          <p:nvPr/>
        </p:nvSpPr>
        <p:spPr bwMode="auto">
          <a:xfrm>
            <a:off x="4043363" y="490696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1800"/>
              <a:t>…..</a:t>
            </a:r>
          </a:p>
        </p:txBody>
      </p:sp>
      <p:sp>
        <p:nvSpPr>
          <p:cNvPr id="275638" name="Rectangle 182"/>
          <p:cNvSpPr>
            <a:spLocks noChangeArrowheads="1"/>
          </p:cNvSpPr>
          <p:nvPr/>
        </p:nvSpPr>
        <p:spPr bwMode="auto">
          <a:xfrm rot="-5400000">
            <a:off x="3334544" y="5022056"/>
            <a:ext cx="261938" cy="288925"/>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39" name="Line 183"/>
          <p:cNvSpPr>
            <a:spLocks noChangeShapeType="1"/>
          </p:cNvSpPr>
          <p:nvPr/>
        </p:nvSpPr>
        <p:spPr bwMode="auto">
          <a:xfrm rot="-5400000">
            <a:off x="3323432" y="5166518"/>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40" name="Line 184"/>
          <p:cNvSpPr>
            <a:spLocks noChangeShapeType="1"/>
          </p:cNvSpPr>
          <p:nvPr/>
        </p:nvSpPr>
        <p:spPr bwMode="auto">
          <a:xfrm rot="-5400000">
            <a:off x="3648075" y="5057775"/>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41" name="Line 185"/>
          <p:cNvSpPr>
            <a:spLocks noChangeShapeType="1"/>
          </p:cNvSpPr>
          <p:nvPr/>
        </p:nvSpPr>
        <p:spPr bwMode="auto">
          <a:xfrm rot="-5400000">
            <a:off x="3323432" y="5022056"/>
            <a:ext cx="0" cy="1444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42" name="Line 186"/>
          <p:cNvSpPr>
            <a:spLocks noChangeShapeType="1"/>
          </p:cNvSpPr>
          <p:nvPr/>
        </p:nvSpPr>
        <p:spPr bwMode="auto">
          <a:xfrm rot="-5400000" flipH="1" flipV="1">
            <a:off x="3432175" y="5130800"/>
            <a:ext cx="73025" cy="1428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43" name="Line 187"/>
          <p:cNvSpPr>
            <a:spLocks noChangeShapeType="1"/>
          </p:cNvSpPr>
          <p:nvPr/>
        </p:nvSpPr>
        <p:spPr bwMode="auto">
          <a:xfrm>
            <a:off x="3251200" y="523875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44" name="Line 188"/>
          <p:cNvSpPr>
            <a:spLocks noChangeShapeType="1"/>
          </p:cNvSpPr>
          <p:nvPr/>
        </p:nvSpPr>
        <p:spPr bwMode="auto">
          <a:xfrm flipV="1">
            <a:off x="3251200" y="4878388"/>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45" name="Rectangle 189"/>
          <p:cNvSpPr>
            <a:spLocks noChangeArrowheads="1"/>
          </p:cNvSpPr>
          <p:nvPr/>
        </p:nvSpPr>
        <p:spPr bwMode="auto">
          <a:xfrm rot="-5400000">
            <a:off x="3768725" y="5022850"/>
            <a:ext cx="261938" cy="2873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46" name="Text Box 190"/>
          <p:cNvSpPr txBox="1">
            <a:spLocks noChangeArrowheads="1"/>
          </p:cNvSpPr>
          <p:nvPr/>
        </p:nvSpPr>
        <p:spPr bwMode="auto">
          <a:xfrm>
            <a:off x="3675063" y="4984750"/>
            <a:ext cx="4381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900"/>
              <a:t>Load</a:t>
            </a:r>
          </a:p>
          <a:p>
            <a:pPr algn="ctr"/>
            <a:r>
              <a:rPr lang="en-GB" altLang="sl-SI" sz="900"/>
              <a:t>1</a:t>
            </a:r>
          </a:p>
        </p:txBody>
      </p:sp>
      <p:sp>
        <p:nvSpPr>
          <p:cNvPr id="275647" name="Rectangle 191"/>
          <p:cNvSpPr>
            <a:spLocks noChangeArrowheads="1"/>
          </p:cNvSpPr>
          <p:nvPr/>
        </p:nvSpPr>
        <p:spPr bwMode="auto">
          <a:xfrm rot="-5400000">
            <a:off x="4632325" y="5022850"/>
            <a:ext cx="261938" cy="287338"/>
          </a:xfrm>
          <a:prstGeom prst="rect">
            <a:avLst/>
          </a:prstGeom>
          <a:solidFill>
            <a:srgbClr val="CCE7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48" name="Line 192"/>
          <p:cNvSpPr>
            <a:spLocks noChangeShapeType="1"/>
          </p:cNvSpPr>
          <p:nvPr/>
        </p:nvSpPr>
        <p:spPr bwMode="auto">
          <a:xfrm rot="-5400000">
            <a:off x="4621213" y="5167312"/>
            <a:ext cx="0" cy="142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49" name="Line 193"/>
          <p:cNvSpPr>
            <a:spLocks noChangeShapeType="1"/>
          </p:cNvSpPr>
          <p:nvPr/>
        </p:nvSpPr>
        <p:spPr bwMode="auto">
          <a:xfrm rot="-5400000">
            <a:off x="4945063" y="5057775"/>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50" name="Line 194"/>
          <p:cNvSpPr>
            <a:spLocks noChangeShapeType="1"/>
          </p:cNvSpPr>
          <p:nvPr/>
        </p:nvSpPr>
        <p:spPr bwMode="auto">
          <a:xfrm rot="-5400000">
            <a:off x="4621213" y="5022850"/>
            <a:ext cx="0" cy="142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sl-SI"/>
          </a:p>
        </p:txBody>
      </p:sp>
      <p:sp>
        <p:nvSpPr>
          <p:cNvPr id="275651" name="Line 195"/>
          <p:cNvSpPr>
            <a:spLocks noChangeShapeType="1"/>
          </p:cNvSpPr>
          <p:nvPr/>
        </p:nvSpPr>
        <p:spPr bwMode="auto">
          <a:xfrm rot="-5400000" flipH="1" flipV="1">
            <a:off x="4729956" y="5131594"/>
            <a:ext cx="73025" cy="141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52" name="Line 196"/>
          <p:cNvSpPr>
            <a:spLocks noChangeShapeType="1"/>
          </p:cNvSpPr>
          <p:nvPr/>
        </p:nvSpPr>
        <p:spPr bwMode="auto">
          <a:xfrm>
            <a:off x="4549775" y="523875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53" name="Line 197"/>
          <p:cNvSpPr>
            <a:spLocks noChangeShapeType="1"/>
          </p:cNvSpPr>
          <p:nvPr/>
        </p:nvSpPr>
        <p:spPr bwMode="auto">
          <a:xfrm flipV="1">
            <a:off x="4549775" y="4878388"/>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54" name="Rectangle 198"/>
          <p:cNvSpPr>
            <a:spLocks noChangeArrowheads="1"/>
          </p:cNvSpPr>
          <p:nvPr/>
        </p:nvSpPr>
        <p:spPr bwMode="auto">
          <a:xfrm rot="-5400000">
            <a:off x="5064919" y="5022056"/>
            <a:ext cx="261938" cy="288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sl-SI"/>
          </a:p>
        </p:txBody>
      </p:sp>
      <p:sp>
        <p:nvSpPr>
          <p:cNvPr id="275655" name="Text Box 199"/>
          <p:cNvSpPr txBox="1">
            <a:spLocks noChangeArrowheads="1"/>
          </p:cNvSpPr>
          <p:nvPr/>
        </p:nvSpPr>
        <p:spPr bwMode="auto">
          <a:xfrm>
            <a:off x="4975225" y="5030788"/>
            <a:ext cx="438150" cy="28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70000"/>
              </a:lnSpc>
            </a:pPr>
            <a:r>
              <a:rPr lang="en-GB" altLang="sl-SI" sz="900"/>
              <a:t>Load</a:t>
            </a:r>
          </a:p>
          <a:p>
            <a:pPr algn="ctr">
              <a:lnSpc>
                <a:spcPct val="70000"/>
              </a:lnSpc>
            </a:pPr>
            <a:r>
              <a:rPr lang="en-GB" altLang="sl-SI" sz="900"/>
              <a:t>y</a:t>
            </a:r>
          </a:p>
        </p:txBody>
      </p:sp>
      <p:sp>
        <p:nvSpPr>
          <p:cNvPr id="275656" name="Text Box 200"/>
          <p:cNvSpPr txBox="1">
            <a:spLocks noChangeArrowheads="1"/>
          </p:cNvSpPr>
          <p:nvPr/>
        </p:nvSpPr>
        <p:spPr bwMode="auto">
          <a:xfrm>
            <a:off x="1889125" y="4845050"/>
            <a:ext cx="2540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A</a:t>
            </a:r>
          </a:p>
        </p:txBody>
      </p:sp>
      <p:sp>
        <p:nvSpPr>
          <p:cNvPr id="275657" name="Text Box 201"/>
          <p:cNvSpPr txBox="1">
            <a:spLocks noChangeArrowheads="1"/>
          </p:cNvSpPr>
          <p:nvPr/>
        </p:nvSpPr>
        <p:spPr bwMode="auto">
          <a:xfrm>
            <a:off x="1882775" y="5273675"/>
            <a:ext cx="2540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B</a:t>
            </a:r>
          </a:p>
        </p:txBody>
      </p:sp>
      <p:sp>
        <p:nvSpPr>
          <p:cNvPr id="275658" name="Text Box 202"/>
          <p:cNvSpPr txBox="1">
            <a:spLocks noChangeArrowheads="1"/>
          </p:cNvSpPr>
          <p:nvPr/>
        </p:nvSpPr>
        <p:spPr bwMode="auto">
          <a:xfrm>
            <a:off x="2709863" y="4840288"/>
            <a:ext cx="25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A</a:t>
            </a:r>
          </a:p>
        </p:txBody>
      </p:sp>
      <p:sp>
        <p:nvSpPr>
          <p:cNvPr id="275659" name="Text Box 203"/>
          <p:cNvSpPr txBox="1">
            <a:spLocks noChangeArrowheads="1"/>
          </p:cNvSpPr>
          <p:nvPr/>
        </p:nvSpPr>
        <p:spPr bwMode="auto">
          <a:xfrm>
            <a:off x="2703513" y="5268913"/>
            <a:ext cx="25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B</a:t>
            </a:r>
          </a:p>
        </p:txBody>
      </p:sp>
      <p:sp>
        <p:nvSpPr>
          <p:cNvPr id="275660" name="Text Box 204"/>
          <p:cNvSpPr txBox="1">
            <a:spLocks noChangeArrowheads="1"/>
          </p:cNvSpPr>
          <p:nvPr/>
        </p:nvSpPr>
        <p:spPr bwMode="auto">
          <a:xfrm>
            <a:off x="4291013" y="5713413"/>
            <a:ext cx="25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A</a:t>
            </a:r>
          </a:p>
        </p:txBody>
      </p:sp>
      <p:sp>
        <p:nvSpPr>
          <p:cNvPr id="275661" name="Text Box 205"/>
          <p:cNvSpPr txBox="1">
            <a:spLocks noChangeArrowheads="1"/>
          </p:cNvSpPr>
          <p:nvPr/>
        </p:nvSpPr>
        <p:spPr bwMode="auto">
          <a:xfrm>
            <a:off x="4284663" y="6142038"/>
            <a:ext cx="25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B</a:t>
            </a:r>
          </a:p>
        </p:txBody>
      </p:sp>
      <p:sp>
        <p:nvSpPr>
          <p:cNvPr id="275662" name="Text Box 206"/>
          <p:cNvSpPr txBox="1">
            <a:spLocks noChangeArrowheads="1"/>
          </p:cNvSpPr>
          <p:nvPr/>
        </p:nvSpPr>
        <p:spPr bwMode="auto">
          <a:xfrm>
            <a:off x="5111750" y="5708650"/>
            <a:ext cx="2524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A</a:t>
            </a:r>
          </a:p>
        </p:txBody>
      </p:sp>
      <p:sp>
        <p:nvSpPr>
          <p:cNvPr id="275663" name="Text Box 207"/>
          <p:cNvSpPr txBox="1">
            <a:spLocks noChangeArrowheads="1"/>
          </p:cNvSpPr>
          <p:nvPr/>
        </p:nvSpPr>
        <p:spPr bwMode="auto">
          <a:xfrm>
            <a:off x="5105400" y="6137275"/>
            <a:ext cx="2524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sz="800"/>
              <a:t>B</a:t>
            </a:r>
          </a:p>
        </p:txBody>
      </p:sp>
      <p:grpSp>
        <p:nvGrpSpPr>
          <p:cNvPr id="275683" name="Group 227"/>
          <p:cNvGrpSpPr>
            <a:grpSpLocks/>
          </p:cNvGrpSpPr>
          <p:nvPr/>
        </p:nvGrpSpPr>
        <p:grpSpPr bwMode="auto">
          <a:xfrm>
            <a:off x="579421" y="1638300"/>
            <a:ext cx="801703" cy="892175"/>
            <a:chOff x="1015" y="845"/>
            <a:chExt cx="504" cy="562"/>
          </a:xfrm>
        </p:grpSpPr>
        <p:sp>
          <p:nvSpPr>
            <p:cNvPr id="275665" name="Text Box 209"/>
            <p:cNvSpPr txBox="1">
              <a:spLocks noChangeArrowheads="1"/>
            </p:cNvSpPr>
            <p:nvPr/>
          </p:nvSpPr>
          <p:spPr bwMode="auto">
            <a:xfrm>
              <a:off x="1015" y="934"/>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dirty="0"/>
                <a:t>G</a:t>
              </a:r>
            </a:p>
          </p:txBody>
        </p:sp>
        <p:sp>
          <p:nvSpPr>
            <p:cNvPr id="275666" name="Line 210"/>
            <p:cNvSpPr>
              <a:spLocks noChangeShapeType="1"/>
            </p:cNvSpPr>
            <p:nvPr/>
          </p:nvSpPr>
          <p:spPr bwMode="auto">
            <a:xfrm rot="10800000" flipV="1">
              <a:off x="1126" y="1116"/>
              <a:ext cx="1"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67" name="Line 211"/>
            <p:cNvSpPr>
              <a:spLocks noChangeShapeType="1"/>
            </p:cNvSpPr>
            <p:nvPr/>
          </p:nvSpPr>
          <p:spPr bwMode="auto">
            <a:xfrm rot="10800000" flipH="1" flipV="1">
              <a:off x="1127" y="1207"/>
              <a:ext cx="45"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68" name="Line 212"/>
            <p:cNvSpPr>
              <a:spLocks noChangeShapeType="1"/>
            </p:cNvSpPr>
            <p:nvPr/>
          </p:nvSpPr>
          <p:spPr bwMode="auto">
            <a:xfrm rot="10800000" flipV="1">
              <a:off x="1128" y="1298"/>
              <a:ext cx="0"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69" name="Oval 213"/>
            <p:cNvSpPr>
              <a:spLocks noChangeArrowheads="1"/>
            </p:cNvSpPr>
            <p:nvPr/>
          </p:nvSpPr>
          <p:spPr bwMode="auto">
            <a:xfrm rot="10800000">
              <a:off x="1113" y="1373"/>
              <a:ext cx="34" cy="34"/>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670" name="Oval 214"/>
            <p:cNvSpPr>
              <a:spLocks noChangeArrowheads="1"/>
            </p:cNvSpPr>
            <p:nvPr/>
          </p:nvSpPr>
          <p:spPr bwMode="auto">
            <a:xfrm rot="10800000">
              <a:off x="1063" y="982"/>
              <a:ext cx="136" cy="13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671" name="Line 215"/>
            <p:cNvSpPr>
              <a:spLocks noChangeShapeType="1"/>
            </p:cNvSpPr>
            <p:nvPr/>
          </p:nvSpPr>
          <p:spPr bwMode="auto">
            <a:xfrm rot="10800000">
              <a:off x="1144" y="936"/>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72" name="Line 216"/>
            <p:cNvSpPr>
              <a:spLocks noChangeShapeType="1"/>
            </p:cNvSpPr>
            <p:nvPr/>
          </p:nvSpPr>
          <p:spPr bwMode="auto">
            <a:xfrm rot="10800000">
              <a:off x="1119" y="936"/>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73" name="AutoShape 217"/>
            <p:cNvSpPr>
              <a:spLocks noChangeArrowheads="1"/>
            </p:cNvSpPr>
            <p:nvPr/>
          </p:nvSpPr>
          <p:spPr bwMode="auto">
            <a:xfrm rot="10800000" flipV="1">
              <a:off x="1020" y="845"/>
              <a:ext cx="227" cy="91"/>
            </a:xfrm>
            <a:prstGeom prst="flowChartManualOperation">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sl-SI" sz="1000"/>
                <a:t>n</a:t>
              </a:r>
            </a:p>
          </p:txBody>
        </p:sp>
        <p:sp>
          <p:nvSpPr>
            <p:cNvPr id="275674" name="Text Box 218"/>
            <p:cNvSpPr txBox="1">
              <a:spLocks noChangeArrowheads="1"/>
            </p:cNvSpPr>
            <p:nvPr/>
          </p:nvSpPr>
          <p:spPr bwMode="auto">
            <a:xfrm>
              <a:off x="1289" y="931"/>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sl-SI" dirty="0"/>
                <a:t>G</a:t>
              </a:r>
            </a:p>
          </p:txBody>
        </p:sp>
        <p:sp>
          <p:nvSpPr>
            <p:cNvPr id="275675" name="Line 219"/>
            <p:cNvSpPr>
              <a:spLocks noChangeShapeType="1"/>
            </p:cNvSpPr>
            <p:nvPr/>
          </p:nvSpPr>
          <p:spPr bwMode="auto">
            <a:xfrm rot="10800000" flipV="1">
              <a:off x="1398" y="1116"/>
              <a:ext cx="1"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76" name="Line 220"/>
            <p:cNvSpPr>
              <a:spLocks noChangeShapeType="1"/>
            </p:cNvSpPr>
            <p:nvPr/>
          </p:nvSpPr>
          <p:spPr bwMode="auto">
            <a:xfrm rot="10800000" flipH="1" flipV="1">
              <a:off x="1399" y="1207"/>
              <a:ext cx="45"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77" name="Line 221"/>
            <p:cNvSpPr>
              <a:spLocks noChangeShapeType="1"/>
            </p:cNvSpPr>
            <p:nvPr/>
          </p:nvSpPr>
          <p:spPr bwMode="auto">
            <a:xfrm rot="10800000" flipV="1">
              <a:off x="1400" y="1298"/>
              <a:ext cx="0" cy="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78" name="Oval 222"/>
            <p:cNvSpPr>
              <a:spLocks noChangeArrowheads="1"/>
            </p:cNvSpPr>
            <p:nvPr/>
          </p:nvSpPr>
          <p:spPr bwMode="auto">
            <a:xfrm rot="10800000">
              <a:off x="1385" y="1373"/>
              <a:ext cx="34" cy="34"/>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679" name="Oval 223"/>
            <p:cNvSpPr>
              <a:spLocks noChangeArrowheads="1"/>
            </p:cNvSpPr>
            <p:nvPr/>
          </p:nvSpPr>
          <p:spPr bwMode="auto">
            <a:xfrm rot="10800000">
              <a:off x="1335" y="982"/>
              <a:ext cx="136" cy="13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680" name="Line 224"/>
            <p:cNvSpPr>
              <a:spLocks noChangeShapeType="1"/>
            </p:cNvSpPr>
            <p:nvPr/>
          </p:nvSpPr>
          <p:spPr bwMode="auto">
            <a:xfrm rot="10800000">
              <a:off x="1416" y="936"/>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81" name="Line 225"/>
            <p:cNvSpPr>
              <a:spLocks noChangeShapeType="1"/>
            </p:cNvSpPr>
            <p:nvPr/>
          </p:nvSpPr>
          <p:spPr bwMode="auto">
            <a:xfrm rot="10800000">
              <a:off x="1391" y="936"/>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682" name="AutoShape 226"/>
            <p:cNvSpPr>
              <a:spLocks noChangeArrowheads="1"/>
            </p:cNvSpPr>
            <p:nvPr/>
          </p:nvSpPr>
          <p:spPr bwMode="auto">
            <a:xfrm rot="10800000" flipV="1">
              <a:off x="1292" y="845"/>
              <a:ext cx="227" cy="91"/>
            </a:xfrm>
            <a:prstGeom prst="flowChartManualOperation">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sl-SI" sz="1000"/>
                <a:t>+1</a:t>
              </a:r>
            </a:p>
          </p:txBody>
        </p:sp>
      </p:grpSp>
      <p:sp>
        <p:nvSpPr>
          <p:cNvPr id="275704" name="Rectangle 248"/>
          <p:cNvSpPr>
            <a:spLocks noChangeArrowheads="1"/>
          </p:cNvSpPr>
          <p:nvPr/>
        </p:nvSpPr>
        <p:spPr bwMode="auto">
          <a:xfrm>
            <a:off x="6686550" y="1358900"/>
            <a:ext cx="2341563" cy="3155207"/>
          </a:xfrm>
          <a:prstGeom prst="rect">
            <a:avLst/>
          </a:prstGeom>
          <a:solidFill>
            <a:srgbClr val="FFFFCC"/>
          </a:solidFill>
          <a:ln>
            <a:noFill/>
          </a:ln>
          <a:effectLst>
            <a:outerShdw dist="107763" dir="27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lIns="74960" tIns="36822" rIns="74960" bIns="36822">
            <a:spAutoFit/>
          </a:bodyPr>
          <a:lstStyle>
            <a:lvl1pPr marL="176213" indent="-176213" defTabSz="631825">
              <a:defRPr>
                <a:solidFill>
                  <a:schemeClr val="tx1"/>
                </a:solidFill>
                <a:latin typeface="Arial" panose="020B0604020202020204" pitchFamily="34" charset="0"/>
              </a:defRPr>
            </a:lvl1pPr>
            <a:lvl2pPr marL="473075" defTabSz="631825">
              <a:defRPr>
                <a:solidFill>
                  <a:schemeClr val="tx1"/>
                </a:solidFill>
                <a:latin typeface="Arial" panose="020B0604020202020204" pitchFamily="34" charset="0"/>
              </a:defRPr>
            </a:lvl2pPr>
            <a:lvl3pPr marL="946150" defTabSz="631825">
              <a:defRPr>
                <a:solidFill>
                  <a:schemeClr val="tx1"/>
                </a:solidFill>
                <a:latin typeface="Arial" panose="020B0604020202020204" pitchFamily="34" charset="0"/>
              </a:defRPr>
            </a:lvl3pPr>
            <a:lvl4pPr marL="1420813" defTabSz="631825">
              <a:defRPr>
                <a:solidFill>
                  <a:schemeClr val="tx1"/>
                </a:solidFill>
                <a:latin typeface="Arial" panose="020B0604020202020204" pitchFamily="34" charset="0"/>
              </a:defRPr>
            </a:lvl4pPr>
            <a:lvl5pPr marL="1893888" defTabSz="631825">
              <a:defRPr>
                <a:solidFill>
                  <a:schemeClr val="tx1"/>
                </a:solidFill>
                <a:latin typeface="Arial" panose="020B0604020202020204" pitchFamily="34" charset="0"/>
              </a:defRPr>
            </a:lvl5pPr>
            <a:lvl6pPr marL="2351088" defTabSz="631825" fontAlgn="base">
              <a:spcBef>
                <a:spcPct val="0"/>
              </a:spcBef>
              <a:spcAft>
                <a:spcPct val="0"/>
              </a:spcAft>
              <a:defRPr>
                <a:solidFill>
                  <a:schemeClr val="tx1"/>
                </a:solidFill>
                <a:latin typeface="Arial" panose="020B0604020202020204" pitchFamily="34" charset="0"/>
              </a:defRPr>
            </a:lvl6pPr>
            <a:lvl7pPr marL="2808288" defTabSz="631825" fontAlgn="base">
              <a:spcBef>
                <a:spcPct val="0"/>
              </a:spcBef>
              <a:spcAft>
                <a:spcPct val="0"/>
              </a:spcAft>
              <a:defRPr>
                <a:solidFill>
                  <a:schemeClr val="tx1"/>
                </a:solidFill>
                <a:latin typeface="Arial" panose="020B0604020202020204" pitchFamily="34" charset="0"/>
              </a:defRPr>
            </a:lvl7pPr>
            <a:lvl8pPr marL="3265488" defTabSz="631825" fontAlgn="base">
              <a:spcBef>
                <a:spcPct val="0"/>
              </a:spcBef>
              <a:spcAft>
                <a:spcPct val="0"/>
              </a:spcAft>
              <a:defRPr>
                <a:solidFill>
                  <a:schemeClr val="tx1"/>
                </a:solidFill>
                <a:latin typeface="Arial" panose="020B0604020202020204" pitchFamily="34" charset="0"/>
              </a:defRPr>
            </a:lvl8pPr>
            <a:lvl9pPr marL="3722688" defTabSz="631825" fontAlgn="base">
              <a:spcBef>
                <a:spcPct val="0"/>
              </a:spcBef>
              <a:spcAft>
                <a:spcPct val="0"/>
              </a:spcAft>
              <a:defRPr>
                <a:solidFill>
                  <a:schemeClr val="tx1"/>
                </a:solidFill>
                <a:latin typeface="Arial" panose="020B0604020202020204" pitchFamily="34" charset="0"/>
              </a:defRPr>
            </a:lvl9pPr>
          </a:lstStyle>
          <a:p>
            <a:pPr eaLnBrk="0" hangingPunct="0">
              <a:lnSpc>
                <a:spcPct val="110000"/>
              </a:lnSpc>
              <a:buClr>
                <a:schemeClr val="accent1"/>
              </a:buClr>
              <a:buFont typeface="Wingdings" panose="05000000000000000000" pitchFamily="2" charset="2"/>
              <a:buNone/>
            </a:pPr>
            <a:r>
              <a:rPr lang="sl-SI" altLang="sl-SI" sz="1400" dirty="0" smtClean="0">
                <a:solidFill>
                  <a:srgbClr val="091C5A"/>
                </a:solidFill>
              </a:rPr>
              <a:t>Popolna redundanca proti bremenu</a:t>
            </a:r>
            <a:r>
              <a:rPr lang="en-US" altLang="sl-SI" sz="1400" dirty="0" smtClean="0">
                <a:solidFill>
                  <a:srgbClr val="091C5A"/>
                </a:solidFill>
              </a:rPr>
              <a:t>:</a:t>
            </a:r>
            <a:endParaRPr lang="en-US" altLang="sl-SI" sz="1400" dirty="0">
              <a:solidFill>
                <a:srgbClr val="091C5A"/>
              </a:solidFill>
            </a:endParaRPr>
          </a:p>
          <a:p>
            <a:pPr eaLnBrk="0" hangingPunct="0">
              <a:lnSpc>
                <a:spcPct val="110000"/>
              </a:lnSpc>
              <a:buClr>
                <a:schemeClr val="accent1"/>
              </a:buClr>
              <a:buFont typeface="Wingdings" panose="05000000000000000000" pitchFamily="2" charset="2"/>
              <a:buChar char="n"/>
            </a:pPr>
            <a:r>
              <a:rPr lang="sl-SI" altLang="sl-SI" sz="1400" dirty="0" smtClean="0">
                <a:solidFill>
                  <a:srgbClr val="091C5A"/>
                </a:solidFill>
              </a:rPr>
              <a:t>2N redundanca</a:t>
            </a:r>
            <a:endParaRPr lang="en-US" altLang="sl-SI" sz="1400" dirty="0">
              <a:solidFill>
                <a:srgbClr val="091C5A"/>
              </a:solidFill>
            </a:endParaRPr>
          </a:p>
          <a:p>
            <a:pPr eaLnBrk="0" hangingPunct="0">
              <a:lnSpc>
                <a:spcPct val="110000"/>
              </a:lnSpc>
              <a:buClr>
                <a:schemeClr val="accent1"/>
              </a:buClr>
              <a:buFont typeface="Wingdings" panose="05000000000000000000" pitchFamily="2" charset="2"/>
              <a:buChar char="n"/>
            </a:pPr>
            <a:r>
              <a:rPr lang="sl-SI" altLang="sl-SI" sz="1400" dirty="0" smtClean="0">
                <a:solidFill>
                  <a:srgbClr val="091C5A"/>
                </a:solidFill>
              </a:rPr>
              <a:t>Paralelne distribucijske poti</a:t>
            </a:r>
            <a:endParaRPr lang="en-US" altLang="sl-SI" sz="1400" dirty="0">
              <a:solidFill>
                <a:srgbClr val="091C5A"/>
              </a:solidFill>
            </a:endParaRPr>
          </a:p>
          <a:p>
            <a:pPr eaLnBrk="0" hangingPunct="0">
              <a:lnSpc>
                <a:spcPct val="110000"/>
              </a:lnSpc>
              <a:buClr>
                <a:schemeClr val="accent1"/>
              </a:buClr>
              <a:buFont typeface="Wingdings" panose="05000000000000000000" pitchFamily="2" charset="2"/>
              <a:buChar char="n"/>
            </a:pPr>
            <a:r>
              <a:rPr lang="sl-SI" altLang="sl-SI" sz="1400" dirty="0" smtClean="0">
                <a:solidFill>
                  <a:srgbClr val="091C5A"/>
                </a:solidFill>
              </a:rPr>
              <a:t>Vsi sistemi in distribucijske poti fizično ločene</a:t>
            </a:r>
            <a:endParaRPr lang="en-US" altLang="sl-SI" sz="1400" dirty="0">
              <a:solidFill>
                <a:srgbClr val="091C5A"/>
              </a:solidFill>
            </a:endParaRPr>
          </a:p>
          <a:p>
            <a:pPr eaLnBrk="0" hangingPunct="0">
              <a:lnSpc>
                <a:spcPct val="110000"/>
              </a:lnSpc>
              <a:buClr>
                <a:schemeClr val="accent1"/>
              </a:buClr>
              <a:buFont typeface="Wingdings" panose="05000000000000000000" pitchFamily="2" charset="2"/>
              <a:buChar char="n"/>
            </a:pPr>
            <a:r>
              <a:rPr lang="sl-SI" altLang="sl-SI" sz="1400" dirty="0" smtClean="0">
                <a:solidFill>
                  <a:srgbClr val="091C5A"/>
                </a:solidFill>
              </a:rPr>
              <a:t>Oprema napajanja preko STS stikal</a:t>
            </a:r>
            <a:endParaRPr lang="en-US" altLang="sl-SI" sz="1400" dirty="0">
              <a:solidFill>
                <a:srgbClr val="091C5A"/>
              </a:solidFill>
            </a:endParaRPr>
          </a:p>
          <a:p>
            <a:pPr eaLnBrk="0" hangingPunct="0">
              <a:lnSpc>
                <a:spcPct val="110000"/>
              </a:lnSpc>
              <a:buClr>
                <a:schemeClr val="accent1"/>
              </a:buClr>
              <a:buFont typeface="Wingdings" panose="05000000000000000000" pitchFamily="2" charset="2"/>
              <a:buChar char="n"/>
            </a:pPr>
            <a:r>
              <a:rPr lang="sl-SI" altLang="sl-SI" sz="1400" dirty="0" smtClean="0">
                <a:solidFill>
                  <a:srgbClr val="091C5A"/>
                </a:solidFill>
              </a:rPr>
              <a:t>Zasnova odporna na enkratne in večkratne izpade</a:t>
            </a:r>
            <a:endParaRPr lang="en-US" altLang="sl-SI" sz="1400" dirty="0">
              <a:solidFill>
                <a:srgbClr val="091C5A"/>
              </a:solidFill>
            </a:endParaRPr>
          </a:p>
        </p:txBody>
      </p:sp>
      <p:sp>
        <p:nvSpPr>
          <p:cNvPr id="275705" name="Oval 249"/>
          <p:cNvSpPr>
            <a:spLocks noChangeArrowheads="1"/>
          </p:cNvSpPr>
          <p:nvPr/>
        </p:nvSpPr>
        <p:spPr bwMode="auto">
          <a:xfrm>
            <a:off x="5241925" y="2655888"/>
            <a:ext cx="53975" cy="53975"/>
          </a:xfrm>
          <a:prstGeom prst="ellipse">
            <a:avLst/>
          </a:prstGeom>
          <a:solidFill>
            <a:srgbClr val="00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nvGrpSpPr>
          <p:cNvPr id="275706" name="Group 250"/>
          <p:cNvGrpSpPr>
            <a:grpSpLocks/>
          </p:cNvGrpSpPr>
          <p:nvPr/>
        </p:nvGrpSpPr>
        <p:grpSpPr bwMode="auto">
          <a:xfrm>
            <a:off x="5245100" y="3663950"/>
            <a:ext cx="174625" cy="382588"/>
            <a:chOff x="729" y="2115"/>
            <a:chExt cx="110" cy="241"/>
          </a:xfrm>
        </p:grpSpPr>
        <p:sp>
          <p:nvSpPr>
            <p:cNvPr id="275707" name="Line 251"/>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08" name="Line 252"/>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09" name="Line 253"/>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0" name="Line 254"/>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1" name="Line 255"/>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2" name="Line 256"/>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3" name="Rectangle 257"/>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grpSp>
        <p:nvGrpSpPr>
          <p:cNvPr id="275714" name="Group 258"/>
          <p:cNvGrpSpPr>
            <a:grpSpLocks/>
          </p:cNvGrpSpPr>
          <p:nvPr/>
        </p:nvGrpSpPr>
        <p:grpSpPr bwMode="auto">
          <a:xfrm>
            <a:off x="4300538" y="3663950"/>
            <a:ext cx="174625" cy="382588"/>
            <a:chOff x="729" y="2115"/>
            <a:chExt cx="110" cy="241"/>
          </a:xfrm>
        </p:grpSpPr>
        <p:sp>
          <p:nvSpPr>
            <p:cNvPr id="275715" name="Line 259"/>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6" name="Line 260"/>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7" name="Line 261"/>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8" name="Line 262"/>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19" name="Line 263"/>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0" name="Line 264"/>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1" name="Rectangle 265"/>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grpSp>
        <p:nvGrpSpPr>
          <p:cNvPr id="275722" name="Group 266"/>
          <p:cNvGrpSpPr>
            <a:grpSpLocks/>
          </p:cNvGrpSpPr>
          <p:nvPr/>
        </p:nvGrpSpPr>
        <p:grpSpPr bwMode="auto">
          <a:xfrm>
            <a:off x="3505200" y="3663950"/>
            <a:ext cx="174625" cy="382588"/>
            <a:chOff x="729" y="2115"/>
            <a:chExt cx="110" cy="241"/>
          </a:xfrm>
        </p:grpSpPr>
        <p:sp>
          <p:nvSpPr>
            <p:cNvPr id="275723" name="Line 267"/>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4" name="Line 268"/>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5" name="Line 269"/>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6" name="Line 270"/>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7" name="Line 271"/>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8" name="Line 272"/>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29" name="Rectangle 273"/>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grpSp>
        <p:nvGrpSpPr>
          <p:cNvPr id="275730" name="Group 274"/>
          <p:cNvGrpSpPr>
            <a:grpSpLocks/>
          </p:cNvGrpSpPr>
          <p:nvPr/>
        </p:nvGrpSpPr>
        <p:grpSpPr bwMode="auto">
          <a:xfrm>
            <a:off x="2568575" y="3663950"/>
            <a:ext cx="174625" cy="382588"/>
            <a:chOff x="729" y="2115"/>
            <a:chExt cx="110" cy="241"/>
          </a:xfrm>
        </p:grpSpPr>
        <p:sp>
          <p:nvSpPr>
            <p:cNvPr id="275731" name="Line 275"/>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2" name="Line 276"/>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3" name="Line 277"/>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4" name="Line 278"/>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5" name="Line 279"/>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6" name="Line 280"/>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37" name="Rectangle 281"/>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grpSp>
        <p:nvGrpSpPr>
          <p:cNvPr id="275738" name="Group 282"/>
          <p:cNvGrpSpPr>
            <a:grpSpLocks/>
          </p:cNvGrpSpPr>
          <p:nvPr/>
        </p:nvGrpSpPr>
        <p:grpSpPr bwMode="auto">
          <a:xfrm>
            <a:off x="1644650" y="3663950"/>
            <a:ext cx="174625" cy="382588"/>
            <a:chOff x="729" y="2115"/>
            <a:chExt cx="110" cy="241"/>
          </a:xfrm>
        </p:grpSpPr>
        <p:sp>
          <p:nvSpPr>
            <p:cNvPr id="275739" name="Line 283"/>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0" name="Line 284"/>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1" name="Line 285"/>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2" name="Line 286"/>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3" name="Line 287"/>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4" name="Line 288"/>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5" name="Rectangle 289"/>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grpSp>
        <p:nvGrpSpPr>
          <p:cNvPr id="275746" name="Group 290"/>
          <p:cNvGrpSpPr>
            <a:grpSpLocks/>
          </p:cNvGrpSpPr>
          <p:nvPr/>
        </p:nvGrpSpPr>
        <p:grpSpPr bwMode="auto">
          <a:xfrm>
            <a:off x="835025" y="3663950"/>
            <a:ext cx="174625" cy="382588"/>
            <a:chOff x="729" y="2115"/>
            <a:chExt cx="110" cy="241"/>
          </a:xfrm>
        </p:grpSpPr>
        <p:sp>
          <p:nvSpPr>
            <p:cNvPr id="275747" name="Line 291"/>
            <p:cNvSpPr>
              <a:spLocks noChangeShapeType="1"/>
            </p:cNvSpPr>
            <p:nvPr/>
          </p:nvSpPr>
          <p:spPr bwMode="auto">
            <a:xfrm flipH="1">
              <a:off x="793" y="2115"/>
              <a:ext cx="4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8" name="Line 292"/>
            <p:cNvSpPr>
              <a:spLocks noChangeShapeType="1"/>
            </p:cNvSpPr>
            <p:nvPr/>
          </p:nvSpPr>
          <p:spPr bwMode="auto">
            <a:xfrm>
              <a:off x="793" y="2115"/>
              <a:ext cx="0" cy="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49" name="Line 293"/>
            <p:cNvSpPr>
              <a:spLocks noChangeShapeType="1"/>
            </p:cNvSpPr>
            <p:nvPr/>
          </p:nvSpPr>
          <p:spPr bwMode="auto">
            <a:xfrm>
              <a:off x="747" y="2331"/>
              <a:ext cx="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50" name="Line 294"/>
            <p:cNvSpPr>
              <a:spLocks noChangeShapeType="1"/>
            </p:cNvSpPr>
            <p:nvPr/>
          </p:nvSpPr>
          <p:spPr bwMode="auto">
            <a:xfrm>
              <a:off x="773" y="2356"/>
              <a:ext cx="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51" name="Line 295"/>
            <p:cNvSpPr>
              <a:spLocks noChangeShapeType="1"/>
            </p:cNvSpPr>
            <p:nvPr/>
          </p:nvSpPr>
          <p:spPr bwMode="auto">
            <a:xfrm flipV="1">
              <a:off x="793" y="2286"/>
              <a:ext cx="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52" name="Line 296"/>
            <p:cNvSpPr>
              <a:spLocks noChangeShapeType="1"/>
            </p:cNvSpPr>
            <p:nvPr/>
          </p:nvSpPr>
          <p:spPr bwMode="auto">
            <a:xfrm flipH="1" flipV="1">
              <a:off x="729" y="2160"/>
              <a:ext cx="58" cy="1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53" name="Rectangle 297"/>
            <p:cNvSpPr>
              <a:spLocks noChangeArrowheads="1"/>
            </p:cNvSpPr>
            <p:nvPr/>
          </p:nvSpPr>
          <p:spPr bwMode="auto">
            <a:xfrm rot="19980000">
              <a:off x="747" y="2195"/>
              <a:ext cx="46" cy="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grpSp>
      <p:sp>
        <p:nvSpPr>
          <p:cNvPr id="275754" name="Rectangle 298"/>
          <p:cNvSpPr>
            <a:spLocks noChangeArrowheads="1"/>
          </p:cNvSpPr>
          <p:nvPr/>
        </p:nvSpPr>
        <p:spPr bwMode="auto">
          <a:xfrm rot="19980000">
            <a:off x="1241425" y="2909888"/>
            <a:ext cx="71438" cy="1444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55" name="Rectangle 299"/>
          <p:cNvSpPr>
            <a:spLocks noChangeArrowheads="1"/>
          </p:cNvSpPr>
          <p:nvPr/>
        </p:nvSpPr>
        <p:spPr bwMode="auto">
          <a:xfrm rot="19980000">
            <a:off x="2030413" y="2908300"/>
            <a:ext cx="71437" cy="1444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56" name="Rectangle 300"/>
          <p:cNvSpPr>
            <a:spLocks noChangeArrowheads="1"/>
          </p:cNvSpPr>
          <p:nvPr/>
        </p:nvSpPr>
        <p:spPr bwMode="auto">
          <a:xfrm rot="19980000">
            <a:off x="2971800" y="2897188"/>
            <a:ext cx="71438" cy="1444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57" name="Rectangle 301"/>
          <p:cNvSpPr>
            <a:spLocks noChangeArrowheads="1"/>
          </p:cNvSpPr>
          <p:nvPr/>
        </p:nvSpPr>
        <p:spPr bwMode="auto">
          <a:xfrm rot="19980000">
            <a:off x="3908425" y="2895600"/>
            <a:ext cx="71438" cy="1444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58" name="Rectangle 302"/>
          <p:cNvSpPr>
            <a:spLocks noChangeArrowheads="1"/>
          </p:cNvSpPr>
          <p:nvPr/>
        </p:nvSpPr>
        <p:spPr bwMode="auto">
          <a:xfrm rot="19980000">
            <a:off x="4702175" y="2922588"/>
            <a:ext cx="71438" cy="1444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59" name="Rectangle 303"/>
          <p:cNvSpPr>
            <a:spLocks noChangeArrowheads="1"/>
          </p:cNvSpPr>
          <p:nvPr/>
        </p:nvSpPr>
        <p:spPr bwMode="auto">
          <a:xfrm rot="19980000">
            <a:off x="5638800" y="2901950"/>
            <a:ext cx="71438" cy="1444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l-SI"/>
          </a:p>
        </p:txBody>
      </p:sp>
      <p:sp>
        <p:nvSpPr>
          <p:cNvPr id="275760" name="Text Box 304"/>
          <p:cNvSpPr txBox="1">
            <a:spLocks noChangeArrowheads="1"/>
          </p:cNvSpPr>
          <p:nvPr/>
        </p:nvSpPr>
        <p:spPr bwMode="auto">
          <a:xfrm>
            <a:off x="2886075" y="2178050"/>
            <a:ext cx="127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1000"/>
              <a:t>Unprotected mains/</a:t>
            </a:r>
          </a:p>
          <a:p>
            <a:pPr algn="ctr"/>
            <a:r>
              <a:rPr lang="en-GB" altLang="sl-SI" sz="1000"/>
              <a:t>Short break bus</a:t>
            </a:r>
          </a:p>
        </p:txBody>
      </p:sp>
      <p:sp>
        <p:nvSpPr>
          <p:cNvPr id="275761" name="Text Box 305"/>
          <p:cNvSpPr txBox="1">
            <a:spLocks noChangeArrowheads="1"/>
          </p:cNvSpPr>
          <p:nvPr/>
        </p:nvSpPr>
        <p:spPr bwMode="auto">
          <a:xfrm>
            <a:off x="2320925" y="1773238"/>
            <a:ext cx="6270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altLang="sl-SI" sz="1000"/>
              <a:t>Mains 1</a:t>
            </a:r>
          </a:p>
        </p:txBody>
      </p:sp>
      <p:sp>
        <p:nvSpPr>
          <p:cNvPr id="275762" name="Line 306"/>
          <p:cNvSpPr>
            <a:spLocks noChangeShapeType="1"/>
          </p:cNvSpPr>
          <p:nvPr/>
        </p:nvSpPr>
        <p:spPr bwMode="auto">
          <a:xfrm>
            <a:off x="655638" y="2493963"/>
            <a:ext cx="71913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63" name="Line 307"/>
          <p:cNvSpPr>
            <a:spLocks noChangeShapeType="1"/>
          </p:cNvSpPr>
          <p:nvPr/>
        </p:nvSpPr>
        <p:spPr bwMode="auto">
          <a:xfrm>
            <a:off x="879475" y="2493963"/>
            <a:ext cx="0" cy="179387"/>
          </a:xfrm>
          <a:prstGeom prst="line">
            <a:avLst/>
          </a:prstGeom>
          <a:noFill/>
          <a:ln w="12700">
            <a:solidFill>
              <a:schemeClr val="tx1"/>
            </a:solidFill>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64" name="Line 308"/>
          <p:cNvSpPr>
            <a:spLocks noChangeShapeType="1"/>
          </p:cNvSpPr>
          <p:nvPr/>
        </p:nvSpPr>
        <p:spPr bwMode="auto">
          <a:xfrm>
            <a:off x="1014413" y="2493963"/>
            <a:ext cx="0" cy="90487"/>
          </a:xfrm>
          <a:prstGeom prst="line">
            <a:avLst/>
          </a:prstGeom>
          <a:noFill/>
          <a:ln w="12700">
            <a:solidFill>
              <a:schemeClr val="tx1"/>
            </a:solidFill>
            <a:round/>
            <a:headEnd type="oval" w="sm" len="sm"/>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65" name="Line 309"/>
          <p:cNvSpPr>
            <a:spLocks noChangeShapeType="1"/>
          </p:cNvSpPr>
          <p:nvPr/>
        </p:nvSpPr>
        <p:spPr bwMode="auto">
          <a:xfrm>
            <a:off x="1014413" y="2584450"/>
            <a:ext cx="33305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
        <p:nvSpPr>
          <p:cNvPr id="275766" name="Line 310"/>
          <p:cNvSpPr>
            <a:spLocks noChangeShapeType="1"/>
          </p:cNvSpPr>
          <p:nvPr/>
        </p:nvSpPr>
        <p:spPr bwMode="auto">
          <a:xfrm>
            <a:off x="4344988" y="2584450"/>
            <a:ext cx="0" cy="88900"/>
          </a:xfrm>
          <a:prstGeom prst="line">
            <a:avLst/>
          </a:prstGeom>
          <a:noFill/>
          <a:ln w="12700">
            <a:solidFill>
              <a:schemeClr val="tx1"/>
            </a:solidFill>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l-SI"/>
          </a:p>
        </p:txBody>
      </p:sp>
    </p:spTree>
    <p:extLst>
      <p:ext uri="{BB962C8B-B14F-4D97-AF65-F5344CB8AC3E}">
        <p14:creationId xmlns:p14="http://schemas.microsoft.com/office/powerpoint/2010/main" val="71609708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Oskrba z el. energijo – razred III</a:t>
            </a:r>
            <a:endParaRPr lang="sl-SI" dirty="0"/>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052736"/>
            <a:ext cx="8114980" cy="5805264"/>
          </a:xfrm>
          <a:prstGeom prst="rect">
            <a:avLst/>
          </a:prstGeom>
        </p:spPr>
      </p:pic>
    </p:spTree>
    <p:extLst>
      <p:ext uri="{BB962C8B-B14F-4D97-AF65-F5344CB8AC3E}">
        <p14:creationId xmlns:p14="http://schemas.microsoft.com/office/powerpoint/2010/main" val="2599919845"/>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ZAKLJUČEK</a:t>
            </a:r>
            <a:endParaRPr lang="sl-SI" dirty="0"/>
          </a:p>
        </p:txBody>
      </p:sp>
      <p:sp>
        <p:nvSpPr>
          <p:cNvPr id="3" name="Ograda vsebine 2"/>
          <p:cNvSpPr>
            <a:spLocks noGrp="1"/>
          </p:cNvSpPr>
          <p:nvPr>
            <p:ph idx="1"/>
          </p:nvPr>
        </p:nvSpPr>
        <p:spPr>
          <a:xfrm>
            <a:off x="428596" y="1340768"/>
            <a:ext cx="8319868" cy="4464496"/>
          </a:xfrm>
        </p:spPr>
        <p:txBody>
          <a:bodyPr/>
          <a:lstStyle/>
          <a:p>
            <a:r>
              <a:rPr lang="sl-SI" sz="2400" b="1" dirty="0" smtClean="0"/>
              <a:t>Stroge zahteve za brezprekinitveno napajanje</a:t>
            </a:r>
          </a:p>
          <a:p>
            <a:r>
              <a:rPr lang="sl-SI" sz="2400" b="1" dirty="0" smtClean="0"/>
              <a:t>Zahtevana izjemno velika razpoložljivost in velik MTBF</a:t>
            </a:r>
          </a:p>
          <a:p>
            <a:r>
              <a:rPr lang="sl-SI" sz="2400" b="1" dirty="0" smtClean="0"/>
              <a:t>Tolerančne meje napetosti zelo stroge</a:t>
            </a:r>
          </a:p>
          <a:p>
            <a:r>
              <a:rPr lang="sl-SI" sz="2400" b="1" dirty="0" smtClean="0"/>
              <a:t>Standardizacije rešitev ni, obstajajo le priporočila (predvsem za IT opremo)</a:t>
            </a:r>
          </a:p>
          <a:p>
            <a:r>
              <a:rPr lang="sl-SI" sz="2400" b="1" dirty="0" smtClean="0"/>
              <a:t>Večje število rešitev za velike sisteme (nad 5 MVA)</a:t>
            </a:r>
          </a:p>
          <a:p>
            <a:r>
              <a:rPr lang="sl-SI" sz="2400" b="1" dirty="0" smtClean="0"/>
              <a:t>Univerzalnih rešitev ni</a:t>
            </a:r>
          </a:p>
          <a:p>
            <a:r>
              <a:rPr lang="sl-SI" sz="2400" b="1" dirty="0" smtClean="0"/>
              <a:t>Težko ocenjevanje predlaganih arhitektur, saj ni numeričnih primerjav</a:t>
            </a:r>
          </a:p>
          <a:p>
            <a:endParaRPr lang="sl-SI" sz="2400" b="1" dirty="0" smtClean="0"/>
          </a:p>
          <a:p>
            <a:endParaRPr lang="sl-SI" sz="2400" b="1" dirty="0" smtClean="0"/>
          </a:p>
          <a:p>
            <a:endParaRPr lang="sl-SI" sz="2400" b="1" dirty="0" smtClean="0"/>
          </a:p>
        </p:txBody>
      </p:sp>
    </p:spTree>
    <p:extLst>
      <p:ext uri="{BB962C8B-B14F-4D97-AF65-F5344CB8AC3E}">
        <p14:creationId xmlns:p14="http://schemas.microsoft.com/office/powerpoint/2010/main" val="3043107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44086" y="6163642"/>
            <a:ext cx="1908175" cy="522287"/>
          </a:xfrm>
          <a:prstGeom prst="rect">
            <a:avLst/>
          </a:prstGeom>
          <a:noFill/>
          <a:ln w="12700">
            <a:noFill/>
            <a:miter lim="800000"/>
            <a:headEnd/>
            <a:tailEnd/>
          </a:ln>
        </p:spPr>
        <p:txBody>
          <a:bodyPr wrap="none" anchor="ctr"/>
          <a:lstStyle/>
          <a:p>
            <a:endParaRPr lang="sl-SI"/>
          </a:p>
        </p:txBody>
      </p:sp>
      <p:sp>
        <p:nvSpPr>
          <p:cNvPr id="22531" name="Rectangle 3"/>
          <p:cNvSpPr>
            <a:spLocks noChangeArrowheads="1"/>
          </p:cNvSpPr>
          <p:nvPr/>
        </p:nvSpPr>
        <p:spPr bwMode="auto">
          <a:xfrm>
            <a:off x="3155950" y="6237288"/>
            <a:ext cx="2832100" cy="522287"/>
          </a:xfrm>
          <a:prstGeom prst="rect">
            <a:avLst/>
          </a:prstGeom>
          <a:noFill/>
          <a:ln w="12700">
            <a:noFill/>
            <a:miter lim="800000"/>
            <a:headEnd/>
            <a:tailEnd/>
          </a:ln>
        </p:spPr>
        <p:txBody>
          <a:bodyPr wrap="none" anchor="ctr"/>
          <a:lstStyle/>
          <a:p>
            <a:endParaRPr lang="sl-SI"/>
          </a:p>
        </p:txBody>
      </p:sp>
      <p:sp>
        <p:nvSpPr>
          <p:cNvPr id="22532" name="Rectangle 122"/>
          <p:cNvSpPr>
            <a:spLocks noGrp="1" noChangeArrowheads="1"/>
          </p:cNvSpPr>
          <p:nvPr>
            <p:ph type="title"/>
          </p:nvPr>
        </p:nvSpPr>
        <p:spPr/>
        <p:txBody>
          <a:bodyPr/>
          <a:lstStyle/>
          <a:p>
            <a:pPr eaLnBrk="1" hangingPunct="1"/>
            <a:r>
              <a:rPr lang="sl-SI" dirty="0" smtClean="0"/>
              <a:t>Zanesljiv napajalni sistem ?</a:t>
            </a:r>
            <a:endParaRPr lang="de-DE" dirty="0" smtClean="0"/>
          </a:p>
        </p:txBody>
      </p:sp>
      <p:sp>
        <p:nvSpPr>
          <p:cNvPr id="22533" name="Rectangle 9"/>
          <p:cNvSpPr>
            <a:spLocks noChangeArrowheads="1"/>
          </p:cNvSpPr>
          <p:nvPr/>
        </p:nvSpPr>
        <p:spPr bwMode="auto">
          <a:xfrm>
            <a:off x="99554" y="1270001"/>
            <a:ext cx="8864934" cy="1800225"/>
          </a:xfrm>
          <a:prstGeom prst="rect">
            <a:avLst/>
          </a:prstGeom>
          <a:solidFill>
            <a:srgbClr val="FFB299"/>
          </a:solidFill>
          <a:ln w="9525">
            <a:noFill/>
            <a:miter lim="800000"/>
            <a:headEnd/>
            <a:tailEnd/>
          </a:ln>
        </p:spPr>
        <p:txBody>
          <a:bodyPr/>
          <a:lstStyle/>
          <a:p>
            <a:endParaRPr lang="sl-SI"/>
          </a:p>
        </p:txBody>
      </p:sp>
      <p:sp>
        <p:nvSpPr>
          <p:cNvPr id="22534" name="Rectangle 10"/>
          <p:cNvSpPr>
            <a:spLocks noChangeArrowheads="1"/>
          </p:cNvSpPr>
          <p:nvPr/>
        </p:nvSpPr>
        <p:spPr bwMode="auto">
          <a:xfrm>
            <a:off x="99554" y="3070226"/>
            <a:ext cx="8864934" cy="1401762"/>
          </a:xfrm>
          <a:prstGeom prst="rect">
            <a:avLst/>
          </a:prstGeom>
          <a:solidFill>
            <a:srgbClr val="FFFFB2"/>
          </a:solidFill>
          <a:ln w="9525">
            <a:noFill/>
            <a:miter lim="800000"/>
            <a:headEnd/>
            <a:tailEnd/>
          </a:ln>
        </p:spPr>
        <p:txBody>
          <a:bodyPr/>
          <a:lstStyle/>
          <a:p>
            <a:endParaRPr lang="en-GB" sz="1800"/>
          </a:p>
        </p:txBody>
      </p:sp>
      <p:sp>
        <p:nvSpPr>
          <p:cNvPr id="22535" name="Rectangle 11"/>
          <p:cNvSpPr>
            <a:spLocks noChangeArrowheads="1"/>
          </p:cNvSpPr>
          <p:nvPr/>
        </p:nvSpPr>
        <p:spPr bwMode="auto">
          <a:xfrm>
            <a:off x="99554" y="4471988"/>
            <a:ext cx="8864934" cy="1661491"/>
          </a:xfrm>
          <a:prstGeom prst="rect">
            <a:avLst/>
          </a:prstGeom>
          <a:solidFill>
            <a:srgbClr val="B2FFB2"/>
          </a:solidFill>
          <a:ln w="9525">
            <a:noFill/>
            <a:miter lim="800000"/>
            <a:headEnd/>
            <a:tailEnd/>
          </a:ln>
        </p:spPr>
        <p:txBody>
          <a:bodyPr/>
          <a:lstStyle/>
          <a:p>
            <a:endParaRPr lang="sl-SI"/>
          </a:p>
        </p:txBody>
      </p:sp>
      <p:sp>
        <p:nvSpPr>
          <p:cNvPr id="22536" name="Line 12"/>
          <p:cNvSpPr>
            <a:spLocks noChangeShapeType="1"/>
          </p:cNvSpPr>
          <p:nvPr/>
        </p:nvSpPr>
        <p:spPr bwMode="auto">
          <a:xfrm>
            <a:off x="289776" y="2348880"/>
            <a:ext cx="3314700" cy="1587"/>
          </a:xfrm>
          <a:prstGeom prst="line">
            <a:avLst/>
          </a:prstGeom>
          <a:noFill/>
          <a:ln w="12700">
            <a:solidFill>
              <a:schemeClr val="tx1"/>
            </a:solidFill>
            <a:round/>
            <a:headEnd/>
            <a:tailEnd/>
          </a:ln>
        </p:spPr>
        <p:txBody>
          <a:bodyPr/>
          <a:lstStyle/>
          <a:p>
            <a:endParaRPr lang="sl-SI"/>
          </a:p>
        </p:txBody>
      </p:sp>
      <p:sp>
        <p:nvSpPr>
          <p:cNvPr id="22537" name="Line 13"/>
          <p:cNvSpPr>
            <a:spLocks noChangeShapeType="1"/>
          </p:cNvSpPr>
          <p:nvPr/>
        </p:nvSpPr>
        <p:spPr bwMode="auto">
          <a:xfrm flipV="1">
            <a:off x="1731226" y="2204417"/>
            <a:ext cx="0" cy="144463"/>
          </a:xfrm>
          <a:prstGeom prst="line">
            <a:avLst/>
          </a:prstGeom>
          <a:noFill/>
          <a:ln w="12700">
            <a:solidFill>
              <a:schemeClr val="tx1"/>
            </a:solidFill>
            <a:round/>
            <a:headEnd/>
            <a:tailEnd/>
          </a:ln>
        </p:spPr>
        <p:txBody>
          <a:bodyPr/>
          <a:lstStyle/>
          <a:p>
            <a:endParaRPr lang="sl-SI"/>
          </a:p>
        </p:txBody>
      </p:sp>
      <p:sp>
        <p:nvSpPr>
          <p:cNvPr id="22538" name="Line 14"/>
          <p:cNvSpPr>
            <a:spLocks noChangeShapeType="1"/>
          </p:cNvSpPr>
          <p:nvPr/>
        </p:nvSpPr>
        <p:spPr bwMode="auto">
          <a:xfrm flipH="1" flipV="1">
            <a:off x="1658201" y="2059955"/>
            <a:ext cx="73025" cy="144462"/>
          </a:xfrm>
          <a:prstGeom prst="line">
            <a:avLst/>
          </a:prstGeom>
          <a:noFill/>
          <a:ln w="12700">
            <a:solidFill>
              <a:schemeClr val="tx1"/>
            </a:solidFill>
            <a:round/>
            <a:headEnd/>
            <a:tailEnd/>
          </a:ln>
        </p:spPr>
        <p:txBody>
          <a:bodyPr/>
          <a:lstStyle/>
          <a:p>
            <a:endParaRPr lang="sl-SI"/>
          </a:p>
        </p:txBody>
      </p:sp>
      <p:sp>
        <p:nvSpPr>
          <p:cNvPr id="22539" name="Line 15"/>
          <p:cNvSpPr>
            <a:spLocks noChangeShapeType="1"/>
          </p:cNvSpPr>
          <p:nvPr/>
        </p:nvSpPr>
        <p:spPr bwMode="auto">
          <a:xfrm flipV="1">
            <a:off x="1731226" y="1772617"/>
            <a:ext cx="0" cy="287338"/>
          </a:xfrm>
          <a:prstGeom prst="line">
            <a:avLst/>
          </a:prstGeom>
          <a:noFill/>
          <a:ln w="12700">
            <a:solidFill>
              <a:schemeClr val="tx1"/>
            </a:solidFill>
            <a:round/>
            <a:headEnd/>
            <a:tailEnd/>
          </a:ln>
        </p:spPr>
        <p:txBody>
          <a:bodyPr/>
          <a:lstStyle/>
          <a:p>
            <a:endParaRPr lang="sl-SI"/>
          </a:p>
        </p:txBody>
      </p:sp>
      <p:sp>
        <p:nvSpPr>
          <p:cNvPr id="22540" name="Oval 16"/>
          <p:cNvSpPr>
            <a:spLocks noChangeArrowheads="1"/>
          </p:cNvSpPr>
          <p:nvPr/>
        </p:nvSpPr>
        <p:spPr bwMode="auto">
          <a:xfrm>
            <a:off x="1616926" y="1556717"/>
            <a:ext cx="215900" cy="215900"/>
          </a:xfrm>
          <a:prstGeom prst="ellipse">
            <a:avLst/>
          </a:prstGeom>
          <a:noFill/>
          <a:ln w="12700">
            <a:solidFill>
              <a:schemeClr val="tx1"/>
            </a:solidFill>
            <a:round/>
            <a:headEnd/>
            <a:tailEnd/>
          </a:ln>
        </p:spPr>
        <p:txBody>
          <a:bodyPr wrap="none" anchor="ctr"/>
          <a:lstStyle/>
          <a:p>
            <a:endParaRPr lang="sl-SI"/>
          </a:p>
        </p:txBody>
      </p:sp>
      <p:sp>
        <p:nvSpPr>
          <p:cNvPr id="22541" name="Oval 17"/>
          <p:cNvSpPr>
            <a:spLocks noChangeArrowheads="1"/>
          </p:cNvSpPr>
          <p:nvPr/>
        </p:nvSpPr>
        <p:spPr bwMode="auto">
          <a:xfrm>
            <a:off x="1616926" y="1424955"/>
            <a:ext cx="215900" cy="215900"/>
          </a:xfrm>
          <a:prstGeom prst="ellipse">
            <a:avLst/>
          </a:prstGeom>
          <a:noFill/>
          <a:ln w="12700">
            <a:solidFill>
              <a:schemeClr val="tx1"/>
            </a:solidFill>
            <a:round/>
            <a:headEnd/>
            <a:tailEnd/>
          </a:ln>
        </p:spPr>
        <p:txBody>
          <a:bodyPr wrap="none" anchor="ctr"/>
          <a:lstStyle/>
          <a:p>
            <a:endParaRPr lang="sl-SI"/>
          </a:p>
        </p:txBody>
      </p:sp>
      <p:sp>
        <p:nvSpPr>
          <p:cNvPr id="22542" name="Line 18"/>
          <p:cNvSpPr>
            <a:spLocks noChangeShapeType="1"/>
          </p:cNvSpPr>
          <p:nvPr/>
        </p:nvSpPr>
        <p:spPr bwMode="auto">
          <a:xfrm flipV="1">
            <a:off x="1731226" y="1267792"/>
            <a:ext cx="0" cy="144463"/>
          </a:xfrm>
          <a:prstGeom prst="line">
            <a:avLst/>
          </a:prstGeom>
          <a:noFill/>
          <a:ln w="12700">
            <a:solidFill>
              <a:schemeClr val="tx1"/>
            </a:solidFill>
            <a:round/>
            <a:headEnd/>
            <a:tailEnd/>
          </a:ln>
        </p:spPr>
        <p:txBody>
          <a:bodyPr/>
          <a:lstStyle/>
          <a:p>
            <a:endParaRPr lang="sl-SI"/>
          </a:p>
        </p:txBody>
      </p:sp>
      <p:sp>
        <p:nvSpPr>
          <p:cNvPr id="22543" name="Line 19"/>
          <p:cNvSpPr>
            <a:spLocks noChangeShapeType="1"/>
          </p:cNvSpPr>
          <p:nvPr/>
        </p:nvSpPr>
        <p:spPr bwMode="auto">
          <a:xfrm>
            <a:off x="5056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44" name="Oval 20"/>
          <p:cNvSpPr>
            <a:spLocks noChangeArrowheads="1"/>
          </p:cNvSpPr>
          <p:nvPr/>
        </p:nvSpPr>
        <p:spPr bwMode="auto">
          <a:xfrm>
            <a:off x="477101" y="2315542"/>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45" name="Rectangle 21"/>
          <p:cNvSpPr>
            <a:spLocks noChangeArrowheads="1"/>
          </p:cNvSpPr>
          <p:nvPr/>
        </p:nvSpPr>
        <p:spPr bwMode="auto">
          <a:xfrm>
            <a:off x="469163" y="2420317"/>
            <a:ext cx="74613" cy="215900"/>
          </a:xfrm>
          <a:prstGeom prst="rect">
            <a:avLst/>
          </a:prstGeom>
          <a:noFill/>
          <a:ln w="12700">
            <a:solidFill>
              <a:schemeClr val="tx1"/>
            </a:solidFill>
            <a:miter lim="800000"/>
            <a:headEnd/>
            <a:tailEnd/>
          </a:ln>
        </p:spPr>
        <p:txBody>
          <a:bodyPr wrap="none" anchor="ctr"/>
          <a:lstStyle/>
          <a:p>
            <a:endParaRPr lang="sl-SI"/>
          </a:p>
        </p:txBody>
      </p:sp>
      <p:sp>
        <p:nvSpPr>
          <p:cNvPr id="22546" name="Line 22"/>
          <p:cNvSpPr>
            <a:spLocks noChangeShapeType="1"/>
          </p:cNvSpPr>
          <p:nvPr/>
        </p:nvSpPr>
        <p:spPr bwMode="auto">
          <a:xfrm>
            <a:off x="7215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47" name="Oval 23"/>
          <p:cNvSpPr>
            <a:spLocks noChangeArrowheads="1"/>
          </p:cNvSpPr>
          <p:nvPr/>
        </p:nvSpPr>
        <p:spPr bwMode="auto">
          <a:xfrm>
            <a:off x="693001" y="2315542"/>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48" name="Rectangle 24"/>
          <p:cNvSpPr>
            <a:spLocks noChangeArrowheads="1"/>
          </p:cNvSpPr>
          <p:nvPr/>
        </p:nvSpPr>
        <p:spPr bwMode="auto">
          <a:xfrm>
            <a:off x="685063" y="2420317"/>
            <a:ext cx="74613" cy="215900"/>
          </a:xfrm>
          <a:prstGeom prst="rect">
            <a:avLst/>
          </a:prstGeom>
          <a:noFill/>
          <a:ln w="12700">
            <a:solidFill>
              <a:schemeClr val="tx1"/>
            </a:solidFill>
            <a:miter lim="800000"/>
            <a:headEnd/>
            <a:tailEnd/>
          </a:ln>
        </p:spPr>
        <p:txBody>
          <a:bodyPr wrap="none" anchor="ctr"/>
          <a:lstStyle/>
          <a:p>
            <a:endParaRPr lang="sl-SI"/>
          </a:p>
        </p:txBody>
      </p:sp>
      <p:sp>
        <p:nvSpPr>
          <p:cNvPr id="22549" name="Line 25"/>
          <p:cNvSpPr>
            <a:spLocks noChangeShapeType="1"/>
          </p:cNvSpPr>
          <p:nvPr/>
        </p:nvSpPr>
        <p:spPr bwMode="auto">
          <a:xfrm>
            <a:off x="9374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50" name="Oval 26"/>
          <p:cNvSpPr>
            <a:spLocks noChangeArrowheads="1"/>
          </p:cNvSpPr>
          <p:nvPr/>
        </p:nvSpPr>
        <p:spPr bwMode="auto">
          <a:xfrm>
            <a:off x="908901" y="2315542"/>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1" name="Rectangle 27"/>
          <p:cNvSpPr>
            <a:spLocks noChangeArrowheads="1"/>
          </p:cNvSpPr>
          <p:nvPr/>
        </p:nvSpPr>
        <p:spPr bwMode="auto">
          <a:xfrm>
            <a:off x="900963" y="2420317"/>
            <a:ext cx="74613" cy="215900"/>
          </a:xfrm>
          <a:prstGeom prst="rect">
            <a:avLst/>
          </a:prstGeom>
          <a:noFill/>
          <a:ln w="12700">
            <a:solidFill>
              <a:schemeClr val="tx1"/>
            </a:solidFill>
            <a:miter lim="800000"/>
            <a:headEnd/>
            <a:tailEnd/>
          </a:ln>
        </p:spPr>
        <p:txBody>
          <a:bodyPr wrap="none" anchor="ctr"/>
          <a:lstStyle/>
          <a:p>
            <a:endParaRPr lang="sl-SI"/>
          </a:p>
        </p:txBody>
      </p:sp>
      <p:sp>
        <p:nvSpPr>
          <p:cNvPr id="22552" name="Line 28"/>
          <p:cNvSpPr>
            <a:spLocks noChangeShapeType="1"/>
          </p:cNvSpPr>
          <p:nvPr/>
        </p:nvSpPr>
        <p:spPr bwMode="auto">
          <a:xfrm>
            <a:off x="11533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53" name="Oval 29"/>
          <p:cNvSpPr>
            <a:spLocks noChangeArrowheads="1"/>
          </p:cNvSpPr>
          <p:nvPr/>
        </p:nvSpPr>
        <p:spPr bwMode="auto">
          <a:xfrm>
            <a:off x="1124801" y="2315542"/>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4" name="Rectangle 30"/>
          <p:cNvSpPr>
            <a:spLocks noChangeArrowheads="1"/>
          </p:cNvSpPr>
          <p:nvPr/>
        </p:nvSpPr>
        <p:spPr bwMode="auto">
          <a:xfrm>
            <a:off x="1116863" y="2420317"/>
            <a:ext cx="74613" cy="215900"/>
          </a:xfrm>
          <a:prstGeom prst="rect">
            <a:avLst/>
          </a:prstGeom>
          <a:noFill/>
          <a:ln w="12700">
            <a:solidFill>
              <a:schemeClr val="tx1"/>
            </a:solidFill>
            <a:miter lim="800000"/>
            <a:headEnd/>
            <a:tailEnd/>
          </a:ln>
        </p:spPr>
        <p:txBody>
          <a:bodyPr wrap="none" anchor="ctr"/>
          <a:lstStyle/>
          <a:p>
            <a:endParaRPr lang="sl-SI"/>
          </a:p>
        </p:txBody>
      </p:sp>
      <p:sp>
        <p:nvSpPr>
          <p:cNvPr id="22555" name="Line 31"/>
          <p:cNvSpPr>
            <a:spLocks noChangeShapeType="1"/>
          </p:cNvSpPr>
          <p:nvPr/>
        </p:nvSpPr>
        <p:spPr bwMode="auto">
          <a:xfrm>
            <a:off x="24868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56" name="Oval 32"/>
          <p:cNvSpPr>
            <a:spLocks noChangeArrowheads="1"/>
          </p:cNvSpPr>
          <p:nvPr/>
        </p:nvSpPr>
        <p:spPr bwMode="auto">
          <a:xfrm>
            <a:off x="2456713" y="231554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7" name="Rectangle 33"/>
          <p:cNvSpPr>
            <a:spLocks noChangeArrowheads="1"/>
          </p:cNvSpPr>
          <p:nvPr/>
        </p:nvSpPr>
        <p:spPr bwMode="auto">
          <a:xfrm>
            <a:off x="2448776" y="2420317"/>
            <a:ext cx="73025" cy="215900"/>
          </a:xfrm>
          <a:prstGeom prst="rect">
            <a:avLst/>
          </a:prstGeom>
          <a:noFill/>
          <a:ln w="12700">
            <a:solidFill>
              <a:schemeClr val="tx1"/>
            </a:solidFill>
            <a:miter lim="800000"/>
            <a:headEnd/>
            <a:tailEnd/>
          </a:ln>
        </p:spPr>
        <p:txBody>
          <a:bodyPr wrap="none" anchor="ctr"/>
          <a:lstStyle/>
          <a:p>
            <a:endParaRPr lang="sl-SI"/>
          </a:p>
        </p:txBody>
      </p:sp>
      <p:sp>
        <p:nvSpPr>
          <p:cNvPr id="22558" name="Line 34"/>
          <p:cNvSpPr>
            <a:spLocks noChangeShapeType="1"/>
          </p:cNvSpPr>
          <p:nvPr/>
        </p:nvSpPr>
        <p:spPr bwMode="auto">
          <a:xfrm>
            <a:off x="27027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59" name="Oval 35"/>
          <p:cNvSpPr>
            <a:spLocks noChangeArrowheads="1"/>
          </p:cNvSpPr>
          <p:nvPr/>
        </p:nvSpPr>
        <p:spPr bwMode="auto">
          <a:xfrm>
            <a:off x="2672613" y="231554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0" name="Rectangle 36"/>
          <p:cNvSpPr>
            <a:spLocks noChangeArrowheads="1"/>
          </p:cNvSpPr>
          <p:nvPr/>
        </p:nvSpPr>
        <p:spPr bwMode="auto">
          <a:xfrm>
            <a:off x="2664676" y="2420317"/>
            <a:ext cx="73025" cy="215900"/>
          </a:xfrm>
          <a:prstGeom prst="rect">
            <a:avLst/>
          </a:prstGeom>
          <a:noFill/>
          <a:ln w="12700">
            <a:solidFill>
              <a:schemeClr val="tx1"/>
            </a:solidFill>
            <a:miter lim="800000"/>
            <a:headEnd/>
            <a:tailEnd/>
          </a:ln>
        </p:spPr>
        <p:txBody>
          <a:bodyPr wrap="none" anchor="ctr"/>
          <a:lstStyle/>
          <a:p>
            <a:endParaRPr lang="sl-SI"/>
          </a:p>
        </p:txBody>
      </p:sp>
      <p:sp>
        <p:nvSpPr>
          <p:cNvPr id="22561" name="Line 37"/>
          <p:cNvSpPr>
            <a:spLocks noChangeShapeType="1"/>
          </p:cNvSpPr>
          <p:nvPr/>
        </p:nvSpPr>
        <p:spPr bwMode="auto">
          <a:xfrm>
            <a:off x="29186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62" name="Oval 38"/>
          <p:cNvSpPr>
            <a:spLocks noChangeArrowheads="1"/>
          </p:cNvSpPr>
          <p:nvPr/>
        </p:nvSpPr>
        <p:spPr bwMode="auto">
          <a:xfrm>
            <a:off x="2888513" y="231554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3" name="Rectangle 39"/>
          <p:cNvSpPr>
            <a:spLocks noChangeArrowheads="1"/>
          </p:cNvSpPr>
          <p:nvPr/>
        </p:nvSpPr>
        <p:spPr bwMode="auto">
          <a:xfrm>
            <a:off x="2880576" y="2420317"/>
            <a:ext cx="73025" cy="215900"/>
          </a:xfrm>
          <a:prstGeom prst="rect">
            <a:avLst/>
          </a:prstGeom>
          <a:noFill/>
          <a:ln w="12700">
            <a:solidFill>
              <a:schemeClr val="tx1"/>
            </a:solidFill>
            <a:miter lim="800000"/>
            <a:headEnd/>
            <a:tailEnd/>
          </a:ln>
        </p:spPr>
        <p:txBody>
          <a:bodyPr wrap="none" anchor="ctr"/>
          <a:lstStyle/>
          <a:p>
            <a:endParaRPr lang="sl-SI"/>
          </a:p>
        </p:txBody>
      </p:sp>
      <p:sp>
        <p:nvSpPr>
          <p:cNvPr id="22564" name="Line 40"/>
          <p:cNvSpPr>
            <a:spLocks noChangeShapeType="1"/>
          </p:cNvSpPr>
          <p:nvPr/>
        </p:nvSpPr>
        <p:spPr bwMode="auto">
          <a:xfrm>
            <a:off x="3134576" y="2348880"/>
            <a:ext cx="0" cy="431800"/>
          </a:xfrm>
          <a:prstGeom prst="line">
            <a:avLst/>
          </a:prstGeom>
          <a:noFill/>
          <a:ln w="12700">
            <a:solidFill>
              <a:schemeClr val="tx1"/>
            </a:solidFill>
            <a:round/>
            <a:headEnd/>
            <a:tailEnd type="triangle" w="med" len="med"/>
          </a:ln>
        </p:spPr>
        <p:txBody>
          <a:bodyPr/>
          <a:lstStyle/>
          <a:p>
            <a:endParaRPr lang="sl-SI"/>
          </a:p>
        </p:txBody>
      </p:sp>
      <p:sp>
        <p:nvSpPr>
          <p:cNvPr id="22565" name="Oval 41"/>
          <p:cNvSpPr>
            <a:spLocks noChangeArrowheads="1"/>
          </p:cNvSpPr>
          <p:nvPr/>
        </p:nvSpPr>
        <p:spPr bwMode="auto">
          <a:xfrm>
            <a:off x="3104413" y="231554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6" name="Rectangle 42"/>
          <p:cNvSpPr>
            <a:spLocks noChangeArrowheads="1"/>
          </p:cNvSpPr>
          <p:nvPr/>
        </p:nvSpPr>
        <p:spPr bwMode="auto">
          <a:xfrm>
            <a:off x="3096476" y="2420317"/>
            <a:ext cx="73025" cy="215900"/>
          </a:xfrm>
          <a:prstGeom prst="rect">
            <a:avLst/>
          </a:prstGeom>
          <a:noFill/>
          <a:ln w="12700">
            <a:solidFill>
              <a:schemeClr val="tx1"/>
            </a:solidFill>
            <a:miter lim="800000"/>
            <a:headEnd/>
            <a:tailEnd/>
          </a:ln>
        </p:spPr>
        <p:txBody>
          <a:bodyPr wrap="none" anchor="ctr"/>
          <a:lstStyle/>
          <a:p>
            <a:endParaRPr lang="sl-SI"/>
          </a:p>
        </p:txBody>
      </p:sp>
      <p:sp>
        <p:nvSpPr>
          <p:cNvPr id="22567" name="Oval 43"/>
          <p:cNvSpPr>
            <a:spLocks noChangeArrowheads="1"/>
          </p:cNvSpPr>
          <p:nvPr/>
        </p:nvSpPr>
        <p:spPr bwMode="auto">
          <a:xfrm>
            <a:off x="1701063" y="232030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8" name="Line 44"/>
          <p:cNvSpPr>
            <a:spLocks noChangeShapeType="1"/>
          </p:cNvSpPr>
          <p:nvPr/>
        </p:nvSpPr>
        <p:spPr bwMode="auto">
          <a:xfrm>
            <a:off x="289776" y="3356942"/>
            <a:ext cx="3314700" cy="1588"/>
          </a:xfrm>
          <a:prstGeom prst="line">
            <a:avLst/>
          </a:prstGeom>
          <a:noFill/>
          <a:ln w="12700">
            <a:solidFill>
              <a:schemeClr val="tx1"/>
            </a:solidFill>
            <a:round/>
            <a:headEnd/>
            <a:tailEnd/>
          </a:ln>
        </p:spPr>
        <p:txBody>
          <a:bodyPr/>
          <a:lstStyle/>
          <a:p>
            <a:endParaRPr lang="sl-SI"/>
          </a:p>
        </p:txBody>
      </p:sp>
      <p:sp>
        <p:nvSpPr>
          <p:cNvPr id="22569" name="Line 45"/>
          <p:cNvSpPr>
            <a:spLocks noChangeShapeType="1"/>
          </p:cNvSpPr>
          <p:nvPr/>
        </p:nvSpPr>
        <p:spPr bwMode="auto">
          <a:xfrm>
            <a:off x="2486876" y="3356942"/>
            <a:ext cx="0" cy="431800"/>
          </a:xfrm>
          <a:prstGeom prst="line">
            <a:avLst/>
          </a:prstGeom>
          <a:noFill/>
          <a:ln w="12700">
            <a:solidFill>
              <a:schemeClr val="tx1"/>
            </a:solidFill>
            <a:round/>
            <a:headEnd/>
            <a:tailEnd type="triangle" w="med" len="med"/>
          </a:ln>
        </p:spPr>
        <p:txBody>
          <a:bodyPr/>
          <a:lstStyle/>
          <a:p>
            <a:endParaRPr lang="sl-SI"/>
          </a:p>
        </p:txBody>
      </p:sp>
      <p:sp>
        <p:nvSpPr>
          <p:cNvPr id="22570" name="Oval 46"/>
          <p:cNvSpPr>
            <a:spLocks noChangeArrowheads="1"/>
          </p:cNvSpPr>
          <p:nvPr/>
        </p:nvSpPr>
        <p:spPr bwMode="auto">
          <a:xfrm>
            <a:off x="2456713" y="332360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1" name="Rectangle 47"/>
          <p:cNvSpPr>
            <a:spLocks noChangeArrowheads="1"/>
          </p:cNvSpPr>
          <p:nvPr/>
        </p:nvSpPr>
        <p:spPr bwMode="auto">
          <a:xfrm>
            <a:off x="2448776" y="3428380"/>
            <a:ext cx="73025" cy="215900"/>
          </a:xfrm>
          <a:prstGeom prst="rect">
            <a:avLst/>
          </a:prstGeom>
          <a:noFill/>
          <a:ln w="12700">
            <a:solidFill>
              <a:schemeClr val="tx1"/>
            </a:solidFill>
            <a:miter lim="800000"/>
            <a:headEnd/>
            <a:tailEnd/>
          </a:ln>
        </p:spPr>
        <p:txBody>
          <a:bodyPr wrap="none" anchor="ctr"/>
          <a:lstStyle/>
          <a:p>
            <a:endParaRPr lang="sl-SI"/>
          </a:p>
        </p:txBody>
      </p:sp>
      <p:sp>
        <p:nvSpPr>
          <p:cNvPr id="22572" name="Line 48"/>
          <p:cNvSpPr>
            <a:spLocks noChangeShapeType="1"/>
          </p:cNvSpPr>
          <p:nvPr/>
        </p:nvSpPr>
        <p:spPr bwMode="auto">
          <a:xfrm>
            <a:off x="2702776" y="3356942"/>
            <a:ext cx="0" cy="431800"/>
          </a:xfrm>
          <a:prstGeom prst="line">
            <a:avLst/>
          </a:prstGeom>
          <a:noFill/>
          <a:ln w="12700">
            <a:solidFill>
              <a:schemeClr val="tx1"/>
            </a:solidFill>
            <a:round/>
            <a:headEnd/>
            <a:tailEnd type="triangle" w="med" len="med"/>
          </a:ln>
        </p:spPr>
        <p:txBody>
          <a:bodyPr/>
          <a:lstStyle/>
          <a:p>
            <a:endParaRPr lang="sl-SI"/>
          </a:p>
        </p:txBody>
      </p:sp>
      <p:sp>
        <p:nvSpPr>
          <p:cNvPr id="22573" name="Oval 49"/>
          <p:cNvSpPr>
            <a:spLocks noChangeArrowheads="1"/>
          </p:cNvSpPr>
          <p:nvPr/>
        </p:nvSpPr>
        <p:spPr bwMode="auto">
          <a:xfrm>
            <a:off x="2672613" y="332360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4" name="Rectangle 50"/>
          <p:cNvSpPr>
            <a:spLocks noChangeArrowheads="1"/>
          </p:cNvSpPr>
          <p:nvPr/>
        </p:nvSpPr>
        <p:spPr bwMode="auto">
          <a:xfrm>
            <a:off x="2664676" y="3428380"/>
            <a:ext cx="73025" cy="215900"/>
          </a:xfrm>
          <a:prstGeom prst="rect">
            <a:avLst/>
          </a:prstGeom>
          <a:noFill/>
          <a:ln w="12700">
            <a:solidFill>
              <a:schemeClr val="tx1"/>
            </a:solidFill>
            <a:miter lim="800000"/>
            <a:headEnd/>
            <a:tailEnd/>
          </a:ln>
        </p:spPr>
        <p:txBody>
          <a:bodyPr wrap="none" anchor="ctr"/>
          <a:lstStyle/>
          <a:p>
            <a:endParaRPr lang="sl-SI"/>
          </a:p>
        </p:txBody>
      </p:sp>
      <p:sp>
        <p:nvSpPr>
          <p:cNvPr id="22575" name="Line 51"/>
          <p:cNvSpPr>
            <a:spLocks noChangeShapeType="1"/>
          </p:cNvSpPr>
          <p:nvPr/>
        </p:nvSpPr>
        <p:spPr bwMode="auto">
          <a:xfrm>
            <a:off x="2918676" y="3356942"/>
            <a:ext cx="0" cy="431800"/>
          </a:xfrm>
          <a:prstGeom prst="line">
            <a:avLst/>
          </a:prstGeom>
          <a:noFill/>
          <a:ln w="12700">
            <a:solidFill>
              <a:schemeClr val="tx1"/>
            </a:solidFill>
            <a:round/>
            <a:headEnd/>
            <a:tailEnd type="triangle" w="med" len="med"/>
          </a:ln>
        </p:spPr>
        <p:txBody>
          <a:bodyPr/>
          <a:lstStyle/>
          <a:p>
            <a:endParaRPr lang="sl-SI"/>
          </a:p>
        </p:txBody>
      </p:sp>
      <p:sp>
        <p:nvSpPr>
          <p:cNvPr id="22576" name="Oval 52"/>
          <p:cNvSpPr>
            <a:spLocks noChangeArrowheads="1"/>
          </p:cNvSpPr>
          <p:nvPr/>
        </p:nvSpPr>
        <p:spPr bwMode="auto">
          <a:xfrm>
            <a:off x="2888513" y="332360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7" name="Rectangle 53"/>
          <p:cNvSpPr>
            <a:spLocks noChangeArrowheads="1"/>
          </p:cNvSpPr>
          <p:nvPr/>
        </p:nvSpPr>
        <p:spPr bwMode="auto">
          <a:xfrm>
            <a:off x="2880576" y="3428380"/>
            <a:ext cx="73025" cy="215900"/>
          </a:xfrm>
          <a:prstGeom prst="rect">
            <a:avLst/>
          </a:prstGeom>
          <a:noFill/>
          <a:ln w="12700">
            <a:solidFill>
              <a:schemeClr val="tx1"/>
            </a:solidFill>
            <a:miter lim="800000"/>
            <a:headEnd/>
            <a:tailEnd/>
          </a:ln>
        </p:spPr>
        <p:txBody>
          <a:bodyPr wrap="none" anchor="ctr"/>
          <a:lstStyle/>
          <a:p>
            <a:endParaRPr lang="sl-SI"/>
          </a:p>
        </p:txBody>
      </p:sp>
      <p:sp>
        <p:nvSpPr>
          <p:cNvPr id="22578" name="Line 54"/>
          <p:cNvSpPr>
            <a:spLocks noChangeShapeType="1"/>
          </p:cNvSpPr>
          <p:nvPr/>
        </p:nvSpPr>
        <p:spPr bwMode="auto">
          <a:xfrm>
            <a:off x="3134576" y="3356942"/>
            <a:ext cx="0" cy="431800"/>
          </a:xfrm>
          <a:prstGeom prst="line">
            <a:avLst/>
          </a:prstGeom>
          <a:noFill/>
          <a:ln w="12700">
            <a:solidFill>
              <a:schemeClr val="tx1"/>
            </a:solidFill>
            <a:round/>
            <a:headEnd/>
            <a:tailEnd type="triangle" w="med" len="med"/>
          </a:ln>
        </p:spPr>
        <p:txBody>
          <a:bodyPr/>
          <a:lstStyle/>
          <a:p>
            <a:endParaRPr lang="sl-SI"/>
          </a:p>
        </p:txBody>
      </p:sp>
      <p:sp>
        <p:nvSpPr>
          <p:cNvPr id="22579" name="Oval 55"/>
          <p:cNvSpPr>
            <a:spLocks noChangeArrowheads="1"/>
          </p:cNvSpPr>
          <p:nvPr/>
        </p:nvSpPr>
        <p:spPr bwMode="auto">
          <a:xfrm>
            <a:off x="3104413" y="332360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0" name="Rectangle 56"/>
          <p:cNvSpPr>
            <a:spLocks noChangeArrowheads="1"/>
          </p:cNvSpPr>
          <p:nvPr/>
        </p:nvSpPr>
        <p:spPr bwMode="auto">
          <a:xfrm>
            <a:off x="3096476" y="3428380"/>
            <a:ext cx="73025" cy="215900"/>
          </a:xfrm>
          <a:prstGeom prst="rect">
            <a:avLst/>
          </a:prstGeom>
          <a:noFill/>
          <a:ln w="12700">
            <a:solidFill>
              <a:schemeClr val="tx1"/>
            </a:solidFill>
            <a:miter lim="800000"/>
            <a:headEnd/>
            <a:tailEnd/>
          </a:ln>
        </p:spPr>
        <p:txBody>
          <a:bodyPr wrap="none" anchor="ctr"/>
          <a:lstStyle/>
          <a:p>
            <a:endParaRPr lang="sl-SI"/>
          </a:p>
        </p:txBody>
      </p:sp>
      <p:sp>
        <p:nvSpPr>
          <p:cNvPr id="22581" name="Oval 57"/>
          <p:cNvSpPr>
            <a:spLocks noChangeArrowheads="1"/>
          </p:cNvSpPr>
          <p:nvPr/>
        </p:nvSpPr>
        <p:spPr bwMode="auto">
          <a:xfrm>
            <a:off x="1701063" y="3328367"/>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2" name="Line 58"/>
          <p:cNvSpPr>
            <a:spLocks noChangeShapeType="1"/>
          </p:cNvSpPr>
          <p:nvPr/>
        </p:nvSpPr>
        <p:spPr bwMode="auto">
          <a:xfrm flipV="1">
            <a:off x="1731226" y="3212480"/>
            <a:ext cx="0" cy="144462"/>
          </a:xfrm>
          <a:prstGeom prst="line">
            <a:avLst/>
          </a:prstGeom>
          <a:noFill/>
          <a:ln w="12700">
            <a:solidFill>
              <a:schemeClr val="tx1"/>
            </a:solidFill>
            <a:round/>
            <a:headEnd/>
            <a:tailEnd/>
          </a:ln>
        </p:spPr>
        <p:txBody>
          <a:bodyPr/>
          <a:lstStyle/>
          <a:p>
            <a:endParaRPr lang="sl-SI"/>
          </a:p>
        </p:txBody>
      </p:sp>
      <p:sp>
        <p:nvSpPr>
          <p:cNvPr id="22583" name="Line 59"/>
          <p:cNvSpPr>
            <a:spLocks noChangeShapeType="1"/>
          </p:cNvSpPr>
          <p:nvPr/>
        </p:nvSpPr>
        <p:spPr bwMode="auto">
          <a:xfrm flipH="1" flipV="1">
            <a:off x="1658201" y="3068017"/>
            <a:ext cx="73025" cy="144463"/>
          </a:xfrm>
          <a:prstGeom prst="line">
            <a:avLst/>
          </a:prstGeom>
          <a:noFill/>
          <a:ln w="12700">
            <a:solidFill>
              <a:schemeClr val="tx1"/>
            </a:solidFill>
            <a:round/>
            <a:headEnd/>
            <a:tailEnd/>
          </a:ln>
        </p:spPr>
        <p:txBody>
          <a:bodyPr/>
          <a:lstStyle/>
          <a:p>
            <a:endParaRPr lang="sl-SI"/>
          </a:p>
        </p:txBody>
      </p:sp>
      <p:sp>
        <p:nvSpPr>
          <p:cNvPr id="22584" name="Line 60"/>
          <p:cNvSpPr>
            <a:spLocks noChangeShapeType="1"/>
          </p:cNvSpPr>
          <p:nvPr/>
        </p:nvSpPr>
        <p:spPr bwMode="auto">
          <a:xfrm flipV="1">
            <a:off x="1731226" y="2348880"/>
            <a:ext cx="0" cy="719137"/>
          </a:xfrm>
          <a:prstGeom prst="line">
            <a:avLst/>
          </a:prstGeom>
          <a:noFill/>
          <a:ln w="12700">
            <a:solidFill>
              <a:schemeClr val="tx1"/>
            </a:solidFill>
            <a:round/>
            <a:headEnd/>
            <a:tailEnd/>
          </a:ln>
        </p:spPr>
        <p:txBody>
          <a:bodyPr/>
          <a:lstStyle/>
          <a:p>
            <a:endParaRPr lang="sl-SI"/>
          </a:p>
        </p:txBody>
      </p:sp>
      <p:sp>
        <p:nvSpPr>
          <p:cNvPr id="22585" name="Line 61"/>
          <p:cNvSpPr>
            <a:spLocks noChangeShapeType="1"/>
          </p:cNvSpPr>
          <p:nvPr/>
        </p:nvSpPr>
        <p:spPr bwMode="auto">
          <a:xfrm flipV="1">
            <a:off x="721576" y="3645867"/>
            <a:ext cx="1587" cy="144463"/>
          </a:xfrm>
          <a:prstGeom prst="line">
            <a:avLst/>
          </a:prstGeom>
          <a:noFill/>
          <a:ln w="12700">
            <a:solidFill>
              <a:schemeClr val="tx1"/>
            </a:solidFill>
            <a:round/>
            <a:headEnd/>
            <a:tailEnd/>
          </a:ln>
        </p:spPr>
        <p:txBody>
          <a:bodyPr/>
          <a:lstStyle/>
          <a:p>
            <a:endParaRPr lang="sl-SI"/>
          </a:p>
        </p:txBody>
      </p:sp>
      <p:sp>
        <p:nvSpPr>
          <p:cNvPr id="22586" name="Line 62"/>
          <p:cNvSpPr>
            <a:spLocks noChangeShapeType="1"/>
          </p:cNvSpPr>
          <p:nvPr/>
        </p:nvSpPr>
        <p:spPr bwMode="auto">
          <a:xfrm flipH="1" flipV="1">
            <a:off x="651726" y="3501405"/>
            <a:ext cx="69850" cy="144462"/>
          </a:xfrm>
          <a:prstGeom prst="line">
            <a:avLst/>
          </a:prstGeom>
          <a:noFill/>
          <a:ln w="12700">
            <a:solidFill>
              <a:schemeClr val="tx1"/>
            </a:solidFill>
            <a:round/>
            <a:headEnd/>
            <a:tailEnd/>
          </a:ln>
        </p:spPr>
        <p:txBody>
          <a:bodyPr/>
          <a:lstStyle/>
          <a:p>
            <a:endParaRPr lang="sl-SI"/>
          </a:p>
        </p:txBody>
      </p:sp>
      <p:sp>
        <p:nvSpPr>
          <p:cNvPr id="22587" name="Line 63"/>
          <p:cNvSpPr>
            <a:spLocks noChangeShapeType="1"/>
          </p:cNvSpPr>
          <p:nvPr/>
        </p:nvSpPr>
        <p:spPr bwMode="auto">
          <a:xfrm flipV="1">
            <a:off x="721576" y="3356942"/>
            <a:ext cx="0" cy="144463"/>
          </a:xfrm>
          <a:prstGeom prst="line">
            <a:avLst/>
          </a:prstGeom>
          <a:noFill/>
          <a:ln w="12700">
            <a:solidFill>
              <a:schemeClr val="tx1"/>
            </a:solidFill>
            <a:round/>
            <a:headEnd/>
            <a:tailEnd/>
          </a:ln>
        </p:spPr>
        <p:txBody>
          <a:bodyPr/>
          <a:lstStyle/>
          <a:p>
            <a:endParaRPr lang="sl-SI"/>
          </a:p>
        </p:txBody>
      </p:sp>
      <p:sp>
        <p:nvSpPr>
          <p:cNvPr id="22588" name="Oval 64"/>
          <p:cNvSpPr>
            <a:spLocks noChangeArrowheads="1"/>
          </p:cNvSpPr>
          <p:nvPr/>
        </p:nvSpPr>
        <p:spPr bwMode="auto">
          <a:xfrm>
            <a:off x="691413" y="332995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9" name="Oval 65"/>
          <p:cNvSpPr>
            <a:spLocks noChangeArrowheads="1"/>
          </p:cNvSpPr>
          <p:nvPr/>
        </p:nvSpPr>
        <p:spPr bwMode="auto">
          <a:xfrm>
            <a:off x="608863" y="3788742"/>
            <a:ext cx="215900" cy="215900"/>
          </a:xfrm>
          <a:prstGeom prst="ellipse">
            <a:avLst/>
          </a:prstGeom>
          <a:noFill/>
          <a:ln w="12700">
            <a:solidFill>
              <a:schemeClr val="tx1"/>
            </a:solidFill>
            <a:round/>
            <a:headEnd/>
            <a:tailEnd/>
          </a:ln>
        </p:spPr>
        <p:txBody>
          <a:bodyPr wrap="none" anchor="ctr"/>
          <a:lstStyle/>
          <a:p>
            <a:endParaRPr lang="sl-SI"/>
          </a:p>
        </p:txBody>
      </p:sp>
      <p:sp>
        <p:nvSpPr>
          <p:cNvPr id="22590" name="Text Box 66"/>
          <p:cNvSpPr txBox="1">
            <a:spLocks noChangeArrowheads="1"/>
          </p:cNvSpPr>
          <p:nvPr/>
        </p:nvSpPr>
        <p:spPr bwMode="auto">
          <a:xfrm>
            <a:off x="531076" y="3717394"/>
            <a:ext cx="303212" cy="274638"/>
          </a:xfrm>
          <a:prstGeom prst="rect">
            <a:avLst/>
          </a:prstGeom>
          <a:noFill/>
          <a:ln w="12700">
            <a:noFill/>
            <a:miter lim="800000"/>
            <a:headEnd/>
            <a:tailEnd/>
          </a:ln>
        </p:spPr>
        <p:txBody>
          <a:bodyPr wrap="none">
            <a:spAutoFit/>
          </a:bodyPr>
          <a:lstStyle/>
          <a:p>
            <a:r>
              <a:rPr lang="en-GB" dirty="0"/>
              <a:t>G</a:t>
            </a:r>
          </a:p>
        </p:txBody>
      </p:sp>
      <p:sp>
        <p:nvSpPr>
          <p:cNvPr id="22591" name="Line 67"/>
          <p:cNvSpPr>
            <a:spLocks noChangeShapeType="1"/>
          </p:cNvSpPr>
          <p:nvPr/>
        </p:nvSpPr>
        <p:spPr bwMode="auto">
          <a:xfrm>
            <a:off x="696176" y="4004642"/>
            <a:ext cx="0" cy="71438"/>
          </a:xfrm>
          <a:prstGeom prst="line">
            <a:avLst/>
          </a:prstGeom>
          <a:noFill/>
          <a:ln w="12700">
            <a:solidFill>
              <a:schemeClr val="tx1"/>
            </a:solidFill>
            <a:round/>
            <a:headEnd/>
            <a:tailEnd/>
          </a:ln>
        </p:spPr>
        <p:txBody>
          <a:bodyPr/>
          <a:lstStyle/>
          <a:p>
            <a:endParaRPr lang="sl-SI"/>
          </a:p>
        </p:txBody>
      </p:sp>
      <p:sp>
        <p:nvSpPr>
          <p:cNvPr id="22592" name="Line 68"/>
          <p:cNvSpPr>
            <a:spLocks noChangeShapeType="1"/>
          </p:cNvSpPr>
          <p:nvPr/>
        </p:nvSpPr>
        <p:spPr bwMode="auto">
          <a:xfrm>
            <a:off x="735863" y="4004642"/>
            <a:ext cx="0" cy="71438"/>
          </a:xfrm>
          <a:prstGeom prst="line">
            <a:avLst/>
          </a:prstGeom>
          <a:noFill/>
          <a:ln w="12700">
            <a:solidFill>
              <a:schemeClr val="tx1"/>
            </a:solidFill>
            <a:round/>
            <a:headEnd/>
            <a:tailEnd/>
          </a:ln>
        </p:spPr>
        <p:txBody>
          <a:bodyPr/>
          <a:lstStyle/>
          <a:p>
            <a:endParaRPr lang="sl-SI"/>
          </a:p>
        </p:txBody>
      </p:sp>
      <p:sp>
        <p:nvSpPr>
          <p:cNvPr id="22593" name="AutoShape 69"/>
          <p:cNvSpPr>
            <a:spLocks noChangeArrowheads="1"/>
          </p:cNvSpPr>
          <p:nvPr/>
        </p:nvSpPr>
        <p:spPr bwMode="auto">
          <a:xfrm flipV="1">
            <a:off x="531076" y="4076080"/>
            <a:ext cx="361950" cy="144462"/>
          </a:xfrm>
          <a:prstGeom prst="flowChartManualOperation">
            <a:avLst/>
          </a:prstGeom>
          <a:noFill/>
          <a:ln w="12700">
            <a:solidFill>
              <a:schemeClr val="tx1"/>
            </a:solidFill>
            <a:miter lim="800000"/>
            <a:headEnd/>
            <a:tailEnd/>
          </a:ln>
        </p:spPr>
        <p:txBody>
          <a:bodyPr wrap="none" anchor="ctr"/>
          <a:lstStyle/>
          <a:p>
            <a:endParaRPr lang="sl-SI"/>
          </a:p>
        </p:txBody>
      </p:sp>
      <p:sp>
        <p:nvSpPr>
          <p:cNvPr id="22594" name="Text Box 70"/>
          <p:cNvSpPr txBox="1">
            <a:spLocks noChangeArrowheads="1"/>
          </p:cNvSpPr>
          <p:nvPr/>
        </p:nvSpPr>
        <p:spPr bwMode="auto">
          <a:xfrm>
            <a:off x="40110" y="4171489"/>
            <a:ext cx="447558" cy="246221"/>
          </a:xfrm>
          <a:prstGeom prst="rect">
            <a:avLst/>
          </a:prstGeom>
          <a:noFill/>
          <a:ln w="12700">
            <a:noFill/>
            <a:miter lim="800000"/>
            <a:headEnd/>
            <a:tailEnd/>
          </a:ln>
        </p:spPr>
        <p:txBody>
          <a:bodyPr wrap="none">
            <a:spAutoFit/>
          </a:bodyPr>
          <a:lstStyle/>
          <a:p>
            <a:r>
              <a:rPr lang="sl-SI" sz="1000" dirty="0" smtClean="0"/>
              <a:t>DEA</a:t>
            </a:r>
            <a:endParaRPr lang="en-GB" sz="1000" dirty="0"/>
          </a:p>
        </p:txBody>
      </p:sp>
      <p:sp>
        <p:nvSpPr>
          <p:cNvPr id="22595" name="Rectangle 71"/>
          <p:cNvSpPr>
            <a:spLocks noChangeArrowheads="1"/>
          </p:cNvSpPr>
          <p:nvPr/>
        </p:nvSpPr>
        <p:spPr bwMode="auto">
          <a:xfrm>
            <a:off x="1442301" y="4076080"/>
            <a:ext cx="576262" cy="576262"/>
          </a:xfrm>
          <a:prstGeom prst="rect">
            <a:avLst/>
          </a:prstGeom>
          <a:solidFill>
            <a:srgbClr val="CCE7FF"/>
          </a:solidFill>
          <a:ln w="12700">
            <a:solidFill>
              <a:schemeClr val="tx1"/>
            </a:solidFill>
            <a:miter lim="800000"/>
            <a:headEnd/>
            <a:tailEnd/>
          </a:ln>
        </p:spPr>
        <p:txBody>
          <a:bodyPr wrap="none" anchor="ctr"/>
          <a:lstStyle/>
          <a:p>
            <a:pPr algn="ctr"/>
            <a:r>
              <a:rPr lang="en-GB" sz="1600"/>
              <a:t>UPS</a:t>
            </a:r>
          </a:p>
        </p:txBody>
      </p:sp>
      <p:sp>
        <p:nvSpPr>
          <p:cNvPr id="22596" name="Line 76"/>
          <p:cNvSpPr>
            <a:spLocks noChangeShapeType="1"/>
          </p:cNvSpPr>
          <p:nvPr/>
        </p:nvSpPr>
        <p:spPr bwMode="auto">
          <a:xfrm flipH="1" flipV="1">
            <a:off x="2124926" y="4291980"/>
            <a:ext cx="69850" cy="144462"/>
          </a:xfrm>
          <a:prstGeom prst="line">
            <a:avLst/>
          </a:prstGeom>
          <a:noFill/>
          <a:ln w="12700">
            <a:solidFill>
              <a:schemeClr val="tx1"/>
            </a:solidFill>
            <a:round/>
            <a:headEnd/>
            <a:tailEnd/>
          </a:ln>
        </p:spPr>
        <p:txBody>
          <a:bodyPr/>
          <a:lstStyle/>
          <a:p>
            <a:endParaRPr lang="sl-SI"/>
          </a:p>
        </p:txBody>
      </p:sp>
      <p:sp>
        <p:nvSpPr>
          <p:cNvPr id="22597" name="Line 77"/>
          <p:cNvSpPr>
            <a:spLocks noChangeShapeType="1"/>
          </p:cNvSpPr>
          <p:nvPr/>
        </p:nvSpPr>
        <p:spPr bwMode="auto">
          <a:xfrm flipH="1" flipV="1">
            <a:off x="2194776" y="3356942"/>
            <a:ext cx="0" cy="935038"/>
          </a:xfrm>
          <a:prstGeom prst="line">
            <a:avLst/>
          </a:prstGeom>
          <a:noFill/>
          <a:ln w="12700">
            <a:solidFill>
              <a:schemeClr val="tx1"/>
            </a:solidFill>
            <a:round/>
            <a:headEnd/>
            <a:tailEnd/>
          </a:ln>
        </p:spPr>
        <p:txBody>
          <a:bodyPr/>
          <a:lstStyle/>
          <a:p>
            <a:endParaRPr lang="sl-SI"/>
          </a:p>
        </p:txBody>
      </p:sp>
      <p:sp>
        <p:nvSpPr>
          <p:cNvPr id="22598" name="Line 78"/>
          <p:cNvSpPr>
            <a:spLocks noChangeShapeType="1"/>
          </p:cNvSpPr>
          <p:nvPr/>
        </p:nvSpPr>
        <p:spPr bwMode="auto">
          <a:xfrm>
            <a:off x="289776" y="5517530"/>
            <a:ext cx="3314700" cy="1587"/>
          </a:xfrm>
          <a:prstGeom prst="line">
            <a:avLst/>
          </a:prstGeom>
          <a:noFill/>
          <a:ln w="12700">
            <a:solidFill>
              <a:schemeClr val="tx1"/>
            </a:solidFill>
            <a:round/>
            <a:headEnd/>
            <a:tailEnd/>
          </a:ln>
        </p:spPr>
        <p:txBody>
          <a:bodyPr/>
          <a:lstStyle/>
          <a:p>
            <a:endParaRPr lang="sl-SI"/>
          </a:p>
        </p:txBody>
      </p:sp>
      <p:sp>
        <p:nvSpPr>
          <p:cNvPr id="22599" name="Line 79"/>
          <p:cNvSpPr>
            <a:spLocks noChangeShapeType="1"/>
          </p:cNvSpPr>
          <p:nvPr/>
        </p:nvSpPr>
        <p:spPr bwMode="auto">
          <a:xfrm>
            <a:off x="2486876" y="5517530"/>
            <a:ext cx="0" cy="431800"/>
          </a:xfrm>
          <a:prstGeom prst="line">
            <a:avLst/>
          </a:prstGeom>
          <a:noFill/>
          <a:ln w="12700">
            <a:solidFill>
              <a:schemeClr val="tx1"/>
            </a:solidFill>
            <a:round/>
            <a:headEnd/>
            <a:tailEnd type="triangle" w="med" len="med"/>
          </a:ln>
        </p:spPr>
        <p:txBody>
          <a:bodyPr/>
          <a:lstStyle/>
          <a:p>
            <a:endParaRPr lang="sl-SI"/>
          </a:p>
        </p:txBody>
      </p:sp>
      <p:sp>
        <p:nvSpPr>
          <p:cNvPr id="22600" name="Oval 80"/>
          <p:cNvSpPr>
            <a:spLocks noChangeArrowheads="1"/>
          </p:cNvSpPr>
          <p:nvPr/>
        </p:nvSpPr>
        <p:spPr bwMode="auto">
          <a:xfrm>
            <a:off x="2456713" y="548419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1" name="Rectangle 81"/>
          <p:cNvSpPr>
            <a:spLocks noChangeArrowheads="1"/>
          </p:cNvSpPr>
          <p:nvPr/>
        </p:nvSpPr>
        <p:spPr bwMode="auto">
          <a:xfrm>
            <a:off x="2448776" y="5588967"/>
            <a:ext cx="73025" cy="215900"/>
          </a:xfrm>
          <a:prstGeom prst="rect">
            <a:avLst/>
          </a:prstGeom>
          <a:noFill/>
          <a:ln w="12700">
            <a:solidFill>
              <a:schemeClr val="tx1"/>
            </a:solidFill>
            <a:miter lim="800000"/>
            <a:headEnd/>
            <a:tailEnd/>
          </a:ln>
        </p:spPr>
        <p:txBody>
          <a:bodyPr wrap="none" anchor="ctr"/>
          <a:lstStyle/>
          <a:p>
            <a:endParaRPr lang="sl-SI"/>
          </a:p>
        </p:txBody>
      </p:sp>
      <p:sp>
        <p:nvSpPr>
          <p:cNvPr id="22602" name="Line 82"/>
          <p:cNvSpPr>
            <a:spLocks noChangeShapeType="1"/>
          </p:cNvSpPr>
          <p:nvPr/>
        </p:nvSpPr>
        <p:spPr bwMode="auto">
          <a:xfrm>
            <a:off x="2702776" y="5517530"/>
            <a:ext cx="0" cy="431800"/>
          </a:xfrm>
          <a:prstGeom prst="line">
            <a:avLst/>
          </a:prstGeom>
          <a:noFill/>
          <a:ln w="12700">
            <a:solidFill>
              <a:schemeClr val="tx1"/>
            </a:solidFill>
            <a:round/>
            <a:headEnd/>
            <a:tailEnd type="triangle" w="med" len="med"/>
          </a:ln>
        </p:spPr>
        <p:txBody>
          <a:bodyPr/>
          <a:lstStyle/>
          <a:p>
            <a:endParaRPr lang="sl-SI"/>
          </a:p>
        </p:txBody>
      </p:sp>
      <p:sp>
        <p:nvSpPr>
          <p:cNvPr id="22603" name="Oval 83"/>
          <p:cNvSpPr>
            <a:spLocks noChangeArrowheads="1"/>
          </p:cNvSpPr>
          <p:nvPr/>
        </p:nvSpPr>
        <p:spPr bwMode="auto">
          <a:xfrm>
            <a:off x="2672613" y="548419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4" name="Rectangle 84"/>
          <p:cNvSpPr>
            <a:spLocks noChangeArrowheads="1"/>
          </p:cNvSpPr>
          <p:nvPr/>
        </p:nvSpPr>
        <p:spPr bwMode="auto">
          <a:xfrm>
            <a:off x="2664676" y="5588967"/>
            <a:ext cx="73025" cy="215900"/>
          </a:xfrm>
          <a:prstGeom prst="rect">
            <a:avLst/>
          </a:prstGeom>
          <a:noFill/>
          <a:ln w="12700">
            <a:solidFill>
              <a:schemeClr val="tx1"/>
            </a:solidFill>
            <a:miter lim="800000"/>
            <a:headEnd/>
            <a:tailEnd/>
          </a:ln>
        </p:spPr>
        <p:txBody>
          <a:bodyPr wrap="none" anchor="ctr"/>
          <a:lstStyle/>
          <a:p>
            <a:endParaRPr lang="sl-SI"/>
          </a:p>
        </p:txBody>
      </p:sp>
      <p:sp>
        <p:nvSpPr>
          <p:cNvPr id="22605" name="Line 85"/>
          <p:cNvSpPr>
            <a:spLocks noChangeShapeType="1"/>
          </p:cNvSpPr>
          <p:nvPr/>
        </p:nvSpPr>
        <p:spPr bwMode="auto">
          <a:xfrm>
            <a:off x="2918676" y="5517530"/>
            <a:ext cx="0" cy="431800"/>
          </a:xfrm>
          <a:prstGeom prst="line">
            <a:avLst/>
          </a:prstGeom>
          <a:noFill/>
          <a:ln w="12700">
            <a:solidFill>
              <a:schemeClr val="tx1"/>
            </a:solidFill>
            <a:round/>
            <a:headEnd/>
            <a:tailEnd type="triangle" w="med" len="med"/>
          </a:ln>
        </p:spPr>
        <p:txBody>
          <a:bodyPr/>
          <a:lstStyle/>
          <a:p>
            <a:endParaRPr lang="sl-SI"/>
          </a:p>
        </p:txBody>
      </p:sp>
      <p:sp>
        <p:nvSpPr>
          <p:cNvPr id="22606" name="Oval 86"/>
          <p:cNvSpPr>
            <a:spLocks noChangeArrowheads="1"/>
          </p:cNvSpPr>
          <p:nvPr/>
        </p:nvSpPr>
        <p:spPr bwMode="auto">
          <a:xfrm>
            <a:off x="2888513" y="548419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7" name="Rectangle 87"/>
          <p:cNvSpPr>
            <a:spLocks noChangeArrowheads="1"/>
          </p:cNvSpPr>
          <p:nvPr/>
        </p:nvSpPr>
        <p:spPr bwMode="auto">
          <a:xfrm>
            <a:off x="2880576" y="5588967"/>
            <a:ext cx="73025" cy="215900"/>
          </a:xfrm>
          <a:prstGeom prst="rect">
            <a:avLst/>
          </a:prstGeom>
          <a:noFill/>
          <a:ln w="12700">
            <a:solidFill>
              <a:schemeClr val="tx1"/>
            </a:solidFill>
            <a:miter lim="800000"/>
            <a:headEnd/>
            <a:tailEnd/>
          </a:ln>
        </p:spPr>
        <p:txBody>
          <a:bodyPr wrap="none" anchor="ctr"/>
          <a:lstStyle/>
          <a:p>
            <a:endParaRPr lang="sl-SI"/>
          </a:p>
        </p:txBody>
      </p:sp>
      <p:sp>
        <p:nvSpPr>
          <p:cNvPr id="22608" name="Line 88"/>
          <p:cNvSpPr>
            <a:spLocks noChangeShapeType="1"/>
          </p:cNvSpPr>
          <p:nvPr/>
        </p:nvSpPr>
        <p:spPr bwMode="auto">
          <a:xfrm>
            <a:off x="3134576" y="5517530"/>
            <a:ext cx="0" cy="431800"/>
          </a:xfrm>
          <a:prstGeom prst="line">
            <a:avLst/>
          </a:prstGeom>
          <a:noFill/>
          <a:ln w="12700">
            <a:solidFill>
              <a:schemeClr val="tx1"/>
            </a:solidFill>
            <a:round/>
            <a:headEnd/>
            <a:tailEnd type="triangle" w="med" len="med"/>
          </a:ln>
        </p:spPr>
        <p:txBody>
          <a:bodyPr/>
          <a:lstStyle/>
          <a:p>
            <a:endParaRPr lang="sl-SI"/>
          </a:p>
        </p:txBody>
      </p:sp>
      <p:sp>
        <p:nvSpPr>
          <p:cNvPr id="22609" name="Oval 89"/>
          <p:cNvSpPr>
            <a:spLocks noChangeArrowheads="1"/>
          </p:cNvSpPr>
          <p:nvPr/>
        </p:nvSpPr>
        <p:spPr bwMode="auto">
          <a:xfrm>
            <a:off x="3104413" y="548419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10" name="Rectangle 90"/>
          <p:cNvSpPr>
            <a:spLocks noChangeArrowheads="1"/>
          </p:cNvSpPr>
          <p:nvPr/>
        </p:nvSpPr>
        <p:spPr bwMode="auto">
          <a:xfrm>
            <a:off x="3096476" y="5588967"/>
            <a:ext cx="73025" cy="215900"/>
          </a:xfrm>
          <a:prstGeom prst="rect">
            <a:avLst/>
          </a:prstGeom>
          <a:noFill/>
          <a:ln w="12700">
            <a:solidFill>
              <a:schemeClr val="tx1"/>
            </a:solidFill>
            <a:miter lim="800000"/>
            <a:headEnd/>
            <a:tailEnd/>
          </a:ln>
        </p:spPr>
        <p:txBody>
          <a:bodyPr wrap="none" anchor="ctr"/>
          <a:lstStyle/>
          <a:p>
            <a:endParaRPr lang="sl-SI"/>
          </a:p>
        </p:txBody>
      </p:sp>
      <p:sp>
        <p:nvSpPr>
          <p:cNvPr id="22611" name="Line 91"/>
          <p:cNvSpPr>
            <a:spLocks noChangeShapeType="1"/>
          </p:cNvSpPr>
          <p:nvPr/>
        </p:nvSpPr>
        <p:spPr bwMode="auto">
          <a:xfrm flipV="1">
            <a:off x="1731226" y="4977780"/>
            <a:ext cx="0" cy="539750"/>
          </a:xfrm>
          <a:prstGeom prst="line">
            <a:avLst/>
          </a:prstGeom>
          <a:noFill/>
          <a:ln w="12700">
            <a:solidFill>
              <a:schemeClr val="tx1"/>
            </a:solidFill>
            <a:round/>
            <a:headEnd/>
            <a:tailEnd/>
          </a:ln>
        </p:spPr>
        <p:txBody>
          <a:bodyPr/>
          <a:lstStyle/>
          <a:p>
            <a:endParaRPr lang="sl-SI"/>
          </a:p>
        </p:txBody>
      </p:sp>
      <p:sp>
        <p:nvSpPr>
          <p:cNvPr id="22612" name="Line 92"/>
          <p:cNvSpPr>
            <a:spLocks noChangeShapeType="1"/>
          </p:cNvSpPr>
          <p:nvPr/>
        </p:nvSpPr>
        <p:spPr bwMode="auto">
          <a:xfrm flipH="1" flipV="1">
            <a:off x="1658201" y="4833317"/>
            <a:ext cx="73025" cy="144463"/>
          </a:xfrm>
          <a:prstGeom prst="line">
            <a:avLst/>
          </a:prstGeom>
          <a:noFill/>
          <a:ln w="12700">
            <a:solidFill>
              <a:schemeClr val="tx1"/>
            </a:solidFill>
            <a:round/>
            <a:headEnd/>
            <a:tailEnd/>
          </a:ln>
        </p:spPr>
        <p:txBody>
          <a:bodyPr/>
          <a:lstStyle/>
          <a:p>
            <a:endParaRPr lang="sl-SI"/>
          </a:p>
        </p:txBody>
      </p:sp>
      <p:sp>
        <p:nvSpPr>
          <p:cNvPr id="22613" name="Line 93"/>
          <p:cNvSpPr>
            <a:spLocks noChangeShapeType="1"/>
          </p:cNvSpPr>
          <p:nvPr/>
        </p:nvSpPr>
        <p:spPr bwMode="auto">
          <a:xfrm flipH="1" flipV="1">
            <a:off x="1724876" y="4652342"/>
            <a:ext cx="0" cy="182563"/>
          </a:xfrm>
          <a:prstGeom prst="line">
            <a:avLst/>
          </a:prstGeom>
          <a:noFill/>
          <a:ln w="12700">
            <a:solidFill>
              <a:schemeClr val="tx1"/>
            </a:solidFill>
            <a:round/>
            <a:headEnd/>
            <a:tailEnd/>
          </a:ln>
        </p:spPr>
        <p:txBody>
          <a:bodyPr/>
          <a:lstStyle/>
          <a:p>
            <a:endParaRPr lang="sl-SI"/>
          </a:p>
        </p:txBody>
      </p:sp>
      <p:sp>
        <p:nvSpPr>
          <p:cNvPr id="22614" name="Oval 94"/>
          <p:cNvSpPr>
            <a:spLocks noChangeArrowheads="1"/>
          </p:cNvSpPr>
          <p:nvPr/>
        </p:nvSpPr>
        <p:spPr bwMode="auto">
          <a:xfrm>
            <a:off x="1701063" y="548895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15" name="Line 95"/>
          <p:cNvSpPr>
            <a:spLocks noChangeShapeType="1"/>
          </p:cNvSpPr>
          <p:nvPr/>
        </p:nvSpPr>
        <p:spPr bwMode="auto">
          <a:xfrm flipV="1">
            <a:off x="2194776" y="4436442"/>
            <a:ext cx="0" cy="1079500"/>
          </a:xfrm>
          <a:prstGeom prst="line">
            <a:avLst/>
          </a:prstGeom>
          <a:noFill/>
          <a:ln w="12700">
            <a:solidFill>
              <a:schemeClr val="tx1"/>
            </a:solidFill>
            <a:round/>
            <a:headEnd/>
            <a:tailEnd/>
          </a:ln>
        </p:spPr>
        <p:txBody>
          <a:bodyPr/>
          <a:lstStyle/>
          <a:p>
            <a:endParaRPr lang="sl-SI"/>
          </a:p>
        </p:txBody>
      </p:sp>
      <p:sp>
        <p:nvSpPr>
          <p:cNvPr id="22616" name="Line 96"/>
          <p:cNvSpPr>
            <a:spLocks noChangeShapeType="1"/>
          </p:cNvSpPr>
          <p:nvPr/>
        </p:nvSpPr>
        <p:spPr bwMode="auto">
          <a:xfrm flipH="1">
            <a:off x="1274026" y="4509467"/>
            <a:ext cx="168275" cy="0"/>
          </a:xfrm>
          <a:prstGeom prst="line">
            <a:avLst/>
          </a:prstGeom>
          <a:noFill/>
          <a:ln w="12700">
            <a:solidFill>
              <a:schemeClr val="tx1"/>
            </a:solidFill>
            <a:round/>
            <a:headEnd/>
            <a:tailEnd/>
          </a:ln>
        </p:spPr>
        <p:txBody>
          <a:bodyPr/>
          <a:lstStyle/>
          <a:p>
            <a:endParaRPr lang="sl-SI"/>
          </a:p>
        </p:txBody>
      </p:sp>
      <p:sp>
        <p:nvSpPr>
          <p:cNvPr id="22617" name="Line 97"/>
          <p:cNvSpPr>
            <a:spLocks noChangeShapeType="1"/>
          </p:cNvSpPr>
          <p:nvPr/>
        </p:nvSpPr>
        <p:spPr bwMode="auto">
          <a:xfrm>
            <a:off x="1274026" y="4509467"/>
            <a:ext cx="0" cy="142875"/>
          </a:xfrm>
          <a:prstGeom prst="line">
            <a:avLst/>
          </a:prstGeom>
          <a:noFill/>
          <a:ln w="12700">
            <a:solidFill>
              <a:schemeClr val="tx1"/>
            </a:solidFill>
            <a:round/>
            <a:headEnd/>
            <a:tailEnd/>
          </a:ln>
        </p:spPr>
        <p:txBody>
          <a:bodyPr/>
          <a:lstStyle/>
          <a:p>
            <a:endParaRPr lang="sl-SI"/>
          </a:p>
        </p:txBody>
      </p:sp>
      <p:sp>
        <p:nvSpPr>
          <p:cNvPr id="22618" name="Line 98"/>
          <p:cNvSpPr>
            <a:spLocks noChangeShapeType="1"/>
          </p:cNvSpPr>
          <p:nvPr/>
        </p:nvSpPr>
        <p:spPr bwMode="auto">
          <a:xfrm>
            <a:off x="1201001" y="5012705"/>
            <a:ext cx="142875" cy="0"/>
          </a:xfrm>
          <a:prstGeom prst="line">
            <a:avLst/>
          </a:prstGeom>
          <a:noFill/>
          <a:ln w="12700">
            <a:solidFill>
              <a:schemeClr val="tx1"/>
            </a:solidFill>
            <a:round/>
            <a:headEnd/>
            <a:tailEnd/>
          </a:ln>
        </p:spPr>
        <p:txBody>
          <a:bodyPr/>
          <a:lstStyle/>
          <a:p>
            <a:endParaRPr lang="sl-SI"/>
          </a:p>
        </p:txBody>
      </p:sp>
      <p:sp>
        <p:nvSpPr>
          <p:cNvPr id="22619" name="Line 99"/>
          <p:cNvSpPr>
            <a:spLocks noChangeShapeType="1"/>
          </p:cNvSpPr>
          <p:nvPr/>
        </p:nvSpPr>
        <p:spPr bwMode="auto">
          <a:xfrm>
            <a:off x="1242276" y="5052392"/>
            <a:ext cx="69850" cy="0"/>
          </a:xfrm>
          <a:prstGeom prst="line">
            <a:avLst/>
          </a:prstGeom>
          <a:noFill/>
          <a:ln w="12700">
            <a:solidFill>
              <a:schemeClr val="tx1"/>
            </a:solidFill>
            <a:round/>
            <a:headEnd/>
            <a:tailEnd/>
          </a:ln>
        </p:spPr>
        <p:txBody>
          <a:bodyPr/>
          <a:lstStyle/>
          <a:p>
            <a:endParaRPr lang="sl-SI"/>
          </a:p>
        </p:txBody>
      </p:sp>
      <p:sp>
        <p:nvSpPr>
          <p:cNvPr id="22620" name="Text Box 100"/>
          <p:cNvSpPr txBox="1">
            <a:spLocks noChangeArrowheads="1"/>
          </p:cNvSpPr>
          <p:nvPr/>
        </p:nvSpPr>
        <p:spPr bwMode="auto">
          <a:xfrm>
            <a:off x="2285270" y="4365005"/>
            <a:ext cx="950902" cy="246221"/>
          </a:xfrm>
          <a:prstGeom prst="rect">
            <a:avLst/>
          </a:prstGeom>
          <a:noFill/>
          <a:ln w="12700">
            <a:noFill/>
            <a:miter lim="800000"/>
            <a:headEnd/>
            <a:tailEnd/>
          </a:ln>
        </p:spPr>
        <p:txBody>
          <a:bodyPr wrap="none">
            <a:spAutoFit/>
          </a:bodyPr>
          <a:lstStyle/>
          <a:p>
            <a:pPr algn="ctr"/>
            <a:r>
              <a:rPr lang="sl-SI" sz="1000" dirty="0" smtClean="0"/>
              <a:t>Ročni </a:t>
            </a:r>
            <a:r>
              <a:rPr lang="sl-SI" sz="1000" dirty="0" err="1" smtClean="0"/>
              <a:t>bypass</a:t>
            </a:r>
            <a:endParaRPr lang="en-GB" sz="1000" dirty="0"/>
          </a:p>
        </p:txBody>
      </p:sp>
      <p:sp>
        <p:nvSpPr>
          <p:cNvPr id="22621" name="Text Box 101"/>
          <p:cNvSpPr txBox="1">
            <a:spLocks noChangeArrowheads="1"/>
          </p:cNvSpPr>
          <p:nvPr/>
        </p:nvSpPr>
        <p:spPr bwMode="auto">
          <a:xfrm>
            <a:off x="535076" y="4869830"/>
            <a:ext cx="617477" cy="246221"/>
          </a:xfrm>
          <a:prstGeom prst="rect">
            <a:avLst/>
          </a:prstGeom>
          <a:noFill/>
          <a:ln w="12700">
            <a:noFill/>
            <a:miter lim="800000"/>
            <a:headEnd/>
            <a:tailEnd/>
          </a:ln>
        </p:spPr>
        <p:txBody>
          <a:bodyPr wrap="none">
            <a:spAutoFit/>
          </a:bodyPr>
          <a:lstStyle/>
          <a:p>
            <a:pPr algn="ctr"/>
            <a:r>
              <a:rPr lang="sl-SI" sz="1000" dirty="0" smtClean="0"/>
              <a:t>Baterija</a:t>
            </a:r>
            <a:endParaRPr lang="en-GB" sz="1000" dirty="0"/>
          </a:p>
        </p:txBody>
      </p:sp>
      <p:sp>
        <p:nvSpPr>
          <p:cNvPr id="22622" name="Text Box 102"/>
          <p:cNvSpPr txBox="1">
            <a:spLocks noChangeArrowheads="1"/>
          </p:cNvSpPr>
          <p:nvPr/>
        </p:nvSpPr>
        <p:spPr bwMode="auto">
          <a:xfrm>
            <a:off x="136980" y="2059559"/>
            <a:ext cx="1197765" cy="246221"/>
          </a:xfrm>
          <a:prstGeom prst="rect">
            <a:avLst/>
          </a:prstGeom>
          <a:noFill/>
          <a:ln w="12700">
            <a:noFill/>
            <a:miter lim="800000"/>
            <a:headEnd/>
            <a:tailEnd/>
          </a:ln>
        </p:spPr>
        <p:txBody>
          <a:bodyPr wrap="none">
            <a:spAutoFit/>
          </a:bodyPr>
          <a:lstStyle/>
          <a:p>
            <a:pPr algn="ctr"/>
            <a:r>
              <a:rPr lang="sl-SI" sz="1000" dirty="0" smtClean="0"/>
              <a:t>Mrežno napajanje</a:t>
            </a:r>
            <a:endParaRPr lang="en-GB" sz="1000" dirty="0"/>
          </a:p>
        </p:txBody>
      </p:sp>
      <p:sp>
        <p:nvSpPr>
          <p:cNvPr id="22623" name="Text Box 103"/>
          <p:cNvSpPr txBox="1">
            <a:spLocks noChangeArrowheads="1"/>
          </p:cNvSpPr>
          <p:nvPr/>
        </p:nvSpPr>
        <p:spPr bwMode="auto">
          <a:xfrm>
            <a:off x="2118804" y="2767980"/>
            <a:ext cx="1398140" cy="246221"/>
          </a:xfrm>
          <a:prstGeom prst="rect">
            <a:avLst/>
          </a:prstGeom>
          <a:noFill/>
          <a:ln w="12700">
            <a:noFill/>
            <a:miter lim="800000"/>
            <a:headEnd/>
            <a:tailEnd/>
          </a:ln>
        </p:spPr>
        <p:txBody>
          <a:bodyPr wrap="none">
            <a:spAutoFit/>
          </a:bodyPr>
          <a:lstStyle/>
          <a:p>
            <a:pPr algn="ctr"/>
            <a:r>
              <a:rPr lang="sl-SI" sz="1000" dirty="0" smtClean="0"/>
              <a:t>Nezaščiteni porabniki</a:t>
            </a:r>
            <a:endParaRPr lang="en-GB" sz="1000" dirty="0"/>
          </a:p>
        </p:txBody>
      </p:sp>
      <p:sp>
        <p:nvSpPr>
          <p:cNvPr id="22624" name="Text Box 104"/>
          <p:cNvSpPr txBox="1">
            <a:spLocks noChangeArrowheads="1"/>
          </p:cNvSpPr>
          <p:nvPr/>
        </p:nvSpPr>
        <p:spPr bwMode="auto">
          <a:xfrm>
            <a:off x="2172718" y="3096592"/>
            <a:ext cx="1410964" cy="246221"/>
          </a:xfrm>
          <a:prstGeom prst="rect">
            <a:avLst/>
          </a:prstGeom>
          <a:noFill/>
          <a:ln w="12700">
            <a:noFill/>
            <a:miter lim="800000"/>
            <a:headEnd/>
            <a:tailEnd/>
          </a:ln>
        </p:spPr>
        <p:txBody>
          <a:bodyPr wrap="none">
            <a:spAutoFit/>
          </a:bodyPr>
          <a:lstStyle/>
          <a:p>
            <a:pPr algn="ctr"/>
            <a:r>
              <a:rPr lang="sl-SI" sz="1000" dirty="0" smtClean="0"/>
              <a:t>(Nujna lastna poraba)</a:t>
            </a:r>
            <a:endParaRPr lang="en-GB" sz="1000" dirty="0"/>
          </a:p>
        </p:txBody>
      </p:sp>
      <p:sp>
        <p:nvSpPr>
          <p:cNvPr id="22625" name="Text Box 105"/>
          <p:cNvSpPr txBox="1">
            <a:spLocks noChangeArrowheads="1"/>
          </p:cNvSpPr>
          <p:nvPr/>
        </p:nvSpPr>
        <p:spPr bwMode="auto">
          <a:xfrm>
            <a:off x="2390468" y="3752230"/>
            <a:ext cx="1029449" cy="246221"/>
          </a:xfrm>
          <a:prstGeom prst="rect">
            <a:avLst/>
          </a:prstGeom>
          <a:noFill/>
          <a:ln w="12700">
            <a:noFill/>
            <a:miter lim="800000"/>
            <a:headEnd/>
            <a:tailEnd/>
          </a:ln>
        </p:spPr>
        <p:txBody>
          <a:bodyPr wrap="none">
            <a:spAutoFit/>
          </a:bodyPr>
          <a:lstStyle/>
          <a:p>
            <a:pPr algn="ctr"/>
            <a:r>
              <a:rPr lang="sl-SI" sz="1000" dirty="0" smtClean="0"/>
              <a:t>Nujni porabniki</a:t>
            </a:r>
            <a:endParaRPr lang="en-GB" sz="1000" dirty="0"/>
          </a:p>
        </p:txBody>
      </p:sp>
      <p:sp>
        <p:nvSpPr>
          <p:cNvPr id="22626" name="Text Box 106"/>
          <p:cNvSpPr txBox="1">
            <a:spLocks noChangeArrowheads="1"/>
          </p:cNvSpPr>
          <p:nvPr/>
        </p:nvSpPr>
        <p:spPr bwMode="auto">
          <a:xfrm>
            <a:off x="333212" y="5251492"/>
            <a:ext cx="1034259" cy="246221"/>
          </a:xfrm>
          <a:prstGeom prst="rect">
            <a:avLst/>
          </a:prstGeom>
          <a:noFill/>
          <a:ln w="12700">
            <a:noFill/>
            <a:miter lim="800000"/>
            <a:headEnd/>
            <a:tailEnd/>
          </a:ln>
        </p:spPr>
        <p:txBody>
          <a:bodyPr wrap="none">
            <a:spAutoFit/>
          </a:bodyPr>
          <a:lstStyle/>
          <a:p>
            <a:pPr algn="ctr"/>
            <a:r>
              <a:rPr lang="en-GB" sz="1000" dirty="0" smtClean="0"/>
              <a:t>UPS </a:t>
            </a:r>
            <a:r>
              <a:rPr lang="sl-SI" sz="1000" dirty="0" smtClean="0"/>
              <a:t>napajanje</a:t>
            </a:r>
            <a:endParaRPr lang="en-GB" sz="1000" dirty="0"/>
          </a:p>
        </p:txBody>
      </p:sp>
      <p:sp>
        <p:nvSpPr>
          <p:cNvPr id="22627" name="Text Box 107"/>
          <p:cNvSpPr txBox="1">
            <a:spLocks noChangeArrowheads="1"/>
          </p:cNvSpPr>
          <p:nvPr/>
        </p:nvSpPr>
        <p:spPr bwMode="auto">
          <a:xfrm>
            <a:off x="2303491" y="5901705"/>
            <a:ext cx="1122423" cy="246221"/>
          </a:xfrm>
          <a:prstGeom prst="rect">
            <a:avLst/>
          </a:prstGeom>
          <a:noFill/>
          <a:ln w="12700">
            <a:noFill/>
            <a:miter lim="800000"/>
            <a:headEnd/>
            <a:tailEnd/>
          </a:ln>
        </p:spPr>
        <p:txBody>
          <a:bodyPr wrap="none">
            <a:spAutoFit/>
          </a:bodyPr>
          <a:lstStyle/>
          <a:p>
            <a:pPr algn="ctr"/>
            <a:r>
              <a:rPr lang="sl-SI" sz="1000" dirty="0" smtClean="0"/>
              <a:t>Kritični porabniki</a:t>
            </a:r>
            <a:endParaRPr lang="en-GB" sz="1000" dirty="0"/>
          </a:p>
        </p:txBody>
      </p:sp>
      <p:sp>
        <p:nvSpPr>
          <p:cNvPr id="22628" name="Oval 108"/>
          <p:cNvSpPr>
            <a:spLocks noChangeArrowheads="1"/>
          </p:cNvSpPr>
          <p:nvPr/>
        </p:nvSpPr>
        <p:spPr bwMode="auto">
          <a:xfrm>
            <a:off x="2164613" y="3331542"/>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29" name="Oval 109"/>
          <p:cNvSpPr>
            <a:spLocks noChangeArrowheads="1"/>
          </p:cNvSpPr>
          <p:nvPr/>
        </p:nvSpPr>
        <p:spPr bwMode="auto">
          <a:xfrm>
            <a:off x="2166201" y="549213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grpSp>
        <p:nvGrpSpPr>
          <p:cNvPr id="2" name="Group 110"/>
          <p:cNvGrpSpPr>
            <a:grpSpLocks/>
          </p:cNvGrpSpPr>
          <p:nvPr/>
        </p:nvGrpSpPr>
        <p:grpSpPr bwMode="auto">
          <a:xfrm>
            <a:off x="1802663" y="3355355"/>
            <a:ext cx="74613" cy="719137"/>
            <a:chOff x="1655" y="2070"/>
            <a:chExt cx="46" cy="453"/>
          </a:xfrm>
        </p:grpSpPr>
        <p:sp>
          <p:nvSpPr>
            <p:cNvPr id="22641" name="Line 111"/>
            <p:cNvSpPr>
              <a:spLocks noChangeShapeType="1"/>
            </p:cNvSpPr>
            <p:nvPr/>
          </p:nvSpPr>
          <p:spPr bwMode="auto">
            <a:xfrm flipV="1">
              <a:off x="1701" y="2456"/>
              <a:ext cx="0" cy="67"/>
            </a:xfrm>
            <a:prstGeom prst="line">
              <a:avLst/>
            </a:prstGeom>
            <a:noFill/>
            <a:ln w="12700">
              <a:solidFill>
                <a:schemeClr val="tx1"/>
              </a:solidFill>
              <a:round/>
              <a:headEnd/>
              <a:tailEnd/>
            </a:ln>
          </p:spPr>
          <p:txBody>
            <a:bodyPr/>
            <a:lstStyle/>
            <a:p>
              <a:endParaRPr lang="sl-SI"/>
            </a:p>
          </p:txBody>
        </p:sp>
        <p:sp>
          <p:nvSpPr>
            <p:cNvPr id="22642" name="Line 112"/>
            <p:cNvSpPr>
              <a:spLocks noChangeShapeType="1"/>
            </p:cNvSpPr>
            <p:nvPr/>
          </p:nvSpPr>
          <p:spPr bwMode="auto">
            <a:xfrm flipH="1" flipV="1">
              <a:off x="1655" y="2365"/>
              <a:ext cx="45" cy="91"/>
            </a:xfrm>
            <a:prstGeom prst="line">
              <a:avLst/>
            </a:prstGeom>
            <a:noFill/>
            <a:ln w="12700">
              <a:solidFill>
                <a:schemeClr val="tx1"/>
              </a:solidFill>
              <a:round/>
              <a:headEnd/>
              <a:tailEnd/>
            </a:ln>
          </p:spPr>
          <p:txBody>
            <a:bodyPr/>
            <a:lstStyle/>
            <a:p>
              <a:endParaRPr lang="sl-SI"/>
            </a:p>
          </p:txBody>
        </p:sp>
        <p:sp>
          <p:nvSpPr>
            <p:cNvPr id="22643" name="Line 113"/>
            <p:cNvSpPr>
              <a:spLocks noChangeShapeType="1"/>
            </p:cNvSpPr>
            <p:nvPr/>
          </p:nvSpPr>
          <p:spPr bwMode="auto">
            <a:xfrm flipH="1" flipV="1">
              <a:off x="1698" y="2070"/>
              <a:ext cx="2" cy="295"/>
            </a:xfrm>
            <a:prstGeom prst="line">
              <a:avLst/>
            </a:prstGeom>
            <a:noFill/>
            <a:ln w="12700">
              <a:solidFill>
                <a:schemeClr val="tx1"/>
              </a:solidFill>
              <a:round/>
              <a:headEnd/>
              <a:tailEnd type="oval" w="med" len="med"/>
            </a:ln>
          </p:spPr>
          <p:txBody>
            <a:bodyPr/>
            <a:lstStyle/>
            <a:p>
              <a:endParaRPr lang="sl-SI"/>
            </a:p>
          </p:txBody>
        </p:sp>
      </p:grpSp>
      <p:grpSp>
        <p:nvGrpSpPr>
          <p:cNvPr id="3" name="Group 129"/>
          <p:cNvGrpSpPr>
            <a:grpSpLocks/>
          </p:cNvGrpSpPr>
          <p:nvPr/>
        </p:nvGrpSpPr>
        <p:grpSpPr bwMode="auto">
          <a:xfrm>
            <a:off x="1515326" y="3356942"/>
            <a:ext cx="77787" cy="719138"/>
            <a:chOff x="1627" y="2160"/>
            <a:chExt cx="49" cy="453"/>
          </a:xfrm>
        </p:grpSpPr>
        <p:sp>
          <p:nvSpPr>
            <p:cNvPr id="22637" name="Line 73"/>
            <p:cNvSpPr>
              <a:spLocks noChangeShapeType="1"/>
            </p:cNvSpPr>
            <p:nvPr/>
          </p:nvSpPr>
          <p:spPr bwMode="auto">
            <a:xfrm flipV="1">
              <a:off x="1672" y="2546"/>
              <a:ext cx="0" cy="67"/>
            </a:xfrm>
            <a:prstGeom prst="line">
              <a:avLst/>
            </a:prstGeom>
            <a:noFill/>
            <a:ln w="12700">
              <a:solidFill>
                <a:schemeClr val="tx1"/>
              </a:solidFill>
              <a:round/>
              <a:headEnd/>
              <a:tailEnd/>
            </a:ln>
          </p:spPr>
          <p:txBody>
            <a:bodyPr/>
            <a:lstStyle/>
            <a:p>
              <a:endParaRPr lang="sl-SI"/>
            </a:p>
          </p:txBody>
        </p:sp>
        <p:sp>
          <p:nvSpPr>
            <p:cNvPr id="22638" name="Line 74"/>
            <p:cNvSpPr>
              <a:spLocks noChangeShapeType="1"/>
            </p:cNvSpPr>
            <p:nvPr/>
          </p:nvSpPr>
          <p:spPr bwMode="auto">
            <a:xfrm flipH="1" flipV="1">
              <a:off x="1627" y="2455"/>
              <a:ext cx="44" cy="91"/>
            </a:xfrm>
            <a:prstGeom prst="line">
              <a:avLst/>
            </a:prstGeom>
            <a:noFill/>
            <a:ln w="12700">
              <a:solidFill>
                <a:schemeClr val="tx1"/>
              </a:solidFill>
              <a:round/>
              <a:headEnd/>
              <a:tailEnd/>
            </a:ln>
          </p:spPr>
          <p:txBody>
            <a:bodyPr/>
            <a:lstStyle/>
            <a:p>
              <a:endParaRPr lang="sl-SI"/>
            </a:p>
          </p:txBody>
        </p:sp>
        <p:sp>
          <p:nvSpPr>
            <p:cNvPr id="22639" name="Line 75"/>
            <p:cNvSpPr>
              <a:spLocks noChangeShapeType="1"/>
            </p:cNvSpPr>
            <p:nvPr/>
          </p:nvSpPr>
          <p:spPr bwMode="auto">
            <a:xfrm flipH="1" flipV="1">
              <a:off x="1669" y="2160"/>
              <a:ext cx="2" cy="295"/>
            </a:xfrm>
            <a:prstGeom prst="line">
              <a:avLst/>
            </a:prstGeom>
            <a:noFill/>
            <a:ln w="12700">
              <a:solidFill>
                <a:schemeClr val="tx1"/>
              </a:solidFill>
              <a:round/>
              <a:headEnd/>
              <a:tailEnd type="oval" w="med" len="med"/>
            </a:ln>
          </p:spPr>
          <p:txBody>
            <a:bodyPr/>
            <a:lstStyle/>
            <a:p>
              <a:endParaRPr lang="sl-SI"/>
            </a:p>
          </p:txBody>
        </p:sp>
        <p:sp>
          <p:nvSpPr>
            <p:cNvPr id="22640" name="Rectangle 114"/>
            <p:cNvSpPr>
              <a:spLocks noChangeArrowheads="1"/>
            </p:cNvSpPr>
            <p:nvPr/>
          </p:nvSpPr>
          <p:spPr bwMode="auto">
            <a:xfrm rot="-1620000">
              <a:off x="1631" y="2462"/>
              <a:ext cx="45" cy="91"/>
            </a:xfrm>
            <a:prstGeom prst="rect">
              <a:avLst/>
            </a:prstGeom>
            <a:noFill/>
            <a:ln w="9525">
              <a:solidFill>
                <a:schemeClr val="tx1"/>
              </a:solidFill>
              <a:miter lim="800000"/>
              <a:headEnd/>
              <a:tailEnd/>
            </a:ln>
          </p:spPr>
          <p:txBody>
            <a:bodyPr wrap="none" anchor="ctr"/>
            <a:lstStyle/>
            <a:p>
              <a:endParaRPr lang="sl-SI"/>
            </a:p>
          </p:txBody>
        </p:sp>
      </p:grpSp>
      <p:sp>
        <p:nvSpPr>
          <p:cNvPr id="22632" name="Rectangle 115"/>
          <p:cNvSpPr>
            <a:spLocks noChangeArrowheads="1"/>
          </p:cNvSpPr>
          <p:nvPr/>
        </p:nvSpPr>
        <p:spPr bwMode="auto">
          <a:xfrm rot="-1620000">
            <a:off x="1807426" y="3830017"/>
            <a:ext cx="71437" cy="144463"/>
          </a:xfrm>
          <a:prstGeom prst="rect">
            <a:avLst/>
          </a:prstGeom>
          <a:noFill/>
          <a:ln w="9525">
            <a:solidFill>
              <a:schemeClr val="tx1"/>
            </a:solidFill>
            <a:miter lim="800000"/>
            <a:headEnd/>
            <a:tailEnd/>
          </a:ln>
        </p:spPr>
        <p:txBody>
          <a:bodyPr wrap="none" anchor="ctr"/>
          <a:lstStyle/>
          <a:p>
            <a:endParaRPr lang="sl-SI"/>
          </a:p>
        </p:txBody>
      </p:sp>
      <p:sp>
        <p:nvSpPr>
          <p:cNvPr id="22634" name="Line 125"/>
          <p:cNvSpPr>
            <a:spLocks noChangeShapeType="1"/>
          </p:cNvSpPr>
          <p:nvPr/>
        </p:nvSpPr>
        <p:spPr bwMode="auto">
          <a:xfrm flipV="1">
            <a:off x="1274026" y="4869830"/>
            <a:ext cx="0" cy="142875"/>
          </a:xfrm>
          <a:prstGeom prst="line">
            <a:avLst/>
          </a:prstGeom>
          <a:noFill/>
          <a:ln w="9525">
            <a:solidFill>
              <a:schemeClr val="tx1"/>
            </a:solidFill>
            <a:round/>
            <a:headEnd/>
            <a:tailEnd/>
          </a:ln>
        </p:spPr>
        <p:txBody>
          <a:bodyPr/>
          <a:lstStyle/>
          <a:p>
            <a:endParaRPr lang="sl-SI"/>
          </a:p>
        </p:txBody>
      </p:sp>
      <p:sp>
        <p:nvSpPr>
          <p:cNvPr id="22635" name="Line 126"/>
          <p:cNvSpPr>
            <a:spLocks noChangeShapeType="1"/>
          </p:cNvSpPr>
          <p:nvPr/>
        </p:nvSpPr>
        <p:spPr bwMode="auto">
          <a:xfrm flipH="1" flipV="1">
            <a:off x="1172426" y="4669805"/>
            <a:ext cx="92075" cy="188912"/>
          </a:xfrm>
          <a:prstGeom prst="line">
            <a:avLst/>
          </a:prstGeom>
          <a:noFill/>
          <a:ln w="12700">
            <a:solidFill>
              <a:schemeClr val="tx1"/>
            </a:solidFill>
            <a:round/>
            <a:headEnd/>
            <a:tailEnd/>
          </a:ln>
        </p:spPr>
        <p:txBody>
          <a:bodyPr/>
          <a:lstStyle/>
          <a:p>
            <a:endParaRPr lang="sl-SI"/>
          </a:p>
        </p:txBody>
      </p:sp>
      <p:sp>
        <p:nvSpPr>
          <p:cNvPr id="22636" name="Rectangle 127"/>
          <p:cNvSpPr>
            <a:spLocks noChangeArrowheads="1"/>
          </p:cNvSpPr>
          <p:nvPr/>
        </p:nvSpPr>
        <p:spPr bwMode="auto">
          <a:xfrm rot="-1620000">
            <a:off x="1201001" y="4725367"/>
            <a:ext cx="73025" cy="144463"/>
          </a:xfrm>
          <a:prstGeom prst="rect">
            <a:avLst/>
          </a:prstGeom>
          <a:noFill/>
          <a:ln w="9525">
            <a:solidFill>
              <a:schemeClr val="tx1"/>
            </a:solidFill>
            <a:miter lim="800000"/>
            <a:headEnd/>
            <a:tailEnd/>
          </a:ln>
        </p:spPr>
        <p:txBody>
          <a:bodyPr wrap="none" anchor="ctr"/>
          <a:lstStyle/>
          <a:p>
            <a:endParaRPr lang="sl-SI"/>
          </a:p>
        </p:txBody>
      </p:sp>
      <p:sp>
        <p:nvSpPr>
          <p:cNvPr id="116" name="Text Box 104"/>
          <p:cNvSpPr txBox="1">
            <a:spLocks noChangeArrowheads="1"/>
          </p:cNvSpPr>
          <p:nvPr/>
        </p:nvSpPr>
        <p:spPr bwMode="auto">
          <a:xfrm>
            <a:off x="99554" y="3062568"/>
            <a:ext cx="1415772" cy="246221"/>
          </a:xfrm>
          <a:prstGeom prst="rect">
            <a:avLst/>
          </a:prstGeom>
          <a:noFill/>
          <a:ln w="12700">
            <a:noFill/>
            <a:miter lim="800000"/>
            <a:headEnd/>
            <a:tailEnd/>
          </a:ln>
        </p:spPr>
        <p:txBody>
          <a:bodyPr wrap="none">
            <a:spAutoFit/>
          </a:bodyPr>
          <a:lstStyle/>
          <a:p>
            <a:pPr algn="ctr"/>
            <a:r>
              <a:rPr lang="sl-SI" sz="1000" dirty="0" err="1" smtClean="0"/>
              <a:t>Agregatsko</a:t>
            </a:r>
            <a:r>
              <a:rPr lang="sl-SI" sz="1000" dirty="0" smtClean="0"/>
              <a:t> napajanje</a:t>
            </a:r>
            <a:endParaRPr lang="en-GB" sz="1000" dirty="0"/>
          </a:p>
        </p:txBody>
      </p:sp>
      <p:sp>
        <p:nvSpPr>
          <p:cNvPr id="117" name="Text Box 102"/>
          <p:cNvSpPr txBox="1">
            <a:spLocks noChangeArrowheads="1"/>
          </p:cNvSpPr>
          <p:nvPr/>
        </p:nvSpPr>
        <p:spPr bwMode="auto">
          <a:xfrm>
            <a:off x="2095518" y="2044079"/>
            <a:ext cx="1451038" cy="246221"/>
          </a:xfrm>
          <a:prstGeom prst="rect">
            <a:avLst/>
          </a:prstGeom>
          <a:noFill/>
          <a:ln w="12700">
            <a:noFill/>
            <a:miter lim="800000"/>
            <a:headEnd/>
            <a:tailEnd/>
          </a:ln>
        </p:spPr>
        <p:txBody>
          <a:bodyPr wrap="none">
            <a:spAutoFit/>
          </a:bodyPr>
          <a:lstStyle/>
          <a:p>
            <a:pPr algn="ctr"/>
            <a:r>
              <a:rPr lang="sl-SI" sz="1000" dirty="0" smtClean="0"/>
              <a:t>Splošna lastna poraba</a:t>
            </a:r>
            <a:endParaRPr lang="en-GB" sz="1000" dirty="0"/>
          </a:p>
        </p:txBody>
      </p:sp>
      <p:sp>
        <p:nvSpPr>
          <p:cNvPr id="118" name="Text Box 106"/>
          <p:cNvSpPr txBox="1">
            <a:spLocks noChangeArrowheads="1"/>
          </p:cNvSpPr>
          <p:nvPr/>
        </p:nvSpPr>
        <p:spPr bwMode="auto">
          <a:xfrm>
            <a:off x="2177067" y="5204045"/>
            <a:ext cx="1609736" cy="246221"/>
          </a:xfrm>
          <a:prstGeom prst="rect">
            <a:avLst/>
          </a:prstGeom>
          <a:noFill/>
          <a:ln w="12700">
            <a:noFill/>
            <a:miter lim="800000"/>
            <a:headEnd/>
            <a:tailEnd/>
          </a:ln>
        </p:spPr>
        <p:txBody>
          <a:bodyPr wrap="none">
            <a:spAutoFit/>
          </a:bodyPr>
          <a:lstStyle/>
          <a:p>
            <a:pPr algn="ctr"/>
            <a:r>
              <a:rPr lang="sl-SI" sz="1000" dirty="0" smtClean="0"/>
              <a:t>(Neprekinjeno</a:t>
            </a:r>
            <a:r>
              <a:rPr lang="en-GB" sz="1000" dirty="0" smtClean="0"/>
              <a:t> </a:t>
            </a:r>
            <a:r>
              <a:rPr lang="sl-SI" sz="1000" dirty="0" smtClean="0"/>
              <a:t>napajanje)</a:t>
            </a:r>
            <a:endParaRPr lang="en-GB" sz="1000" dirty="0"/>
          </a:p>
        </p:txBody>
      </p:sp>
      <p:sp>
        <p:nvSpPr>
          <p:cNvPr id="5" name="Označba mesta vsebine 4"/>
          <p:cNvSpPr>
            <a:spLocks noGrp="1"/>
          </p:cNvSpPr>
          <p:nvPr>
            <p:ph idx="1"/>
          </p:nvPr>
        </p:nvSpPr>
        <p:spPr>
          <a:xfrm>
            <a:off x="4010597" y="1289378"/>
            <a:ext cx="5016995" cy="1761479"/>
          </a:xfrm>
        </p:spPr>
        <p:txBody>
          <a:bodyPr/>
          <a:lstStyle/>
          <a:p>
            <a:pPr marL="0" indent="0">
              <a:buNone/>
            </a:pPr>
            <a:r>
              <a:rPr lang="sl-SI" sz="1800" b="1" u="sng" dirty="0" smtClean="0"/>
              <a:t>Mrežno napajanje ali Splošna lastna poraba</a:t>
            </a:r>
          </a:p>
          <a:p>
            <a:pPr marL="0" indent="0">
              <a:buNone/>
            </a:pPr>
            <a:r>
              <a:rPr lang="sl-SI" sz="1800" dirty="0" smtClean="0"/>
              <a:t>Sprejemljivi čas izpada v skladu s pogoji SODO:</a:t>
            </a:r>
          </a:p>
          <a:p>
            <a:pPr>
              <a:buFontTx/>
              <a:buChar char="-"/>
            </a:pPr>
            <a:r>
              <a:rPr lang="sl-SI" sz="1800" dirty="0" smtClean="0"/>
              <a:t>do 10 prekinitev/leto daljših od 3 minute</a:t>
            </a:r>
          </a:p>
          <a:p>
            <a:pPr>
              <a:buFontTx/>
              <a:buChar char="-"/>
            </a:pPr>
            <a:r>
              <a:rPr lang="sl-SI" sz="1800" dirty="0" smtClean="0"/>
              <a:t>Ter do 22 prekinitev/letno pod 3 min</a:t>
            </a:r>
            <a:endParaRPr lang="sl-SI" sz="1800" dirty="0"/>
          </a:p>
        </p:txBody>
      </p:sp>
      <p:sp>
        <p:nvSpPr>
          <p:cNvPr id="122" name="Označba mesta vsebine 4"/>
          <p:cNvSpPr txBox="1">
            <a:spLocks/>
          </p:cNvSpPr>
          <p:nvPr/>
        </p:nvSpPr>
        <p:spPr bwMode="auto">
          <a:xfrm>
            <a:off x="3959838" y="3088657"/>
            <a:ext cx="5029018" cy="12033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FontTx/>
              <a:buNone/>
            </a:pPr>
            <a:r>
              <a:rPr lang="sl-SI" sz="1800" b="1" u="sng" kern="0" dirty="0" smtClean="0"/>
              <a:t>Rezervno napajanje ali Nujna lastna poraba</a:t>
            </a:r>
          </a:p>
          <a:p>
            <a:pPr marL="0" indent="0">
              <a:buFontTx/>
              <a:buNone/>
            </a:pPr>
            <a:r>
              <a:rPr lang="sl-SI" sz="1800" kern="0" dirty="0" smtClean="0"/>
              <a:t>Sprejemljivi čas izpada:</a:t>
            </a:r>
          </a:p>
          <a:p>
            <a:pPr>
              <a:buFontTx/>
              <a:buChar char="-"/>
            </a:pPr>
            <a:r>
              <a:rPr lang="sl-SI" sz="1800" kern="0" dirty="0" smtClean="0"/>
              <a:t>Izpadi dolžine do 3 minute</a:t>
            </a:r>
          </a:p>
        </p:txBody>
      </p:sp>
      <p:sp>
        <p:nvSpPr>
          <p:cNvPr id="123" name="Označba mesta vsebine 4"/>
          <p:cNvSpPr txBox="1">
            <a:spLocks/>
          </p:cNvSpPr>
          <p:nvPr/>
        </p:nvSpPr>
        <p:spPr bwMode="auto">
          <a:xfrm>
            <a:off x="3887051" y="4486261"/>
            <a:ext cx="5029018" cy="12033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FontTx/>
              <a:buNone/>
            </a:pPr>
            <a:r>
              <a:rPr lang="sl-SI" sz="1800" b="1" u="sng" kern="0" dirty="0" smtClean="0"/>
              <a:t>UPS napajanje ali Neprekinjeno napajanje</a:t>
            </a:r>
          </a:p>
          <a:p>
            <a:pPr marL="0" indent="0">
              <a:buFontTx/>
              <a:buNone/>
            </a:pPr>
            <a:r>
              <a:rPr lang="sl-SI" sz="1800" kern="0" dirty="0" smtClean="0"/>
              <a:t>Sprejemljivi čas izpada:</a:t>
            </a:r>
          </a:p>
          <a:p>
            <a:pPr>
              <a:buFontTx/>
              <a:buChar char="-"/>
            </a:pPr>
            <a:r>
              <a:rPr lang="sl-SI" sz="1800" kern="0" dirty="0" smtClean="0"/>
              <a:t>Ga ni</a:t>
            </a:r>
          </a:p>
        </p:txBody>
      </p:sp>
    </p:spTree>
    <p:extLst>
      <p:ext uri="{BB962C8B-B14F-4D97-AF65-F5344CB8AC3E}">
        <p14:creationId xmlns:p14="http://schemas.microsoft.com/office/powerpoint/2010/main" val="91103869"/>
      </p:ext>
    </p:extLst>
  </p:cSld>
  <p:clrMapOvr>
    <a:masterClrMapping/>
  </p:clrMapOvr>
  <p:transition spd="med">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a:spLocks noGrp="1"/>
          </p:cNvSpPr>
          <p:nvPr>
            <p:ph type="title"/>
          </p:nvPr>
        </p:nvSpPr>
        <p:spPr>
          <a:xfrm>
            <a:off x="323528" y="4406900"/>
            <a:ext cx="8640960" cy="1362075"/>
          </a:xfrm>
        </p:spPr>
        <p:txBody>
          <a:bodyPr/>
          <a:lstStyle/>
          <a:p>
            <a:r>
              <a:rPr lang="sl-SI" dirty="0" smtClean="0"/>
              <a:t>ALI JE TO DOVOLJ ZA SODOBNE APLIKACIJE</a:t>
            </a:r>
            <a:endParaRPr lang="sl-SI" dirty="0"/>
          </a:p>
        </p:txBody>
      </p:sp>
      <p:sp>
        <p:nvSpPr>
          <p:cNvPr id="5" name="Ograda besedila 4"/>
          <p:cNvSpPr>
            <a:spLocks noGrp="1"/>
          </p:cNvSpPr>
          <p:nvPr>
            <p:ph type="body" idx="1"/>
          </p:nvPr>
        </p:nvSpPr>
        <p:spPr/>
        <p:txBody>
          <a:bodyPr/>
          <a:lstStyle/>
          <a:p>
            <a:endParaRPr lang="sl-SI"/>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ZAHTEVNI PORABNIKI</a:t>
            </a:r>
            <a:endParaRPr lang="sl-SI" dirty="0"/>
          </a:p>
        </p:txBody>
      </p:sp>
      <p:sp>
        <p:nvSpPr>
          <p:cNvPr id="3" name="Ograda vsebine 2"/>
          <p:cNvSpPr>
            <a:spLocks noGrp="1"/>
          </p:cNvSpPr>
          <p:nvPr>
            <p:ph idx="1"/>
          </p:nvPr>
        </p:nvSpPr>
        <p:spPr>
          <a:xfrm>
            <a:off x="251520" y="1124744"/>
            <a:ext cx="8712968" cy="5256584"/>
          </a:xfrm>
        </p:spPr>
        <p:txBody>
          <a:bodyPr/>
          <a:lstStyle/>
          <a:p>
            <a:r>
              <a:rPr lang="sl-SI" sz="2400" b="1" dirty="0" smtClean="0"/>
              <a:t>Promet</a:t>
            </a:r>
          </a:p>
          <a:p>
            <a:pPr lvl="1"/>
            <a:r>
              <a:rPr lang="sl-SI" sz="2000" b="1" dirty="0" smtClean="0"/>
              <a:t>Kontrola poletov, letališča</a:t>
            </a:r>
          </a:p>
          <a:p>
            <a:pPr lvl="1"/>
            <a:r>
              <a:rPr lang="sl-SI" sz="2000" b="1" dirty="0" smtClean="0"/>
              <a:t>Nadzor in vodenje železniškega in cestnega prometa,…</a:t>
            </a:r>
          </a:p>
          <a:p>
            <a:r>
              <a:rPr lang="sl-SI" sz="2400" b="1" dirty="0" smtClean="0"/>
              <a:t>Energetika</a:t>
            </a:r>
          </a:p>
          <a:p>
            <a:pPr lvl="1"/>
            <a:r>
              <a:rPr lang="sl-SI" sz="2000" b="1" dirty="0" smtClean="0"/>
              <a:t>Nadzor in upravljanje s proizvodnjo el. energije (centri vodenja elektrarn)</a:t>
            </a:r>
          </a:p>
          <a:p>
            <a:pPr lvl="1"/>
            <a:r>
              <a:rPr lang="sl-SI" sz="2000" b="1" dirty="0" smtClean="0"/>
              <a:t>Nadzor in upravljanje s prenosom in distribucijo el. energije,…</a:t>
            </a:r>
          </a:p>
          <a:p>
            <a:r>
              <a:rPr lang="sl-SI" sz="2400" b="1" dirty="0" smtClean="0"/>
              <a:t>Telekomunikacijski sektor</a:t>
            </a:r>
          </a:p>
          <a:p>
            <a:pPr lvl="1"/>
            <a:r>
              <a:rPr lang="sl-SI" sz="2000" b="1" dirty="0" smtClean="0"/>
              <a:t>Podatkovne komunikacije,</a:t>
            </a:r>
          </a:p>
          <a:p>
            <a:pPr lvl="1"/>
            <a:r>
              <a:rPr lang="sl-SI" sz="2000" b="1" dirty="0" smtClean="0"/>
              <a:t>Mobilne komunikacije,…</a:t>
            </a:r>
          </a:p>
          <a:p>
            <a:r>
              <a:rPr lang="sl-SI" sz="2400" b="1" dirty="0" smtClean="0"/>
              <a:t>Bančni sektor</a:t>
            </a:r>
          </a:p>
          <a:p>
            <a:pPr lvl="1"/>
            <a:r>
              <a:rPr lang="sl-SI" sz="2000" b="1" dirty="0" smtClean="0"/>
              <a:t>Centri transakcijskega sistema (obdelava kartičnih transakcij)</a:t>
            </a:r>
          </a:p>
          <a:p>
            <a:pPr lvl="1"/>
            <a:r>
              <a:rPr lang="sl-SI" sz="2000" b="1" dirty="0" smtClean="0"/>
              <a:t>E-banke,…</a:t>
            </a:r>
          </a:p>
          <a:p>
            <a:r>
              <a:rPr lang="sl-SI" sz="2400" b="1" dirty="0" smtClean="0"/>
              <a:t>IT tehnologija v splošnem</a:t>
            </a:r>
          </a:p>
        </p:txBody>
      </p:sp>
    </p:spTree>
    <p:extLst>
      <p:ext uri="{BB962C8B-B14F-4D97-AF65-F5344CB8AC3E}">
        <p14:creationId xmlns:p14="http://schemas.microsoft.com/office/powerpoint/2010/main" val="98055703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Brezprekinitveno napajanje</a:t>
            </a:r>
            <a:endParaRPr lang="sl-SI" dirty="0"/>
          </a:p>
        </p:txBody>
      </p:sp>
      <p:sp>
        <p:nvSpPr>
          <p:cNvPr id="3" name="Ograda vsebine 2"/>
          <p:cNvSpPr>
            <a:spLocks noGrp="1"/>
          </p:cNvSpPr>
          <p:nvPr>
            <p:ph idx="1"/>
          </p:nvPr>
        </p:nvSpPr>
        <p:spPr>
          <a:xfrm>
            <a:off x="251520" y="1412776"/>
            <a:ext cx="8712968" cy="5112568"/>
          </a:xfrm>
        </p:spPr>
        <p:txBody>
          <a:bodyPr/>
          <a:lstStyle/>
          <a:p>
            <a:pPr algn="ctr">
              <a:buNone/>
            </a:pPr>
            <a:endParaRPr lang="sl-SI" sz="2400" b="1" dirty="0" smtClean="0"/>
          </a:p>
          <a:p>
            <a:pPr algn="ctr">
              <a:buNone/>
            </a:pPr>
            <a:r>
              <a:rPr lang="sl-SI" sz="2400" b="1" dirty="0" smtClean="0"/>
              <a:t>Brezprekinitveno napajanje</a:t>
            </a:r>
          </a:p>
          <a:p>
            <a:pPr algn="ctr">
              <a:buNone/>
            </a:pPr>
            <a:endParaRPr lang="sl-SI" sz="2400" b="1" dirty="0" smtClean="0"/>
          </a:p>
          <a:p>
            <a:pPr marL="0" indent="0" algn="ctr">
              <a:buNone/>
            </a:pPr>
            <a:r>
              <a:rPr lang="sl-SI" sz="2400" i="1" dirty="0" smtClean="0"/>
              <a:t>Je sistem napajanja (oskrbe z električno energijo), ki zagotavlja visoko stopnjo razpoložljivosti in odpornost na enkratne ali večkratne izpade. Gre za varianto neprekinjenega napajanja, ki zagotavlja bistveno večjo odpornost na izpade, daljši MTBF ter krajši MTTR ter posledično višjo razpoložljivost, kot jo lahko zagotavlja en sam napajalni sistem. napajalni sistem.</a:t>
            </a:r>
          </a:p>
          <a:p>
            <a:pPr>
              <a:buNone/>
            </a:pPr>
            <a:endParaRPr lang="sl-SI" sz="2400" b="1" dirty="0" smtClean="0"/>
          </a:p>
          <a:p>
            <a:pPr>
              <a:buNone/>
            </a:pPr>
            <a:endParaRPr lang="sl-SI" sz="2400" b="1" dirty="0" smtClean="0"/>
          </a:p>
        </p:txBody>
      </p:sp>
    </p:spTree>
    <p:extLst>
      <p:ext uri="{BB962C8B-B14F-4D97-AF65-F5344CB8AC3E}">
        <p14:creationId xmlns:p14="http://schemas.microsoft.com/office/powerpoint/2010/main" val="3610470957"/>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Zahteve za </a:t>
            </a:r>
            <a:br>
              <a:rPr lang="sl-SI" dirty="0" smtClean="0"/>
            </a:br>
            <a:r>
              <a:rPr lang="sl-SI" dirty="0" smtClean="0"/>
              <a:t>brezprekinitveno napajanje</a:t>
            </a:r>
            <a:endParaRPr lang="sl-SI" dirty="0"/>
          </a:p>
        </p:txBody>
      </p:sp>
      <p:sp>
        <p:nvSpPr>
          <p:cNvPr id="3" name="Ograda vsebine 2"/>
          <p:cNvSpPr>
            <a:spLocks noGrp="1"/>
          </p:cNvSpPr>
          <p:nvPr>
            <p:ph idx="1"/>
          </p:nvPr>
        </p:nvSpPr>
        <p:spPr>
          <a:xfrm>
            <a:off x="467544" y="1124744"/>
            <a:ext cx="8280920" cy="4680520"/>
          </a:xfrm>
        </p:spPr>
        <p:txBody>
          <a:bodyPr/>
          <a:lstStyle/>
          <a:p>
            <a:r>
              <a:rPr lang="sl-SI" sz="2400" b="1" u="sng" dirty="0" smtClean="0"/>
              <a:t>Visoka razpoložljivost</a:t>
            </a:r>
          </a:p>
          <a:p>
            <a:r>
              <a:rPr lang="sl-SI" sz="2400" b="1" dirty="0"/>
              <a:t>Odpornost na </a:t>
            </a:r>
            <a:r>
              <a:rPr lang="sl-SI" sz="2400" b="1" dirty="0" smtClean="0"/>
              <a:t>enkratne in večkratne izpade</a:t>
            </a:r>
            <a:endParaRPr lang="sl-SI" sz="2400" b="1" dirty="0"/>
          </a:p>
          <a:p>
            <a:r>
              <a:rPr lang="sl-SI" sz="2400" b="1" dirty="0" smtClean="0"/>
              <a:t>Zelo stroge napetostne tolerance</a:t>
            </a:r>
            <a:endParaRPr lang="sl-SI" sz="2400" b="1" dirty="0"/>
          </a:p>
          <a:p>
            <a:r>
              <a:rPr lang="sl-SI" sz="2400" b="1" dirty="0" smtClean="0"/>
              <a:t>Selektivnost</a:t>
            </a:r>
          </a:p>
          <a:p>
            <a:r>
              <a:rPr lang="sl-SI" sz="2400" b="1" dirty="0" smtClean="0"/>
              <a:t>Kvaliteta napajalne napetosti</a:t>
            </a:r>
          </a:p>
          <a:p>
            <a:pPr lvl="1"/>
            <a:r>
              <a:rPr lang="sl-SI" sz="2000" b="1" dirty="0" smtClean="0"/>
              <a:t>Faktor delavnosti </a:t>
            </a:r>
          </a:p>
          <a:p>
            <a:pPr lvl="1"/>
            <a:r>
              <a:rPr lang="sl-SI" sz="2000" b="1" dirty="0" smtClean="0"/>
              <a:t>Visoko frekvenčna popačenja</a:t>
            </a:r>
          </a:p>
          <a:p>
            <a:pPr lvl="1"/>
            <a:r>
              <a:rPr lang="sl-SI" sz="2000" b="1" dirty="0" smtClean="0"/>
              <a:t>Nelinearna oblika toka</a:t>
            </a:r>
          </a:p>
          <a:p>
            <a:r>
              <a:rPr lang="sl-SI" sz="2400" b="1" dirty="0" smtClean="0"/>
              <a:t>Zmožnost vzdrževanja med delovanjem</a:t>
            </a:r>
          </a:p>
          <a:p>
            <a:r>
              <a:rPr lang="sl-SI" sz="2400" b="1" dirty="0" err="1" smtClean="0"/>
              <a:t>Skalabilnost</a:t>
            </a:r>
            <a:endParaRPr lang="sl-SI" sz="2400" b="1" dirty="0" smtClean="0"/>
          </a:p>
          <a:p>
            <a:r>
              <a:rPr lang="sl-SI" sz="2400" b="1" dirty="0" smtClean="0"/>
              <a:t>Energetska učinkovitost</a:t>
            </a:r>
          </a:p>
          <a:p>
            <a:r>
              <a:rPr lang="sl-SI" sz="2400" b="1" dirty="0" smtClean="0"/>
              <a:t>Nadzorljivost</a:t>
            </a:r>
          </a:p>
          <a:p>
            <a:r>
              <a:rPr lang="sl-SI" sz="2400" b="1" dirty="0" smtClean="0"/>
              <a:t>Zaščita pred </a:t>
            </a:r>
            <a:r>
              <a:rPr lang="sl-SI" sz="2400" b="1" dirty="0" err="1" smtClean="0"/>
              <a:t>pre</a:t>
            </a:r>
            <a:r>
              <a:rPr lang="sl-SI" sz="2400" b="1" dirty="0" smtClean="0"/>
              <a:t> in pod napetostmi</a:t>
            </a:r>
          </a:p>
          <a:p>
            <a:endParaRPr lang="sl-SI" sz="2400" b="1" dirty="0" smtClean="0"/>
          </a:p>
          <a:p>
            <a:endParaRPr lang="sl-SI" sz="2400" b="1" dirty="0" smtClean="0"/>
          </a:p>
        </p:txBody>
      </p:sp>
    </p:spTree>
    <p:extLst>
      <p:ext uri="{BB962C8B-B14F-4D97-AF65-F5344CB8AC3E}">
        <p14:creationId xmlns:p14="http://schemas.microsoft.com/office/powerpoint/2010/main" val="1107966356"/>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79512" y="142852"/>
            <a:ext cx="7535760" cy="642942"/>
          </a:xfrm>
        </p:spPr>
        <p:txBody>
          <a:bodyPr/>
          <a:lstStyle/>
          <a:p>
            <a:r>
              <a:rPr lang="sl-SI" dirty="0" smtClean="0"/>
              <a:t>Sprejemljivi napetostni nivoji</a:t>
            </a:r>
            <a:endParaRPr lang="sl-SI" dirty="0"/>
          </a:p>
        </p:txBody>
      </p:sp>
      <p:sp>
        <p:nvSpPr>
          <p:cNvPr id="4" name="Ograda vsebine 3"/>
          <p:cNvSpPr>
            <a:spLocks noGrp="1"/>
          </p:cNvSpPr>
          <p:nvPr>
            <p:ph sz="half" idx="1"/>
          </p:nvPr>
        </p:nvSpPr>
        <p:spPr>
          <a:xfrm>
            <a:off x="251520" y="6165304"/>
            <a:ext cx="8390166" cy="579773"/>
          </a:xfrm>
        </p:spPr>
        <p:txBody>
          <a:bodyPr/>
          <a:lstStyle/>
          <a:p>
            <a:r>
              <a:rPr lang="sl-SI" dirty="0" smtClean="0"/>
              <a:t>ITIC priporočila za IKT opremo</a:t>
            </a:r>
            <a:endParaRPr lang="sl-SI" dirty="0"/>
          </a:p>
        </p:txBody>
      </p:sp>
      <p:pic>
        <p:nvPicPr>
          <p:cNvPr id="130050" name="Slika 1" descr="ITIC diagram.emf"/>
          <p:cNvPicPr>
            <a:picLocks noChangeAspect="1" noChangeArrowheads="1"/>
          </p:cNvPicPr>
          <p:nvPr/>
        </p:nvPicPr>
        <p:blipFill>
          <a:blip r:embed="rId2" cstate="print"/>
          <a:srcRect/>
          <a:stretch>
            <a:fillRect/>
          </a:stretch>
        </p:blipFill>
        <p:spPr bwMode="auto">
          <a:xfrm>
            <a:off x="1540943" y="1052737"/>
            <a:ext cx="5589741" cy="5112568"/>
          </a:xfrm>
          <a:prstGeom prst="rect">
            <a:avLst/>
          </a:prstGeom>
          <a:noFill/>
          <a:ln w="9525">
            <a:noFill/>
            <a:miter lim="800000"/>
            <a:headEnd/>
            <a:tailEnd/>
          </a:ln>
        </p:spPr>
      </p:pic>
    </p:spTree>
    <p:extLst>
      <p:ext uri="{BB962C8B-B14F-4D97-AF65-F5344CB8AC3E}">
        <p14:creationId xmlns:p14="http://schemas.microsoft.com/office/powerpoint/2010/main" val="417773601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Rectangle 3074"/>
          <p:cNvSpPr>
            <a:spLocks noGrp="1" noChangeArrowheads="1"/>
          </p:cNvSpPr>
          <p:nvPr>
            <p:ph type="title"/>
          </p:nvPr>
        </p:nvSpPr>
        <p:spPr>
          <a:xfrm>
            <a:off x="214282" y="142852"/>
            <a:ext cx="7500990" cy="642942"/>
          </a:xfrm>
        </p:spPr>
        <p:txBody>
          <a:bodyPr/>
          <a:lstStyle/>
          <a:p>
            <a:r>
              <a:rPr lang="sl-SI" altLang="sl-SI" dirty="0"/>
              <a:t>Standardizacija?</a:t>
            </a:r>
            <a:br>
              <a:rPr lang="sl-SI" altLang="sl-SI" dirty="0"/>
            </a:br>
            <a:r>
              <a:rPr lang="sl-SI" altLang="sl-SI" dirty="0" err="1"/>
              <a:t>Tier</a:t>
            </a:r>
            <a:r>
              <a:rPr lang="sl-SI" altLang="sl-SI" dirty="0"/>
              <a:t> priporočila</a:t>
            </a:r>
            <a:endParaRPr lang="sl-SI" dirty="0" smtClean="0"/>
          </a:p>
        </p:txBody>
      </p:sp>
      <p:graphicFrame>
        <p:nvGraphicFramePr>
          <p:cNvPr id="4" name="Table 3"/>
          <p:cNvGraphicFramePr>
            <a:graphicFrameLocks noGrp="1"/>
          </p:cNvGraphicFramePr>
          <p:nvPr>
            <p:extLst>
              <p:ext uri="{D42A27DB-BD31-4B8C-83A1-F6EECF244321}">
                <p14:modId xmlns:p14="http://schemas.microsoft.com/office/powerpoint/2010/main" val="4067503487"/>
              </p:ext>
            </p:extLst>
          </p:nvPr>
        </p:nvGraphicFramePr>
        <p:xfrm>
          <a:off x="827584" y="4149080"/>
          <a:ext cx="7558190" cy="1976616"/>
        </p:xfrm>
        <a:graphic>
          <a:graphicData uri="http://schemas.openxmlformats.org/drawingml/2006/table">
            <a:tbl>
              <a:tblPr firstRow="1" bandRow="1">
                <a:tableStyleId>{5C22544A-7EE6-4342-B048-85BDC9FD1C3A}</a:tableStyleId>
              </a:tblPr>
              <a:tblGrid>
                <a:gridCol w="1991925"/>
                <a:gridCol w="2670991"/>
                <a:gridCol w="2895274"/>
              </a:tblGrid>
              <a:tr h="370840">
                <a:tc>
                  <a:txBody>
                    <a:bodyPr/>
                    <a:lstStyle/>
                    <a:p>
                      <a:pPr algn="ctr"/>
                      <a:r>
                        <a:rPr lang="sl-SI" sz="1400" dirty="0" smtClean="0"/>
                        <a:t>Kategorija </a:t>
                      </a:r>
                      <a:r>
                        <a:rPr lang="sl-SI" sz="1400" dirty="0" smtClean="0"/>
                        <a:t>napajalne infrastrukture</a:t>
                      </a:r>
                      <a:endParaRPr lang="sl-SI" sz="1400" dirty="0"/>
                    </a:p>
                  </a:txBody>
                  <a:tcPr>
                    <a:solidFill>
                      <a:schemeClr val="accent3">
                        <a:lumMod val="50000"/>
                      </a:schemeClr>
                    </a:solidFill>
                  </a:tcPr>
                </a:tc>
                <a:tc>
                  <a:txBody>
                    <a:bodyPr/>
                    <a:lstStyle/>
                    <a:p>
                      <a:pPr algn="ctr"/>
                      <a:r>
                        <a:rPr lang="sl-SI" sz="1400" dirty="0" smtClean="0"/>
                        <a:t>Max. </a:t>
                      </a:r>
                      <a:r>
                        <a:rPr lang="sl-SI" sz="1400" dirty="0" smtClean="0"/>
                        <a:t>Skupni letni sprejemljiv </a:t>
                      </a:r>
                      <a:r>
                        <a:rPr lang="sl-SI" sz="1400" dirty="0" smtClean="0"/>
                        <a:t>čas izpada</a:t>
                      </a:r>
                      <a:endParaRPr lang="sl-SI" sz="1400" dirty="0"/>
                    </a:p>
                  </a:txBody>
                  <a:tcPr>
                    <a:solidFill>
                      <a:schemeClr val="accent3">
                        <a:lumMod val="50000"/>
                      </a:schemeClr>
                    </a:solidFill>
                  </a:tcPr>
                </a:tc>
                <a:tc>
                  <a:txBody>
                    <a:bodyPr/>
                    <a:lstStyle/>
                    <a:p>
                      <a:pPr algn="ctr"/>
                      <a:r>
                        <a:rPr lang="sl-SI" sz="1400" dirty="0" smtClean="0"/>
                        <a:t>Največja</a:t>
                      </a:r>
                      <a:r>
                        <a:rPr lang="sl-SI" sz="1400" baseline="0" dirty="0" smtClean="0"/>
                        <a:t> sprejemljiva dolžina izpadov</a:t>
                      </a:r>
                      <a:endParaRPr lang="sl-SI" sz="1400" dirty="0"/>
                    </a:p>
                  </a:txBody>
                  <a:tcPr>
                    <a:solidFill>
                      <a:schemeClr val="accent3">
                        <a:lumMod val="50000"/>
                      </a:schemeClr>
                    </a:solidFill>
                  </a:tcPr>
                </a:tc>
              </a:tr>
              <a:tr h="345936">
                <a:tc>
                  <a:txBody>
                    <a:bodyPr/>
                    <a:lstStyle/>
                    <a:p>
                      <a:pPr algn="ctr"/>
                      <a:r>
                        <a:rPr lang="sl-SI" sz="1400" dirty="0" smtClean="0"/>
                        <a:t>Razred I</a:t>
                      </a:r>
                      <a:endParaRPr lang="sl-SI" sz="1400" dirty="0"/>
                    </a:p>
                  </a:txBody>
                  <a:tcPr>
                    <a:solidFill>
                      <a:schemeClr val="accent3">
                        <a:lumMod val="50000"/>
                      </a:schemeClr>
                    </a:solidFill>
                  </a:tcPr>
                </a:tc>
                <a:tc>
                  <a:txBody>
                    <a:bodyPr/>
                    <a:lstStyle/>
                    <a:p>
                      <a:pPr algn="ctr"/>
                      <a:r>
                        <a:rPr lang="sl-SI" sz="1400" dirty="0" smtClean="0"/>
                        <a:t>24 </a:t>
                      </a:r>
                      <a:r>
                        <a:rPr lang="sl-SI" sz="1400" dirty="0" smtClean="0"/>
                        <a:t>h</a:t>
                      </a:r>
                      <a:endParaRPr lang="sl-SI" sz="1400" dirty="0"/>
                    </a:p>
                  </a:txBody>
                  <a:tcPr>
                    <a:solidFill>
                      <a:schemeClr val="accent3">
                        <a:lumMod val="50000"/>
                      </a:schemeClr>
                    </a:solidFill>
                  </a:tcPr>
                </a:tc>
                <a:tc>
                  <a:txBody>
                    <a:bodyPr/>
                    <a:lstStyle/>
                    <a:p>
                      <a:pPr algn="ctr"/>
                      <a:r>
                        <a:rPr lang="sl-SI" sz="1400" dirty="0" smtClean="0"/>
                        <a:t>2 izpada preko 4h/leto</a:t>
                      </a:r>
                      <a:endParaRPr lang="sl-SI" sz="1400" dirty="0"/>
                    </a:p>
                  </a:txBody>
                  <a:tcPr>
                    <a:solidFill>
                      <a:schemeClr val="accent3">
                        <a:lumMod val="50000"/>
                      </a:schemeClr>
                    </a:solidFill>
                  </a:tcPr>
                </a:tc>
              </a:tr>
              <a:tr h="370840">
                <a:tc>
                  <a:txBody>
                    <a:bodyPr/>
                    <a:lstStyle/>
                    <a:p>
                      <a:pPr algn="ctr"/>
                      <a:r>
                        <a:rPr lang="sl-SI" sz="1400" dirty="0" smtClean="0"/>
                        <a:t>Razred II</a:t>
                      </a:r>
                      <a:endParaRPr lang="sl-SI" sz="1400" dirty="0"/>
                    </a:p>
                  </a:txBody>
                  <a:tcPr>
                    <a:solidFill>
                      <a:schemeClr val="accent3">
                        <a:lumMod val="50000"/>
                      </a:schemeClr>
                    </a:solidFill>
                  </a:tcPr>
                </a:tc>
                <a:tc>
                  <a:txBody>
                    <a:bodyPr/>
                    <a:lstStyle/>
                    <a:p>
                      <a:pPr algn="ctr"/>
                      <a:r>
                        <a:rPr lang="sl-SI" sz="1400" dirty="0" smtClean="0"/>
                        <a:t>15 </a:t>
                      </a:r>
                      <a:r>
                        <a:rPr lang="sl-SI" sz="1400" dirty="0" smtClean="0"/>
                        <a:t>h</a:t>
                      </a:r>
                      <a:endParaRPr lang="sl-SI" sz="1400" dirty="0"/>
                    </a:p>
                  </a:txBody>
                  <a:tcPr>
                    <a:solidFill>
                      <a:schemeClr val="accent3">
                        <a:lumMod val="50000"/>
                      </a:schemeClr>
                    </a:solidFill>
                  </a:tcPr>
                </a:tc>
                <a:tc>
                  <a:txBody>
                    <a:bodyPr/>
                    <a:lstStyle/>
                    <a:p>
                      <a:pPr algn="ctr"/>
                      <a:r>
                        <a:rPr lang="sl-SI" sz="1400" dirty="0" smtClean="0"/>
                        <a:t>2 izpada preko 4h/ 2 leti</a:t>
                      </a:r>
                      <a:endParaRPr lang="sl-SI" sz="1400" dirty="0"/>
                    </a:p>
                  </a:txBody>
                  <a:tcPr>
                    <a:solidFill>
                      <a:schemeClr val="accent3">
                        <a:lumMod val="50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l-SI" sz="1400" dirty="0" smtClean="0"/>
                        <a:t>Razred III</a:t>
                      </a:r>
                    </a:p>
                  </a:txBody>
                  <a:tcPr>
                    <a:solidFill>
                      <a:schemeClr val="accent3">
                        <a:lumMod val="50000"/>
                      </a:schemeClr>
                    </a:solidFill>
                  </a:tcPr>
                </a:tc>
                <a:tc>
                  <a:txBody>
                    <a:bodyPr/>
                    <a:lstStyle/>
                    <a:p>
                      <a:pPr algn="ctr"/>
                      <a:r>
                        <a:rPr lang="sl-SI" sz="1400" dirty="0" smtClean="0"/>
                        <a:t>1,2 h</a:t>
                      </a:r>
                      <a:endParaRPr lang="sl-SI" sz="1400" dirty="0"/>
                    </a:p>
                  </a:txBody>
                  <a:tcPr>
                    <a:solidFill>
                      <a:schemeClr val="accent3">
                        <a:lumMod val="50000"/>
                      </a:schemeClr>
                    </a:solidFill>
                  </a:tcPr>
                </a:tc>
                <a:tc>
                  <a:txBody>
                    <a:bodyPr/>
                    <a:lstStyle/>
                    <a:p>
                      <a:pPr algn="ctr"/>
                      <a:r>
                        <a:rPr lang="sl-SI" sz="1400" dirty="0" smtClean="0"/>
                        <a:t>2 izpada preko 4h/ 5</a:t>
                      </a:r>
                      <a:r>
                        <a:rPr lang="sl-SI" sz="1400" baseline="0" dirty="0" smtClean="0"/>
                        <a:t> </a:t>
                      </a:r>
                      <a:r>
                        <a:rPr lang="sl-SI" sz="1400" dirty="0" smtClean="0"/>
                        <a:t>let</a:t>
                      </a:r>
                      <a:endParaRPr lang="sl-SI" sz="1400" dirty="0"/>
                    </a:p>
                  </a:txBody>
                  <a:tcPr>
                    <a:solidFill>
                      <a:schemeClr val="accent3">
                        <a:lumMod val="50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l-SI" sz="1400" dirty="0" smtClean="0"/>
                        <a:t>Razred I</a:t>
                      </a:r>
                      <a:r>
                        <a:rPr lang="sl-SI" sz="1400" dirty="0"/>
                        <a:t>V</a:t>
                      </a:r>
                      <a:endParaRPr lang="sl-SI" sz="1400" dirty="0" smtClean="0"/>
                    </a:p>
                  </a:txBody>
                  <a:tcPr>
                    <a:solidFill>
                      <a:schemeClr val="accent3">
                        <a:lumMod val="50000"/>
                      </a:schemeClr>
                    </a:solidFill>
                  </a:tcPr>
                </a:tc>
                <a:tc>
                  <a:txBody>
                    <a:bodyPr/>
                    <a:lstStyle/>
                    <a:p>
                      <a:pPr algn="ctr"/>
                      <a:r>
                        <a:rPr lang="sl-SI" sz="1400" dirty="0" smtClean="0"/>
                        <a:t>0,4</a:t>
                      </a:r>
                      <a:r>
                        <a:rPr lang="sl-SI" sz="1400" baseline="0" dirty="0" smtClean="0"/>
                        <a:t> </a:t>
                      </a:r>
                      <a:r>
                        <a:rPr lang="sl-SI" sz="1400" dirty="0" smtClean="0"/>
                        <a:t>h</a:t>
                      </a:r>
                      <a:endParaRPr lang="sl-SI" sz="1400" dirty="0"/>
                    </a:p>
                  </a:txBody>
                  <a:tcPr>
                    <a:solidFill>
                      <a:schemeClr val="accent3">
                        <a:lumMod val="50000"/>
                      </a:schemeClr>
                    </a:solidFill>
                  </a:tcPr>
                </a:tc>
                <a:tc>
                  <a:txBody>
                    <a:bodyPr/>
                    <a:lstStyle/>
                    <a:p>
                      <a:pPr algn="ctr"/>
                      <a:r>
                        <a:rPr lang="sl-SI" sz="1400" dirty="0" smtClean="0"/>
                        <a:t>1 izpada preko 4h/ 5</a:t>
                      </a:r>
                      <a:r>
                        <a:rPr lang="sl-SI" sz="1400" baseline="0" dirty="0" smtClean="0"/>
                        <a:t> </a:t>
                      </a:r>
                      <a:r>
                        <a:rPr lang="sl-SI" sz="1400" dirty="0" smtClean="0"/>
                        <a:t>let</a:t>
                      </a:r>
                      <a:endParaRPr lang="sl-SI" sz="1400" dirty="0"/>
                    </a:p>
                  </a:txBody>
                  <a:tcPr>
                    <a:solidFill>
                      <a:schemeClr val="accent3">
                        <a:lumMod val="50000"/>
                      </a:schemeClr>
                    </a:solidFill>
                  </a:tcPr>
                </a:tc>
              </a:tr>
            </a:tbl>
          </a:graphicData>
        </a:graphic>
      </p:graphicFrame>
      <p:sp>
        <p:nvSpPr>
          <p:cNvPr id="2" name="Označba mesta vsebine 1"/>
          <p:cNvSpPr>
            <a:spLocks noGrp="1"/>
          </p:cNvSpPr>
          <p:nvPr>
            <p:ph idx="1"/>
          </p:nvPr>
        </p:nvSpPr>
        <p:spPr>
          <a:xfrm>
            <a:off x="214282" y="1285861"/>
            <a:ext cx="8643998" cy="1999124"/>
          </a:xfrm>
        </p:spPr>
        <p:txBody>
          <a:bodyPr/>
          <a:lstStyle/>
          <a:p>
            <a:r>
              <a:rPr lang="sl-SI" dirty="0" smtClean="0"/>
              <a:t>Standardizacije za to področje ni!</a:t>
            </a:r>
          </a:p>
          <a:p>
            <a:r>
              <a:rPr lang="sl-SI" dirty="0" smtClean="0"/>
              <a:t>Obstajajo priporočila organizacij </a:t>
            </a:r>
            <a:r>
              <a:rPr lang="sl-SI" dirty="0" err="1" smtClean="0"/>
              <a:t>Uptime</a:t>
            </a:r>
            <a:r>
              <a:rPr lang="sl-SI" dirty="0" smtClean="0"/>
              <a:t> institute (ZDA) in </a:t>
            </a:r>
            <a:r>
              <a:rPr lang="sl-SI" dirty="0" err="1" smtClean="0"/>
              <a:t>Bitkom</a:t>
            </a:r>
            <a:r>
              <a:rPr lang="sl-SI" dirty="0" smtClean="0"/>
              <a:t> (Nemčija)</a:t>
            </a:r>
          </a:p>
          <a:p>
            <a:r>
              <a:rPr lang="sl-SI" dirty="0" smtClean="0"/>
              <a:t>Določajo nivoje zagotavljanja varnosti in glede na te priporočene ukrepe</a:t>
            </a:r>
            <a:endParaRPr lang="sl-SI" dirty="0"/>
          </a:p>
        </p:txBody>
      </p:sp>
    </p:spTree>
    <p:extLst>
      <p:ext uri="{BB962C8B-B14F-4D97-AF65-F5344CB8AC3E}">
        <p14:creationId xmlns:p14="http://schemas.microsoft.com/office/powerpoint/2010/main" val="34340686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93738" y="6237288"/>
            <a:ext cx="1908175" cy="522287"/>
          </a:xfrm>
          <a:prstGeom prst="rect">
            <a:avLst/>
          </a:prstGeom>
          <a:noFill/>
          <a:ln w="12700">
            <a:noFill/>
            <a:miter lim="800000"/>
            <a:headEnd/>
            <a:tailEnd/>
          </a:ln>
        </p:spPr>
        <p:txBody>
          <a:bodyPr wrap="none" anchor="ctr"/>
          <a:lstStyle/>
          <a:p>
            <a:endParaRPr lang="sl-SI"/>
          </a:p>
        </p:txBody>
      </p:sp>
      <p:sp>
        <p:nvSpPr>
          <p:cNvPr id="22531" name="Rectangle 3"/>
          <p:cNvSpPr>
            <a:spLocks noChangeArrowheads="1"/>
          </p:cNvSpPr>
          <p:nvPr/>
        </p:nvSpPr>
        <p:spPr bwMode="auto">
          <a:xfrm>
            <a:off x="3155950" y="6237288"/>
            <a:ext cx="2832100" cy="522287"/>
          </a:xfrm>
          <a:prstGeom prst="rect">
            <a:avLst/>
          </a:prstGeom>
          <a:noFill/>
          <a:ln w="12700">
            <a:noFill/>
            <a:miter lim="800000"/>
            <a:headEnd/>
            <a:tailEnd/>
          </a:ln>
        </p:spPr>
        <p:txBody>
          <a:bodyPr wrap="none" anchor="ctr"/>
          <a:lstStyle/>
          <a:p>
            <a:endParaRPr lang="sl-SI"/>
          </a:p>
        </p:txBody>
      </p:sp>
      <p:sp>
        <p:nvSpPr>
          <p:cNvPr id="22532" name="Rectangle 122"/>
          <p:cNvSpPr>
            <a:spLocks noGrp="1" noChangeArrowheads="1"/>
          </p:cNvSpPr>
          <p:nvPr>
            <p:ph type="title"/>
          </p:nvPr>
        </p:nvSpPr>
        <p:spPr/>
        <p:txBody>
          <a:bodyPr/>
          <a:lstStyle/>
          <a:p>
            <a:pPr eaLnBrk="1" hangingPunct="1"/>
            <a:r>
              <a:rPr lang="sl-SI" dirty="0" smtClean="0"/>
              <a:t>Osnovni blok diagram</a:t>
            </a:r>
            <a:endParaRPr lang="de-DE" dirty="0" smtClean="0"/>
          </a:p>
        </p:txBody>
      </p:sp>
      <p:sp>
        <p:nvSpPr>
          <p:cNvPr id="22533" name="Rectangle 9"/>
          <p:cNvSpPr>
            <a:spLocks noChangeArrowheads="1"/>
          </p:cNvSpPr>
          <p:nvPr/>
        </p:nvSpPr>
        <p:spPr bwMode="auto">
          <a:xfrm>
            <a:off x="1141413" y="1268413"/>
            <a:ext cx="3671887" cy="1800225"/>
          </a:xfrm>
          <a:prstGeom prst="rect">
            <a:avLst/>
          </a:prstGeom>
          <a:solidFill>
            <a:srgbClr val="FFB299"/>
          </a:solidFill>
          <a:ln w="9525">
            <a:noFill/>
            <a:miter lim="800000"/>
            <a:headEnd/>
            <a:tailEnd/>
          </a:ln>
        </p:spPr>
        <p:txBody>
          <a:bodyPr/>
          <a:lstStyle/>
          <a:p>
            <a:endParaRPr lang="sl-SI"/>
          </a:p>
        </p:txBody>
      </p:sp>
      <p:sp>
        <p:nvSpPr>
          <p:cNvPr id="22534" name="Rectangle 10"/>
          <p:cNvSpPr>
            <a:spLocks noChangeArrowheads="1"/>
          </p:cNvSpPr>
          <p:nvPr/>
        </p:nvSpPr>
        <p:spPr bwMode="auto">
          <a:xfrm>
            <a:off x="1141413" y="3068638"/>
            <a:ext cx="3671887" cy="1401762"/>
          </a:xfrm>
          <a:prstGeom prst="rect">
            <a:avLst/>
          </a:prstGeom>
          <a:solidFill>
            <a:srgbClr val="FFFFB2"/>
          </a:solidFill>
          <a:ln w="9525">
            <a:noFill/>
            <a:miter lim="800000"/>
            <a:headEnd/>
            <a:tailEnd/>
          </a:ln>
        </p:spPr>
        <p:txBody>
          <a:bodyPr/>
          <a:lstStyle/>
          <a:p>
            <a:endParaRPr lang="en-GB" sz="1800"/>
          </a:p>
        </p:txBody>
      </p:sp>
      <p:sp>
        <p:nvSpPr>
          <p:cNvPr id="22535" name="Rectangle 11"/>
          <p:cNvSpPr>
            <a:spLocks noChangeArrowheads="1"/>
          </p:cNvSpPr>
          <p:nvPr/>
        </p:nvSpPr>
        <p:spPr bwMode="auto">
          <a:xfrm>
            <a:off x="1141413" y="4437063"/>
            <a:ext cx="3671887" cy="1798637"/>
          </a:xfrm>
          <a:prstGeom prst="rect">
            <a:avLst/>
          </a:prstGeom>
          <a:solidFill>
            <a:srgbClr val="B2FFB2"/>
          </a:solidFill>
          <a:ln w="9525">
            <a:noFill/>
            <a:miter lim="800000"/>
            <a:headEnd/>
            <a:tailEnd/>
          </a:ln>
        </p:spPr>
        <p:txBody>
          <a:bodyPr/>
          <a:lstStyle/>
          <a:p>
            <a:endParaRPr lang="sl-SI"/>
          </a:p>
        </p:txBody>
      </p:sp>
      <p:sp>
        <p:nvSpPr>
          <p:cNvPr id="22536" name="Line 12"/>
          <p:cNvSpPr>
            <a:spLocks noChangeShapeType="1"/>
          </p:cNvSpPr>
          <p:nvPr/>
        </p:nvSpPr>
        <p:spPr bwMode="auto">
          <a:xfrm>
            <a:off x="1357313" y="2420938"/>
            <a:ext cx="3314700" cy="1587"/>
          </a:xfrm>
          <a:prstGeom prst="line">
            <a:avLst/>
          </a:prstGeom>
          <a:noFill/>
          <a:ln w="12700">
            <a:solidFill>
              <a:schemeClr val="tx1"/>
            </a:solidFill>
            <a:round/>
            <a:headEnd/>
            <a:tailEnd/>
          </a:ln>
        </p:spPr>
        <p:txBody>
          <a:bodyPr/>
          <a:lstStyle/>
          <a:p>
            <a:endParaRPr lang="sl-SI"/>
          </a:p>
        </p:txBody>
      </p:sp>
      <p:sp>
        <p:nvSpPr>
          <p:cNvPr id="22537" name="Line 13"/>
          <p:cNvSpPr>
            <a:spLocks noChangeShapeType="1"/>
          </p:cNvSpPr>
          <p:nvPr/>
        </p:nvSpPr>
        <p:spPr bwMode="auto">
          <a:xfrm flipV="1">
            <a:off x="2798763" y="2276475"/>
            <a:ext cx="0" cy="144463"/>
          </a:xfrm>
          <a:prstGeom prst="line">
            <a:avLst/>
          </a:prstGeom>
          <a:noFill/>
          <a:ln w="12700">
            <a:solidFill>
              <a:schemeClr val="tx1"/>
            </a:solidFill>
            <a:round/>
            <a:headEnd/>
            <a:tailEnd/>
          </a:ln>
        </p:spPr>
        <p:txBody>
          <a:bodyPr/>
          <a:lstStyle/>
          <a:p>
            <a:endParaRPr lang="sl-SI"/>
          </a:p>
        </p:txBody>
      </p:sp>
      <p:sp>
        <p:nvSpPr>
          <p:cNvPr id="22538" name="Line 14"/>
          <p:cNvSpPr>
            <a:spLocks noChangeShapeType="1"/>
          </p:cNvSpPr>
          <p:nvPr/>
        </p:nvSpPr>
        <p:spPr bwMode="auto">
          <a:xfrm flipH="1" flipV="1">
            <a:off x="2725738" y="2132013"/>
            <a:ext cx="73025" cy="144462"/>
          </a:xfrm>
          <a:prstGeom prst="line">
            <a:avLst/>
          </a:prstGeom>
          <a:noFill/>
          <a:ln w="12700">
            <a:solidFill>
              <a:schemeClr val="tx1"/>
            </a:solidFill>
            <a:round/>
            <a:headEnd/>
            <a:tailEnd/>
          </a:ln>
        </p:spPr>
        <p:txBody>
          <a:bodyPr/>
          <a:lstStyle/>
          <a:p>
            <a:endParaRPr lang="sl-SI"/>
          </a:p>
        </p:txBody>
      </p:sp>
      <p:sp>
        <p:nvSpPr>
          <p:cNvPr id="22539" name="Line 15"/>
          <p:cNvSpPr>
            <a:spLocks noChangeShapeType="1"/>
          </p:cNvSpPr>
          <p:nvPr/>
        </p:nvSpPr>
        <p:spPr bwMode="auto">
          <a:xfrm flipV="1">
            <a:off x="2798763" y="1844675"/>
            <a:ext cx="0" cy="287338"/>
          </a:xfrm>
          <a:prstGeom prst="line">
            <a:avLst/>
          </a:prstGeom>
          <a:noFill/>
          <a:ln w="12700">
            <a:solidFill>
              <a:schemeClr val="tx1"/>
            </a:solidFill>
            <a:round/>
            <a:headEnd/>
            <a:tailEnd/>
          </a:ln>
        </p:spPr>
        <p:txBody>
          <a:bodyPr/>
          <a:lstStyle/>
          <a:p>
            <a:endParaRPr lang="sl-SI"/>
          </a:p>
        </p:txBody>
      </p:sp>
      <p:sp>
        <p:nvSpPr>
          <p:cNvPr id="22540" name="Oval 16"/>
          <p:cNvSpPr>
            <a:spLocks noChangeArrowheads="1"/>
          </p:cNvSpPr>
          <p:nvPr/>
        </p:nvSpPr>
        <p:spPr bwMode="auto">
          <a:xfrm>
            <a:off x="2684463" y="1628775"/>
            <a:ext cx="215900" cy="215900"/>
          </a:xfrm>
          <a:prstGeom prst="ellipse">
            <a:avLst/>
          </a:prstGeom>
          <a:noFill/>
          <a:ln w="12700">
            <a:solidFill>
              <a:schemeClr val="tx1"/>
            </a:solidFill>
            <a:round/>
            <a:headEnd/>
            <a:tailEnd/>
          </a:ln>
        </p:spPr>
        <p:txBody>
          <a:bodyPr wrap="none" anchor="ctr"/>
          <a:lstStyle/>
          <a:p>
            <a:endParaRPr lang="sl-SI"/>
          </a:p>
        </p:txBody>
      </p:sp>
      <p:sp>
        <p:nvSpPr>
          <p:cNvPr id="22541" name="Oval 17"/>
          <p:cNvSpPr>
            <a:spLocks noChangeArrowheads="1"/>
          </p:cNvSpPr>
          <p:nvPr/>
        </p:nvSpPr>
        <p:spPr bwMode="auto">
          <a:xfrm>
            <a:off x="2684463" y="1497013"/>
            <a:ext cx="215900" cy="215900"/>
          </a:xfrm>
          <a:prstGeom prst="ellipse">
            <a:avLst/>
          </a:prstGeom>
          <a:noFill/>
          <a:ln w="12700">
            <a:solidFill>
              <a:schemeClr val="tx1"/>
            </a:solidFill>
            <a:round/>
            <a:headEnd/>
            <a:tailEnd/>
          </a:ln>
        </p:spPr>
        <p:txBody>
          <a:bodyPr wrap="none" anchor="ctr"/>
          <a:lstStyle/>
          <a:p>
            <a:endParaRPr lang="sl-SI"/>
          </a:p>
        </p:txBody>
      </p:sp>
      <p:sp>
        <p:nvSpPr>
          <p:cNvPr id="22542" name="Line 18"/>
          <p:cNvSpPr>
            <a:spLocks noChangeShapeType="1"/>
          </p:cNvSpPr>
          <p:nvPr/>
        </p:nvSpPr>
        <p:spPr bwMode="auto">
          <a:xfrm flipV="1">
            <a:off x="2798763" y="1339850"/>
            <a:ext cx="0" cy="144463"/>
          </a:xfrm>
          <a:prstGeom prst="line">
            <a:avLst/>
          </a:prstGeom>
          <a:noFill/>
          <a:ln w="12700">
            <a:solidFill>
              <a:schemeClr val="tx1"/>
            </a:solidFill>
            <a:round/>
            <a:headEnd/>
            <a:tailEnd/>
          </a:ln>
        </p:spPr>
        <p:txBody>
          <a:bodyPr/>
          <a:lstStyle/>
          <a:p>
            <a:endParaRPr lang="sl-SI"/>
          </a:p>
        </p:txBody>
      </p:sp>
      <p:sp>
        <p:nvSpPr>
          <p:cNvPr id="22543" name="Line 19"/>
          <p:cNvSpPr>
            <a:spLocks noChangeShapeType="1"/>
          </p:cNvSpPr>
          <p:nvPr/>
        </p:nvSpPr>
        <p:spPr bwMode="auto">
          <a:xfrm>
            <a:off x="15732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44" name="Oval 20"/>
          <p:cNvSpPr>
            <a:spLocks noChangeArrowheads="1"/>
          </p:cNvSpPr>
          <p:nvPr/>
        </p:nvSpPr>
        <p:spPr bwMode="auto">
          <a:xfrm>
            <a:off x="1544638" y="238760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45" name="Rectangle 21"/>
          <p:cNvSpPr>
            <a:spLocks noChangeArrowheads="1"/>
          </p:cNvSpPr>
          <p:nvPr/>
        </p:nvSpPr>
        <p:spPr bwMode="auto">
          <a:xfrm>
            <a:off x="1536700" y="2492375"/>
            <a:ext cx="74613" cy="215900"/>
          </a:xfrm>
          <a:prstGeom prst="rect">
            <a:avLst/>
          </a:prstGeom>
          <a:noFill/>
          <a:ln w="12700">
            <a:solidFill>
              <a:schemeClr val="tx1"/>
            </a:solidFill>
            <a:miter lim="800000"/>
            <a:headEnd/>
            <a:tailEnd/>
          </a:ln>
        </p:spPr>
        <p:txBody>
          <a:bodyPr wrap="none" anchor="ctr"/>
          <a:lstStyle/>
          <a:p>
            <a:endParaRPr lang="sl-SI"/>
          </a:p>
        </p:txBody>
      </p:sp>
      <p:sp>
        <p:nvSpPr>
          <p:cNvPr id="22546" name="Line 22"/>
          <p:cNvSpPr>
            <a:spLocks noChangeShapeType="1"/>
          </p:cNvSpPr>
          <p:nvPr/>
        </p:nvSpPr>
        <p:spPr bwMode="auto">
          <a:xfrm>
            <a:off x="17891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47" name="Oval 23"/>
          <p:cNvSpPr>
            <a:spLocks noChangeArrowheads="1"/>
          </p:cNvSpPr>
          <p:nvPr/>
        </p:nvSpPr>
        <p:spPr bwMode="auto">
          <a:xfrm>
            <a:off x="1760538" y="238760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48" name="Rectangle 24"/>
          <p:cNvSpPr>
            <a:spLocks noChangeArrowheads="1"/>
          </p:cNvSpPr>
          <p:nvPr/>
        </p:nvSpPr>
        <p:spPr bwMode="auto">
          <a:xfrm>
            <a:off x="1752600" y="2492375"/>
            <a:ext cx="74613" cy="215900"/>
          </a:xfrm>
          <a:prstGeom prst="rect">
            <a:avLst/>
          </a:prstGeom>
          <a:noFill/>
          <a:ln w="12700">
            <a:solidFill>
              <a:schemeClr val="tx1"/>
            </a:solidFill>
            <a:miter lim="800000"/>
            <a:headEnd/>
            <a:tailEnd/>
          </a:ln>
        </p:spPr>
        <p:txBody>
          <a:bodyPr wrap="none" anchor="ctr"/>
          <a:lstStyle/>
          <a:p>
            <a:endParaRPr lang="sl-SI"/>
          </a:p>
        </p:txBody>
      </p:sp>
      <p:sp>
        <p:nvSpPr>
          <p:cNvPr id="22549" name="Line 25"/>
          <p:cNvSpPr>
            <a:spLocks noChangeShapeType="1"/>
          </p:cNvSpPr>
          <p:nvPr/>
        </p:nvSpPr>
        <p:spPr bwMode="auto">
          <a:xfrm>
            <a:off x="20050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50" name="Oval 26"/>
          <p:cNvSpPr>
            <a:spLocks noChangeArrowheads="1"/>
          </p:cNvSpPr>
          <p:nvPr/>
        </p:nvSpPr>
        <p:spPr bwMode="auto">
          <a:xfrm>
            <a:off x="1976438" y="238760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1" name="Rectangle 27"/>
          <p:cNvSpPr>
            <a:spLocks noChangeArrowheads="1"/>
          </p:cNvSpPr>
          <p:nvPr/>
        </p:nvSpPr>
        <p:spPr bwMode="auto">
          <a:xfrm>
            <a:off x="1968500" y="2492375"/>
            <a:ext cx="74613" cy="215900"/>
          </a:xfrm>
          <a:prstGeom prst="rect">
            <a:avLst/>
          </a:prstGeom>
          <a:noFill/>
          <a:ln w="12700">
            <a:solidFill>
              <a:schemeClr val="tx1"/>
            </a:solidFill>
            <a:miter lim="800000"/>
            <a:headEnd/>
            <a:tailEnd/>
          </a:ln>
        </p:spPr>
        <p:txBody>
          <a:bodyPr wrap="none" anchor="ctr"/>
          <a:lstStyle/>
          <a:p>
            <a:endParaRPr lang="sl-SI"/>
          </a:p>
        </p:txBody>
      </p:sp>
      <p:sp>
        <p:nvSpPr>
          <p:cNvPr id="22552" name="Line 28"/>
          <p:cNvSpPr>
            <a:spLocks noChangeShapeType="1"/>
          </p:cNvSpPr>
          <p:nvPr/>
        </p:nvSpPr>
        <p:spPr bwMode="auto">
          <a:xfrm>
            <a:off x="22209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53" name="Oval 29"/>
          <p:cNvSpPr>
            <a:spLocks noChangeArrowheads="1"/>
          </p:cNvSpPr>
          <p:nvPr/>
        </p:nvSpPr>
        <p:spPr bwMode="auto">
          <a:xfrm>
            <a:off x="2192338" y="2387600"/>
            <a:ext cx="53975"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4" name="Rectangle 30"/>
          <p:cNvSpPr>
            <a:spLocks noChangeArrowheads="1"/>
          </p:cNvSpPr>
          <p:nvPr/>
        </p:nvSpPr>
        <p:spPr bwMode="auto">
          <a:xfrm>
            <a:off x="2184400" y="2492375"/>
            <a:ext cx="74613" cy="215900"/>
          </a:xfrm>
          <a:prstGeom prst="rect">
            <a:avLst/>
          </a:prstGeom>
          <a:noFill/>
          <a:ln w="12700">
            <a:solidFill>
              <a:schemeClr val="tx1"/>
            </a:solidFill>
            <a:miter lim="800000"/>
            <a:headEnd/>
            <a:tailEnd/>
          </a:ln>
        </p:spPr>
        <p:txBody>
          <a:bodyPr wrap="none" anchor="ctr"/>
          <a:lstStyle/>
          <a:p>
            <a:endParaRPr lang="sl-SI"/>
          </a:p>
        </p:txBody>
      </p:sp>
      <p:sp>
        <p:nvSpPr>
          <p:cNvPr id="22555" name="Line 31"/>
          <p:cNvSpPr>
            <a:spLocks noChangeShapeType="1"/>
          </p:cNvSpPr>
          <p:nvPr/>
        </p:nvSpPr>
        <p:spPr bwMode="auto">
          <a:xfrm>
            <a:off x="35544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56" name="Oval 32"/>
          <p:cNvSpPr>
            <a:spLocks noChangeArrowheads="1"/>
          </p:cNvSpPr>
          <p:nvPr/>
        </p:nvSpPr>
        <p:spPr bwMode="auto">
          <a:xfrm>
            <a:off x="3524250" y="238760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57" name="Rectangle 33"/>
          <p:cNvSpPr>
            <a:spLocks noChangeArrowheads="1"/>
          </p:cNvSpPr>
          <p:nvPr/>
        </p:nvSpPr>
        <p:spPr bwMode="auto">
          <a:xfrm>
            <a:off x="3516313" y="2492375"/>
            <a:ext cx="73025" cy="215900"/>
          </a:xfrm>
          <a:prstGeom prst="rect">
            <a:avLst/>
          </a:prstGeom>
          <a:noFill/>
          <a:ln w="12700">
            <a:solidFill>
              <a:schemeClr val="tx1"/>
            </a:solidFill>
            <a:miter lim="800000"/>
            <a:headEnd/>
            <a:tailEnd/>
          </a:ln>
        </p:spPr>
        <p:txBody>
          <a:bodyPr wrap="none" anchor="ctr"/>
          <a:lstStyle/>
          <a:p>
            <a:endParaRPr lang="sl-SI"/>
          </a:p>
        </p:txBody>
      </p:sp>
      <p:sp>
        <p:nvSpPr>
          <p:cNvPr id="22558" name="Line 34"/>
          <p:cNvSpPr>
            <a:spLocks noChangeShapeType="1"/>
          </p:cNvSpPr>
          <p:nvPr/>
        </p:nvSpPr>
        <p:spPr bwMode="auto">
          <a:xfrm>
            <a:off x="37703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59" name="Oval 35"/>
          <p:cNvSpPr>
            <a:spLocks noChangeArrowheads="1"/>
          </p:cNvSpPr>
          <p:nvPr/>
        </p:nvSpPr>
        <p:spPr bwMode="auto">
          <a:xfrm>
            <a:off x="3740150" y="238760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0" name="Rectangle 36"/>
          <p:cNvSpPr>
            <a:spLocks noChangeArrowheads="1"/>
          </p:cNvSpPr>
          <p:nvPr/>
        </p:nvSpPr>
        <p:spPr bwMode="auto">
          <a:xfrm>
            <a:off x="3732213" y="2492375"/>
            <a:ext cx="73025" cy="215900"/>
          </a:xfrm>
          <a:prstGeom prst="rect">
            <a:avLst/>
          </a:prstGeom>
          <a:noFill/>
          <a:ln w="12700">
            <a:solidFill>
              <a:schemeClr val="tx1"/>
            </a:solidFill>
            <a:miter lim="800000"/>
            <a:headEnd/>
            <a:tailEnd/>
          </a:ln>
        </p:spPr>
        <p:txBody>
          <a:bodyPr wrap="none" anchor="ctr"/>
          <a:lstStyle/>
          <a:p>
            <a:endParaRPr lang="sl-SI"/>
          </a:p>
        </p:txBody>
      </p:sp>
      <p:sp>
        <p:nvSpPr>
          <p:cNvPr id="22561" name="Line 37"/>
          <p:cNvSpPr>
            <a:spLocks noChangeShapeType="1"/>
          </p:cNvSpPr>
          <p:nvPr/>
        </p:nvSpPr>
        <p:spPr bwMode="auto">
          <a:xfrm>
            <a:off x="39862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62" name="Oval 38"/>
          <p:cNvSpPr>
            <a:spLocks noChangeArrowheads="1"/>
          </p:cNvSpPr>
          <p:nvPr/>
        </p:nvSpPr>
        <p:spPr bwMode="auto">
          <a:xfrm>
            <a:off x="3956050" y="238760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3" name="Rectangle 39"/>
          <p:cNvSpPr>
            <a:spLocks noChangeArrowheads="1"/>
          </p:cNvSpPr>
          <p:nvPr/>
        </p:nvSpPr>
        <p:spPr bwMode="auto">
          <a:xfrm>
            <a:off x="3948113" y="2492375"/>
            <a:ext cx="73025" cy="215900"/>
          </a:xfrm>
          <a:prstGeom prst="rect">
            <a:avLst/>
          </a:prstGeom>
          <a:noFill/>
          <a:ln w="12700">
            <a:solidFill>
              <a:schemeClr val="tx1"/>
            </a:solidFill>
            <a:miter lim="800000"/>
            <a:headEnd/>
            <a:tailEnd/>
          </a:ln>
        </p:spPr>
        <p:txBody>
          <a:bodyPr wrap="none" anchor="ctr"/>
          <a:lstStyle/>
          <a:p>
            <a:endParaRPr lang="sl-SI"/>
          </a:p>
        </p:txBody>
      </p:sp>
      <p:sp>
        <p:nvSpPr>
          <p:cNvPr id="22564" name="Line 40"/>
          <p:cNvSpPr>
            <a:spLocks noChangeShapeType="1"/>
          </p:cNvSpPr>
          <p:nvPr/>
        </p:nvSpPr>
        <p:spPr bwMode="auto">
          <a:xfrm>
            <a:off x="4202113" y="2420938"/>
            <a:ext cx="0" cy="431800"/>
          </a:xfrm>
          <a:prstGeom prst="line">
            <a:avLst/>
          </a:prstGeom>
          <a:noFill/>
          <a:ln w="12700">
            <a:solidFill>
              <a:schemeClr val="tx1"/>
            </a:solidFill>
            <a:round/>
            <a:headEnd/>
            <a:tailEnd type="triangle" w="med" len="med"/>
          </a:ln>
        </p:spPr>
        <p:txBody>
          <a:bodyPr/>
          <a:lstStyle/>
          <a:p>
            <a:endParaRPr lang="sl-SI"/>
          </a:p>
        </p:txBody>
      </p:sp>
      <p:sp>
        <p:nvSpPr>
          <p:cNvPr id="22565" name="Oval 41"/>
          <p:cNvSpPr>
            <a:spLocks noChangeArrowheads="1"/>
          </p:cNvSpPr>
          <p:nvPr/>
        </p:nvSpPr>
        <p:spPr bwMode="auto">
          <a:xfrm>
            <a:off x="4171950" y="238760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6" name="Rectangle 42"/>
          <p:cNvSpPr>
            <a:spLocks noChangeArrowheads="1"/>
          </p:cNvSpPr>
          <p:nvPr/>
        </p:nvSpPr>
        <p:spPr bwMode="auto">
          <a:xfrm>
            <a:off x="4164013" y="2492375"/>
            <a:ext cx="73025" cy="215900"/>
          </a:xfrm>
          <a:prstGeom prst="rect">
            <a:avLst/>
          </a:prstGeom>
          <a:noFill/>
          <a:ln w="12700">
            <a:solidFill>
              <a:schemeClr val="tx1"/>
            </a:solidFill>
            <a:miter lim="800000"/>
            <a:headEnd/>
            <a:tailEnd/>
          </a:ln>
        </p:spPr>
        <p:txBody>
          <a:bodyPr wrap="none" anchor="ctr"/>
          <a:lstStyle/>
          <a:p>
            <a:endParaRPr lang="sl-SI"/>
          </a:p>
        </p:txBody>
      </p:sp>
      <p:sp>
        <p:nvSpPr>
          <p:cNvPr id="22567" name="Oval 43"/>
          <p:cNvSpPr>
            <a:spLocks noChangeArrowheads="1"/>
          </p:cNvSpPr>
          <p:nvPr/>
        </p:nvSpPr>
        <p:spPr bwMode="auto">
          <a:xfrm>
            <a:off x="2768600" y="239236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68" name="Line 44"/>
          <p:cNvSpPr>
            <a:spLocks noChangeShapeType="1"/>
          </p:cNvSpPr>
          <p:nvPr/>
        </p:nvSpPr>
        <p:spPr bwMode="auto">
          <a:xfrm>
            <a:off x="1357313" y="3429000"/>
            <a:ext cx="3314700" cy="1588"/>
          </a:xfrm>
          <a:prstGeom prst="line">
            <a:avLst/>
          </a:prstGeom>
          <a:noFill/>
          <a:ln w="12700">
            <a:solidFill>
              <a:schemeClr val="tx1"/>
            </a:solidFill>
            <a:round/>
            <a:headEnd/>
            <a:tailEnd/>
          </a:ln>
        </p:spPr>
        <p:txBody>
          <a:bodyPr/>
          <a:lstStyle/>
          <a:p>
            <a:endParaRPr lang="sl-SI"/>
          </a:p>
        </p:txBody>
      </p:sp>
      <p:sp>
        <p:nvSpPr>
          <p:cNvPr id="22569" name="Line 45"/>
          <p:cNvSpPr>
            <a:spLocks noChangeShapeType="1"/>
          </p:cNvSpPr>
          <p:nvPr/>
        </p:nvSpPr>
        <p:spPr bwMode="auto">
          <a:xfrm>
            <a:off x="3554413" y="3429000"/>
            <a:ext cx="0" cy="431800"/>
          </a:xfrm>
          <a:prstGeom prst="line">
            <a:avLst/>
          </a:prstGeom>
          <a:noFill/>
          <a:ln w="12700">
            <a:solidFill>
              <a:schemeClr val="tx1"/>
            </a:solidFill>
            <a:round/>
            <a:headEnd/>
            <a:tailEnd type="triangle" w="med" len="med"/>
          </a:ln>
        </p:spPr>
        <p:txBody>
          <a:bodyPr/>
          <a:lstStyle/>
          <a:p>
            <a:endParaRPr lang="sl-SI"/>
          </a:p>
        </p:txBody>
      </p:sp>
      <p:sp>
        <p:nvSpPr>
          <p:cNvPr id="22570" name="Oval 46"/>
          <p:cNvSpPr>
            <a:spLocks noChangeArrowheads="1"/>
          </p:cNvSpPr>
          <p:nvPr/>
        </p:nvSpPr>
        <p:spPr bwMode="auto">
          <a:xfrm>
            <a:off x="3524250" y="339566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1" name="Rectangle 47"/>
          <p:cNvSpPr>
            <a:spLocks noChangeArrowheads="1"/>
          </p:cNvSpPr>
          <p:nvPr/>
        </p:nvSpPr>
        <p:spPr bwMode="auto">
          <a:xfrm>
            <a:off x="3516313" y="3500438"/>
            <a:ext cx="73025" cy="215900"/>
          </a:xfrm>
          <a:prstGeom prst="rect">
            <a:avLst/>
          </a:prstGeom>
          <a:noFill/>
          <a:ln w="12700">
            <a:solidFill>
              <a:schemeClr val="tx1"/>
            </a:solidFill>
            <a:miter lim="800000"/>
            <a:headEnd/>
            <a:tailEnd/>
          </a:ln>
        </p:spPr>
        <p:txBody>
          <a:bodyPr wrap="none" anchor="ctr"/>
          <a:lstStyle/>
          <a:p>
            <a:endParaRPr lang="sl-SI"/>
          </a:p>
        </p:txBody>
      </p:sp>
      <p:sp>
        <p:nvSpPr>
          <p:cNvPr id="22572" name="Line 48"/>
          <p:cNvSpPr>
            <a:spLocks noChangeShapeType="1"/>
          </p:cNvSpPr>
          <p:nvPr/>
        </p:nvSpPr>
        <p:spPr bwMode="auto">
          <a:xfrm>
            <a:off x="3770313" y="3429000"/>
            <a:ext cx="0" cy="431800"/>
          </a:xfrm>
          <a:prstGeom prst="line">
            <a:avLst/>
          </a:prstGeom>
          <a:noFill/>
          <a:ln w="12700">
            <a:solidFill>
              <a:schemeClr val="tx1"/>
            </a:solidFill>
            <a:round/>
            <a:headEnd/>
            <a:tailEnd type="triangle" w="med" len="med"/>
          </a:ln>
        </p:spPr>
        <p:txBody>
          <a:bodyPr/>
          <a:lstStyle/>
          <a:p>
            <a:endParaRPr lang="sl-SI"/>
          </a:p>
        </p:txBody>
      </p:sp>
      <p:sp>
        <p:nvSpPr>
          <p:cNvPr id="22573" name="Oval 49"/>
          <p:cNvSpPr>
            <a:spLocks noChangeArrowheads="1"/>
          </p:cNvSpPr>
          <p:nvPr/>
        </p:nvSpPr>
        <p:spPr bwMode="auto">
          <a:xfrm>
            <a:off x="3740150" y="339566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4" name="Rectangle 50"/>
          <p:cNvSpPr>
            <a:spLocks noChangeArrowheads="1"/>
          </p:cNvSpPr>
          <p:nvPr/>
        </p:nvSpPr>
        <p:spPr bwMode="auto">
          <a:xfrm>
            <a:off x="3732213" y="3500438"/>
            <a:ext cx="73025" cy="215900"/>
          </a:xfrm>
          <a:prstGeom prst="rect">
            <a:avLst/>
          </a:prstGeom>
          <a:noFill/>
          <a:ln w="12700">
            <a:solidFill>
              <a:schemeClr val="tx1"/>
            </a:solidFill>
            <a:miter lim="800000"/>
            <a:headEnd/>
            <a:tailEnd/>
          </a:ln>
        </p:spPr>
        <p:txBody>
          <a:bodyPr wrap="none" anchor="ctr"/>
          <a:lstStyle/>
          <a:p>
            <a:endParaRPr lang="sl-SI"/>
          </a:p>
        </p:txBody>
      </p:sp>
      <p:sp>
        <p:nvSpPr>
          <p:cNvPr id="22575" name="Line 51"/>
          <p:cNvSpPr>
            <a:spLocks noChangeShapeType="1"/>
          </p:cNvSpPr>
          <p:nvPr/>
        </p:nvSpPr>
        <p:spPr bwMode="auto">
          <a:xfrm>
            <a:off x="3986213" y="3429000"/>
            <a:ext cx="0" cy="431800"/>
          </a:xfrm>
          <a:prstGeom prst="line">
            <a:avLst/>
          </a:prstGeom>
          <a:noFill/>
          <a:ln w="12700">
            <a:solidFill>
              <a:schemeClr val="tx1"/>
            </a:solidFill>
            <a:round/>
            <a:headEnd/>
            <a:tailEnd type="triangle" w="med" len="med"/>
          </a:ln>
        </p:spPr>
        <p:txBody>
          <a:bodyPr/>
          <a:lstStyle/>
          <a:p>
            <a:endParaRPr lang="sl-SI"/>
          </a:p>
        </p:txBody>
      </p:sp>
      <p:sp>
        <p:nvSpPr>
          <p:cNvPr id="22576" name="Oval 52"/>
          <p:cNvSpPr>
            <a:spLocks noChangeArrowheads="1"/>
          </p:cNvSpPr>
          <p:nvPr/>
        </p:nvSpPr>
        <p:spPr bwMode="auto">
          <a:xfrm>
            <a:off x="3956050" y="339566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77" name="Rectangle 53"/>
          <p:cNvSpPr>
            <a:spLocks noChangeArrowheads="1"/>
          </p:cNvSpPr>
          <p:nvPr/>
        </p:nvSpPr>
        <p:spPr bwMode="auto">
          <a:xfrm>
            <a:off x="3948113" y="3500438"/>
            <a:ext cx="73025" cy="215900"/>
          </a:xfrm>
          <a:prstGeom prst="rect">
            <a:avLst/>
          </a:prstGeom>
          <a:noFill/>
          <a:ln w="12700">
            <a:solidFill>
              <a:schemeClr val="tx1"/>
            </a:solidFill>
            <a:miter lim="800000"/>
            <a:headEnd/>
            <a:tailEnd/>
          </a:ln>
        </p:spPr>
        <p:txBody>
          <a:bodyPr wrap="none" anchor="ctr"/>
          <a:lstStyle/>
          <a:p>
            <a:endParaRPr lang="sl-SI"/>
          </a:p>
        </p:txBody>
      </p:sp>
      <p:sp>
        <p:nvSpPr>
          <p:cNvPr id="22578" name="Line 54"/>
          <p:cNvSpPr>
            <a:spLocks noChangeShapeType="1"/>
          </p:cNvSpPr>
          <p:nvPr/>
        </p:nvSpPr>
        <p:spPr bwMode="auto">
          <a:xfrm>
            <a:off x="4202113" y="3429000"/>
            <a:ext cx="0" cy="431800"/>
          </a:xfrm>
          <a:prstGeom prst="line">
            <a:avLst/>
          </a:prstGeom>
          <a:noFill/>
          <a:ln w="12700">
            <a:solidFill>
              <a:schemeClr val="tx1"/>
            </a:solidFill>
            <a:round/>
            <a:headEnd/>
            <a:tailEnd type="triangle" w="med" len="med"/>
          </a:ln>
        </p:spPr>
        <p:txBody>
          <a:bodyPr/>
          <a:lstStyle/>
          <a:p>
            <a:endParaRPr lang="sl-SI"/>
          </a:p>
        </p:txBody>
      </p:sp>
      <p:sp>
        <p:nvSpPr>
          <p:cNvPr id="22579" name="Oval 55"/>
          <p:cNvSpPr>
            <a:spLocks noChangeArrowheads="1"/>
          </p:cNvSpPr>
          <p:nvPr/>
        </p:nvSpPr>
        <p:spPr bwMode="auto">
          <a:xfrm>
            <a:off x="4171950" y="339566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0" name="Rectangle 56"/>
          <p:cNvSpPr>
            <a:spLocks noChangeArrowheads="1"/>
          </p:cNvSpPr>
          <p:nvPr/>
        </p:nvSpPr>
        <p:spPr bwMode="auto">
          <a:xfrm>
            <a:off x="4164013" y="3500438"/>
            <a:ext cx="73025" cy="215900"/>
          </a:xfrm>
          <a:prstGeom prst="rect">
            <a:avLst/>
          </a:prstGeom>
          <a:noFill/>
          <a:ln w="12700">
            <a:solidFill>
              <a:schemeClr val="tx1"/>
            </a:solidFill>
            <a:miter lim="800000"/>
            <a:headEnd/>
            <a:tailEnd/>
          </a:ln>
        </p:spPr>
        <p:txBody>
          <a:bodyPr wrap="none" anchor="ctr"/>
          <a:lstStyle/>
          <a:p>
            <a:endParaRPr lang="sl-SI"/>
          </a:p>
        </p:txBody>
      </p:sp>
      <p:sp>
        <p:nvSpPr>
          <p:cNvPr id="22581" name="Oval 57"/>
          <p:cNvSpPr>
            <a:spLocks noChangeArrowheads="1"/>
          </p:cNvSpPr>
          <p:nvPr/>
        </p:nvSpPr>
        <p:spPr bwMode="auto">
          <a:xfrm>
            <a:off x="2768600" y="3400425"/>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2" name="Line 58"/>
          <p:cNvSpPr>
            <a:spLocks noChangeShapeType="1"/>
          </p:cNvSpPr>
          <p:nvPr/>
        </p:nvSpPr>
        <p:spPr bwMode="auto">
          <a:xfrm flipV="1">
            <a:off x="2798763" y="3284538"/>
            <a:ext cx="0" cy="144462"/>
          </a:xfrm>
          <a:prstGeom prst="line">
            <a:avLst/>
          </a:prstGeom>
          <a:noFill/>
          <a:ln w="12700">
            <a:solidFill>
              <a:schemeClr val="tx1"/>
            </a:solidFill>
            <a:round/>
            <a:headEnd/>
            <a:tailEnd/>
          </a:ln>
        </p:spPr>
        <p:txBody>
          <a:bodyPr/>
          <a:lstStyle/>
          <a:p>
            <a:endParaRPr lang="sl-SI"/>
          </a:p>
        </p:txBody>
      </p:sp>
      <p:sp>
        <p:nvSpPr>
          <p:cNvPr id="22583" name="Line 59"/>
          <p:cNvSpPr>
            <a:spLocks noChangeShapeType="1"/>
          </p:cNvSpPr>
          <p:nvPr/>
        </p:nvSpPr>
        <p:spPr bwMode="auto">
          <a:xfrm flipH="1" flipV="1">
            <a:off x="2725738" y="3140075"/>
            <a:ext cx="73025" cy="144463"/>
          </a:xfrm>
          <a:prstGeom prst="line">
            <a:avLst/>
          </a:prstGeom>
          <a:noFill/>
          <a:ln w="12700">
            <a:solidFill>
              <a:schemeClr val="tx1"/>
            </a:solidFill>
            <a:round/>
            <a:headEnd/>
            <a:tailEnd/>
          </a:ln>
        </p:spPr>
        <p:txBody>
          <a:bodyPr/>
          <a:lstStyle/>
          <a:p>
            <a:endParaRPr lang="sl-SI"/>
          </a:p>
        </p:txBody>
      </p:sp>
      <p:sp>
        <p:nvSpPr>
          <p:cNvPr id="22584" name="Line 60"/>
          <p:cNvSpPr>
            <a:spLocks noChangeShapeType="1"/>
          </p:cNvSpPr>
          <p:nvPr/>
        </p:nvSpPr>
        <p:spPr bwMode="auto">
          <a:xfrm flipV="1">
            <a:off x="2798763" y="2420938"/>
            <a:ext cx="0" cy="719137"/>
          </a:xfrm>
          <a:prstGeom prst="line">
            <a:avLst/>
          </a:prstGeom>
          <a:noFill/>
          <a:ln w="12700">
            <a:solidFill>
              <a:schemeClr val="tx1"/>
            </a:solidFill>
            <a:round/>
            <a:headEnd/>
            <a:tailEnd/>
          </a:ln>
        </p:spPr>
        <p:txBody>
          <a:bodyPr/>
          <a:lstStyle/>
          <a:p>
            <a:endParaRPr lang="sl-SI"/>
          </a:p>
        </p:txBody>
      </p:sp>
      <p:sp>
        <p:nvSpPr>
          <p:cNvPr id="22585" name="Line 61"/>
          <p:cNvSpPr>
            <a:spLocks noChangeShapeType="1"/>
          </p:cNvSpPr>
          <p:nvPr/>
        </p:nvSpPr>
        <p:spPr bwMode="auto">
          <a:xfrm flipV="1">
            <a:off x="1789113" y="3717925"/>
            <a:ext cx="1587" cy="144463"/>
          </a:xfrm>
          <a:prstGeom prst="line">
            <a:avLst/>
          </a:prstGeom>
          <a:noFill/>
          <a:ln w="12700">
            <a:solidFill>
              <a:schemeClr val="tx1"/>
            </a:solidFill>
            <a:round/>
            <a:headEnd/>
            <a:tailEnd/>
          </a:ln>
        </p:spPr>
        <p:txBody>
          <a:bodyPr/>
          <a:lstStyle/>
          <a:p>
            <a:endParaRPr lang="sl-SI"/>
          </a:p>
        </p:txBody>
      </p:sp>
      <p:sp>
        <p:nvSpPr>
          <p:cNvPr id="22586" name="Line 62"/>
          <p:cNvSpPr>
            <a:spLocks noChangeShapeType="1"/>
          </p:cNvSpPr>
          <p:nvPr/>
        </p:nvSpPr>
        <p:spPr bwMode="auto">
          <a:xfrm flipH="1" flipV="1">
            <a:off x="1719263" y="3573463"/>
            <a:ext cx="69850" cy="144462"/>
          </a:xfrm>
          <a:prstGeom prst="line">
            <a:avLst/>
          </a:prstGeom>
          <a:noFill/>
          <a:ln w="12700">
            <a:solidFill>
              <a:schemeClr val="tx1"/>
            </a:solidFill>
            <a:round/>
            <a:headEnd/>
            <a:tailEnd/>
          </a:ln>
        </p:spPr>
        <p:txBody>
          <a:bodyPr/>
          <a:lstStyle/>
          <a:p>
            <a:endParaRPr lang="sl-SI"/>
          </a:p>
        </p:txBody>
      </p:sp>
      <p:sp>
        <p:nvSpPr>
          <p:cNvPr id="22587" name="Line 63"/>
          <p:cNvSpPr>
            <a:spLocks noChangeShapeType="1"/>
          </p:cNvSpPr>
          <p:nvPr/>
        </p:nvSpPr>
        <p:spPr bwMode="auto">
          <a:xfrm flipV="1">
            <a:off x="1789113" y="3429000"/>
            <a:ext cx="0" cy="144463"/>
          </a:xfrm>
          <a:prstGeom prst="line">
            <a:avLst/>
          </a:prstGeom>
          <a:noFill/>
          <a:ln w="12700">
            <a:solidFill>
              <a:schemeClr val="tx1"/>
            </a:solidFill>
            <a:round/>
            <a:headEnd/>
            <a:tailEnd/>
          </a:ln>
        </p:spPr>
        <p:txBody>
          <a:bodyPr/>
          <a:lstStyle/>
          <a:p>
            <a:endParaRPr lang="sl-SI"/>
          </a:p>
        </p:txBody>
      </p:sp>
      <p:sp>
        <p:nvSpPr>
          <p:cNvPr id="22588" name="Oval 64"/>
          <p:cNvSpPr>
            <a:spLocks noChangeArrowheads="1"/>
          </p:cNvSpPr>
          <p:nvPr/>
        </p:nvSpPr>
        <p:spPr bwMode="auto">
          <a:xfrm>
            <a:off x="1758950" y="340201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589" name="Oval 65"/>
          <p:cNvSpPr>
            <a:spLocks noChangeArrowheads="1"/>
          </p:cNvSpPr>
          <p:nvPr/>
        </p:nvSpPr>
        <p:spPr bwMode="auto">
          <a:xfrm>
            <a:off x="1676400" y="3860800"/>
            <a:ext cx="215900" cy="215900"/>
          </a:xfrm>
          <a:prstGeom prst="ellipse">
            <a:avLst/>
          </a:prstGeom>
          <a:noFill/>
          <a:ln w="12700">
            <a:solidFill>
              <a:schemeClr val="tx1"/>
            </a:solidFill>
            <a:round/>
            <a:headEnd/>
            <a:tailEnd/>
          </a:ln>
        </p:spPr>
        <p:txBody>
          <a:bodyPr wrap="none" anchor="ctr"/>
          <a:lstStyle/>
          <a:p>
            <a:endParaRPr lang="sl-SI"/>
          </a:p>
        </p:txBody>
      </p:sp>
      <p:sp>
        <p:nvSpPr>
          <p:cNvPr id="22590" name="Text Box 66"/>
          <p:cNvSpPr txBox="1">
            <a:spLocks noChangeArrowheads="1"/>
          </p:cNvSpPr>
          <p:nvPr/>
        </p:nvSpPr>
        <p:spPr bwMode="auto">
          <a:xfrm>
            <a:off x="1607344" y="3783102"/>
            <a:ext cx="303212" cy="274638"/>
          </a:xfrm>
          <a:prstGeom prst="rect">
            <a:avLst/>
          </a:prstGeom>
          <a:noFill/>
          <a:ln w="12700">
            <a:noFill/>
            <a:miter lim="800000"/>
            <a:headEnd/>
            <a:tailEnd/>
          </a:ln>
        </p:spPr>
        <p:txBody>
          <a:bodyPr wrap="none">
            <a:spAutoFit/>
          </a:bodyPr>
          <a:lstStyle/>
          <a:p>
            <a:r>
              <a:rPr lang="en-GB" dirty="0"/>
              <a:t>G</a:t>
            </a:r>
          </a:p>
        </p:txBody>
      </p:sp>
      <p:sp>
        <p:nvSpPr>
          <p:cNvPr id="22591" name="Line 67"/>
          <p:cNvSpPr>
            <a:spLocks noChangeShapeType="1"/>
          </p:cNvSpPr>
          <p:nvPr/>
        </p:nvSpPr>
        <p:spPr bwMode="auto">
          <a:xfrm>
            <a:off x="1763713" y="4076700"/>
            <a:ext cx="0" cy="71438"/>
          </a:xfrm>
          <a:prstGeom prst="line">
            <a:avLst/>
          </a:prstGeom>
          <a:noFill/>
          <a:ln w="12700">
            <a:solidFill>
              <a:schemeClr val="tx1"/>
            </a:solidFill>
            <a:round/>
            <a:headEnd/>
            <a:tailEnd/>
          </a:ln>
        </p:spPr>
        <p:txBody>
          <a:bodyPr/>
          <a:lstStyle/>
          <a:p>
            <a:endParaRPr lang="sl-SI"/>
          </a:p>
        </p:txBody>
      </p:sp>
      <p:sp>
        <p:nvSpPr>
          <p:cNvPr id="22592" name="Line 68"/>
          <p:cNvSpPr>
            <a:spLocks noChangeShapeType="1"/>
          </p:cNvSpPr>
          <p:nvPr/>
        </p:nvSpPr>
        <p:spPr bwMode="auto">
          <a:xfrm>
            <a:off x="1803400" y="4076700"/>
            <a:ext cx="0" cy="71438"/>
          </a:xfrm>
          <a:prstGeom prst="line">
            <a:avLst/>
          </a:prstGeom>
          <a:noFill/>
          <a:ln w="12700">
            <a:solidFill>
              <a:schemeClr val="tx1"/>
            </a:solidFill>
            <a:round/>
            <a:headEnd/>
            <a:tailEnd/>
          </a:ln>
        </p:spPr>
        <p:txBody>
          <a:bodyPr/>
          <a:lstStyle/>
          <a:p>
            <a:endParaRPr lang="sl-SI"/>
          </a:p>
        </p:txBody>
      </p:sp>
      <p:sp>
        <p:nvSpPr>
          <p:cNvPr id="22593" name="AutoShape 69"/>
          <p:cNvSpPr>
            <a:spLocks noChangeArrowheads="1"/>
          </p:cNvSpPr>
          <p:nvPr/>
        </p:nvSpPr>
        <p:spPr bwMode="auto">
          <a:xfrm flipV="1">
            <a:off x="1598613" y="4148138"/>
            <a:ext cx="361950" cy="144462"/>
          </a:xfrm>
          <a:prstGeom prst="flowChartManualOperation">
            <a:avLst/>
          </a:prstGeom>
          <a:noFill/>
          <a:ln w="12700">
            <a:solidFill>
              <a:schemeClr val="tx1"/>
            </a:solidFill>
            <a:miter lim="800000"/>
            <a:headEnd/>
            <a:tailEnd/>
          </a:ln>
        </p:spPr>
        <p:txBody>
          <a:bodyPr wrap="none" anchor="ctr"/>
          <a:lstStyle/>
          <a:p>
            <a:endParaRPr lang="sl-SI"/>
          </a:p>
        </p:txBody>
      </p:sp>
      <p:sp>
        <p:nvSpPr>
          <p:cNvPr id="22594" name="Text Box 70"/>
          <p:cNvSpPr txBox="1">
            <a:spLocks noChangeArrowheads="1"/>
          </p:cNvSpPr>
          <p:nvPr/>
        </p:nvSpPr>
        <p:spPr bwMode="auto">
          <a:xfrm>
            <a:off x="1042988" y="3813175"/>
            <a:ext cx="590550" cy="244475"/>
          </a:xfrm>
          <a:prstGeom prst="rect">
            <a:avLst/>
          </a:prstGeom>
          <a:noFill/>
          <a:ln w="12700">
            <a:noFill/>
            <a:miter lim="800000"/>
            <a:headEnd/>
            <a:tailEnd/>
          </a:ln>
        </p:spPr>
        <p:txBody>
          <a:bodyPr wrap="none">
            <a:spAutoFit/>
          </a:bodyPr>
          <a:lstStyle/>
          <a:p>
            <a:r>
              <a:rPr lang="en-GB" sz="1000"/>
              <a:t>Genset</a:t>
            </a:r>
          </a:p>
        </p:txBody>
      </p:sp>
      <p:sp>
        <p:nvSpPr>
          <p:cNvPr id="22595" name="Rectangle 71"/>
          <p:cNvSpPr>
            <a:spLocks noChangeArrowheads="1"/>
          </p:cNvSpPr>
          <p:nvPr/>
        </p:nvSpPr>
        <p:spPr bwMode="auto">
          <a:xfrm>
            <a:off x="2509838" y="4148138"/>
            <a:ext cx="576262" cy="576262"/>
          </a:xfrm>
          <a:prstGeom prst="rect">
            <a:avLst/>
          </a:prstGeom>
          <a:solidFill>
            <a:srgbClr val="CCE7FF"/>
          </a:solidFill>
          <a:ln w="12700">
            <a:solidFill>
              <a:schemeClr val="tx1"/>
            </a:solidFill>
            <a:miter lim="800000"/>
            <a:headEnd/>
            <a:tailEnd/>
          </a:ln>
        </p:spPr>
        <p:txBody>
          <a:bodyPr wrap="none" anchor="ctr"/>
          <a:lstStyle/>
          <a:p>
            <a:pPr algn="ctr"/>
            <a:r>
              <a:rPr lang="en-GB" sz="1600"/>
              <a:t>UPS</a:t>
            </a:r>
          </a:p>
        </p:txBody>
      </p:sp>
      <p:sp>
        <p:nvSpPr>
          <p:cNvPr id="22596" name="Line 76"/>
          <p:cNvSpPr>
            <a:spLocks noChangeShapeType="1"/>
          </p:cNvSpPr>
          <p:nvPr/>
        </p:nvSpPr>
        <p:spPr bwMode="auto">
          <a:xfrm flipH="1" flipV="1">
            <a:off x="3192463" y="4364038"/>
            <a:ext cx="69850" cy="144462"/>
          </a:xfrm>
          <a:prstGeom prst="line">
            <a:avLst/>
          </a:prstGeom>
          <a:noFill/>
          <a:ln w="12700">
            <a:solidFill>
              <a:schemeClr val="tx1"/>
            </a:solidFill>
            <a:round/>
            <a:headEnd/>
            <a:tailEnd/>
          </a:ln>
        </p:spPr>
        <p:txBody>
          <a:bodyPr/>
          <a:lstStyle/>
          <a:p>
            <a:endParaRPr lang="sl-SI"/>
          </a:p>
        </p:txBody>
      </p:sp>
      <p:sp>
        <p:nvSpPr>
          <p:cNvPr id="22597" name="Line 77"/>
          <p:cNvSpPr>
            <a:spLocks noChangeShapeType="1"/>
          </p:cNvSpPr>
          <p:nvPr/>
        </p:nvSpPr>
        <p:spPr bwMode="auto">
          <a:xfrm flipH="1" flipV="1">
            <a:off x="3262313" y="3429000"/>
            <a:ext cx="0" cy="935038"/>
          </a:xfrm>
          <a:prstGeom prst="line">
            <a:avLst/>
          </a:prstGeom>
          <a:noFill/>
          <a:ln w="12700">
            <a:solidFill>
              <a:schemeClr val="tx1"/>
            </a:solidFill>
            <a:round/>
            <a:headEnd/>
            <a:tailEnd/>
          </a:ln>
        </p:spPr>
        <p:txBody>
          <a:bodyPr/>
          <a:lstStyle/>
          <a:p>
            <a:endParaRPr lang="sl-SI"/>
          </a:p>
        </p:txBody>
      </p:sp>
      <p:sp>
        <p:nvSpPr>
          <p:cNvPr id="22598" name="Line 78"/>
          <p:cNvSpPr>
            <a:spLocks noChangeShapeType="1"/>
          </p:cNvSpPr>
          <p:nvPr/>
        </p:nvSpPr>
        <p:spPr bwMode="auto">
          <a:xfrm>
            <a:off x="1357313" y="5589588"/>
            <a:ext cx="3314700" cy="1587"/>
          </a:xfrm>
          <a:prstGeom prst="line">
            <a:avLst/>
          </a:prstGeom>
          <a:noFill/>
          <a:ln w="12700">
            <a:solidFill>
              <a:schemeClr val="tx1"/>
            </a:solidFill>
            <a:round/>
            <a:headEnd/>
            <a:tailEnd/>
          </a:ln>
        </p:spPr>
        <p:txBody>
          <a:bodyPr/>
          <a:lstStyle/>
          <a:p>
            <a:endParaRPr lang="sl-SI"/>
          </a:p>
        </p:txBody>
      </p:sp>
      <p:sp>
        <p:nvSpPr>
          <p:cNvPr id="22599" name="Line 79"/>
          <p:cNvSpPr>
            <a:spLocks noChangeShapeType="1"/>
          </p:cNvSpPr>
          <p:nvPr/>
        </p:nvSpPr>
        <p:spPr bwMode="auto">
          <a:xfrm>
            <a:off x="3554413" y="5589588"/>
            <a:ext cx="0" cy="431800"/>
          </a:xfrm>
          <a:prstGeom prst="line">
            <a:avLst/>
          </a:prstGeom>
          <a:noFill/>
          <a:ln w="12700">
            <a:solidFill>
              <a:schemeClr val="tx1"/>
            </a:solidFill>
            <a:round/>
            <a:headEnd/>
            <a:tailEnd type="triangle" w="med" len="med"/>
          </a:ln>
        </p:spPr>
        <p:txBody>
          <a:bodyPr/>
          <a:lstStyle/>
          <a:p>
            <a:endParaRPr lang="sl-SI"/>
          </a:p>
        </p:txBody>
      </p:sp>
      <p:sp>
        <p:nvSpPr>
          <p:cNvPr id="22600" name="Oval 80"/>
          <p:cNvSpPr>
            <a:spLocks noChangeArrowheads="1"/>
          </p:cNvSpPr>
          <p:nvPr/>
        </p:nvSpPr>
        <p:spPr bwMode="auto">
          <a:xfrm>
            <a:off x="3524250" y="555625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1" name="Rectangle 81"/>
          <p:cNvSpPr>
            <a:spLocks noChangeArrowheads="1"/>
          </p:cNvSpPr>
          <p:nvPr/>
        </p:nvSpPr>
        <p:spPr bwMode="auto">
          <a:xfrm>
            <a:off x="3516313" y="5661025"/>
            <a:ext cx="73025" cy="215900"/>
          </a:xfrm>
          <a:prstGeom prst="rect">
            <a:avLst/>
          </a:prstGeom>
          <a:noFill/>
          <a:ln w="12700">
            <a:solidFill>
              <a:schemeClr val="tx1"/>
            </a:solidFill>
            <a:miter lim="800000"/>
            <a:headEnd/>
            <a:tailEnd/>
          </a:ln>
        </p:spPr>
        <p:txBody>
          <a:bodyPr wrap="none" anchor="ctr"/>
          <a:lstStyle/>
          <a:p>
            <a:endParaRPr lang="sl-SI"/>
          </a:p>
        </p:txBody>
      </p:sp>
      <p:sp>
        <p:nvSpPr>
          <p:cNvPr id="22602" name="Line 82"/>
          <p:cNvSpPr>
            <a:spLocks noChangeShapeType="1"/>
          </p:cNvSpPr>
          <p:nvPr/>
        </p:nvSpPr>
        <p:spPr bwMode="auto">
          <a:xfrm>
            <a:off x="3770313" y="5589588"/>
            <a:ext cx="0" cy="431800"/>
          </a:xfrm>
          <a:prstGeom prst="line">
            <a:avLst/>
          </a:prstGeom>
          <a:noFill/>
          <a:ln w="12700">
            <a:solidFill>
              <a:schemeClr val="tx1"/>
            </a:solidFill>
            <a:round/>
            <a:headEnd/>
            <a:tailEnd type="triangle" w="med" len="med"/>
          </a:ln>
        </p:spPr>
        <p:txBody>
          <a:bodyPr/>
          <a:lstStyle/>
          <a:p>
            <a:endParaRPr lang="sl-SI"/>
          </a:p>
        </p:txBody>
      </p:sp>
      <p:sp>
        <p:nvSpPr>
          <p:cNvPr id="22603" name="Oval 83"/>
          <p:cNvSpPr>
            <a:spLocks noChangeArrowheads="1"/>
          </p:cNvSpPr>
          <p:nvPr/>
        </p:nvSpPr>
        <p:spPr bwMode="auto">
          <a:xfrm>
            <a:off x="3740150" y="555625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4" name="Rectangle 84"/>
          <p:cNvSpPr>
            <a:spLocks noChangeArrowheads="1"/>
          </p:cNvSpPr>
          <p:nvPr/>
        </p:nvSpPr>
        <p:spPr bwMode="auto">
          <a:xfrm>
            <a:off x="3732213" y="5661025"/>
            <a:ext cx="73025" cy="215900"/>
          </a:xfrm>
          <a:prstGeom prst="rect">
            <a:avLst/>
          </a:prstGeom>
          <a:noFill/>
          <a:ln w="12700">
            <a:solidFill>
              <a:schemeClr val="tx1"/>
            </a:solidFill>
            <a:miter lim="800000"/>
            <a:headEnd/>
            <a:tailEnd/>
          </a:ln>
        </p:spPr>
        <p:txBody>
          <a:bodyPr wrap="none" anchor="ctr"/>
          <a:lstStyle/>
          <a:p>
            <a:endParaRPr lang="sl-SI"/>
          </a:p>
        </p:txBody>
      </p:sp>
      <p:sp>
        <p:nvSpPr>
          <p:cNvPr id="22605" name="Line 85"/>
          <p:cNvSpPr>
            <a:spLocks noChangeShapeType="1"/>
          </p:cNvSpPr>
          <p:nvPr/>
        </p:nvSpPr>
        <p:spPr bwMode="auto">
          <a:xfrm>
            <a:off x="3986213" y="5589588"/>
            <a:ext cx="0" cy="431800"/>
          </a:xfrm>
          <a:prstGeom prst="line">
            <a:avLst/>
          </a:prstGeom>
          <a:noFill/>
          <a:ln w="12700">
            <a:solidFill>
              <a:schemeClr val="tx1"/>
            </a:solidFill>
            <a:round/>
            <a:headEnd/>
            <a:tailEnd type="triangle" w="med" len="med"/>
          </a:ln>
        </p:spPr>
        <p:txBody>
          <a:bodyPr/>
          <a:lstStyle/>
          <a:p>
            <a:endParaRPr lang="sl-SI"/>
          </a:p>
        </p:txBody>
      </p:sp>
      <p:sp>
        <p:nvSpPr>
          <p:cNvPr id="22606" name="Oval 86"/>
          <p:cNvSpPr>
            <a:spLocks noChangeArrowheads="1"/>
          </p:cNvSpPr>
          <p:nvPr/>
        </p:nvSpPr>
        <p:spPr bwMode="auto">
          <a:xfrm>
            <a:off x="3956050" y="555625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07" name="Rectangle 87"/>
          <p:cNvSpPr>
            <a:spLocks noChangeArrowheads="1"/>
          </p:cNvSpPr>
          <p:nvPr/>
        </p:nvSpPr>
        <p:spPr bwMode="auto">
          <a:xfrm>
            <a:off x="3948113" y="5661025"/>
            <a:ext cx="73025" cy="215900"/>
          </a:xfrm>
          <a:prstGeom prst="rect">
            <a:avLst/>
          </a:prstGeom>
          <a:noFill/>
          <a:ln w="12700">
            <a:solidFill>
              <a:schemeClr val="tx1"/>
            </a:solidFill>
            <a:miter lim="800000"/>
            <a:headEnd/>
            <a:tailEnd/>
          </a:ln>
        </p:spPr>
        <p:txBody>
          <a:bodyPr wrap="none" anchor="ctr"/>
          <a:lstStyle/>
          <a:p>
            <a:endParaRPr lang="sl-SI"/>
          </a:p>
        </p:txBody>
      </p:sp>
      <p:sp>
        <p:nvSpPr>
          <p:cNvPr id="22608" name="Line 88"/>
          <p:cNvSpPr>
            <a:spLocks noChangeShapeType="1"/>
          </p:cNvSpPr>
          <p:nvPr/>
        </p:nvSpPr>
        <p:spPr bwMode="auto">
          <a:xfrm>
            <a:off x="4202113" y="5589588"/>
            <a:ext cx="0" cy="431800"/>
          </a:xfrm>
          <a:prstGeom prst="line">
            <a:avLst/>
          </a:prstGeom>
          <a:noFill/>
          <a:ln w="12700">
            <a:solidFill>
              <a:schemeClr val="tx1"/>
            </a:solidFill>
            <a:round/>
            <a:headEnd/>
            <a:tailEnd type="triangle" w="med" len="med"/>
          </a:ln>
        </p:spPr>
        <p:txBody>
          <a:bodyPr/>
          <a:lstStyle/>
          <a:p>
            <a:endParaRPr lang="sl-SI"/>
          </a:p>
        </p:txBody>
      </p:sp>
      <p:sp>
        <p:nvSpPr>
          <p:cNvPr id="22609" name="Oval 89"/>
          <p:cNvSpPr>
            <a:spLocks noChangeArrowheads="1"/>
          </p:cNvSpPr>
          <p:nvPr/>
        </p:nvSpPr>
        <p:spPr bwMode="auto">
          <a:xfrm>
            <a:off x="4171950" y="555625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10" name="Rectangle 90"/>
          <p:cNvSpPr>
            <a:spLocks noChangeArrowheads="1"/>
          </p:cNvSpPr>
          <p:nvPr/>
        </p:nvSpPr>
        <p:spPr bwMode="auto">
          <a:xfrm>
            <a:off x="4164013" y="5661025"/>
            <a:ext cx="73025" cy="215900"/>
          </a:xfrm>
          <a:prstGeom prst="rect">
            <a:avLst/>
          </a:prstGeom>
          <a:noFill/>
          <a:ln w="12700">
            <a:solidFill>
              <a:schemeClr val="tx1"/>
            </a:solidFill>
            <a:miter lim="800000"/>
            <a:headEnd/>
            <a:tailEnd/>
          </a:ln>
        </p:spPr>
        <p:txBody>
          <a:bodyPr wrap="none" anchor="ctr"/>
          <a:lstStyle/>
          <a:p>
            <a:endParaRPr lang="sl-SI"/>
          </a:p>
        </p:txBody>
      </p:sp>
      <p:sp>
        <p:nvSpPr>
          <p:cNvPr id="22611" name="Line 91"/>
          <p:cNvSpPr>
            <a:spLocks noChangeShapeType="1"/>
          </p:cNvSpPr>
          <p:nvPr/>
        </p:nvSpPr>
        <p:spPr bwMode="auto">
          <a:xfrm flipV="1">
            <a:off x="2798763" y="5049838"/>
            <a:ext cx="0" cy="539750"/>
          </a:xfrm>
          <a:prstGeom prst="line">
            <a:avLst/>
          </a:prstGeom>
          <a:noFill/>
          <a:ln w="12700">
            <a:solidFill>
              <a:schemeClr val="tx1"/>
            </a:solidFill>
            <a:round/>
            <a:headEnd/>
            <a:tailEnd/>
          </a:ln>
        </p:spPr>
        <p:txBody>
          <a:bodyPr/>
          <a:lstStyle/>
          <a:p>
            <a:endParaRPr lang="sl-SI"/>
          </a:p>
        </p:txBody>
      </p:sp>
      <p:sp>
        <p:nvSpPr>
          <p:cNvPr id="22612" name="Line 92"/>
          <p:cNvSpPr>
            <a:spLocks noChangeShapeType="1"/>
          </p:cNvSpPr>
          <p:nvPr/>
        </p:nvSpPr>
        <p:spPr bwMode="auto">
          <a:xfrm flipH="1" flipV="1">
            <a:off x="2725738" y="4905375"/>
            <a:ext cx="73025" cy="144463"/>
          </a:xfrm>
          <a:prstGeom prst="line">
            <a:avLst/>
          </a:prstGeom>
          <a:noFill/>
          <a:ln w="12700">
            <a:solidFill>
              <a:schemeClr val="tx1"/>
            </a:solidFill>
            <a:round/>
            <a:headEnd/>
            <a:tailEnd/>
          </a:ln>
        </p:spPr>
        <p:txBody>
          <a:bodyPr/>
          <a:lstStyle/>
          <a:p>
            <a:endParaRPr lang="sl-SI"/>
          </a:p>
        </p:txBody>
      </p:sp>
      <p:sp>
        <p:nvSpPr>
          <p:cNvPr id="22613" name="Line 93"/>
          <p:cNvSpPr>
            <a:spLocks noChangeShapeType="1"/>
          </p:cNvSpPr>
          <p:nvPr/>
        </p:nvSpPr>
        <p:spPr bwMode="auto">
          <a:xfrm flipH="1" flipV="1">
            <a:off x="2792413" y="4724400"/>
            <a:ext cx="0" cy="182563"/>
          </a:xfrm>
          <a:prstGeom prst="line">
            <a:avLst/>
          </a:prstGeom>
          <a:noFill/>
          <a:ln w="12700">
            <a:solidFill>
              <a:schemeClr val="tx1"/>
            </a:solidFill>
            <a:round/>
            <a:headEnd/>
            <a:tailEnd/>
          </a:ln>
        </p:spPr>
        <p:txBody>
          <a:bodyPr/>
          <a:lstStyle/>
          <a:p>
            <a:endParaRPr lang="sl-SI"/>
          </a:p>
        </p:txBody>
      </p:sp>
      <p:sp>
        <p:nvSpPr>
          <p:cNvPr id="22614" name="Oval 94"/>
          <p:cNvSpPr>
            <a:spLocks noChangeArrowheads="1"/>
          </p:cNvSpPr>
          <p:nvPr/>
        </p:nvSpPr>
        <p:spPr bwMode="auto">
          <a:xfrm>
            <a:off x="2768600" y="5561013"/>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15" name="Line 95"/>
          <p:cNvSpPr>
            <a:spLocks noChangeShapeType="1"/>
          </p:cNvSpPr>
          <p:nvPr/>
        </p:nvSpPr>
        <p:spPr bwMode="auto">
          <a:xfrm flipV="1">
            <a:off x="3262313" y="4508500"/>
            <a:ext cx="0" cy="1079500"/>
          </a:xfrm>
          <a:prstGeom prst="line">
            <a:avLst/>
          </a:prstGeom>
          <a:noFill/>
          <a:ln w="12700">
            <a:solidFill>
              <a:schemeClr val="tx1"/>
            </a:solidFill>
            <a:round/>
            <a:headEnd/>
            <a:tailEnd/>
          </a:ln>
        </p:spPr>
        <p:txBody>
          <a:bodyPr/>
          <a:lstStyle/>
          <a:p>
            <a:endParaRPr lang="sl-SI"/>
          </a:p>
        </p:txBody>
      </p:sp>
      <p:sp>
        <p:nvSpPr>
          <p:cNvPr id="22616" name="Line 96"/>
          <p:cNvSpPr>
            <a:spLocks noChangeShapeType="1"/>
          </p:cNvSpPr>
          <p:nvPr/>
        </p:nvSpPr>
        <p:spPr bwMode="auto">
          <a:xfrm flipH="1">
            <a:off x="2341563" y="4581525"/>
            <a:ext cx="168275" cy="0"/>
          </a:xfrm>
          <a:prstGeom prst="line">
            <a:avLst/>
          </a:prstGeom>
          <a:noFill/>
          <a:ln w="12700">
            <a:solidFill>
              <a:schemeClr val="tx1"/>
            </a:solidFill>
            <a:round/>
            <a:headEnd/>
            <a:tailEnd/>
          </a:ln>
        </p:spPr>
        <p:txBody>
          <a:bodyPr/>
          <a:lstStyle/>
          <a:p>
            <a:endParaRPr lang="sl-SI"/>
          </a:p>
        </p:txBody>
      </p:sp>
      <p:sp>
        <p:nvSpPr>
          <p:cNvPr id="22617" name="Line 97"/>
          <p:cNvSpPr>
            <a:spLocks noChangeShapeType="1"/>
          </p:cNvSpPr>
          <p:nvPr/>
        </p:nvSpPr>
        <p:spPr bwMode="auto">
          <a:xfrm>
            <a:off x="2341563" y="4581525"/>
            <a:ext cx="0" cy="142875"/>
          </a:xfrm>
          <a:prstGeom prst="line">
            <a:avLst/>
          </a:prstGeom>
          <a:noFill/>
          <a:ln w="12700">
            <a:solidFill>
              <a:schemeClr val="tx1"/>
            </a:solidFill>
            <a:round/>
            <a:headEnd/>
            <a:tailEnd/>
          </a:ln>
        </p:spPr>
        <p:txBody>
          <a:bodyPr/>
          <a:lstStyle/>
          <a:p>
            <a:endParaRPr lang="sl-SI"/>
          </a:p>
        </p:txBody>
      </p:sp>
      <p:sp>
        <p:nvSpPr>
          <p:cNvPr id="22618" name="Line 98"/>
          <p:cNvSpPr>
            <a:spLocks noChangeShapeType="1"/>
          </p:cNvSpPr>
          <p:nvPr/>
        </p:nvSpPr>
        <p:spPr bwMode="auto">
          <a:xfrm>
            <a:off x="2268538" y="5084763"/>
            <a:ext cx="142875" cy="0"/>
          </a:xfrm>
          <a:prstGeom prst="line">
            <a:avLst/>
          </a:prstGeom>
          <a:noFill/>
          <a:ln w="12700">
            <a:solidFill>
              <a:schemeClr val="tx1"/>
            </a:solidFill>
            <a:round/>
            <a:headEnd/>
            <a:tailEnd/>
          </a:ln>
        </p:spPr>
        <p:txBody>
          <a:bodyPr/>
          <a:lstStyle/>
          <a:p>
            <a:endParaRPr lang="sl-SI"/>
          </a:p>
        </p:txBody>
      </p:sp>
      <p:sp>
        <p:nvSpPr>
          <p:cNvPr id="22619" name="Line 99"/>
          <p:cNvSpPr>
            <a:spLocks noChangeShapeType="1"/>
          </p:cNvSpPr>
          <p:nvPr/>
        </p:nvSpPr>
        <p:spPr bwMode="auto">
          <a:xfrm>
            <a:off x="2309813" y="5124450"/>
            <a:ext cx="69850" cy="0"/>
          </a:xfrm>
          <a:prstGeom prst="line">
            <a:avLst/>
          </a:prstGeom>
          <a:noFill/>
          <a:ln w="12700">
            <a:solidFill>
              <a:schemeClr val="tx1"/>
            </a:solidFill>
            <a:round/>
            <a:headEnd/>
            <a:tailEnd/>
          </a:ln>
        </p:spPr>
        <p:txBody>
          <a:bodyPr/>
          <a:lstStyle/>
          <a:p>
            <a:endParaRPr lang="sl-SI"/>
          </a:p>
        </p:txBody>
      </p:sp>
      <p:sp>
        <p:nvSpPr>
          <p:cNvPr id="22620" name="Text Box 100"/>
          <p:cNvSpPr txBox="1">
            <a:spLocks noChangeArrowheads="1"/>
          </p:cNvSpPr>
          <p:nvPr/>
        </p:nvSpPr>
        <p:spPr bwMode="auto">
          <a:xfrm>
            <a:off x="3352807" y="4437063"/>
            <a:ext cx="950902" cy="246221"/>
          </a:xfrm>
          <a:prstGeom prst="rect">
            <a:avLst/>
          </a:prstGeom>
          <a:noFill/>
          <a:ln w="12700">
            <a:noFill/>
            <a:miter lim="800000"/>
            <a:headEnd/>
            <a:tailEnd/>
          </a:ln>
        </p:spPr>
        <p:txBody>
          <a:bodyPr wrap="none">
            <a:spAutoFit/>
          </a:bodyPr>
          <a:lstStyle/>
          <a:p>
            <a:pPr algn="ctr"/>
            <a:r>
              <a:rPr lang="sl-SI" sz="1000" dirty="0" smtClean="0"/>
              <a:t>Ročni </a:t>
            </a:r>
            <a:r>
              <a:rPr lang="sl-SI" sz="1000" dirty="0" err="1" smtClean="0"/>
              <a:t>bypass</a:t>
            </a:r>
            <a:endParaRPr lang="en-GB" sz="1000" dirty="0"/>
          </a:p>
        </p:txBody>
      </p:sp>
      <p:sp>
        <p:nvSpPr>
          <p:cNvPr id="22621" name="Text Box 101"/>
          <p:cNvSpPr txBox="1">
            <a:spLocks noChangeArrowheads="1"/>
          </p:cNvSpPr>
          <p:nvPr/>
        </p:nvSpPr>
        <p:spPr bwMode="auto">
          <a:xfrm>
            <a:off x="1619250" y="4941888"/>
            <a:ext cx="584200" cy="244475"/>
          </a:xfrm>
          <a:prstGeom prst="rect">
            <a:avLst/>
          </a:prstGeom>
          <a:noFill/>
          <a:ln w="12700">
            <a:noFill/>
            <a:miter lim="800000"/>
            <a:headEnd/>
            <a:tailEnd/>
          </a:ln>
        </p:spPr>
        <p:txBody>
          <a:bodyPr wrap="none">
            <a:spAutoFit/>
          </a:bodyPr>
          <a:lstStyle/>
          <a:p>
            <a:pPr algn="ctr"/>
            <a:r>
              <a:rPr lang="en-GB" sz="1000"/>
              <a:t>Battery</a:t>
            </a:r>
          </a:p>
        </p:txBody>
      </p:sp>
      <p:sp>
        <p:nvSpPr>
          <p:cNvPr id="22622" name="Text Box 102"/>
          <p:cNvSpPr txBox="1">
            <a:spLocks noChangeArrowheads="1"/>
          </p:cNvSpPr>
          <p:nvPr/>
        </p:nvSpPr>
        <p:spPr bwMode="auto">
          <a:xfrm>
            <a:off x="3296054" y="2157413"/>
            <a:ext cx="1197765" cy="246221"/>
          </a:xfrm>
          <a:prstGeom prst="rect">
            <a:avLst/>
          </a:prstGeom>
          <a:noFill/>
          <a:ln w="12700">
            <a:noFill/>
            <a:miter lim="800000"/>
            <a:headEnd/>
            <a:tailEnd/>
          </a:ln>
        </p:spPr>
        <p:txBody>
          <a:bodyPr wrap="none">
            <a:spAutoFit/>
          </a:bodyPr>
          <a:lstStyle/>
          <a:p>
            <a:pPr algn="ctr"/>
            <a:r>
              <a:rPr lang="sl-SI" sz="1000" dirty="0" smtClean="0"/>
              <a:t>Mrežno napajanje</a:t>
            </a:r>
            <a:endParaRPr lang="en-GB" sz="1000" dirty="0"/>
          </a:p>
        </p:txBody>
      </p:sp>
      <p:sp>
        <p:nvSpPr>
          <p:cNvPr id="22623" name="Text Box 103"/>
          <p:cNvSpPr txBox="1">
            <a:spLocks noChangeArrowheads="1"/>
          </p:cNvSpPr>
          <p:nvPr/>
        </p:nvSpPr>
        <p:spPr bwMode="auto">
          <a:xfrm>
            <a:off x="3186341" y="2840038"/>
            <a:ext cx="1398140" cy="246221"/>
          </a:xfrm>
          <a:prstGeom prst="rect">
            <a:avLst/>
          </a:prstGeom>
          <a:noFill/>
          <a:ln w="12700">
            <a:noFill/>
            <a:miter lim="800000"/>
            <a:headEnd/>
            <a:tailEnd/>
          </a:ln>
        </p:spPr>
        <p:txBody>
          <a:bodyPr wrap="none">
            <a:spAutoFit/>
          </a:bodyPr>
          <a:lstStyle/>
          <a:p>
            <a:pPr algn="ctr"/>
            <a:r>
              <a:rPr lang="sl-SI" sz="1000" dirty="0" smtClean="0"/>
              <a:t>Nezaščiteni porabniki</a:t>
            </a:r>
            <a:endParaRPr lang="en-GB" sz="1000" dirty="0"/>
          </a:p>
        </p:txBody>
      </p:sp>
      <p:sp>
        <p:nvSpPr>
          <p:cNvPr id="22624" name="Text Box 104"/>
          <p:cNvSpPr txBox="1">
            <a:spLocks noChangeArrowheads="1"/>
          </p:cNvSpPr>
          <p:nvPr/>
        </p:nvSpPr>
        <p:spPr bwMode="auto">
          <a:xfrm>
            <a:off x="3237850" y="3168650"/>
            <a:ext cx="1415772" cy="246221"/>
          </a:xfrm>
          <a:prstGeom prst="rect">
            <a:avLst/>
          </a:prstGeom>
          <a:noFill/>
          <a:ln w="12700">
            <a:noFill/>
            <a:miter lim="800000"/>
            <a:headEnd/>
            <a:tailEnd/>
          </a:ln>
        </p:spPr>
        <p:txBody>
          <a:bodyPr wrap="none">
            <a:spAutoFit/>
          </a:bodyPr>
          <a:lstStyle/>
          <a:p>
            <a:pPr algn="ctr"/>
            <a:r>
              <a:rPr lang="sl-SI" sz="1000" dirty="0" err="1" smtClean="0"/>
              <a:t>Agregatsko</a:t>
            </a:r>
            <a:r>
              <a:rPr lang="sl-SI" sz="1000" dirty="0" smtClean="0"/>
              <a:t> napajanje</a:t>
            </a:r>
            <a:endParaRPr lang="en-GB" sz="1000" dirty="0"/>
          </a:p>
        </p:txBody>
      </p:sp>
      <p:sp>
        <p:nvSpPr>
          <p:cNvPr id="22625" name="Text Box 105"/>
          <p:cNvSpPr txBox="1">
            <a:spLocks noChangeArrowheads="1"/>
          </p:cNvSpPr>
          <p:nvPr/>
        </p:nvSpPr>
        <p:spPr bwMode="auto">
          <a:xfrm>
            <a:off x="3458005" y="3824288"/>
            <a:ext cx="1029449" cy="246221"/>
          </a:xfrm>
          <a:prstGeom prst="rect">
            <a:avLst/>
          </a:prstGeom>
          <a:noFill/>
          <a:ln w="12700">
            <a:noFill/>
            <a:miter lim="800000"/>
            <a:headEnd/>
            <a:tailEnd/>
          </a:ln>
        </p:spPr>
        <p:txBody>
          <a:bodyPr wrap="none">
            <a:spAutoFit/>
          </a:bodyPr>
          <a:lstStyle/>
          <a:p>
            <a:pPr algn="ctr"/>
            <a:r>
              <a:rPr lang="sl-SI" sz="1000" dirty="0" smtClean="0"/>
              <a:t>Nujni porabniki</a:t>
            </a:r>
            <a:endParaRPr lang="en-GB" sz="1000" dirty="0"/>
          </a:p>
        </p:txBody>
      </p:sp>
      <p:sp>
        <p:nvSpPr>
          <p:cNvPr id="22626" name="Text Box 106"/>
          <p:cNvSpPr txBox="1">
            <a:spLocks noChangeArrowheads="1"/>
          </p:cNvSpPr>
          <p:nvPr/>
        </p:nvSpPr>
        <p:spPr bwMode="auto">
          <a:xfrm>
            <a:off x="3496333" y="5322888"/>
            <a:ext cx="816249" cy="246221"/>
          </a:xfrm>
          <a:prstGeom prst="rect">
            <a:avLst/>
          </a:prstGeom>
          <a:noFill/>
          <a:ln w="12700">
            <a:noFill/>
            <a:miter lim="800000"/>
            <a:headEnd/>
            <a:tailEnd/>
          </a:ln>
        </p:spPr>
        <p:txBody>
          <a:bodyPr wrap="none">
            <a:spAutoFit/>
          </a:bodyPr>
          <a:lstStyle/>
          <a:p>
            <a:pPr algn="ctr"/>
            <a:r>
              <a:rPr lang="en-GB" sz="1000" dirty="0"/>
              <a:t>UPS </a:t>
            </a:r>
            <a:r>
              <a:rPr lang="sl-SI" sz="1000" dirty="0" smtClean="0"/>
              <a:t>vodilo</a:t>
            </a:r>
            <a:endParaRPr lang="en-GB" sz="1000" dirty="0"/>
          </a:p>
        </p:txBody>
      </p:sp>
      <p:sp>
        <p:nvSpPr>
          <p:cNvPr id="22627" name="Text Box 107"/>
          <p:cNvSpPr txBox="1">
            <a:spLocks noChangeArrowheads="1"/>
          </p:cNvSpPr>
          <p:nvPr/>
        </p:nvSpPr>
        <p:spPr bwMode="auto">
          <a:xfrm>
            <a:off x="3431941" y="5973763"/>
            <a:ext cx="1000594" cy="246221"/>
          </a:xfrm>
          <a:prstGeom prst="rect">
            <a:avLst/>
          </a:prstGeom>
          <a:noFill/>
          <a:ln w="12700">
            <a:noFill/>
            <a:miter lim="800000"/>
            <a:headEnd/>
            <a:tailEnd/>
          </a:ln>
        </p:spPr>
        <p:txBody>
          <a:bodyPr wrap="none">
            <a:spAutoFit/>
          </a:bodyPr>
          <a:lstStyle/>
          <a:p>
            <a:pPr algn="ctr"/>
            <a:r>
              <a:rPr lang="en-GB" sz="1000" dirty="0"/>
              <a:t>UPS </a:t>
            </a:r>
            <a:r>
              <a:rPr lang="sl-SI" sz="1000" dirty="0" smtClean="0"/>
              <a:t>porabniki</a:t>
            </a:r>
            <a:endParaRPr lang="en-GB" sz="1000" dirty="0"/>
          </a:p>
        </p:txBody>
      </p:sp>
      <p:sp>
        <p:nvSpPr>
          <p:cNvPr id="22628" name="Oval 108"/>
          <p:cNvSpPr>
            <a:spLocks noChangeArrowheads="1"/>
          </p:cNvSpPr>
          <p:nvPr/>
        </p:nvSpPr>
        <p:spPr bwMode="auto">
          <a:xfrm>
            <a:off x="3232150" y="3403600"/>
            <a:ext cx="55563" cy="53975"/>
          </a:xfrm>
          <a:prstGeom prst="ellipse">
            <a:avLst/>
          </a:prstGeom>
          <a:solidFill>
            <a:srgbClr val="000000"/>
          </a:solidFill>
          <a:ln w="12700">
            <a:solidFill>
              <a:schemeClr val="tx1"/>
            </a:solidFill>
            <a:round/>
            <a:headEnd/>
            <a:tailEnd/>
          </a:ln>
        </p:spPr>
        <p:txBody>
          <a:bodyPr wrap="none" anchor="ctr"/>
          <a:lstStyle/>
          <a:p>
            <a:endParaRPr lang="sl-SI"/>
          </a:p>
        </p:txBody>
      </p:sp>
      <p:sp>
        <p:nvSpPr>
          <p:cNvPr id="22629" name="Oval 109"/>
          <p:cNvSpPr>
            <a:spLocks noChangeArrowheads="1"/>
          </p:cNvSpPr>
          <p:nvPr/>
        </p:nvSpPr>
        <p:spPr bwMode="auto">
          <a:xfrm>
            <a:off x="3233738" y="5564188"/>
            <a:ext cx="53975" cy="53975"/>
          </a:xfrm>
          <a:prstGeom prst="ellipse">
            <a:avLst/>
          </a:prstGeom>
          <a:solidFill>
            <a:srgbClr val="000000"/>
          </a:solidFill>
          <a:ln w="12700">
            <a:solidFill>
              <a:schemeClr val="tx1"/>
            </a:solidFill>
            <a:round/>
            <a:headEnd/>
            <a:tailEnd/>
          </a:ln>
        </p:spPr>
        <p:txBody>
          <a:bodyPr wrap="none" anchor="ctr"/>
          <a:lstStyle/>
          <a:p>
            <a:endParaRPr lang="sl-SI"/>
          </a:p>
        </p:txBody>
      </p:sp>
      <p:grpSp>
        <p:nvGrpSpPr>
          <p:cNvPr id="2" name="Group 110"/>
          <p:cNvGrpSpPr>
            <a:grpSpLocks/>
          </p:cNvGrpSpPr>
          <p:nvPr/>
        </p:nvGrpSpPr>
        <p:grpSpPr bwMode="auto">
          <a:xfrm>
            <a:off x="2870200" y="3427413"/>
            <a:ext cx="74613" cy="719137"/>
            <a:chOff x="1655" y="2070"/>
            <a:chExt cx="46" cy="453"/>
          </a:xfrm>
        </p:grpSpPr>
        <p:sp>
          <p:nvSpPr>
            <p:cNvPr id="22641" name="Line 111"/>
            <p:cNvSpPr>
              <a:spLocks noChangeShapeType="1"/>
            </p:cNvSpPr>
            <p:nvPr/>
          </p:nvSpPr>
          <p:spPr bwMode="auto">
            <a:xfrm flipV="1">
              <a:off x="1701" y="2456"/>
              <a:ext cx="0" cy="67"/>
            </a:xfrm>
            <a:prstGeom prst="line">
              <a:avLst/>
            </a:prstGeom>
            <a:noFill/>
            <a:ln w="12700">
              <a:solidFill>
                <a:schemeClr val="tx1"/>
              </a:solidFill>
              <a:round/>
              <a:headEnd/>
              <a:tailEnd/>
            </a:ln>
          </p:spPr>
          <p:txBody>
            <a:bodyPr/>
            <a:lstStyle/>
            <a:p>
              <a:endParaRPr lang="sl-SI"/>
            </a:p>
          </p:txBody>
        </p:sp>
        <p:sp>
          <p:nvSpPr>
            <p:cNvPr id="22642" name="Line 112"/>
            <p:cNvSpPr>
              <a:spLocks noChangeShapeType="1"/>
            </p:cNvSpPr>
            <p:nvPr/>
          </p:nvSpPr>
          <p:spPr bwMode="auto">
            <a:xfrm flipH="1" flipV="1">
              <a:off x="1655" y="2365"/>
              <a:ext cx="45" cy="91"/>
            </a:xfrm>
            <a:prstGeom prst="line">
              <a:avLst/>
            </a:prstGeom>
            <a:noFill/>
            <a:ln w="12700">
              <a:solidFill>
                <a:schemeClr val="tx1"/>
              </a:solidFill>
              <a:round/>
              <a:headEnd/>
              <a:tailEnd/>
            </a:ln>
          </p:spPr>
          <p:txBody>
            <a:bodyPr/>
            <a:lstStyle/>
            <a:p>
              <a:endParaRPr lang="sl-SI"/>
            </a:p>
          </p:txBody>
        </p:sp>
        <p:sp>
          <p:nvSpPr>
            <p:cNvPr id="22643" name="Line 113"/>
            <p:cNvSpPr>
              <a:spLocks noChangeShapeType="1"/>
            </p:cNvSpPr>
            <p:nvPr/>
          </p:nvSpPr>
          <p:spPr bwMode="auto">
            <a:xfrm flipH="1" flipV="1">
              <a:off x="1698" y="2070"/>
              <a:ext cx="2" cy="295"/>
            </a:xfrm>
            <a:prstGeom prst="line">
              <a:avLst/>
            </a:prstGeom>
            <a:noFill/>
            <a:ln w="12700">
              <a:solidFill>
                <a:schemeClr val="tx1"/>
              </a:solidFill>
              <a:round/>
              <a:headEnd/>
              <a:tailEnd type="oval" w="med" len="med"/>
            </a:ln>
          </p:spPr>
          <p:txBody>
            <a:bodyPr/>
            <a:lstStyle/>
            <a:p>
              <a:endParaRPr lang="sl-SI"/>
            </a:p>
          </p:txBody>
        </p:sp>
      </p:grpSp>
      <p:grpSp>
        <p:nvGrpSpPr>
          <p:cNvPr id="3" name="Group 129"/>
          <p:cNvGrpSpPr>
            <a:grpSpLocks/>
          </p:cNvGrpSpPr>
          <p:nvPr/>
        </p:nvGrpSpPr>
        <p:grpSpPr bwMode="auto">
          <a:xfrm>
            <a:off x="2582863" y="3429000"/>
            <a:ext cx="77787" cy="719138"/>
            <a:chOff x="1627" y="2160"/>
            <a:chExt cx="49" cy="453"/>
          </a:xfrm>
        </p:grpSpPr>
        <p:sp>
          <p:nvSpPr>
            <p:cNvPr id="22637" name="Line 73"/>
            <p:cNvSpPr>
              <a:spLocks noChangeShapeType="1"/>
            </p:cNvSpPr>
            <p:nvPr/>
          </p:nvSpPr>
          <p:spPr bwMode="auto">
            <a:xfrm flipV="1">
              <a:off x="1672" y="2546"/>
              <a:ext cx="0" cy="67"/>
            </a:xfrm>
            <a:prstGeom prst="line">
              <a:avLst/>
            </a:prstGeom>
            <a:noFill/>
            <a:ln w="12700">
              <a:solidFill>
                <a:schemeClr val="tx1"/>
              </a:solidFill>
              <a:round/>
              <a:headEnd/>
              <a:tailEnd/>
            </a:ln>
          </p:spPr>
          <p:txBody>
            <a:bodyPr/>
            <a:lstStyle/>
            <a:p>
              <a:endParaRPr lang="sl-SI"/>
            </a:p>
          </p:txBody>
        </p:sp>
        <p:sp>
          <p:nvSpPr>
            <p:cNvPr id="22638" name="Line 74"/>
            <p:cNvSpPr>
              <a:spLocks noChangeShapeType="1"/>
            </p:cNvSpPr>
            <p:nvPr/>
          </p:nvSpPr>
          <p:spPr bwMode="auto">
            <a:xfrm flipH="1" flipV="1">
              <a:off x="1627" y="2455"/>
              <a:ext cx="44" cy="91"/>
            </a:xfrm>
            <a:prstGeom prst="line">
              <a:avLst/>
            </a:prstGeom>
            <a:noFill/>
            <a:ln w="12700">
              <a:solidFill>
                <a:schemeClr val="tx1"/>
              </a:solidFill>
              <a:round/>
              <a:headEnd/>
              <a:tailEnd/>
            </a:ln>
          </p:spPr>
          <p:txBody>
            <a:bodyPr/>
            <a:lstStyle/>
            <a:p>
              <a:endParaRPr lang="sl-SI"/>
            </a:p>
          </p:txBody>
        </p:sp>
        <p:sp>
          <p:nvSpPr>
            <p:cNvPr id="22639" name="Line 75"/>
            <p:cNvSpPr>
              <a:spLocks noChangeShapeType="1"/>
            </p:cNvSpPr>
            <p:nvPr/>
          </p:nvSpPr>
          <p:spPr bwMode="auto">
            <a:xfrm flipH="1" flipV="1">
              <a:off x="1669" y="2160"/>
              <a:ext cx="2" cy="295"/>
            </a:xfrm>
            <a:prstGeom prst="line">
              <a:avLst/>
            </a:prstGeom>
            <a:noFill/>
            <a:ln w="12700">
              <a:solidFill>
                <a:schemeClr val="tx1"/>
              </a:solidFill>
              <a:round/>
              <a:headEnd/>
              <a:tailEnd type="oval" w="med" len="med"/>
            </a:ln>
          </p:spPr>
          <p:txBody>
            <a:bodyPr/>
            <a:lstStyle/>
            <a:p>
              <a:endParaRPr lang="sl-SI"/>
            </a:p>
          </p:txBody>
        </p:sp>
        <p:sp>
          <p:nvSpPr>
            <p:cNvPr id="22640" name="Rectangle 114"/>
            <p:cNvSpPr>
              <a:spLocks noChangeArrowheads="1"/>
            </p:cNvSpPr>
            <p:nvPr/>
          </p:nvSpPr>
          <p:spPr bwMode="auto">
            <a:xfrm rot="-1620000">
              <a:off x="1631" y="2462"/>
              <a:ext cx="45" cy="91"/>
            </a:xfrm>
            <a:prstGeom prst="rect">
              <a:avLst/>
            </a:prstGeom>
            <a:noFill/>
            <a:ln w="9525">
              <a:solidFill>
                <a:schemeClr val="tx1"/>
              </a:solidFill>
              <a:miter lim="800000"/>
              <a:headEnd/>
              <a:tailEnd/>
            </a:ln>
          </p:spPr>
          <p:txBody>
            <a:bodyPr wrap="none" anchor="ctr"/>
            <a:lstStyle/>
            <a:p>
              <a:endParaRPr lang="sl-SI"/>
            </a:p>
          </p:txBody>
        </p:sp>
      </p:grpSp>
      <p:sp>
        <p:nvSpPr>
          <p:cNvPr id="22632" name="Rectangle 115"/>
          <p:cNvSpPr>
            <a:spLocks noChangeArrowheads="1"/>
          </p:cNvSpPr>
          <p:nvPr/>
        </p:nvSpPr>
        <p:spPr bwMode="auto">
          <a:xfrm rot="-1620000">
            <a:off x="2874963" y="3902075"/>
            <a:ext cx="71437" cy="144463"/>
          </a:xfrm>
          <a:prstGeom prst="rect">
            <a:avLst/>
          </a:prstGeom>
          <a:noFill/>
          <a:ln w="9525">
            <a:solidFill>
              <a:schemeClr val="tx1"/>
            </a:solidFill>
            <a:miter lim="800000"/>
            <a:headEnd/>
            <a:tailEnd/>
          </a:ln>
        </p:spPr>
        <p:txBody>
          <a:bodyPr wrap="none" anchor="ctr"/>
          <a:lstStyle/>
          <a:p>
            <a:endParaRPr lang="sl-SI"/>
          </a:p>
        </p:txBody>
      </p:sp>
      <p:sp>
        <p:nvSpPr>
          <p:cNvPr id="42108" name="Rectangle 124"/>
          <p:cNvSpPr>
            <a:spLocks noGrp="1" noChangeArrowheads="1"/>
          </p:cNvSpPr>
          <p:nvPr>
            <p:ph type="body" idx="1"/>
          </p:nvPr>
        </p:nvSpPr>
        <p:spPr>
          <a:xfrm>
            <a:off x="5294313" y="1773238"/>
            <a:ext cx="3163887" cy="4114800"/>
          </a:xfrm>
          <a:solidFill>
            <a:srgbClr val="FFFFCC"/>
          </a:solidFill>
          <a:effectLst>
            <a:outerShdw dist="107763" dir="2700000" algn="ctr" rotWithShape="0">
              <a:schemeClr val="bg2">
                <a:alpha val="50000"/>
              </a:schemeClr>
            </a:outerShdw>
          </a:effectLst>
        </p:spPr>
        <p:txBody>
          <a:bodyPr/>
          <a:lstStyle/>
          <a:p>
            <a:pPr marL="180975" indent="-180975">
              <a:defRPr/>
            </a:pPr>
            <a:r>
              <a:rPr lang="sl-SI" sz="1400" dirty="0" smtClean="0">
                <a:solidFill>
                  <a:srgbClr val="091C5A"/>
                </a:solidFill>
              </a:rPr>
              <a:t>Osnovni sistem neprekinjenega napajanja</a:t>
            </a:r>
          </a:p>
          <a:p>
            <a:pPr marL="180975" indent="-180975">
              <a:defRPr/>
            </a:pPr>
            <a:r>
              <a:rPr lang="sl-SI" sz="1400" dirty="0" smtClean="0">
                <a:solidFill>
                  <a:srgbClr val="091C5A"/>
                </a:solidFill>
              </a:rPr>
              <a:t>Brez vgrajene redundance</a:t>
            </a:r>
          </a:p>
          <a:p>
            <a:pPr marL="180975" indent="-180975">
              <a:defRPr/>
            </a:pPr>
            <a:r>
              <a:rPr lang="sl-SI" sz="1400" dirty="0" smtClean="0">
                <a:solidFill>
                  <a:srgbClr val="091C5A"/>
                </a:solidFill>
              </a:rPr>
              <a:t>Ob izpadih izpade celotni napajalni sistem</a:t>
            </a:r>
          </a:p>
          <a:p>
            <a:pPr marL="180975" indent="-180975">
              <a:defRPr/>
            </a:pPr>
            <a:r>
              <a:rPr lang="sl-SI" sz="1400" dirty="0" smtClean="0">
                <a:solidFill>
                  <a:srgbClr val="091C5A"/>
                </a:solidFill>
              </a:rPr>
              <a:t>Vzdrževanje med delovanjem ni mogoče oz. poslabša ključne lastnosti</a:t>
            </a:r>
          </a:p>
          <a:p>
            <a:pPr marL="180975" indent="-180975">
              <a:defRPr/>
            </a:pPr>
            <a:r>
              <a:rPr lang="sl-SI" sz="1400" dirty="0" smtClean="0">
                <a:solidFill>
                  <a:srgbClr val="091C5A"/>
                </a:solidFill>
              </a:rPr>
              <a:t>V času vzdrževanja UPS sistema mogoče delovanje na </a:t>
            </a:r>
            <a:r>
              <a:rPr lang="sl-SI" sz="1400" dirty="0" err="1" smtClean="0">
                <a:solidFill>
                  <a:srgbClr val="091C5A"/>
                </a:solidFill>
              </a:rPr>
              <a:t>Bypass</a:t>
            </a:r>
            <a:r>
              <a:rPr lang="sl-SI" sz="1400" dirty="0" smtClean="0">
                <a:solidFill>
                  <a:srgbClr val="091C5A"/>
                </a:solidFill>
              </a:rPr>
              <a:t>-u</a:t>
            </a:r>
          </a:p>
        </p:txBody>
      </p:sp>
      <p:sp>
        <p:nvSpPr>
          <p:cNvPr id="22634" name="Line 125"/>
          <p:cNvSpPr>
            <a:spLocks noChangeShapeType="1"/>
          </p:cNvSpPr>
          <p:nvPr/>
        </p:nvSpPr>
        <p:spPr bwMode="auto">
          <a:xfrm flipV="1">
            <a:off x="2341563" y="4941888"/>
            <a:ext cx="0" cy="142875"/>
          </a:xfrm>
          <a:prstGeom prst="line">
            <a:avLst/>
          </a:prstGeom>
          <a:noFill/>
          <a:ln w="9525">
            <a:solidFill>
              <a:schemeClr val="tx1"/>
            </a:solidFill>
            <a:round/>
            <a:headEnd/>
            <a:tailEnd/>
          </a:ln>
        </p:spPr>
        <p:txBody>
          <a:bodyPr/>
          <a:lstStyle/>
          <a:p>
            <a:endParaRPr lang="sl-SI"/>
          </a:p>
        </p:txBody>
      </p:sp>
      <p:sp>
        <p:nvSpPr>
          <p:cNvPr id="22635" name="Line 126"/>
          <p:cNvSpPr>
            <a:spLocks noChangeShapeType="1"/>
          </p:cNvSpPr>
          <p:nvPr/>
        </p:nvSpPr>
        <p:spPr bwMode="auto">
          <a:xfrm flipH="1" flipV="1">
            <a:off x="2239963" y="4741863"/>
            <a:ext cx="92075" cy="188912"/>
          </a:xfrm>
          <a:prstGeom prst="line">
            <a:avLst/>
          </a:prstGeom>
          <a:noFill/>
          <a:ln w="12700">
            <a:solidFill>
              <a:schemeClr val="tx1"/>
            </a:solidFill>
            <a:round/>
            <a:headEnd/>
            <a:tailEnd/>
          </a:ln>
        </p:spPr>
        <p:txBody>
          <a:bodyPr/>
          <a:lstStyle/>
          <a:p>
            <a:endParaRPr lang="sl-SI"/>
          </a:p>
        </p:txBody>
      </p:sp>
      <p:sp>
        <p:nvSpPr>
          <p:cNvPr id="22636" name="Rectangle 127"/>
          <p:cNvSpPr>
            <a:spLocks noChangeArrowheads="1"/>
          </p:cNvSpPr>
          <p:nvPr/>
        </p:nvSpPr>
        <p:spPr bwMode="auto">
          <a:xfrm rot="-1620000">
            <a:off x="2268538" y="4797425"/>
            <a:ext cx="73025" cy="144463"/>
          </a:xfrm>
          <a:prstGeom prst="rect">
            <a:avLst/>
          </a:prstGeom>
          <a:noFill/>
          <a:ln w="9525">
            <a:solidFill>
              <a:schemeClr val="tx1"/>
            </a:solidFill>
            <a:miter lim="800000"/>
            <a:headEnd/>
            <a:tailEnd/>
          </a:ln>
        </p:spPr>
        <p:txBody>
          <a:bodyPr wrap="none" anchor="ctr"/>
          <a:lstStyle/>
          <a:p>
            <a:endParaRPr lang="sl-SI"/>
          </a:p>
        </p:txBody>
      </p:sp>
    </p:spTree>
    <p:extLst>
      <p:ext uri="{BB962C8B-B14F-4D97-AF65-F5344CB8AC3E}">
        <p14:creationId xmlns:p14="http://schemas.microsoft.com/office/powerpoint/2010/main" val="56586060"/>
      </p:ext>
    </p:extLst>
  </p:cSld>
  <p:clrMapOvr>
    <a:masterClrMapping/>
  </p:clrMapOvr>
  <p:transition spd="med">
    <p:blinds/>
  </p:transition>
  <p:timing>
    <p:tnLst>
      <p:par>
        <p:cTn id="1" dur="indefinite" restart="never" nodeType="tmRoot"/>
      </p:par>
    </p:tnLst>
  </p:timing>
</p:sld>
</file>

<file path=ppt/theme/theme1.xml><?xml version="1.0" encoding="utf-8"?>
<a:theme xmlns:a="http://schemas.openxmlformats.org/drawingml/2006/main" name="NTR">
  <a:themeElements>
    <a:clrScheme name="Officeova te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ova tema">
      <a:majorFont>
        <a:latin typeface="Arial"/>
        <a:ea typeface=""/>
        <a:cs typeface=""/>
      </a:majorFont>
      <a:minorFont>
        <a:latin typeface="Arial"/>
        <a:ea typeface=""/>
        <a:cs typeface=""/>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ova te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ova tem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ova tem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ova tem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ova tem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ova tem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ova tem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ova tem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ova tem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ova tem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ova tem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ova tem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NTR</Template>
  <TotalTime>3226</TotalTime>
  <Words>750</Words>
  <Application>Microsoft Office PowerPoint</Application>
  <PresentationFormat>Diaprojekcija na zaslonu (4:3)</PresentationFormat>
  <Paragraphs>206</Paragraphs>
  <Slides>13</Slides>
  <Notes>5</Notes>
  <HiddenSlides>1</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13</vt:i4>
      </vt:variant>
    </vt:vector>
  </HeadingPairs>
  <TitlesOfParts>
    <vt:vector size="18" baseType="lpstr">
      <vt:lpstr>Arial</vt:lpstr>
      <vt:lpstr>Calibri</vt:lpstr>
      <vt:lpstr>Times New Roman</vt:lpstr>
      <vt:lpstr>Wingdings</vt:lpstr>
      <vt:lpstr>NTR</vt:lpstr>
      <vt:lpstr>BREZPREKINITVENI NAPAJALNI SISTEMI IN NJIHOVE ARHITEKTURE</vt:lpstr>
      <vt:lpstr>Zanesljiv napajalni sistem ?</vt:lpstr>
      <vt:lpstr>ALI JE TO DOVOLJ ZA SODOBNE APLIKACIJE</vt:lpstr>
      <vt:lpstr>ZAHTEVNI PORABNIKI</vt:lpstr>
      <vt:lpstr>Brezprekinitveno napajanje</vt:lpstr>
      <vt:lpstr>Zahteve za  brezprekinitveno napajanje</vt:lpstr>
      <vt:lpstr>Sprejemljivi napetostni nivoji</vt:lpstr>
      <vt:lpstr>Standardizacija? Tier priporočila</vt:lpstr>
      <vt:lpstr>Osnovni blok diagram</vt:lpstr>
      <vt:lpstr>Arhitektura z vzporednim delovanjem neodvisnih vej</vt:lpstr>
      <vt:lpstr>Arhitektura z 2x(N+1) redundanco</vt:lpstr>
      <vt:lpstr>Oskrba z el. energijo – razred III</vt:lpstr>
      <vt:lpstr>ZAKLJUČEK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 1</dc:title>
  <dc:creator>Boštjan Lavuger</dc:creator>
  <cp:lastModifiedBy>Boštjan Lavuger</cp:lastModifiedBy>
  <cp:revision>170</cp:revision>
  <dcterms:created xsi:type="dcterms:W3CDTF">2009-11-08T09:03:12Z</dcterms:created>
  <dcterms:modified xsi:type="dcterms:W3CDTF">2015-05-13T06:22:54Z</dcterms:modified>
</cp:coreProperties>
</file>