
<file path=[Content_Types].xml><?xml version="1.0" encoding="utf-8"?>
<Types xmlns="http://schemas.openxmlformats.org/package/2006/content-types">
  <Override PartName="/ppt/slideMasters/slideMaster3.xml" ContentType="application/vnd.openxmlformats-officedocument.presentationml.slideMaster+xml"/>
  <Override PartName="/ppt/slides/slide29.xml" ContentType="application/vnd.openxmlformats-officedocument.presentationml.slide+xml"/>
  <Override PartName="/ppt/theme/theme5.xml" ContentType="application/vnd.openxmlformats-officedocument.them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2.xml" ContentType="application/vnd.openxmlformats-officedocument.presentationml.slideLayout+xml"/>
  <Override PartName="/ppt/theme/themeOverride1.xml" ContentType="application/vnd.openxmlformats-officedocument.themeOverride+xml"/>
  <Override PartName="/ppt/notesSlides/notesSlide16.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20.xml" ContentType="application/vnd.openxmlformats-officedocument.presentationml.slideLayout+xml"/>
  <Override PartName="/ppt/notesSlides/notesSlide14.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Masters/slideMaster4.xml" ContentType="application/vnd.openxmlformats-officedocument.presentationml.slideMaster+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Default Extension="png" ContentType="image/png"/>
  <Override PartName="/ppt/theme/theme4.xml" ContentType="application/vnd.openxmlformats-officedocument.theme+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Layouts/slideLayout18.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Default Extension="jpeg" ContentType="image/jpeg"/>
  <Override PartName="/ppt/slideLayouts/slideLayout16.xml" ContentType="application/vnd.openxmlformats-officedocument.presentationml.slideLayout+xml"/>
  <Default Extension="emf" ContentType="image/x-emf"/>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slideLayouts/slideLayout23.xml" ContentType="application/vnd.openxmlformats-officedocument.presentationml.slideLayout+xml"/>
  <Override PartName="/ppt/notesSlides/notesSlide15.xml" ContentType="application/vnd.openxmlformats-officedocument.presentationml.notesSlide+xml"/>
  <Override PartName="/ppt/theme/themeOverride2.xml" ContentType="application/vnd.openxmlformats-officedocument.themeOverr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slideLayouts/slideLayout21.xml" ContentType="application/vnd.openxmlformats-officedocument.presentationml.slideLayout+xml"/>
  <Override PartName="/ppt/notesSlides/notesSlide13.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51" r:id="rId1"/>
    <p:sldMasterId id="2147483923" r:id="rId2"/>
    <p:sldMasterId id="2147484295" r:id="rId3"/>
    <p:sldMasterId id="2147484301" r:id="rId4"/>
  </p:sldMasterIdLst>
  <p:notesMasterIdLst>
    <p:notesMasterId r:id="rId46"/>
  </p:notesMasterIdLst>
  <p:sldIdLst>
    <p:sldId id="256" r:id="rId5"/>
    <p:sldId id="435" r:id="rId6"/>
    <p:sldId id="433" r:id="rId7"/>
    <p:sldId id="441" r:id="rId8"/>
    <p:sldId id="387" r:id="rId9"/>
    <p:sldId id="443" r:id="rId10"/>
    <p:sldId id="442" r:id="rId11"/>
    <p:sldId id="386" r:id="rId12"/>
    <p:sldId id="414" r:id="rId13"/>
    <p:sldId id="415" r:id="rId14"/>
    <p:sldId id="444" r:id="rId15"/>
    <p:sldId id="445" r:id="rId16"/>
    <p:sldId id="398" r:id="rId17"/>
    <p:sldId id="396" r:id="rId18"/>
    <p:sldId id="397" r:id="rId19"/>
    <p:sldId id="419" r:id="rId20"/>
    <p:sldId id="426" r:id="rId21"/>
    <p:sldId id="432" r:id="rId22"/>
    <p:sldId id="446" r:id="rId23"/>
    <p:sldId id="425" r:id="rId24"/>
    <p:sldId id="409" r:id="rId25"/>
    <p:sldId id="410" r:id="rId26"/>
    <p:sldId id="449" r:id="rId27"/>
    <p:sldId id="416" r:id="rId28"/>
    <p:sldId id="450" r:id="rId29"/>
    <p:sldId id="451" r:id="rId30"/>
    <p:sldId id="436" r:id="rId31"/>
    <p:sldId id="429" r:id="rId32"/>
    <p:sldId id="418" r:id="rId33"/>
    <p:sldId id="447" r:id="rId34"/>
    <p:sldId id="407" r:id="rId35"/>
    <p:sldId id="411" r:id="rId36"/>
    <p:sldId id="412" r:id="rId37"/>
    <p:sldId id="430" r:id="rId38"/>
    <p:sldId id="428" r:id="rId39"/>
    <p:sldId id="437" r:id="rId40"/>
    <p:sldId id="439" r:id="rId41"/>
    <p:sldId id="440" r:id="rId42"/>
    <p:sldId id="438" r:id="rId43"/>
    <p:sldId id="448" r:id="rId44"/>
    <p:sldId id="434" r:id="rId45"/>
  </p:sldIdLst>
  <p:sldSz cx="9144000" cy="6858000" type="screen4x3"/>
  <p:notesSz cx="6858000" cy="9144000"/>
  <p:defaultTextStyle>
    <a:defPPr>
      <a:defRPr lang="de-DE"/>
    </a:defPPr>
    <a:lvl1pPr algn="l" rtl="0" fontAlgn="base">
      <a:spcBef>
        <a:spcPct val="0"/>
      </a:spcBef>
      <a:spcAft>
        <a:spcPct val="0"/>
      </a:spcAft>
      <a:defRPr kern="1200">
        <a:solidFill>
          <a:schemeClr val="tx1"/>
        </a:solidFill>
        <a:latin typeface="Arial" charset="0"/>
        <a:ea typeface="Arial Unicode MS" pitchFamily="34" charset="-128"/>
        <a:cs typeface="+mn-cs"/>
      </a:defRPr>
    </a:lvl1pPr>
    <a:lvl2pPr marL="457200" algn="l" rtl="0" fontAlgn="base">
      <a:spcBef>
        <a:spcPct val="0"/>
      </a:spcBef>
      <a:spcAft>
        <a:spcPct val="0"/>
      </a:spcAft>
      <a:defRPr kern="1200">
        <a:solidFill>
          <a:schemeClr val="tx1"/>
        </a:solidFill>
        <a:latin typeface="Arial" charset="0"/>
        <a:ea typeface="Arial Unicode MS" pitchFamily="34" charset="-128"/>
        <a:cs typeface="+mn-cs"/>
      </a:defRPr>
    </a:lvl2pPr>
    <a:lvl3pPr marL="914400" algn="l" rtl="0" fontAlgn="base">
      <a:spcBef>
        <a:spcPct val="0"/>
      </a:spcBef>
      <a:spcAft>
        <a:spcPct val="0"/>
      </a:spcAft>
      <a:defRPr kern="1200">
        <a:solidFill>
          <a:schemeClr val="tx1"/>
        </a:solidFill>
        <a:latin typeface="Arial" charset="0"/>
        <a:ea typeface="Arial Unicode MS" pitchFamily="34" charset="-128"/>
        <a:cs typeface="+mn-cs"/>
      </a:defRPr>
    </a:lvl3pPr>
    <a:lvl4pPr marL="1371600" algn="l" rtl="0" fontAlgn="base">
      <a:spcBef>
        <a:spcPct val="0"/>
      </a:spcBef>
      <a:spcAft>
        <a:spcPct val="0"/>
      </a:spcAft>
      <a:defRPr kern="1200">
        <a:solidFill>
          <a:schemeClr val="tx1"/>
        </a:solidFill>
        <a:latin typeface="Arial" charset="0"/>
        <a:ea typeface="Arial Unicode MS" pitchFamily="34" charset="-128"/>
        <a:cs typeface="+mn-cs"/>
      </a:defRPr>
    </a:lvl4pPr>
    <a:lvl5pPr marL="1828800" algn="l" rtl="0" fontAlgn="base">
      <a:spcBef>
        <a:spcPct val="0"/>
      </a:spcBef>
      <a:spcAft>
        <a:spcPct val="0"/>
      </a:spcAft>
      <a:defRPr kern="1200">
        <a:solidFill>
          <a:schemeClr val="tx1"/>
        </a:solidFill>
        <a:latin typeface="Arial" charset="0"/>
        <a:ea typeface="Arial Unicode MS" pitchFamily="34" charset="-128"/>
        <a:cs typeface="+mn-cs"/>
      </a:defRPr>
    </a:lvl5pPr>
    <a:lvl6pPr marL="2286000" algn="l" defTabSz="914400" rtl="0" eaLnBrk="1" latinLnBrk="0" hangingPunct="1">
      <a:defRPr kern="1200">
        <a:solidFill>
          <a:schemeClr val="tx1"/>
        </a:solidFill>
        <a:latin typeface="Arial" charset="0"/>
        <a:ea typeface="Arial Unicode MS" pitchFamily="34" charset="-128"/>
        <a:cs typeface="+mn-cs"/>
      </a:defRPr>
    </a:lvl6pPr>
    <a:lvl7pPr marL="2743200" algn="l" defTabSz="914400" rtl="0" eaLnBrk="1" latinLnBrk="0" hangingPunct="1">
      <a:defRPr kern="1200">
        <a:solidFill>
          <a:schemeClr val="tx1"/>
        </a:solidFill>
        <a:latin typeface="Arial" charset="0"/>
        <a:ea typeface="Arial Unicode MS" pitchFamily="34" charset="-128"/>
        <a:cs typeface="+mn-cs"/>
      </a:defRPr>
    </a:lvl7pPr>
    <a:lvl8pPr marL="3200400" algn="l" defTabSz="914400" rtl="0" eaLnBrk="1" latinLnBrk="0" hangingPunct="1">
      <a:defRPr kern="1200">
        <a:solidFill>
          <a:schemeClr val="tx1"/>
        </a:solidFill>
        <a:latin typeface="Arial" charset="0"/>
        <a:ea typeface="Arial Unicode MS" pitchFamily="34" charset="-128"/>
        <a:cs typeface="+mn-cs"/>
      </a:defRPr>
    </a:lvl8pPr>
    <a:lvl9pPr marL="3657600" algn="l" defTabSz="914400" rtl="0" eaLnBrk="1" latinLnBrk="0" hangingPunct="1">
      <a:defRPr kern="1200">
        <a:solidFill>
          <a:schemeClr val="tx1"/>
        </a:solidFill>
        <a:latin typeface="Arial" charset="0"/>
        <a:ea typeface="Arial Unicode MS" pitchFamily="34"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showPr>
  <p:clrMru>
    <a:srgbClr val="FFFFCC"/>
    <a:srgbClr val="CCFFCC"/>
    <a:srgbClr val="CCFF99"/>
    <a:srgbClr val="FFFF66"/>
    <a:srgbClr val="CCFF66"/>
    <a:srgbClr val="99FF99"/>
    <a:srgbClr val="93FA8E"/>
    <a:srgbClr val="F7C685"/>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0882" autoAdjust="0"/>
    <p:restoredTop sz="96270" autoAdjust="0"/>
  </p:normalViewPr>
  <p:slideViewPr>
    <p:cSldViewPr>
      <p:cViewPr>
        <p:scale>
          <a:sx n="50" d="100"/>
          <a:sy n="50" d="100"/>
        </p:scale>
        <p:origin x="-738" y="-1428"/>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5208"/>
    </p:cViewPr>
  </p:sorterViewPr>
  <p:notesViewPr>
    <p:cSldViewPr>
      <p:cViewPr>
        <p:scale>
          <a:sx n="100" d="100"/>
          <a:sy n="100" d="100"/>
        </p:scale>
        <p:origin x="-1734" y="-72"/>
      </p:cViewPr>
      <p:guideLst>
        <p:guide orient="horz" pos="2880"/>
        <p:guide pos="2160"/>
      </p:guideLst>
    </p:cSldViewPr>
  </p:notes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3" Type="http://schemas.openxmlformats.org/officeDocument/2006/relationships/slideMaster" Target="slideMasters/slideMaster3.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presProps" Target="presProps.xml"/><Relationship Id="rId50" Type="http://schemas.openxmlformats.org/officeDocument/2006/relationships/tableStyles" Target="tableStyle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slide" Target="slides/slide37.xml"/><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slide" Target="slides/slide40.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viewProps" Target="viewProps.xml"/><Relationship Id="rId8" Type="http://schemas.openxmlformats.org/officeDocument/2006/relationships/slide" Target="slides/slide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290"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endParaRPr lang="sl-SI"/>
          </a:p>
        </p:txBody>
      </p:sp>
      <p:sp>
        <p:nvSpPr>
          <p:cNvPr id="12291"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endParaRPr lang="sl-SI"/>
          </a:p>
        </p:txBody>
      </p:sp>
      <p:sp>
        <p:nvSpPr>
          <p:cNvPr id="7066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12293"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de-DE" noProof="0" smtClean="0"/>
              <a:t>Textmasterformate durch Klicken bearbeiten</a:t>
            </a:r>
          </a:p>
          <a:p>
            <a:pPr lvl="1"/>
            <a:r>
              <a:rPr lang="de-DE" noProof="0" smtClean="0"/>
              <a:t>Zweite Ebene</a:t>
            </a:r>
          </a:p>
          <a:p>
            <a:pPr lvl="2"/>
            <a:r>
              <a:rPr lang="de-DE" noProof="0" smtClean="0"/>
              <a:t>Dritte Ebene</a:t>
            </a:r>
          </a:p>
          <a:p>
            <a:pPr lvl="3"/>
            <a:r>
              <a:rPr lang="de-DE" noProof="0" smtClean="0"/>
              <a:t>Vierte Ebene</a:t>
            </a:r>
          </a:p>
          <a:p>
            <a:pPr lvl="4"/>
            <a:r>
              <a:rPr lang="de-DE" noProof="0" smtClean="0"/>
              <a:t>Fünfte Ebene</a:t>
            </a:r>
          </a:p>
        </p:txBody>
      </p:sp>
      <p:sp>
        <p:nvSpPr>
          <p:cNvPr id="12294"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endParaRPr lang="sl-SI"/>
          </a:p>
        </p:txBody>
      </p:sp>
      <p:sp>
        <p:nvSpPr>
          <p:cNvPr id="12295"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66C9EC06-9ED9-46BA-A7E7-892F16A8AA6A}" type="slidenum">
              <a:rPr lang="de-DE"/>
              <a:pPr/>
              <a:t>‹#›</a:t>
            </a:fld>
            <a:endParaRPr lang="de-DE"/>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Folienbildplatzhalter 1"/>
          <p:cNvSpPr>
            <a:spLocks noGrp="1" noRot="1" noChangeAspect="1" noTextEdit="1"/>
          </p:cNvSpPr>
          <p:nvPr>
            <p:ph type="sldImg"/>
          </p:nvPr>
        </p:nvSpPr>
        <p:spPr>
          <a:ln/>
        </p:spPr>
      </p:sp>
      <p:sp>
        <p:nvSpPr>
          <p:cNvPr id="71683" name="Notizenplatzhalter 2"/>
          <p:cNvSpPr>
            <a:spLocks noGrp="1"/>
          </p:cNvSpPr>
          <p:nvPr>
            <p:ph type="body" idx="1"/>
          </p:nvPr>
        </p:nvSpPr>
        <p:spPr>
          <a:noFill/>
          <a:ln/>
        </p:spPr>
        <p:txBody>
          <a:bodyPr/>
          <a:lstStyle/>
          <a:p>
            <a:endParaRPr lang="en-US" smtClean="0"/>
          </a:p>
        </p:txBody>
      </p:sp>
      <p:sp>
        <p:nvSpPr>
          <p:cNvPr id="4" name="Foliennummernplatzhalter 3"/>
          <p:cNvSpPr>
            <a:spLocks noGrp="1"/>
          </p:cNvSpPr>
          <p:nvPr>
            <p:ph type="sldNum" sz="quarter" idx="5"/>
          </p:nvPr>
        </p:nvSpPr>
        <p:spPr/>
        <p:txBody>
          <a:bodyPr/>
          <a:lstStyle/>
          <a:p>
            <a:fld id="{B1494DB5-3998-4DD4-8237-6F994FD7982F}" type="slidenum">
              <a:rPr lang="de-DE"/>
              <a:pPr/>
              <a:t>1</a:t>
            </a:fld>
            <a:endParaRPr lang="de-DE"/>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Folienbildplatzhalter 1"/>
          <p:cNvSpPr>
            <a:spLocks noGrp="1" noRot="1" noChangeAspect="1" noTextEdit="1"/>
          </p:cNvSpPr>
          <p:nvPr>
            <p:ph type="sldImg"/>
          </p:nvPr>
        </p:nvSpPr>
        <p:spPr>
          <a:ln/>
        </p:spPr>
      </p:sp>
      <p:sp>
        <p:nvSpPr>
          <p:cNvPr id="80899" name="Notizenplatzhalter 2"/>
          <p:cNvSpPr>
            <a:spLocks noGrp="1"/>
          </p:cNvSpPr>
          <p:nvPr>
            <p:ph type="body" idx="1"/>
          </p:nvPr>
        </p:nvSpPr>
        <p:spPr>
          <a:noFill/>
          <a:ln/>
        </p:spPr>
        <p:txBody>
          <a:bodyPr/>
          <a:lstStyle/>
          <a:p>
            <a:endParaRPr lang="en-US" smtClean="0"/>
          </a:p>
        </p:txBody>
      </p:sp>
      <p:sp>
        <p:nvSpPr>
          <p:cNvPr id="4" name="Foliennummernplatzhalter 3"/>
          <p:cNvSpPr>
            <a:spLocks noGrp="1"/>
          </p:cNvSpPr>
          <p:nvPr>
            <p:ph type="sldNum" sz="quarter" idx="5"/>
          </p:nvPr>
        </p:nvSpPr>
        <p:spPr/>
        <p:txBody>
          <a:bodyPr/>
          <a:lstStyle/>
          <a:p>
            <a:fld id="{29D05C8F-8072-4ED9-AFD4-D695CC6585A0}" type="slidenum">
              <a:rPr lang="de-DE"/>
              <a:pPr/>
              <a:t>16</a:t>
            </a:fld>
            <a:endParaRPr lang="de-DE"/>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Folienbildplatzhalter 1"/>
          <p:cNvSpPr>
            <a:spLocks noGrp="1" noRot="1" noChangeAspect="1" noTextEdit="1"/>
          </p:cNvSpPr>
          <p:nvPr>
            <p:ph type="sldImg"/>
          </p:nvPr>
        </p:nvSpPr>
        <p:spPr>
          <a:ln/>
        </p:spPr>
      </p:sp>
      <p:sp>
        <p:nvSpPr>
          <p:cNvPr id="81923" name="Notizenplatzhalter 2"/>
          <p:cNvSpPr>
            <a:spLocks noGrp="1"/>
          </p:cNvSpPr>
          <p:nvPr>
            <p:ph type="body" idx="1"/>
          </p:nvPr>
        </p:nvSpPr>
        <p:spPr>
          <a:noFill/>
          <a:ln/>
        </p:spPr>
        <p:txBody>
          <a:bodyPr/>
          <a:lstStyle/>
          <a:p>
            <a:endParaRPr lang="en-US" smtClean="0"/>
          </a:p>
        </p:txBody>
      </p:sp>
      <p:sp>
        <p:nvSpPr>
          <p:cNvPr id="4" name="Foliennummernplatzhalter 3"/>
          <p:cNvSpPr>
            <a:spLocks noGrp="1"/>
          </p:cNvSpPr>
          <p:nvPr>
            <p:ph type="sldNum" sz="quarter" idx="5"/>
          </p:nvPr>
        </p:nvSpPr>
        <p:spPr/>
        <p:txBody>
          <a:bodyPr/>
          <a:lstStyle/>
          <a:p>
            <a:fld id="{1F7C7205-D93B-401B-A4C1-D6DB59982DFF}" type="slidenum">
              <a:rPr lang="de-DE"/>
              <a:pPr/>
              <a:t>17</a:t>
            </a:fld>
            <a:endParaRPr lang="de-DE"/>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Folienbildplatzhalter 1"/>
          <p:cNvSpPr>
            <a:spLocks noGrp="1" noRot="1" noChangeAspect="1" noTextEdit="1"/>
          </p:cNvSpPr>
          <p:nvPr>
            <p:ph type="sldImg"/>
          </p:nvPr>
        </p:nvSpPr>
        <p:spPr>
          <a:xfrm>
            <a:off x="1628775" y="684213"/>
            <a:ext cx="3798888" cy="2847975"/>
          </a:xfrm>
          <a:ln/>
        </p:spPr>
      </p:sp>
      <p:sp>
        <p:nvSpPr>
          <p:cNvPr id="3" name="Notizenplatzhalter 2"/>
          <p:cNvSpPr>
            <a:spLocks noGrp="1"/>
          </p:cNvSpPr>
          <p:nvPr>
            <p:ph type="body" idx="1"/>
          </p:nvPr>
        </p:nvSpPr>
        <p:spPr>
          <a:xfrm>
            <a:off x="685800" y="3635375"/>
            <a:ext cx="5767388" cy="4822825"/>
          </a:xfrm>
        </p:spPr>
        <p:txBody>
          <a:bodyPr/>
          <a:lstStyle/>
          <a:p>
            <a:r>
              <a:rPr lang="de-DE" sz="1000" smtClean="0"/>
              <a:t>Dieses Bild soll so generisch sein, dass es alle in den Modellprojekten erprobten Lösungen beschreiben lässt. Hier ist keine Aussage gemacht zu Marktrollen oder Marktteilnehmern. Die farbigen Kästen entsprechen jeweils einer Funktion(sgruppe).</a:t>
            </a:r>
          </a:p>
          <a:p>
            <a:r>
              <a:rPr lang="de-DE" sz="1000" smtClean="0"/>
              <a:t>Zellenmanagement und Objektmanagement </a:t>
            </a:r>
            <a:r>
              <a:rPr lang="de-DE" sz="1000" i="1" smtClean="0"/>
              <a:t>(wollen wir diese Begriffe dafür verwenden?</a:t>
            </a:r>
            <a:r>
              <a:rPr lang="de-DE" sz="1000" smtClean="0"/>
              <a:t> </a:t>
            </a:r>
            <a:r>
              <a:rPr lang="de-DE" sz="1000" i="1" smtClean="0"/>
              <a:t>Es ist keine Aussage darüber getroffen, wo diese Funktionen physikalisch angesiedelt sind. Beide zusammen entsprechen dem Energy Management in der DKE Diktion.)</a:t>
            </a:r>
            <a:r>
              <a:rPr lang="de-DE" sz="1000" smtClean="0"/>
              <a:t> bilden zusammen das (smarte) Energiemanagement. Das Zellenmanagement erhält vom Stromvertrieb im wesentlichen aktuelle Strompreise (für Erzeugung und Verbrauch), vom Netzbetrieb Informationen zum Zustand im Netz (i. d. R. mit dem Ziel, entsprechend stabilisierend zu wirken). Das Zellenmanagement bildet aus diesen (sich ggf. widersprechenden) Informationen geeignete Signale und übermittelt sie an geeignete Objekte. </a:t>
            </a:r>
          </a:p>
          <a:p>
            <a:pPr>
              <a:buFontTx/>
              <a:buChar char="•"/>
            </a:pPr>
            <a:r>
              <a:rPr lang="de-DE" sz="1000" smtClean="0"/>
              <a:t>Solange sich das Gesamtsystem im grünen Bereich befindet, werden </a:t>
            </a:r>
            <a:r>
              <a:rPr lang="de-DE" sz="1000" u="sng" smtClean="0"/>
              <a:t>Preissignale</a:t>
            </a:r>
            <a:r>
              <a:rPr lang="de-DE" sz="1000" smtClean="0"/>
              <a:t> an (viele) Objekte versendet und  auf dem Wege der Verhandlung (z. B. first-come-first-serve) entschieden. </a:t>
            </a:r>
          </a:p>
          <a:p>
            <a:pPr>
              <a:buFontTx/>
              <a:buChar char="•"/>
            </a:pPr>
            <a:r>
              <a:rPr lang="de-DE" sz="1000" smtClean="0"/>
              <a:t>Bewegt sich das System im gelben Bereich, kann es notwendig werden, dass </a:t>
            </a:r>
            <a:r>
              <a:rPr lang="de-DE" sz="1000" u="sng" smtClean="0"/>
              <a:t>Steuersignale</a:t>
            </a:r>
            <a:r>
              <a:rPr lang="de-DE" sz="1000" smtClean="0"/>
              <a:t> an geeignete Objekte übermittelt werden. Ob ein Objekt reagiert, kann dann z. B,. nicht mehr von den marktlichen „Erwägungen“ im Objekt abhängig gemacht werden; wenn die Gerätesteuerung es im Rahmen eines vorher vereinbarten und eingestellten Regimes es zum aktuellen Zeitpunkt technisch zulässt, werden die Erzeuger respektive Verbraucher geschaltet. NB: Es sollte ein Ziel von E-Energy sein zu ergründen, ob es solche Steuersignale überhaupt braucht oder sich alles über Preissignale abbilden lässt.</a:t>
            </a:r>
          </a:p>
          <a:p>
            <a:pPr>
              <a:buFontTx/>
              <a:buChar char="•"/>
            </a:pPr>
            <a:r>
              <a:rPr lang="de-DE" sz="1000" smtClean="0"/>
              <a:t>Befindet sich das System im roten Zustand, übermittelt das Netz Prioritätsanforderungen an das Energiemanagement. Diese werden – ohne weitere Optimierungsalgorithmen aber auf den gleichen Kommunikationswegen wie die anderen Signale – als Prioritätssignal </a:t>
            </a:r>
            <a:r>
              <a:rPr lang="de-DE" sz="1000" i="1" smtClean="0"/>
              <a:t>(wollen wir es so nennen)</a:t>
            </a:r>
            <a:r>
              <a:rPr lang="de-DE" sz="1000" smtClean="0"/>
              <a:t> an die im Sinne von EnWG §14a unterbrechbaren Erzeuger und Verbraucher weitergegeben., also im Wesentlich direkt an die Gerätesteuerung durchgeschleift. NB: Es sollte ein Ziel von E-Energy sein zu ergründen, ob es solche Prioritätssignale überhaupt braucht oder sich alles über Preissignale und Steuersignale abbilden lässt.</a:t>
            </a:r>
          </a:p>
          <a:p>
            <a:r>
              <a:rPr lang="de-DE" sz="1000" smtClean="0"/>
              <a:t>Das Modell lässt offen, wie verteilt Zellmanagement-  und Objektmanagementfunktion sind. Speziell ist denkbar, dass die Objektmanager in Verbindung stehen und im Sinne einer Cloud  „entscheiden“. Es lässt auch offen, welche Intelligenz die  Gerätesteuerung  besitzt und ob sie als separates Device realisiert wird oder in ein smart-grid-ready Gerät integriert ist. (Von EEBus wird erwartet, dass er  die hier skizzierten Signalstrecken abbilden kann, ohne den Funktionen konkrete Geräte zuzuordnen.)</a:t>
            </a:r>
          </a:p>
          <a:p>
            <a:endParaRPr lang="de-DE" sz="1000" smtClean="0"/>
          </a:p>
        </p:txBody>
      </p:sp>
      <p:sp>
        <p:nvSpPr>
          <p:cNvPr id="4" name="Foliennummernplatzhalter 3"/>
          <p:cNvSpPr>
            <a:spLocks noGrp="1"/>
          </p:cNvSpPr>
          <p:nvPr>
            <p:ph type="sldNum" sz="quarter" idx="5"/>
          </p:nvPr>
        </p:nvSpPr>
        <p:spPr/>
        <p:txBody>
          <a:bodyPr/>
          <a:lstStyle/>
          <a:p>
            <a:fld id="{D27FE037-0DCC-42AC-B125-83B7AC177AB7}" type="slidenum">
              <a:rPr lang="de-DE"/>
              <a:pPr/>
              <a:t>18</a:t>
            </a:fld>
            <a:endParaRPr lang="de-DE"/>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3"/>
          <p:cNvSpPr txBox="1">
            <a:spLocks noGrp="1" noChangeArrowheads="1"/>
          </p:cNvSpPr>
          <p:nvPr/>
        </p:nvSpPr>
        <p:spPr bwMode="auto">
          <a:xfrm>
            <a:off x="3886200" y="0"/>
            <a:ext cx="2971800" cy="457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91431" tIns="45716" rIns="91431" bIns="45716"/>
          <a:lstStyle/>
          <a:p>
            <a:pPr algn="r" defTabSz="990600"/>
            <a:fld id="{08E32EE7-0603-4463-BDEB-9E78889A40B6}" type="datetime1">
              <a:rPr lang="de-DE" sz="1200">
                <a:solidFill>
                  <a:srgbClr val="000000"/>
                </a:solidFill>
                <a:latin typeface="Times New Roman" pitchFamily="18" charset="0"/>
                <a:cs typeface="Arial" charset="0"/>
              </a:rPr>
              <a:pPr algn="r" defTabSz="990600"/>
              <a:t>13.06.2012</a:t>
            </a:fld>
            <a:endParaRPr lang="de-DE" sz="1200">
              <a:solidFill>
                <a:srgbClr val="000000"/>
              </a:solidFill>
              <a:latin typeface="Times New Roman" pitchFamily="18" charset="0"/>
              <a:cs typeface="Arial" charset="0"/>
            </a:endParaRPr>
          </a:p>
        </p:txBody>
      </p:sp>
      <p:sp>
        <p:nvSpPr>
          <p:cNvPr id="47107" name="Rectangle 7"/>
          <p:cNvSpPr txBox="1">
            <a:spLocks noGrp="1" noChangeArrowheads="1"/>
          </p:cNvSpPr>
          <p:nvPr/>
        </p:nvSpPr>
        <p:spPr bwMode="auto">
          <a:xfrm>
            <a:off x="3886200" y="8686800"/>
            <a:ext cx="2971800" cy="457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91431" tIns="45716" rIns="91431" bIns="45716" anchor="b"/>
          <a:lstStyle/>
          <a:p>
            <a:pPr algn="r" defTabSz="990600"/>
            <a:fld id="{7E687E82-DBAB-4C36-A088-FA70F2E84FA8}" type="slidenum">
              <a:rPr lang="de-DE" sz="1000">
                <a:solidFill>
                  <a:srgbClr val="000000"/>
                </a:solidFill>
                <a:cs typeface="Arial" charset="0"/>
              </a:rPr>
              <a:pPr algn="r" defTabSz="990600"/>
              <a:t>25</a:t>
            </a:fld>
            <a:endParaRPr lang="de-DE" sz="1000">
              <a:solidFill>
                <a:srgbClr val="000000"/>
              </a:solidFill>
              <a:cs typeface="Arial" charset="0"/>
            </a:endParaRPr>
          </a:p>
        </p:txBody>
      </p:sp>
      <p:sp>
        <p:nvSpPr>
          <p:cNvPr id="83972" name="Rectangle 2"/>
          <p:cNvSpPr>
            <a:spLocks noGrp="1" noRot="1" noChangeAspect="1" noChangeArrowheads="1" noTextEdit="1"/>
          </p:cNvSpPr>
          <p:nvPr>
            <p:ph type="sldImg"/>
          </p:nvPr>
        </p:nvSpPr>
        <p:spPr>
          <a:ln/>
        </p:spPr>
      </p:sp>
      <p:sp>
        <p:nvSpPr>
          <p:cNvPr id="83973" name="Rectangle 3"/>
          <p:cNvSpPr>
            <a:spLocks noGrp="1" noChangeArrowheads="1"/>
          </p:cNvSpPr>
          <p:nvPr>
            <p:ph type="body" idx="1"/>
          </p:nvPr>
        </p:nvSpPr>
        <p:spPr>
          <a:xfrm>
            <a:off x="341313" y="4343400"/>
            <a:ext cx="6235700" cy="4219575"/>
          </a:xfrm>
          <a:noFill/>
          <a:ln/>
        </p:spPr>
        <p:txBody>
          <a:bodyPr/>
          <a:lstStyle/>
          <a:p>
            <a:pPr eaLnBrk="1" hangingPunct="1"/>
            <a:r>
              <a:rPr lang="en-GB" smtClean="0">
                <a:latin typeface="Times" pitchFamily="18" charset="0"/>
              </a:rPr>
              <a:t>Renewable energies call for a new paradigm. While in the past we learned how to adapt power production to the consumption patterns, we now have to learn how to adapt consumption to intermittent production. Demand side management became a buzz word. But how shall we achieve that – in a costly manner and with the acceptance of customers and society? </a:t>
            </a: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Folienbildplatzhalter 1"/>
          <p:cNvSpPr>
            <a:spLocks noGrp="1" noRot="1" noChangeAspect="1" noTextEdit="1"/>
          </p:cNvSpPr>
          <p:nvPr>
            <p:ph type="sldImg"/>
          </p:nvPr>
        </p:nvSpPr>
        <p:spPr>
          <a:ln/>
        </p:spPr>
      </p:sp>
      <p:sp>
        <p:nvSpPr>
          <p:cNvPr id="84995" name="Notizenplatzhalter 2"/>
          <p:cNvSpPr>
            <a:spLocks noGrp="1"/>
          </p:cNvSpPr>
          <p:nvPr>
            <p:ph type="body" idx="1"/>
          </p:nvPr>
        </p:nvSpPr>
        <p:spPr>
          <a:noFill/>
          <a:ln/>
        </p:spPr>
        <p:txBody>
          <a:bodyPr/>
          <a:lstStyle/>
          <a:p>
            <a:r>
              <a:rPr lang="de-DE" smtClean="0"/>
              <a:t>Dieses Bild spannt erst einmal ein dreidimensionales Koordinatensystem auf, ohne Aussagen dazu zu treffen, wo sich die Entwicklung entlang der Achsen befindet oder was die Ziele sein sollen.  Die Beschriftungen der Achsen beschreiben exemplarisch Szenarien, die für die jeweilige Dimension bei E-Energy und anderen Entwicklern einer Smart Energy Zukunft diskutiert werden. In der Richtung weg vom Nullpunkt sind alle Achsen geprägt von einer stärkeren Dezentralisierung und einer Erhöhung der Granularität. Da diese „Vereinzelung“ absehbar weder im Versorgungs- noch im Informationsbereich  zielführend  sein dürfte, wird davon ausgegangen, dass sich die Einzelteile zu Zellen zusammenschließen, die wiederum mit anderen Zellen in Verbindung stehen (im Falle Versorgungssystem  wären das z. B. die Verteil- und Übertragungsnetze in einer neuen Aufgabe).</a:t>
            </a:r>
          </a:p>
          <a:p>
            <a:r>
              <a:rPr lang="de-DE" smtClean="0"/>
              <a:t>In dem so aufgespannten Würfel könnte man die Ansätze der Modellprojekte recht gut verorten, muss man aber nicht. Die beste Sichtweise auf E-Energ y ist wohl, dass die IKT-Grundlagen dafür gelegt wurden, dass sich das System  auf den anderen beiden Achsen beliebig schnell und weit entwickeln kann. Dabei ist unstrittig, dass es auf der IKT-Achse ein hohes Maß an Dezentralität geben soll. Nur so ist trotz Komplexität ein sicherer und diskriminierungsfreier Betrieb zu gewährleisten. Es war und ist nicht (wirklich) Aufgabe von E-Energy, bezüglich der anderen beiden Achsen etwas zu präjudizieren. Es ist aber wichtig, dass die Modellprojekte hier unterschiedliche Varianten beleuchtet haben und damit zeigen konnten, dass die in summa entwickelten IKT-Lösungen für einen großen Teil desaufgespannten Raums effektiv und effizient sind.</a:t>
            </a:r>
          </a:p>
          <a:p>
            <a:endParaRPr lang="de-DE" smtClean="0"/>
          </a:p>
        </p:txBody>
      </p:sp>
      <p:sp>
        <p:nvSpPr>
          <p:cNvPr id="4" name="Foliennummernplatzhalter 3"/>
          <p:cNvSpPr>
            <a:spLocks noGrp="1"/>
          </p:cNvSpPr>
          <p:nvPr>
            <p:ph type="sldNum" sz="quarter" idx="5"/>
          </p:nvPr>
        </p:nvSpPr>
        <p:spPr/>
        <p:txBody>
          <a:bodyPr/>
          <a:lstStyle/>
          <a:p>
            <a:fld id="{EF60EFE9-A810-4F85-9D1B-62EA413E572D}" type="slidenum">
              <a:rPr lang="de-DE"/>
              <a:pPr/>
              <a:t>27</a:t>
            </a:fld>
            <a:endParaRPr lang="de-DE"/>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Folienbildplatzhalter 1"/>
          <p:cNvSpPr>
            <a:spLocks noGrp="1" noRot="1" noChangeAspect="1" noTextEdit="1"/>
          </p:cNvSpPr>
          <p:nvPr>
            <p:ph type="sldImg"/>
          </p:nvPr>
        </p:nvSpPr>
        <p:spPr>
          <a:ln/>
        </p:spPr>
      </p:sp>
      <p:sp>
        <p:nvSpPr>
          <p:cNvPr id="86019" name="Notizenplatzhalter 2"/>
          <p:cNvSpPr>
            <a:spLocks noGrp="1"/>
          </p:cNvSpPr>
          <p:nvPr>
            <p:ph type="body" idx="1"/>
          </p:nvPr>
        </p:nvSpPr>
        <p:spPr>
          <a:noFill/>
          <a:ln/>
        </p:spPr>
        <p:txBody>
          <a:bodyPr/>
          <a:lstStyle/>
          <a:p>
            <a:endParaRPr lang="en-US" smtClean="0"/>
          </a:p>
        </p:txBody>
      </p:sp>
      <p:sp>
        <p:nvSpPr>
          <p:cNvPr id="4" name="Foliennummernplatzhalter 3"/>
          <p:cNvSpPr>
            <a:spLocks noGrp="1"/>
          </p:cNvSpPr>
          <p:nvPr>
            <p:ph type="sldNum" sz="quarter" idx="5"/>
          </p:nvPr>
        </p:nvSpPr>
        <p:spPr/>
        <p:txBody>
          <a:bodyPr/>
          <a:lstStyle/>
          <a:p>
            <a:fld id="{1E5BCAD7-6E3F-40CE-82EA-FBEAE8E0D5E0}" type="slidenum">
              <a:rPr lang="de-DE"/>
              <a:pPr/>
              <a:t>29</a:t>
            </a:fld>
            <a:endParaRPr lang="de-DE"/>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Folienbildplatzhalter 1"/>
          <p:cNvSpPr>
            <a:spLocks noGrp="1" noRot="1" noChangeAspect="1" noTextEdit="1"/>
          </p:cNvSpPr>
          <p:nvPr>
            <p:ph type="sldImg"/>
          </p:nvPr>
        </p:nvSpPr>
        <p:spPr>
          <a:ln/>
        </p:spPr>
      </p:sp>
      <p:sp>
        <p:nvSpPr>
          <p:cNvPr id="87043" name="Notizenplatzhalter 2"/>
          <p:cNvSpPr>
            <a:spLocks noGrp="1"/>
          </p:cNvSpPr>
          <p:nvPr>
            <p:ph type="body" idx="1"/>
          </p:nvPr>
        </p:nvSpPr>
        <p:spPr>
          <a:noFill/>
          <a:ln/>
        </p:spPr>
        <p:txBody>
          <a:bodyPr/>
          <a:lstStyle/>
          <a:p>
            <a:endParaRPr lang="en-US" smtClean="0"/>
          </a:p>
        </p:txBody>
      </p:sp>
      <p:sp>
        <p:nvSpPr>
          <p:cNvPr id="4" name="Foliennummernplatzhalter 3"/>
          <p:cNvSpPr>
            <a:spLocks noGrp="1"/>
          </p:cNvSpPr>
          <p:nvPr>
            <p:ph type="sldNum" sz="quarter" idx="5"/>
          </p:nvPr>
        </p:nvSpPr>
        <p:spPr/>
        <p:txBody>
          <a:bodyPr/>
          <a:lstStyle/>
          <a:p>
            <a:fld id="{7DD1C621-F91D-480C-A9E5-C7FDB47EEECC}" type="slidenum">
              <a:rPr lang="de-DE"/>
              <a:pPr/>
              <a:t>35</a:t>
            </a:fld>
            <a:endParaRPr lang="de-DE"/>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Folienbildplatzhalter 1"/>
          <p:cNvSpPr>
            <a:spLocks noGrp="1" noRot="1" noChangeAspect="1" noTextEdit="1"/>
          </p:cNvSpPr>
          <p:nvPr>
            <p:ph type="sldImg"/>
          </p:nvPr>
        </p:nvSpPr>
        <p:spPr>
          <a:ln/>
        </p:spPr>
      </p:sp>
      <p:sp>
        <p:nvSpPr>
          <p:cNvPr id="72707" name="Notizenplatzhalter 2"/>
          <p:cNvSpPr>
            <a:spLocks noGrp="1"/>
          </p:cNvSpPr>
          <p:nvPr>
            <p:ph type="body" idx="1"/>
          </p:nvPr>
        </p:nvSpPr>
        <p:spPr>
          <a:noFill/>
          <a:ln/>
        </p:spPr>
        <p:txBody>
          <a:bodyPr/>
          <a:lstStyle/>
          <a:p>
            <a:endParaRPr lang="en-US" smtClean="0"/>
          </a:p>
        </p:txBody>
      </p:sp>
      <p:sp>
        <p:nvSpPr>
          <p:cNvPr id="57348" name="Foliennummernplatzhalter 3"/>
          <p:cNvSpPr>
            <a:spLocks noGrp="1"/>
          </p:cNvSpPr>
          <p:nvPr>
            <p:ph type="sldNum" sz="quarter" idx="5"/>
          </p:nvPr>
        </p:nvSpPr>
        <p:spPr/>
        <p:txBody>
          <a:bodyPr/>
          <a:lstStyle/>
          <a:p>
            <a:fld id="{259CD607-F371-447F-8096-E461F5E3DCC5}" type="slidenum">
              <a:rPr lang="de-DE" sz="1000"/>
              <a:pPr/>
              <a:t>4</a:t>
            </a:fld>
            <a:endParaRPr lang="de-DE" sz="100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3"/>
          <p:cNvSpPr txBox="1">
            <a:spLocks noGrp="1" noChangeArrowheads="1"/>
          </p:cNvSpPr>
          <p:nvPr/>
        </p:nvSpPr>
        <p:spPr bwMode="auto">
          <a:xfrm>
            <a:off x="3886200" y="0"/>
            <a:ext cx="2971800" cy="457200"/>
          </a:xfrm>
          <a:prstGeom prst="rect">
            <a:avLst/>
          </a:prstGeom>
          <a:noFill/>
          <a:ln w="9525">
            <a:noFill/>
            <a:miter lim="800000"/>
            <a:headEnd/>
            <a:tailEnd/>
          </a:ln>
        </p:spPr>
        <p:txBody>
          <a:bodyPr lIns="91431" tIns="45716" rIns="91431" bIns="45716"/>
          <a:lstStyle/>
          <a:p>
            <a:pPr algn="r"/>
            <a:fld id="{75ECE274-D204-4A0D-908A-87EA695AA130}" type="datetime1">
              <a:rPr lang="de-DE" sz="1200">
                <a:latin typeface="Times New Roman" pitchFamily="18" charset="0"/>
              </a:rPr>
              <a:pPr algn="r"/>
              <a:t>13.06.2012</a:t>
            </a:fld>
            <a:endParaRPr lang="de-DE" sz="1200">
              <a:latin typeface="Times New Roman" pitchFamily="18" charset="0"/>
            </a:endParaRPr>
          </a:p>
        </p:txBody>
      </p:sp>
      <p:sp>
        <p:nvSpPr>
          <p:cNvPr id="73731" name="Rectangle 7"/>
          <p:cNvSpPr txBox="1">
            <a:spLocks noGrp="1" noChangeArrowheads="1"/>
          </p:cNvSpPr>
          <p:nvPr/>
        </p:nvSpPr>
        <p:spPr bwMode="auto">
          <a:xfrm>
            <a:off x="3886200" y="8686800"/>
            <a:ext cx="2971800" cy="457200"/>
          </a:xfrm>
          <a:prstGeom prst="rect">
            <a:avLst/>
          </a:prstGeom>
          <a:noFill/>
          <a:ln w="9525">
            <a:noFill/>
            <a:miter lim="800000"/>
            <a:headEnd/>
            <a:tailEnd/>
          </a:ln>
        </p:spPr>
        <p:txBody>
          <a:bodyPr lIns="91431" tIns="45716" rIns="91431" bIns="45716" anchor="b"/>
          <a:lstStyle/>
          <a:p>
            <a:pPr algn="r"/>
            <a:fld id="{93A65B1E-C65F-4DB7-A114-F9A946861713}" type="slidenum">
              <a:rPr lang="de-DE" sz="1000"/>
              <a:pPr algn="r"/>
              <a:t>5</a:t>
            </a:fld>
            <a:endParaRPr lang="de-DE" sz="1000"/>
          </a:p>
        </p:txBody>
      </p:sp>
      <p:sp>
        <p:nvSpPr>
          <p:cNvPr id="73732" name="Rectangle 2"/>
          <p:cNvSpPr>
            <a:spLocks noGrp="1" noRot="1" noChangeAspect="1" noChangeArrowheads="1" noTextEdit="1"/>
          </p:cNvSpPr>
          <p:nvPr>
            <p:ph type="sldImg"/>
          </p:nvPr>
        </p:nvSpPr>
        <p:spPr>
          <a:ln/>
        </p:spPr>
      </p:sp>
      <p:sp>
        <p:nvSpPr>
          <p:cNvPr id="73733" name="Rectangle 3"/>
          <p:cNvSpPr>
            <a:spLocks noGrp="1" noChangeArrowheads="1"/>
          </p:cNvSpPr>
          <p:nvPr>
            <p:ph type="body" idx="1"/>
          </p:nvPr>
        </p:nvSpPr>
        <p:spPr>
          <a:xfrm>
            <a:off x="341313" y="4343400"/>
            <a:ext cx="6235700" cy="4219575"/>
          </a:xfrm>
          <a:noFill/>
          <a:ln/>
        </p:spPr>
        <p:txBody>
          <a:bodyPr/>
          <a:lstStyle/>
          <a:p>
            <a:pPr marL="171450" indent="-171450" eaLnBrk="1" hangingPunct="1"/>
            <a:r>
              <a:rPr lang="en-GB" smtClean="0">
                <a:latin typeface="Times" pitchFamily="18" charset="0"/>
              </a:rPr>
              <a:t>While renewable energies are a common goal in Germany, integrating them into the grid is quite a challenge. </a:t>
            </a:r>
          </a:p>
          <a:p>
            <a:pPr marL="171450" indent="-171450" eaLnBrk="1" hangingPunct="1"/>
            <a:r>
              <a:rPr lang="en-GB" smtClean="0">
                <a:latin typeface="Times" pitchFamily="18" charset="0"/>
              </a:rPr>
              <a:t>In many cases reinforcement of the grid will be inevitable to reach the goal of 50 % and ore renewable energies. However, in many cases retrofitting can be reduced if we make best use of the existing grid. Basically that means replacing thick cables with thin cables, mass by intelligence. It calls for what we call an ICT supported grid management, it calls for what we call the internet of energies.</a:t>
            </a:r>
          </a:p>
          <a:p>
            <a:pPr marL="171450" indent="-171450" eaLnBrk="1" hangingPunct="1"/>
            <a:r>
              <a:rPr lang="en-GB" smtClean="0">
                <a:latin typeface="Times" pitchFamily="18" charset="0"/>
              </a:rPr>
              <a:t>Let me make a comment here: While I’m talking about E-Energy, which mainly deals with electric power, our understanding is that improved information and communication technology can also help to improve the operation of gas, water and heat grids as well.</a:t>
            </a:r>
          </a:p>
          <a:p>
            <a:pPr marL="171450" indent="-171450" eaLnBrk="1" hangingPunct="1"/>
            <a:endParaRPr lang="en-GB" smtClean="0">
              <a:latin typeface="Times" pitchFamily="18"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fld id="{AC1780FA-7369-4484-B8FC-A32897C9D13B}" type="slidenum">
              <a:rPr lang="de-DE"/>
              <a:pPr/>
              <a:t>8</a:t>
            </a:fld>
            <a:endParaRPr lang="de-DE"/>
          </a:p>
        </p:txBody>
      </p:sp>
      <p:sp>
        <p:nvSpPr>
          <p:cNvPr id="74755" name="Rectangle 2"/>
          <p:cNvSpPr>
            <a:spLocks noGrp="1" noRot="1" noChangeAspect="1" noChangeArrowheads="1" noTextEdit="1"/>
          </p:cNvSpPr>
          <p:nvPr>
            <p:ph type="sldImg"/>
          </p:nvPr>
        </p:nvSpPr>
        <p:spPr>
          <a:ln/>
        </p:spPr>
      </p:sp>
      <p:sp>
        <p:nvSpPr>
          <p:cNvPr id="74756" name="Rectangle 3"/>
          <p:cNvSpPr>
            <a:spLocks noGrp="1" noChangeArrowheads="1"/>
          </p:cNvSpPr>
          <p:nvPr>
            <p:ph type="body" idx="1"/>
          </p:nvPr>
        </p:nvSpPr>
        <p:spPr>
          <a:noFill/>
          <a:ln/>
        </p:spPr>
        <p:txBody>
          <a:bodyPr/>
          <a:lstStyle/>
          <a:p>
            <a:endParaRPr lang="en-GB"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Folienbildplatzhalter 1"/>
          <p:cNvSpPr>
            <a:spLocks noGrp="1" noRot="1" noChangeAspect="1" noTextEdit="1"/>
          </p:cNvSpPr>
          <p:nvPr>
            <p:ph type="sldImg"/>
          </p:nvPr>
        </p:nvSpPr>
        <p:spPr>
          <a:ln/>
        </p:spPr>
      </p:sp>
      <p:sp>
        <p:nvSpPr>
          <p:cNvPr id="75779" name="Notizenplatzhalter 2"/>
          <p:cNvSpPr>
            <a:spLocks noGrp="1"/>
          </p:cNvSpPr>
          <p:nvPr>
            <p:ph type="body" idx="1"/>
          </p:nvPr>
        </p:nvSpPr>
        <p:spPr>
          <a:noFill/>
          <a:ln/>
        </p:spPr>
        <p:txBody>
          <a:bodyPr/>
          <a:lstStyle/>
          <a:p>
            <a:endParaRPr lang="en-US" smtClean="0"/>
          </a:p>
        </p:txBody>
      </p:sp>
      <p:sp>
        <p:nvSpPr>
          <p:cNvPr id="4" name="Foliennummernplatzhalter 3"/>
          <p:cNvSpPr>
            <a:spLocks noGrp="1"/>
          </p:cNvSpPr>
          <p:nvPr>
            <p:ph type="sldNum" sz="quarter" idx="5"/>
          </p:nvPr>
        </p:nvSpPr>
        <p:spPr/>
        <p:txBody>
          <a:bodyPr/>
          <a:lstStyle/>
          <a:p>
            <a:fld id="{052B126A-8F58-497D-85B0-2F60B2EDA2E9}" type="slidenum">
              <a:rPr lang="de-DE"/>
              <a:pPr/>
              <a:t>11</a:t>
            </a:fld>
            <a:endParaRPr lang="de-DE"/>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Folienbildplatzhalter 1"/>
          <p:cNvSpPr>
            <a:spLocks noGrp="1" noRot="1" noChangeAspect="1" noTextEdit="1"/>
          </p:cNvSpPr>
          <p:nvPr>
            <p:ph type="sldImg"/>
          </p:nvPr>
        </p:nvSpPr>
        <p:spPr>
          <a:ln/>
        </p:spPr>
      </p:sp>
      <p:sp>
        <p:nvSpPr>
          <p:cNvPr id="76803" name="Notizenplatzhalter 2"/>
          <p:cNvSpPr>
            <a:spLocks noGrp="1"/>
          </p:cNvSpPr>
          <p:nvPr>
            <p:ph type="body" idx="1"/>
          </p:nvPr>
        </p:nvSpPr>
        <p:spPr>
          <a:noFill/>
          <a:ln/>
        </p:spPr>
        <p:txBody>
          <a:bodyPr/>
          <a:lstStyle/>
          <a:p>
            <a:endParaRPr lang="en-US" smtClean="0"/>
          </a:p>
        </p:txBody>
      </p:sp>
      <p:sp>
        <p:nvSpPr>
          <p:cNvPr id="4" name="Foliennummernplatzhalter 3"/>
          <p:cNvSpPr>
            <a:spLocks noGrp="1"/>
          </p:cNvSpPr>
          <p:nvPr>
            <p:ph type="sldNum" sz="quarter" idx="5"/>
          </p:nvPr>
        </p:nvSpPr>
        <p:spPr/>
        <p:txBody>
          <a:bodyPr/>
          <a:lstStyle/>
          <a:p>
            <a:fld id="{AE2BEE6B-395D-4816-ABD5-C46640D912A5}" type="slidenum">
              <a:rPr lang="de-DE"/>
              <a:pPr/>
              <a:t>12</a:t>
            </a:fld>
            <a:endParaRPr lang="de-DE"/>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Folienbildplatzhalter 1"/>
          <p:cNvSpPr>
            <a:spLocks noGrp="1" noRot="1" noChangeAspect="1" noTextEdit="1"/>
          </p:cNvSpPr>
          <p:nvPr>
            <p:ph type="sldImg"/>
          </p:nvPr>
        </p:nvSpPr>
        <p:spPr>
          <a:ln/>
        </p:spPr>
      </p:sp>
      <p:sp>
        <p:nvSpPr>
          <p:cNvPr id="3" name="Notizenplatzhalter 2"/>
          <p:cNvSpPr>
            <a:spLocks noGrp="1"/>
          </p:cNvSpPr>
          <p:nvPr>
            <p:ph type="body" idx="1"/>
          </p:nvPr>
        </p:nvSpPr>
        <p:spPr/>
        <p:txBody>
          <a:bodyPr/>
          <a:lstStyle/>
          <a:p>
            <a:r>
              <a:rPr lang="de-DE" sz="1000" smtClean="0"/>
              <a:t>Erst einmal haben Smart Grid und Smart Home wenig miteinander zu tun. Die E-Energy Konzepte beruhen aber in einem erheblichen Maß darauf, dass Verbrauchs- und Erzeugungsanlagen in Gebäuden angesteuert werden können, um der Netzstabilisierung zu dienen respektive gar nicht erst dazu beitragen, dass eine solche entsteht.</a:t>
            </a:r>
          </a:p>
          <a:p>
            <a:r>
              <a:rPr lang="de-DE" sz="1000" smtClean="0"/>
              <a:t>Bisher stehen (nur) die Stromzähler an der Schnittstelle zwischen Grid und Home. Mit E-Energy tritt an dieser Schnittstelle eine neue Funktion auf, der Energie-Manager. er lässt sich (als Funktion) nicht in den Smartmeter integrieren, wird aber in den meisten Fällen Daten des SM nutzen und ggf. mit dem Smartmeter ein Kommunikationsgateway für die Verbindung nach außen nutzen. Welche Kommunikationsprotokolle, Schutzmechanismen und rechtlichen Rahmenbedingungen sinnvoll sind, hat E-Energy gezeigt.</a:t>
            </a:r>
          </a:p>
          <a:p>
            <a:r>
              <a:rPr lang="de-DE" sz="1000" smtClean="0"/>
              <a:t>Wenig Beachtung wurde bisher dem Zusammenspiel von Energie-Manager und den sich schnell am Markt etablierenden Home-Managern gewidmet. Da beide Funktionen mit einer Großzahl der Anlagen im Home verbunden sein werden, wird es hier große (Kosten-) Effizienzpotenziale geben. Da die Anzahl der reinen E-Energy Anwendungen mit großem Nutzenpotenzial für den einzelnen Objektbesitzer beschränkt ist, könnte eine Integration der beiden Funktionen einen erheblichen Anreiz zum Einsatz einer solchen Einheit darstellen. Aus Kommunikations- bzw. Akzeptanzsicht wäre so ein „Merge“ auch wünschenswert: Mit Energie-Manager sind eher Ängste verbunden (Eingriff, Überwachung), von Home-Managern wird Komfortgewinn erwartet.</a:t>
            </a:r>
          </a:p>
          <a:p>
            <a:r>
              <a:rPr lang="de-DE" sz="1000" smtClean="0"/>
              <a:t>Es zeichnet sich ein Trend ab, Objekte energie-autonom zu betreiben. Wird in ein paar Jahren die Grid-parity bei PV-Anlagen erreicht und wird es zudem bezahlbare Speicher geben, werden die Home-Manager diese Geräte mit Sicherheit steuern. Lassen wir sie sich diesbezüglich nach den reinen Anforderungen des Smart Homes entwickeln, werden diese autonomen Energiezellen nur schwer für das Smart Grid nutzbar gemacht werden können. Hier besteht mit den Bezeichnungen der BMWi-Forschungsprogramme gesprochen die Notwendigkeit, E-Energy und Connected Living zu verheiraten.</a:t>
            </a:r>
          </a:p>
          <a:p>
            <a:endParaRPr lang="de-DE" sz="1000" smtClean="0"/>
          </a:p>
        </p:txBody>
      </p:sp>
      <p:sp>
        <p:nvSpPr>
          <p:cNvPr id="4" name="Foliennummernplatzhalter 3"/>
          <p:cNvSpPr>
            <a:spLocks noGrp="1"/>
          </p:cNvSpPr>
          <p:nvPr>
            <p:ph type="sldNum" sz="quarter" idx="5"/>
          </p:nvPr>
        </p:nvSpPr>
        <p:spPr/>
        <p:txBody>
          <a:bodyPr/>
          <a:lstStyle/>
          <a:p>
            <a:fld id="{A349E365-F721-4E94-B99B-3BD48C3804E1}" type="slidenum">
              <a:rPr lang="de-DE"/>
              <a:pPr/>
              <a:t>13</a:t>
            </a:fld>
            <a:endParaRPr lang="de-DE"/>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Folienbildplatzhalter 1"/>
          <p:cNvSpPr>
            <a:spLocks noGrp="1" noRot="1" noChangeAspect="1" noTextEdit="1"/>
          </p:cNvSpPr>
          <p:nvPr>
            <p:ph type="sldImg"/>
          </p:nvPr>
        </p:nvSpPr>
        <p:spPr>
          <a:ln/>
        </p:spPr>
      </p:sp>
      <p:sp>
        <p:nvSpPr>
          <p:cNvPr id="78851" name="Notizenplatzhalter 2"/>
          <p:cNvSpPr>
            <a:spLocks noGrp="1"/>
          </p:cNvSpPr>
          <p:nvPr>
            <p:ph type="body" idx="1"/>
          </p:nvPr>
        </p:nvSpPr>
        <p:spPr>
          <a:noFill/>
          <a:ln/>
        </p:spPr>
        <p:txBody>
          <a:bodyPr/>
          <a:lstStyle/>
          <a:p>
            <a:endParaRPr lang="en-US" smtClean="0"/>
          </a:p>
        </p:txBody>
      </p:sp>
      <p:sp>
        <p:nvSpPr>
          <p:cNvPr id="4" name="Foliennummernplatzhalter 3"/>
          <p:cNvSpPr>
            <a:spLocks noGrp="1"/>
          </p:cNvSpPr>
          <p:nvPr>
            <p:ph type="sldNum" sz="quarter" idx="5"/>
          </p:nvPr>
        </p:nvSpPr>
        <p:spPr/>
        <p:txBody>
          <a:bodyPr/>
          <a:lstStyle/>
          <a:p>
            <a:fld id="{527DE9B0-6DED-4E7C-8F09-D1B4691C923C}" type="slidenum">
              <a:rPr lang="de-DE"/>
              <a:pPr/>
              <a:t>14</a:t>
            </a:fld>
            <a:endParaRPr lang="de-DE"/>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Folienbildplatzhalter 1"/>
          <p:cNvSpPr>
            <a:spLocks noGrp="1" noRot="1" noChangeAspect="1" noTextEdit="1"/>
          </p:cNvSpPr>
          <p:nvPr>
            <p:ph type="sldImg"/>
          </p:nvPr>
        </p:nvSpPr>
        <p:spPr>
          <a:ln/>
        </p:spPr>
      </p:sp>
      <p:sp>
        <p:nvSpPr>
          <p:cNvPr id="79875" name="Notizenplatzhalter 2"/>
          <p:cNvSpPr>
            <a:spLocks noGrp="1"/>
          </p:cNvSpPr>
          <p:nvPr>
            <p:ph type="body" idx="1"/>
          </p:nvPr>
        </p:nvSpPr>
        <p:spPr>
          <a:noFill/>
          <a:ln/>
        </p:spPr>
        <p:txBody>
          <a:bodyPr/>
          <a:lstStyle/>
          <a:p>
            <a:endParaRPr lang="en-US" smtClean="0"/>
          </a:p>
        </p:txBody>
      </p:sp>
      <p:sp>
        <p:nvSpPr>
          <p:cNvPr id="4" name="Foliennummernplatzhalter 3"/>
          <p:cNvSpPr>
            <a:spLocks noGrp="1"/>
          </p:cNvSpPr>
          <p:nvPr>
            <p:ph type="sldNum" sz="quarter" idx="5"/>
          </p:nvPr>
        </p:nvSpPr>
        <p:spPr/>
        <p:txBody>
          <a:bodyPr/>
          <a:lstStyle/>
          <a:p>
            <a:fld id="{066BC3F3-556D-4946-A83C-362BF0B8EA9E}" type="slidenum">
              <a:rPr lang="de-DE"/>
              <a:pPr/>
              <a:t>15</a:t>
            </a:fld>
            <a:endParaRPr lang="de-DE"/>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Master" Target="../slideMasters/slideMaster1.xml"/><Relationship Id="rId6" Type="http://schemas.openxmlformats.org/officeDocument/2006/relationships/image" Target="../media/image9.jpeg"/><Relationship Id="rId5" Type="http://schemas.openxmlformats.org/officeDocument/2006/relationships/image" Target="../media/image8.jpeg"/><Relationship Id="rId4" Type="http://schemas.openxmlformats.org/officeDocument/2006/relationships/image" Target="../media/image2.jpe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2.jpeg"/><Relationship Id="rId7" Type="http://schemas.openxmlformats.org/officeDocument/2006/relationships/image" Target="../media/image10.png"/><Relationship Id="rId2" Type="http://schemas.openxmlformats.org/officeDocument/2006/relationships/image" Target="../media/image1.jpeg"/><Relationship Id="rId1" Type="http://schemas.openxmlformats.org/officeDocument/2006/relationships/slideMaster" Target="../slideMasters/slideMaster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jpeg"/></Relationships>
</file>

<file path=ppt/slideLayouts/_rels/slideLayout11.xml.rels><?xml version="1.0" encoding="UTF-8" standalone="yes"?>
<Relationships xmlns="http://schemas.openxmlformats.org/package/2006/relationships"><Relationship Id="rId8" Type="http://schemas.openxmlformats.org/officeDocument/2006/relationships/image" Target="../media/image9.jpeg"/><Relationship Id="rId3" Type="http://schemas.openxmlformats.org/officeDocument/2006/relationships/image" Target="../media/image7.jpeg"/><Relationship Id="rId7" Type="http://schemas.openxmlformats.org/officeDocument/2006/relationships/image" Target="../media/image11.png"/><Relationship Id="rId2" Type="http://schemas.openxmlformats.org/officeDocument/2006/relationships/image" Target="../media/image6.jpeg"/><Relationship Id="rId1" Type="http://schemas.openxmlformats.org/officeDocument/2006/relationships/slideMaster" Target="../slideMasters/slideMaster2.xml"/><Relationship Id="rId6" Type="http://schemas.openxmlformats.org/officeDocument/2006/relationships/image" Target="../media/image8.jpeg"/><Relationship Id="rId5" Type="http://schemas.openxmlformats.org/officeDocument/2006/relationships/image" Target="../media/image4.png"/><Relationship Id="rId4" Type="http://schemas.openxmlformats.org/officeDocument/2006/relationships/image" Target="../media/image2.jpeg"/></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jpeg"/></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4.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jpe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jpe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jpe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jpeg"/></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jpeg"/></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2.jpeg"/><Relationship Id="rId7" Type="http://schemas.openxmlformats.org/officeDocument/2006/relationships/image" Target="../media/image10.png"/><Relationship Id="rId2" Type="http://schemas.openxmlformats.org/officeDocument/2006/relationships/image" Target="../media/image1.jpeg"/><Relationship Id="rId1" Type="http://schemas.openxmlformats.org/officeDocument/2006/relationships/slideMaster" Target="../slideMasters/slideMaster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jpeg"/></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2.jpeg"/><Relationship Id="rId7" Type="http://schemas.openxmlformats.org/officeDocument/2006/relationships/image" Target="../media/image10.png"/><Relationship Id="rId2" Type="http://schemas.openxmlformats.org/officeDocument/2006/relationships/image" Target="../media/image1.jpeg"/><Relationship Id="rId1" Type="http://schemas.openxmlformats.org/officeDocument/2006/relationships/slideMaster" Target="../slideMasters/slideMaster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jpe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folie">
    <p:spTree>
      <p:nvGrpSpPr>
        <p:cNvPr id="1" name=""/>
        <p:cNvGrpSpPr/>
        <p:nvPr/>
      </p:nvGrpSpPr>
      <p:grpSpPr>
        <a:xfrm>
          <a:off x="0" y="0"/>
          <a:ext cx="0" cy="0"/>
          <a:chOff x="0" y="0"/>
          <a:chExt cx="0" cy="0"/>
        </a:xfrm>
      </p:grpSpPr>
      <p:pic>
        <p:nvPicPr>
          <p:cNvPr id="3" name="Picture 20" descr="E-Energy_Titelbild_klein"/>
          <p:cNvPicPr>
            <a:picLocks noChangeAspect="1" noChangeArrowheads="1"/>
          </p:cNvPicPr>
          <p:nvPr/>
        </p:nvPicPr>
        <p:blipFill>
          <a:blip r:embed="rId2" cstate="print"/>
          <a:srcRect/>
          <a:stretch>
            <a:fillRect/>
          </a:stretch>
        </p:blipFill>
        <p:spPr bwMode="auto">
          <a:xfrm>
            <a:off x="3175" y="1979613"/>
            <a:ext cx="9140825" cy="4905375"/>
          </a:xfrm>
          <a:prstGeom prst="rect">
            <a:avLst/>
          </a:prstGeom>
          <a:noFill/>
          <a:ln w="9525">
            <a:noFill/>
            <a:miter lim="800000"/>
            <a:headEnd/>
            <a:tailEnd/>
          </a:ln>
        </p:spPr>
      </p:pic>
      <p:pic>
        <p:nvPicPr>
          <p:cNvPr id="4" name="Picture 2"/>
          <p:cNvPicPr>
            <a:picLocks noChangeAspect="1" noChangeArrowheads="1"/>
          </p:cNvPicPr>
          <p:nvPr/>
        </p:nvPicPr>
        <p:blipFill>
          <a:blip r:embed="rId3" cstate="print"/>
          <a:srcRect r="2339"/>
          <a:stretch>
            <a:fillRect/>
          </a:stretch>
        </p:blipFill>
        <p:spPr bwMode="auto">
          <a:xfrm>
            <a:off x="0" y="1295400"/>
            <a:ext cx="9144000" cy="719138"/>
          </a:xfrm>
          <a:prstGeom prst="rect">
            <a:avLst/>
          </a:prstGeom>
          <a:noFill/>
          <a:ln w="9525">
            <a:noFill/>
            <a:miter lim="800000"/>
            <a:headEnd/>
            <a:tailEnd/>
          </a:ln>
        </p:spPr>
      </p:pic>
      <p:pic>
        <p:nvPicPr>
          <p:cNvPr id="5" name="Picture 3"/>
          <p:cNvPicPr>
            <a:picLocks noChangeAspect="1" noChangeArrowheads="1"/>
          </p:cNvPicPr>
          <p:nvPr/>
        </p:nvPicPr>
        <p:blipFill>
          <a:blip r:embed="rId4" cstate="print"/>
          <a:srcRect/>
          <a:stretch>
            <a:fillRect/>
          </a:stretch>
        </p:blipFill>
        <p:spPr bwMode="auto">
          <a:xfrm>
            <a:off x="841375" y="1704975"/>
            <a:ext cx="53975" cy="304800"/>
          </a:xfrm>
          <a:prstGeom prst="rect">
            <a:avLst/>
          </a:prstGeom>
          <a:noFill/>
          <a:ln w="9525">
            <a:noFill/>
            <a:miter lim="800000"/>
            <a:headEnd/>
            <a:tailEnd/>
          </a:ln>
        </p:spPr>
      </p:pic>
      <p:sp>
        <p:nvSpPr>
          <p:cNvPr id="6" name="Text Box 3"/>
          <p:cNvSpPr txBox="1">
            <a:spLocks noChangeArrowheads="1"/>
          </p:cNvSpPr>
          <p:nvPr/>
        </p:nvSpPr>
        <p:spPr bwMode="auto">
          <a:xfrm>
            <a:off x="8172450" y="6381750"/>
            <a:ext cx="720725" cy="3365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pPr algn="r">
              <a:spcBef>
                <a:spcPct val="50000"/>
              </a:spcBef>
            </a:pPr>
            <a:fld id="{264733E3-DD60-4EAA-AE24-57864CDCC15B}" type="slidenum">
              <a:rPr lang="de-DE" sz="1600">
                <a:solidFill>
                  <a:srgbClr val="7F7F7F"/>
                </a:solidFill>
              </a:rPr>
              <a:pPr algn="r">
                <a:spcBef>
                  <a:spcPct val="50000"/>
                </a:spcBef>
              </a:pPr>
              <a:t>‹#›</a:t>
            </a:fld>
            <a:endParaRPr lang="de-DE" sz="1600">
              <a:solidFill>
                <a:srgbClr val="7F7F7F"/>
              </a:solidFill>
            </a:endParaRPr>
          </a:p>
        </p:txBody>
      </p:sp>
      <p:pic>
        <p:nvPicPr>
          <p:cNvPr id="7" name="Picture 4"/>
          <p:cNvPicPr>
            <a:picLocks noChangeAspect="1" noChangeArrowheads="1"/>
          </p:cNvPicPr>
          <p:nvPr/>
        </p:nvPicPr>
        <p:blipFill>
          <a:blip r:embed="rId5" cstate="print"/>
          <a:srcRect/>
          <a:stretch>
            <a:fillRect/>
          </a:stretch>
        </p:blipFill>
        <p:spPr bwMode="auto">
          <a:xfrm>
            <a:off x="841375" y="1714500"/>
            <a:ext cx="53975" cy="2447925"/>
          </a:xfrm>
          <a:prstGeom prst="rect">
            <a:avLst/>
          </a:prstGeom>
          <a:noFill/>
          <a:ln w="9525">
            <a:noFill/>
            <a:miter lim="800000"/>
            <a:headEnd/>
            <a:tailEnd/>
          </a:ln>
        </p:spPr>
      </p:pic>
      <p:pic>
        <p:nvPicPr>
          <p:cNvPr id="8" name="Picture 6" descr="E-Energy_LOGO_JPG"/>
          <p:cNvPicPr>
            <a:picLocks noChangeAspect="1" noChangeArrowheads="1"/>
          </p:cNvPicPr>
          <p:nvPr/>
        </p:nvPicPr>
        <p:blipFill>
          <a:blip r:embed="rId6" cstate="print"/>
          <a:srcRect/>
          <a:stretch>
            <a:fillRect/>
          </a:stretch>
        </p:blipFill>
        <p:spPr bwMode="auto">
          <a:xfrm>
            <a:off x="344488" y="158750"/>
            <a:ext cx="1182687" cy="922338"/>
          </a:xfrm>
          <a:prstGeom prst="rect">
            <a:avLst/>
          </a:prstGeom>
          <a:noFill/>
          <a:ln w="9525">
            <a:noFill/>
            <a:miter lim="800000"/>
            <a:headEnd/>
            <a:tailEnd/>
          </a:ln>
        </p:spPr>
      </p:pic>
      <p:sp>
        <p:nvSpPr>
          <p:cNvPr id="10244" name="Rectangle 4"/>
          <p:cNvSpPr>
            <a:spLocks noGrp="1" noChangeArrowheads="1"/>
          </p:cNvSpPr>
          <p:nvPr>
            <p:ph type="ctrTitle"/>
          </p:nvPr>
        </p:nvSpPr>
        <p:spPr>
          <a:xfrm>
            <a:off x="1116013" y="2420888"/>
            <a:ext cx="6697662" cy="1254175"/>
          </a:xfrm>
        </p:spPr>
        <p:txBody>
          <a:bodyPr/>
          <a:lstStyle>
            <a:lvl1pPr algn="ctr">
              <a:defRPr sz="2400" baseline="0"/>
            </a:lvl1pPr>
          </a:lstStyle>
          <a:p>
            <a:r>
              <a:rPr lang="de-DE" smtClean="0"/>
              <a:t>Titelmasterformat durch Klicken bearbeiten</a:t>
            </a:r>
            <a:endParaRPr lang="de-DE"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userDrawn="1">
  <p:cSld name="3_Leer">
    <p:spTree>
      <p:nvGrpSpPr>
        <p:cNvPr id="1" name=""/>
        <p:cNvGrpSpPr/>
        <p:nvPr/>
      </p:nvGrpSpPr>
      <p:grpSpPr>
        <a:xfrm>
          <a:off x="0" y="0"/>
          <a:ext cx="0" cy="0"/>
          <a:chOff x="0" y="0"/>
          <a:chExt cx="0" cy="0"/>
        </a:xfrm>
      </p:grpSpPr>
      <p:pic>
        <p:nvPicPr>
          <p:cNvPr id="3" name="Picture 2"/>
          <p:cNvPicPr>
            <a:picLocks noChangeAspect="1" noChangeArrowheads="1"/>
          </p:cNvPicPr>
          <p:nvPr/>
        </p:nvPicPr>
        <p:blipFill>
          <a:blip r:embed="rId2" cstate="print"/>
          <a:srcRect r="2339"/>
          <a:stretch>
            <a:fillRect/>
          </a:stretch>
        </p:blipFill>
        <p:spPr bwMode="auto">
          <a:xfrm>
            <a:off x="0" y="1044575"/>
            <a:ext cx="9144000" cy="515938"/>
          </a:xfrm>
          <a:prstGeom prst="rect">
            <a:avLst/>
          </a:prstGeom>
          <a:noFill/>
          <a:ln w="9525">
            <a:noFill/>
            <a:miter lim="800000"/>
            <a:headEnd/>
            <a:tailEnd/>
          </a:ln>
        </p:spPr>
      </p:pic>
      <p:pic>
        <p:nvPicPr>
          <p:cNvPr id="4" name="Picture 3"/>
          <p:cNvPicPr>
            <a:picLocks noChangeAspect="1" noChangeArrowheads="1"/>
          </p:cNvPicPr>
          <p:nvPr/>
        </p:nvPicPr>
        <p:blipFill>
          <a:blip r:embed="rId3" cstate="print"/>
          <a:srcRect/>
          <a:stretch>
            <a:fillRect/>
          </a:stretch>
        </p:blipFill>
        <p:spPr bwMode="auto">
          <a:xfrm>
            <a:off x="841375" y="1254125"/>
            <a:ext cx="53975" cy="304800"/>
          </a:xfrm>
          <a:prstGeom prst="rect">
            <a:avLst/>
          </a:prstGeom>
          <a:noFill/>
          <a:ln w="9525">
            <a:noFill/>
            <a:miter lim="800000"/>
            <a:headEnd/>
            <a:tailEnd/>
          </a:ln>
        </p:spPr>
      </p:pic>
      <p:pic>
        <p:nvPicPr>
          <p:cNvPr id="5" name="Picture 6" descr="E-Energy_LOGO_JPG"/>
          <p:cNvPicPr>
            <a:picLocks noChangeAspect="1" noChangeArrowheads="1"/>
          </p:cNvPicPr>
          <p:nvPr/>
        </p:nvPicPr>
        <p:blipFill>
          <a:blip r:embed="rId4" cstate="print"/>
          <a:srcRect/>
          <a:stretch>
            <a:fillRect/>
          </a:stretch>
        </p:blipFill>
        <p:spPr bwMode="auto">
          <a:xfrm>
            <a:off x="509588" y="158750"/>
            <a:ext cx="936625" cy="730250"/>
          </a:xfrm>
          <a:prstGeom prst="rect">
            <a:avLst/>
          </a:prstGeom>
          <a:noFill/>
          <a:ln w="9525">
            <a:noFill/>
            <a:miter lim="800000"/>
            <a:headEnd/>
            <a:tailEnd/>
          </a:ln>
        </p:spPr>
      </p:pic>
      <p:sp>
        <p:nvSpPr>
          <p:cNvPr id="7" name="Textfeld 10"/>
          <p:cNvSpPr txBox="1">
            <a:spLocks noChangeArrowheads="1"/>
          </p:cNvSpPr>
          <p:nvPr userDrawn="1"/>
        </p:nvSpPr>
        <p:spPr bwMode="auto">
          <a:xfrm>
            <a:off x="809625" y="6524625"/>
            <a:ext cx="7218363" cy="2619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pPr eaLnBrk="0" hangingPunct="0"/>
            <a:r>
              <a:rPr lang="de-DE" sz="1100">
                <a:solidFill>
                  <a:srgbClr val="000000"/>
                </a:solidFill>
                <a:ea typeface="ＭＳ Ｐゴシック" pitchFamily="34" charset="-128"/>
                <a:cs typeface="Arial" charset="0"/>
              </a:rPr>
              <a:t>Ludwig Karg, B.A.U.M. Consult  München / Berlin, </a:t>
            </a:r>
            <a:r>
              <a:rPr lang="de-DE" sz="1100">
                <a:cs typeface="Arial" charset="0"/>
              </a:rPr>
              <a:t>Komunalna Energetika, Maribor, May 15, 2012</a:t>
            </a:r>
            <a:endParaRPr lang="de-DE" sz="1100">
              <a:solidFill>
                <a:srgbClr val="000000"/>
              </a:solidFill>
              <a:ea typeface="ＭＳ Ｐゴシック" pitchFamily="34" charset="-128"/>
              <a:cs typeface="Arial" charset="0"/>
            </a:endParaRPr>
          </a:p>
        </p:txBody>
      </p:sp>
      <p:pic>
        <p:nvPicPr>
          <p:cNvPr id="8" name="Picture 10" descr="neues B"/>
          <p:cNvPicPr>
            <a:picLocks noChangeAspect="1" noChangeArrowheads="1"/>
          </p:cNvPicPr>
          <p:nvPr userDrawn="1"/>
        </p:nvPicPr>
        <p:blipFill>
          <a:blip r:embed="rId5" cstate="print"/>
          <a:srcRect/>
          <a:stretch>
            <a:fillRect/>
          </a:stretch>
        </p:blipFill>
        <p:spPr bwMode="auto">
          <a:xfrm>
            <a:off x="179388" y="6099175"/>
            <a:ext cx="519112" cy="728663"/>
          </a:xfrm>
          <a:prstGeom prst="rect">
            <a:avLst/>
          </a:prstGeom>
          <a:noFill/>
          <a:ln w="9525">
            <a:noFill/>
            <a:miter lim="800000"/>
            <a:headEnd/>
            <a:tailEnd/>
          </a:ln>
        </p:spPr>
      </p:pic>
      <p:pic>
        <p:nvPicPr>
          <p:cNvPr id="9" name="Picture 16" descr="BMWi_C_M_e"/>
          <p:cNvPicPr>
            <a:picLocks noChangeAspect="1" noChangeArrowheads="1"/>
          </p:cNvPicPr>
          <p:nvPr userDrawn="1"/>
        </p:nvPicPr>
        <p:blipFill>
          <a:blip r:embed="rId6" cstate="print">
            <a:clrChange>
              <a:clrFrom>
                <a:srgbClr val="FFFFFF"/>
              </a:clrFrom>
              <a:clrTo>
                <a:srgbClr val="FFFFFF">
                  <a:alpha val="0"/>
                </a:srgbClr>
              </a:clrTo>
            </a:clrChange>
          </a:blip>
          <a:srcRect b="14500"/>
          <a:stretch>
            <a:fillRect/>
          </a:stretch>
        </p:blipFill>
        <p:spPr bwMode="auto">
          <a:xfrm>
            <a:off x="1835150" y="-26988"/>
            <a:ext cx="1657350" cy="912813"/>
          </a:xfrm>
          <a:prstGeom prst="rect">
            <a:avLst/>
          </a:prstGeom>
          <a:noFill/>
          <a:ln w="9525">
            <a:noFill/>
            <a:miter lim="800000"/>
            <a:headEnd/>
            <a:tailEnd/>
          </a:ln>
        </p:spPr>
      </p:pic>
      <p:pic>
        <p:nvPicPr>
          <p:cNvPr id="10" name="Picture 24" descr="neues B"/>
          <p:cNvPicPr>
            <a:picLocks noChangeAspect="1" noChangeArrowheads="1"/>
          </p:cNvPicPr>
          <p:nvPr userDrawn="1"/>
        </p:nvPicPr>
        <p:blipFill>
          <a:blip r:embed="rId7" cstate="print"/>
          <a:srcRect/>
          <a:stretch>
            <a:fillRect/>
          </a:stretch>
        </p:blipFill>
        <p:spPr bwMode="auto">
          <a:xfrm>
            <a:off x="209550" y="6161088"/>
            <a:ext cx="438150" cy="615950"/>
          </a:xfrm>
          <a:prstGeom prst="rect">
            <a:avLst/>
          </a:prstGeom>
          <a:noFill/>
          <a:ln w="9525">
            <a:noFill/>
            <a:miter lim="800000"/>
            <a:headEnd/>
            <a:tailEnd/>
          </a:ln>
        </p:spPr>
      </p:pic>
      <p:sp>
        <p:nvSpPr>
          <p:cNvPr id="6" name="Titel 5"/>
          <p:cNvSpPr>
            <a:spLocks noGrp="1"/>
          </p:cNvSpPr>
          <p:nvPr>
            <p:ph type="title"/>
          </p:nvPr>
        </p:nvSpPr>
        <p:spPr>
          <a:xfrm>
            <a:off x="0" y="512763"/>
            <a:ext cx="9144000" cy="457200"/>
          </a:xfrm>
          <a:gradFill>
            <a:gsLst>
              <a:gs pos="0">
                <a:srgbClr val="FFC000"/>
              </a:gs>
              <a:gs pos="83000">
                <a:schemeClr val="bg1">
                  <a:lumMod val="85000"/>
                </a:schemeClr>
              </a:gs>
            </a:gsLst>
          </a:gradFill>
        </p:spPr>
        <p:txBody>
          <a:bodyPr/>
          <a:lstStyle/>
          <a:p>
            <a:r>
              <a:rPr lang="en-GB" noProof="0" smtClean="0"/>
              <a:t>Titelmasterformat durch Klicken bearbeiten</a:t>
            </a:r>
            <a:endParaRPr lang="en-GB" noProof="0"/>
          </a:p>
        </p:txBody>
      </p:sp>
      <p:sp>
        <p:nvSpPr>
          <p:cNvPr id="11" name="Foliennummernplatzhalter 9"/>
          <p:cNvSpPr>
            <a:spLocks noGrp="1"/>
          </p:cNvSpPr>
          <p:nvPr>
            <p:ph type="sldNum" sz="quarter" idx="10"/>
          </p:nvPr>
        </p:nvSpPr>
        <p:spPr>
          <a:xfrm>
            <a:off x="8243888" y="6367463"/>
            <a:ext cx="695325" cy="365125"/>
          </a:xfrm>
          <a:prstGeom prst="rect">
            <a:avLst/>
          </a:prstGeom>
        </p:spPr>
        <p:txBody>
          <a:bodyPr vert="horz" wrap="square" lIns="91440" tIns="45720" rIns="91440" bIns="45720" numCol="1" anchor="t" anchorCtr="0" compatLnSpc="1">
            <a:prstTxWarp prst="textNoShape">
              <a:avLst/>
            </a:prstTxWarp>
          </a:bodyPr>
          <a:lstStyle>
            <a:lvl1pPr>
              <a:defRPr>
                <a:solidFill>
                  <a:srgbClr val="898989"/>
                </a:solidFill>
              </a:defRPr>
            </a:lvl1pPr>
          </a:lstStyle>
          <a:p>
            <a:fld id="{E81BA589-8073-45E7-BC3D-5BF579FAB76E}" type="slidenum">
              <a:rPr lang="de-DE"/>
              <a:pPr/>
              <a:t>‹#›</a:t>
            </a:fld>
            <a:endParaRPr lang="de-DE"/>
          </a:p>
        </p:txBody>
      </p:sp>
      <p:sp>
        <p:nvSpPr>
          <p:cNvPr id="12" name="Fußzeilenplatzhalter 7"/>
          <p:cNvSpPr>
            <a:spLocks noGrp="1"/>
          </p:cNvSpPr>
          <p:nvPr>
            <p:ph type="ftr" sz="quarter" idx="11"/>
          </p:nvPr>
        </p:nvSpPr>
        <p:spPr>
          <a:xfrm>
            <a:off x="1150938" y="6378575"/>
            <a:ext cx="6977062" cy="365125"/>
          </a:xfrm>
          <a:prstGeom prst="rect">
            <a:avLst/>
          </a:prstGeom>
        </p:spPr>
        <p:txBody>
          <a:bodyPr/>
          <a:lstStyle>
            <a:lvl1pPr algn="l">
              <a:defRPr sz="1200">
                <a:solidFill>
                  <a:prstClr val="black">
                    <a:tint val="75000"/>
                  </a:prstClr>
                </a:solidFill>
                <a:latin typeface="Arial" charset="0"/>
                <a:cs typeface="+mn-cs"/>
              </a:defRPr>
            </a:lvl1pPr>
          </a:lstStyle>
          <a:p>
            <a:pPr>
              <a:defRPr/>
            </a:pPr>
            <a:r>
              <a:rPr lang="de-DE"/>
              <a:t>Ludwig Karg, B.A.U.M. Consult                           AlpEnergy Final Conference, Milano, Oct. 24, 2011</a:t>
            </a:r>
          </a:p>
        </p:txBody>
      </p:sp>
    </p:spTree>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title" preserve="1">
  <p:cSld name="Titelfolie">
    <p:spTree>
      <p:nvGrpSpPr>
        <p:cNvPr id="1" name=""/>
        <p:cNvGrpSpPr/>
        <p:nvPr/>
      </p:nvGrpSpPr>
      <p:grpSpPr>
        <a:xfrm>
          <a:off x="0" y="0"/>
          <a:ext cx="0" cy="0"/>
          <a:chOff x="0" y="0"/>
          <a:chExt cx="0" cy="0"/>
        </a:xfrm>
      </p:grpSpPr>
      <p:pic>
        <p:nvPicPr>
          <p:cNvPr id="3" name="Picture 20" descr="E-Energy_Titelbild_klein"/>
          <p:cNvPicPr>
            <a:picLocks noChangeAspect="1" noChangeArrowheads="1"/>
          </p:cNvPicPr>
          <p:nvPr/>
        </p:nvPicPr>
        <p:blipFill>
          <a:blip r:embed="rId2" cstate="print"/>
          <a:srcRect/>
          <a:stretch>
            <a:fillRect/>
          </a:stretch>
        </p:blipFill>
        <p:spPr bwMode="auto">
          <a:xfrm>
            <a:off x="3175" y="1979613"/>
            <a:ext cx="9140825" cy="4905375"/>
          </a:xfrm>
          <a:prstGeom prst="rect">
            <a:avLst/>
          </a:prstGeom>
          <a:noFill/>
          <a:ln w="9525">
            <a:noFill/>
            <a:miter lim="800000"/>
            <a:headEnd/>
            <a:tailEnd/>
          </a:ln>
        </p:spPr>
      </p:pic>
      <p:pic>
        <p:nvPicPr>
          <p:cNvPr id="4" name="Picture 2"/>
          <p:cNvPicPr>
            <a:picLocks noChangeAspect="1" noChangeArrowheads="1"/>
          </p:cNvPicPr>
          <p:nvPr/>
        </p:nvPicPr>
        <p:blipFill>
          <a:blip r:embed="rId3" cstate="print"/>
          <a:srcRect r="2339"/>
          <a:stretch>
            <a:fillRect/>
          </a:stretch>
        </p:blipFill>
        <p:spPr bwMode="auto">
          <a:xfrm>
            <a:off x="0" y="1295400"/>
            <a:ext cx="9144000" cy="719138"/>
          </a:xfrm>
          <a:prstGeom prst="rect">
            <a:avLst/>
          </a:prstGeom>
          <a:noFill/>
          <a:ln w="9525">
            <a:noFill/>
            <a:miter lim="800000"/>
            <a:headEnd/>
            <a:tailEnd/>
          </a:ln>
        </p:spPr>
      </p:pic>
      <p:pic>
        <p:nvPicPr>
          <p:cNvPr id="5" name="Picture 3"/>
          <p:cNvPicPr>
            <a:picLocks noChangeAspect="1" noChangeArrowheads="1"/>
          </p:cNvPicPr>
          <p:nvPr/>
        </p:nvPicPr>
        <p:blipFill>
          <a:blip r:embed="rId4" cstate="print"/>
          <a:srcRect/>
          <a:stretch>
            <a:fillRect/>
          </a:stretch>
        </p:blipFill>
        <p:spPr bwMode="auto">
          <a:xfrm>
            <a:off x="841375" y="1704975"/>
            <a:ext cx="53975" cy="304800"/>
          </a:xfrm>
          <a:prstGeom prst="rect">
            <a:avLst/>
          </a:prstGeom>
          <a:noFill/>
          <a:ln w="9525">
            <a:noFill/>
            <a:miter lim="800000"/>
            <a:headEnd/>
            <a:tailEnd/>
          </a:ln>
        </p:spPr>
      </p:pic>
      <p:sp>
        <p:nvSpPr>
          <p:cNvPr id="6" name="Text Box 3"/>
          <p:cNvSpPr txBox="1">
            <a:spLocks noChangeArrowheads="1"/>
          </p:cNvSpPr>
          <p:nvPr/>
        </p:nvSpPr>
        <p:spPr bwMode="auto">
          <a:xfrm>
            <a:off x="8172450" y="6381750"/>
            <a:ext cx="720725" cy="3365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pPr algn="r">
              <a:spcBef>
                <a:spcPct val="50000"/>
              </a:spcBef>
            </a:pPr>
            <a:fld id="{2B3D84E2-2521-4244-8DAA-07AB4A14BF3B}" type="slidenum">
              <a:rPr lang="de-DE" sz="1600">
                <a:solidFill>
                  <a:srgbClr val="7F7F7F"/>
                </a:solidFill>
              </a:rPr>
              <a:pPr algn="r">
                <a:spcBef>
                  <a:spcPct val="50000"/>
                </a:spcBef>
              </a:pPr>
              <a:t>‹#›</a:t>
            </a:fld>
            <a:endParaRPr lang="de-DE" sz="1600">
              <a:solidFill>
                <a:srgbClr val="7F7F7F"/>
              </a:solidFill>
            </a:endParaRPr>
          </a:p>
        </p:txBody>
      </p:sp>
      <p:pic>
        <p:nvPicPr>
          <p:cNvPr id="7" name="Picture 10" descr="neues B"/>
          <p:cNvPicPr>
            <a:picLocks noChangeAspect="1" noChangeArrowheads="1"/>
          </p:cNvPicPr>
          <p:nvPr/>
        </p:nvPicPr>
        <p:blipFill>
          <a:blip r:embed="rId5" cstate="print"/>
          <a:srcRect/>
          <a:stretch>
            <a:fillRect/>
          </a:stretch>
        </p:blipFill>
        <p:spPr bwMode="auto">
          <a:xfrm>
            <a:off x="4775200" y="485775"/>
            <a:ext cx="368300" cy="517525"/>
          </a:xfrm>
          <a:prstGeom prst="rect">
            <a:avLst/>
          </a:prstGeom>
          <a:noFill/>
          <a:ln w="9525">
            <a:noFill/>
            <a:miter lim="800000"/>
            <a:headEnd/>
            <a:tailEnd/>
          </a:ln>
        </p:spPr>
      </p:pic>
      <p:pic>
        <p:nvPicPr>
          <p:cNvPr id="8" name="Picture 4"/>
          <p:cNvPicPr>
            <a:picLocks noChangeAspect="1" noChangeArrowheads="1"/>
          </p:cNvPicPr>
          <p:nvPr/>
        </p:nvPicPr>
        <p:blipFill>
          <a:blip r:embed="rId6" cstate="print"/>
          <a:srcRect/>
          <a:stretch>
            <a:fillRect/>
          </a:stretch>
        </p:blipFill>
        <p:spPr bwMode="auto">
          <a:xfrm>
            <a:off x="841375" y="1714500"/>
            <a:ext cx="53975" cy="2447925"/>
          </a:xfrm>
          <a:prstGeom prst="rect">
            <a:avLst/>
          </a:prstGeom>
          <a:noFill/>
          <a:ln w="9525">
            <a:noFill/>
            <a:miter lim="800000"/>
            <a:headEnd/>
            <a:tailEnd/>
          </a:ln>
        </p:spPr>
      </p:pic>
      <p:pic>
        <p:nvPicPr>
          <p:cNvPr id="9" name="Picture 13"/>
          <p:cNvPicPr>
            <a:picLocks noChangeAspect="1" noChangeArrowheads="1"/>
          </p:cNvPicPr>
          <p:nvPr/>
        </p:nvPicPr>
        <p:blipFill>
          <a:blip r:embed="rId7" cstate="print">
            <a:clrChange>
              <a:clrFrom>
                <a:srgbClr val="FFFFFF"/>
              </a:clrFrom>
              <a:clrTo>
                <a:srgbClr val="FFFFFF">
                  <a:alpha val="0"/>
                </a:srgbClr>
              </a:clrTo>
            </a:clrChange>
          </a:blip>
          <a:srcRect/>
          <a:stretch>
            <a:fillRect/>
          </a:stretch>
        </p:blipFill>
        <p:spPr bwMode="auto">
          <a:xfrm>
            <a:off x="5287963" y="404813"/>
            <a:ext cx="3752850" cy="663575"/>
          </a:xfrm>
          <a:prstGeom prst="rect">
            <a:avLst/>
          </a:prstGeom>
          <a:solidFill>
            <a:srgbClr val="FFFFFF"/>
          </a:solidFill>
          <a:ln w="9525">
            <a:noFill/>
            <a:miter lim="800000"/>
            <a:headEnd/>
            <a:tailEnd/>
          </a:ln>
        </p:spPr>
      </p:pic>
      <p:pic>
        <p:nvPicPr>
          <p:cNvPr id="10" name="Picture 6" descr="E-Energy_LOGO_JPG"/>
          <p:cNvPicPr>
            <a:picLocks noChangeAspect="1" noChangeArrowheads="1"/>
          </p:cNvPicPr>
          <p:nvPr/>
        </p:nvPicPr>
        <p:blipFill>
          <a:blip r:embed="rId8" cstate="print"/>
          <a:srcRect/>
          <a:stretch>
            <a:fillRect/>
          </a:stretch>
        </p:blipFill>
        <p:spPr bwMode="auto">
          <a:xfrm>
            <a:off x="344488" y="158750"/>
            <a:ext cx="1182687" cy="922338"/>
          </a:xfrm>
          <a:prstGeom prst="rect">
            <a:avLst/>
          </a:prstGeom>
          <a:noFill/>
          <a:ln w="9525">
            <a:noFill/>
            <a:miter lim="800000"/>
            <a:headEnd/>
            <a:tailEnd/>
          </a:ln>
        </p:spPr>
      </p:pic>
      <p:sp>
        <p:nvSpPr>
          <p:cNvPr id="10244" name="Rectangle 4"/>
          <p:cNvSpPr>
            <a:spLocks noGrp="1" noChangeArrowheads="1"/>
          </p:cNvSpPr>
          <p:nvPr>
            <p:ph type="ctrTitle"/>
          </p:nvPr>
        </p:nvSpPr>
        <p:spPr>
          <a:xfrm>
            <a:off x="1116013" y="2420888"/>
            <a:ext cx="6697662" cy="1254175"/>
          </a:xfrm>
        </p:spPr>
        <p:txBody>
          <a:bodyPr/>
          <a:lstStyle>
            <a:lvl1pPr algn="ctr">
              <a:defRPr sz="2400" baseline="0"/>
            </a:lvl1pPr>
          </a:lstStyle>
          <a:p>
            <a:r>
              <a:rPr lang="de-DE" smtClean="0"/>
              <a:t>Titelmasterformat durch Klicken bearbeiten</a:t>
            </a:r>
            <a:endParaRPr lang="de-DE"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Inhaltsplatzhalter 2"/>
          <p:cNvSpPr>
            <a:spLocks noGrp="1"/>
          </p:cNvSpPr>
          <p:nvPr>
            <p:ph idx="1"/>
          </p:nvPr>
        </p:nvSpPr>
        <p:spPr/>
        <p:txBody>
          <a:body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Rectangle 11"/>
          <p:cNvSpPr>
            <a:spLocks noGrp="1" noChangeArrowheads="1"/>
          </p:cNvSpPr>
          <p:nvPr>
            <p:ph type="ftr" sz="quarter" idx="10"/>
          </p:nvPr>
        </p:nvSpPr>
        <p:spPr>
          <a:xfrm>
            <a:off x="1908175" y="6453188"/>
            <a:ext cx="5519738" cy="249237"/>
          </a:xfrm>
          <a:prstGeom prst="rect">
            <a:avLst/>
          </a:prstGeom>
        </p:spPr>
        <p:txBody>
          <a:bodyPr/>
          <a:lstStyle>
            <a:lvl1pPr>
              <a:defRPr>
                <a:solidFill>
                  <a:srgbClr val="000000"/>
                </a:solidFill>
              </a:defRPr>
            </a:lvl1pPr>
          </a:lstStyle>
          <a:p>
            <a:pPr>
              <a:defRPr/>
            </a:pPr>
            <a:r>
              <a:rPr lang="de-DE"/>
              <a:t>E-Energy Begleitforschung B.A.U.M.</a:t>
            </a:r>
          </a:p>
        </p:txBody>
      </p:sp>
      <p:sp>
        <p:nvSpPr>
          <p:cNvPr id="5" name="Datumsplatzhalter 9"/>
          <p:cNvSpPr>
            <a:spLocks noGrp="1"/>
          </p:cNvSpPr>
          <p:nvPr>
            <p:ph type="dt" sz="half" idx="11"/>
          </p:nvPr>
        </p:nvSpPr>
        <p:spPr>
          <a:xfrm>
            <a:off x="457200" y="6453188"/>
            <a:ext cx="1235075" cy="268287"/>
          </a:xfrm>
          <a:prstGeom prst="rect">
            <a:avLst/>
          </a:prstGeom>
        </p:spPr>
        <p:txBody>
          <a:bodyPr vert="horz" wrap="square" lIns="91440" tIns="45720" rIns="91440" bIns="45720" numCol="1" anchor="t" anchorCtr="0" compatLnSpc="1">
            <a:prstTxWarp prst="textNoShape">
              <a:avLst/>
            </a:prstTxWarp>
          </a:bodyPr>
          <a:lstStyle>
            <a:lvl1pPr>
              <a:defRPr>
                <a:solidFill>
                  <a:srgbClr val="000000"/>
                </a:solidFill>
              </a:defRPr>
            </a:lvl1pPr>
          </a:lstStyle>
          <a:p>
            <a:endParaRPr lang="sl-SI"/>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Inhaltsplatzhalter 2"/>
          <p:cNvSpPr>
            <a:spLocks noGrp="1"/>
          </p:cNvSpPr>
          <p:nvPr>
            <p:ph sz="half" idx="1"/>
          </p:nvPr>
        </p:nvSpPr>
        <p:spPr>
          <a:xfrm>
            <a:off x="457200" y="1844675"/>
            <a:ext cx="4038600" cy="446405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Inhaltsplatzhalter 3"/>
          <p:cNvSpPr>
            <a:spLocks noGrp="1"/>
          </p:cNvSpPr>
          <p:nvPr>
            <p:ph sz="half" idx="2"/>
          </p:nvPr>
        </p:nvSpPr>
        <p:spPr>
          <a:xfrm>
            <a:off x="4648200" y="1844675"/>
            <a:ext cx="4038600" cy="446405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5" name="Rectangle 11"/>
          <p:cNvSpPr>
            <a:spLocks noGrp="1" noChangeArrowheads="1"/>
          </p:cNvSpPr>
          <p:nvPr>
            <p:ph type="ftr" sz="quarter" idx="10"/>
          </p:nvPr>
        </p:nvSpPr>
        <p:spPr>
          <a:xfrm>
            <a:off x="1908175" y="6453188"/>
            <a:ext cx="5519738" cy="249237"/>
          </a:xfrm>
          <a:prstGeom prst="rect">
            <a:avLst/>
          </a:prstGeom>
        </p:spPr>
        <p:txBody>
          <a:bodyPr/>
          <a:lstStyle>
            <a:lvl1pPr>
              <a:defRPr>
                <a:solidFill>
                  <a:srgbClr val="000000"/>
                </a:solidFill>
              </a:defRPr>
            </a:lvl1pPr>
          </a:lstStyle>
          <a:p>
            <a:pPr>
              <a:defRPr/>
            </a:pPr>
            <a:r>
              <a:rPr lang="de-DE"/>
              <a:t>E-Energy Begleitforschung B.A.U.M.</a:t>
            </a:r>
          </a:p>
        </p:txBody>
      </p:sp>
      <p:sp>
        <p:nvSpPr>
          <p:cNvPr id="6" name="Datumsplatzhalter 9"/>
          <p:cNvSpPr>
            <a:spLocks noGrp="1"/>
          </p:cNvSpPr>
          <p:nvPr>
            <p:ph type="dt" sz="half" idx="11"/>
          </p:nvPr>
        </p:nvSpPr>
        <p:spPr>
          <a:xfrm>
            <a:off x="457200" y="6453188"/>
            <a:ext cx="1235075" cy="268287"/>
          </a:xfrm>
          <a:prstGeom prst="rect">
            <a:avLst/>
          </a:prstGeom>
        </p:spPr>
        <p:txBody>
          <a:bodyPr vert="horz" wrap="square" lIns="91440" tIns="45720" rIns="91440" bIns="45720" numCol="1" anchor="t" anchorCtr="0" compatLnSpc="1">
            <a:prstTxWarp prst="textNoShape">
              <a:avLst/>
            </a:prstTxWarp>
          </a:bodyPr>
          <a:lstStyle>
            <a:lvl1pPr>
              <a:defRPr>
                <a:solidFill>
                  <a:srgbClr val="000000"/>
                </a:solidFill>
              </a:defRPr>
            </a:lvl1pPr>
          </a:lstStyle>
          <a:p>
            <a:endParaRPr lang="sl-SI"/>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1043608" y="1086644"/>
            <a:ext cx="7560840" cy="360040"/>
          </a:xfrm>
        </p:spPr>
        <p:txBody>
          <a:bodyPr anchor="b"/>
          <a:lstStyle>
            <a:lvl1pPr algn="l">
              <a:defRPr sz="1800" b="1" baseline="0"/>
            </a:lvl1pPr>
          </a:lstStyle>
          <a:p>
            <a:r>
              <a:rPr lang="de-DE" smtClean="0"/>
              <a:t>Titelmasterformat durch Klicken bearbeiten</a:t>
            </a:r>
            <a:endParaRPr lang="de-DE" dirty="0"/>
          </a:p>
        </p:txBody>
      </p:sp>
      <p:sp>
        <p:nvSpPr>
          <p:cNvPr id="3" name="Bildplatzhalter 2"/>
          <p:cNvSpPr>
            <a:spLocks noGrp="1"/>
          </p:cNvSpPr>
          <p:nvPr>
            <p:ph type="pic" idx="1"/>
          </p:nvPr>
        </p:nvSpPr>
        <p:spPr>
          <a:xfrm>
            <a:off x="467544" y="1772816"/>
            <a:ext cx="5630416" cy="4536504"/>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de-DE" noProof="0" smtClean="0"/>
              <a:t>Bild durch Klicken auf Symbol hinzufügen</a:t>
            </a:r>
            <a:endParaRPr lang="de-DE" noProof="0"/>
          </a:p>
        </p:txBody>
      </p:sp>
      <p:sp>
        <p:nvSpPr>
          <p:cNvPr id="4" name="Textplatzhalter 3"/>
          <p:cNvSpPr>
            <a:spLocks noGrp="1"/>
          </p:cNvSpPr>
          <p:nvPr>
            <p:ph type="body" sz="half" idx="2"/>
          </p:nvPr>
        </p:nvSpPr>
        <p:spPr>
          <a:xfrm>
            <a:off x="6300192" y="1772816"/>
            <a:ext cx="2346648" cy="4536504"/>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Textmasterformate durch Klicken bearbeiten</a:t>
            </a:r>
          </a:p>
        </p:txBody>
      </p:sp>
      <p:sp>
        <p:nvSpPr>
          <p:cNvPr id="5" name="Rectangle 11"/>
          <p:cNvSpPr>
            <a:spLocks noGrp="1" noChangeArrowheads="1"/>
          </p:cNvSpPr>
          <p:nvPr>
            <p:ph type="ftr" sz="quarter" idx="10"/>
          </p:nvPr>
        </p:nvSpPr>
        <p:spPr>
          <a:xfrm>
            <a:off x="1908175" y="6453188"/>
            <a:ext cx="5519738" cy="249237"/>
          </a:xfrm>
          <a:prstGeom prst="rect">
            <a:avLst/>
          </a:prstGeom>
        </p:spPr>
        <p:txBody>
          <a:bodyPr/>
          <a:lstStyle>
            <a:lvl1pPr>
              <a:defRPr>
                <a:solidFill>
                  <a:srgbClr val="000000"/>
                </a:solidFill>
              </a:defRPr>
            </a:lvl1pPr>
          </a:lstStyle>
          <a:p>
            <a:pPr>
              <a:defRPr/>
            </a:pPr>
            <a:r>
              <a:rPr lang="de-DE"/>
              <a:t>E-Energy Begleitforschung B.A.U.M.</a:t>
            </a:r>
          </a:p>
        </p:txBody>
      </p:sp>
      <p:sp>
        <p:nvSpPr>
          <p:cNvPr id="6" name="Datumsplatzhalter 9"/>
          <p:cNvSpPr>
            <a:spLocks noGrp="1"/>
          </p:cNvSpPr>
          <p:nvPr>
            <p:ph type="dt" sz="half" idx="11"/>
          </p:nvPr>
        </p:nvSpPr>
        <p:spPr>
          <a:xfrm>
            <a:off x="457200" y="6453188"/>
            <a:ext cx="1235075" cy="268287"/>
          </a:xfrm>
          <a:prstGeom prst="rect">
            <a:avLst/>
          </a:prstGeom>
        </p:spPr>
        <p:txBody>
          <a:bodyPr vert="horz" wrap="square" lIns="91440" tIns="45720" rIns="91440" bIns="45720" numCol="1" anchor="t" anchorCtr="0" compatLnSpc="1">
            <a:prstTxWarp prst="textNoShape">
              <a:avLst/>
            </a:prstTxWarp>
          </a:bodyPr>
          <a:lstStyle>
            <a:lvl1pPr>
              <a:defRPr>
                <a:solidFill>
                  <a:srgbClr val="000000"/>
                </a:solidFill>
              </a:defRPr>
            </a:lvl1pPr>
          </a:lstStyle>
          <a:p>
            <a:endParaRPr lang="sl-SI"/>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bl" preserve="1">
  <p:cSld name="Titel und Tabelle">
    <p:spTree>
      <p:nvGrpSpPr>
        <p:cNvPr id="1" name=""/>
        <p:cNvGrpSpPr/>
        <p:nvPr/>
      </p:nvGrpSpPr>
      <p:grpSpPr>
        <a:xfrm>
          <a:off x="0" y="0"/>
          <a:ext cx="0" cy="0"/>
          <a:chOff x="0" y="0"/>
          <a:chExt cx="0" cy="0"/>
        </a:xfrm>
      </p:grpSpPr>
      <p:sp>
        <p:nvSpPr>
          <p:cNvPr id="2" name="Titel 1"/>
          <p:cNvSpPr>
            <a:spLocks noGrp="1"/>
          </p:cNvSpPr>
          <p:nvPr>
            <p:ph type="title"/>
          </p:nvPr>
        </p:nvSpPr>
        <p:spPr>
          <a:xfrm>
            <a:off x="1042988" y="1112838"/>
            <a:ext cx="7593012" cy="360362"/>
          </a:xfrm>
        </p:spPr>
        <p:txBody>
          <a:bodyPr/>
          <a:lstStyle/>
          <a:p>
            <a:r>
              <a:rPr lang="de-DE" smtClean="0"/>
              <a:t>Titelmasterformat durch Klicken bearbeiten</a:t>
            </a:r>
            <a:endParaRPr lang="de-DE" dirty="0"/>
          </a:p>
        </p:txBody>
      </p:sp>
      <p:sp>
        <p:nvSpPr>
          <p:cNvPr id="3" name="Tabellenplatzhalter 2"/>
          <p:cNvSpPr>
            <a:spLocks noGrp="1"/>
          </p:cNvSpPr>
          <p:nvPr>
            <p:ph type="tbl" idx="1"/>
          </p:nvPr>
        </p:nvSpPr>
        <p:spPr>
          <a:xfrm>
            <a:off x="457200" y="1844675"/>
            <a:ext cx="8229600" cy="4464050"/>
          </a:xfrm>
        </p:spPr>
        <p:txBody>
          <a:bodyPr/>
          <a:lstStyle/>
          <a:p>
            <a:pPr lvl="0"/>
            <a:r>
              <a:rPr lang="de-DE" noProof="0" smtClean="0"/>
              <a:t>Tabelle durch Klicken auf Symbol hinzufügen</a:t>
            </a:r>
            <a:endParaRPr lang="de-DE" noProof="0"/>
          </a:p>
        </p:txBody>
      </p:sp>
      <p:sp>
        <p:nvSpPr>
          <p:cNvPr id="4" name="Rectangle 11"/>
          <p:cNvSpPr>
            <a:spLocks noGrp="1" noChangeArrowheads="1"/>
          </p:cNvSpPr>
          <p:nvPr>
            <p:ph type="ftr" sz="quarter" idx="10"/>
          </p:nvPr>
        </p:nvSpPr>
        <p:spPr>
          <a:xfrm>
            <a:off x="1908175" y="6453188"/>
            <a:ext cx="5519738" cy="249237"/>
          </a:xfrm>
          <a:prstGeom prst="rect">
            <a:avLst/>
          </a:prstGeom>
        </p:spPr>
        <p:txBody>
          <a:bodyPr/>
          <a:lstStyle>
            <a:lvl1pPr>
              <a:defRPr>
                <a:solidFill>
                  <a:srgbClr val="000000"/>
                </a:solidFill>
              </a:defRPr>
            </a:lvl1pPr>
          </a:lstStyle>
          <a:p>
            <a:pPr>
              <a:defRPr/>
            </a:pPr>
            <a:r>
              <a:rPr lang="de-DE"/>
              <a:t>E-Energy Begleitforschung B.A.U.M.</a:t>
            </a:r>
          </a:p>
        </p:txBody>
      </p:sp>
      <p:sp>
        <p:nvSpPr>
          <p:cNvPr id="5" name="Datumsplatzhalter 9"/>
          <p:cNvSpPr>
            <a:spLocks noGrp="1"/>
          </p:cNvSpPr>
          <p:nvPr>
            <p:ph type="dt" sz="half" idx="11"/>
          </p:nvPr>
        </p:nvSpPr>
        <p:spPr>
          <a:xfrm>
            <a:off x="457200" y="6453188"/>
            <a:ext cx="1235075" cy="268287"/>
          </a:xfrm>
          <a:prstGeom prst="rect">
            <a:avLst/>
          </a:prstGeom>
        </p:spPr>
        <p:txBody>
          <a:bodyPr vert="horz" wrap="square" lIns="91440" tIns="45720" rIns="91440" bIns="45720" numCol="1" anchor="t" anchorCtr="0" compatLnSpc="1">
            <a:prstTxWarp prst="textNoShape">
              <a:avLst/>
            </a:prstTxWarp>
          </a:bodyPr>
          <a:lstStyle>
            <a:lvl1pPr>
              <a:defRPr>
                <a:solidFill>
                  <a:srgbClr val="000000"/>
                </a:solidFill>
              </a:defRPr>
            </a:lvl1pPr>
          </a:lstStyle>
          <a:p>
            <a:endParaRPr lang="sl-SI"/>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Only">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Rectangle 8"/>
          <p:cNvSpPr>
            <a:spLocks noGrp="1" noChangeArrowheads="1"/>
          </p:cNvSpPr>
          <p:nvPr>
            <p:ph type="ftr" sz="quarter" idx="10"/>
          </p:nvPr>
        </p:nvSpPr>
        <p:spPr>
          <a:xfrm>
            <a:off x="139700" y="6356350"/>
            <a:ext cx="6118225" cy="273050"/>
          </a:xfrm>
          <a:prstGeom prst="rect">
            <a:avLst/>
          </a:prstGeom>
        </p:spPr>
        <p:txBody>
          <a:bodyPr/>
          <a:lstStyle>
            <a:lvl1pPr>
              <a:defRPr>
                <a:solidFill>
                  <a:srgbClr val="000000"/>
                </a:solidFill>
              </a:defRPr>
            </a:lvl1pPr>
          </a:lstStyle>
          <a:p>
            <a:pPr>
              <a:defRPr/>
            </a:pPr>
            <a:r>
              <a:rPr lang="de-DE"/>
              <a:t>E-Energy Begleitforschung B.A.U.M.</a:t>
            </a: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blank">
  <p:cSld name="Leer">
    <p:spTree>
      <p:nvGrpSpPr>
        <p:cNvPr id="1" name=""/>
        <p:cNvGrpSpPr/>
        <p:nvPr/>
      </p:nvGrpSpPr>
      <p:grpSpPr>
        <a:xfrm>
          <a:off x="0" y="0"/>
          <a:ext cx="0" cy="0"/>
          <a:chOff x="0" y="0"/>
          <a:chExt cx="0" cy="0"/>
        </a:xfrm>
      </p:grpSpPr>
      <p:sp>
        <p:nvSpPr>
          <p:cNvPr id="2" name="Rectangle 8"/>
          <p:cNvSpPr>
            <a:spLocks noGrp="1" noChangeArrowheads="1"/>
          </p:cNvSpPr>
          <p:nvPr>
            <p:ph type="ftr" sz="quarter" idx="10"/>
          </p:nvPr>
        </p:nvSpPr>
        <p:spPr>
          <a:xfrm>
            <a:off x="1908175" y="6453188"/>
            <a:ext cx="5519738" cy="249237"/>
          </a:xfrm>
          <a:prstGeom prst="rect">
            <a:avLst/>
          </a:prstGeom>
        </p:spPr>
        <p:txBody>
          <a:bodyPr/>
          <a:lstStyle>
            <a:lvl1pPr>
              <a:defRPr>
                <a:solidFill>
                  <a:srgbClr val="000000"/>
                </a:solidFill>
              </a:defRPr>
            </a:lvl1pPr>
          </a:lstStyle>
          <a:p>
            <a:pPr>
              <a:defRPr/>
            </a:pPr>
            <a:r>
              <a:rPr lang="de-DE"/>
              <a:t>E-Energy Begleitforschung B.A.U.M.</a:t>
            </a: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sp>
        <p:nvSpPr>
          <p:cNvPr id="6" name="Titel 5"/>
          <p:cNvSpPr>
            <a:spLocks noGrp="1"/>
          </p:cNvSpPr>
          <p:nvPr>
            <p:ph type="title"/>
          </p:nvPr>
        </p:nvSpPr>
        <p:spPr/>
        <p:txBody>
          <a:bodyPr/>
          <a:lstStyle/>
          <a:p>
            <a:r>
              <a:rPr lang="en-GB" noProof="0" smtClean="0"/>
              <a:t>Titelmasterformat durch Klicken bearbeiten</a:t>
            </a:r>
            <a:endParaRPr lang="en-GB" noProof="0"/>
          </a:p>
        </p:txBody>
      </p:sp>
      <p:sp>
        <p:nvSpPr>
          <p:cNvPr id="3" name="Fußzeilenplatzhalter 7"/>
          <p:cNvSpPr>
            <a:spLocks noGrp="1"/>
          </p:cNvSpPr>
          <p:nvPr>
            <p:ph type="ftr" sz="quarter" idx="10"/>
          </p:nvPr>
        </p:nvSpPr>
        <p:spPr/>
        <p:txBody>
          <a:bodyPr/>
          <a:lstStyle>
            <a:lvl1pPr>
              <a:defRPr>
                <a:ea typeface="Arial Unicode MS" pitchFamily="34" charset="-128"/>
              </a:defRPr>
            </a:lvl1pPr>
          </a:lstStyle>
          <a:p>
            <a:pPr>
              <a:defRPr/>
            </a:pPr>
            <a:r>
              <a:rPr lang="de-DE"/>
              <a:t>Ludwig Karg, B.A.U.M. Consult                           AlpEnergy Final Conference, Milano, Oct. 24, 2011</a:t>
            </a:r>
          </a:p>
        </p:txBody>
      </p:sp>
      <p:sp>
        <p:nvSpPr>
          <p:cNvPr id="4" name="Foliennummernplatzhalter 9"/>
          <p:cNvSpPr>
            <a:spLocks noGrp="1"/>
          </p:cNvSpPr>
          <p:nvPr>
            <p:ph type="sldNum" sz="quarter" idx="11"/>
          </p:nvPr>
        </p:nvSpPr>
        <p:spPr/>
        <p:txBody>
          <a:bodyPr/>
          <a:lstStyle>
            <a:lvl1pPr>
              <a:defRPr/>
            </a:lvl1pPr>
          </a:lstStyle>
          <a:p>
            <a:fld id="{87165146-62DA-4834-A617-E9FF14A972CF}" type="slidenum">
              <a:rPr lang="de-DE"/>
              <a:pPr/>
              <a:t>‹#›</a:t>
            </a:fld>
            <a:endParaRPr lang="de-DE"/>
          </a:p>
        </p:txBody>
      </p:sp>
    </p:spTree>
  </p:cSld>
  <p:clrMapOvr>
    <a:masterClrMapping/>
  </p:clrMapOvr>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Leer">
    <p:spTree>
      <p:nvGrpSpPr>
        <p:cNvPr id="1" name=""/>
        <p:cNvGrpSpPr/>
        <p:nvPr/>
      </p:nvGrpSpPr>
      <p:grpSpPr>
        <a:xfrm>
          <a:off x="0" y="0"/>
          <a:ext cx="0" cy="0"/>
          <a:chOff x="0" y="0"/>
          <a:chExt cx="0" cy="0"/>
        </a:xfrm>
      </p:grpSpPr>
      <p:pic>
        <p:nvPicPr>
          <p:cNvPr id="3" name="Picture 24" descr="neues B"/>
          <p:cNvPicPr>
            <a:picLocks noChangeAspect="1" noChangeArrowheads="1"/>
          </p:cNvPicPr>
          <p:nvPr userDrawn="1"/>
        </p:nvPicPr>
        <p:blipFill>
          <a:blip r:embed="rId2" cstate="print"/>
          <a:srcRect/>
          <a:stretch>
            <a:fillRect/>
          </a:stretch>
        </p:blipFill>
        <p:spPr bwMode="auto">
          <a:xfrm>
            <a:off x="209550" y="6161088"/>
            <a:ext cx="438150" cy="615950"/>
          </a:xfrm>
          <a:prstGeom prst="rect">
            <a:avLst/>
          </a:prstGeom>
          <a:noFill/>
          <a:ln w="9525">
            <a:noFill/>
            <a:miter lim="800000"/>
            <a:headEnd/>
            <a:tailEnd/>
          </a:ln>
        </p:spPr>
      </p:pic>
      <p:sp>
        <p:nvSpPr>
          <p:cNvPr id="6" name="Titel 5"/>
          <p:cNvSpPr>
            <a:spLocks noGrp="1"/>
          </p:cNvSpPr>
          <p:nvPr>
            <p:ph type="title"/>
          </p:nvPr>
        </p:nvSpPr>
        <p:spPr>
          <a:xfrm>
            <a:off x="0" y="512763"/>
            <a:ext cx="9144000" cy="457200"/>
          </a:xfrm>
          <a:gradFill>
            <a:gsLst>
              <a:gs pos="0">
                <a:srgbClr val="FFC000"/>
              </a:gs>
              <a:gs pos="83000">
                <a:schemeClr val="bg1">
                  <a:lumMod val="85000"/>
                </a:schemeClr>
              </a:gs>
            </a:gsLst>
          </a:gradFill>
        </p:spPr>
        <p:txBody>
          <a:bodyPr/>
          <a:lstStyle/>
          <a:p>
            <a:r>
              <a:rPr lang="en-GB" noProof="0" smtClean="0"/>
              <a:t>Titelmasterformat durch Klicken bearbeiten</a:t>
            </a:r>
            <a:endParaRPr lang="en-GB" noProof="0"/>
          </a:p>
        </p:txBody>
      </p:sp>
      <p:sp>
        <p:nvSpPr>
          <p:cNvPr id="4" name="Foliennummernplatzhalter 9"/>
          <p:cNvSpPr>
            <a:spLocks noGrp="1"/>
          </p:cNvSpPr>
          <p:nvPr>
            <p:ph type="sldNum" sz="quarter" idx="10"/>
          </p:nvPr>
        </p:nvSpPr>
        <p:spPr/>
        <p:txBody>
          <a:bodyPr/>
          <a:lstStyle>
            <a:lvl1pPr>
              <a:defRPr/>
            </a:lvl1pPr>
          </a:lstStyle>
          <a:p>
            <a:fld id="{B2A012E8-482F-4225-A209-8B76A2D5540E}" type="slidenum">
              <a:rPr lang="de-DE"/>
              <a:pPr/>
              <a:t>‹#›</a:t>
            </a:fld>
            <a:endParaRPr lang="de-DE"/>
          </a:p>
        </p:txBody>
      </p:sp>
      <p:sp>
        <p:nvSpPr>
          <p:cNvPr id="5" name="Fußzeilenplatzhalter 7"/>
          <p:cNvSpPr>
            <a:spLocks noGrp="1"/>
          </p:cNvSpPr>
          <p:nvPr>
            <p:ph type="ftr" sz="quarter" idx="11"/>
          </p:nvPr>
        </p:nvSpPr>
        <p:spPr/>
        <p:txBody>
          <a:bodyPr/>
          <a:lstStyle>
            <a:lvl1pPr algn="l">
              <a:defRPr sz="1200">
                <a:solidFill>
                  <a:prstClr val="black">
                    <a:tint val="75000"/>
                  </a:prstClr>
                </a:solidFill>
                <a:latin typeface="Arial" charset="0"/>
                <a:ea typeface="Arial Unicode MS" pitchFamily="34" charset="-128"/>
                <a:cs typeface="+mn-cs"/>
              </a:defRPr>
            </a:lvl1pPr>
          </a:lstStyle>
          <a:p>
            <a:pPr>
              <a:defRPr/>
            </a:pPr>
            <a:r>
              <a:rPr lang="de-DE"/>
              <a:t>Ludwig Karg, B.A.U.M. Consult                           AlpEnergy Final Conference, Milano, Oct. 24, 2011</a:t>
            </a:r>
          </a:p>
        </p:txBody>
      </p:sp>
    </p:spTree>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Titel und Inhalt">
    <p:spTree>
      <p:nvGrpSpPr>
        <p:cNvPr id="1" name=""/>
        <p:cNvGrpSpPr/>
        <p:nvPr/>
      </p:nvGrpSpPr>
      <p:grpSpPr>
        <a:xfrm>
          <a:off x="0" y="0"/>
          <a:ext cx="0" cy="0"/>
          <a:chOff x="0" y="0"/>
          <a:chExt cx="0" cy="0"/>
        </a:xfrm>
      </p:grpSpPr>
      <p:pic>
        <p:nvPicPr>
          <p:cNvPr id="4" name="Picture 2"/>
          <p:cNvPicPr>
            <a:picLocks noChangeAspect="1" noChangeArrowheads="1"/>
          </p:cNvPicPr>
          <p:nvPr/>
        </p:nvPicPr>
        <p:blipFill>
          <a:blip r:embed="rId2" cstate="print"/>
          <a:srcRect r="2339"/>
          <a:stretch>
            <a:fillRect/>
          </a:stretch>
        </p:blipFill>
        <p:spPr bwMode="auto">
          <a:xfrm>
            <a:off x="0" y="1044575"/>
            <a:ext cx="9144000" cy="515938"/>
          </a:xfrm>
          <a:prstGeom prst="rect">
            <a:avLst/>
          </a:prstGeom>
          <a:noFill/>
          <a:ln w="9525">
            <a:noFill/>
            <a:miter lim="800000"/>
            <a:headEnd/>
            <a:tailEnd/>
          </a:ln>
        </p:spPr>
      </p:pic>
      <p:pic>
        <p:nvPicPr>
          <p:cNvPr id="5" name="Picture 3"/>
          <p:cNvPicPr>
            <a:picLocks noChangeAspect="1" noChangeArrowheads="1"/>
          </p:cNvPicPr>
          <p:nvPr/>
        </p:nvPicPr>
        <p:blipFill>
          <a:blip r:embed="rId3" cstate="print"/>
          <a:srcRect/>
          <a:stretch>
            <a:fillRect/>
          </a:stretch>
        </p:blipFill>
        <p:spPr bwMode="auto">
          <a:xfrm>
            <a:off x="841375" y="1254125"/>
            <a:ext cx="53975" cy="304800"/>
          </a:xfrm>
          <a:prstGeom prst="rect">
            <a:avLst/>
          </a:prstGeom>
          <a:noFill/>
          <a:ln w="9525">
            <a:noFill/>
            <a:miter lim="800000"/>
            <a:headEnd/>
            <a:tailEnd/>
          </a:ln>
        </p:spPr>
      </p:pic>
      <p:pic>
        <p:nvPicPr>
          <p:cNvPr id="6" name="Picture 6" descr="E-Energy_LOGO_JPG"/>
          <p:cNvPicPr>
            <a:picLocks noChangeAspect="1" noChangeArrowheads="1"/>
          </p:cNvPicPr>
          <p:nvPr/>
        </p:nvPicPr>
        <p:blipFill>
          <a:blip r:embed="rId4" cstate="print"/>
          <a:srcRect/>
          <a:stretch>
            <a:fillRect/>
          </a:stretch>
        </p:blipFill>
        <p:spPr bwMode="auto">
          <a:xfrm>
            <a:off x="509588" y="158750"/>
            <a:ext cx="936625" cy="730250"/>
          </a:xfrm>
          <a:prstGeom prst="rect">
            <a:avLst/>
          </a:prstGeom>
          <a:noFill/>
          <a:ln w="9525">
            <a:noFill/>
            <a:miter lim="800000"/>
            <a:headEnd/>
            <a:tailEnd/>
          </a:ln>
        </p:spPr>
      </p:pic>
      <p:sp>
        <p:nvSpPr>
          <p:cNvPr id="7" name="Textfeld 10"/>
          <p:cNvSpPr txBox="1">
            <a:spLocks noChangeArrowheads="1"/>
          </p:cNvSpPr>
          <p:nvPr userDrawn="1"/>
        </p:nvSpPr>
        <p:spPr bwMode="auto">
          <a:xfrm>
            <a:off x="809625" y="6524625"/>
            <a:ext cx="7218363" cy="2619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pPr eaLnBrk="0" hangingPunct="0"/>
            <a:r>
              <a:rPr lang="de-DE" sz="1100">
                <a:solidFill>
                  <a:srgbClr val="000000"/>
                </a:solidFill>
                <a:ea typeface="ＭＳ Ｐゴシック" pitchFamily="34" charset="-128"/>
                <a:cs typeface="Arial" charset="0"/>
              </a:rPr>
              <a:t>Ludwig Karg, B.A.U.M. Consult  München / Berlin, </a:t>
            </a:r>
            <a:r>
              <a:rPr lang="de-DE" sz="1100">
                <a:cs typeface="Arial" charset="0"/>
              </a:rPr>
              <a:t>Komunalna Energetika, Maribor, May 15, 2012</a:t>
            </a:r>
            <a:endParaRPr lang="de-DE" sz="1100">
              <a:solidFill>
                <a:srgbClr val="000000"/>
              </a:solidFill>
              <a:ea typeface="ＭＳ Ｐゴシック" pitchFamily="34" charset="-128"/>
              <a:cs typeface="Arial" charset="0"/>
            </a:endParaRPr>
          </a:p>
        </p:txBody>
      </p:sp>
      <p:pic>
        <p:nvPicPr>
          <p:cNvPr id="8" name="Picture 10" descr="neues B"/>
          <p:cNvPicPr>
            <a:picLocks noChangeAspect="1" noChangeArrowheads="1"/>
          </p:cNvPicPr>
          <p:nvPr userDrawn="1"/>
        </p:nvPicPr>
        <p:blipFill>
          <a:blip r:embed="rId5" cstate="print"/>
          <a:srcRect/>
          <a:stretch>
            <a:fillRect/>
          </a:stretch>
        </p:blipFill>
        <p:spPr bwMode="auto">
          <a:xfrm>
            <a:off x="179388" y="6099175"/>
            <a:ext cx="519112" cy="728663"/>
          </a:xfrm>
          <a:prstGeom prst="rect">
            <a:avLst/>
          </a:prstGeom>
          <a:noFill/>
          <a:ln w="9525">
            <a:noFill/>
            <a:miter lim="800000"/>
            <a:headEnd/>
            <a:tailEnd/>
          </a:ln>
        </p:spPr>
      </p:pic>
      <p:pic>
        <p:nvPicPr>
          <p:cNvPr id="9" name="Picture 16" descr="BMWi_C_M_e"/>
          <p:cNvPicPr>
            <a:picLocks noChangeAspect="1" noChangeArrowheads="1"/>
          </p:cNvPicPr>
          <p:nvPr userDrawn="1"/>
        </p:nvPicPr>
        <p:blipFill>
          <a:blip r:embed="rId6" cstate="print">
            <a:clrChange>
              <a:clrFrom>
                <a:srgbClr val="FFFFFF"/>
              </a:clrFrom>
              <a:clrTo>
                <a:srgbClr val="FFFFFF">
                  <a:alpha val="0"/>
                </a:srgbClr>
              </a:clrTo>
            </a:clrChange>
          </a:blip>
          <a:srcRect b="14500"/>
          <a:stretch>
            <a:fillRect/>
          </a:stretch>
        </p:blipFill>
        <p:spPr bwMode="auto">
          <a:xfrm>
            <a:off x="1835150" y="-26988"/>
            <a:ext cx="1657350" cy="912813"/>
          </a:xfrm>
          <a:prstGeom prst="rect">
            <a:avLst/>
          </a:prstGeom>
          <a:noFill/>
          <a:ln w="9525">
            <a:noFill/>
            <a:miter lim="800000"/>
            <a:headEnd/>
            <a:tailEnd/>
          </a:ln>
        </p:spPr>
      </p:pic>
      <p:sp>
        <p:nvSpPr>
          <p:cNvPr id="2" name="Titel 1"/>
          <p:cNvSpPr>
            <a:spLocks noGrp="1"/>
          </p:cNvSpPr>
          <p:nvPr>
            <p:ph type="title"/>
          </p:nvPr>
        </p:nvSpPr>
        <p:spPr/>
        <p:txBody>
          <a:bodyPr/>
          <a:lstStyle/>
          <a:p>
            <a:r>
              <a:rPr lang="de-DE" smtClean="0"/>
              <a:t>Titelmasterformat durch Klicken bearbeiten</a:t>
            </a:r>
            <a:endParaRPr lang="de-DE"/>
          </a:p>
        </p:txBody>
      </p:sp>
      <p:sp>
        <p:nvSpPr>
          <p:cNvPr id="3" name="Inhaltsplatzhalter 2"/>
          <p:cNvSpPr>
            <a:spLocks noGrp="1"/>
          </p:cNvSpPr>
          <p:nvPr>
            <p:ph idx="1"/>
          </p:nvPr>
        </p:nvSpPr>
        <p:spPr/>
        <p:txBody>
          <a:body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10" name="Rectangle 11"/>
          <p:cNvSpPr>
            <a:spLocks noGrp="1" noChangeArrowheads="1"/>
          </p:cNvSpPr>
          <p:nvPr>
            <p:ph type="ftr" sz="quarter" idx="10"/>
          </p:nvPr>
        </p:nvSpPr>
        <p:spPr>
          <a:xfrm>
            <a:off x="1908175" y="6453188"/>
            <a:ext cx="5519738" cy="249237"/>
          </a:xfrm>
          <a:prstGeom prst="rect">
            <a:avLst/>
          </a:prstGeom>
        </p:spPr>
        <p:txBody>
          <a:bodyPr/>
          <a:lstStyle>
            <a:lvl1pPr>
              <a:defRPr/>
            </a:lvl1pPr>
          </a:lstStyle>
          <a:p>
            <a:pPr>
              <a:defRPr/>
            </a:pPr>
            <a:r>
              <a:rPr lang="de-DE"/>
              <a:t>E-Energy Begleitforschung B.A.U.M.</a:t>
            </a:r>
          </a:p>
        </p:txBody>
      </p:sp>
      <p:sp>
        <p:nvSpPr>
          <p:cNvPr id="11" name="Datumsplatzhalter 9"/>
          <p:cNvSpPr>
            <a:spLocks noGrp="1"/>
          </p:cNvSpPr>
          <p:nvPr>
            <p:ph type="dt" sz="half" idx="11"/>
          </p:nvPr>
        </p:nvSpPr>
        <p:spPr>
          <a:xfrm>
            <a:off x="457200" y="6453188"/>
            <a:ext cx="1235075" cy="268287"/>
          </a:xfrm>
          <a:prstGeom prst="rect">
            <a:avLst/>
          </a:prstGeom>
        </p:spPr>
        <p:txBody>
          <a:bodyPr vert="horz" wrap="square" lIns="91440" tIns="45720" rIns="91440" bIns="45720" numCol="1" anchor="t" anchorCtr="0" compatLnSpc="1">
            <a:prstTxWarp prst="textNoShape">
              <a:avLst/>
            </a:prstTxWarp>
          </a:bodyPr>
          <a:lstStyle>
            <a:lvl1pPr>
              <a:defRPr/>
            </a:lvl1pPr>
          </a:lstStyle>
          <a:p>
            <a:endParaRPr lang="sl-SI"/>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GB" noProof="0" smtClean="0"/>
              <a:t>Titelmasterformat durch Klicken bearbeiten</a:t>
            </a:r>
            <a:endParaRPr lang="en-GB" noProof="0"/>
          </a:p>
        </p:txBody>
      </p:sp>
      <p:sp>
        <p:nvSpPr>
          <p:cNvPr id="3" name="Fußzeilenplatzhalter 7"/>
          <p:cNvSpPr>
            <a:spLocks noGrp="1"/>
          </p:cNvSpPr>
          <p:nvPr>
            <p:ph type="ftr" sz="quarter" idx="10"/>
          </p:nvPr>
        </p:nvSpPr>
        <p:spPr/>
        <p:txBody>
          <a:bodyPr/>
          <a:lstStyle>
            <a:lvl1pPr>
              <a:defRPr>
                <a:ea typeface="Arial Unicode MS" pitchFamily="34" charset="-128"/>
              </a:defRPr>
            </a:lvl1pPr>
          </a:lstStyle>
          <a:p>
            <a:pPr>
              <a:defRPr/>
            </a:pPr>
            <a:r>
              <a:rPr lang="de-DE"/>
              <a:t>Ludwig Karg, B.A.U.M. Consult                           AlpEnergy Final Conference, Milano, Oct. 24, 2011</a:t>
            </a:r>
          </a:p>
        </p:txBody>
      </p:sp>
      <p:sp>
        <p:nvSpPr>
          <p:cNvPr id="4" name="Foliennummernplatzhalter 9"/>
          <p:cNvSpPr>
            <a:spLocks noGrp="1"/>
          </p:cNvSpPr>
          <p:nvPr>
            <p:ph type="sldNum" sz="quarter" idx="11"/>
          </p:nvPr>
        </p:nvSpPr>
        <p:spPr/>
        <p:txBody>
          <a:bodyPr/>
          <a:lstStyle>
            <a:lvl1pPr>
              <a:defRPr/>
            </a:lvl1pPr>
          </a:lstStyle>
          <a:p>
            <a:fld id="{F196762A-6A57-450F-ACD7-565EB8855735}" type="slidenum">
              <a:rPr lang="de-DE"/>
              <a:pPr/>
              <a:t>‹#›</a:t>
            </a:fld>
            <a:endParaRPr lang="de-DE"/>
          </a:p>
        </p:txBody>
      </p:sp>
    </p:spTree>
  </p:cSld>
  <p:clrMapOvr>
    <a:masterClrMapping/>
  </p:clrMapOvr>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sp>
        <p:nvSpPr>
          <p:cNvPr id="6" name="Titel 5"/>
          <p:cNvSpPr>
            <a:spLocks noGrp="1"/>
          </p:cNvSpPr>
          <p:nvPr>
            <p:ph type="title"/>
          </p:nvPr>
        </p:nvSpPr>
        <p:spPr/>
        <p:txBody>
          <a:bodyPr/>
          <a:lstStyle/>
          <a:p>
            <a:r>
              <a:rPr lang="en-GB" noProof="0" smtClean="0"/>
              <a:t>Titelmasterformat durch Klicken bearbeiten</a:t>
            </a:r>
            <a:endParaRPr lang="en-GB" noProof="0"/>
          </a:p>
        </p:txBody>
      </p:sp>
      <p:sp>
        <p:nvSpPr>
          <p:cNvPr id="3" name="Fußzeilenplatzhalter 7"/>
          <p:cNvSpPr>
            <a:spLocks noGrp="1"/>
          </p:cNvSpPr>
          <p:nvPr>
            <p:ph type="ftr" sz="quarter" idx="10"/>
          </p:nvPr>
        </p:nvSpPr>
        <p:spPr/>
        <p:txBody>
          <a:bodyPr/>
          <a:lstStyle>
            <a:lvl1pPr>
              <a:defRPr>
                <a:ea typeface="Arial Unicode MS" pitchFamily="34" charset="-128"/>
              </a:defRPr>
            </a:lvl1pPr>
          </a:lstStyle>
          <a:p>
            <a:pPr>
              <a:defRPr/>
            </a:pPr>
            <a:r>
              <a:rPr lang="de-DE"/>
              <a:t>Ludwig Karg, B.A.U.M. Consult                           AlpEnergy Final Conference, Milano, Oct. 24, 2011</a:t>
            </a:r>
          </a:p>
        </p:txBody>
      </p:sp>
      <p:sp>
        <p:nvSpPr>
          <p:cNvPr id="4" name="Foliennummernplatzhalter 9"/>
          <p:cNvSpPr>
            <a:spLocks noGrp="1"/>
          </p:cNvSpPr>
          <p:nvPr>
            <p:ph type="sldNum" sz="quarter" idx="11"/>
          </p:nvPr>
        </p:nvSpPr>
        <p:spPr/>
        <p:txBody>
          <a:bodyPr/>
          <a:lstStyle>
            <a:lvl1pPr>
              <a:defRPr/>
            </a:lvl1pPr>
          </a:lstStyle>
          <a:p>
            <a:fld id="{5CC3AF37-7181-410B-A80B-5E8ED1E12AB2}" type="slidenum">
              <a:rPr lang="de-DE"/>
              <a:pPr/>
              <a:t>‹#›</a:t>
            </a:fld>
            <a:endParaRPr lang="de-DE"/>
          </a:p>
        </p:txBody>
      </p:sp>
    </p:spTree>
  </p:cSld>
  <p:clrMapOvr>
    <a:masterClrMapping/>
  </p:clrMapOvr>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Leer">
    <p:spTree>
      <p:nvGrpSpPr>
        <p:cNvPr id="1" name=""/>
        <p:cNvGrpSpPr/>
        <p:nvPr/>
      </p:nvGrpSpPr>
      <p:grpSpPr>
        <a:xfrm>
          <a:off x="0" y="0"/>
          <a:ext cx="0" cy="0"/>
          <a:chOff x="0" y="0"/>
          <a:chExt cx="0" cy="0"/>
        </a:xfrm>
      </p:grpSpPr>
      <p:pic>
        <p:nvPicPr>
          <p:cNvPr id="3" name="Picture 24" descr="neues B"/>
          <p:cNvPicPr>
            <a:picLocks noChangeAspect="1" noChangeArrowheads="1"/>
          </p:cNvPicPr>
          <p:nvPr userDrawn="1"/>
        </p:nvPicPr>
        <p:blipFill>
          <a:blip r:embed="rId2" cstate="print"/>
          <a:srcRect/>
          <a:stretch>
            <a:fillRect/>
          </a:stretch>
        </p:blipFill>
        <p:spPr bwMode="auto">
          <a:xfrm>
            <a:off x="209550" y="6161088"/>
            <a:ext cx="438150" cy="615950"/>
          </a:xfrm>
          <a:prstGeom prst="rect">
            <a:avLst/>
          </a:prstGeom>
          <a:noFill/>
          <a:ln w="9525">
            <a:noFill/>
            <a:miter lim="800000"/>
            <a:headEnd/>
            <a:tailEnd/>
          </a:ln>
        </p:spPr>
      </p:pic>
      <p:sp>
        <p:nvSpPr>
          <p:cNvPr id="6" name="Titel 5"/>
          <p:cNvSpPr>
            <a:spLocks noGrp="1"/>
          </p:cNvSpPr>
          <p:nvPr>
            <p:ph type="title"/>
          </p:nvPr>
        </p:nvSpPr>
        <p:spPr>
          <a:xfrm>
            <a:off x="0" y="512763"/>
            <a:ext cx="9144000" cy="457200"/>
          </a:xfrm>
          <a:gradFill>
            <a:gsLst>
              <a:gs pos="0">
                <a:srgbClr val="FFC000"/>
              </a:gs>
              <a:gs pos="83000">
                <a:schemeClr val="bg1">
                  <a:lumMod val="85000"/>
                </a:schemeClr>
              </a:gs>
            </a:gsLst>
          </a:gradFill>
        </p:spPr>
        <p:txBody>
          <a:bodyPr/>
          <a:lstStyle/>
          <a:p>
            <a:r>
              <a:rPr lang="en-GB" noProof="0" smtClean="0"/>
              <a:t>Titelmasterformat durch Klicken bearbeiten</a:t>
            </a:r>
            <a:endParaRPr lang="en-GB" noProof="0"/>
          </a:p>
        </p:txBody>
      </p:sp>
      <p:sp>
        <p:nvSpPr>
          <p:cNvPr id="4" name="Foliennummernplatzhalter 9"/>
          <p:cNvSpPr>
            <a:spLocks noGrp="1"/>
          </p:cNvSpPr>
          <p:nvPr>
            <p:ph type="sldNum" sz="quarter" idx="10"/>
          </p:nvPr>
        </p:nvSpPr>
        <p:spPr/>
        <p:txBody>
          <a:bodyPr/>
          <a:lstStyle>
            <a:lvl1pPr>
              <a:defRPr/>
            </a:lvl1pPr>
          </a:lstStyle>
          <a:p>
            <a:fld id="{9CAEDF98-8A99-4C9D-AFF3-D0F36846C909}" type="slidenum">
              <a:rPr lang="de-DE"/>
              <a:pPr/>
              <a:t>‹#›</a:t>
            </a:fld>
            <a:endParaRPr lang="de-DE"/>
          </a:p>
        </p:txBody>
      </p:sp>
      <p:sp>
        <p:nvSpPr>
          <p:cNvPr id="5" name="Fußzeilenplatzhalter 7"/>
          <p:cNvSpPr>
            <a:spLocks noGrp="1"/>
          </p:cNvSpPr>
          <p:nvPr>
            <p:ph type="ftr" sz="quarter" idx="11"/>
          </p:nvPr>
        </p:nvSpPr>
        <p:spPr/>
        <p:txBody>
          <a:bodyPr/>
          <a:lstStyle>
            <a:lvl1pPr algn="l">
              <a:defRPr sz="1200">
                <a:solidFill>
                  <a:prstClr val="black">
                    <a:tint val="75000"/>
                  </a:prstClr>
                </a:solidFill>
                <a:latin typeface="Arial" charset="0"/>
                <a:ea typeface="Arial Unicode MS" pitchFamily="34" charset="-128"/>
                <a:cs typeface="+mn-cs"/>
              </a:defRPr>
            </a:lvl1pPr>
          </a:lstStyle>
          <a:p>
            <a:pPr>
              <a:defRPr/>
            </a:pPr>
            <a:r>
              <a:rPr lang="de-DE"/>
              <a:t>Ludwig Karg, B.A.U.M. Consult                           AlpEnergy Final Conference, Milano, Oct. 24, 2011</a:t>
            </a:r>
          </a:p>
        </p:txBody>
      </p:sp>
    </p:spTree>
  </p:cSld>
  <p:clrMapOvr>
    <a:masterClrMapping/>
  </p:clrMapOvr>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GB" noProof="0" smtClean="0"/>
              <a:t>Titelmasterformat durch Klicken bearbeiten</a:t>
            </a:r>
            <a:endParaRPr lang="en-GB" noProof="0"/>
          </a:p>
        </p:txBody>
      </p:sp>
      <p:sp>
        <p:nvSpPr>
          <p:cNvPr id="3" name="Fußzeilenplatzhalter 7"/>
          <p:cNvSpPr>
            <a:spLocks noGrp="1"/>
          </p:cNvSpPr>
          <p:nvPr>
            <p:ph type="ftr" sz="quarter" idx="10"/>
          </p:nvPr>
        </p:nvSpPr>
        <p:spPr/>
        <p:txBody>
          <a:bodyPr/>
          <a:lstStyle>
            <a:lvl1pPr>
              <a:defRPr>
                <a:ea typeface="Arial Unicode MS" pitchFamily="34" charset="-128"/>
              </a:defRPr>
            </a:lvl1pPr>
          </a:lstStyle>
          <a:p>
            <a:pPr>
              <a:defRPr/>
            </a:pPr>
            <a:r>
              <a:rPr lang="de-DE"/>
              <a:t>Ludwig Karg, B.A.U.M. Consult                           AlpEnergy Final Conference, Milano, Oct. 24, 2011</a:t>
            </a:r>
          </a:p>
        </p:txBody>
      </p:sp>
      <p:sp>
        <p:nvSpPr>
          <p:cNvPr id="4" name="Foliennummernplatzhalter 9"/>
          <p:cNvSpPr>
            <a:spLocks noGrp="1"/>
          </p:cNvSpPr>
          <p:nvPr>
            <p:ph type="sldNum" sz="quarter" idx="11"/>
          </p:nvPr>
        </p:nvSpPr>
        <p:spPr/>
        <p:txBody>
          <a:bodyPr/>
          <a:lstStyle>
            <a:lvl1pPr>
              <a:defRPr/>
            </a:lvl1pPr>
          </a:lstStyle>
          <a:p>
            <a:fld id="{48F6C7C8-01EF-47DB-B491-319ED1E391AA}" type="slidenum">
              <a:rPr lang="de-DE"/>
              <a:pPr/>
              <a:t>‹#›</a:t>
            </a:fld>
            <a:endParaRPr lang="de-DE"/>
          </a:p>
        </p:txBody>
      </p:sp>
    </p:spTree>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twoObj" preserve="1">
  <p:cSld name="Zwei Inhalte">
    <p:spTree>
      <p:nvGrpSpPr>
        <p:cNvPr id="1" name=""/>
        <p:cNvGrpSpPr/>
        <p:nvPr/>
      </p:nvGrpSpPr>
      <p:grpSpPr>
        <a:xfrm>
          <a:off x="0" y="0"/>
          <a:ext cx="0" cy="0"/>
          <a:chOff x="0" y="0"/>
          <a:chExt cx="0" cy="0"/>
        </a:xfrm>
      </p:grpSpPr>
      <p:pic>
        <p:nvPicPr>
          <p:cNvPr id="5" name="Picture 2"/>
          <p:cNvPicPr>
            <a:picLocks noChangeAspect="1" noChangeArrowheads="1"/>
          </p:cNvPicPr>
          <p:nvPr/>
        </p:nvPicPr>
        <p:blipFill>
          <a:blip r:embed="rId2" cstate="print"/>
          <a:srcRect r="2339"/>
          <a:stretch>
            <a:fillRect/>
          </a:stretch>
        </p:blipFill>
        <p:spPr bwMode="auto">
          <a:xfrm>
            <a:off x="0" y="1044575"/>
            <a:ext cx="9144000" cy="515938"/>
          </a:xfrm>
          <a:prstGeom prst="rect">
            <a:avLst/>
          </a:prstGeom>
          <a:noFill/>
          <a:ln w="9525">
            <a:noFill/>
            <a:miter lim="800000"/>
            <a:headEnd/>
            <a:tailEnd/>
          </a:ln>
        </p:spPr>
      </p:pic>
      <p:pic>
        <p:nvPicPr>
          <p:cNvPr id="6" name="Picture 3"/>
          <p:cNvPicPr>
            <a:picLocks noChangeAspect="1" noChangeArrowheads="1"/>
          </p:cNvPicPr>
          <p:nvPr/>
        </p:nvPicPr>
        <p:blipFill>
          <a:blip r:embed="rId3" cstate="print"/>
          <a:srcRect/>
          <a:stretch>
            <a:fillRect/>
          </a:stretch>
        </p:blipFill>
        <p:spPr bwMode="auto">
          <a:xfrm>
            <a:off x="841375" y="1254125"/>
            <a:ext cx="53975" cy="304800"/>
          </a:xfrm>
          <a:prstGeom prst="rect">
            <a:avLst/>
          </a:prstGeom>
          <a:noFill/>
          <a:ln w="9525">
            <a:noFill/>
            <a:miter lim="800000"/>
            <a:headEnd/>
            <a:tailEnd/>
          </a:ln>
        </p:spPr>
      </p:pic>
      <p:pic>
        <p:nvPicPr>
          <p:cNvPr id="7" name="Picture 6" descr="E-Energy_LOGO_JPG"/>
          <p:cNvPicPr>
            <a:picLocks noChangeAspect="1" noChangeArrowheads="1"/>
          </p:cNvPicPr>
          <p:nvPr/>
        </p:nvPicPr>
        <p:blipFill>
          <a:blip r:embed="rId4" cstate="print"/>
          <a:srcRect/>
          <a:stretch>
            <a:fillRect/>
          </a:stretch>
        </p:blipFill>
        <p:spPr bwMode="auto">
          <a:xfrm>
            <a:off x="509588" y="158750"/>
            <a:ext cx="936625" cy="730250"/>
          </a:xfrm>
          <a:prstGeom prst="rect">
            <a:avLst/>
          </a:prstGeom>
          <a:noFill/>
          <a:ln w="9525">
            <a:noFill/>
            <a:miter lim="800000"/>
            <a:headEnd/>
            <a:tailEnd/>
          </a:ln>
        </p:spPr>
      </p:pic>
      <p:sp>
        <p:nvSpPr>
          <p:cNvPr id="8" name="Textfeld 10"/>
          <p:cNvSpPr txBox="1">
            <a:spLocks noChangeArrowheads="1"/>
          </p:cNvSpPr>
          <p:nvPr userDrawn="1"/>
        </p:nvSpPr>
        <p:spPr bwMode="auto">
          <a:xfrm>
            <a:off x="809625" y="6524625"/>
            <a:ext cx="7218363" cy="2619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pPr eaLnBrk="0" hangingPunct="0"/>
            <a:r>
              <a:rPr lang="de-DE" sz="1100">
                <a:solidFill>
                  <a:srgbClr val="000000"/>
                </a:solidFill>
                <a:ea typeface="ＭＳ Ｐゴシック" pitchFamily="34" charset="-128"/>
                <a:cs typeface="Arial" charset="0"/>
              </a:rPr>
              <a:t>Ludwig Karg, B.A.U.M. Consult  München / Berlin, </a:t>
            </a:r>
            <a:r>
              <a:rPr lang="de-DE" sz="1100">
                <a:cs typeface="Arial" charset="0"/>
              </a:rPr>
              <a:t>Komunalna Energetika, Maribor, May 15, 2012</a:t>
            </a:r>
            <a:endParaRPr lang="de-DE" sz="1100">
              <a:solidFill>
                <a:srgbClr val="000000"/>
              </a:solidFill>
              <a:ea typeface="ＭＳ Ｐゴシック" pitchFamily="34" charset="-128"/>
              <a:cs typeface="Arial" charset="0"/>
            </a:endParaRPr>
          </a:p>
        </p:txBody>
      </p:sp>
      <p:pic>
        <p:nvPicPr>
          <p:cNvPr id="9" name="Picture 10" descr="neues B"/>
          <p:cNvPicPr>
            <a:picLocks noChangeAspect="1" noChangeArrowheads="1"/>
          </p:cNvPicPr>
          <p:nvPr userDrawn="1"/>
        </p:nvPicPr>
        <p:blipFill>
          <a:blip r:embed="rId5" cstate="print"/>
          <a:srcRect/>
          <a:stretch>
            <a:fillRect/>
          </a:stretch>
        </p:blipFill>
        <p:spPr bwMode="auto">
          <a:xfrm>
            <a:off x="179388" y="6099175"/>
            <a:ext cx="519112" cy="728663"/>
          </a:xfrm>
          <a:prstGeom prst="rect">
            <a:avLst/>
          </a:prstGeom>
          <a:noFill/>
          <a:ln w="9525">
            <a:noFill/>
            <a:miter lim="800000"/>
            <a:headEnd/>
            <a:tailEnd/>
          </a:ln>
        </p:spPr>
      </p:pic>
      <p:pic>
        <p:nvPicPr>
          <p:cNvPr id="10" name="Picture 16" descr="BMWi_C_M_e"/>
          <p:cNvPicPr>
            <a:picLocks noChangeAspect="1" noChangeArrowheads="1"/>
          </p:cNvPicPr>
          <p:nvPr userDrawn="1"/>
        </p:nvPicPr>
        <p:blipFill>
          <a:blip r:embed="rId6" cstate="print">
            <a:clrChange>
              <a:clrFrom>
                <a:srgbClr val="FFFFFF"/>
              </a:clrFrom>
              <a:clrTo>
                <a:srgbClr val="FFFFFF">
                  <a:alpha val="0"/>
                </a:srgbClr>
              </a:clrTo>
            </a:clrChange>
          </a:blip>
          <a:srcRect b="14500"/>
          <a:stretch>
            <a:fillRect/>
          </a:stretch>
        </p:blipFill>
        <p:spPr bwMode="auto">
          <a:xfrm>
            <a:off x="1835150" y="-26988"/>
            <a:ext cx="1657350" cy="912813"/>
          </a:xfrm>
          <a:prstGeom prst="rect">
            <a:avLst/>
          </a:prstGeom>
          <a:noFill/>
          <a:ln w="9525">
            <a:noFill/>
            <a:miter lim="800000"/>
            <a:headEnd/>
            <a:tailEnd/>
          </a:ln>
        </p:spPr>
      </p:pic>
      <p:sp>
        <p:nvSpPr>
          <p:cNvPr id="2" name="Titel 1"/>
          <p:cNvSpPr>
            <a:spLocks noGrp="1"/>
          </p:cNvSpPr>
          <p:nvPr>
            <p:ph type="title"/>
          </p:nvPr>
        </p:nvSpPr>
        <p:spPr/>
        <p:txBody>
          <a:bodyPr/>
          <a:lstStyle/>
          <a:p>
            <a:r>
              <a:rPr lang="de-DE" smtClean="0"/>
              <a:t>Titelmasterformat durch Klicken bearbeiten</a:t>
            </a:r>
            <a:endParaRPr lang="de-DE"/>
          </a:p>
        </p:txBody>
      </p:sp>
      <p:sp>
        <p:nvSpPr>
          <p:cNvPr id="3" name="Inhaltsplatzhalter 2"/>
          <p:cNvSpPr>
            <a:spLocks noGrp="1"/>
          </p:cNvSpPr>
          <p:nvPr>
            <p:ph sz="half" idx="1"/>
          </p:nvPr>
        </p:nvSpPr>
        <p:spPr>
          <a:xfrm>
            <a:off x="457200" y="1844675"/>
            <a:ext cx="4038600" cy="446405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Inhaltsplatzhalter 3"/>
          <p:cNvSpPr>
            <a:spLocks noGrp="1"/>
          </p:cNvSpPr>
          <p:nvPr>
            <p:ph sz="half" idx="2"/>
          </p:nvPr>
        </p:nvSpPr>
        <p:spPr>
          <a:xfrm>
            <a:off x="4648200" y="1844675"/>
            <a:ext cx="4038600" cy="446405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11" name="Rectangle 11"/>
          <p:cNvSpPr>
            <a:spLocks noGrp="1" noChangeArrowheads="1"/>
          </p:cNvSpPr>
          <p:nvPr>
            <p:ph type="ftr" sz="quarter" idx="10"/>
          </p:nvPr>
        </p:nvSpPr>
        <p:spPr>
          <a:xfrm>
            <a:off x="1908175" y="6453188"/>
            <a:ext cx="5519738" cy="249237"/>
          </a:xfrm>
          <a:prstGeom prst="rect">
            <a:avLst/>
          </a:prstGeom>
        </p:spPr>
        <p:txBody>
          <a:bodyPr/>
          <a:lstStyle>
            <a:lvl1pPr>
              <a:defRPr/>
            </a:lvl1pPr>
          </a:lstStyle>
          <a:p>
            <a:pPr>
              <a:defRPr/>
            </a:pPr>
            <a:r>
              <a:rPr lang="de-DE"/>
              <a:t>E-Energy Begleitforschung B.A.U.M.</a:t>
            </a:r>
          </a:p>
        </p:txBody>
      </p:sp>
      <p:sp>
        <p:nvSpPr>
          <p:cNvPr id="12" name="Datumsplatzhalter 9"/>
          <p:cNvSpPr>
            <a:spLocks noGrp="1"/>
          </p:cNvSpPr>
          <p:nvPr>
            <p:ph type="dt" sz="half" idx="11"/>
          </p:nvPr>
        </p:nvSpPr>
        <p:spPr>
          <a:xfrm>
            <a:off x="457200" y="6453188"/>
            <a:ext cx="1235075" cy="268287"/>
          </a:xfrm>
          <a:prstGeom prst="rect">
            <a:avLst/>
          </a:prstGeom>
        </p:spPr>
        <p:txBody>
          <a:bodyPr vert="horz" wrap="square" lIns="91440" tIns="45720" rIns="91440" bIns="45720" numCol="1" anchor="t" anchorCtr="0" compatLnSpc="1">
            <a:prstTxWarp prst="textNoShape">
              <a:avLst/>
            </a:prstTxWarp>
          </a:bodyPr>
          <a:lstStyle>
            <a:lvl1pPr>
              <a:defRPr/>
            </a:lvl1pPr>
          </a:lstStyle>
          <a:p>
            <a:endParaRPr lang="sl-SI"/>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picTx" preserve="1">
  <p:cSld name="Bild mit Überschrift">
    <p:spTree>
      <p:nvGrpSpPr>
        <p:cNvPr id="1" name=""/>
        <p:cNvGrpSpPr/>
        <p:nvPr/>
      </p:nvGrpSpPr>
      <p:grpSpPr>
        <a:xfrm>
          <a:off x="0" y="0"/>
          <a:ext cx="0" cy="0"/>
          <a:chOff x="0" y="0"/>
          <a:chExt cx="0" cy="0"/>
        </a:xfrm>
      </p:grpSpPr>
      <p:pic>
        <p:nvPicPr>
          <p:cNvPr id="5" name="Picture 2"/>
          <p:cNvPicPr>
            <a:picLocks noChangeAspect="1" noChangeArrowheads="1"/>
          </p:cNvPicPr>
          <p:nvPr/>
        </p:nvPicPr>
        <p:blipFill>
          <a:blip r:embed="rId2" cstate="print"/>
          <a:srcRect r="2339"/>
          <a:stretch>
            <a:fillRect/>
          </a:stretch>
        </p:blipFill>
        <p:spPr bwMode="auto">
          <a:xfrm>
            <a:off x="0" y="1044575"/>
            <a:ext cx="9144000" cy="515938"/>
          </a:xfrm>
          <a:prstGeom prst="rect">
            <a:avLst/>
          </a:prstGeom>
          <a:noFill/>
          <a:ln w="9525">
            <a:noFill/>
            <a:miter lim="800000"/>
            <a:headEnd/>
            <a:tailEnd/>
          </a:ln>
        </p:spPr>
      </p:pic>
      <p:pic>
        <p:nvPicPr>
          <p:cNvPr id="6" name="Picture 3"/>
          <p:cNvPicPr>
            <a:picLocks noChangeAspect="1" noChangeArrowheads="1"/>
          </p:cNvPicPr>
          <p:nvPr/>
        </p:nvPicPr>
        <p:blipFill>
          <a:blip r:embed="rId3" cstate="print"/>
          <a:srcRect/>
          <a:stretch>
            <a:fillRect/>
          </a:stretch>
        </p:blipFill>
        <p:spPr bwMode="auto">
          <a:xfrm>
            <a:off x="841375" y="1254125"/>
            <a:ext cx="53975" cy="304800"/>
          </a:xfrm>
          <a:prstGeom prst="rect">
            <a:avLst/>
          </a:prstGeom>
          <a:noFill/>
          <a:ln w="9525">
            <a:noFill/>
            <a:miter lim="800000"/>
            <a:headEnd/>
            <a:tailEnd/>
          </a:ln>
        </p:spPr>
      </p:pic>
      <p:pic>
        <p:nvPicPr>
          <p:cNvPr id="7" name="Picture 6" descr="E-Energy_LOGO_JPG"/>
          <p:cNvPicPr>
            <a:picLocks noChangeAspect="1" noChangeArrowheads="1"/>
          </p:cNvPicPr>
          <p:nvPr/>
        </p:nvPicPr>
        <p:blipFill>
          <a:blip r:embed="rId4" cstate="print"/>
          <a:srcRect/>
          <a:stretch>
            <a:fillRect/>
          </a:stretch>
        </p:blipFill>
        <p:spPr bwMode="auto">
          <a:xfrm>
            <a:off x="509588" y="158750"/>
            <a:ext cx="936625" cy="730250"/>
          </a:xfrm>
          <a:prstGeom prst="rect">
            <a:avLst/>
          </a:prstGeom>
          <a:noFill/>
          <a:ln w="9525">
            <a:noFill/>
            <a:miter lim="800000"/>
            <a:headEnd/>
            <a:tailEnd/>
          </a:ln>
        </p:spPr>
      </p:pic>
      <p:sp>
        <p:nvSpPr>
          <p:cNvPr id="8" name="Textfeld 10"/>
          <p:cNvSpPr txBox="1">
            <a:spLocks noChangeArrowheads="1"/>
          </p:cNvSpPr>
          <p:nvPr userDrawn="1"/>
        </p:nvSpPr>
        <p:spPr bwMode="auto">
          <a:xfrm>
            <a:off x="809625" y="6524625"/>
            <a:ext cx="7218363" cy="2619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pPr eaLnBrk="0" hangingPunct="0"/>
            <a:r>
              <a:rPr lang="de-DE" sz="1100">
                <a:solidFill>
                  <a:srgbClr val="000000"/>
                </a:solidFill>
                <a:ea typeface="ＭＳ Ｐゴシック" pitchFamily="34" charset="-128"/>
                <a:cs typeface="Arial" charset="0"/>
              </a:rPr>
              <a:t>Ludwig Karg, B.A.U.M. Consult  München / Berlin, </a:t>
            </a:r>
            <a:r>
              <a:rPr lang="de-DE" sz="1100">
                <a:cs typeface="Arial" charset="0"/>
              </a:rPr>
              <a:t>Komunalna Energetika, Maribor, May 15, 2012</a:t>
            </a:r>
            <a:endParaRPr lang="de-DE" sz="1100">
              <a:solidFill>
                <a:srgbClr val="000000"/>
              </a:solidFill>
              <a:ea typeface="ＭＳ Ｐゴシック" pitchFamily="34" charset="-128"/>
              <a:cs typeface="Arial" charset="0"/>
            </a:endParaRPr>
          </a:p>
        </p:txBody>
      </p:sp>
      <p:pic>
        <p:nvPicPr>
          <p:cNvPr id="9" name="Picture 10" descr="neues B"/>
          <p:cNvPicPr>
            <a:picLocks noChangeAspect="1" noChangeArrowheads="1"/>
          </p:cNvPicPr>
          <p:nvPr userDrawn="1"/>
        </p:nvPicPr>
        <p:blipFill>
          <a:blip r:embed="rId5" cstate="print"/>
          <a:srcRect/>
          <a:stretch>
            <a:fillRect/>
          </a:stretch>
        </p:blipFill>
        <p:spPr bwMode="auto">
          <a:xfrm>
            <a:off x="179388" y="6099175"/>
            <a:ext cx="519112" cy="728663"/>
          </a:xfrm>
          <a:prstGeom prst="rect">
            <a:avLst/>
          </a:prstGeom>
          <a:noFill/>
          <a:ln w="9525">
            <a:noFill/>
            <a:miter lim="800000"/>
            <a:headEnd/>
            <a:tailEnd/>
          </a:ln>
        </p:spPr>
      </p:pic>
      <p:pic>
        <p:nvPicPr>
          <p:cNvPr id="10" name="Picture 16" descr="BMWi_C_M_e"/>
          <p:cNvPicPr>
            <a:picLocks noChangeAspect="1" noChangeArrowheads="1"/>
          </p:cNvPicPr>
          <p:nvPr userDrawn="1"/>
        </p:nvPicPr>
        <p:blipFill>
          <a:blip r:embed="rId6" cstate="print">
            <a:clrChange>
              <a:clrFrom>
                <a:srgbClr val="FFFFFF"/>
              </a:clrFrom>
              <a:clrTo>
                <a:srgbClr val="FFFFFF">
                  <a:alpha val="0"/>
                </a:srgbClr>
              </a:clrTo>
            </a:clrChange>
          </a:blip>
          <a:srcRect b="14500"/>
          <a:stretch>
            <a:fillRect/>
          </a:stretch>
        </p:blipFill>
        <p:spPr bwMode="auto">
          <a:xfrm>
            <a:off x="1835150" y="-26988"/>
            <a:ext cx="1657350" cy="912813"/>
          </a:xfrm>
          <a:prstGeom prst="rect">
            <a:avLst/>
          </a:prstGeom>
          <a:noFill/>
          <a:ln w="9525">
            <a:noFill/>
            <a:miter lim="800000"/>
            <a:headEnd/>
            <a:tailEnd/>
          </a:ln>
        </p:spPr>
      </p:pic>
      <p:sp>
        <p:nvSpPr>
          <p:cNvPr id="2" name="Titel 1"/>
          <p:cNvSpPr>
            <a:spLocks noGrp="1"/>
          </p:cNvSpPr>
          <p:nvPr>
            <p:ph type="title"/>
          </p:nvPr>
        </p:nvSpPr>
        <p:spPr>
          <a:xfrm>
            <a:off x="1043608" y="1086644"/>
            <a:ext cx="7560840" cy="360040"/>
          </a:xfrm>
        </p:spPr>
        <p:txBody>
          <a:bodyPr anchor="b"/>
          <a:lstStyle>
            <a:lvl1pPr algn="l">
              <a:defRPr sz="1800" b="1" baseline="0"/>
            </a:lvl1pPr>
          </a:lstStyle>
          <a:p>
            <a:r>
              <a:rPr lang="de-DE" smtClean="0"/>
              <a:t>Titelmasterformat durch Klicken bearbeiten</a:t>
            </a:r>
            <a:endParaRPr lang="de-DE" dirty="0"/>
          </a:p>
        </p:txBody>
      </p:sp>
      <p:sp>
        <p:nvSpPr>
          <p:cNvPr id="3" name="Bildplatzhalter 2"/>
          <p:cNvSpPr>
            <a:spLocks noGrp="1"/>
          </p:cNvSpPr>
          <p:nvPr>
            <p:ph type="pic" idx="1"/>
          </p:nvPr>
        </p:nvSpPr>
        <p:spPr>
          <a:xfrm>
            <a:off x="467544" y="1772816"/>
            <a:ext cx="5630416" cy="4536504"/>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de-DE" noProof="0" smtClean="0"/>
              <a:t>Bild durch Klicken auf Symbol hinzufügen</a:t>
            </a:r>
            <a:endParaRPr lang="de-DE" noProof="0"/>
          </a:p>
        </p:txBody>
      </p:sp>
      <p:sp>
        <p:nvSpPr>
          <p:cNvPr id="4" name="Textplatzhalter 3"/>
          <p:cNvSpPr>
            <a:spLocks noGrp="1"/>
          </p:cNvSpPr>
          <p:nvPr>
            <p:ph type="body" sz="half" idx="2"/>
          </p:nvPr>
        </p:nvSpPr>
        <p:spPr>
          <a:xfrm>
            <a:off x="6300192" y="1772816"/>
            <a:ext cx="2346648" cy="4536504"/>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Textmasterformate durch Klicken bearbeiten</a:t>
            </a:r>
          </a:p>
        </p:txBody>
      </p:sp>
      <p:sp>
        <p:nvSpPr>
          <p:cNvPr id="11" name="Rectangle 11"/>
          <p:cNvSpPr>
            <a:spLocks noGrp="1" noChangeArrowheads="1"/>
          </p:cNvSpPr>
          <p:nvPr>
            <p:ph type="ftr" sz="quarter" idx="10"/>
          </p:nvPr>
        </p:nvSpPr>
        <p:spPr>
          <a:xfrm>
            <a:off x="1908175" y="6453188"/>
            <a:ext cx="5519738" cy="249237"/>
          </a:xfrm>
          <a:prstGeom prst="rect">
            <a:avLst/>
          </a:prstGeom>
        </p:spPr>
        <p:txBody>
          <a:bodyPr/>
          <a:lstStyle>
            <a:lvl1pPr>
              <a:defRPr/>
            </a:lvl1pPr>
          </a:lstStyle>
          <a:p>
            <a:pPr>
              <a:defRPr/>
            </a:pPr>
            <a:r>
              <a:rPr lang="de-DE"/>
              <a:t>E-Energy Begleitforschung B.A.U.M.</a:t>
            </a:r>
          </a:p>
        </p:txBody>
      </p:sp>
      <p:sp>
        <p:nvSpPr>
          <p:cNvPr id="12" name="Datumsplatzhalter 9"/>
          <p:cNvSpPr>
            <a:spLocks noGrp="1"/>
          </p:cNvSpPr>
          <p:nvPr>
            <p:ph type="dt" sz="half" idx="11"/>
          </p:nvPr>
        </p:nvSpPr>
        <p:spPr>
          <a:xfrm>
            <a:off x="457200" y="6453188"/>
            <a:ext cx="1235075" cy="268287"/>
          </a:xfrm>
          <a:prstGeom prst="rect">
            <a:avLst/>
          </a:prstGeom>
        </p:spPr>
        <p:txBody>
          <a:bodyPr vert="horz" wrap="square" lIns="91440" tIns="45720" rIns="91440" bIns="45720" numCol="1" anchor="t" anchorCtr="0" compatLnSpc="1">
            <a:prstTxWarp prst="textNoShape">
              <a:avLst/>
            </a:prstTxWarp>
          </a:bodyPr>
          <a:lstStyle>
            <a:lvl1pPr>
              <a:defRPr/>
            </a:lvl1pPr>
          </a:lstStyle>
          <a:p>
            <a:endParaRPr lang="sl-SI"/>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bl" preserve="1">
  <p:cSld name="Titel und Tabelle">
    <p:spTree>
      <p:nvGrpSpPr>
        <p:cNvPr id="1" name=""/>
        <p:cNvGrpSpPr/>
        <p:nvPr/>
      </p:nvGrpSpPr>
      <p:grpSpPr>
        <a:xfrm>
          <a:off x="0" y="0"/>
          <a:ext cx="0" cy="0"/>
          <a:chOff x="0" y="0"/>
          <a:chExt cx="0" cy="0"/>
        </a:xfrm>
      </p:grpSpPr>
      <p:pic>
        <p:nvPicPr>
          <p:cNvPr id="4" name="Picture 2"/>
          <p:cNvPicPr>
            <a:picLocks noChangeAspect="1" noChangeArrowheads="1"/>
          </p:cNvPicPr>
          <p:nvPr/>
        </p:nvPicPr>
        <p:blipFill>
          <a:blip r:embed="rId2" cstate="print"/>
          <a:srcRect r="2339"/>
          <a:stretch>
            <a:fillRect/>
          </a:stretch>
        </p:blipFill>
        <p:spPr bwMode="auto">
          <a:xfrm>
            <a:off x="0" y="1044575"/>
            <a:ext cx="9144000" cy="515938"/>
          </a:xfrm>
          <a:prstGeom prst="rect">
            <a:avLst/>
          </a:prstGeom>
          <a:noFill/>
          <a:ln w="9525">
            <a:noFill/>
            <a:miter lim="800000"/>
            <a:headEnd/>
            <a:tailEnd/>
          </a:ln>
        </p:spPr>
      </p:pic>
      <p:pic>
        <p:nvPicPr>
          <p:cNvPr id="5" name="Picture 3"/>
          <p:cNvPicPr>
            <a:picLocks noChangeAspect="1" noChangeArrowheads="1"/>
          </p:cNvPicPr>
          <p:nvPr/>
        </p:nvPicPr>
        <p:blipFill>
          <a:blip r:embed="rId3" cstate="print"/>
          <a:srcRect/>
          <a:stretch>
            <a:fillRect/>
          </a:stretch>
        </p:blipFill>
        <p:spPr bwMode="auto">
          <a:xfrm>
            <a:off x="841375" y="1254125"/>
            <a:ext cx="53975" cy="304800"/>
          </a:xfrm>
          <a:prstGeom prst="rect">
            <a:avLst/>
          </a:prstGeom>
          <a:noFill/>
          <a:ln w="9525">
            <a:noFill/>
            <a:miter lim="800000"/>
            <a:headEnd/>
            <a:tailEnd/>
          </a:ln>
        </p:spPr>
      </p:pic>
      <p:pic>
        <p:nvPicPr>
          <p:cNvPr id="6" name="Picture 6" descr="E-Energy_LOGO_JPG"/>
          <p:cNvPicPr>
            <a:picLocks noChangeAspect="1" noChangeArrowheads="1"/>
          </p:cNvPicPr>
          <p:nvPr/>
        </p:nvPicPr>
        <p:blipFill>
          <a:blip r:embed="rId4" cstate="print"/>
          <a:srcRect/>
          <a:stretch>
            <a:fillRect/>
          </a:stretch>
        </p:blipFill>
        <p:spPr bwMode="auto">
          <a:xfrm>
            <a:off x="509588" y="158750"/>
            <a:ext cx="936625" cy="730250"/>
          </a:xfrm>
          <a:prstGeom prst="rect">
            <a:avLst/>
          </a:prstGeom>
          <a:noFill/>
          <a:ln w="9525">
            <a:noFill/>
            <a:miter lim="800000"/>
            <a:headEnd/>
            <a:tailEnd/>
          </a:ln>
        </p:spPr>
      </p:pic>
      <p:sp>
        <p:nvSpPr>
          <p:cNvPr id="7" name="Textfeld 10"/>
          <p:cNvSpPr txBox="1">
            <a:spLocks noChangeArrowheads="1"/>
          </p:cNvSpPr>
          <p:nvPr userDrawn="1"/>
        </p:nvSpPr>
        <p:spPr bwMode="auto">
          <a:xfrm>
            <a:off x="809625" y="6524625"/>
            <a:ext cx="7218363" cy="2619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pPr eaLnBrk="0" hangingPunct="0"/>
            <a:r>
              <a:rPr lang="de-DE" sz="1100">
                <a:solidFill>
                  <a:srgbClr val="000000"/>
                </a:solidFill>
                <a:ea typeface="ＭＳ Ｐゴシック" pitchFamily="34" charset="-128"/>
                <a:cs typeface="Arial" charset="0"/>
              </a:rPr>
              <a:t>Ludwig Karg, B.A.U.M. Consult  München / Berlin, </a:t>
            </a:r>
            <a:r>
              <a:rPr lang="de-DE" sz="1100">
                <a:cs typeface="Arial" charset="0"/>
              </a:rPr>
              <a:t>Komunalna Energetika, Maribor, May 15, 2012</a:t>
            </a:r>
            <a:endParaRPr lang="de-DE" sz="1100">
              <a:solidFill>
                <a:srgbClr val="000000"/>
              </a:solidFill>
              <a:ea typeface="ＭＳ Ｐゴシック" pitchFamily="34" charset="-128"/>
              <a:cs typeface="Arial" charset="0"/>
            </a:endParaRPr>
          </a:p>
        </p:txBody>
      </p:sp>
      <p:pic>
        <p:nvPicPr>
          <p:cNvPr id="8" name="Picture 10" descr="neues B"/>
          <p:cNvPicPr>
            <a:picLocks noChangeAspect="1" noChangeArrowheads="1"/>
          </p:cNvPicPr>
          <p:nvPr userDrawn="1"/>
        </p:nvPicPr>
        <p:blipFill>
          <a:blip r:embed="rId5" cstate="print"/>
          <a:srcRect/>
          <a:stretch>
            <a:fillRect/>
          </a:stretch>
        </p:blipFill>
        <p:spPr bwMode="auto">
          <a:xfrm>
            <a:off x="179388" y="6099175"/>
            <a:ext cx="519112" cy="728663"/>
          </a:xfrm>
          <a:prstGeom prst="rect">
            <a:avLst/>
          </a:prstGeom>
          <a:noFill/>
          <a:ln w="9525">
            <a:noFill/>
            <a:miter lim="800000"/>
            <a:headEnd/>
            <a:tailEnd/>
          </a:ln>
        </p:spPr>
      </p:pic>
      <p:pic>
        <p:nvPicPr>
          <p:cNvPr id="9" name="Picture 16" descr="BMWi_C_M_e"/>
          <p:cNvPicPr>
            <a:picLocks noChangeAspect="1" noChangeArrowheads="1"/>
          </p:cNvPicPr>
          <p:nvPr userDrawn="1"/>
        </p:nvPicPr>
        <p:blipFill>
          <a:blip r:embed="rId6" cstate="print">
            <a:clrChange>
              <a:clrFrom>
                <a:srgbClr val="FFFFFF"/>
              </a:clrFrom>
              <a:clrTo>
                <a:srgbClr val="FFFFFF">
                  <a:alpha val="0"/>
                </a:srgbClr>
              </a:clrTo>
            </a:clrChange>
          </a:blip>
          <a:srcRect b="14500"/>
          <a:stretch>
            <a:fillRect/>
          </a:stretch>
        </p:blipFill>
        <p:spPr bwMode="auto">
          <a:xfrm>
            <a:off x="1835150" y="-26988"/>
            <a:ext cx="1657350" cy="912813"/>
          </a:xfrm>
          <a:prstGeom prst="rect">
            <a:avLst/>
          </a:prstGeom>
          <a:noFill/>
          <a:ln w="9525">
            <a:noFill/>
            <a:miter lim="800000"/>
            <a:headEnd/>
            <a:tailEnd/>
          </a:ln>
        </p:spPr>
      </p:pic>
      <p:sp>
        <p:nvSpPr>
          <p:cNvPr id="2" name="Titel 1"/>
          <p:cNvSpPr>
            <a:spLocks noGrp="1"/>
          </p:cNvSpPr>
          <p:nvPr>
            <p:ph type="title"/>
          </p:nvPr>
        </p:nvSpPr>
        <p:spPr>
          <a:xfrm>
            <a:off x="1042988" y="1112838"/>
            <a:ext cx="7593012" cy="360362"/>
          </a:xfrm>
        </p:spPr>
        <p:txBody>
          <a:bodyPr/>
          <a:lstStyle/>
          <a:p>
            <a:r>
              <a:rPr lang="de-DE" smtClean="0"/>
              <a:t>Titelmasterformat durch Klicken bearbeiten</a:t>
            </a:r>
            <a:endParaRPr lang="de-DE" dirty="0"/>
          </a:p>
        </p:txBody>
      </p:sp>
      <p:sp>
        <p:nvSpPr>
          <p:cNvPr id="3" name="Tabellenplatzhalter 2"/>
          <p:cNvSpPr>
            <a:spLocks noGrp="1"/>
          </p:cNvSpPr>
          <p:nvPr>
            <p:ph type="tbl" idx="1"/>
          </p:nvPr>
        </p:nvSpPr>
        <p:spPr>
          <a:xfrm>
            <a:off x="457200" y="1844675"/>
            <a:ext cx="8229600" cy="4464050"/>
          </a:xfrm>
        </p:spPr>
        <p:txBody>
          <a:bodyPr/>
          <a:lstStyle/>
          <a:p>
            <a:pPr lvl="0"/>
            <a:r>
              <a:rPr lang="de-DE" noProof="0" smtClean="0"/>
              <a:t>Tabelle durch Klicken auf Symbol hinzufügen</a:t>
            </a:r>
            <a:endParaRPr lang="de-DE" noProof="0"/>
          </a:p>
        </p:txBody>
      </p:sp>
      <p:sp>
        <p:nvSpPr>
          <p:cNvPr id="10" name="Rectangle 11"/>
          <p:cNvSpPr>
            <a:spLocks noGrp="1" noChangeArrowheads="1"/>
          </p:cNvSpPr>
          <p:nvPr>
            <p:ph type="ftr" sz="quarter" idx="10"/>
          </p:nvPr>
        </p:nvSpPr>
        <p:spPr>
          <a:xfrm>
            <a:off x="1908175" y="6453188"/>
            <a:ext cx="5519738" cy="249237"/>
          </a:xfrm>
          <a:prstGeom prst="rect">
            <a:avLst/>
          </a:prstGeom>
        </p:spPr>
        <p:txBody>
          <a:bodyPr/>
          <a:lstStyle>
            <a:lvl1pPr>
              <a:defRPr/>
            </a:lvl1pPr>
          </a:lstStyle>
          <a:p>
            <a:pPr>
              <a:defRPr/>
            </a:pPr>
            <a:r>
              <a:rPr lang="de-DE"/>
              <a:t>E-Energy Begleitforschung B.A.U.M.</a:t>
            </a:r>
          </a:p>
        </p:txBody>
      </p:sp>
      <p:sp>
        <p:nvSpPr>
          <p:cNvPr id="11" name="Datumsplatzhalter 9"/>
          <p:cNvSpPr>
            <a:spLocks noGrp="1"/>
          </p:cNvSpPr>
          <p:nvPr>
            <p:ph type="dt" sz="half" idx="11"/>
          </p:nvPr>
        </p:nvSpPr>
        <p:spPr>
          <a:xfrm>
            <a:off x="457200" y="6453188"/>
            <a:ext cx="1235075" cy="268287"/>
          </a:xfrm>
          <a:prstGeom prst="rect">
            <a:avLst/>
          </a:prstGeom>
        </p:spPr>
        <p:txBody>
          <a:bodyPr vert="horz" wrap="square" lIns="91440" tIns="45720" rIns="91440" bIns="45720" numCol="1" anchor="t" anchorCtr="0" compatLnSpc="1">
            <a:prstTxWarp prst="textNoShape">
              <a:avLst/>
            </a:prstTxWarp>
          </a:bodyPr>
          <a:lstStyle>
            <a:lvl1pPr>
              <a:defRPr/>
            </a:lvl1pPr>
          </a:lstStyle>
          <a:p>
            <a:endParaRPr lang="sl-SI"/>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cSld name="Nur Titel">
    <p:spTree>
      <p:nvGrpSpPr>
        <p:cNvPr id="1" name=""/>
        <p:cNvGrpSpPr/>
        <p:nvPr/>
      </p:nvGrpSpPr>
      <p:grpSpPr>
        <a:xfrm>
          <a:off x="0" y="0"/>
          <a:ext cx="0" cy="0"/>
          <a:chOff x="0" y="0"/>
          <a:chExt cx="0" cy="0"/>
        </a:xfrm>
      </p:grpSpPr>
      <p:pic>
        <p:nvPicPr>
          <p:cNvPr id="3" name="Picture 2"/>
          <p:cNvPicPr>
            <a:picLocks noChangeAspect="1" noChangeArrowheads="1"/>
          </p:cNvPicPr>
          <p:nvPr/>
        </p:nvPicPr>
        <p:blipFill>
          <a:blip r:embed="rId2" cstate="print"/>
          <a:srcRect r="2339"/>
          <a:stretch>
            <a:fillRect/>
          </a:stretch>
        </p:blipFill>
        <p:spPr bwMode="auto">
          <a:xfrm>
            <a:off x="0" y="1044575"/>
            <a:ext cx="9144000" cy="515938"/>
          </a:xfrm>
          <a:prstGeom prst="rect">
            <a:avLst/>
          </a:prstGeom>
          <a:noFill/>
          <a:ln w="9525">
            <a:noFill/>
            <a:miter lim="800000"/>
            <a:headEnd/>
            <a:tailEnd/>
          </a:ln>
        </p:spPr>
      </p:pic>
      <p:pic>
        <p:nvPicPr>
          <p:cNvPr id="4" name="Picture 3"/>
          <p:cNvPicPr>
            <a:picLocks noChangeAspect="1" noChangeArrowheads="1"/>
          </p:cNvPicPr>
          <p:nvPr/>
        </p:nvPicPr>
        <p:blipFill>
          <a:blip r:embed="rId3" cstate="print"/>
          <a:srcRect/>
          <a:stretch>
            <a:fillRect/>
          </a:stretch>
        </p:blipFill>
        <p:spPr bwMode="auto">
          <a:xfrm>
            <a:off x="841375" y="1254125"/>
            <a:ext cx="53975" cy="304800"/>
          </a:xfrm>
          <a:prstGeom prst="rect">
            <a:avLst/>
          </a:prstGeom>
          <a:noFill/>
          <a:ln w="9525">
            <a:noFill/>
            <a:miter lim="800000"/>
            <a:headEnd/>
            <a:tailEnd/>
          </a:ln>
        </p:spPr>
      </p:pic>
      <p:pic>
        <p:nvPicPr>
          <p:cNvPr id="5" name="Picture 6" descr="E-Energy_LOGO_JPG"/>
          <p:cNvPicPr>
            <a:picLocks noChangeAspect="1" noChangeArrowheads="1"/>
          </p:cNvPicPr>
          <p:nvPr/>
        </p:nvPicPr>
        <p:blipFill>
          <a:blip r:embed="rId4" cstate="print"/>
          <a:srcRect/>
          <a:stretch>
            <a:fillRect/>
          </a:stretch>
        </p:blipFill>
        <p:spPr bwMode="auto">
          <a:xfrm>
            <a:off x="509588" y="158750"/>
            <a:ext cx="936625" cy="730250"/>
          </a:xfrm>
          <a:prstGeom prst="rect">
            <a:avLst/>
          </a:prstGeom>
          <a:noFill/>
          <a:ln w="9525">
            <a:noFill/>
            <a:miter lim="800000"/>
            <a:headEnd/>
            <a:tailEnd/>
          </a:ln>
        </p:spPr>
      </p:pic>
      <p:sp>
        <p:nvSpPr>
          <p:cNvPr id="6" name="Textfeld 10"/>
          <p:cNvSpPr txBox="1">
            <a:spLocks noChangeArrowheads="1"/>
          </p:cNvSpPr>
          <p:nvPr userDrawn="1"/>
        </p:nvSpPr>
        <p:spPr bwMode="auto">
          <a:xfrm>
            <a:off x="809625" y="6524625"/>
            <a:ext cx="7218363" cy="2619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pPr eaLnBrk="0" hangingPunct="0"/>
            <a:r>
              <a:rPr lang="de-DE" sz="1100">
                <a:solidFill>
                  <a:srgbClr val="000000"/>
                </a:solidFill>
                <a:ea typeface="ＭＳ Ｐゴシック" pitchFamily="34" charset="-128"/>
                <a:cs typeface="Arial" charset="0"/>
              </a:rPr>
              <a:t>Ludwig Karg, B.A.U.M. Consult  München / Berlin, </a:t>
            </a:r>
            <a:r>
              <a:rPr lang="de-DE" sz="1100">
                <a:cs typeface="Arial" charset="0"/>
              </a:rPr>
              <a:t>Komunalna Energetika, Maribor, May 15, 2012</a:t>
            </a:r>
            <a:endParaRPr lang="de-DE" sz="1100">
              <a:solidFill>
                <a:srgbClr val="000000"/>
              </a:solidFill>
              <a:ea typeface="ＭＳ Ｐゴシック" pitchFamily="34" charset="-128"/>
              <a:cs typeface="Arial" charset="0"/>
            </a:endParaRPr>
          </a:p>
        </p:txBody>
      </p:sp>
      <p:pic>
        <p:nvPicPr>
          <p:cNvPr id="7" name="Picture 10" descr="neues B"/>
          <p:cNvPicPr>
            <a:picLocks noChangeAspect="1" noChangeArrowheads="1"/>
          </p:cNvPicPr>
          <p:nvPr userDrawn="1"/>
        </p:nvPicPr>
        <p:blipFill>
          <a:blip r:embed="rId5" cstate="print"/>
          <a:srcRect/>
          <a:stretch>
            <a:fillRect/>
          </a:stretch>
        </p:blipFill>
        <p:spPr bwMode="auto">
          <a:xfrm>
            <a:off x="179388" y="6099175"/>
            <a:ext cx="519112" cy="728663"/>
          </a:xfrm>
          <a:prstGeom prst="rect">
            <a:avLst/>
          </a:prstGeom>
          <a:noFill/>
          <a:ln w="9525">
            <a:noFill/>
            <a:miter lim="800000"/>
            <a:headEnd/>
            <a:tailEnd/>
          </a:ln>
        </p:spPr>
      </p:pic>
      <p:pic>
        <p:nvPicPr>
          <p:cNvPr id="8" name="Picture 16" descr="BMWi_C_M_e"/>
          <p:cNvPicPr>
            <a:picLocks noChangeAspect="1" noChangeArrowheads="1"/>
          </p:cNvPicPr>
          <p:nvPr userDrawn="1"/>
        </p:nvPicPr>
        <p:blipFill>
          <a:blip r:embed="rId6" cstate="print">
            <a:clrChange>
              <a:clrFrom>
                <a:srgbClr val="FFFFFF"/>
              </a:clrFrom>
              <a:clrTo>
                <a:srgbClr val="FFFFFF">
                  <a:alpha val="0"/>
                </a:srgbClr>
              </a:clrTo>
            </a:clrChange>
          </a:blip>
          <a:srcRect b="14500"/>
          <a:stretch>
            <a:fillRect/>
          </a:stretch>
        </p:blipFill>
        <p:spPr bwMode="auto">
          <a:xfrm>
            <a:off x="1835150" y="-26988"/>
            <a:ext cx="1657350" cy="912813"/>
          </a:xfrm>
          <a:prstGeom prst="rect">
            <a:avLst/>
          </a:prstGeom>
          <a:noFill/>
          <a:ln w="9525">
            <a:noFill/>
            <a:miter lim="800000"/>
            <a:headEnd/>
            <a:tailEnd/>
          </a:ln>
        </p:spPr>
      </p:pic>
      <p:sp>
        <p:nvSpPr>
          <p:cNvPr id="2" name="Titel 1"/>
          <p:cNvSpPr>
            <a:spLocks noGrp="1"/>
          </p:cNvSpPr>
          <p:nvPr>
            <p:ph type="title"/>
          </p:nvPr>
        </p:nvSpPr>
        <p:spPr/>
        <p:txBody>
          <a:bodyPr/>
          <a:lstStyle/>
          <a:p>
            <a:r>
              <a:rPr lang="de-DE" smtClean="0"/>
              <a:t>Titelmasterformat durch Klicken bearbeiten</a:t>
            </a:r>
            <a:endParaRPr lang="de-DE"/>
          </a:p>
        </p:txBody>
      </p:sp>
      <p:sp>
        <p:nvSpPr>
          <p:cNvPr id="9" name="Rectangle 8"/>
          <p:cNvSpPr>
            <a:spLocks noGrp="1" noChangeArrowheads="1"/>
          </p:cNvSpPr>
          <p:nvPr>
            <p:ph type="ftr" sz="quarter" idx="10"/>
          </p:nvPr>
        </p:nvSpPr>
        <p:spPr>
          <a:xfrm>
            <a:off x="139700" y="6356350"/>
            <a:ext cx="6118225" cy="273050"/>
          </a:xfrm>
          <a:prstGeom prst="rect">
            <a:avLst/>
          </a:prstGeom>
        </p:spPr>
        <p:txBody>
          <a:bodyPr/>
          <a:lstStyle>
            <a:lvl1pPr>
              <a:defRPr/>
            </a:lvl1pPr>
          </a:lstStyle>
          <a:p>
            <a:pPr>
              <a:defRPr/>
            </a:pPr>
            <a:r>
              <a:rPr lang="de-DE"/>
              <a:t>E-Energy Begleitforschung B.A.U.M.</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cSld name="Leer">
    <p:spTree>
      <p:nvGrpSpPr>
        <p:cNvPr id="1" name=""/>
        <p:cNvGrpSpPr/>
        <p:nvPr/>
      </p:nvGrpSpPr>
      <p:grpSpPr>
        <a:xfrm>
          <a:off x="0" y="0"/>
          <a:ext cx="0" cy="0"/>
          <a:chOff x="0" y="0"/>
          <a:chExt cx="0" cy="0"/>
        </a:xfrm>
      </p:grpSpPr>
      <p:pic>
        <p:nvPicPr>
          <p:cNvPr id="2" name="Picture 2"/>
          <p:cNvPicPr>
            <a:picLocks noChangeAspect="1" noChangeArrowheads="1"/>
          </p:cNvPicPr>
          <p:nvPr/>
        </p:nvPicPr>
        <p:blipFill>
          <a:blip r:embed="rId2" cstate="print"/>
          <a:srcRect r="2339"/>
          <a:stretch>
            <a:fillRect/>
          </a:stretch>
        </p:blipFill>
        <p:spPr bwMode="auto">
          <a:xfrm>
            <a:off x="0" y="1044575"/>
            <a:ext cx="9144000" cy="515938"/>
          </a:xfrm>
          <a:prstGeom prst="rect">
            <a:avLst/>
          </a:prstGeom>
          <a:noFill/>
          <a:ln w="9525">
            <a:noFill/>
            <a:miter lim="800000"/>
            <a:headEnd/>
            <a:tailEnd/>
          </a:ln>
        </p:spPr>
      </p:pic>
      <p:pic>
        <p:nvPicPr>
          <p:cNvPr id="3" name="Picture 3"/>
          <p:cNvPicPr>
            <a:picLocks noChangeAspect="1" noChangeArrowheads="1"/>
          </p:cNvPicPr>
          <p:nvPr/>
        </p:nvPicPr>
        <p:blipFill>
          <a:blip r:embed="rId3" cstate="print"/>
          <a:srcRect/>
          <a:stretch>
            <a:fillRect/>
          </a:stretch>
        </p:blipFill>
        <p:spPr bwMode="auto">
          <a:xfrm>
            <a:off x="841375" y="1254125"/>
            <a:ext cx="53975" cy="304800"/>
          </a:xfrm>
          <a:prstGeom prst="rect">
            <a:avLst/>
          </a:prstGeom>
          <a:noFill/>
          <a:ln w="9525">
            <a:noFill/>
            <a:miter lim="800000"/>
            <a:headEnd/>
            <a:tailEnd/>
          </a:ln>
        </p:spPr>
      </p:pic>
      <p:pic>
        <p:nvPicPr>
          <p:cNvPr id="4" name="Picture 6" descr="E-Energy_LOGO_JPG"/>
          <p:cNvPicPr>
            <a:picLocks noChangeAspect="1" noChangeArrowheads="1"/>
          </p:cNvPicPr>
          <p:nvPr/>
        </p:nvPicPr>
        <p:blipFill>
          <a:blip r:embed="rId4" cstate="print"/>
          <a:srcRect/>
          <a:stretch>
            <a:fillRect/>
          </a:stretch>
        </p:blipFill>
        <p:spPr bwMode="auto">
          <a:xfrm>
            <a:off x="509588" y="158750"/>
            <a:ext cx="936625" cy="730250"/>
          </a:xfrm>
          <a:prstGeom prst="rect">
            <a:avLst/>
          </a:prstGeom>
          <a:noFill/>
          <a:ln w="9525">
            <a:noFill/>
            <a:miter lim="800000"/>
            <a:headEnd/>
            <a:tailEnd/>
          </a:ln>
        </p:spPr>
      </p:pic>
      <p:sp>
        <p:nvSpPr>
          <p:cNvPr id="5" name="Textfeld 10"/>
          <p:cNvSpPr txBox="1">
            <a:spLocks noChangeArrowheads="1"/>
          </p:cNvSpPr>
          <p:nvPr userDrawn="1"/>
        </p:nvSpPr>
        <p:spPr bwMode="auto">
          <a:xfrm>
            <a:off x="809625" y="6524625"/>
            <a:ext cx="7218363" cy="2619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pPr eaLnBrk="0" hangingPunct="0"/>
            <a:r>
              <a:rPr lang="de-DE" sz="1100">
                <a:solidFill>
                  <a:srgbClr val="000000"/>
                </a:solidFill>
                <a:ea typeface="ＭＳ Ｐゴシック" pitchFamily="34" charset="-128"/>
                <a:cs typeface="Arial" charset="0"/>
              </a:rPr>
              <a:t>Ludwig Karg, B.A.U.M. Consult  München / Berlin, </a:t>
            </a:r>
            <a:r>
              <a:rPr lang="de-DE" sz="1100">
                <a:cs typeface="Arial" charset="0"/>
              </a:rPr>
              <a:t>Komunalna Energetika, Maribor, May 15, 2012</a:t>
            </a:r>
            <a:endParaRPr lang="de-DE" sz="1100">
              <a:solidFill>
                <a:srgbClr val="000000"/>
              </a:solidFill>
              <a:ea typeface="ＭＳ Ｐゴシック" pitchFamily="34" charset="-128"/>
              <a:cs typeface="Arial" charset="0"/>
            </a:endParaRPr>
          </a:p>
        </p:txBody>
      </p:sp>
      <p:pic>
        <p:nvPicPr>
          <p:cNvPr id="6" name="Picture 10" descr="neues B"/>
          <p:cNvPicPr>
            <a:picLocks noChangeAspect="1" noChangeArrowheads="1"/>
          </p:cNvPicPr>
          <p:nvPr userDrawn="1"/>
        </p:nvPicPr>
        <p:blipFill>
          <a:blip r:embed="rId5" cstate="print"/>
          <a:srcRect/>
          <a:stretch>
            <a:fillRect/>
          </a:stretch>
        </p:blipFill>
        <p:spPr bwMode="auto">
          <a:xfrm>
            <a:off x="179388" y="6099175"/>
            <a:ext cx="519112" cy="728663"/>
          </a:xfrm>
          <a:prstGeom prst="rect">
            <a:avLst/>
          </a:prstGeom>
          <a:noFill/>
          <a:ln w="9525">
            <a:noFill/>
            <a:miter lim="800000"/>
            <a:headEnd/>
            <a:tailEnd/>
          </a:ln>
        </p:spPr>
      </p:pic>
      <p:pic>
        <p:nvPicPr>
          <p:cNvPr id="7" name="Picture 16" descr="BMWi_C_M_e"/>
          <p:cNvPicPr>
            <a:picLocks noChangeAspect="1" noChangeArrowheads="1"/>
          </p:cNvPicPr>
          <p:nvPr userDrawn="1"/>
        </p:nvPicPr>
        <p:blipFill>
          <a:blip r:embed="rId6" cstate="print">
            <a:clrChange>
              <a:clrFrom>
                <a:srgbClr val="FFFFFF"/>
              </a:clrFrom>
              <a:clrTo>
                <a:srgbClr val="FFFFFF">
                  <a:alpha val="0"/>
                </a:srgbClr>
              </a:clrTo>
            </a:clrChange>
          </a:blip>
          <a:srcRect b="14500"/>
          <a:stretch>
            <a:fillRect/>
          </a:stretch>
        </p:blipFill>
        <p:spPr bwMode="auto">
          <a:xfrm>
            <a:off x="1835150" y="-26988"/>
            <a:ext cx="1657350" cy="912813"/>
          </a:xfrm>
          <a:prstGeom prst="rect">
            <a:avLst/>
          </a:prstGeom>
          <a:noFill/>
          <a:ln w="9525">
            <a:noFill/>
            <a:miter lim="800000"/>
            <a:headEnd/>
            <a:tailEnd/>
          </a:ln>
        </p:spPr>
      </p:pic>
      <p:sp>
        <p:nvSpPr>
          <p:cNvPr id="8" name="Rectangle 8"/>
          <p:cNvSpPr>
            <a:spLocks noGrp="1" noChangeArrowheads="1"/>
          </p:cNvSpPr>
          <p:nvPr>
            <p:ph type="ftr" sz="quarter" idx="10"/>
          </p:nvPr>
        </p:nvSpPr>
        <p:spPr>
          <a:xfrm>
            <a:off x="1908175" y="6453188"/>
            <a:ext cx="5519738" cy="249237"/>
          </a:xfrm>
          <a:prstGeom prst="rect">
            <a:avLst/>
          </a:prstGeom>
        </p:spPr>
        <p:txBody>
          <a:bodyPr/>
          <a:lstStyle>
            <a:lvl1pPr>
              <a:defRPr/>
            </a:lvl1pPr>
          </a:lstStyle>
          <a:p>
            <a:pPr>
              <a:defRPr/>
            </a:pPr>
            <a:r>
              <a:rPr lang="de-DE"/>
              <a:t>E-Energy Begleitforschung B.A.U.M.</a:t>
            </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userDrawn="1">
  <p:cSld name="1_Leer">
    <p:spTree>
      <p:nvGrpSpPr>
        <p:cNvPr id="1" name=""/>
        <p:cNvGrpSpPr/>
        <p:nvPr/>
      </p:nvGrpSpPr>
      <p:grpSpPr>
        <a:xfrm>
          <a:off x="0" y="0"/>
          <a:ext cx="0" cy="0"/>
          <a:chOff x="0" y="0"/>
          <a:chExt cx="0" cy="0"/>
        </a:xfrm>
      </p:grpSpPr>
      <p:pic>
        <p:nvPicPr>
          <p:cNvPr id="3" name="Picture 2"/>
          <p:cNvPicPr>
            <a:picLocks noChangeAspect="1" noChangeArrowheads="1"/>
          </p:cNvPicPr>
          <p:nvPr/>
        </p:nvPicPr>
        <p:blipFill>
          <a:blip r:embed="rId2" cstate="print"/>
          <a:srcRect r="2339"/>
          <a:stretch>
            <a:fillRect/>
          </a:stretch>
        </p:blipFill>
        <p:spPr bwMode="auto">
          <a:xfrm>
            <a:off x="0" y="1044575"/>
            <a:ext cx="9144000" cy="515938"/>
          </a:xfrm>
          <a:prstGeom prst="rect">
            <a:avLst/>
          </a:prstGeom>
          <a:noFill/>
          <a:ln w="9525">
            <a:noFill/>
            <a:miter lim="800000"/>
            <a:headEnd/>
            <a:tailEnd/>
          </a:ln>
        </p:spPr>
      </p:pic>
      <p:pic>
        <p:nvPicPr>
          <p:cNvPr id="4" name="Picture 3"/>
          <p:cNvPicPr>
            <a:picLocks noChangeAspect="1" noChangeArrowheads="1"/>
          </p:cNvPicPr>
          <p:nvPr/>
        </p:nvPicPr>
        <p:blipFill>
          <a:blip r:embed="rId3" cstate="print"/>
          <a:srcRect/>
          <a:stretch>
            <a:fillRect/>
          </a:stretch>
        </p:blipFill>
        <p:spPr bwMode="auto">
          <a:xfrm>
            <a:off x="841375" y="1254125"/>
            <a:ext cx="53975" cy="304800"/>
          </a:xfrm>
          <a:prstGeom prst="rect">
            <a:avLst/>
          </a:prstGeom>
          <a:noFill/>
          <a:ln w="9525">
            <a:noFill/>
            <a:miter lim="800000"/>
            <a:headEnd/>
            <a:tailEnd/>
          </a:ln>
        </p:spPr>
      </p:pic>
      <p:pic>
        <p:nvPicPr>
          <p:cNvPr id="5" name="Picture 6" descr="E-Energy_LOGO_JPG"/>
          <p:cNvPicPr>
            <a:picLocks noChangeAspect="1" noChangeArrowheads="1"/>
          </p:cNvPicPr>
          <p:nvPr/>
        </p:nvPicPr>
        <p:blipFill>
          <a:blip r:embed="rId4" cstate="print"/>
          <a:srcRect/>
          <a:stretch>
            <a:fillRect/>
          </a:stretch>
        </p:blipFill>
        <p:spPr bwMode="auto">
          <a:xfrm>
            <a:off x="509588" y="158750"/>
            <a:ext cx="936625" cy="730250"/>
          </a:xfrm>
          <a:prstGeom prst="rect">
            <a:avLst/>
          </a:prstGeom>
          <a:noFill/>
          <a:ln w="9525">
            <a:noFill/>
            <a:miter lim="800000"/>
            <a:headEnd/>
            <a:tailEnd/>
          </a:ln>
        </p:spPr>
      </p:pic>
      <p:sp>
        <p:nvSpPr>
          <p:cNvPr id="7" name="Textfeld 10"/>
          <p:cNvSpPr txBox="1">
            <a:spLocks noChangeArrowheads="1"/>
          </p:cNvSpPr>
          <p:nvPr userDrawn="1"/>
        </p:nvSpPr>
        <p:spPr bwMode="auto">
          <a:xfrm>
            <a:off x="809625" y="6524625"/>
            <a:ext cx="7218363" cy="2619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pPr eaLnBrk="0" hangingPunct="0"/>
            <a:r>
              <a:rPr lang="de-DE" sz="1100">
                <a:solidFill>
                  <a:srgbClr val="000000"/>
                </a:solidFill>
                <a:ea typeface="ＭＳ Ｐゴシック" pitchFamily="34" charset="-128"/>
                <a:cs typeface="Arial" charset="0"/>
              </a:rPr>
              <a:t>Ludwig Karg, B.A.U.M. Consult  München / Berlin, </a:t>
            </a:r>
            <a:r>
              <a:rPr lang="de-DE" sz="1100">
                <a:cs typeface="Arial" charset="0"/>
              </a:rPr>
              <a:t>Komunalna Energetika, Maribor, May 15, 2012</a:t>
            </a:r>
            <a:endParaRPr lang="de-DE" sz="1100">
              <a:solidFill>
                <a:srgbClr val="000000"/>
              </a:solidFill>
              <a:ea typeface="ＭＳ Ｐゴシック" pitchFamily="34" charset="-128"/>
              <a:cs typeface="Arial" charset="0"/>
            </a:endParaRPr>
          </a:p>
        </p:txBody>
      </p:sp>
      <p:pic>
        <p:nvPicPr>
          <p:cNvPr id="8" name="Picture 10" descr="neues B"/>
          <p:cNvPicPr>
            <a:picLocks noChangeAspect="1" noChangeArrowheads="1"/>
          </p:cNvPicPr>
          <p:nvPr userDrawn="1"/>
        </p:nvPicPr>
        <p:blipFill>
          <a:blip r:embed="rId5" cstate="print"/>
          <a:srcRect/>
          <a:stretch>
            <a:fillRect/>
          </a:stretch>
        </p:blipFill>
        <p:spPr bwMode="auto">
          <a:xfrm>
            <a:off x="179388" y="6099175"/>
            <a:ext cx="519112" cy="728663"/>
          </a:xfrm>
          <a:prstGeom prst="rect">
            <a:avLst/>
          </a:prstGeom>
          <a:noFill/>
          <a:ln w="9525">
            <a:noFill/>
            <a:miter lim="800000"/>
            <a:headEnd/>
            <a:tailEnd/>
          </a:ln>
        </p:spPr>
      </p:pic>
      <p:pic>
        <p:nvPicPr>
          <p:cNvPr id="9" name="Picture 16" descr="BMWi_C_M_e"/>
          <p:cNvPicPr>
            <a:picLocks noChangeAspect="1" noChangeArrowheads="1"/>
          </p:cNvPicPr>
          <p:nvPr userDrawn="1"/>
        </p:nvPicPr>
        <p:blipFill>
          <a:blip r:embed="rId6" cstate="print">
            <a:clrChange>
              <a:clrFrom>
                <a:srgbClr val="FFFFFF"/>
              </a:clrFrom>
              <a:clrTo>
                <a:srgbClr val="FFFFFF">
                  <a:alpha val="0"/>
                </a:srgbClr>
              </a:clrTo>
            </a:clrChange>
          </a:blip>
          <a:srcRect b="14500"/>
          <a:stretch>
            <a:fillRect/>
          </a:stretch>
        </p:blipFill>
        <p:spPr bwMode="auto">
          <a:xfrm>
            <a:off x="1835150" y="-26988"/>
            <a:ext cx="1657350" cy="912813"/>
          </a:xfrm>
          <a:prstGeom prst="rect">
            <a:avLst/>
          </a:prstGeom>
          <a:noFill/>
          <a:ln w="9525">
            <a:noFill/>
            <a:miter lim="800000"/>
            <a:headEnd/>
            <a:tailEnd/>
          </a:ln>
        </p:spPr>
      </p:pic>
      <p:pic>
        <p:nvPicPr>
          <p:cNvPr id="10" name="Picture 24" descr="neues B"/>
          <p:cNvPicPr>
            <a:picLocks noChangeAspect="1" noChangeArrowheads="1"/>
          </p:cNvPicPr>
          <p:nvPr userDrawn="1"/>
        </p:nvPicPr>
        <p:blipFill>
          <a:blip r:embed="rId7" cstate="print"/>
          <a:srcRect/>
          <a:stretch>
            <a:fillRect/>
          </a:stretch>
        </p:blipFill>
        <p:spPr bwMode="auto">
          <a:xfrm>
            <a:off x="209550" y="6161088"/>
            <a:ext cx="438150" cy="615950"/>
          </a:xfrm>
          <a:prstGeom prst="rect">
            <a:avLst/>
          </a:prstGeom>
          <a:noFill/>
          <a:ln w="9525">
            <a:noFill/>
            <a:miter lim="800000"/>
            <a:headEnd/>
            <a:tailEnd/>
          </a:ln>
        </p:spPr>
      </p:pic>
      <p:sp>
        <p:nvSpPr>
          <p:cNvPr id="6" name="Titel 5"/>
          <p:cNvSpPr>
            <a:spLocks noGrp="1"/>
          </p:cNvSpPr>
          <p:nvPr>
            <p:ph type="title"/>
          </p:nvPr>
        </p:nvSpPr>
        <p:spPr>
          <a:xfrm>
            <a:off x="0" y="512763"/>
            <a:ext cx="9144000" cy="457200"/>
          </a:xfrm>
          <a:gradFill>
            <a:gsLst>
              <a:gs pos="0">
                <a:srgbClr val="FFC000"/>
              </a:gs>
              <a:gs pos="83000">
                <a:schemeClr val="bg1">
                  <a:lumMod val="85000"/>
                </a:schemeClr>
              </a:gs>
            </a:gsLst>
          </a:gradFill>
        </p:spPr>
        <p:txBody>
          <a:bodyPr/>
          <a:lstStyle/>
          <a:p>
            <a:r>
              <a:rPr lang="en-GB" noProof="0" smtClean="0"/>
              <a:t>Titelmasterformat durch Klicken bearbeiten</a:t>
            </a:r>
            <a:endParaRPr lang="en-GB" noProof="0"/>
          </a:p>
        </p:txBody>
      </p:sp>
      <p:sp>
        <p:nvSpPr>
          <p:cNvPr id="11" name="Foliennummernplatzhalter 9"/>
          <p:cNvSpPr>
            <a:spLocks noGrp="1"/>
          </p:cNvSpPr>
          <p:nvPr>
            <p:ph type="sldNum" sz="quarter" idx="10"/>
          </p:nvPr>
        </p:nvSpPr>
        <p:spPr>
          <a:xfrm>
            <a:off x="8243888" y="6367463"/>
            <a:ext cx="695325" cy="365125"/>
          </a:xfrm>
          <a:prstGeom prst="rect">
            <a:avLst/>
          </a:prstGeom>
        </p:spPr>
        <p:txBody>
          <a:bodyPr vert="horz" wrap="square" lIns="91440" tIns="45720" rIns="91440" bIns="45720" numCol="1" anchor="t" anchorCtr="0" compatLnSpc="1">
            <a:prstTxWarp prst="textNoShape">
              <a:avLst/>
            </a:prstTxWarp>
          </a:bodyPr>
          <a:lstStyle>
            <a:lvl1pPr>
              <a:defRPr/>
            </a:lvl1pPr>
          </a:lstStyle>
          <a:p>
            <a:fld id="{C7795A99-0187-4AA6-AD4A-072EF8B782A5}" type="slidenum">
              <a:rPr lang="de-DE"/>
              <a:pPr/>
              <a:t>‹#›</a:t>
            </a:fld>
            <a:endParaRPr lang="de-DE"/>
          </a:p>
        </p:txBody>
      </p:sp>
      <p:sp>
        <p:nvSpPr>
          <p:cNvPr id="12" name="Fußzeilenplatzhalter 7"/>
          <p:cNvSpPr>
            <a:spLocks noGrp="1"/>
          </p:cNvSpPr>
          <p:nvPr>
            <p:ph type="ftr" sz="quarter" idx="11"/>
          </p:nvPr>
        </p:nvSpPr>
        <p:spPr>
          <a:xfrm>
            <a:off x="1150938" y="6378575"/>
            <a:ext cx="6977062" cy="365125"/>
          </a:xfrm>
          <a:prstGeom prst="rect">
            <a:avLst/>
          </a:prstGeom>
        </p:spPr>
        <p:txBody>
          <a:bodyPr/>
          <a:lstStyle>
            <a:lvl1pPr algn="l">
              <a:defRPr sz="1200">
                <a:solidFill>
                  <a:schemeClr val="tx1">
                    <a:tint val="75000"/>
                  </a:schemeClr>
                </a:solidFill>
                <a:latin typeface="Arial" charset="0"/>
                <a:cs typeface="+mn-cs"/>
              </a:defRPr>
            </a:lvl1pPr>
          </a:lstStyle>
          <a:p>
            <a:pPr>
              <a:defRPr/>
            </a:pPr>
            <a:r>
              <a:rPr lang="de-DE"/>
              <a:t>Ludwig Karg, B.A.U.M. Consult                           AlpEnergy Final Conference, Milano, Oct. 24, 2011</a:t>
            </a:r>
          </a:p>
        </p:txBody>
      </p:sp>
    </p:spTree>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userDrawn="1">
  <p:cSld name="2_Leer">
    <p:spTree>
      <p:nvGrpSpPr>
        <p:cNvPr id="1" name=""/>
        <p:cNvGrpSpPr/>
        <p:nvPr/>
      </p:nvGrpSpPr>
      <p:grpSpPr>
        <a:xfrm>
          <a:off x="0" y="0"/>
          <a:ext cx="0" cy="0"/>
          <a:chOff x="0" y="0"/>
          <a:chExt cx="0" cy="0"/>
        </a:xfrm>
      </p:grpSpPr>
      <p:pic>
        <p:nvPicPr>
          <p:cNvPr id="3" name="Picture 2"/>
          <p:cNvPicPr>
            <a:picLocks noChangeAspect="1" noChangeArrowheads="1"/>
          </p:cNvPicPr>
          <p:nvPr/>
        </p:nvPicPr>
        <p:blipFill>
          <a:blip r:embed="rId2" cstate="print"/>
          <a:srcRect r="2339"/>
          <a:stretch>
            <a:fillRect/>
          </a:stretch>
        </p:blipFill>
        <p:spPr bwMode="auto">
          <a:xfrm>
            <a:off x="0" y="1044575"/>
            <a:ext cx="9144000" cy="515938"/>
          </a:xfrm>
          <a:prstGeom prst="rect">
            <a:avLst/>
          </a:prstGeom>
          <a:noFill/>
          <a:ln w="9525">
            <a:noFill/>
            <a:miter lim="800000"/>
            <a:headEnd/>
            <a:tailEnd/>
          </a:ln>
        </p:spPr>
      </p:pic>
      <p:pic>
        <p:nvPicPr>
          <p:cNvPr id="4" name="Picture 3"/>
          <p:cNvPicPr>
            <a:picLocks noChangeAspect="1" noChangeArrowheads="1"/>
          </p:cNvPicPr>
          <p:nvPr/>
        </p:nvPicPr>
        <p:blipFill>
          <a:blip r:embed="rId3" cstate="print"/>
          <a:srcRect/>
          <a:stretch>
            <a:fillRect/>
          </a:stretch>
        </p:blipFill>
        <p:spPr bwMode="auto">
          <a:xfrm>
            <a:off x="841375" y="1254125"/>
            <a:ext cx="53975" cy="304800"/>
          </a:xfrm>
          <a:prstGeom prst="rect">
            <a:avLst/>
          </a:prstGeom>
          <a:noFill/>
          <a:ln w="9525">
            <a:noFill/>
            <a:miter lim="800000"/>
            <a:headEnd/>
            <a:tailEnd/>
          </a:ln>
        </p:spPr>
      </p:pic>
      <p:pic>
        <p:nvPicPr>
          <p:cNvPr id="5" name="Picture 6" descr="E-Energy_LOGO_JPG"/>
          <p:cNvPicPr>
            <a:picLocks noChangeAspect="1" noChangeArrowheads="1"/>
          </p:cNvPicPr>
          <p:nvPr/>
        </p:nvPicPr>
        <p:blipFill>
          <a:blip r:embed="rId4" cstate="print"/>
          <a:srcRect/>
          <a:stretch>
            <a:fillRect/>
          </a:stretch>
        </p:blipFill>
        <p:spPr bwMode="auto">
          <a:xfrm>
            <a:off x="509588" y="158750"/>
            <a:ext cx="936625" cy="730250"/>
          </a:xfrm>
          <a:prstGeom prst="rect">
            <a:avLst/>
          </a:prstGeom>
          <a:noFill/>
          <a:ln w="9525">
            <a:noFill/>
            <a:miter lim="800000"/>
            <a:headEnd/>
            <a:tailEnd/>
          </a:ln>
        </p:spPr>
      </p:pic>
      <p:sp>
        <p:nvSpPr>
          <p:cNvPr id="7" name="Textfeld 10"/>
          <p:cNvSpPr txBox="1">
            <a:spLocks noChangeArrowheads="1"/>
          </p:cNvSpPr>
          <p:nvPr userDrawn="1"/>
        </p:nvSpPr>
        <p:spPr bwMode="auto">
          <a:xfrm>
            <a:off x="809625" y="6524625"/>
            <a:ext cx="7218363" cy="2619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pPr eaLnBrk="0" hangingPunct="0"/>
            <a:r>
              <a:rPr lang="de-DE" sz="1100">
                <a:solidFill>
                  <a:srgbClr val="000000"/>
                </a:solidFill>
                <a:ea typeface="ＭＳ Ｐゴシック" pitchFamily="34" charset="-128"/>
                <a:cs typeface="Arial" charset="0"/>
              </a:rPr>
              <a:t>Ludwig Karg, B.A.U.M. Consult  München / Berlin, </a:t>
            </a:r>
            <a:r>
              <a:rPr lang="de-DE" sz="1100">
                <a:cs typeface="Arial" charset="0"/>
              </a:rPr>
              <a:t>Komunalna Energetika, Maribor, May 15, 2012</a:t>
            </a:r>
            <a:endParaRPr lang="de-DE" sz="1100">
              <a:solidFill>
                <a:srgbClr val="000000"/>
              </a:solidFill>
              <a:ea typeface="ＭＳ Ｐゴシック" pitchFamily="34" charset="-128"/>
              <a:cs typeface="Arial" charset="0"/>
            </a:endParaRPr>
          </a:p>
        </p:txBody>
      </p:sp>
      <p:pic>
        <p:nvPicPr>
          <p:cNvPr id="8" name="Picture 10" descr="neues B"/>
          <p:cNvPicPr>
            <a:picLocks noChangeAspect="1" noChangeArrowheads="1"/>
          </p:cNvPicPr>
          <p:nvPr userDrawn="1"/>
        </p:nvPicPr>
        <p:blipFill>
          <a:blip r:embed="rId5" cstate="print"/>
          <a:srcRect/>
          <a:stretch>
            <a:fillRect/>
          </a:stretch>
        </p:blipFill>
        <p:spPr bwMode="auto">
          <a:xfrm>
            <a:off x="179388" y="6099175"/>
            <a:ext cx="519112" cy="728663"/>
          </a:xfrm>
          <a:prstGeom prst="rect">
            <a:avLst/>
          </a:prstGeom>
          <a:noFill/>
          <a:ln w="9525">
            <a:noFill/>
            <a:miter lim="800000"/>
            <a:headEnd/>
            <a:tailEnd/>
          </a:ln>
        </p:spPr>
      </p:pic>
      <p:pic>
        <p:nvPicPr>
          <p:cNvPr id="9" name="Picture 16" descr="BMWi_C_M_e"/>
          <p:cNvPicPr>
            <a:picLocks noChangeAspect="1" noChangeArrowheads="1"/>
          </p:cNvPicPr>
          <p:nvPr userDrawn="1"/>
        </p:nvPicPr>
        <p:blipFill>
          <a:blip r:embed="rId6" cstate="print">
            <a:clrChange>
              <a:clrFrom>
                <a:srgbClr val="FFFFFF"/>
              </a:clrFrom>
              <a:clrTo>
                <a:srgbClr val="FFFFFF">
                  <a:alpha val="0"/>
                </a:srgbClr>
              </a:clrTo>
            </a:clrChange>
          </a:blip>
          <a:srcRect b="14500"/>
          <a:stretch>
            <a:fillRect/>
          </a:stretch>
        </p:blipFill>
        <p:spPr bwMode="auto">
          <a:xfrm>
            <a:off x="1835150" y="-26988"/>
            <a:ext cx="1657350" cy="912813"/>
          </a:xfrm>
          <a:prstGeom prst="rect">
            <a:avLst/>
          </a:prstGeom>
          <a:noFill/>
          <a:ln w="9525">
            <a:noFill/>
            <a:miter lim="800000"/>
            <a:headEnd/>
            <a:tailEnd/>
          </a:ln>
        </p:spPr>
      </p:pic>
      <p:pic>
        <p:nvPicPr>
          <p:cNvPr id="10" name="Picture 24" descr="neues B"/>
          <p:cNvPicPr>
            <a:picLocks noChangeAspect="1" noChangeArrowheads="1"/>
          </p:cNvPicPr>
          <p:nvPr userDrawn="1"/>
        </p:nvPicPr>
        <p:blipFill>
          <a:blip r:embed="rId7" cstate="print"/>
          <a:srcRect/>
          <a:stretch>
            <a:fillRect/>
          </a:stretch>
        </p:blipFill>
        <p:spPr bwMode="auto">
          <a:xfrm>
            <a:off x="209550" y="6161088"/>
            <a:ext cx="438150" cy="615950"/>
          </a:xfrm>
          <a:prstGeom prst="rect">
            <a:avLst/>
          </a:prstGeom>
          <a:noFill/>
          <a:ln w="9525">
            <a:noFill/>
            <a:miter lim="800000"/>
            <a:headEnd/>
            <a:tailEnd/>
          </a:ln>
        </p:spPr>
      </p:pic>
      <p:sp>
        <p:nvSpPr>
          <p:cNvPr id="6" name="Titel 5"/>
          <p:cNvSpPr>
            <a:spLocks noGrp="1"/>
          </p:cNvSpPr>
          <p:nvPr>
            <p:ph type="title"/>
          </p:nvPr>
        </p:nvSpPr>
        <p:spPr>
          <a:xfrm>
            <a:off x="0" y="512763"/>
            <a:ext cx="9144000" cy="457200"/>
          </a:xfrm>
          <a:gradFill>
            <a:gsLst>
              <a:gs pos="0">
                <a:srgbClr val="FFC000"/>
              </a:gs>
              <a:gs pos="83000">
                <a:schemeClr val="bg1">
                  <a:lumMod val="85000"/>
                </a:schemeClr>
              </a:gs>
            </a:gsLst>
          </a:gradFill>
        </p:spPr>
        <p:txBody>
          <a:bodyPr/>
          <a:lstStyle/>
          <a:p>
            <a:r>
              <a:rPr lang="en-GB" noProof="0" smtClean="0"/>
              <a:t>Titelmasterformat durch Klicken bearbeiten</a:t>
            </a:r>
            <a:endParaRPr lang="en-GB" noProof="0"/>
          </a:p>
        </p:txBody>
      </p:sp>
      <p:sp>
        <p:nvSpPr>
          <p:cNvPr id="11" name="Foliennummernplatzhalter 9"/>
          <p:cNvSpPr>
            <a:spLocks noGrp="1"/>
          </p:cNvSpPr>
          <p:nvPr>
            <p:ph type="sldNum" sz="quarter" idx="10"/>
          </p:nvPr>
        </p:nvSpPr>
        <p:spPr>
          <a:xfrm>
            <a:off x="8243888" y="6367463"/>
            <a:ext cx="695325" cy="365125"/>
          </a:xfrm>
          <a:prstGeom prst="rect">
            <a:avLst/>
          </a:prstGeom>
        </p:spPr>
        <p:txBody>
          <a:bodyPr vert="horz" wrap="square" lIns="91440" tIns="45720" rIns="91440" bIns="45720" numCol="1" anchor="t" anchorCtr="0" compatLnSpc="1">
            <a:prstTxWarp prst="textNoShape">
              <a:avLst/>
            </a:prstTxWarp>
          </a:bodyPr>
          <a:lstStyle>
            <a:lvl1pPr>
              <a:defRPr/>
            </a:lvl1pPr>
          </a:lstStyle>
          <a:p>
            <a:fld id="{7A430DAE-2B08-4CE1-BBAE-A4612F8DD9E2}" type="slidenum">
              <a:rPr lang="de-DE"/>
              <a:pPr/>
              <a:t>‹#›</a:t>
            </a:fld>
            <a:endParaRPr lang="de-DE"/>
          </a:p>
        </p:txBody>
      </p:sp>
      <p:sp>
        <p:nvSpPr>
          <p:cNvPr id="12" name="Fußzeilenplatzhalter 7"/>
          <p:cNvSpPr>
            <a:spLocks noGrp="1"/>
          </p:cNvSpPr>
          <p:nvPr>
            <p:ph type="ftr" sz="quarter" idx="11"/>
          </p:nvPr>
        </p:nvSpPr>
        <p:spPr>
          <a:xfrm>
            <a:off x="1150938" y="6378575"/>
            <a:ext cx="6977062" cy="365125"/>
          </a:xfrm>
          <a:prstGeom prst="rect">
            <a:avLst/>
          </a:prstGeom>
        </p:spPr>
        <p:txBody>
          <a:bodyPr/>
          <a:lstStyle>
            <a:lvl1pPr algn="l">
              <a:defRPr sz="1200">
                <a:solidFill>
                  <a:schemeClr val="tx1">
                    <a:tint val="75000"/>
                  </a:schemeClr>
                </a:solidFill>
                <a:latin typeface="Arial" charset="0"/>
                <a:cs typeface="+mn-cs"/>
              </a:defRPr>
            </a:lvl1pPr>
          </a:lstStyle>
          <a:p>
            <a:pPr>
              <a:defRPr/>
            </a:pPr>
            <a:r>
              <a:rPr lang="de-DE"/>
              <a:t>Ludwig Karg, B.A.U.M. Consult                           AlpEnergy Final Conference, Milano, Oct. 24, 2011</a:t>
            </a:r>
          </a:p>
        </p:txBody>
      </p:sp>
    </p:spTree>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jpeg"/><Relationship Id="rId2" Type="http://schemas.openxmlformats.org/officeDocument/2006/relationships/slideLayout" Target="../slideLayouts/slideLayout2.xml"/><Relationship Id="rId16" Type="http://schemas.openxmlformats.org/officeDocument/2006/relationships/image" Target="../media/image5.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5" Type="http://schemas.openxmlformats.org/officeDocument/2006/relationships/image" Target="../media/image4.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3.jpeg"/></Relationships>
</file>

<file path=ppt/slideMasters/_rels/slideMaster2.xml.rels><?xml version="1.0" encoding="UTF-8" standalone="yes"?>
<Relationships xmlns="http://schemas.openxmlformats.org/package/2006/relationships"><Relationship Id="rId8" Type="http://schemas.openxmlformats.org/officeDocument/2006/relationships/theme" Target="../theme/theme2.xml"/><Relationship Id="rId3" Type="http://schemas.openxmlformats.org/officeDocument/2006/relationships/slideLayout" Target="../slideLayouts/slideLayout13.xml"/><Relationship Id="rId7" Type="http://schemas.openxmlformats.org/officeDocument/2006/relationships/slideLayout" Target="../slideLayouts/slideLayout17.xml"/><Relationship Id="rId2" Type="http://schemas.openxmlformats.org/officeDocument/2006/relationships/slideLayout" Target="../slideLayouts/slideLayout12.xml"/><Relationship Id="rId1" Type="http://schemas.openxmlformats.org/officeDocument/2006/relationships/slideLayout" Target="../slideLayouts/slideLayout11.xml"/><Relationship Id="rId6" Type="http://schemas.openxmlformats.org/officeDocument/2006/relationships/slideLayout" Target="../slideLayouts/slideLayout16.xml"/><Relationship Id="rId11" Type="http://schemas.openxmlformats.org/officeDocument/2006/relationships/image" Target="../media/image3.jpeg"/><Relationship Id="rId5" Type="http://schemas.openxmlformats.org/officeDocument/2006/relationships/slideLayout" Target="../slideLayouts/slideLayout15.xml"/><Relationship Id="rId10" Type="http://schemas.openxmlformats.org/officeDocument/2006/relationships/image" Target="../media/image2.jpeg"/><Relationship Id="rId4" Type="http://schemas.openxmlformats.org/officeDocument/2006/relationships/slideLayout" Target="../slideLayouts/slideLayout14.xml"/><Relationship Id="rId9" Type="http://schemas.openxmlformats.org/officeDocument/2006/relationships/image" Target="../media/image1.jpeg"/></Relationships>
</file>

<file path=ppt/slideMasters/_rels/slideMaster3.xml.rels><?xml version="1.0" encoding="UTF-8" standalone="yes"?>
<Relationships xmlns="http://schemas.openxmlformats.org/package/2006/relationships"><Relationship Id="rId3" Type="http://schemas.openxmlformats.org/officeDocument/2006/relationships/slideLayout" Target="../slideLayouts/slideLayout20.xml"/><Relationship Id="rId2" Type="http://schemas.openxmlformats.org/officeDocument/2006/relationships/slideLayout" Target="../slideLayouts/slideLayout19.xml"/><Relationship Id="rId1" Type="http://schemas.openxmlformats.org/officeDocument/2006/relationships/slideLayout" Target="../slideLayouts/slideLayout18.xml"/><Relationship Id="rId4" Type="http://schemas.openxmlformats.org/officeDocument/2006/relationships/theme" Target="../theme/theme3.xml"/></Relationships>
</file>

<file path=ppt/slideMasters/_rels/slideMaster4.xml.rels><?xml version="1.0" encoding="UTF-8" standalone="yes"?>
<Relationships xmlns="http://schemas.openxmlformats.org/package/2006/relationships"><Relationship Id="rId3" Type="http://schemas.openxmlformats.org/officeDocument/2006/relationships/slideLayout" Target="../slideLayouts/slideLayout23.xml"/><Relationship Id="rId2" Type="http://schemas.openxmlformats.org/officeDocument/2006/relationships/slideLayout" Target="../slideLayouts/slideLayout22.xml"/><Relationship Id="rId1" Type="http://schemas.openxmlformats.org/officeDocument/2006/relationships/slideLayout" Target="../slideLayouts/slideLayout21.xml"/><Relationship Id="rId4" Type="http://schemas.openxmlformats.org/officeDocument/2006/relationships/theme" Target="../theme/theme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12" cstate="print"/>
          <a:srcRect r="2339"/>
          <a:stretch>
            <a:fillRect/>
          </a:stretch>
        </p:blipFill>
        <p:spPr bwMode="auto">
          <a:xfrm>
            <a:off x="0" y="1044575"/>
            <a:ext cx="9144000" cy="515938"/>
          </a:xfrm>
          <a:prstGeom prst="rect">
            <a:avLst/>
          </a:prstGeom>
          <a:noFill/>
          <a:ln w="9525">
            <a:noFill/>
            <a:miter lim="800000"/>
            <a:headEnd/>
            <a:tailEnd/>
          </a:ln>
        </p:spPr>
      </p:pic>
      <p:pic>
        <p:nvPicPr>
          <p:cNvPr id="1027" name="Picture 3"/>
          <p:cNvPicPr>
            <a:picLocks noChangeAspect="1" noChangeArrowheads="1"/>
          </p:cNvPicPr>
          <p:nvPr/>
        </p:nvPicPr>
        <p:blipFill>
          <a:blip r:embed="rId13" cstate="print"/>
          <a:srcRect/>
          <a:stretch>
            <a:fillRect/>
          </a:stretch>
        </p:blipFill>
        <p:spPr bwMode="auto">
          <a:xfrm>
            <a:off x="841375" y="1254125"/>
            <a:ext cx="53975" cy="304800"/>
          </a:xfrm>
          <a:prstGeom prst="rect">
            <a:avLst/>
          </a:prstGeom>
          <a:noFill/>
          <a:ln w="9525">
            <a:noFill/>
            <a:miter lim="800000"/>
            <a:headEnd/>
            <a:tailEnd/>
          </a:ln>
        </p:spPr>
      </p:pic>
      <p:sp>
        <p:nvSpPr>
          <p:cNvPr id="1028" name="Rectangle 4"/>
          <p:cNvSpPr>
            <a:spLocks noGrp="1" noChangeArrowheads="1"/>
          </p:cNvSpPr>
          <p:nvPr>
            <p:ph type="title"/>
          </p:nvPr>
        </p:nvSpPr>
        <p:spPr bwMode="auto">
          <a:xfrm>
            <a:off x="1042988" y="1112838"/>
            <a:ext cx="7593012" cy="360362"/>
          </a:xfrm>
          <a:prstGeom prst="rect">
            <a:avLst/>
          </a:prstGeom>
          <a:noFill/>
          <a:ln w="9525">
            <a:noFill/>
            <a:miter lim="800000"/>
            <a:headEnd/>
            <a:tailEnd/>
          </a:ln>
        </p:spPr>
        <p:txBody>
          <a:bodyPr vert="horz" wrap="square" lIns="36000" tIns="36000" rIns="36000" bIns="36000" numCol="1" anchor="t" anchorCtr="0" compatLnSpc="1">
            <a:prstTxWarp prst="textNoShape">
              <a:avLst/>
            </a:prstTxWarp>
          </a:bodyPr>
          <a:lstStyle/>
          <a:p>
            <a:pPr lvl="0"/>
            <a:r>
              <a:rPr lang="de-DE" smtClean="0"/>
              <a:t>Mastertitelformat bearbeiten</a:t>
            </a:r>
          </a:p>
        </p:txBody>
      </p:sp>
      <p:pic>
        <p:nvPicPr>
          <p:cNvPr id="1029" name="Picture 6" descr="E-Energy_LOGO_JPG"/>
          <p:cNvPicPr>
            <a:picLocks noChangeAspect="1" noChangeArrowheads="1"/>
          </p:cNvPicPr>
          <p:nvPr/>
        </p:nvPicPr>
        <p:blipFill>
          <a:blip r:embed="rId14" cstate="print"/>
          <a:srcRect/>
          <a:stretch>
            <a:fillRect/>
          </a:stretch>
        </p:blipFill>
        <p:spPr bwMode="auto">
          <a:xfrm>
            <a:off x="509588" y="158750"/>
            <a:ext cx="936625" cy="730250"/>
          </a:xfrm>
          <a:prstGeom prst="rect">
            <a:avLst/>
          </a:prstGeom>
          <a:noFill/>
          <a:ln w="9525">
            <a:noFill/>
            <a:miter lim="800000"/>
            <a:headEnd/>
            <a:tailEnd/>
          </a:ln>
        </p:spPr>
      </p:pic>
      <p:sp>
        <p:nvSpPr>
          <p:cNvPr id="1030" name="Rectangle 12"/>
          <p:cNvSpPr>
            <a:spLocks noGrp="1" noChangeArrowheads="1"/>
          </p:cNvSpPr>
          <p:nvPr>
            <p:ph type="body" idx="1"/>
          </p:nvPr>
        </p:nvSpPr>
        <p:spPr bwMode="auto">
          <a:xfrm>
            <a:off x="457200" y="1844675"/>
            <a:ext cx="8229600" cy="44640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p>
        </p:txBody>
      </p:sp>
      <p:sp>
        <p:nvSpPr>
          <p:cNvPr id="1031" name="Textfeld 10"/>
          <p:cNvSpPr txBox="1">
            <a:spLocks noChangeArrowheads="1"/>
          </p:cNvSpPr>
          <p:nvPr userDrawn="1"/>
        </p:nvSpPr>
        <p:spPr bwMode="auto">
          <a:xfrm>
            <a:off x="809625" y="6524625"/>
            <a:ext cx="7218363" cy="2619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pPr eaLnBrk="0" hangingPunct="0"/>
            <a:r>
              <a:rPr lang="de-DE" sz="1100">
                <a:solidFill>
                  <a:srgbClr val="000000"/>
                </a:solidFill>
                <a:ea typeface="ＭＳ Ｐゴシック" pitchFamily="34" charset="-128"/>
                <a:cs typeface="Arial" charset="0"/>
              </a:rPr>
              <a:t>Ludwig Karg, B.A.U.M. Consult  München / Berlin, </a:t>
            </a:r>
            <a:r>
              <a:rPr lang="de-DE" sz="1100">
                <a:cs typeface="Arial" charset="0"/>
              </a:rPr>
              <a:t>Komunalna Energetika, Maribor, May 15, 2012</a:t>
            </a:r>
            <a:endParaRPr lang="de-DE" sz="1100">
              <a:solidFill>
                <a:srgbClr val="000000"/>
              </a:solidFill>
              <a:ea typeface="ＭＳ Ｐゴシック" pitchFamily="34" charset="-128"/>
              <a:cs typeface="Arial" charset="0"/>
            </a:endParaRPr>
          </a:p>
        </p:txBody>
      </p:sp>
      <p:pic>
        <p:nvPicPr>
          <p:cNvPr id="1032" name="Picture 10" descr="neues B"/>
          <p:cNvPicPr>
            <a:picLocks noChangeAspect="1" noChangeArrowheads="1"/>
          </p:cNvPicPr>
          <p:nvPr userDrawn="1"/>
        </p:nvPicPr>
        <p:blipFill>
          <a:blip r:embed="rId15" cstate="print"/>
          <a:srcRect/>
          <a:stretch>
            <a:fillRect/>
          </a:stretch>
        </p:blipFill>
        <p:spPr bwMode="auto">
          <a:xfrm>
            <a:off x="179388" y="6099175"/>
            <a:ext cx="519112" cy="728663"/>
          </a:xfrm>
          <a:prstGeom prst="rect">
            <a:avLst/>
          </a:prstGeom>
          <a:noFill/>
          <a:ln w="9525">
            <a:noFill/>
            <a:miter lim="800000"/>
            <a:headEnd/>
            <a:tailEnd/>
          </a:ln>
        </p:spPr>
      </p:pic>
      <p:pic>
        <p:nvPicPr>
          <p:cNvPr id="1033" name="Picture 16" descr="BMWi_C_M_e"/>
          <p:cNvPicPr>
            <a:picLocks noChangeAspect="1" noChangeArrowheads="1"/>
          </p:cNvPicPr>
          <p:nvPr userDrawn="1"/>
        </p:nvPicPr>
        <p:blipFill>
          <a:blip r:embed="rId16" cstate="print">
            <a:clrChange>
              <a:clrFrom>
                <a:srgbClr val="FFFFFF"/>
              </a:clrFrom>
              <a:clrTo>
                <a:srgbClr val="FFFFFF">
                  <a:alpha val="0"/>
                </a:srgbClr>
              </a:clrTo>
            </a:clrChange>
          </a:blip>
          <a:srcRect b="14500"/>
          <a:stretch>
            <a:fillRect/>
          </a:stretch>
        </p:blipFill>
        <p:spPr bwMode="auto">
          <a:xfrm>
            <a:off x="1835150" y="-26988"/>
            <a:ext cx="1657350" cy="912813"/>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4375" r:id="rId1"/>
    <p:sldLayoutId id="2147484376" r:id="rId2"/>
    <p:sldLayoutId id="2147484377" r:id="rId3"/>
    <p:sldLayoutId id="2147484378" r:id="rId4"/>
    <p:sldLayoutId id="2147484379" r:id="rId5"/>
    <p:sldLayoutId id="2147484380" r:id="rId6"/>
    <p:sldLayoutId id="2147484381" r:id="rId7"/>
    <p:sldLayoutId id="2147484382" r:id="rId8"/>
    <p:sldLayoutId id="2147484383" r:id="rId9"/>
    <p:sldLayoutId id="2147484384" r:id="rId10"/>
  </p:sldLayoutIdLst>
  <p:timing>
    <p:tnLst>
      <p:par>
        <p:cTn id="1" dur="indefinite" restart="never" nodeType="tmRoot"/>
      </p:par>
    </p:tnLst>
  </p:timing>
  <p:hf sldNum="0" hdr="0" ftr="0" dt="0"/>
  <p:txStyles>
    <p:titleStyle>
      <a:lvl1pPr algn="l" rtl="0" eaLnBrk="0" fontAlgn="base" hangingPunct="0">
        <a:spcBef>
          <a:spcPct val="0"/>
        </a:spcBef>
        <a:spcAft>
          <a:spcPct val="0"/>
        </a:spcAft>
        <a:defRPr b="1">
          <a:solidFill>
            <a:schemeClr val="tx2"/>
          </a:solidFill>
          <a:latin typeface="+mj-lt"/>
          <a:ea typeface="+mj-ea"/>
          <a:cs typeface="+mj-cs"/>
        </a:defRPr>
      </a:lvl1pPr>
      <a:lvl2pPr algn="l" rtl="0" eaLnBrk="0" fontAlgn="base" hangingPunct="0">
        <a:spcBef>
          <a:spcPct val="0"/>
        </a:spcBef>
        <a:spcAft>
          <a:spcPct val="0"/>
        </a:spcAft>
        <a:defRPr b="1">
          <a:solidFill>
            <a:schemeClr val="tx2"/>
          </a:solidFill>
          <a:latin typeface="Verdana" pitchFamily="34" charset="0"/>
          <a:ea typeface="Arial Unicode MS" pitchFamily="34" charset="-128"/>
          <a:cs typeface="Arial Unicode MS" pitchFamily="34" charset="-128"/>
        </a:defRPr>
      </a:lvl2pPr>
      <a:lvl3pPr algn="l" rtl="0" eaLnBrk="0" fontAlgn="base" hangingPunct="0">
        <a:spcBef>
          <a:spcPct val="0"/>
        </a:spcBef>
        <a:spcAft>
          <a:spcPct val="0"/>
        </a:spcAft>
        <a:defRPr b="1">
          <a:solidFill>
            <a:schemeClr val="tx2"/>
          </a:solidFill>
          <a:latin typeface="Verdana" pitchFamily="34" charset="0"/>
          <a:ea typeface="Arial Unicode MS" pitchFamily="34" charset="-128"/>
          <a:cs typeface="Arial Unicode MS" pitchFamily="34" charset="-128"/>
        </a:defRPr>
      </a:lvl3pPr>
      <a:lvl4pPr algn="l" rtl="0" eaLnBrk="0" fontAlgn="base" hangingPunct="0">
        <a:spcBef>
          <a:spcPct val="0"/>
        </a:spcBef>
        <a:spcAft>
          <a:spcPct val="0"/>
        </a:spcAft>
        <a:defRPr b="1">
          <a:solidFill>
            <a:schemeClr val="tx2"/>
          </a:solidFill>
          <a:latin typeface="Verdana" pitchFamily="34" charset="0"/>
          <a:ea typeface="Arial Unicode MS" pitchFamily="34" charset="-128"/>
          <a:cs typeface="Arial Unicode MS" pitchFamily="34" charset="-128"/>
        </a:defRPr>
      </a:lvl4pPr>
      <a:lvl5pPr algn="l" rtl="0" eaLnBrk="0" fontAlgn="base" hangingPunct="0">
        <a:spcBef>
          <a:spcPct val="0"/>
        </a:spcBef>
        <a:spcAft>
          <a:spcPct val="0"/>
        </a:spcAft>
        <a:defRPr b="1">
          <a:solidFill>
            <a:schemeClr val="tx2"/>
          </a:solidFill>
          <a:latin typeface="Verdana" pitchFamily="34" charset="0"/>
          <a:ea typeface="Arial Unicode MS" pitchFamily="34" charset="-128"/>
          <a:cs typeface="Arial Unicode MS" pitchFamily="34" charset="-128"/>
        </a:defRPr>
      </a:lvl5pPr>
      <a:lvl6pPr marL="457200" algn="l" rtl="0" eaLnBrk="1" fontAlgn="base" hangingPunct="1">
        <a:spcBef>
          <a:spcPct val="0"/>
        </a:spcBef>
        <a:spcAft>
          <a:spcPct val="0"/>
        </a:spcAft>
        <a:defRPr b="1">
          <a:solidFill>
            <a:schemeClr val="tx2"/>
          </a:solidFill>
          <a:latin typeface="Verdana" pitchFamily="34" charset="0"/>
          <a:ea typeface="Arial Unicode MS" pitchFamily="34" charset="-128"/>
          <a:cs typeface="Arial Unicode MS" pitchFamily="34" charset="-128"/>
        </a:defRPr>
      </a:lvl6pPr>
      <a:lvl7pPr marL="914400" algn="l" rtl="0" eaLnBrk="1" fontAlgn="base" hangingPunct="1">
        <a:spcBef>
          <a:spcPct val="0"/>
        </a:spcBef>
        <a:spcAft>
          <a:spcPct val="0"/>
        </a:spcAft>
        <a:defRPr b="1">
          <a:solidFill>
            <a:schemeClr val="tx2"/>
          </a:solidFill>
          <a:latin typeface="Verdana" pitchFamily="34" charset="0"/>
          <a:ea typeface="Arial Unicode MS" pitchFamily="34" charset="-128"/>
          <a:cs typeface="Arial Unicode MS" pitchFamily="34" charset="-128"/>
        </a:defRPr>
      </a:lvl7pPr>
      <a:lvl8pPr marL="1371600" algn="l" rtl="0" eaLnBrk="1" fontAlgn="base" hangingPunct="1">
        <a:spcBef>
          <a:spcPct val="0"/>
        </a:spcBef>
        <a:spcAft>
          <a:spcPct val="0"/>
        </a:spcAft>
        <a:defRPr b="1">
          <a:solidFill>
            <a:schemeClr val="tx2"/>
          </a:solidFill>
          <a:latin typeface="Verdana" pitchFamily="34" charset="0"/>
          <a:ea typeface="Arial Unicode MS" pitchFamily="34" charset="-128"/>
          <a:cs typeface="Arial Unicode MS" pitchFamily="34" charset="-128"/>
        </a:defRPr>
      </a:lvl8pPr>
      <a:lvl9pPr marL="1828800" algn="l" rtl="0" eaLnBrk="1" fontAlgn="base" hangingPunct="1">
        <a:spcBef>
          <a:spcPct val="0"/>
        </a:spcBef>
        <a:spcAft>
          <a:spcPct val="0"/>
        </a:spcAft>
        <a:defRPr b="1">
          <a:solidFill>
            <a:schemeClr val="tx2"/>
          </a:solidFill>
          <a:latin typeface="Verdana" pitchFamily="34" charset="0"/>
          <a:ea typeface="Arial Unicode MS" pitchFamily="34" charset="-128"/>
          <a:cs typeface="Arial Unicode MS" pitchFamily="34" charset="-128"/>
        </a:defRPr>
      </a:lvl9pPr>
    </p:titleStyle>
    <p:bodyStyle>
      <a:lvl1pPr marL="474663" indent="-474663" algn="l" rtl="0" eaLnBrk="0" fontAlgn="base" hangingPunct="0">
        <a:spcBef>
          <a:spcPct val="20000"/>
        </a:spcBef>
        <a:spcAft>
          <a:spcPct val="0"/>
        </a:spcAft>
        <a:buClr>
          <a:srgbClr val="FF0000"/>
        </a:buClr>
        <a:buSzPct val="80000"/>
        <a:buFont typeface="Wingdings 3" pitchFamily="18" charset="2"/>
        <a:buChar char=""/>
        <a:defRPr sz="2800">
          <a:solidFill>
            <a:srgbClr val="1E3E5A"/>
          </a:solidFill>
          <a:latin typeface="+mn-lt"/>
          <a:ea typeface="+mn-ea"/>
          <a:cs typeface="+mn-cs"/>
        </a:defRPr>
      </a:lvl1pPr>
      <a:lvl2pPr marL="949325" indent="-284163" algn="l" rtl="0" eaLnBrk="0" fontAlgn="base" hangingPunct="0">
        <a:spcBef>
          <a:spcPct val="20000"/>
        </a:spcBef>
        <a:spcAft>
          <a:spcPct val="0"/>
        </a:spcAft>
        <a:buClr>
          <a:srgbClr val="FF0000"/>
        </a:buClr>
        <a:buSzPct val="80000"/>
        <a:buFont typeface="Wingdings 3" pitchFamily="18" charset="2"/>
        <a:buChar char=""/>
        <a:defRPr sz="2000">
          <a:solidFill>
            <a:srgbClr val="1E3E5A"/>
          </a:solidFill>
          <a:latin typeface="+mn-lt"/>
          <a:ea typeface="+mn-ea"/>
          <a:cs typeface="+mn-cs"/>
        </a:defRPr>
      </a:lvl2pPr>
      <a:lvl3pPr marL="1425575" indent="-284163" algn="l" rtl="0" eaLnBrk="0" fontAlgn="base" hangingPunct="0">
        <a:spcBef>
          <a:spcPct val="20000"/>
        </a:spcBef>
        <a:spcAft>
          <a:spcPct val="0"/>
        </a:spcAft>
        <a:buClr>
          <a:srgbClr val="FF0000"/>
        </a:buClr>
        <a:buSzPct val="80000"/>
        <a:buFont typeface="Wingdings 3" pitchFamily="18" charset="2"/>
        <a:buChar char=""/>
        <a:defRPr sz="1600">
          <a:solidFill>
            <a:srgbClr val="1E3E5A"/>
          </a:solidFill>
          <a:latin typeface="+mn-lt"/>
          <a:ea typeface="+mn-ea"/>
          <a:cs typeface="+mn-cs"/>
        </a:defRPr>
      </a:lvl3pPr>
      <a:lvl4pPr marL="1941513" indent="-228600" algn="l" rtl="0" eaLnBrk="0" fontAlgn="base" hangingPunct="0">
        <a:spcBef>
          <a:spcPct val="20000"/>
        </a:spcBef>
        <a:spcAft>
          <a:spcPct val="0"/>
        </a:spcAft>
        <a:buClr>
          <a:srgbClr val="FF0000"/>
        </a:buClr>
        <a:buSzPct val="80000"/>
        <a:buFont typeface="Times" pitchFamily="18" charset="0"/>
        <a:buChar char="•"/>
        <a:defRPr sz="1600">
          <a:solidFill>
            <a:srgbClr val="1E3E5A"/>
          </a:solidFill>
          <a:latin typeface="+mn-lt"/>
          <a:ea typeface="+mn-ea"/>
          <a:cs typeface="+mn-cs"/>
        </a:defRPr>
      </a:lvl4pPr>
      <a:lvl5pPr marL="2360613" indent="-228600" algn="l" rtl="0" eaLnBrk="0" fontAlgn="base" hangingPunct="0">
        <a:spcBef>
          <a:spcPct val="20000"/>
        </a:spcBef>
        <a:spcAft>
          <a:spcPct val="0"/>
        </a:spcAft>
        <a:buClr>
          <a:srgbClr val="FF0000"/>
        </a:buClr>
        <a:buSzPct val="80000"/>
        <a:buFont typeface="Times" pitchFamily="18" charset="0"/>
        <a:buChar char="•"/>
        <a:defRPr sz="1600">
          <a:solidFill>
            <a:srgbClr val="1E3E5A"/>
          </a:solidFill>
          <a:latin typeface="+mn-lt"/>
          <a:ea typeface="+mn-ea"/>
          <a:cs typeface="+mn-cs"/>
        </a:defRPr>
      </a:lvl5pPr>
      <a:lvl6pPr marL="2817813" indent="-228600" algn="l" rtl="0" eaLnBrk="1" fontAlgn="base" hangingPunct="1">
        <a:spcBef>
          <a:spcPct val="20000"/>
        </a:spcBef>
        <a:spcAft>
          <a:spcPct val="0"/>
        </a:spcAft>
        <a:buClr>
          <a:srgbClr val="FF0000"/>
        </a:buClr>
        <a:buSzPct val="80000"/>
        <a:buFont typeface="Times" pitchFamily="18" charset="0"/>
        <a:buChar char="•"/>
        <a:defRPr sz="1600">
          <a:solidFill>
            <a:srgbClr val="1E3E5A"/>
          </a:solidFill>
          <a:latin typeface="+mn-lt"/>
          <a:ea typeface="+mn-ea"/>
          <a:cs typeface="+mn-cs"/>
        </a:defRPr>
      </a:lvl6pPr>
      <a:lvl7pPr marL="3275013" indent="-228600" algn="l" rtl="0" eaLnBrk="1" fontAlgn="base" hangingPunct="1">
        <a:spcBef>
          <a:spcPct val="20000"/>
        </a:spcBef>
        <a:spcAft>
          <a:spcPct val="0"/>
        </a:spcAft>
        <a:buClr>
          <a:srgbClr val="FF0000"/>
        </a:buClr>
        <a:buSzPct val="80000"/>
        <a:buFont typeface="Times" pitchFamily="18" charset="0"/>
        <a:buChar char="•"/>
        <a:defRPr sz="1600">
          <a:solidFill>
            <a:srgbClr val="1E3E5A"/>
          </a:solidFill>
          <a:latin typeface="+mn-lt"/>
          <a:ea typeface="+mn-ea"/>
          <a:cs typeface="+mn-cs"/>
        </a:defRPr>
      </a:lvl7pPr>
      <a:lvl8pPr marL="3732213" indent="-228600" algn="l" rtl="0" eaLnBrk="1" fontAlgn="base" hangingPunct="1">
        <a:spcBef>
          <a:spcPct val="20000"/>
        </a:spcBef>
        <a:spcAft>
          <a:spcPct val="0"/>
        </a:spcAft>
        <a:buClr>
          <a:srgbClr val="FF0000"/>
        </a:buClr>
        <a:buSzPct val="80000"/>
        <a:buFont typeface="Times" pitchFamily="18" charset="0"/>
        <a:buChar char="•"/>
        <a:defRPr sz="1600">
          <a:solidFill>
            <a:srgbClr val="1E3E5A"/>
          </a:solidFill>
          <a:latin typeface="+mn-lt"/>
          <a:ea typeface="+mn-ea"/>
          <a:cs typeface="+mn-cs"/>
        </a:defRPr>
      </a:lvl8pPr>
      <a:lvl9pPr marL="4189413" indent="-228600" algn="l" rtl="0" eaLnBrk="1" fontAlgn="base" hangingPunct="1">
        <a:spcBef>
          <a:spcPct val="20000"/>
        </a:spcBef>
        <a:spcAft>
          <a:spcPct val="0"/>
        </a:spcAft>
        <a:buClr>
          <a:srgbClr val="FF0000"/>
        </a:buClr>
        <a:buSzPct val="80000"/>
        <a:buFont typeface="Times" pitchFamily="18" charset="0"/>
        <a:buChar char="•"/>
        <a:defRPr sz="1600">
          <a:solidFill>
            <a:srgbClr val="1E3E5A"/>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9" cstate="print"/>
          <a:srcRect r="2339"/>
          <a:stretch>
            <a:fillRect/>
          </a:stretch>
        </p:blipFill>
        <p:spPr bwMode="auto">
          <a:xfrm>
            <a:off x="0" y="1044575"/>
            <a:ext cx="9144000" cy="515938"/>
          </a:xfrm>
          <a:prstGeom prst="rect">
            <a:avLst/>
          </a:prstGeom>
          <a:noFill/>
          <a:ln w="9525">
            <a:noFill/>
            <a:miter lim="800000"/>
            <a:headEnd/>
            <a:tailEnd/>
          </a:ln>
        </p:spPr>
      </p:pic>
      <p:pic>
        <p:nvPicPr>
          <p:cNvPr id="2051" name="Picture 3"/>
          <p:cNvPicPr>
            <a:picLocks noChangeAspect="1" noChangeArrowheads="1"/>
          </p:cNvPicPr>
          <p:nvPr/>
        </p:nvPicPr>
        <p:blipFill>
          <a:blip r:embed="rId10" cstate="print"/>
          <a:srcRect/>
          <a:stretch>
            <a:fillRect/>
          </a:stretch>
        </p:blipFill>
        <p:spPr bwMode="auto">
          <a:xfrm>
            <a:off x="841375" y="1254125"/>
            <a:ext cx="53975" cy="304800"/>
          </a:xfrm>
          <a:prstGeom prst="rect">
            <a:avLst/>
          </a:prstGeom>
          <a:noFill/>
          <a:ln w="9525">
            <a:noFill/>
            <a:miter lim="800000"/>
            <a:headEnd/>
            <a:tailEnd/>
          </a:ln>
        </p:spPr>
      </p:pic>
      <p:sp>
        <p:nvSpPr>
          <p:cNvPr id="2052" name="Rectangle 4"/>
          <p:cNvSpPr>
            <a:spLocks noGrp="1" noChangeArrowheads="1"/>
          </p:cNvSpPr>
          <p:nvPr>
            <p:ph type="title"/>
          </p:nvPr>
        </p:nvSpPr>
        <p:spPr bwMode="auto">
          <a:xfrm>
            <a:off x="1042988" y="1112838"/>
            <a:ext cx="7593012" cy="360362"/>
          </a:xfrm>
          <a:prstGeom prst="rect">
            <a:avLst/>
          </a:prstGeom>
          <a:noFill/>
          <a:ln w="9525">
            <a:noFill/>
            <a:miter lim="800000"/>
            <a:headEnd/>
            <a:tailEnd/>
          </a:ln>
        </p:spPr>
        <p:txBody>
          <a:bodyPr vert="horz" wrap="square" lIns="36000" tIns="36000" rIns="36000" bIns="36000" numCol="1" anchor="t" anchorCtr="0" compatLnSpc="1">
            <a:prstTxWarp prst="textNoShape">
              <a:avLst/>
            </a:prstTxWarp>
          </a:bodyPr>
          <a:lstStyle/>
          <a:p>
            <a:pPr lvl="0"/>
            <a:r>
              <a:rPr lang="de-DE" smtClean="0"/>
              <a:t>Mastertitelformat bearbeiten</a:t>
            </a:r>
          </a:p>
        </p:txBody>
      </p:sp>
      <p:pic>
        <p:nvPicPr>
          <p:cNvPr id="2053" name="Picture 6" descr="E-Energy_LOGO_JPG"/>
          <p:cNvPicPr>
            <a:picLocks noChangeAspect="1" noChangeArrowheads="1"/>
          </p:cNvPicPr>
          <p:nvPr/>
        </p:nvPicPr>
        <p:blipFill>
          <a:blip r:embed="rId11" cstate="print"/>
          <a:srcRect/>
          <a:stretch>
            <a:fillRect/>
          </a:stretch>
        </p:blipFill>
        <p:spPr bwMode="auto">
          <a:xfrm>
            <a:off x="509588" y="158750"/>
            <a:ext cx="936625" cy="730250"/>
          </a:xfrm>
          <a:prstGeom prst="rect">
            <a:avLst/>
          </a:prstGeom>
          <a:noFill/>
          <a:ln w="9525">
            <a:noFill/>
            <a:miter lim="800000"/>
            <a:headEnd/>
            <a:tailEnd/>
          </a:ln>
        </p:spPr>
      </p:pic>
      <p:sp>
        <p:nvSpPr>
          <p:cNvPr id="2054" name="Rectangle 12"/>
          <p:cNvSpPr>
            <a:spLocks noGrp="1" noChangeArrowheads="1"/>
          </p:cNvSpPr>
          <p:nvPr>
            <p:ph type="body" idx="1"/>
          </p:nvPr>
        </p:nvSpPr>
        <p:spPr bwMode="auto">
          <a:xfrm>
            <a:off x="457200" y="1844675"/>
            <a:ext cx="8229600" cy="44640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p>
        </p:txBody>
      </p:sp>
      <p:sp>
        <p:nvSpPr>
          <p:cNvPr id="1031" name="Textfeld 10"/>
          <p:cNvSpPr txBox="1">
            <a:spLocks noChangeArrowheads="1"/>
          </p:cNvSpPr>
          <p:nvPr userDrawn="1"/>
        </p:nvSpPr>
        <p:spPr bwMode="auto">
          <a:xfrm>
            <a:off x="138113" y="6569075"/>
            <a:ext cx="7218362" cy="2619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Arial Unicode MS" pitchFamily="34" charset="-128"/>
                <a:cs typeface="Arial Unicode MS" pitchFamily="34" charset="-128"/>
              </a:defRPr>
            </a:lvl1pPr>
            <a:lvl2pPr marL="742950" indent="-285750" eaLnBrk="0" hangingPunct="0">
              <a:defRPr>
                <a:solidFill>
                  <a:schemeClr val="tx1"/>
                </a:solidFill>
                <a:latin typeface="Arial" charset="0"/>
                <a:ea typeface="Arial Unicode MS" pitchFamily="34" charset="-128"/>
                <a:cs typeface="Arial Unicode MS" pitchFamily="34" charset="-128"/>
              </a:defRPr>
            </a:lvl2pPr>
            <a:lvl3pPr marL="1143000" indent="-228600" eaLnBrk="0" hangingPunct="0">
              <a:defRPr>
                <a:solidFill>
                  <a:schemeClr val="tx1"/>
                </a:solidFill>
                <a:latin typeface="Arial" charset="0"/>
                <a:ea typeface="Arial Unicode MS" pitchFamily="34" charset="-128"/>
                <a:cs typeface="Arial Unicode MS" pitchFamily="34" charset="-128"/>
              </a:defRPr>
            </a:lvl3pPr>
            <a:lvl4pPr marL="1600200" indent="-228600" eaLnBrk="0" hangingPunct="0">
              <a:defRPr>
                <a:solidFill>
                  <a:schemeClr val="tx1"/>
                </a:solidFill>
                <a:latin typeface="Arial" charset="0"/>
                <a:ea typeface="Arial Unicode MS" pitchFamily="34" charset="-128"/>
                <a:cs typeface="Arial Unicode MS" pitchFamily="34" charset="-128"/>
              </a:defRPr>
            </a:lvl4pPr>
            <a:lvl5pPr marL="2057400" indent="-228600" eaLnBrk="0" hangingPunct="0">
              <a:defRPr>
                <a:solidFill>
                  <a:schemeClr val="tx1"/>
                </a:solidFill>
                <a:latin typeface="Arial" charset="0"/>
                <a:ea typeface="Arial Unicode MS" pitchFamily="34" charset="-128"/>
                <a:cs typeface="Arial Unicode MS" pitchFamily="34" charset="-128"/>
              </a:defRPr>
            </a:lvl5pPr>
            <a:lvl6pPr marL="2514600" indent="-228600" eaLnBrk="0" fontAlgn="base" hangingPunct="0">
              <a:spcBef>
                <a:spcPct val="0"/>
              </a:spcBef>
              <a:spcAft>
                <a:spcPct val="0"/>
              </a:spcAft>
              <a:defRPr>
                <a:solidFill>
                  <a:schemeClr val="tx1"/>
                </a:solidFill>
                <a:latin typeface="Arial" charset="0"/>
                <a:ea typeface="Arial Unicode MS" pitchFamily="34" charset="-128"/>
                <a:cs typeface="Arial Unicode MS" pitchFamily="34" charset="-128"/>
              </a:defRPr>
            </a:lvl6pPr>
            <a:lvl7pPr marL="2971800" indent="-228600" eaLnBrk="0" fontAlgn="base" hangingPunct="0">
              <a:spcBef>
                <a:spcPct val="0"/>
              </a:spcBef>
              <a:spcAft>
                <a:spcPct val="0"/>
              </a:spcAft>
              <a:defRPr>
                <a:solidFill>
                  <a:schemeClr val="tx1"/>
                </a:solidFill>
                <a:latin typeface="Arial" charset="0"/>
                <a:ea typeface="Arial Unicode MS" pitchFamily="34" charset="-128"/>
                <a:cs typeface="Arial Unicode MS" pitchFamily="34" charset="-128"/>
              </a:defRPr>
            </a:lvl7pPr>
            <a:lvl8pPr marL="3429000" indent="-228600" eaLnBrk="0" fontAlgn="base" hangingPunct="0">
              <a:spcBef>
                <a:spcPct val="0"/>
              </a:spcBef>
              <a:spcAft>
                <a:spcPct val="0"/>
              </a:spcAft>
              <a:defRPr>
                <a:solidFill>
                  <a:schemeClr val="tx1"/>
                </a:solidFill>
                <a:latin typeface="Arial" charset="0"/>
                <a:ea typeface="Arial Unicode MS" pitchFamily="34" charset="-128"/>
                <a:cs typeface="Arial Unicode MS" pitchFamily="34" charset="-128"/>
              </a:defRPr>
            </a:lvl8pPr>
            <a:lvl9pPr marL="3886200" indent="-228600" eaLnBrk="0" fontAlgn="base" hangingPunct="0">
              <a:spcBef>
                <a:spcPct val="0"/>
              </a:spcBef>
              <a:spcAft>
                <a:spcPct val="0"/>
              </a:spcAft>
              <a:defRPr>
                <a:solidFill>
                  <a:schemeClr val="tx1"/>
                </a:solidFill>
                <a:latin typeface="Arial" charset="0"/>
                <a:ea typeface="Arial Unicode MS" pitchFamily="34" charset="-128"/>
                <a:cs typeface="Arial Unicode MS" pitchFamily="34" charset="-128"/>
              </a:defRPr>
            </a:lvl9pPr>
          </a:lstStyle>
          <a:p>
            <a:pPr>
              <a:defRPr/>
            </a:pPr>
            <a:r>
              <a:rPr lang="de-DE" sz="1100" dirty="0" smtClean="0">
                <a:solidFill>
                  <a:srgbClr val="000000"/>
                </a:solidFill>
                <a:ea typeface="ＭＳ Ｐゴシック" pitchFamily="34" charset="-128"/>
                <a:cs typeface="Arial" charset="0"/>
              </a:rPr>
              <a:t>Ludwig Karg &amp; Michael Wedler, B.A.U.M. Consult  München / Berlin, Smart </a:t>
            </a:r>
            <a:r>
              <a:rPr lang="de-DE" sz="1100" dirty="0" err="1" smtClean="0">
                <a:solidFill>
                  <a:srgbClr val="000000"/>
                </a:solidFill>
                <a:ea typeface="ＭＳ Ｐゴシック" pitchFamily="34" charset="-128"/>
                <a:cs typeface="Arial" charset="0"/>
              </a:rPr>
              <a:t>Grid</a:t>
            </a:r>
            <a:r>
              <a:rPr lang="de-DE" sz="1100" dirty="0" smtClean="0">
                <a:solidFill>
                  <a:srgbClr val="000000"/>
                </a:solidFill>
                <a:ea typeface="ＭＳ Ｐゴシック" pitchFamily="34" charset="-128"/>
                <a:cs typeface="Arial" charset="0"/>
              </a:rPr>
              <a:t> </a:t>
            </a:r>
            <a:r>
              <a:rPr lang="de-DE" sz="1100" dirty="0" err="1" smtClean="0">
                <a:solidFill>
                  <a:srgbClr val="000000"/>
                </a:solidFill>
                <a:ea typeface="ＭＳ Ｐゴシック" pitchFamily="34" charset="-128"/>
                <a:cs typeface="Arial" charset="0"/>
              </a:rPr>
              <a:t>Roundtable</a:t>
            </a:r>
            <a:r>
              <a:rPr lang="de-DE" sz="1100" dirty="0" smtClean="0">
                <a:solidFill>
                  <a:srgbClr val="000000"/>
                </a:solidFill>
                <a:ea typeface="ＭＳ Ｐゴシック" pitchFamily="34" charset="-128"/>
                <a:cs typeface="Arial" charset="0"/>
              </a:rPr>
              <a:t>, Berlin, 30.11.2011</a:t>
            </a:r>
          </a:p>
        </p:txBody>
      </p:sp>
    </p:spTree>
  </p:cSld>
  <p:clrMap bg1="lt1" tx1="dk1" bg2="lt2" tx2="dk2" accent1="accent1" accent2="accent2" accent3="accent3" accent4="accent4" accent5="accent5" accent6="accent6" hlink="hlink" folHlink="folHlink"/>
  <p:sldLayoutIdLst>
    <p:sldLayoutId id="2147484385" r:id="rId1"/>
    <p:sldLayoutId id="2147484386" r:id="rId2"/>
    <p:sldLayoutId id="2147484387" r:id="rId3"/>
    <p:sldLayoutId id="2147484388" r:id="rId4"/>
    <p:sldLayoutId id="2147484389" r:id="rId5"/>
    <p:sldLayoutId id="2147484390" r:id="rId6"/>
    <p:sldLayoutId id="2147484391" r:id="rId7"/>
  </p:sldLayoutIdLst>
  <p:timing>
    <p:tnLst>
      <p:par>
        <p:cTn id="1" dur="indefinite" restart="never" nodeType="tmRoot"/>
      </p:par>
    </p:tnLst>
  </p:timing>
  <p:hf sldNum="0" hdr="0" ftr="0" dt="0"/>
  <p:txStyles>
    <p:titleStyle>
      <a:lvl1pPr algn="l" rtl="0" eaLnBrk="0" fontAlgn="base" hangingPunct="0">
        <a:spcBef>
          <a:spcPct val="0"/>
        </a:spcBef>
        <a:spcAft>
          <a:spcPct val="0"/>
        </a:spcAft>
        <a:defRPr b="1">
          <a:solidFill>
            <a:schemeClr val="tx2"/>
          </a:solidFill>
          <a:latin typeface="+mj-lt"/>
          <a:ea typeface="+mj-ea"/>
          <a:cs typeface="+mj-cs"/>
        </a:defRPr>
      </a:lvl1pPr>
      <a:lvl2pPr algn="l" rtl="0" eaLnBrk="0" fontAlgn="base" hangingPunct="0">
        <a:spcBef>
          <a:spcPct val="0"/>
        </a:spcBef>
        <a:spcAft>
          <a:spcPct val="0"/>
        </a:spcAft>
        <a:defRPr b="1">
          <a:solidFill>
            <a:schemeClr val="tx2"/>
          </a:solidFill>
          <a:latin typeface="Verdana" pitchFamily="34" charset="0"/>
          <a:ea typeface="Arial Unicode MS" pitchFamily="34" charset="-128"/>
          <a:cs typeface="Arial Unicode MS" pitchFamily="34" charset="-128"/>
        </a:defRPr>
      </a:lvl2pPr>
      <a:lvl3pPr algn="l" rtl="0" eaLnBrk="0" fontAlgn="base" hangingPunct="0">
        <a:spcBef>
          <a:spcPct val="0"/>
        </a:spcBef>
        <a:spcAft>
          <a:spcPct val="0"/>
        </a:spcAft>
        <a:defRPr b="1">
          <a:solidFill>
            <a:schemeClr val="tx2"/>
          </a:solidFill>
          <a:latin typeface="Verdana" pitchFamily="34" charset="0"/>
          <a:ea typeface="Arial Unicode MS" pitchFamily="34" charset="-128"/>
          <a:cs typeface="Arial Unicode MS" pitchFamily="34" charset="-128"/>
        </a:defRPr>
      </a:lvl3pPr>
      <a:lvl4pPr algn="l" rtl="0" eaLnBrk="0" fontAlgn="base" hangingPunct="0">
        <a:spcBef>
          <a:spcPct val="0"/>
        </a:spcBef>
        <a:spcAft>
          <a:spcPct val="0"/>
        </a:spcAft>
        <a:defRPr b="1">
          <a:solidFill>
            <a:schemeClr val="tx2"/>
          </a:solidFill>
          <a:latin typeface="Verdana" pitchFamily="34" charset="0"/>
          <a:ea typeface="Arial Unicode MS" pitchFamily="34" charset="-128"/>
          <a:cs typeface="Arial Unicode MS" pitchFamily="34" charset="-128"/>
        </a:defRPr>
      </a:lvl4pPr>
      <a:lvl5pPr algn="l" rtl="0" eaLnBrk="0" fontAlgn="base" hangingPunct="0">
        <a:spcBef>
          <a:spcPct val="0"/>
        </a:spcBef>
        <a:spcAft>
          <a:spcPct val="0"/>
        </a:spcAft>
        <a:defRPr b="1">
          <a:solidFill>
            <a:schemeClr val="tx2"/>
          </a:solidFill>
          <a:latin typeface="Verdana" pitchFamily="34" charset="0"/>
          <a:ea typeface="Arial Unicode MS" pitchFamily="34" charset="-128"/>
          <a:cs typeface="Arial Unicode MS" pitchFamily="34" charset="-128"/>
        </a:defRPr>
      </a:lvl5pPr>
      <a:lvl6pPr marL="457200" algn="l" rtl="0" eaLnBrk="1" fontAlgn="base" hangingPunct="1">
        <a:spcBef>
          <a:spcPct val="0"/>
        </a:spcBef>
        <a:spcAft>
          <a:spcPct val="0"/>
        </a:spcAft>
        <a:defRPr b="1">
          <a:solidFill>
            <a:schemeClr val="tx2"/>
          </a:solidFill>
          <a:latin typeface="Verdana" pitchFamily="34" charset="0"/>
          <a:ea typeface="Arial Unicode MS" pitchFamily="34" charset="-128"/>
          <a:cs typeface="Arial Unicode MS" pitchFamily="34" charset="-128"/>
        </a:defRPr>
      </a:lvl6pPr>
      <a:lvl7pPr marL="914400" algn="l" rtl="0" eaLnBrk="1" fontAlgn="base" hangingPunct="1">
        <a:spcBef>
          <a:spcPct val="0"/>
        </a:spcBef>
        <a:spcAft>
          <a:spcPct val="0"/>
        </a:spcAft>
        <a:defRPr b="1">
          <a:solidFill>
            <a:schemeClr val="tx2"/>
          </a:solidFill>
          <a:latin typeface="Verdana" pitchFamily="34" charset="0"/>
          <a:ea typeface="Arial Unicode MS" pitchFamily="34" charset="-128"/>
          <a:cs typeface="Arial Unicode MS" pitchFamily="34" charset="-128"/>
        </a:defRPr>
      </a:lvl7pPr>
      <a:lvl8pPr marL="1371600" algn="l" rtl="0" eaLnBrk="1" fontAlgn="base" hangingPunct="1">
        <a:spcBef>
          <a:spcPct val="0"/>
        </a:spcBef>
        <a:spcAft>
          <a:spcPct val="0"/>
        </a:spcAft>
        <a:defRPr b="1">
          <a:solidFill>
            <a:schemeClr val="tx2"/>
          </a:solidFill>
          <a:latin typeface="Verdana" pitchFamily="34" charset="0"/>
          <a:ea typeface="Arial Unicode MS" pitchFamily="34" charset="-128"/>
          <a:cs typeface="Arial Unicode MS" pitchFamily="34" charset="-128"/>
        </a:defRPr>
      </a:lvl8pPr>
      <a:lvl9pPr marL="1828800" algn="l" rtl="0" eaLnBrk="1" fontAlgn="base" hangingPunct="1">
        <a:spcBef>
          <a:spcPct val="0"/>
        </a:spcBef>
        <a:spcAft>
          <a:spcPct val="0"/>
        </a:spcAft>
        <a:defRPr b="1">
          <a:solidFill>
            <a:schemeClr val="tx2"/>
          </a:solidFill>
          <a:latin typeface="Verdana" pitchFamily="34" charset="0"/>
          <a:ea typeface="Arial Unicode MS" pitchFamily="34" charset="-128"/>
          <a:cs typeface="Arial Unicode MS" pitchFamily="34" charset="-128"/>
        </a:defRPr>
      </a:lvl9pPr>
    </p:titleStyle>
    <p:bodyStyle>
      <a:lvl1pPr marL="474663" indent="-474663" algn="l" rtl="0" eaLnBrk="0" fontAlgn="base" hangingPunct="0">
        <a:spcBef>
          <a:spcPct val="20000"/>
        </a:spcBef>
        <a:spcAft>
          <a:spcPct val="0"/>
        </a:spcAft>
        <a:buClr>
          <a:srgbClr val="FF0000"/>
        </a:buClr>
        <a:buSzPct val="80000"/>
        <a:buFont typeface="Wingdings 3" pitchFamily="18" charset="2"/>
        <a:buChar char=""/>
        <a:defRPr sz="2800">
          <a:solidFill>
            <a:srgbClr val="1E3E5A"/>
          </a:solidFill>
          <a:latin typeface="+mn-lt"/>
          <a:ea typeface="+mn-ea"/>
          <a:cs typeface="+mn-cs"/>
        </a:defRPr>
      </a:lvl1pPr>
      <a:lvl2pPr marL="949325" indent="-284163" algn="l" rtl="0" eaLnBrk="0" fontAlgn="base" hangingPunct="0">
        <a:spcBef>
          <a:spcPct val="20000"/>
        </a:spcBef>
        <a:spcAft>
          <a:spcPct val="0"/>
        </a:spcAft>
        <a:buClr>
          <a:srgbClr val="FF0000"/>
        </a:buClr>
        <a:buSzPct val="80000"/>
        <a:buFont typeface="Wingdings 3" pitchFamily="18" charset="2"/>
        <a:buChar char=""/>
        <a:defRPr sz="2000">
          <a:solidFill>
            <a:srgbClr val="1E3E5A"/>
          </a:solidFill>
          <a:latin typeface="+mn-lt"/>
          <a:ea typeface="+mn-ea"/>
          <a:cs typeface="+mn-cs"/>
        </a:defRPr>
      </a:lvl2pPr>
      <a:lvl3pPr marL="1425575" indent="-284163" algn="l" rtl="0" eaLnBrk="0" fontAlgn="base" hangingPunct="0">
        <a:spcBef>
          <a:spcPct val="20000"/>
        </a:spcBef>
        <a:spcAft>
          <a:spcPct val="0"/>
        </a:spcAft>
        <a:buClr>
          <a:srgbClr val="FF0000"/>
        </a:buClr>
        <a:buSzPct val="80000"/>
        <a:buFont typeface="Wingdings 3" pitchFamily="18" charset="2"/>
        <a:buChar char=""/>
        <a:defRPr sz="1600">
          <a:solidFill>
            <a:srgbClr val="1E3E5A"/>
          </a:solidFill>
          <a:latin typeface="+mn-lt"/>
          <a:ea typeface="+mn-ea"/>
          <a:cs typeface="+mn-cs"/>
        </a:defRPr>
      </a:lvl3pPr>
      <a:lvl4pPr marL="1941513" indent="-228600" algn="l" rtl="0" eaLnBrk="0" fontAlgn="base" hangingPunct="0">
        <a:spcBef>
          <a:spcPct val="20000"/>
        </a:spcBef>
        <a:spcAft>
          <a:spcPct val="0"/>
        </a:spcAft>
        <a:buClr>
          <a:srgbClr val="FF0000"/>
        </a:buClr>
        <a:buSzPct val="80000"/>
        <a:buFont typeface="Times" pitchFamily="18" charset="0"/>
        <a:buChar char="•"/>
        <a:defRPr sz="1600">
          <a:solidFill>
            <a:srgbClr val="1E3E5A"/>
          </a:solidFill>
          <a:latin typeface="+mn-lt"/>
          <a:ea typeface="+mn-ea"/>
          <a:cs typeface="+mn-cs"/>
        </a:defRPr>
      </a:lvl4pPr>
      <a:lvl5pPr marL="2360613" indent="-228600" algn="l" rtl="0" eaLnBrk="0" fontAlgn="base" hangingPunct="0">
        <a:spcBef>
          <a:spcPct val="20000"/>
        </a:spcBef>
        <a:spcAft>
          <a:spcPct val="0"/>
        </a:spcAft>
        <a:buClr>
          <a:srgbClr val="FF0000"/>
        </a:buClr>
        <a:buSzPct val="80000"/>
        <a:buFont typeface="Times" pitchFamily="18" charset="0"/>
        <a:buChar char="•"/>
        <a:defRPr sz="1600">
          <a:solidFill>
            <a:srgbClr val="1E3E5A"/>
          </a:solidFill>
          <a:latin typeface="+mn-lt"/>
          <a:ea typeface="+mn-ea"/>
          <a:cs typeface="+mn-cs"/>
        </a:defRPr>
      </a:lvl5pPr>
      <a:lvl6pPr marL="2817813" indent="-228600" algn="l" rtl="0" eaLnBrk="1" fontAlgn="base" hangingPunct="1">
        <a:spcBef>
          <a:spcPct val="20000"/>
        </a:spcBef>
        <a:spcAft>
          <a:spcPct val="0"/>
        </a:spcAft>
        <a:buClr>
          <a:srgbClr val="FF0000"/>
        </a:buClr>
        <a:buSzPct val="80000"/>
        <a:buFont typeface="Times" pitchFamily="18" charset="0"/>
        <a:buChar char="•"/>
        <a:defRPr sz="1600">
          <a:solidFill>
            <a:srgbClr val="1E3E5A"/>
          </a:solidFill>
          <a:latin typeface="+mn-lt"/>
          <a:ea typeface="+mn-ea"/>
          <a:cs typeface="+mn-cs"/>
        </a:defRPr>
      </a:lvl6pPr>
      <a:lvl7pPr marL="3275013" indent="-228600" algn="l" rtl="0" eaLnBrk="1" fontAlgn="base" hangingPunct="1">
        <a:spcBef>
          <a:spcPct val="20000"/>
        </a:spcBef>
        <a:spcAft>
          <a:spcPct val="0"/>
        </a:spcAft>
        <a:buClr>
          <a:srgbClr val="FF0000"/>
        </a:buClr>
        <a:buSzPct val="80000"/>
        <a:buFont typeface="Times" pitchFamily="18" charset="0"/>
        <a:buChar char="•"/>
        <a:defRPr sz="1600">
          <a:solidFill>
            <a:srgbClr val="1E3E5A"/>
          </a:solidFill>
          <a:latin typeface="+mn-lt"/>
          <a:ea typeface="+mn-ea"/>
          <a:cs typeface="+mn-cs"/>
        </a:defRPr>
      </a:lvl7pPr>
      <a:lvl8pPr marL="3732213" indent="-228600" algn="l" rtl="0" eaLnBrk="1" fontAlgn="base" hangingPunct="1">
        <a:spcBef>
          <a:spcPct val="20000"/>
        </a:spcBef>
        <a:spcAft>
          <a:spcPct val="0"/>
        </a:spcAft>
        <a:buClr>
          <a:srgbClr val="FF0000"/>
        </a:buClr>
        <a:buSzPct val="80000"/>
        <a:buFont typeface="Times" pitchFamily="18" charset="0"/>
        <a:buChar char="•"/>
        <a:defRPr sz="1600">
          <a:solidFill>
            <a:srgbClr val="1E3E5A"/>
          </a:solidFill>
          <a:latin typeface="+mn-lt"/>
          <a:ea typeface="+mn-ea"/>
          <a:cs typeface="+mn-cs"/>
        </a:defRPr>
      </a:lvl8pPr>
      <a:lvl9pPr marL="4189413" indent="-228600" algn="l" rtl="0" eaLnBrk="1" fontAlgn="base" hangingPunct="1">
        <a:spcBef>
          <a:spcPct val="20000"/>
        </a:spcBef>
        <a:spcAft>
          <a:spcPct val="0"/>
        </a:spcAft>
        <a:buClr>
          <a:srgbClr val="FF0000"/>
        </a:buClr>
        <a:buSzPct val="80000"/>
        <a:buFont typeface="Times" pitchFamily="18" charset="0"/>
        <a:buChar char="•"/>
        <a:defRPr sz="1600">
          <a:solidFill>
            <a:srgbClr val="1E3E5A"/>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0" y="512763"/>
            <a:ext cx="9144000" cy="457200"/>
          </a:xfrm>
          <a:prstGeom prst="rect">
            <a:avLst/>
          </a:prstGeom>
          <a:gradFill rotWithShape="0">
            <a:gsLst>
              <a:gs pos="0">
                <a:srgbClr val="FFC000"/>
              </a:gs>
              <a:gs pos="83000">
                <a:schemeClr val="bg1">
                  <a:lumMod val="75000"/>
                </a:schemeClr>
              </a:gs>
            </a:gsLst>
            <a:lin ang="0" scaled="1"/>
          </a:gradFill>
          <a:ln>
            <a:noFill/>
          </a:ln>
          <a:effectLst/>
          <a:extLst/>
        </p:spPr>
        <p:txBody>
          <a:bodyPr vert="horz" wrap="square" lIns="91440" tIns="45720" rIns="91440" bIns="45720" numCol="1" anchor="ctr" anchorCtr="0" compatLnSpc="1">
            <a:prstTxWarp prst="textNoShape">
              <a:avLst/>
            </a:prstTxWarp>
            <a:spAutoFit/>
          </a:bodyPr>
          <a:lstStyle/>
          <a:p>
            <a:pPr lvl="0"/>
            <a:r>
              <a:rPr lang="en-GB" noProof="0" dirty="0" err="1" smtClean="0"/>
              <a:t>Klicken</a:t>
            </a:r>
            <a:r>
              <a:rPr lang="en-GB" noProof="0" dirty="0" smtClean="0"/>
              <a:t> </a:t>
            </a:r>
            <a:r>
              <a:rPr lang="en-GB" noProof="0" dirty="0" err="1" smtClean="0"/>
              <a:t>Sie</a:t>
            </a:r>
            <a:r>
              <a:rPr lang="en-GB" noProof="0" dirty="0" smtClean="0"/>
              <a:t>, um das </a:t>
            </a:r>
            <a:r>
              <a:rPr lang="en-GB" noProof="0" dirty="0" err="1" smtClean="0"/>
              <a:t>Titelformat</a:t>
            </a:r>
            <a:r>
              <a:rPr lang="en-GB" noProof="0" dirty="0" smtClean="0"/>
              <a:t> </a:t>
            </a:r>
            <a:r>
              <a:rPr lang="en-GB" noProof="0" dirty="0" err="1" smtClean="0"/>
              <a:t>zu</a:t>
            </a:r>
            <a:r>
              <a:rPr lang="en-GB" noProof="0" dirty="0" smtClean="0"/>
              <a:t> </a:t>
            </a:r>
            <a:r>
              <a:rPr lang="en-GB" noProof="0" dirty="0" err="1" smtClean="0"/>
              <a:t>bearbeiten</a:t>
            </a:r>
            <a:endParaRPr lang="en-GB" noProof="0" dirty="0" smtClean="0"/>
          </a:p>
        </p:txBody>
      </p:sp>
      <p:sp>
        <p:nvSpPr>
          <p:cNvPr id="3075" name="Rectangle 3"/>
          <p:cNvSpPr>
            <a:spLocks noGrp="1" noChangeArrowheads="1"/>
          </p:cNvSpPr>
          <p:nvPr>
            <p:ph type="body" idx="1"/>
          </p:nvPr>
        </p:nvSpPr>
        <p:spPr bwMode="auto">
          <a:xfrm>
            <a:off x="179388" y="1341438"/>
            <a:ext cx="8677275" cy="4522787"/>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GB" smtClean="0"/>
              <a:t>Klicken Sie, um die Formate des Vorlagentextes zu bearbeiten</a:t>
            </a:r>
          </a:p>
          <a:p>
            <a:pPr lvl="1"/>
            <a:r>
              <a:rPr lang="en-GB" smtClean="0"/>
              <a:t>Zweite Ebene</a:t>
            </a:r>
          </a:p>
          <a:p>
            <a:pPr lvl="2"/>
            <a:r>
              <a:rPr lang="en-GB" smtClean="0"/>
              <a:t>Dritte Ebene</a:t>
            </a:r>
          </a:p>
          <a:p>
            <a:pPr lvl="3"/>
            <a:r>
              <a:rPr lang="en-GB" smtClean="0"/>
              <a:t>Vierte Ebene</a:t>
            </a:r>
          </a:p>
          <a:p>
            <a:pPr lvl="4"/>
            <a:r>
              <a:rPr lang="en-GB" smtClean="0"/>
              <a:t>Fünfte Ebene</a:t>
            </a:r>
          </a:p>
        </p:txBody>
      </p:sp>
      <p:sp>
        <p:nvSpPr>
          <p:cNvPr id="3076" name="Line 21"/>
          <p:cNvSpPr>
            <a:spLocks noChangeShapeType="1"/>
          </p:cNvSpPr>
          <p:nvPr userDrawn="1"/>
        </p:nvSpPr>
        <p:spPr bwMode="auto">
          <a:xfrm>
            <a:off x="0" y="6092825"/>
            <a:ext cx="9144000" cy="0"/>
          </a:xfrm>
          <a:prstGeom prst="line">
            <a:avLst/>
          </a:prstGeom>
          <a:noFill/>
          <a:ln w="31750">
            <a:solidFill>
              <a:srgbClr val="FFC000"/>
            </a:solidFill>
            <a:round/>
            <a:headEnd/>
            <a:tailEnd/>
          </a:ln>
          <a:effectLst/>
        </p:spPr>
        <p:txBody>
          <a:bodyPr/>
          <a:lstStyle/>
          <a:p>
            <a:endParaRPr lang="sl-SI"/>
          </a:p>
        </p:txBody>
      </p:sp>
      <p:sp>
        <p:nvSpPr>
          <p:cNvPr id="8" name="Fußzeilenplatzhalter 7"/>
          <p:cNvSpPr>
            <a:spLocks noGrp="1"/>
          </p:cNvSpPr>
          <p:nvPr>
            <p:ph type="ftr" sz="quarter" idx="3"/>
          </p:nvPr>
        </p:nvSpPr>
        <p:spPr>
          <a:xfrm>
            <a:off x="1150938" y="6378575"/>
            <a:ext cx="6977062" cy="365125"/>
          </a:xfrm>
          <a:prstGeom prst="rect">
            <a:avLst/>
          </a:prstGeom>
        </p:spPr>
        <p:txBody>
          <a:bodyPr vert="horz" lIns="91440" tIns="45720" rIns="91440" bIns="45720" rtlCol="0" anchor="ctr"/>
          <a:lstStyle>
            <a:lvl1pPr algn="l">
              <a:defRPr sz="1200">
                <a:solidFill>
                  <a:prstClr val="black">
                    <a:tint val="75000"/>
                  </a:prstClr>
                </a:solidFill>
                <a:latin typeface="Arial" charset="0"/>
                <a:ea typeface="+mn-ea"/>
                <a:cs typeface="+mn-cs"/>
              </a:defRPr>
            </a:lvl1pPr>
          </a:lstStyle>
          <a:p>
            <a:pPr>
              <a:defRPr/>
            </a:pPr>
            <a:r>
              <a:rPr lang="de-DE"/>
              <a:t>Ludwig Karg, B.A.U.M. Consult                           AlpEnergy Final Conference, Milano, Oct. 24, 2011</a:t>
            </a:r>
          </a:p>
        </p:txBody>
      </p:sp>
      <p:sp>
        <p:nvSpPr>
          <p:cNvPr id="10" name="Foliennummernplatzhalter 9"/>
          <p:cNvSpPr>
            <a:spLocks noGrp="1"/>
          </p:cNvSpPr>
          <p:nvPr>
            <p:ph type="sldNum" sz="quarter" idx="4"/>
          </p:nvPr>
        </p:nvSpPr>
        <p:spPr>
          <a:xfrm>
            <a:off x="8243888" y="6367463"/>
            <a:ext cx="695325" cy="365125"/>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898989"/>
                </a:solidFill>
              </a:defRPr>
            </a:lvl1pPr>
          </a:lstStyle>
          <a:p>
            <a:fld id="{865E45B4-3EE1-41AB-9EDC-EE8F6A2CD8F2}" type="slidenum">
              <a:rPr lang="de-DE"/>
              <a:pPr/>
              <a:t>‹#›</a:t>
            </a:fld>
            <a:endParaRPr lang="de-DE"/>
          </a:p>
        </p:txBody>
      </p:sp>
    </p:spTree>
  </p:cSld>
  <p:clrMap bg1="lt1" tx1="dk1" bg2="lt2" tx2="dk2" accent1="accent1" accent2="accent2" accent3="accent3" accent4="accent4" accent5="accent5" accent6="accent6" hlink="hlink" folHlink="folHlink"/>
  <p:sldLayoutIdLst>
    <p:sldLayoutId id="2147484392" r:id="rId1"/>
    <p:sldLayoutId id="2147484393" r:id="rId2"/>
    <p:sldLayoutId id="2147484394" r:id="rId3"/>
  </p:sldLayoutIdLst>
  <p:transition/>
  <p:timing>
    <p:tnLst>
      <p:par>
        <p:cTn id="1" dur="indefinite" restart="never" nodeType="tmRoot"/>
      </p:par>
    </p:tnLst>
  </p:timing>
  <p:hf hdr="0" dt="0"/>
  <p:txStyles>
    <p:titleStyle>
      <a:lvl1pPr marL="534988" indent="-352425" algn="l" rtl="0" eaLnBrk="0" fontAlgn="base" hangingPunct="0">
        <a:spcBef>
          <a:spcPct val="0"/>
        </a:spcBef>
        <a:spcAft>
          <a:spcPct val="0"/>
        </a:spcAft>
        <a:defRPr lang="de-DE" sz="2400" b="1" kern="1200">
          <a:solidFill>
            <a:schemeClr val="tx1"/>
          </a:solidFill>
          <a:latin typeface="Arial" charset="0"/>
          <a:ea typeface="+mn-ea"/>
          <a:cs typeface="+mn-cs"/>
        </a:defRPr>
      </a:lvl1pPr>
      <a:lvl2pPr marL="534988" indent="-352425" algn="l" rtl="0" eaLnBrk="0" fontAlgn="base" hangingPunct="0">
        <a:spcBef>
          <a:spcPct val="0"/>
        </a:spcBef>
        <a:spcAft>
          <a:spcPct val="0"/>
        </a:spcAft>
        <a:defRPr sz="2400" b="1">
          <a:solidFill>
            <a:schemeClr val="tx1"/>
          </a:solidFill>
          <a:latin typeface="Arial" charset="0"/>
        </a:defRPr>
      </a:lvl2pPr>
      <a:lvl3pPr marL="534988" indent="-352425" algn="l" rtl="0" eaLnBrk="0" fontAlgn="base" hangingPunct="0">
        <a:spcBef>
          <a:spcPct val="0"/>
        </a:spcBef>
        <a:spcAft>
          <a:spcPct val="0"/>
        </a:spcAft>
        <a:defRPr sz="2400" b="1">
          <a:solidFill>
            <a:schemeClr val="tx1"/>
          </a:solidFill>
          <a:latin typeface="Arial" charset="0"/>
        </a:defRPr>
      </a:lvl3pPr>
      <a:lvl4pPr marL="534988" indent="-352425" algn="l" rtl="0" eaLnBrk="0" fontAlgn="base" hangingPunct="0">
        <a:spcBef>
          <a:spcPct val="0"/>
        </a:spcBef>
        <a:spcAft>
          <a:spcPct val="0"/>
        </a:spcAft>
        <a:defRPr sz="2400" b="1">
          <a:solidFill>
            <a:schemeClr val="tx1"/>
          </a:solidFill>
          <a:latin typeface="Arial" charset="0"/>
        </a:defRPr>
      </a:lvl4pPr>
      <a:lvl5pPr marL="534988" indent="-352425" algn="l" rtl="0" eaLnBrk="0" fontAlgn="base" hangingPunct="0">
        <a:spcBef>
          <a:spcPct val="0"/>
        </a:spcBef>
        <a:spcAft>
          <a:spcPct val="0"/>
        </a:spcAft>
        <a:defRPr sz="2400" b="1">
          <a:solidFill>
            <a:schemeClr val="tx1"/>
          </a:solidFill>
          <a:latin typeface="Arial" charset="0"/>
        </a:defRPr>
      </a:lvl5pPr>
      <a:lvl6pPr marL="649288" algn="l" rtl="0" fontAlgn="base">
        <a:spcBef>
          <a:spcPct val="0"/>
        </a:spcBef>
        <a:spcAft>
          <a:spcPct val="0"/>
        </a:spcAft>
        <a:defRPr sz="2400" b="1">
          <a:solidFill>
            <a:schemeClr val="tx2"/>
          </a:solidFill>
          <a:latin typeface="Arial" charset="0"/>
        </a:defRPr>
      </a:lvl6pPr>
      <a:lvl7pPr marL="1106488" algn="l" rtl="0" fontAlgn="base">
        <a:spcBef>
          <a:spcPct val="0"/>
        </a:spcBef>
        <a:spcAft>
          <a:spcPct val="0"/>
        </a:spcAft>
        <a:defRPr sz="2400" b="1">
          <a:solidFill>
            <a:schemeClr val="tx2"/>
          </a:solidFill>
          <a:latin typeface="Arial" charset="0"/>
        </a:defRPr>
      </a:lvl7pPr>
      <a:lvl8pPr marL="1563688" algn="l" rtl="0" fontAlgn="base">
        <a:spcBef>
          <a:spcPct val="0"/>
        </a:spcBef>
        <a:spcAft>
          <a:spcPct val="0"/>
        </a:spcAft>
        <a:defRPr sz="2400" b="1">
          <a:solidFill>
            <a:schemeClr val="tx2"/>
          </a:solidFill>
          <a:latin typeface="Arial" charset="0"/>
        </a:defRPr>
      </a:lvl8pPr>
      <a:lvl9pPr marL="2020888" algn="l" rtl="0" fontAlgn="base">
        <a:spcBef>
          <a:spcPct val="0"/>
        </a:spcBef>
        <a:spcAft>
          <a:spcPct val="0"/>
        </a:spcAft>
        <a:defRPr sz="2400" b="1">
          <a:solidFill>
            <a:schemeClr val="tx2"/>
          </a:solidFill>
          <a:latin typeface="Arial" charset="0"/>
        </a:defRPr>
      </a:lvl9pPr>
    </p:titleStyle>
    <p:bodyStyle>
      <a:lvl1pPr marL="342900" indent="-342900" algn="l" rtl="0" eaLnBrk="0" fontAlgn="base" hangingPunct="0">
        <a:lnSpc>
          <a:spcPct val="110000"/>
        </a:lnSpc>
        <a:spcBef>
          <a:spcPct val="80000"/>
        </a:spcBef>
        <a:spcAft>
          <a:spcPct val="0"/>
        </a:spcAft>
        <a:buClr>
          <a:srgbClr val="CC3300"/>
        </a:buClr>
        <a:buFont typeface="Wingdings" pitchFamily="2" charset="2"/>
        <a:buChar char="Ø"/>
        <a:defRPr sz="2000">
          <a:solidFill>
            <a:schemeClr val="tx1"/>
          </a:solidFill>
          <a:latin typeface="+mn-lt"/>
          <a:ea typeface="+mn-ea"/>
          <a:cs typeface="+mn-cs"/>
        </a:defRPr>
      </a:lvl1pPr>
      <a:lvl2pPr marL="952500" indent="-209550" algn="l" rtl="0" eaLnBrk="0" fontAlgn="base" hangingPunct="0">
        <a:lnSpc>
          <a:spcPct val="110000"/>
        </a:lnSpc>
        <a:spcBef>
          <a:spcPct val="80000"/>
        </a:spcBef>
        <a:spcAft>
          <a:spcPct val="0"/>
        </a:spcAft>
        <a:buClr>
          <a:srgbClr val="CC3300"/>
        </a:buClr>
        <a:buFont typeface="Wingdings" pitchFamily="2" charset="2"/>
        <a:buChar char="§"/>
        <a:defRPr>
          <a:solidFill>
            <a:schemeClr val="tx1"/>
          </a:solidFill>
          <a:latin typeface="+mn-lt"/>
        </a:defRPr>
      </a:lvl2pPr>
      <a:lvl3pPr marL="1852613" indent="-228600" algn="l" rtl="0" eaLnBrk="0" fontAlgn="base" hangingPunct="0">
        <a:lnSpc>
          <a:spcPct val="110000"/>
        </a:lnSpc>
        <a:spcBef>
          <a:spcPct val="80000"/>
        </a:spcBef>
        <a:spcAft>
          <a:spcPct val="0"/>
        </a:spcAft>
        <a:buClr>
          <a:srgbClr val="CC3300"/>
        </a:buClr>
        <a:buChar char="•"/>
        <a:defRPr sz="1600">
          <a:solidFill>
            <a:schemeClr val="tx1"/>
          </a:solidFill>
          <a:latin typeface="+mn-lt"/>
        </a:defRPr>
      </a:lvl3pPr>
      <a:lvl4pPr marL="2271713" indent="-228600" algn="l" rtl="0" eaLnBrk="0" fontAlgn="base" hangingPunct="0">
        <a:lnSpc>
          <a:spcPct val="110000"/>
        </a:lnSpc>
        <a:spcBef>
          <a:spcPct val="80000"/>
        </a:spcBef>
        <a:spcAft>
          <a:spcPct val="0"/>
        </a:spcAft>
        <a:buClr>
          <a:srgbClr val="009900"/>
        </a:buClr>
        <a:buFont typeface="Wingdings" pitchFamily="2" charset="2"/>
        <a:buChar char="Ø"/>
        <a:defRPr sz="1400">
          <a:solidFill>
            <a:schemeClr val="tx1"/>
          </a:solidFill>
          <a:latin typeface="+mn-lt"/>
        </a:defRPr>
      </a:lvl4pPr>
      <a:lvl5pPr marL="2690813" indent="-228600" algn="l" rtl="0" eaLnBrk="0" fontAlgn="base" hangingPunct="0">
        <a:lnSpc>
          <a:spcPct val="110000"/>
        </a:lnSpc>
        <a:spcBef>
          <a:spcPct val="80000"/>
        </a:spcBef>
        <a:spcAft>
          <a:spcPct val="0"/>
        </a:spcAft>
        <a:buClr>
          <a:srgbClr val="009900"/>
        </a:buClr>
        <a:buFont typeface="Wingdings" pitchFamily="2" charset="2"/>
        <a:buChar char="Ø"/>
        <a:defRPr sz="1400">
          <a:solidFill>
            <a:schemeClr val="tx1"/>
          </a:solidFill>
          <a:latin typeface="+mn-lt"/>
        </a:defRPr>
      </a:lvl5pPr>
      <a:lvl6pPr marL="3148013" indent="-228600" algn="l" rtl="0" fontAlgn="base">
        <a:lnSpc>
          <a:spcPct val="110000"/>
        </a:lnSpc>
        <a:spcBef>
          <a:spcPct val="80000"/>
        </a:spcBef>
        <a:spcAft>
          <a:spcPct val="0"/>
        </a:spcAft>
        <a:buClr>
          <a:srgbClr val="009900"/>
        </a:buClr>
        <a:buFont typeface="Wingdings" pitchFamily="2" charset="2"/>
        <a:buChar char="Ø"/>
        <a:defRPr sz="1400">
          <a:solidFill>
            <a:schemeClr val="tx1"/>
          </a:solidFill>
          <a:latin typeface="+mn-lt"/>
        </a:defRPr>
      </a:lvl6pPr>
      <a:lvl7pPr marL="3605213" indent="-228600" algn="l" rtl="0" fontAlgn="base">
        <a:lnSpc>
          <a:spcPct val="110000"/>
        </a:lnSpc>
        <a:spcBef>
          <a:spcPct val="80000"/>
        </a:spcBef>
        <a:spcAft>
          <a:spcPct val="0"/>
        </a:spcAft>
        <a:buClr>
          <a:srgbClr val="009900"/>
        </a:buClr>
        <a:buFont typeface="Wingdings" pitchFamily="2" charset="2"/>
        <a:buChar char="Ø"/>
        <a:defRPr sz="1400">
          <a:solidFill>
            <a:schemeClr val="tx1"/>
          </a:solidFill>
          <a:latin typeface="+mn-lt"/>
        </a:defRPr>
      </a:lvl7pPr>
      <a:lvl8pPr marL="4062413" indent="-228600" algn="l" rtl="0" fontAlgn="base">
        <a:lnSpc>
          <a:spcPct val="110000"/>
        </a:lnSpc>
        <a:spcBef>
          <a:spcPct val="80000"/>
        </a:spcBef>
        <a:spcAft>
          <a:spcPct val="0"/>
        </a:spcAft>
        <a:buClr>
          <a:srgbClr val="009900"/>
        </a:buClr>
        <a:buFont typeface="Wingdings" pitchFamily="2" charset="2"/>
        <a:buChar char="Ø"/>
        <a:defRPr sz="1400">
          <a:solidFill>
            <a:schemeClr val="tx1"/>
          </a:solidFill>
          <a:latin typeface="+mn-lt"/>
        </a:defRPr>
      </a:lvl8pPr>
      <a:lvl9pPr marL="4519613" indent="-228600" algn="l" rtl="0" fontAlgn="base">
        <a:lnSpc>
          <a:spcPct val="110000"/>
        </a:lnSpc>
        <a:spcBef>
          <a:spcPct val="80000"/>
        </a:spcBef>
        <a:spcAft>
          <a:spcPct val="0"/>
        </a:spcAft>
        <a:buClr>
          <a:srgbClr val="009900"/>
        </a:buClr>
        <a:buFont typeface="Wingdings" pitchFamily="2" charset="2"/>
        <a:buChar char="Ø"/>
        <a:defRPr sz="1400">
          <a:solidFill>
            <a:schemeClr val="tx1"/>
          </a:solidFill>
          <a:latin typeface="+mn-lt"/>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chemeClr val="bg1">
            <a:lumMod val="85000"/>
          </a:schemeClr>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0" y="512763"/>
            <a:ext cx="9144000" cy="457200"/>
          </a:xfrm>
          <a:prstGeom prst="rect">
            <a:avLst/>
          </a:prstGeom>
          <a:gradFill rotWithShape="0">
            <a:gsLst>
              <a:gs pos="0">
                <a:srgbClr val="FFC000"/>
              </a:gs>
              <a:gs pos="83000">
                <a:schemeClr val="bg1">
                  <a:lumMod val="75000"/>
                </a:schemeClr>
              </a:gs>
            </a:gsLst>
            <a:lin ang="0" scaled="1"/>
          </a:gradFill>
          <a:ln>
            <a:noFill/>
          </a:ln>
          <a:effectLst/>
          <a:extLst/>
        </p:spPr>
        <p:txBody>
          <a:bodyPr vert="horz" wrap="square" lIns="91440" tIns="45720" rIns="91440" bIns="45720" numCol="1" anchor="ctr" anchorCtr="0" compatLnSpc="1">
            <a:prstTxWarp prst="textNoShape">
              <a:avLst/>
            </a:prstTxWarp>
            <a:spAutoFit/>
          </a:bodyPr>
          <a:lstStyle/>
          <a:p>
            <a:pPr lvl="0"/>
            <a:r>
              <a:rPr lang="en-GB" noProof="0" dirty="0" err="1" smtClean="0"/>
              <a:t>Klicken</a:t>
            </a:r>
            <a:r>
              <a:rPr lang="en-GB" noProof="0" dirty="0" smtClean="0"/>
              <a:t> </a:t>
            </a:r>
            <a:r>
              <a:rPr lang="en-GB" noProof="0" dirty="0" err="1" smtClean="0"/>
              <a:t>Sie</a:t>
            </a:r>
            <a:r>
              <a:rPr lang="en-GB" noProof="0" dirty="0" smtClean="0"/>
              <a:t>, um das </a:t>
            </a:r>
            <a:r>
              <a:rPr lang="en-GB" noProof="0" dirty="0" err="1" smtClean="0"/>
              <a:t>Titelformat</a:t>
            </a:r>
            <a:r>
              <a:rPr lang="en-GB" noProof="0" dirty="0" smtClean="0"/>
              <a:t> </a:t>
            </a:r>
            <a:r>
              <a:rPr lang="en-GB" noProof="0" dirty="0" err="1" smtClean="0"/>
              <a:t>zu</a:t>
            </a:r>
            <a:r>
              <a:rPr lang="en-GB" noProof="0" dirty="0" smtClean="0"/>
              <a:t> </a:t>
            </a:r>
            <a:r>
              <a:rPr lang="en-GB" noProof="0" dirty="0" err="1" smtClean="0"/>
              <a:t>bearbeiten</a:t>
            </a:r>
            <a:endParaRPr lang="en-GB" noProof="0" dirty="0" smtClean="0"/>
          </a:p>
        </p:txBody>
      </p:sp>
      <p:sp>
        <p:nvSpPr>
          <p:cNvPr id="4099" name="Rectangle 3"/>
          <p:cNvSpPr>
            <a:spLocks noGrp="1" noChangeArrowheads="1"/>
          </p:cNvSpPr>
          <p:nvPr>
            <p:ph type="body" idx="1"/>
          </p:nvPr>
        </p:nvSpPr>
        <p:spPr bwMode="auto">
          <a:xfrm>
            <a:off x="179388" y="1341438"/>
            <a:ext cx="8677275" cy="4522787"/>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GB" smtClean="0"/>
              <a:t>Klicken Sie, um die Formate des Vorlagentextes zu bearbeiten</a:t>
            </a:r>
          </a:p>
          <a:p>
            <a:pPr lvl="1"/>
            <a:r>
              <a:rPr lang="en-GB" smtClean="0"/>
              <a:t>Zweite Ebene</a:t>
            </a:r>
          </a:p>
          <a:p>
            <a:pPr lvl="2"/>
            <a:r>
              <a:rPr lang="en-GB" smtClean="0"/>
              <a:t>Dritte Ebene</a:t>
            </a:r>
          </a:p>
          <a:p>
            <a:pPr lvl="3"/>
            <a:r>
              <a:rPr lang="en-GB" smtClean="0"/>
              <a:t>Vierte Ebene</a:t>
            </a:r>
          </a:p>
          <a:p>
            <a:pPr lvl="4"/>
            <a:r>
              <a:rPr lang="en-GB" smtClean="0"/>
              <a:t>Fünfte Ebene</a:t>
            </a:r>
          </a:p>
        </p:txBody>
      </p:sp>
      <p:sp>
        <p:nvSpPr>
          <p:cNvPr id="4100" name="Line 21"/>
          <p:cNvSpPr>
            <a:spLocks noChangeShapeType="1"/>
          </p:cNvSpPr>
          <p:nvPr userDrawn="1"/>
        </p:nvSpPr>
        <p:spPr bwMode="auto">
          <a:xfrm>
            <a:off x="0" y="6092825"/>
            <a:ext cx="9144000" cy="0"/>
          </a:xfrm>
          <a:prstGeom prst="line">
            <a:avLst/>
          </a:prstGeom>
          <a:noFill/>
          <a:ln w="31750">
            <a:solidFill>
              <a:srgbClr val="FFC000"/>
            </a:solidFill>
            <a:round/>
            <a:headEnd/>
            <a:tailEnd/>
          </a:ln>
          <a:effectLst/>
        </p:spPr>
        <p:txBody>
          <a:bodyPr/>
          <a:lstStyle/>
          <a:p>
            <a:endParaRPr lang="sl-SI"/>
          </a:p>
        </p:txBody>
      </p:sp>
      <p:sp>
        <p:nvSpPr>
          <p:cNvPr id="8" name="Fußzeilenplatzhalter 7"/>
          <p:cNvSpPr>
            <a:spLocks noGrp="1"/>
          </p:cNvSpPr>
          <p:nvPr>
            <p:ph type="ftr" sz="quarter" idx="3"/>
          </p:nvPr>
        </p:nvSpPr>
        <p:spPr>
          <a:xfrm>
            <a:off x="1150938" y="6378575"/>
            <a:ext cx="6977062" cy="365125"/>
          </a:xfrm>
          <a:prstGeom prst="rect">
            <a:avLst/>
          </a:prstGeom>
        </p:spPr>
        <p:txBody>
          <a:bodyPr vert="horz" lIns="91440" tIns="45720" rIns="91440" bIns="45720" rtlCol="0" anchor="ctr"/>
          <a:lstStyle>
            <a:lvl1pPr algn="l">
              <a:defRPr sz="1200">
                <a:solidFill>
                  <a:prstClr val="black">
                    <a:tint val="75000"/>
                  </a:prstClr>
                </a:solidFill>
                <a:latin typeface="Arial" charset="0"/>
                <a:ea typeface="+mn-ea"/>
                <a:cs typeface="+mn-cs"/>
              </a:defRPr>
            </a:lvl1pPr>
          </a:lstStyle>
          <a:p>
            <a:pPr>
              <a:defRPr/>
            </a:pPr>
            <a:r>
              <a:rPr lang="de-DE"/>
              <a:t>Ludwig Karg, B.A.U.M. Consult                           AlpEnergy Final Conference, Milano, Oct. 24, 2011</a:t>
            </a:r>
          </a:p>
        </p:txBody>
      </p:sp>
      <p:sp>
        <p:nvSpPr>
          <p:cNvPr id="10" name="Foliennummernplatzhalter 9"/>
          <p:cNvSpPr>
            <a:spLocks noGrp="1"/>
          </p:cNvSpPr>
          <p:nvPr>
            <p:ph type="sldNum" sz="quarter" idx="4"/>
          </p:nvPr>
        </p:nvSpPr>
        <p:spPr>
          <a:xfrm>
            <a:off x="8243888" y="6367463"/>
            <a:ext cx="695325" cy="365125"/>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898989"/>
                </a:solidFill>
              </a:defRPr>
            </a:lvl1pPr>
          </a:lstStyle>
          <a:p>
            <a:fld id="{405614AD-ECC6-4C47-BAA9-833258D828A5}" type="slidenum">
              <a:rPr lang="de-DE"/>
              <a:pPr/>
              <a:t>‹#›</a:t>
            </a:fld>
            <a:endParaRPr lang="de-DE"/>
          </a:p>
        </p:txBody>
      </p:sp>
    </p:spTree>
  </p:cSld>
  <p:clrMap bg1="lt1" tx1="dk1" bg2="lt2" tx2="dk2" accent1="accent1" accent2="accent2" accent3="accent3" accent4="accent4" accent5="accent5" accent6="accent6" hlink="hlink" folHlink="folHlink"/>
  <p:sldLayoutIdLst>
    <p:sldLayoutId id="2147484395" r:id="rId1"/>
    <p:sldLayoutId id="2147484396" r:id="rId2"/>
    <p:sldLayoutId id="2147484397" r:id="rId3"/>
  </p:sldLayoutIdLst>
  <p:transition/>
  <p:timing>
    <p:tnLst>
      <p:par>
        <p:cTn id="1" dur="indefinite" restart="never" nodeType="tmRoot"/>
      </p:par>
    </p:tnLst>
  </p:timing>
  <p:hf hdr="0" dt="0"/>
  <p:txStyles>
    <p:titleStyle>
      <a:lvl1pPr marL="534988" indent="-352425" algn="l" rtl="0" eaLnBrk="0" fontAlgn="base" hangingPunct="0">
        <a:spcBef>
          <a:spcPct val="0"/>
        </a:spcBef>
        <a:spcAft>
          <a:spcPct val="0"/>
        </a:spcAft>
        <a:defRPr lang="de-DE" sz="2400" b="1" kern="1200">
          <a:solidFill>
            <a:schemeClr val="tx1"/>
          </a:solidFill>
          <a:latin typeface="Arial" charset="0"/>
          <a:ea typeface="+mn-ea"/>
          <a:cs typeface="+mn-cs"/>
        </a:defRPr>
      </a:lvl1pPr>
      <a:lvl2pPr marL="534988" indent="-352425" algn="l" rtl="0" eaLnBrk="0" fontAlgn="base" hangingPunct="0">
        <a:spcBef>
          <a:spcPct val="0"/>
        </a:spcBef>
        <a:spcAft>
          <a:spcPct val="0"/>
        </a:spcAft>
        <a:defRPr sz="2400" b="1">
          <a:solidFill>
            <a:schemeClr val="tx1"/>
          </a:solidFill>
          <a:latin typeface="Arial" charset="0"/>
        </a:defRPr>
      </a:lvl2pPr>
      <a:lvl3pPr marL="534988" indent="-352425" algn="l" rtl="0" eaLnBrk="0" fontAlgn="base" hangingPunct="0">
        <a:spcBef>
          <a:spcPct val="0"/>
        </a:spcBef>
        <a:spcAft>
          <a:spcPct val="0"/>
        </a:spcAft>
        <a:defRPr sz="2400" b="1">
          <a:solidFill>
            <a:schemeClr val="tx1"/>
          </a:solidFill>
          <a:latin typeface="Arial" charset="0"/>
        </a:defRPr>
      </a:lvl3pPr>
      <a:lvl4pPr marL="534988" indent="-352425" algn="l" rtl="0" eaLnBrk="0" fontAlgn="base" hangingPunct="0">
        <a:spcBef>
          <a:spcPct val="0"/>
        </a:spcBef>
        <a:spcAft>
          <a:spcPct val="0"/>
        </a:spcAft>
        <a:defRPr sz="2400" b="1">
          <a:solidFill>
            <a:schemeClr val="tx1"/>
          </a:solidFill>
          <a:latin typeface="Arial" charset="0"/>
        </a:defRPr>
      </a:lvl4pPr>
      <a:lvl5pPr marL="534988" indent="-352425" algn="l" rtl="0" eaLnBrk="0" fontAlgn="base" hangingPunct="0">
        <a:spcBef>
          <a:spcPct val="0"/>
        </a:spcBef>
        <a:spcAft>
          <a:spcPct val="0"/>
        </a:spcAft>
        <a:defRPr sz="2400" b="1">
          <a:solidFill>
            <a:schemeClr val="tx1"/>
          </a:solidFill>
          <a:latin typeface="Arial" charset="0"/>
        </a:defRPr>
      </a:lvl5pPr>
      <a:lvl6pPr marL="649288" algn="l" rtl="0" fontAlgn="base">
        <a:spcBef>
          <a:spcPct val="0"/>
        </a:spcBef>
        <a:spcAft>
          <a:spcPct val="0"/>
        </a:spcAft>
        <a:defRPr sz="2400" b="1">
          <a:solidFill>
            <a:schemeClr val="tx2"/>
          </a:solidFill>
          <a:latin typeface="Arial" charset="0"/>
        </a:defRPr>
      </a:lvl6pPr>
      <a:lvl7pPr marL="1106488" algn="l" rtl="0" fontAlgn="base">
        <a:spcBef>
          <a:spcPct val="0"/>
        </a:spcBef>
        <a:spcAft>
          <a:spcPct val="0"/>
        </a:spcAft>
        <a:defRPr sz="2400" b="1">
          <a:solidFill>
            <a:schemeClr val="tx2"/>
          </a:solidFill>
          <a:latin typeface="Arial" charset="0"/>
        </a:defRPr>
      </a:lvl7pPr>
      <a:lvl8pPr marL="1563688" algn="l" rtl="0" fontAlgn="base">
        <a:spcBef>
          <a:spcPct val="0"/>
        </a:spcBef>
        <a:spcAft>
          <a:spcPct val="0"/>
        </a:spcAft>
        <a:defRPr sz="2400" b="1">
          <a:solidFill>
            <a:schemeClr val="tx2"/>
          </a:solidFill>
          <a:latin typeface="Arial" charset="0"/>
        </a:defRPr>
      </a:lvl8pPr>
      <a:lvl9pPr marL="2020888" algn="l" rtl="0" fontAlgn="base">
        <a:spcBef>
          <a:spcPct val="0"/>
        </a:spcBef>
        <a:spcAft>
          <a:spcPct val="0"/>
        </a:spcAft>
        <a:defRPr sz="2400" b="1">
          <a:solidFill>
            <a:schemeClr val="tx2"/>
          </a:solidFill>
          <a:latin typeface="Arial" charset="0"/>
        </a:defRPr>
      </a:lvl9pPr>
    </p:titleStyle>
    <p:bodyStyle>
      <a:lvl1pPr marL="342900" indent="-342900" algn="l" rtl="0" eaLnBrk="0" fontAlgn="base" hangingPunct="0">
        <a:lnSpc>
          <a:spcPct val="110000"/>
        </a:lnSpc>
        <a:spcBef>
          <a:spcPct val="80000"/>
        </a:spcBef>
        <a:spcAft>
          <a:spcPct val="0"/>
        </a:spcAft>
        <a:buClr>
          <a:srgbClr val="CC3300"/>
        </a:buClr>
        <a:buFont typeface="Wingdings" pitchFamily="2" charset="2"/>
        <a:buChar char="Ø"/>
        <a:defRPr sz="2000">
          <a:solidFill>
            <a:schemeClr val="tx1"/>
          </a:solidFill>
          <a:latin typeface="+mn-lt"/>
          <a:ea typeface="+mn-ea"/>
          <a:cs typeface="+mn-cs"/>
        </a:defRPr>
      </a:lvl1pPr>
      <a:lvl2pPr marL="952500" indent="-209550" algn="l" rtl="0" eaLnBrk="0" fontAlgn="base" hangingPunct="0">
        <a:lnSpc>
          <a:spcPct val="110000"/>
        </a:lnSpc>
        <a:spcBef>
          <a:spcPct val="80000"/>
        </a:spcBef>
        <a:spcAft>
          <a:spcPct val="0"/>
        </a:spcAft>
        <a:buClr>
          <a:srgbClr val="CC3300"/>
        </a:buClr>
        <a:buFont typeface="Wingdings" pitchFamily="2" charset="2"/>
        <a:buChar char="§"/>
        <a:defRPr>
          <a:solidFill>
            <a:schemeClr val="tx1"/>
          </a:solidFill>
          <a:latin typeface="+mn-lt"/>
        </a:defRPr>
      </a:lvl2pPr>
      <a:lvl3pPr marL="1852613" indent="-228600" algn="l" rtl="0" eaLnBrk="0" fontAlgn="base" hangingPunct="0">
        <a:lnSpc>
          <a:spcPct val="110000"/>
        </a:lnSpc>
        <a:spcBef>
          <a:spcPct val="80000"/>
        </a:spcBef>
        <a:spcAft>
          <a:spcPct val="0"/>
        </a:spcAft>
        <a:buClr>
          <a:srgbClr val="CC3300"/>
        </a:buClr>
        <a:buChar char="•"/>
        <a:defRPr sz="1600">
          <a:solidFill>
            <a:schemeClr val="tx1"/>
          </a:solidFill>
          <a:latin typeface="+mn-lt"/>
        </a:defRPr>
      </a:lvl3pPr>
      <a:lvl4pPr marL="2271713" indent="-228600" algn="l" rtl="0" eaLnBrk="0" fontAlgn="base" hangingPunct="0">
        <a:lnSpc>
          <a:spcPct val="110000"/>
        </a:lnSpc>
        <a:spcBef>
          <a:spcPct val="80000"/>
        </a:spcBef>
        <a:spcAft>
          <a:spcPct val="0"/>
        </a:spcAft>
        <a:buClr>
          <a:srgbClr val="009900"/>
        </a:buClr>
        <a:buFont typeface="Wingdings" pitchFamily="2" charset="2"/>
        <a:buChar char="Ø"/>
        <a:defRPr sz="1400">
          <a:solidFill>
            <a:schemeClr val="tx1"/>
          </a:solidFill>
          <a:latin typeface="+mn-lt"/>
        </a:defRPr>
      </a:lvl4pPr>
      <a:lvl5pPr marL="2690813" indent="-228600" algn="l" rtl="0" eaLnBrk="0" fontAlgn="base" hangingPunct="0">
        <a:lnSpc>
          <a:spcPct val="110000"/>
        </a:lnSpc>
        <a:spcBef>
          <a:spcPct val="80000"/>
        </a:spcBef>
        <a:spcAft>
          <a:spcPct val="0"/>
        </a:spcAft>
        <a:buClr>
          <a:srgbClr val="009900"/>
        </a:buClr>
        <a:buFont typeface="Wingdings" pitchFamily="2" charset="2"/>
        <a:buChar char="Ø"/>
        <a:defRPr sz="1400">
          <a:solidFill>
            <a:schemeClr val="tx1"/>
          </a:solidFill>
          <a:latin typeface="+mn-lt"/>
        </a:defRPr>
      </a:lvl5pPr>
      <a:lvl6pPr marL="3148013" indent="-228600" algn="l" rtl="0" fontAlgn="base">
        <a:lnSpc>
          <a:spcPct val="110000"/>
        </a:lnSpc>
        <a:spcBef>
          <a:spcPct val="80000"/>
        </a:spcBef>
        <a:spcAft>
          <a:spcPct val="0"/>
        </a:spcAft>
        <a:buClr>
          <a:srgbClr val="009900"/>
        </a:buClr>
        <a:buFont typeface="Wingdings" pitchFamily="2" charset="2"/>
        <a:buChar char="Ø"/>
        <a:defRPr sz="1400">
          <a:solidFill>
            <a:schemeClr val="tx1"/>
          </a:solidFill>
          <a:latin typeface="+mn-lt"/>
        </a:defRPr>
      </a:lvl6pPr>
      <a:lvl7pPr marL="3605213" indent="-228600" algn="l" rtl="0" fontAlgn="base">
        <a:lnSpc>
          <a:spcPct val="110000"/>
        </a:lnSpc>
        <a:spcBef>
          <a:spcPct val="80000"/>
        </a:spcBef>
        <a:spcAft>
          <a:spcPct val="0"/>
        </a:spcAft>
        <a:buClr>
          <a:srgbClr val="009900"/>
        </a:buClr>
        <a:buFont typeface="Wingdings" pitchFamily="2" charset="2"/>
        <a:buChar char="Ø"/>
        <a:defRPr sz="1400">
          <a:solidFill>
            <a:schemeClr val="tx1"/>
          </a:solidFill>
          <a:latin typeface="+mn-lt"/>
        </a:defRPr>
      </a:lvl7pPr>
      <a:lvl8pPr marL="4062413" indent="-228600" algn="l" rtl="0" fontAlgn="base">
        <a:lnSpc>
          <a:spcPct val="110000"/>
        </a:lnSpc>
        <a:spcBef>
          <a:spcPct val="80000"/>
        </a:spcBef>
        <a:spcAft>
          <a:spcPct val="0"/>
        </a:spcAft>
        <a:buClr>
          <a:srgbClr val="009900"/>
        </a:buClr>
        <a:buFont typeface="Wingdings" pitchFamily="2" charset="2"/>
        <a:buChar char="Ø"/>
        <a:defRPr sz="1400">
          <a:solidFill>
            <a:schemeClr val="tx1"/>
          </a:solidFill>
          <a:latin typeface="+mn-lt"/>
        </a:defRPr>
      </a:lvl8pPr>
      <a:lvl9pPr marL="4519613" indent="-228600" algn="l" rtl="0" fontAlgn="base">
        <a:lnSpc>
          <a:spcPct val="110000"/>
        </a:lnSpc>
        <a:spcBef>
          <a:spcPct val="80000"/>
        </a:spcBef>
        <a:spcAft>
          <a:spcPct val="0"/>
        </a:spcAft>
        <a:buClr>
          <a:srgbClr val="009900"/>
        </a:buClr>
        <a:buFont typeface="Wingdings" pitchFamily="2" charset="2"/>
        <a:buChar char="Ø"/>
        <a:defRPr sz="1400">
          <a:solidFill>
            <a:schemeClr val="tx1"/>
          </a:solidFill>
          <a:latin typeface="+mn-lt"/>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5.png"/></Relationships>
</file>

<file path=ppt/slides/_rels/slide10.xml.rels><?xml version="1.0" encoding="UTF-8" standalone="yes"?>
<Relationships xmlns="http://schemas.openxmlformats.org/package/2006/relationships"><Relationship Id="rId8" Type="http://schemas.openxmlformats.org/officeDocument/2006/relationships/image" Target="../media/image32.png"/><Relationship Id="rId13" Type="http://schemas.openxmlformats.org/officeDocument/2006/relationships/image" Target="../media/image37.png"/><Relationship Id="rId3" Type="http://schemas.openxmlformats.org/officeDocument/2006/relationships/image" Target="../media/image27.jpeg"/><Relationship Id="rId7" Type="http://schemas.openxmlformats.org/officeDocument/2006/relationships/image" Target="../media/image31.jpeg"/><Relationship Id="rId12" Type="http://schemas.openxmlformats.org/officeDocument/2006/relationships/image" Target="../media/image36.png"/><Relationship Id="rId2" Type="http://schemas.openxmlformats.org/officeDocument/2006/relationships/image" Target="../media/image26.jpeg"/><Relationship Id="rId1" Type="http://schemas.openxmlformats.org/officeDocument/2006/relationships/slideLayout" Target="../slideLayouts/slideLayout6.xml"/><Relationship Id="rId6" Type="http://schemas.openxmlformats.org/officeDocument/2006/relationships/image" Target="../media/image30.jpeg"/><Relationship Id="rId11" Type="http://schemas.openxmlformats.org/officeDocument/2006/relationships/image" Target="../media/image35.png"/><Relationship Id="rId5" Type="http://schemas.openxmlformats.org/officeDocument/2006/relationships/image" Target="../media/image29.jpeg"/><Relationship Id="rId10" Type="http://schemas.openxmlformats.org/officeDocument/2006/relationships/image" Target="../media/image34.wmf"/><Relationship Id="rId4" Type="http://schemas.openxmlformats.org/officeDocument/2006/relationships/image" Target="../media/image28.jpeg"/><Relationship Id="rId9" Type="http://schemas.openxmlformats.org/officeDocument/2006/relationships/image" Target="../media/image33.png"/></Relationships>
</file>

<file path=ppt/slides/_rels/slide11.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5.xml"/><Relationship Id="rId1" Type="http://schemas.openxmlformats.org/officeDocument/2006/relationships/slideLayout" Target="../slideLayouts/slideLayout6.xml"/><Relationship Id="rId4" Type="http://schemas.openxmlformats.org/officeDocument/2006/relationships/image" Target="../media/image39.png"/></Relationships>
</file>

<file path=ppt/slides/_rels/slide12.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6.xml"/><Relationship Id="rId1" Type="http://schemas.openxmlformats.org/officeDocument/2006/relationships/slideLayout" Target="../slideLayouts/slideLayout6.xml"/><Relationship Id="rId4" Type="http://schemas.openxmlformats.org/officeDocument/2006/relationships/image" Target="../media/image39.pn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3" Type="http://schemas.openxmlformats.org/officeDocument/2006/relationships/image" Target="../media/image40.jpeg"/><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3" Type="http://schemas.openxmlformats.org/officeDocument/2006/relationships/image" Target="../media/image41.jpeg"/><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3" Type="http://schemas.openxmlformats.org/officeDocument/2006/relationships/image" Target="../media/image34.wmf"/><Relationship Id="rId2" Type="http://schemas.openxmlformats.org/officeDocument/2006/relationships/notesSlide" Target="../notesSlides/notesSlide10.xml"/><Relationship Id="rId1" Type="http://schemas.openxmlformats.org/officeDocument/2006/relationships/slideLayout" Target="../slideLayouts/slideLayout6.xml"/><Relationship Id="rId4" Type="http://schemas.openxmlformats.org/officeDocument/2006/relationships/image" Target="../media/image42.png"/></Relationships>
</file>

<file path=ppt/slides/_rels/slide17.xml.rels><?xml version="1.0" encoding="UTF-8" standalone="yes"?>
<Relationships xmlns="http://schemas.openxmlformats.org/package/2006/relationships"><Relationship Id="rId3" Type="http://schemas.openxmlformats.org/officeDocument/2006/relationships/image" Target="../media/image43.emf"/><Relationship Id="rId7" Type="http://schemas.openxmlformats.org/officeDocument/2006/relationships/image" Target="../media/image34.wmf"/><Relationship Id="rId2" Type="http://schemas.openxmlformats.org/officeDocument/2006/relationships/notesSlide" Target="../notesSlides/notesSlide11.xml"/><Relationship Id="rId1" Type="http://schemas.openxmlformats.org/officeDocument/2006/relationships/slideLayout" Target="../slideLayouts/slideLayout6.xml"/><Relationship Id="rId6" Type="http://schemas.openxmlformats.org/officeDocument/2006/relationships/image" Target="../media/image46.emf"/><Relationship Id="rId5" Type="http://schemas.openxmlformats.org/officeDocument/2006/relationships/image" Target="../media/image45.emf"/><Relationship Id="rId4" Type="http://schemas.openxmlformats.org/officeDocument/2006/relationships/image" Target="../media/image44.emf"/></Relationships>
</file>

<file path=ppt/slides/_rels/slide18.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12.xml"/><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3" Type="http://schemas.openxmlformats.org/officeDocument/2006/relationships/image" Target="../media/image48.jpeg"/><Relationship Id="rId2" Type="http://schemas.openxmlformats.org/officeDocument/2006/relationships/image" Target="../media/image37.pn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jpeg"/><Relationship Id="rId1" Type="http://schemas.openxmlformats.org/officeDocument/2006/relationships/slideLayout" Target="../slideLayouts/slideLayout6.xml"/><Relationship Id="rId4" Type="http://schemas.openxmlformats.org/officeDocument/2006/relationships/image" Target="../media/image14.png"/></Relationships>
</file>

<file path=ppt/slides/_rels/slide20.xml.rels><?xml version="1.0" encoding="UTF-8" standalone="yes"?>
<Relationships xmlns="http://schemas.openxmlformats.org/package/2006/relationships"><Relationship Id="rId3" Type="http://schemas.openxmlformats.org/officeDocument/2006/relationships/image" Target="../media/image34.wmf"/><Relationship Id="rId2" Type="http://schemas.openxmlformats.org/officeDocument/2006/relationships/image" Target="../media/image49.jpeg"/><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50.jpeg"/><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51.jpeg"/><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3" Type="http://schemas.openxmlformats.org/officeDocument/2006/relationships/image" Target="../media/image52.jpeg"/><Relationship Id="rId2" Type="http://schemas.openxmlformats.org/officeDocument/2006/relationships/image" Target="../media/image33.png"/><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53.png"/><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10.xml"/><Relationship Id="rId1" Type="http://schemas.openxmlformats.org/officeDocument/2006/relationships/themeOverride" Target="../theme/themeOverride1.xml"/><Relationship Id="rId4" Type="http://schemas.openxmlformats.org/officeDocument/2006/relationships/image" Target="../media/image54.emf"/></Relationships>
</file>

<file path=ppt/slides/_rels/slide26.xml.rels><?xml version="1.0" encoding="UTF-8" standalone="yes"?>
<Relationships xmlns="http://schemas.openxmlformats.org/package/2006/relationships"><Relationship Id="rId8" Type="http://schemas.openxmlformats.org/officeDocument/2006/relationships/image" Target="../media/image37.png"/><Relationship Id="rId3" Type="http://schemas.openxmlformats.org/officeDocument/2006/relationships/image" Target="../media/image56.wmf"/><Relationship Id="rId7" Type="http://schemas.openxmlformats.org/officeDocument/2006/relationships/image" Target="../media/image60.wmf"/><Relationship Id="rId2" Type="http://schemas.openxmlformats.org/officeDocument/2006/relationships/image" Target="../media/image55.wmf"/><Relationship Id="rId1" Type="http://schemas.openxmlformats.org/officeDocument/2006/relationships/slideLayout" Target="../slideLayouts/slideLayout6.xml"/><Relationship Id="rId6" Type="http://schemas.openxmlformats.org/officeDocument/2006/relationships/image" Target="../media/image59.png"/><Relationship Id="rId5" Type="http://schemas.openxmlformats.org/officeDocument/2006/relationships/image" Target="../media/image58.png"/><Relationship Id="rId4" Type="http://schemas.openxmlformats.org/officeDocument/2006/relationships/image" Target="../media/image57.wmf"/></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61.png"/><Relationship Id="rId1" Type="http://schemas.openxmlformats.org/officeDocument/2006/relationships/slideLayout" Target="../slideLayouts/slideLayout6.xml"/><Relationship Id="rId4" Type="http://schemas.openxmlformats.org/officeDocument/2006/relationships/image" Target="../media/image62.png"/></Relationships>
</file>

<file path=ppt/slides/_rels/slide29.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notesSlide" Target="../notesSlides/notesSlide15.xml"/><Relationship Id="rId1" Type="http://schemas.openxmlformats.org/officeDocument/2006/relationships/slideLayout" Target="../slideLayouts/slideLayout6.xml"/><Relationship Id="rId5" Type="http://schemas.openxmlformats.org/officeDocument/2006/relationships/image" Target="../media/image65.png"/><Relationship Id="rId4" Type="http://schemas.openxmlformats.org/officeDocument/2006/relationships/image" Target="../media/image64.png"/></Relationships>
</file>

<file path=ppt/slides/_rels/slide3.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67.png"/><Relationship Id="rId2" Type="http://schemas.openxmlformats.org/officeDocument/2006/relationships/image" Target="../media/image66.png"/><Relationship Id="rId1" Type="http://schemas.openxmlformats.org/officeDocument/2006/relationships/slideLayout" Target="../slideLayouts/slideLayout6.xml"/><Relationship Id="rId4" Type="http://schemas.openxmlformats.org/officeDocument/2006/relationships/image" Target="../media/image68.pn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69.png"/><Relationship Id="rId1"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3" Type="http://schemas.openxmlformats.org/officeDocument/2006/relationships/image" Target="../media/image70.png"/><Relationship Id="rId2" Type="http://schemas.openxmlformats.org/officeDocument/2006/relationships/notesSlide" Target="../notesSlides/notesSlide16.xml"/><Relationship Id="rId1" Type="http://schemas.openxmlformats.org/officeDocument/2006/relationships/slideLayout" Target="../slideLayouts/slideLayout6.xml"/><Relationship Id="rId4" Type="http://schemas.openxmlformats.org/officeDocument/2006/relationships/image" Target="../media/image71.png"/></Relationships>
</file>

<file path=ppt/slides/_rels/slide36.xml.rels><?xml version="1.0" encoding="UTF-8" standalone="yes"?>
<Relationships xmlns="http://schemas.openxmlformats.org/package/2006/relationships"><Relationship Id="rId3" Type="http://schemas.openxmlformats.org/officeDocument/2006/relationships/image" Target="../media/image73.png"/><Relationship Id="rId2" Type="http://schemas.openxmlformats.org/officeDocument/2006/relationships/image" Target="../media/image72.png"/><Relationship Id="rId1" Type="http://schemas.openxmlformats.org/officeDocument/2006/relationships/slideLayout" Target="../slideLayouts/slideLayout2.xml"/><Relationship Id="rId4" Type="http://schemas.openxmlformats.org/officeDocument/2006/relationships/image" Target="../media/image74.png"/></Relationships>
</file>

<file path=ppt/slides/_rels/slide37.xml.rels><?xml version="1.0" encoding="UTF-8" standalone="yes"?>
<Relationships xmlns="http://schemas.openxmlformats.org/package/2006/relationships"><Relationship Id="rId8" Type="http://schemas.openxmlformats.org/officeDocument/2006/relationships/image" Target="../media/image81.png"/><Relationship Id="rId13" Type="http://schemas.openxmlformats.org/officeDocument/2006/relationships/image" Target="../media/image86.png"/><Relationship Id="rId3" Type="http://schemas.openxmlformats.org/officeDocument/2006/relationships/image" Target="../media/image76.jpeg"/><Relationship Id="rId7" Type="http://schemas.openxmlformats.org/officeDocument/2006/relationships/image" Target="../media/image80.jpeg"/><Relationship Id="rId12" Type="http://schemas.openxmlformats.org/officeDocument/2006/relationships/image" Target="../media/image85.jpeg"/><Relationship Id="rId2" Type="http://schemas.openxmlformats.org/officeDocument/2006/relationships/image" Target="../media/image75.jpeg"/><Relationship Id="rId1" Type="http://schemas.openxmlformats.org/officeDocument/2006/relationships/slideLayout" Target="../slideLayouts/slideLayout19.xml"/><Relationship Id="rId6" Type="http://schemas.openxmlformats.org/officeDocument/2006/relationships/image" Target="../media/image79.jpeg"/><Relationship Id="rId11" Type="http://schemas.openxmlformats.org/officeDocument/2006/relationships/image" Target="../media/image84.jpeg"/><Relationship Id="rId5" Type="http://schemas.openxmlformats.org/officeDocument/2006/relationships/image" Target="../media/image78.jpeg"/><Relationship Id="rId10" Type="http://schemas.openxmlformats.org/officeDocument/2006/relationships/image" Target="../media/image83.jpeg"/><Relationship Id="rId4" Type="http://schemas.openxmlformats.org/officeDocument/2006/relationships/image" Target="../media/image77.jpeg"/><Relationship Id="rId9" Type="http://schemas.openxmlformats.org/officeDocument/2006/relationships/image" Target="../media/image82.png"/></Relationships>
</file>

<file path=ppt/slides/_rels/slide38.xml.rels><?xml version="1.0" encoding="UTF-8" standalone="yes"?>
<Relationships xmlns="http://schemas.openxmlformats.org/package/2006/relationships"><Relationship Id="rId3" Type="http://schemas.openxmlformats.org/officeDocument/2006/relationships/image" Target="../media/image86.png"/><Relationship Id="rId2" Type="http://schemas.openxmlformats.org/officeDocument/2006/relationships/slideLayout" Target="../slideLayouts/slideLayout19.xml"/><Relationship Id="rId1" Type="http://schemas.openxmlformats.org/officeDocument/2006/relationships/themeOverride" Target="../theme/themeOverride2.xml"/><Relationship Id="rId5" Type="http://schemas.openxmlformats.org/officeDocument/2006/relationships/image" Target="../media/image88.png"/><Relationship Id="rId4" Type="http://schemas.openxmlformats.org/officeDocument/2006/relationships/image" Target="../media/image87.png"/></Relationships>
</file>

<file path=ppt/slides/_rels/slide39.xml.rels><?xml version="1.0" encoding="UTF-8" standalone="yes"?>
<Relationships xmlns="http://schemas.openxmlformats.org/package/2006/relationships"><Relationship Id="rId2" Type="http://schemas.openxmlformats.org/officeDocument/2006/relationships/image" Target="../media/image89.jpe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xml"/><Relationship Id="rId1" Type="http://schemas.openxmlformats.org/officeDocument/2006/relationships/slideLayout" Target="../slideLayouts/slideLayout8.xml"/></Relationships>
</file>

<file path=ppt/slides/_rels/slide40.xml.rels><?xml version="1.0" encoding="UTF-8" standalone="yes"?>
<Relationships xmlns="http://schemas.openxmlformats.org/package/2006/relationships"><Relationship Id="rId3" Type="http://schemas.openxmlformats.org/officeDocument/2006/relationships/image" Target="../media/image90.png"/><Relationship Id="rId2" Type="http://schemas.openxmlformats.org/officeDocument/2006/relationships/hyperlink" Target="http://www.e-energy.de/en/animation/" TargetMode="External"/><Relationship Id="rId1" Type="http://schemas.openxmlformats.org/officeDocument/2006/relationships/slideLayout" Target="../slideLayouts/slideLayout6.xml"/></Relationships>
</file>

<file path=ppt/slides/_rels/slide41.xml.rels><?xml version="1.0" encoding="UTF-8" standalone="yes"?>
<Relationships xmlns="http://schemas.openxmlformats.org/package/2006/relationships"><Relationship Id="rId2" Type="http://schemas.openxmlformats.org/officeDocument/2006/relationships/image" Target="../media/image91.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8" Type="http://schemas.openxmlformats.org/officeDocument/2006/relationships/image" Target="../media/image23.png"/><Relationship Id="rId3" Type="http://schemas.openxmlformats.org/officeDocument/2006/relationships/image" Target="../media/image18.png"/><Relationship Id="rId7" Type="http://schemas.openxmlformats.org/officeDocument/2006/relationships/image" Target="../media/image22.png"/><Relationship Id="rId2" Type="http://schemas.openxmlformats.org/officeDocument/2006/relationships/notesSlide" Target="../notesSlides/notesSlide3.xml"/><Relationship Id="rId1" Type="http://schemas.openxmlformats.org/officeDocument/2006/relationships/slideLayout" Target="../slideLayouts/slideLayout7.xml"/><Relationship Id="rId6" Type="http://schemas.openxmlformats.org/officeDocument/2006/relationships/image" Target="../media/image21.jpeg"/><Relationship Id="rId5" Type="http://schemas.openxmlformats.org/officeDocument/2006/relationships/image" Target="../media/image20.png"/><Relationship Id="rId4" Type="http://schemas.openxmlformats.org/officeDocument/2006/relationships/image" Target="../media/image19.png"/><Relationship Id="rId9" Type="http://schemas.openxmlformats.org/officeDocument/2006/relationships/image" Target="../media/image24.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el 1"/>
          <p:cNvSpPr>
            <a:spLocks noGrp="1"/>
          </p:cNvSpPr>
          <p:nvPr>
            <p:ph type="ctrTitle"/>
          </p:nvPr>
        </p:nvSpPr>
        <p:spPr>
          <a:xfrm>
            <a:off x="1042988" y="2205038"/>
            <a:ext cx="8101012" cy="2736850"/>
          </a:xfrm>
        </p:spPr>
        <p:txBody>
          <a:bodyPr/>
          <a:lstStyle/>
          <a:p>
            <a:pPr algn="l"/>
            <a:r>
              <a:rPr lang="de-DE" sz="3600" smtClean="0"/>
              <a:t>Smart Energy</a:t>
            </a:r>
            <a:r>
              <a:rPr lang="de-DE" smtClean="0"/>
              <a:t/>
            </a:r>
            <a:br>
              <a:rPr lang="de-DE" smtClean="0"/>
            </a:br>
            <a:r>
              <a:rPr lang="de-DE" smtClean="0"/>
              <a:t/>
            </a:r>
            <a:br>
              <a:rPr lang="de-DE" smtClean="0"/>
            </a:br>
            <a:r>
              <a:rPr lang="de-DE" smtClean="0"/>
              <a:t>A First Glance at the Results of the </a:t>
            </a:r>
            <a:br>
              <a:rPr lang="de-DE" smtClean="0"/>
            </a:br>
            <a:r>
              <a:rPr lang="de-DE" smtClean="0"/>
              <a:t>E-Energy Model Projects.</a:t>
            </a:r>
            <a:br>
              <a:rPr lang="de-DE" smtClean="0"/>
            </a:br>
            <a:r>
              <a:rPr lang="de-DE" smtClean="0"/>
              <a:t/>
            </a:r>
            <a:br>
              <a:rPr lang="de-DE" smtClean="0"/>
            </a:br>
            <a:r>
              <a:rPr lang="de-DE" smtClean="0"/>
              <a:t>Komunalna Energetika, Maribor, May 15, 2012</a:t>
            </a:r>
            <a:br>
              <a:rPr lang="de-DE" smtClean="0"/>
            </a:br>
            <a:r>
              <a:rPr lang="de-DE" smtClean="0"/>
              <a:t/>
            </a:r>
            <a:br>
              <a:rPr lang="de-DE" smtClean="0"/>
            </a:br>
            <a:r>
              <a:rPr lang="de-DE" smtClean="0"/>
              <a:t/>
            </a:r>
            <a:br>
              <a:rPr lang="de-DE" smtClean="0"/>
            </a:br>
            <a:r>
              <a:rPr lang="de-DE" smtClean="0"/>
              <a:t/>
            </a:r>
            <a:br>
              <a:rPr lang="de-DE" smtClean="0"/>
            </a:br>
            <a:r>
              <a:rPr lang="de-DE" smtClean="0"/>
              <a:t>	</a:t>
            </a:r>
          </a:p>
        </p:txBody>
      </p:sp>
      <p:pic>
        <p:nvPicPr>
          <p:cNvPr id="28675" name="Picture 10" descr="neues B"/>
          <p:cNvPicPr>
            <a:picLocks noChangeAspect="1" noChangeArrowheads="1"/>
          </p:cNvPicPr>
          <p:nvPr/>
        </p:nvPicPr>
        <p:blipFill>
          <a:blip r:embed="rId3" cstate="print"/>
          <a:srcRect/>
          <a:stretch>
            <a:fillRect/>
          </a:stretch>
        </p:blipFill>
        <p:spPr bwMode="auto">
          <a:xfrm>
            <a:off x="755650" y="5253038"/>
            <a:ext cx="752475" cy="1055687"/>
          </a:xfrm>
          <a:prstGeom prst="rect">
            <a:avLst/>
          </a:prstGeom>
          <a:noFill/>
          <a:ln w="9525">
            <a:noFill/>
            <a:miter lim="800000"/>
            <a:headEnd/>
            <a:tailEnd/>
          </a:ln>
        </p:spPr>
      </p:pic>
      <p:sp>
        <p:nvSpPr>
          <p:cNvPr id="28676" name="Text Box 3"/>
          <p:cNvSpPr txBox="1">
            <a:spLocks noChangeArrowheads="1"/>
          </p:cNvSpPr>
          <p:nvPr/>
        </p:nvSpPr>
        <p:spPr bwMode="auto">
          <a:xfrm>
            <a:off x="1944688" y="5784850"/>
            <a:ext cx="4930775" cy="468313"/>
          </a:xfrm>
          <a:prstGeom prst="rect">
            <a:avLst/>
          </a:prstGeom>
          <a:noFill/>
          <a:ln w="9525">
            <a:noFill/>
            <a:miter lim="800000"/>
            <a:headEnd/>
            <a:tailEnd/>
          </a:ln>
          <a:effectLst/>
        </p:spPr>
        <p:txBody>
          <a:bodyPr/>
          <a:lstStyle/>
          <a:p>
            <a:r>
              <a:rPr lang="de-DE" b="1">
                <a:solidFill>
                  <a:schemeClr val="tx2"/>
                </a:solidFill>
                <a:latin typeface="Verdana" pitchFamily="34" charset="0"/>
              </a:rPr>
              <a:t>www.e-energy.de</a:t>
            </a:r>
            <a:r>
              <a:rPr lang="de-DE">
                <a:solidFill>
                  <a:schemeClr val="tx2"/>
                </a:solidFill>
                <a:latin typeface="Verdana" pitchFamily="34" charset="0"/>
              </a:rPr>
              <a:t> </a:t>
            </a:r>
          </a:p>
        </p:txBody>
      </p:sp>
      <p:sp>
        <p:nvSpPr>
          <p:cNvPr id="28677" name="Text Box 28"/>
          <p:cNvSpPr txBox="1">
            <a:spLocks noChangeArrowheads="1"/>
          </p:cNvSpPr>
          <p:nvPr/>
        </p:nvSpPr>
        <p:spPr bwMode="auto">
          <a:xfrm>
            <a:off x="1908175" y="5348288"/>
            <a:ext cx="5621338" cy="396875"/>
          </a:xfrm>
          <a:prstGeom prst="rect">
            <a:avLst/>
          </a:prstGeom>
          <a:noFill/>
          <a:ln w="9525">
            <a:noFill/>
            <a:miter lim="800000"/>
            <a:headEnd/>
            <a:tailEnd/>
          </a:ln>
        </p:spPr>
        <p:txBody>
          <a:bodyPr>
            <a:spAutoFit/>
          </a:bodyPr>
          <a:lstStyle/>
          <a:p>
            <a:pPr>
              <a:spcBef>
                <a:spcPts val="600"/>
              </a:spcBef>
            </a:pPr>
            <a:r>
              <a:rPr lang="en-US" sz="2000">
                <a:solidFill>
                  <a:schemeClr val="bg1"/>
                </a:solidFill>
              </a:rPr>
              <a:t>Ludwig Karg, Head of Ancillary Research</a:t>
            </a:r>
          </a:p>
        </p:txBody>
      </p:sp>
      <p:pic>
        <p:nvPicPr>
          <p:cNvPr id="28678" name="Picture 16" descr="BMWi_C_M_e"/>
          <p:cNvPicPr>
            <a:picLocks noChangeAspect="1" noChangeArrowheads="1"/>
          </p:cNvPicPr>
          <p:nvPr/>
        </p:nvPicPr>
        <p:blipFill>
          <a:blip r:embed="rId4" cstate="print">
            <a:clrChange>
              <a:clrFrom>
                <a:srgbClr val="FFFFFF"/>
              </a:clrFrom>
              <a:clrTo>
                <a:srgbClr val="FFFFFF">
                  <a:alpha val="0"/>
                </a:srgbClr>
              </a:clrTo>
            </a:clrChange>
          </a:blip>
          <a:srcRect b="14500"/>
          <a:stretch>
            <a:fillRect/>
          </a:stretch>
        </p:blipFill>
        <p:spPr bwMode="auto">
          <a:xfrm>
            <a:off x="1835150" y="115888"/>
            <a:ext cx="1657350" cy="9144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hteck 14"/>
          <p:cNvSpPr/>
          <p:nvPr/>
        </p:nvSpPr>
        <p:spPr>
          <a:xfrm>
            <a:off x="782638" y="6381750"/>
            <a:ext cx="5359400" cy="4762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sl-SI">
              <a:solidFill>
                <a:srgbClr val="FFFFFF"/>
              </a:solidFill>
            </a:endParaRPr>
          </a:p>
        </p:txBody>
      </p:sp>
      <p:sp>
        <p:nvSpPr>
          <p:cNvPr id="37891" name="Titel 1"/>
          <p:cNvSpPr>
            <a:spLocks noGrp="1"/>
          </p:cNvSpPr>
          <p:nvPr>
            <p:ph type="title"/>
          </p:nvPr>
        </p:nvSpPr>
        <p:spPr>
          <a:xfrm>
            <a:off x="1001713" y="1125538"/>
            <a:ext cx="8142287" cy="358775"/>
          </a:xfrm>
        </p:spPr>
        <p:txBody>
          <a:bodyPr/>
          <a:lstStyle/>
          <a:p>
            <a:r>
              <a:rPr lang="de-DE" sz="1500" smtClean="0"/>
              <a:t>The Model Regions: Complementary Research Enables Comprehensiveness</a:t>
            </a:r>
          </a:p>
        </p:txBody>
      </p:sp>
      <p:pic>
        <p:nvPicPr>
          <p:cNvPr id="37892" name="Grafik 2"/>
          <p:cNvPicPr>
            <a:picLocks noChangeAspect="1"/>
          </p:cNvPicPr>
          <p:nvPr/>
        </p:nvPicPr>
        <p:blipFill>
          <a:blip r:embed="rId2" cstate="print"/>
          <a:srcRect t="8604"/>
          <a:stretch>
            <a:fillRect/>
          </a:stretch>
        </p:blipFill>
        <p:spPr bwMode="auto">
          <a:xfrm>
            <a:off x="6416675" y="4448175"/>
            <a:ext cx="2547938" cy="2119313"/>
          </a:xfrm>
          <a:prstGeom prst="rect">
            <a:avLst/>
          </a:prstGeom>
          <a:noFill/>
          <a:ln w="9525">
            <a:noFill/>
            <a:miter lim="800000"/>
            <a:headEnd/>
            <a:tailEnd/>
          </a:ln>
        </p:spPr>
      </p:pic>
      <p:pic>
        <p:nvPicPr>
          <p:cNvPr id="37893" name="Grafik 3"/>
          <p:cNvPicPr>
            <a:picLocks noChangeAspect="1"/>
          </p:cNvPicPr>
          <p:nvPr/>
        </p:nvPicPr>
        <p:blipFill>
          <a:blip r:embed="rId3" cstate="print"/>
          <a:srcRect t="7292"/>
          <a:stretch>
            <a:fillRect/>
          </a:stretch>
        </p:blipFill>
        <p:spPr bwMode="auto">
          <a:xfrm>
            <a:off x="782638" y="1878013"/>
            <a:ext cx="2573337" cy="2244725"/>
          </a:xfrm>
          <a:prstGeom prst="rect">
            <a:avLst/>
          </a:prstGeom>
          <a:noFill/>
          <a:ln w="9525">
            <a:noFill/>
            <a:miter lim="800000"/>
            <a:headEnd/>
            <a:tailEnd/>
          </a:ln>
        </p:spPr>
      </p:pic>
      <p:pic>
        <p:nvPicPr>
          <p:cNvPr id="37894" name="Grafik 4"/>
          <p:cNvPicPr>
            <a:picLocks noChangeAspect="1"/>
          </p:cNvPicPr>
          <p:nvPr/>
        </p:nvPicPr>
        <p:blipFill>
          <a:blip r:embed="rId4" cstate="print"/>
          <a:srcRect t="8365"/>
          <a:stretch>
            <a:fillRect/>
          </a:stretch>
        </p:blipFill>
        <p:spPr bwMode="auto">
          <a:xfrm>
            <a:off x="782638" y="4448175"/>
            <a:ext cx="2516187" cy="2185988"/>
          </a:xfrm>
          <a:prstGeom prst="rect">
            <a:avLst/>
          </a:prstGeom>
          <a:noFill/>
          <a:ln w="9525">
            <a:noFill/>
            <a:miter lim="800000"/>
            <a:headEnd/>
            <a:tailEnd/>
          </a:ln>
        </p:spPr>
      </p:pic>
      <p:pic>
        <p:nvPicPr>
          <p:cNvPr id="37895" name="Grafik 5"/>
          <p:cNvPicPr>
            <a:picLocks noChangeAspect="1"/>
          </p:cNvPicPr>
          <p:nvPr/>
        </p:nvPicPr>
        <p:blipFill>
          <a:blip r:embed="rId5" cstate="print"/>
          <a:srcRect t="9906"/>
          <a:stretch>
            <a:fillRect/>
          </a:stretch>
        </p:blipFill>
        <p:spPr bwMode="auto">
          <a:xfrm>
            <a:off x="3575050" y="4487863"/>
            <a:ext cx="2566988" cy="2181225"/>
          </a:xfrm>
          <a:prstGeom prst="rect">
            <a:avLst/>
          </a:prstGeom>
          <a:noFill/>
          <a:ln w="9525">
            <a:noFill/>
            <a:miter lim="800000"/>
            <a:headEnd/>
            <a:tailEnd/>
          </a:ln>
        </p:spPr>
      </p:pic>
      <p:pic>
        <p:nvPicPr>
          <p:cNvPr id="37896" name="Grafik 6"/>
          <p:cNvPicPr>
            <a:picLocks noChangeAspect="1"/>
          </p:cNvPicPr>
          <p:nvPr/>
        </p:nvPicPr>
        <p:blipFill>
          <a:blip r:embed="rId6" cstate="print"/>
          <a:srcRect t="7121"/>
          <a:stretch>
            <a:fillRect/>
          </a:stretch>
        </p:blipFill>
        <p:spPr bwMode="auto">
          <a:xfrm>
            <a:off x="6416675" y="1878013"/>
            <a:ext cx="2581275" cy="2301875"/>
          </a:xfrm>
          <a:prstGeom prst="rect">
            <a:avLst/>
          </a:prstGeom>
          <a:noFill/>
          <a:ln w="9525">
            <a:noFill/>
            <a:miter lim="800000"/>
            <a:headEnd/>
            <a:tailEnd/>
          </a:ln>
        </p:spPr>
      </p:pic>
      <p:pic>
        <p:nvPicPr>
          <p:cNvPr id="37897" name="Grafik 7"/>
          <p:cNvPicPr>
            <a:picLocks noChangeAspect="1"/>
          </p:cNvPicPr>
          <p:nvPr/>
        </p:nvPicPr>
        <p:blipFill>
          <a:blip r:embed="rId7" cstate="print"/>
          <a:srcRect t="6235"/>
          <a:stretch>
            <a:fillRect/>
          </a:stretch>
        </p:blipFill>
        <p:spPr bwMode="auto">
          <a:xfrm>
            <a:off x="3575050" y="1846263"/>
            <a:ext cx="2608263" cy="2198687"/>
          </a:xfrm>
          <a:prstGeom prst="rect">
            <a:avLst/>
          </a:prstGeom>
          <a:noFill/>
          <a:ln w="9525">
            <a:noFill/>
            <a:miter lim="800000"/>
            <a:headEnd/>
            <a:tailEnd/>
          </a:ln>
        </p:spPr>
      </p:pic>
      <p:pic>
        <p:nvPicPr>
          <p:cNvPr id="37898" name="Grafik 8"/>
          <p:cNvPicPr>
            <a:picLocks noChangeAspect="1" noChangeArrowheads="1"/>
          </p:cNvPicPr>
          <p:nvPr/>
        </p:nvPicPr>
        <p:blipFill>
          <a:blip r:embed="rId8" cstate="print"/>
          <a:srcRect/>
          <a:stretch>
            <a:fillRect/>
          </a:stretch>
        </p:blipFill>
        <p:spPr bwMode="auto">
          <a:xfrm>
            <a:off x="6210300" y="4044950"/>
            <a:ext cx="1111250" cy="514350"/>
          </a:xfrm>
          <a:prstGeom prst="rect">
            <a:avLst/>
          </a:prstGeom>
          <a:noFill/>
          <a:ln w="9525">
            <a:noFill/>
            <a:miter lim="800000"/>
            <a:headEnd/>
            <a:tailEnd/>
          </a:ln>
        </p:spPr>
      </p:pic>
      <p:pic>
        <p:nvPicPr>
          <p:cNvPr id="37899" name="Grafik 9"/>
          <p:cNvPicPr>
            <a:picLocks noChangeAspect="1" noChangeArrowheads="1"/>
          </p:cNvPicPr>
          <p:nvPr/>
        </p:nvPicPr>
        <p:blipFill>
          <a:blip r:embed="rId9" cstate="print"/>
          <a:srcRect/>
          <a:stretch>
            <a:fillRect/>
          </a:stretch>
        </p:blipFill>
        <p:spPr bwMode="auto">
          <a:xfrm>
            <a:off x="647700" y="1655763"/>
            <a:ext cx="1116013" cy="288925"/>
          </a:xfrm>
          <a:prstGeom prst="rect">
            <a:avLst/>
          </a:prstGeom>
          <a:noFill/>
          <a:ln w="9525">
            <a:noFill/>
            <a:miter lim="800000"/>
            <a:headEnd/>
            <a:tailEnd/>
          </a:ln>
        </p:spPr>
      </p:pic>
      <p:pic>
        <p:nvPicPr>
          <p:cNvPr id="37900" name="Grafik 10" descr="Beschreibung: MeRegio_AI3"/>
          <p:cNvPicPr>
            <a:picLocks noChangeAspect="1" noChangeArrowheads="1"/>
          </p:cNvPicPr>
          <p:nvPr/>
        </p:nvPicPr>
        <p:blipFill>
          <a:blip r:embed="rId10" cstate="print"/>
          <a:srcRect/>
          <a:stretch>
            <a:fillRect/>
          </a:stretch>
        </p:blipFill>
        <p:spPr bwMode="auto">
          <a:xfrm>
            <a:off x="479425" y="4081463"/>
            <a:ext cx="1076325" cy="500062"/>
          </a:xfrm>
          <a:prstGeom prst="rect">
            <a:avLst/>
          </a:prstGeom>
          <a:noFill/>
          <a:ln w="9525">
            <a:noFill/>
            <a:miter lim="800000"/>
            <a:headEnd/>
            <a:tailEnd/>
          </a:ln>
        </p:spPr>
      </p:pic>
      <p:pic>
        <p:nvPicPr>
          <p:cNvPr id="37901" name="Grafik 11"/>
          <p:cNvPicPr>
            <a:picLocks noChangeAspect="1" noChangeArrowheads="1"/>
          </p:cNvPicPr>
          <p:nvPr/>
        </p:nvPicPr>
        <p:blipFill>
          <a:blip r:embed="rId11" cstate="print"/>
          <a:srcRect/>
          <a:stretch>
            <a:fillRect/>
          </a:stretch>
        </p:blipFill>
        <p:spPr bwMode="auto">
          <a:xfrm>
            <a:off x="3473450" y="4065588"/>
            <a:ext cx="1135063" cy="442912"/>
          </a:xfrm>
          <a:prstGeom prst="rect">
            <a:avLst/>
          </a:prstGeom>
          <a:noFill/>
          <a:ln w="9525">
            <a:noFill/>
            <a:miter lim="800000"/>
            <a:headEnd/>
            <a:tailEnd/>
          </a:ln>
        </p:spPr>
      </p:pic>
      <p:pic>
        <p:nvPicPr>
          <p:cNvPr id="37902" name="Grafik 12" descr="Beschreibung: RegModHarz"/>
          <p:cNvPicPr>
            <a:picLocks noChangeAspect="1" noChangeArrowheads="1"/>
          </p:cNvPicPr>
          <p:nvPr/>
        </p:nvPicPr>
        <p:blipFill>
          <a:blip r:embed="rId12" cstate="print"/>
          <a:srcRect/>
          <a:stretch>
            <a:fillRect/>
          </a:stretch>
        </p:blipFill>
        <p:spPr bwMode="auto">
          <a:xfrm>
            <a:off x="6215063" y="1620838"/>
            <a:ext cx="1341437" cy="323850"/>
          </a:xfrm>
          <a:prstGeom prst="rect">
            <a:avLst/>
          </a:prstGeom>
          <a:noFill/>
          <a:ln w="9525">
            <a:noFill/>
            <a:miter lim="800000"/>
            <a:headEnd/>
            <a:tailEnd/>
          </a:ln>
        </p:spPr>
      </p:pic>
      <p:pic>
        <p:nvPicPr>
          <p:cNvPr id="37903" name="Grafik 13"/>
          <p:cNvPicPr>
            <a:picLocks noChangeAspect="1" noChangeArrowheads="1"/>
          </p:cNvPicPr>
          <p:nvPr/>
        </p:nvPicPr>
        <p:blipFill>
          <a:blip r:embed="rId13" cstate="print"/>
          <a:srcRect/>
          <a:stretch>
            <a:fillRect/>
          </a:stretch>
        </p:blipFill>
        <p:spPr bwMode="auto">
          <a:xfrm>
            <a:off x="3506788" y="1612900"/>
            <a:ext cx="1068387" cy="2921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Titel 1"/>
          <p:cNvSpPr>
            <a:spLocks noGrp="1"/>
          </p:cNvSpPr>
          <p:nvPr>
            <p:ph type="title"/>
          </p:nvPr>
        </p:nvSpPr>
        <p:spPr/>
        <p:txBody>
          <a:bodyPr/>
          <a:lstStyle/>
          <a:p>
            <a:r>
              <a:rPr lang="en-US" smtClean="0"/>
              <a:t>ICT links the energy system‘s worlds</a:t>
            </a:r>
          </a:p>
        </p:txBody>
      </p:sp>
      <p:grpSp>
        <p:nvGrpSpPr>
          <p:cNvPr id="38915" name="Gruppieren 4"/>
          <p:cNvGrpSpPr>
            <a:grpSpLocks/>
          </p:cNvGrpSpPr>
          <p:nvPr/>
        </p:nvGrpSpPr>
        <p:grpSpPr bwMode="auto">
          <a:xfrm>
            <a:off x="163513" y="1706563"/>
            <a:ext cx="8872537" cy="4364037"/>
            <a:chOff x="163513" y="1706563"/>
            <a:chExt cx="8872537" cy="4364037"/>
          </a:xfrm>
        </p:grpSpPr>
        <p:pic>
          <p:nvPicPr>
            <p:cNvPr id="38916" name="Picture 2"/>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163513" y="1955800"/>
              <a:ext cx="8748712" cy="4114800"/>
            </a:xfrm>
            <a:prstGeom prst="rect">
              <a:avLst/>
            </a:prstGeom>
            <a:noFill/>
            <a:ln w="9525">
              <a:noFill/>
              <a:miter lim="800000"/>
              <a:headEnd/>
              <a:tailEnd/>
            </a:ln>
          </p:spPr>
        </p:pic>
        <p:pic>
          <p:nvPicPr>
            <p:cNvPr id="38917" name="Picture 10"/>
            <p:cNvPicPr>
              <a:picLocks noChangeAspect="1" noChangeArrowheads="1"/>
            </p:cNvPicPr>
            <p:nvPr/>
          </p:nvPicPr>
          <p:blipFill>
            <a:blip r:embed="rId4" cstate="print"/>
            <a:srcRect/>
            <a:stretch>
              <a:fillRect/>
            </a:stretch>
          </p:blipFill>
          <p:spPr bwMode="auto">
            <a:xfrm>
              <a:off x="177800" y="1706563"/>
              <a:ext cx="8858250" cy="4314825"/>
            </a:xfrm>
            <a:prstGeom prst="rect">
              <a:avLst/>
            </a:prstGeom>
            <a:noFill/>
            <a:ln w="9525">
              <a:noFill/>
              <a:miter lim="800000"/>
              <a:headEnd/>
              <a:tailEnd/>
            </a:ln>
            <a:effectLst/>
          </p:spPr>
        </p:pic>
        <p:sp>
          <p:nvSpPr>
            <p:cNvPr id="2" name="Rechteck 1"/>
            <p:cNvSpPr/>
            <p:nvPr/>
          </p:nvSpPr>
          <p:spPr>
            <a:xfrm>
              <a:off x="4025900" y="2085975"/>
              <a:ext cx="1625600" cy="298450"/>
            </a:xfrm>
            <a:prstGeom prst="rect">
              <a:avLst/>
            </a:prstGeom>
            <a:solidFill>
              <a:schemeClr val="accent5">
                <a:lumMod val="75000"/>
              </a:schemeClr>
            </a:solidFill>
            <a:ln>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de-DE" sz="1100" b="1" dirty="0" err="1">
                  <a:latin typeface="Arial" pitchFamily="34" charset="0"/>
                  <a:cs typeface="Arial" pitchFamily="34" charset="0"/>
                </a:rPr>
                <a:t>Linked</a:t>
              </a:r>
              <a:r>
                <a:rPr lang="de-DE" sz="1100" b="1" dirty="0">
                  <a:latin typeface="Arial" pitchFamily="34" charset="0"/>
                  <a:cs typeface="Arial" pitchFamily="34" charset="0"/>
                </a:rPr>
                <a:t> System Level</a:t>
              </a:r>
            </a:p>
          </p:txBody>
        </p:sp>
        <p:sp>
          <p:nvSpPr>
            <p:cNvPr id="3" name="Rechteck 2"/>
            <p:cNvSpPr/>
            <p:nvPr/>
          </p:nvSpPr>
          <p:spPr>
            <a:xfrm>
              <a:off x="4025900" y="2546350"/>
              <a:ext cx="1477963" cy="323850"/>
            </a:xfrm>
            <a:prstGeom prst="rect">
              <a:avLst/>
            </a:prstGeom>
            <a:solidFill>
              <a:srgbClr val="F99107"/>
            </a:solidFill>
            <a:ln>
              <a:solidFill>
                <a:srgbClr val="F99107"/>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de-DE" sz="1100" b="1" dirty="0">
                  <a:latin typeface="Arial" pitchFamily="34" charset="0"/>
                  <a:cs typeface="Arial" pitchFamily="34" charset="0"/>
                </a:rPr>
                <a:t>ICT- Infrastructure Level</a:t>
              </a:r>
            </a:p>
          </p:txBody>
        </p:sp>
        <p:sp>
          <p:nvSpPr>
            <p:cNvPr id="4" name="Rechteck 3"/>
            <p:cNvSpPr/>
            <p:nvPr/>
          </p:nvSpPr>
          <p:spPr>
            <a:xfrm>
              <a:off x="4025900" y="3284538"/>
              <a:ext cx="1625600" cy="288925"/>
            </a:xfrm>
            <a:prstGeom prst="rect">
              <a:avLst/>
            </a:prstGeom>
            <a:solidFill>
              <a:schemeClr val="accent6">
                <a:lumMod val="90000"/>
                <a:lumOff val="10000"/>
              </a:schemeClr>
            </a:solidFill>
            <a:ln>
              <a:solidFill>
                <a:schemeClr val="accent6">
                  <a:lumMod val="90000"/>
                  <a:lumOff val="1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de-DE" sz="1100" b="1" dirty="0" err="1">
                  <a:latin typeface="Arial" pitchFamily="34" charset="0"/>
                  <a:cs typeface="Arial" pitchFamily="34" charset="0"/>
                </a:rPr>
                <a:t>Closed</a:t>
              </a:r>
              <a:r>
                <a:rPr lang="de-DE" sz="1100" b="1" dirty="0">
                  <a:latin typeface="Arial" pitchFamily="34" charset="0"/>
                  <a:cs typeface="Arial" pitchFamily="34" charset="0"/>
                </a:rPr>
                <a:t> System Level</a:t>
              </a:r>
            </a:p>
          </p:txBody>
        </p:sp>
        <p:sp>
          <p:nvSpPr>
            <p:cNvPr id="6" name="Rechteck 5"/>
            <p:cNvSpPr/>
            <p:nvPr/>
          </p:nvSpPr>
          <p:spPr>
            <a:xfrm>
              <a:off x="3062288" y="4221163"/>
              <a:ext cx="1293812" cy="287337"/>
            </a:xfrm>
            <a:prstGeom prst="rect">
              <a:avLst/>
            </a:prstGeom>
            <a:solidFill>
              <a:schemeClr val="accent6">
                <a:lumMod val="90000"/>
                <a:lumOff val="10000"/>
              </a:schemeClr>
            </a:solidFill>
            <a:ln>
              <a:solidFill>
                <a:schemeClr val="accent6">
                  <a:lumMod val="90000"/>
                  <a:lumOff val="1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de-DE" sz="1100" b="1" dirty="0">
                  <a:latin typeface="Arial" pitchFamily="34" charset="0"/>
                  <a:cs typeface="Arial" pitchFamily="34" charset="0"/>
                </a:rPr>
                <a:t>Central </a:t>
              </a:r>
              <a:r>
                <a:rPr lang="de-DE" sz="1100" b="1" dirty="0" err="1">
                  <a:latin typeface="Arial" pitchFamily="34" charset="0"/>
                  <a:cs typeface="Arial" pitchFamily="34" charset="0"/>
                </a:rPr>
                <a:t>Energy</a:t>
              </a:r>
              <a:r>
                <a:rPr lang="de-DE" sz="1100" b="1" dirty="0">
                  <a:latin typeface="Arial" pitchFamily="34" charset="0"/>
                  <a:cs typeface="Arial" pitchFamily="34" charset="0"/>
                </a:rPr>
                <a:t> Generation</a:t>
              </a:r>
            </a:p>
          </p:txBody>
        </p:sp>
        <p:sp>
          <p:nvSpPr>
            <p:cNvPr id="7" name="Rechteck 6"/>
            <p:cNvSpPr/>
            <p:nvPr/>
          </p:nvSpPr>
          <p:spPr>
            <a:xfrm>
              <a:off x="4356100" y="4221163"/>
              <a:ext cx="1168400" cy="287337"/>
            </a:xfrm>
            <a:prstGeom prst="rect">
              <a:avLst/>
            </a:prstGeom>
            <a:solidFill>
              <a:schemeClr val="accent6">
                <a:lumMod val="90000"/>
                <a:lumOff val="10000"/>
              </a:schemeClr>
            </a:solidFill>
            <a:ln>
              <a:solidFill>
                <a:schemeClr val="accent6">
                  <a:lumMod val="90000"/>
                  <a:lumOff val="1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de-DE" sz="1100" b="1" dirty="0">
                  <a:latin typeface="Arial" pitchFamily="34" charset="0"/>
                  <a:cs typeface="Arial" pitchFamily="34" charset="0"/>
                </a:rPr>
                <a:t>Transmission </a:t>
              </a:r>
              <a:r>
                <a:rPr lang="de-DE" sz="1100" b="1" dirty="0" err="1">
                  <a:latin typeface="Arial" pitchFamily="34" charset="0"/>
                  <a:cs typeface="Arial" pitchFamily="34" charset="0"/>
                </a:rPr>
                <a:t>Grid</a:t>
              </a:r>
              <a:endParaRPr lang="de-DE" sz="1100" b="1" dirty="0">
                <a:latin typeface="Arial" pitchFamily="34" charset="0"/>
                <a:cs typeface="Arial" pitchFamily="34" charset="0"/>
              </a:endParaRPr>
            </a:p>
          </p:txBody>
        </p:sp>
        <p:sp>
          <p:nvSpPr>
            <p:cNvPr id="8" name="Rechteck 7"/>
            <p:cNvSpPr/>
            <p:nvPr/>
          </p:nvSpPr>
          <p:spPr>
            <a:xfrm>
              <a:off x="5524500" y="4221163"/>
              <a:ext cx="992188" cy="287337"/>
            </a:xfrm>
            <a:prstGeom prst="rect">
              <a:avLst/>
            </a:prstGeom>
            <a:solidFill>
              <a:schemeClr val="accent6">
                <a:lumMod val="90000"/>
                <a:lumOff val="10000"/>
              </a:schemeClr>
            </a:solidFill>
            <a:ln>
              <a:solidFill>
                <a:schemeClr val="accent6">
                  <a:lumMod val="90000"/>
                  <a:lumOff val="1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de-DE" sz="1100" b="1" dirty="0">
                  <a:latin typeface="Arial" pitchFamily="34" charset="0"/>
                  <a:cs typeface="Arial" pitchFamily="34" charset="0"/>
                </a:rPr>
                <a:t>Distribution </a:t>
              </a:r>
              <a:r>
                <a:rPr lang="de-DE" sz="1100" b="1" dirty="0" err="1">
                  <a:latin typeface="Arial" pitchFamily="34" charset="0"/>
                  <a:cs typeface="Arial" pitchFamily="34" charset="0"/>
                </a:rPr>
                <a:t>Grid</a:t>
              </a:r>
              <a:endParaRPr lang="de-DE" sz="1100" b="1" dirty="0">
                <a:latin typeface="Arial" pitchFamily="34" charset="0"/>
                <a:cs typeface="Arial" pitchFamily="34" charset="0"/>
              </a:endParaRPr>
            </a:p>
          </p:txBody>
        </p:sp>
        <p:sp>
          <p:nvSpPr>
            <p:cNvPr id="9" name="Rechteck 8"/>
            <p:cNvSpPr/>
            <p:nvPr/>
          </p:nvSpPr>
          <p:spPr>
            <a:xfrm>
              <a:off x="8101013" y="4797425"/>
              <a:ext cx="811212" cy="287338"/>
            </a:xfrm>
            <a:prstGeom prst="rect">
              <a:avLst/>
            </a:prstGeom>
            <a:solidFill>
              <a:schemeClr val="bg1"/>
            </a:solidFill>
            <a:ln>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de-DE" sz="1100" b="1" dirty="0">
                  <a:solidFill>
                    <a:schemeClr val="tx1"/>
                  </a:solidFill>
                  <a:latin typeface="Arial" pitchFamily="34" charset="0"/>
                  <a:cs typeface="Arial" pitchFamily="34" charset="0"/>
                </a:rPr>
                <a:t>Storage</a:t>
              </a:r>
            </a:p>
          </p:txBody>
        </p:sp>
        <p:sp>
          <p:nvSpPr>
            <p:cNvPr id="10" name="Rechteck 9"/>
            <p:cNvSpPr/>
            <p:nvPr/>
          </p:nvSpPr>
          <p:spPr>
            <a:xfrm>
              <a:off x="6516688" y="5708650"/>
              <a:ext cx="1800225" cy="361950"/>
            </a:xfrm>
            <a:prstGeom prst="rect">
              <a:avLst/>
            </a:prstGeom>
            <a:solidFill>
              <a:schemeClr val="bg1"/>
            </a:solidFill>
            <a:ln>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de-DE" sz="1100" b="1" dirty="0" err="1">
                  <a:solidFill>
                    <a:schemeClr val="tx1"/>
                  </a:solidFill>
                  <a:latin typeface="Arial" pitchFamily="34" charset="0"/>
                  <a:cs typeface="Arial" pitchFamily="34" charset="0"/>
                </a:rPr>
                <a:t>Decentralized</a:t>
              </a:r>
              <a:r>
                <a:rPr lang="de-DE" sz="1100" b="1" dirty="0">
                  <a:solidFill>
                    <a:schemeClr val="tx1"/>
                  </a:solidFill>
                  <a:latin typeface="Arial" pitchFamily="34" charset="0"/>
                  <a:cs typeface="Arial" pitchFamily="34" charset="0"/>
                </a:rPr>
                <a:t> </a:t>
              </a:r>
              <a:r>
                <a:rPr lang="de-DE" sz="1100" b="1" dirty="0" err="1">
                  <a:solidFill>
                    <a:schemeClr val="tx1"/>
                  </a:solidFill>
                  <a:latin typeface="Arial" pitchFamily="34" charset="0"/>
                  <a:cs typeface="Arial" pitchFamily="34" charset="0"/>
                </a:rPr>
                <a:t>Energy</a:t>
              </a:r>
              <a:r>
                <a:rPr lang="de-DE" sz="1100" b="1" dirty="0">
                  <a:solidFill>
                    <a:schemeClr val="tx1"/>
                  </a:solidFill>
                  <a:latin typeface="Arial" pitchFamily="34" charset="0"/>
                  <a:cs typeface="Arial" pitchFamily="34" charset="0"/>
                </a:rPr>
                <a:t> Generation</a:t>
              </a:r>
            </a:p>
          </p:txBody>
        </p:sp>
        <p:sp>
          <p:nvSpPr>
            <p:cNvPr id="11" name="Rechteck 10"/>
            <p:cNvSpPr/>
            <p:nvPr/>
          </p:nvSpPr>
          <p:spPr>
            <a:xfrm>
              <a:off x="1930400" y="5699125"/>
              <a:ext cx="1057275" cy="287338"/>
            </a:xfrm>
            <a:prstGeom prst="rect">
              <a:avLst/>
            </a:prstGeom>
            <a:solidFill>
              <a:schemeClr val="bg1"/>
            </a:solidFill>
            <a:ln>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de-DE" sz="1100" b="1">
                  <a:solidFill>
                    <a:schemeClr val="tx1"/>
                  </a:solidFill>
                  <a:latin typeface="Arial" charset="0"/>
                  <a:cs typeface="Arial" charset="0"/>
                </a:rPr>
                <a:t>Services</a:t>
              </a:r>
              <a:endParaRPr lang="de-DE" b="1">
                <a:solidFill>
                  <a:schemeClr val="tx1"/>
                </a:solidFill>
                <a:latin typeface="Arial" charset="0"/>
                <a:cs typeface="Arial" charset="0"/>
              </a:endParaRPr>
            </a:p>
          </p:txBody>
        </p:sp>
        <p:sp>
          <p:nvSpPr>
            <p:cNvPr id="12" name="Rechteck 11"/>
            <p:cNvSpPr/>
            <p:nvPr/>
          </p:nvSpPr>
          <p:spPr>
            <a:xfrm>
              <a:off x="882650" y="5002213"/>
              <a:ext cx="719138" cy="288925"/>
            </a:xfrm>
            <a:prstGeom prst="rect">
              <a:avLst/>
            </a:prstGeom>
            <a:solidFill>
              <a:schemeClr val="bg1"/>
            </a:solidFill>
            <a:ln>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de-DE" sz="1100" b="1" dirty="0" err="1">
                  <a:solidFill>
                    <a:schemeClr val="tx1"/>
                  </a:solidFill>
                  <a:latin typeface="Arial" pitchFamily="34" charset="0"/>
                  <a:cs typeface="Arial" pitchFamily="34" charset="0"/>
                </a:rPr>
                <a:t>Markets</a:t>
              </a:r>
              <a:endParaRPr lang="de-DE" sz="1100" b="1" dirty="0">
                <a:solidFill>
                  <a:schemeClr val="tx1"/>
                </a:solidFill>
                <a:latin typeface="Arial" pitchFamily="34" charset="0"/>
                <a:cs typeface="Arial" pitchFamily="34" charset="0"/>
              </a:endParaRPr>
            </a:p>
          </p:txBody>
        </p:sp>
        <p:sp>
          <p:nvSpPr>
            <p:cNvPr id="13" name="Rechteck 12"/>
            <p:cNvSpPr/>
            <p:nvPr/>
          </p:nvSpPr>
          <p:spPr>
            <a:xfrm>
              <a:off x="1042988" y="2060575"/>
              <a:ext cx="1512887" cy="323850"/>
            </a:xfrm>
            <a:prstGeom prst="rect">
              <a:avLst/>
            </a:prstGeom>
            <a:solidFill>
              <a:schemeClr val="bg1"/>
            </a:solidFill>
            <a:ln>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de-DE" sz="1100" b="1" dirty="0">
                  <a:solidFill>
                    <a:schemeClr val="tx1"/>
                  </a:solidFill>
                  <a:latin typeface="Arial" pitchFamily="34" charset="0"/>
                  <a:cs typeface="Arial" pitchFamily="34" charset="0"/>
                </a:rPr>
                <a:t>Industrial</a:t>
              </a:r>
              <a:r>
                <a:rPr lang="de-DE" sz="1100" dirty="0">
                  <a:solidFill>
                    <a:schemeClr val="tx1"/>
                  </a:solidFill>
                  <a:latin typeface="Arial" pitchFamily="34" charset="0"/>
                  <a:cs typeface="Arial" pitchFamily="34" charset="0"/>
                </a:rPr>
                <a:t> </a:t>
              </a:r>
              <a:r>
                <a:rPr lang="de-DE" sz="1100" b="1" dirty="0" err="1">
                  <a:solidFill>
                    <a:schemeClr val="tx1"/>
                  </a:solidFill>
                  <a:latin typeface="Arial" pitchFamily="34" charset="0"/>
                  <a:cs typeface="Arial" pitchFamily="34" charset="0"/>
                </a:rPr>
                <a:t>Energy</a:t>
              </a:r>
              <a:r>
                <a:rPr lang="de-DE" sz="1100" dirty="0">
                  <a:solidFill>
                    <a:schemeClr val="tx1"/>
                  </a:solidFill>
                  <a:latin typeface="Arial" pitchFamily="34" charset="0"/>
                  <a:cs typeface="Arial" pitchFamily="34" charset="0"/>
                </a:rPr>
                <a:t> </a:t>
              </a:r>
              <a:r>
                <a:rPr lang="de-DE" sz="1100" b="1" dirty="0">
                  <a:solidFill>
                    <a:schemeClr val="tx1"/>
                  </a:solidFill>
                  <a:latin typeface="Arial" pitchFamily="34" charset="0"/>
                  <a:cs typeface="Arial" pitchFamily="34" charset="0"/>
                </a:rPr>
                <a:t>Management</a:t>
              </a:r>
            </a:p>
          </p:txBody>
        </p:sp>
        <p:sp>
          <p:nvSpPr>
            <p:cNvPr id="14" name="Rechteck 13"/>
            <p:cNvSpPr/>
            <p:nvPr/>
          </p:nvSpPr>
          <p:spPr>
            <a:xfrm>
              <a:off x="355600" y="3068638"/>
              <a:ext cx="887413" cy="215900"/>
            </a:xfrm>
            <a:prstGeom prst="rect">
              <a:avLst/>
            </a:prstGeom>
            <a:solidFill>
              <a:schemeClr val="bg1"/>
            </a:solidFill>
            <a:ln>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de-DE" sz="1100" b="1" dirty="0">
                  <a:solidFill>
                    <a:schemeClr val="tx1"/>
                  </a:solidFill>
                  <a:latin typeface="Arial" pitchFamily="34" charset="0"/>
                  <a:cs typeface="Arial" pitchFamily="34" charset="0"/>
                </a:rPr>
                <a:t>E-Mobility</a:t>
              </a:r>
            </a:p>
          </p:txBody>
        </p:sp>
        <p:sp>
          <p:nvSpPr>
            <p:cNvPr id="15" name="Rechteck 14"/>
            <p:cNvSpPr/>
            <p:nvPr/>
          </p:nvSpPr>
          <p:spPr>
            <a:xfrm>
              <a:off x="7164388" y="1844675"/>
              <a:ext cx="792162" cy="377825"/>
            </a:xfrm>
            <a:prstGeom prst="rect">
              <a:avLst/>
            </a:prstGeom>
            <a:solidFill>
              <a:schemeClr val="bg1"/>
            </a:solidFill>
            <a:ln>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de-DE" sz="1100" b="1" dirty="0">
                  <a:solidFill>
                    <a:schemeClr val="tx1"/>
                  </a:solidFill>
                  <a:latin typeface="Arial" pitchFamily="34" charset="0"/>
                  <a:cs typeface="Arial" pitchFamily="34" charset="0"/>
                </a:rPr>
                <a:t>Smart Home</a:t>
              </a:r>
            </a:p>
          </p:txBody>
        </p:sp>
      </p:gr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Titel 1"/>
          <p:cNvSpPr>
            <a:spLocks noGrp="1"/>
          </p:cNvSpPr>
          <p:nvPr>
            <p:ph type="title"/>
          </p:nvPr>
        </p:nvSpPr>
        <p:spPr/>
        <p:txBody>
          <a:bodyPr/>
          <a:lstStyle/>
          <a:p>
            <a:r>
              <a:rPr lang="de-DE" smtClean="0"/>
              <a:t>ICT connects the worlds</a:t>
            </a:r>
          </a:p>
        </p:txBody>
      </p:sp>
      <p:sp>
        <p:nvSpPr>
          <p:cNvPr id="39939" name="Textfeld 16"/>
          <p:cNvSpPr txBox="1">
            <a:spLocks noChangeArrowheads="1"/>
          </p:cNvSpPr>
          <p:nvPr/>
        </p:nvSpPr>
        <p:spPr bwMode="auto">
          <a:xfrm>
            <a:off x="1963738" y="1827213"/>
            <a:ext cx="3327400" cy="647700"/>
          </a:xfrm>
          <a:prstGeom prst="rect">
            <a:avLst/>
          </a:prstGeom>
          <a:noFill/>
          <a:ln w="9525">
            <a:noFill/>
            <a:miter lim="800000"/>
            <a:headEnd/>
            <a:tailEnd/>
          </a:ln>
        </p:spPr>
        <p:txBody>
          <a:bodyPr>
            <a:spAutoFit/>
          </a:bodyPr>
          <a:lstStyle/>
          <a:p>
            <a:r>
              <a:rPr lang="de-DE" sz="3600" b="1">
                <a:solidFill>
                  <a:schemeClr val="bg1"/>
                </a:solidFill>
              </a:rPr>
              <a:t>Smart Energy</a:t>
            </a:r>
          </a:p>
        </p:txBody>
      </p:sp>
      <p:grpSp>
        <p:nvGrpSpPr>
          <p:cNvPr id="39940" name="Gruppieren 16"/>
          <p:cNvGrpSpPr>
            <a:grpSpLocks/>
          </p:cNvGrpSpPr>
          <p:nvPr/>
        </p:nvGrpSpPr>
        <p:grpSpPr bwMode="auto">
          <a:xfrm>
            <a:off x="163513" y="1706563"/>
            <a:ext cx="8872537" cy="4364037"/>
            <a:chOff x="163513" y="1706563"/>
            <a:chExt cx="8872537" cy="4364037"/>
          </a:xfrm>
        </p:grpSpPr>
        <p:pic>
          <p:nvPicPr>
            <p:cNvPr id="39946" name="Picture 2"/>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163513" y="1955800"/>
              <a:ext cx="8748712" cy="4114800"/>
            </a:xfrm>
            <a:prstGeom prst="rect">
              <a:avLst/>
            </a:prstGeom>
            <a:noFill/>
            <a:ln w="9525">
              <a:noFill/>
              <a:miter lim="800000"/>
              <a:headEnd/>
              <a:tailEnd/>
            </a:ln>
          </p:spPr>
        </p:pic>
        <p:pic>
          <p:nvPicPr>
            <p:cNvPr id="39947" name="Picture 10"/>
            <p:cNvPicPr>
              <a:picLocks noChangeAspect="1" noChangeArrowheads="1"/>
            </p:cNvPicPr>
            <p:nvPr/>
          </p:nvPicPr>
          <p:blipFill>
            <a:blip r:embed="rId4" cstate="print"/>
            <a:srcRect/>
            <a:stretch>
              <a:fillRect/>
            </a:stretch>
          </p:blipFill>
          <p:spPr bwMode="auto">
            <a:xfrm>
              <a:off x="177800" y="1706563"/>
              <a:ext cx="8858250" cy="4314825"/>
            </a:xfrm>
            <a:prstGeom prst="rect">
              <a:avLst/>
            </a:prstGeom>
            <a:noFill/>
            <a:ln w="9525">
              <a:noFill/>
              <a:miter lim="800000"/>
              <a:headEnd/>
              <a:tailEnd/>
            </a:ln>
            <a:effectLst/>
          </p:spPr>
        </p:pic>
        <p:sp>
          <p:nvSpPr>
            <p:cNvPr id="20" name="Rechteck 19"/>
            <p:cNvSpPr/>
            <p:nvPr/>
          </p:nvSpPr>
          <p:spPr>
            <a:xfrm>
              <a:off x="4025900" y="2085975"/>
              <a:ext cx="1625600" cy="298450"/>
            </a:xfrm>
            <a:prstGeom prst="rect">
              <a:avLst/>
            </a:prstGeom>
            <a:solidFill>
              <a:schemeClr val="accent5">
                <a:lumMod val="75000"/>
              </a:schemeClr>
            </a:solidFill>
            <a:ln>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de-DE" sz="1100" b="1" dirty="0" err="1">
                  <a:latin typeface="Arial" pitchFamily="34" charset="0"/>
                  <a:cs typeface="Arial" pitchFamily="34" charset="0"/>
                </a:rPr>
                <a:t>Linked</a:t>
              </a:r>
              <a:r>
                <a:rPr lang="de-DE" sz="1100" b="1" dirty="0">
                  <a:latin typeface="Arial" pitchFamily="34" charset="0"/>
                  <a:cs typeface="Arial" pitchFamily="34" charset="0"/>
                </a:rPr>
                <a:t> System Level</a:t>
              </a:r>
            </a:p>
          </p:txBody>
        </p:sp>
        <p:sp>
          <p:nvSpPr>
            <p:cNvPr id="21" name="Rechteck 20"/>
            <p:cNvSpPr/>
            <p:nvPr/>
          </p:nvSpPr>
          <p:spPr>
            <a:xfrm>
              <a:off x="4025900" y="2546350"/>
              <a:ext cx="1477963" cy="323850"/>
            </a:xfrm>
            <a:prstGeom prst="rect">
              <a:avLst/>
            </a:prstGeom>
            <a:solidFill>
              <a:srgbClr val="F99107"/>
            </a:solidFill>
            <a:ln>
              <a:solidFill>
                <a:srgbClr val="F99107"/>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de-DE" sz="1100" b="1" dirty="0">
                  <a:latin typeface="Arial" pitchFamily="34" charset="0"/>
                  <a:cs typeface="Arial" pitchFamily="34" charset="0"/>
                </a:rPr>
                <a:t>ICT- Infrastructure Level</a:t>
              </a:r>
            </a:p>
          </p:txBody>
        </p:sp>
        <p:sp>
          <p:nvSpPr>
            <p:cNvPr id="22" name="Rechteck 21"/>
            <p:cNvSpPr/>
            <p:nvPr/>
          </p:nvSpPr>
          <p:spPr>
            <a:xfrm>
              <a:off x="4025900" y="3284538"/>
              <a:ext cx="1625600" cy="288925"/>
            </a:xfrm>
            <a:prstGeom prst="rect">
              <a:avLst/>
            </a:prstGeom>
            <a:solidFill>
              <a:schemeClr val="accent6">
                <a:lumMod val="90000"/>
                <a:lumOff val="10000"/>
              </a:schemeClr>
            </a:solidFill>
            <a:ln>
              <a:solidFill>
                <a:schemeClr val="accent6">
                  <a:lumMod val="90000"/>
                  <a:lumOff val="1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de-DE" sz="1100" b="1" dirty="0" err="1">
                  <a:latin typeface="Arial" pitchFamily="34" charset="0"/>
                  <a:cs typeface="Arial" pitchFamily="34" charset="0"/>
                </a:rPr>
                <a:t>Closed</a:t>
              </a:r>
              <a:r>
                <a:rPr lang="de-DE" sz="1100" b="1" dirty="0">
                  <a:latin typeface="Arial" pitchFamily="34" charset="0"/>
                  <a:cs typeface="Arial" pitchFamily="34" charset="0"/>
                </a:rPr>
                <a:t> System Level</a:t>
              </a:r>
            </a:p>
          </p:txBody>
        </p:sp>
        <p:sp>
          <p:nvSpPr>
            <p:cNvPr id="23" name="Rechteck 22"/>
            <p:cNvSpPr/>
            <p:nvPr/>
          </p:nvSpPr>
          <p:spPr>
            <a:xfrm>
              <a:off x="3062288" y="4221163"/>
              <a:ext cx="1293812" cy="287337"/>
            </a:xfrm>
            <a:prstGeom prst="rect">
              <a:avLst/>
            </a:prstGeom>
            <a:solidFill>
              <a:schemeClr val="accent6">
                <a:lumMod val="90000"/>
                <a:lumOff val="10000"/>
              </a:schemeClr>
            </a:solidFill>
            <a:ln>
              <a:solidFill>
                <a:schemeClr val="accent6">
                  <a:lumMod val="90000"/>
                  <a:lumOff val="1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de-DE" sz="1100" b="1" dirty="0">
                  <a:latin typeface="Arial" pitchFamily="34" charset="0"/>
                  <a:cs typeface="Arial" pitchFamily="34" charset="0"/>
                </a:rPr>
                <a:t>Central </a:t>
              </a:r>
              <a:r>
                <a:rPr lang="de-DE" sz="1100" b="1" dirty="0" err="1">
                  <a:latin typeface="Arial" pitchFamily="34" charset="0"/>
                  <a:cs typeface="Arial" pitchFamily="34" charset="0"/>
                </a:rPr>
                <a:t>Energy</a:t>
              </a:r>
              <a:r>
                <a:rPr lang="de-DE" sz="1100" b="1" dirty="0">
                  <a:latin typeface="Arial" pitchFamily="34" charset="0"/>
                  <a:cs typeface="Arial" pitchFamily="34" charset="0"/>
                </a:rPr>
                <a:t> Generation</a:t>
              </a:r>
            </a:p>
          </p:txBody>
        </p:sp>
        <p:sp>
          <p:nvSpPr>
            <p:cNvPr id="24" name="Rechteck 23"/>
            <p:cNvSpPr/>
            <p:nvPr/>
          </p:nvSpPr>
          <p:spPr>
            <a:xfrm>
              <a:off x="4356100" y="4221163"/>
              <a:ext cx="1168400" cy="287337"/>
            </a:xfrm>
            <a:prstGeom prst="rect">
              <a:avLst/>
            </a:prstGeom>
            <a:solidFill>
              <a:schemeClr val="accent6">
                <a:lumMod val="90000"/>
                <a:lumOff val="10000"/>
              </a:schemeClr>
            </a:solidFill>
            <a:ln>
              <a:solidFill>
                <a:schemeClr val="accent6">
                  <a:lumMod val="90000"/>
                  <a:lumOff val="1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de-DE" sz="1100" b="1" dirty="0">
                  <a:latin typeface="Arial" pitchFamily="34" charset="0"/>
                  <a:cs typeface="Arial" pitchFamily="34" charset="0"/>
                </a:rPr>
                <a:t>Transmission </a:t>
              </a:r>
              <a:r>
                <a:rPr lang="de-DE" sz="1100" b="1" dirty="0" err="1">
                  <a:latin typeface="Arial" pitchFamily="34" charset="0"/>
                  <a:cs typeface="Arial" pitchFamily="34" charset="0"/>
                </a:rPr>
                <a:t>Grid</a:t>
              </a:r>
              <a:endParaRPr lang="de-DE" sz="1100" b="1" dirty="0">
                <a:latin typeface="Arial" pitchFamily="34" charset="0"/>
                <a:cs typeface="Arial" pitchFamily="34" charset="0"/>
              </a:endParaRPr>
            </a:p>
          </p:txBody>
        </p:sp>
        <p:sp>
          <p:nvSpPr>
            <p:cNvPr id="25" name="Rechteck 24"/>
            <p:cNvSpPr/>
            <p:nvPr/>
          </p:nvSpPr>
          <p:spPr>
            <a:xfrm>
              <a:off x="5524500" y="4221163"/>
              <a:ext cx="992188" cy="287337"/>
            </a:xfrm>
            <a:prstGeom prst="rect">
              <a:avLst/>
            </a:prstGeom>
            <a:solidFill>
              <a:schemeClr val="accent6">
                <a:lumMod val="90000"/>
                <a:lumOff val="10000"/>
              </a:schemeClr>
            </a:solidFill>
            <a:ln>
              <a:solidFill>
                <a:schemeClr val="accent6">
                  <a:lumMod val="90000"/>
                  <a:lumOff val="1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de-DE" sz="1100" b="1" dirty="0">
                  <a:latin typeface="Arial" pitchFamily="34" charset="0"/>
                  <a:cs typeface="Arial" pitchFamily="34" charset="0"/>
                </a:rPr>
                <a:t>Distribution </a:t>
              </a:r>
              <a:r>
                <a:rPr lang="de-DE" sz="1100" b="1" dirty="0" err="1">
                  <a:latin typeface="Arial" pitchFamily="34" charset="0"/>
                  <a:cs typeface="Arial" pitchFamily="34" charset="0"/>
                </a:rPr>
                <a:t>Grid</a:t>
              </a:r>
              <a:endParaRPr lang="de-DE" sz="1100" b="1" dirty="0">
                <a:latin typeface="Arial" pitchFamily="34" charset="0"/>
                <a:cs typeface="Arial" pitchFamily="34" charset="0"/>
              </a:endParaRPr>
            </a:p>
          </p:txBody>
        </p:sp>
        <p:sp>
          <p:nvSpPr>
            <p:cNvPr id="26" name="Rechteck 25"/>
            <p:cNvSpPr/>
            <p:nvPr/>
          </p:nvSpPr>
          <p:spPr>
            <a:xfrm>
              <a:off x="8101013" y="4797425"/>
              <a:ext cx="811212" cy="287338"/>
            </a:xfrm>
            <a:prstGeom prst="rect">
              <a:avLst/>
            </a:prstGeom>
            <a:solidFill>
              <a:schemeClr val="bg1"/>
            </a:solidFill>
            <a:ln>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de-DE" sz="1100" b="1" dirty="0">
                  <a:solidFill>
                    <a:schemeClr val="tx1"/>
                  </a:solidFill>
                  <a:latin typeface="Arial" pitchFamily="34" charset="0"/>
                  <a:cs typeface="Arial" pitchFamily="34" charset="0"/>
                </a:rPr>
                <a:t>Storage</a:t>
              </a:r>
            </a:p>
          </p:txBody>
        </p:sp>
        <p:sp>
          <p:nvSpPr>
            <p:cNvPr id="27" name="Rechteck 26"/>
            <p:cNvSpPr/>
            <p:nvPr/>
          </p:nvSpPr>
          <p:spPr>
            <a:xfrm>
              <a:off x="6516688" y="5708650"/>
              <a:ext cx="1800225" cy="361950"/>
            </a:xfrm>
            <a:prstGeom prst="rect">
              <a:avLst/>
            </a:prstGeom>
            <a:solidFill>
              <a:schemeClr val="bg1"/>
            </a:solidFill>
            <a:ln>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de-DE" sz="1100" b="1" dirty="0" err="1">
                  <a:solidFill>
                    <a:schemeClr val="tx1"/>
                  </a:solidFill>
                  <a:latin typeface="Arial" pitchFamily="34" charset="0"/>
                  <a:cs typeface="Arial" pitchFamily="34" charset="0"/>
                </a:rPr>
                <a:t>Decentral</a:t>
              </a:r>
              <a:r>
                <a:rPr lang="de-DE" sz="1100" b="1" dirty="0">
                  <a:solidFill>
                    <a:schemeClr val="tx1"/>
                  </a:solidFill>
                  <a:latin typeface="Arial" pitchFamily="34" charset="0"/>
                  <a:cs typeface="Arial" pitchFamily="34" charset="0"/>
                </a:rPr>
                <a:t> </a:t>
              </a:r>
              <a:r>
                <a:rPr lang="de-DE" sz="1100" b="1" dirty="0" err="1">
                  <a:solidFill>
                    <a:schemeClr val="tx1"/>
                  </a:solidFill>
                  <a:latin typeface="Arial" pitchFamily="34" charset="0"/>
                  <a:cs typeface="Arial" pitchFamily="34" charset="0"/>
                </a:rPr>
                <a:t>Energy</a:t>
              </a:r>
              <a:r>
                <a:rPr lang="de-DE" sz="1100" b="1" dirty="0">
                  <a:solidFill>
                    <a:schemeClr val="tx1"/>
                  </a:solidFill>
                  <a:latin typeface="Arial" pitchFamily="34" charset="0"/>
                  <a:cs typeface="Arial" pitchFamily="34" charset="0"/>
                </a:rPr>
                <a:t> Generation</a:t>
              </a:r>
            </a:p>
          </p:txBody>
        </p:sp>
        <p:sp>
          <p:nvSpPr>
            <p:cNvPr id="28" name="Rechteck 27"/>
            <p:cNvSpPr/>
            <p:nvPr/>
          </p:nvSpPr>
          <p:spPr>
            <a:xfrm>
              <a:off x="1930400" y="5699125"/>
              <a:ext cx="1057275" cy="287338"/>
            </a:xfrm>
            <a:prstGeom prst="rect">
              <a:avLst/>
            </a:prstGeom>
            <a:solidFill>
              <a:schemeClr val="bg1"/>
            </a:solidFill>
            <a:ln>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de-DE" sz="1100" b="1">
                  <a:solidFill>
                    <a:schemeClr val="tx1"/>
                  </a:solidFill>
                  <a:latin typeface="Arial" charset="0"/>
                  <a:cs typeface="Arial" charset="0"/>
                </a:rPr>
                <a:t>Services</a:t>
              </a:r>
              <a:endParaRPr lang="de-DE" b="1">
                <a:solidFill>
                  <a:schemeClr val="tx1"/>
                </a:solidFill>
                <a:latin typeface="Arial" charset="0"/>
                <a:cs typeface="Arial" charset="0"/>
              </a:endParaRPr>
            </a:p>
          </p:txBody>
        </p:sp>
        <p:sp>
          <p:nvSpPr>
            <p:cNvPr id="29" name="Rechteck 28"/>
            <p:cNvSpPr/>
            <p:nvPr/>
          </p:nvSpPr>
          <p:spPr>
            <a:xfrm>
              <a:off x="882650" y="5002213"/>
              <a:ext cx="719138" cy="288925"/>
            </a:xfrm>
            <a:prstGeom prst="rect">
              <a:avLst/>
            </a:prstGeom>
            <a:solidFill>
              <a:schemeClr val="bg1"/>
            </a:solidFill>
            <a:ln>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de-DE" sz="1100" b="1" dirty="0" err="1">
                  <a:solidFill>
                    <a:schemeClr val="tx1"/>
                  </a:solidFill>
                  <a:latin typeface="Arial" pitchFamily="34" charset="0"/>
                  <a:cs typeface="Arial" pitchFamily="34" charset="0"/>
                </a:rPr>
                <a:t>Markets</a:t>
              </a:r>
              <a:endParaRPr lang="de-DE" sz="1100" b="1" dirty="0">
                <a:solidFill>
                  <a:schemeClr val="tx1"/>
                </a:solidFill>
                <a:latin typeface="Arial" pitchFamily="34" charset="0"/>
                <a:cs typeface="Arial" pitchFamily="34" charset="0"/>
              </a:endParaRPr>
            </a:p>
          </p:txBody>
        </p:sp>
        <p:sp>
          <p:nvSpPr>
            <p:cNvPr id="30" name="Rechteck 29"/>
            <p:cNvSpPr/>
            <p:nvPr/>
          </p:nvSpPr>
          <p:spPr>
            <a:xfrm>
              <a:off x="1042988" y="2060575"/>
              <a:ext cx="1512887" cy="323850"/>
            </a:xfrm>
            <a:prstGeom prst="rect">
              <a:avLst/>
            </a:prstGeom>
            <a:solidFill>
              <a:schemeClr val="bg1"/>
            </a:solidFill>
            <a:ln>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de-DE" sz="1100" b="1" dirty="0">
                  <a:solidFill>
                    <a:schemeClr val="tx1"/>
                  </a:solidFill>
                  <a:latin typeface="Arial" pitchFamily="34" charset="0"/>
                  <a:cs typeface="Arial" pitchFamily="34" charset="0"/>
                </a:rPr>
                <a:t>Industrial</a:t>
              </a:r>
              <a:r>
                <a:rPr lang="de-DE" sz="1100" dirty="0">
                  <a:solidFill>
                    <a:schemeClr val="tx1"/>
                  </a:solidFill>
                  <a:latin typeface="Arial" pitchFamily="34" charset="0"/>
                  <a:cs typeface="Arial" pitchFamily="34" charset="0"/>
                </a:rPr>
                <a:t> </a:t>
              </a:r>
              <a:r>
                <a:rPr lang="de-DE" sz="1100" b="1" dirty="0" err="1">
                  <a:solidFill>
                    <a:schemeClr val="tx1"/>
                  </a:solidFill>
                  <a:latin typeface="Arial" pitchFamily="34" charset="0"/>
                  <a:cs typeface="Arial" pitchFamily="34" charset="0"/>
                </a:rPr>
                <a:t>Energy</a:t>
              </a:r>
              <a:r>
                <a:rPr lang="de-DE" sz="1100" dirty="0">
                  <a:solidFill>
                    <a:schemeClr val="tx1"/>
                  </a:solidFill>
                  <a:latin typeface="Arial" pitchFamily="34" charset="0"/>
                  <a:cs typeface="Arial" pitchFamily="34" charset="0"/>
                </a:rPr>
                <a:t> </a:t>
              </a:r>
              <a:r>
                <a:rPr lang="de-DE" sz="1100" b="1" dirty="0">
                  <a:solidFill>
                    <a:schemeClr val="tx1"/>
                  </a:solidFill>
                  <a:latin typeface="Arial" pitchFamily="34" charset="0"/>
                  <a:cs typeface="Arial" pitchFamily="34" charset="0"/>
                </a:rPr>
                <a:t>Management</a:t>
              </a:r>
            </a:p>
          </p:txBody>
        </p:sp>
        <p:sp>
          <p:nvSpPr>
            <p:cNvPr id="31" name="Rechteck 30"/>
            <p:cNvSpPr/>
            <p:nvPr/>
          </p:nvSpPr>
          <p:spPr>
            <a:xfrm>
              <a:off x="355600" y="3068638"/>
              <a:ext cx="887413" cy="215900"/>
            </a:xfrm>
            <a:prstGeom prst="rect">
              <a:avLst/>
            </a:prstGeom>
            <a:solidFill>
              <a:schemeClr val="bg1"/>
            </a:solidFill>
            <a:ln>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de-DE" sz="1100" b="1" dirty="0">
                  <a:solidFill>
                    <a:schemeClr val="tx1"/>
                  </a:solidFill>
                  <a:latin typeface="Arial" pitchFamily="34" charset="0"/>
                  <a:cs typeface="Arial" pitchFamily="34" charset="0"/>
                </a:rPr>
                <a:t>E-Mobility</a:t>
              </a:r>
            </a:p>
          </p:txBody>
        </p:sp>
        <p:sp>
          <p:nvSpPr>
            <p:cNvPr id="32" name="Rechteck 31"/>
            <p:cNvSpPr/>
            <p:nvPr/>
          </p:nvSpPr>
          <p:spPr>
            <a:xfrm>
              <a:off x="7164388" y="1844675"/>
              <a:ext cx="792162" cy="377825"/>
            </a:xfrm>
            <a:prstGeom prst="rect">
              <a:avLst/>
            </a:prstGeom>
            <a:solidFill>
              <a:schemeClr val="bg1"/>
            </a:solidFill>
            <a:ln>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de-DE" sz="1100" b="1" dirty="0">
                  <a:solidFill>
                    <a:schemeClr val="tx1"/>
                  </a:solidFill>
                  <a:latin typeface="Arial" pitchFamily="34" charset="0"/>
                  <a:cs typeface="Arial" pitchFamily="34" charset="0"/>
                </a:rPr>
                <a:t>Smart Home</a:t>
              </a:r>
            </a:p>
          </p:txBody>
        </p:sp>
      </p:grpSp>
      <p:sp>
        <p:nvSpPr>
          <p:cNvPr id="34" name="Ellipse 33"/>
          <p:cNvSpPr/>
          <p:nvPr/>
        </p:nvSpPr>
        <p:spPr bwMode="auto">
          <a:xfrm>
            <a:off x="134938" y="1700213"/>
            <a:ext cx="8855075" cy="4537075"/>
          </a:xfrm>
          <a:prstGeom prst="ellipse">
            <a:avLst/>
          </a:prstGeom>
          <a:solidFill>
            <a:srgbClr val="92D050">
              <a:alpha val="71000"/>
            </a:srgbClr>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sl-SI">
              <a:solidFill>
                <a:srgbClr val="FFFFFF"/>
              </a:solidFill>
            </a:endParaRPr>
          </a:p>
        </p:txBody>
      </p:sp>
      <p:grpSp>
        <p:nvGrpSpPr>
          <p:cNvPr id="35" name="Gruppieren 34"/>
          <p:cNvGrpSpPr>
            <a:grpSpLocks/>
          </p:cNvGrpSpPr>
          <p:nvPr/>
        </p:nvGrpSpPr>
        <p:grpSpPr bwMode="auto">
          <a:xfrm>
            <a:off x="1670050" y="2600325"/>
            <a:ext cx="6229350" cy="2809875"/>
            <a:chOff x="1843881" y="2601107"/>
            <a:chExt cx="5886450" cy="2808312"/>
          </a:xfrm>
        </p:grpSpPr>
        <p:sp>
          <p:nvSpPr>
            <p:cNvPr id="36" name="Ellipse 35"/>
            <p:cNvSpPr/>
            <p:nvPr/>
          </p:nvSpPr>
          <p:spPr>
            <a:xfrm>
              <a:off x="1843881" y="2601107"/>
              <a:ext cx="5886450" cy="2808312"/>
            </a:xfrm>
            <a:prstGeom prst="ellipse">
              <a:avLst/>
            </a:prstGeom>
            <a:solidFill>
              <a:srgbClr val="F99107">
                <a:alpha val="79000"/>
              </a:srgbClr>
            </a:solidFill>
            <a:ln>
              <a:solidFill>
                <a:srgbClr val="F99107"/>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sl-SI">
                <a:solidFill>
                  <a:srgbClr val="FFFFFF"/>
                </a:solidFill>
              </a:endParaRPr>
            </a:p>
          </p:txBody>
        </p:sp>
        <p:sp>
          <p:nvSpPr>
            <p:cNvPr id="39945" name="Textfeld 3"/>
            <p:cNvSpPr txBox="1">
              <a:spLocks noChangeArrowheads="1"/>
            </p:cNvSpPr>
            <p:nvPr/>
          </p:nvSpPr>
          <p:spPr bwMode="auto">
            <a:xfrm>
              <a:off x="3431697" y="2780928"/>
              <a:ext cx="3019598" cy="646331"/>
            </a:xfrm>
            <a:prstGeom prst="rect">
              <a:avLst/>
            </a:prstGeom>
            <a:noFill/>
            <a:ln w="9525">
              <a:noFill/>
              <a:miter lim="800000"/>
              <a:headEnd/>
              <a:tailEnd/>
            </a:ln>
          </p:spPr>
          <p:txBody>
            <a:bodyPr>
              <a:spAutoFit/>
            </a:bodyPr>
            <a:lstStyle/>
            <a:p>
              <a:r>
                <a:rPr lang="de-DE" sz="3600" b="1">
                  <a:solidFill>
                    <a:schemeClr val="bg1"/>
                  </a:solidFill>
                </a:rPr>
                <a:t>Smart Grid</a:t>
              </a:r>
            </a:p>
          </p:txBody>
        </p:sp>
      </p:grpSp>
      <p:sp>
        <p:nvSpPr>
          <p:cNvPr id="39943" name="Textfeld 1"/>
          <p:cNvSpPr txBox="1">
            <a:spLocks noChangeArrowheads="1"/>
          </p:cNvSpPr>
          <p:nvPr/>
        </p:nvSpPr>
        <p:spPr bwMode="auto">
          <a:xfrm>
            <a:off x="2844800" y="1844675"/>
            <a:ext cx="3386138" cy="615950"/>
          </a:xfrm>
          <a:prstGeom prst="rect">
            <a:avLst/>
          </a:prstGeom>
          <a:noFill/>
          <a:ln w="9525">
            <a:noFill/>
            <a:miter lim="800000"/>
            <a:headEnd/>
            <a:tailEnd/>
          </a:ln>
        </p:spPr>
        <p:txBody>
          <a:bodyPr>
            <a:spAutoFit/>
          </a:bodyPr>
          <a:lstStyle/>
          <a:p>
            <a:r>
              <a:rPr lang="de-DE" sz="3400" b="1">
                <a:solidFill>
                  <a:schemeClr val="bg1"/>
                </a:solidFill>
              </a:rPr>
              <a:t>Smart Energy </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nodeType="clickEffect">
                                  <p:stCondLst>
                                    <p:cond delay="0"/>
                                  </p:stCondLst>
                                  <p:childTnLst>
                                    <p:set>
                                      <p:cBhvr>
                                        <p:cTn id="6" dur="1" fill="hold">
                                          <p:stCondLst>
                                            <p:cond delay="0"/>
                                          </p:stCondLst>
                                        </p:cTn>
                                        <p:tgtEl>
                                          <p:spTgt spid="35"/>
                                        </p:tgtEl>
                                        <p:attrNameLst>
                                          <p:attrName>style.visibility</p:attrName>
                                        </p:attrNameLst>
                                      </p:cBhvr>
                                      <p:to>
                                        <p:strVal val="visible"/>
                                      </p:to>
                                    </p:set>
                                    <p:animEffect transition="in" filter="fade">
                                      <p:cBhvr>
                                        <p:cTn id="7"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9" name="Gruppieren 18"/>
          <p:cNvGrpSpPr>
            <a:grpSpLocks/>
          </p:cNvGrpSpPr>
          <p:nvPr/>
        </p:nvGrpSpPr>
        <p:grpSpPr bwMode="auto">
          <a:xfrm>
            <a:off x="107950" y="1628775"/>
            <a:ext cx="8928100" cy="4752975"/>
            <a:chOff x="107950" y="1700213"/>
            <a:chExt cx="8928100" cy="4752975"/>
          </a:xfrm>
        </p:grpSpPr>
        <p:sp>
          <p:nvSpPr>
            <p:cNvPr id="3" name="Ellipse 2"/>
            <p:cNvSpPr/>
            <p:nvPr/>
          </p:nvSpPr>
          <p:spPr>
            <a:xfrm>
              <a:off x="107950" y="1700213"/>
              <a:ext cx="8928100" cy="4752975"/>
            </a:xfrm>
            <a:prstGeom prst="ellipse">
              <a:avLst/>
            </a:prstGeom>
            <a:solidFill>
              <a:srgbClr val="F09010">
                <a:alpha val="46000"/>
              </a:srgbClr>
            </a:solidFill>
            <a:ln w="38100">
              <a:solidFill>
                <a:srgbClr val="F0901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sl-SI">
                <a:solidFill>
                  <a:srgbClr val="FFFFFF"/>
                </a:solidFill>
              </a:endParaRPr>
            </a:p>
          </p:txBody>
        </p:sp>
        <p:sp>
          <p:nvSpPr>
            <p:cNvPr id="40994" name="Textfeld 9"/>
            <p:cNvSpPr txBox="1">
              <a:spLocks noChangeArrowheads="1"/>
            </p:cNvSpPr>
            <p:nvPr/>
          </p:nvSpPr>
          <p:spPr bwMode="auto">
            <a:xfrm>
              <a:off x="4791075" y="5321300"/>
              <a:ext cx="2051050" cy="830997"/>
            </a:xfrm>
            <a:prstGeom prst="rect">
              <a:avLst/>
            </a:prstGeom>
            <a:noFill/>
            <a:ln w="9525">
              <a:noFill/>
              <a:miter lim="800000"/>
              <a:headEnd/>
              <a:tailEnd/>
            </a:ln>
          </p:spPr>
          <p:txBody>
            <a:bodyPr>
              <a:spAutoFit/>
            </a:bodyPr>
            <a:lstStyle/>
            <a:p>
              <a:pPr algn="ctr"/>
              <a:r>
                <a:rPr lang="de-DE" sz="2400" b="1"/>
                <a:t>Intelligent</a:t>
              </a:r>
              <a:br>
                <a:rPr lang="de-DE" sz="2400" b="1"/>
              </a:br>
              <a:r>
                <a:rPr lang="de-DE" sz="2400" b="1"/>
                <a:t>Market</a:t>
              </a:r>
            </a:p>
          </p:txBody>
        </p:sp>
        <p:sp>
          <p:nvSpPr>
            <p:cNvPr id="12" name="Rechteck 11"/>
            <p:cNvSpPr/>
            <p:nvPr/>
          </p:nvSpPr>
          <p:spPr>
            <a:xfrm>
              <a:off x="2837458" y="5323313"/>
              <a:ext cx="1817365" cy="851445"/>
            </a:xfrm>
            <a:prstGeom prst="rect">
              <a:avLst/>
            </a:prstGeom>
            <a:solidFill>
              <a:srgbClr val="F0901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de-DE" sz="1600" dirty="0">
                  <a:solidFill>
                    <a:srgbClr val="FFFFFF"/>
                  </a:solidFill>
                  <a:latin typeface="Arial Rounded MT Bold" pitchFamily="34" charset="0"/>
                </a:rPr>
                <a:t>Market </a:t>
              </a:r>
              <a:r>
                <a:rPr lang="de-DE" sz="1600" dirty="0" err="1">
                  <a:solidFill>
                    <a:srgbClr val="FFFFFF"/>
                  </a:solidFill>
                  <a:latin typeface="Arial Rounded MT Bold" pitchFamily="34" charset="0"/>
                </a:rPr>
                <a:t>Platform</a:t>
              </a:r>
              <a:endParaRPr lang="de-DE" sz="1600" dirty="0">
                <a:solidFill>
                  <a:srgbClr val="FFFFFF"/>
                </a:solidFill>
                <a:latin typeface="Arial Rounded MT Bold" pitchFamily="34" charset="0"/>
              </a:endParaRPr>
            </a:p>
          </p:txBody>
        </p:sp>
      </p:grpSp>
      <p:grpSp>
        <p:nvGrpSpPr>
          <p:cNvPr id="21" name="Gruppieren 20"/>
          <p:cNvGrpSpPr>
            <a:grpSpLocks/>
          </p:cNvGrpSpPr>
          <p:nvPr/>
        </p:nvGrpSpPr>
        <p:grpSpPr bwMode="auto">
          <a:xfrm>
            <a:off x="2916238" y="2039938"/>
            <a:ext cx="5765800" cy="3211512"/>
            <a:chOff x="3232064" y="1150402"/>
            <a:chExt cx="5765263" cy="3211512"/>
          </a:xfrm>
        </p:grpSpPr>
        <p:sp>
          <p:nvSpPr>
            <p:cNvPr id="40982" name="Textfeld 6"/>
            <p:cNvSpPr txBox="1">
              <a:spLocks noChangeArrowheads="1"/>
            </p:cNvSpPr>
            <p:nvPr/>
          </p:nvSpPr>
          <p:spPr bwMode="auto">
            <a:xfrm>
              <a:off x="6620840" y="2616950"/>
              <a:ext cx="2376487" cy="461665"/>
            </a:xfrm>
            <a:prstGeom prst="rect">
              <a:avLst/>
            </a:prstGeom>
            <a:noFill/>
            <a:ln w="9525">
              <a:noFill/>
              <a:miter lim="800000"/>
              <a:headEnd/>
              <a:tailEnd/>
            </a:ln>
          </p:spPr>
          <p:txBody>
            <a:bodyPr>
              <a:spAutoFit/>
            </a:bodyPr>
            <a:lstStyle/>
            <a:p>
              <a:r>
                <a:rPr lang="de-DE" sz="2400" b="1"/>
                <a:t>Smart Home</a:t>
              </a:r>
            </a:p>
          </p:txBody>
        </p:sp>
        <p:sp>
          <p:nvSpPr>
            <p:cNvPr id="4" name="Ellipse 3"/>
            <p:cNvSpPr/>
            <p:nvPr/>
          </p:nvSpPr>
          <p:spPr>
            <a:xfrm>
              <a:off x="3232064" y="1150402"/>
              <a:ext cx="5616052" cy="3211512"/>
            </a:xfrm>
            <a:prstGeom prst="ellipse">
              <a:avLst/>
            </a:prstGeom>
            <a:solidFill>
              <a:srgbClr val="5FD050">
                <a:alpha val="34000"/>
              </a:srgbClr>
            </a:solidFill>
            <a:ln w="38100">
              <a:solidFill>
                <a:srgbClr val="5FD05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sl-SI">
                <a:solidFill>
                  <a:srgbClr val="FFFFFF"/>
                </a:solidFill>
              </a:endParaRPr>
            </a:p>
          </p:txBody>
        </p:sp>
        <p:sp>
          <p:nvSpPr>
            <p:cNvPr id="15" name="Rechteck 14"/>
            <p:cNvSpPr/>
            <p:nvPr/>
          </p:nvSpPr>
          <p:spPr>
            <a:xfrm>
              <a:off x="6330438" y="3293368"/>
              <a:ext cx="507098" cy="468052"/>
            </a:xfrm>
            <a:prstGeom prst="rect">
              <a:avLst/>
            </a:prstGeom>
            <a:solidFill>
              <a:srgbClr val="5FD050">
                <a:alpha val="82353"/>
              </a:srgb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lstStyle/>
            <a:p>
              <a:pPr algn="ctr"/>
              <a:endParaRPr lang="de-DE" sz="1200">
                <a:solidFill>
                  <a:srgbClr val="FFFFFF"/>
                </a:solidFill>
                <a:latin typeface="Arial Rounded MT Bold" pitchFamily="34" charset="0"/>
              </a:endParaRPr>
            </a:p>
            <a:p>
              <a:pPr algn="ctr"/>
              <a:endParaRPr lang="de-DE" sz="1200">
                <a:solidFill>
                  <a:srgbClr val="FFFFFF"/>
                </a:solidFill>
                <a:latin typeface="Arial Rounded MT Bold" pitchFamily="34" charset="0"/>
              </a:endParaRPr>
            </a:p>
          </p:txBody>
        </p:sp>
        <p:sp>
          <p:nvSpPr>
            <p:cNvPr id="16" name="Rechteck 15"/>
            <p:cNvSpPr/>
            <p:nvPr/>
          </p:nvSpPr>
          <p:spPr>
            <a:xfrm>
              <a:off x="7555534" y="2096778"/>
              <a:ext cx="507098" cy="468052"/>
            </a:xfrm>
            <a:prstGeom prst="rect">
              <a:avLst/>
            </a:prstGeom>
            <a:solidFill>
              <a:srgbClr val="5FD050">
                <a:alpha val="82353"/>
              </a:srgb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lstStyle/>
            <a:p>
              <a:pPr algn="ctr"/>
              <a:endParaRPr lang="de-DE" sz="1200">
                <a:solidFill>
                  <a:srgbClr val="FFFFFF"/>
                </a:solidFill>
                <a:latin typeface="Arial Rounded MT Bold" pitchFamily="34" charset="0"/>
              </a:endParaRPr>
            </a:p>
            <a:p>
              <a:pPr algn="ctr"/>
              <a:endParaRPr lang="de-DE" sz="1200">
                <a:solidFill>
                  <a:srgbClr val="FFFFFF"/>
                </a:solidFill>
                <a:latin typeface="Arial Rounded MT Bold" pitchFamily="34" charset="0"/>
              </a:endParaRPr>
            </a:p>
          </p:txBody>
        </p:sp>
        <p:sp>
          <p:nvSpPr>
            <p:cNvPr id="17" name="Rechteck 16"/>
            <p:cNvSpPr/>
            <p:nvPr/>
          </p:nvSpPr>
          <p:spPr>
            <a:xfrm>
              <a:off x="6650853" y="1520903"/>
              <a:ext cx="507098" cy="468052"/>
            </a:xfrm>
            <a:prstGeom prst="rect">
              <a:avLst/>
            </a:prstGeom>
            <a:solidFill>
              <a:srgbClr val="5FD050">
                <a:alpha val="82353"/>
              </a:srgb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lstStyle/>
            <a:p>
              <a:pPr algn="ctr"/>
              <a:endParaRPr lang="de-DE" sz="1200">
                <a:solidFill>
                  <a:srgbClr val="FFFFFF"/>
                </a:solidFill>
                <a:latin typeface="Arial Rounded MT Bold" pitchFamily="34" charset="0"/>
              </a:endParaRPr>
            </a:p>
            <a:p>
              <a:pPr algn="ctr"/>
              <a:endParaRPr lang="de-DE" sz="1200">
                <a:solidFill>
                  <a:srgbClr val="FFFFFF"/>
                </a:solidFill>
                <a:latin typeface="Arial Rounded MT Bold" pitchFamily="34" charset="0"/>
              </a:endParaRPr>
            </a:p>
          </p:txBody>
        </p:sp>
      </p:grpSp>
      <p:sp>
        <p:nvSpPr>
          <p:cNvPr id="40964" name="Titel 1"/>
          <p:cNvSpPr>
            <a:spLocks noGrp="1"/>
          </p:cNvSpPr>
          <p:nvPr>
            <p:ph type="title"/>
          </p:nvPr>
        </p:nvSpPr>
        <p:spPr/>
        <p:txBody>
          <a:bodyPr/>
          <a:lstStyle/>
          <a:p>
            <a:r>
              <a:rPr lang="de-DE" smtClean="0"/>
              <a:t>Smart Grids, Homes and Markets</a:t>
            </a:r>
          </a:p>
        </p:txBody>
      </p:sp>
      <p:sp>
        <p:nvSpPr>
          <p:cNvPr id="5" name="Ellipse 4"/>
          <p:cNvSpPr/>
          <p:nvPr/>
        </p:nvSpPr>
        <p:spPr>
          <a:xfrm>
            <a:off x="555625" y="1984375"/>
            <a:ext cx="5400675" cy="3211513"/>
          </a:xfrm>
          <a:prstGeom prst="ellipse">
            <a:avLst/>
          </a:prstGeom>
          <a:solidFill>
            <a:srgbClr val="F09010">
              <a:alpha val="64000"/>
            </a:srgbClr>
          </a:solidFill>
          <a:ln w="38100">
            <a:solidFill>
              <a:srgbClr val="F0901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sl-SI">
              <a:solidFill>
                <a:srgbClr val="FFFFFF"/>
              </a:solidFill>
            </a:endParaRPr>
          </a:p>
        </p:txBody>
      </p:sp>
      <p:sp>
        <p:nvSpPr>
          <p:cNvPr id="6" name="Rechteck 5"/>
          <p:cNvSpPr/>
          <p:nvPr/>
        </p:nvSpPr>
        <p:spPr>
          <a:xfrm>
            <a:off x="3384377" y="2834871"/>
            <a:ext cx="723528" cy="504056"/>
          </a:xfrm>
          <a:prstGeom prst="rect">
            <a:avLst/>
          </a:prstGeom>
          <a:solidFill>
            <a:schemeClr val="bg1">
              <a:lumMod val="5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de-DE" sz="1200" dirty="0">
                <a:solidFill>
                  <a:srgbClr val="FFFFFF"/>
                </a:solidFill>
                <a:latin typeface="Arial Rounded MT Bold" pitchFamily="34" charset="0"/>
              </a:rPr>
              <a:t>Smart Meter</a:t>
            </a:r>
          </a:p>
        </p:txBody>
      </p:sp>
      <p:sp>
        <p:nvSpPr>
          <p:cNvPr id="9" name="Rechteck 8"/>
          <p:cNvSpPr/>
          <p:nvPr/>
        </p:nvSpPr>
        <p:spPr>
          <a:xfrm>
            <a:off x="4170383" y="2476029"/>
            <a:ext cx="1121697" cy="1988706"/>
          </a:xfrm>
          <a:prstGeom prst="rect">
            <a:avLst/>
          </a:prstGeom>
          <a:solidFill>
            <a:srgbClr val="5FD050">
              <a:alpha val="82353"/>
            </a:srgb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lstStyle/>
          <a:p>
            <a:pPr algn="ctr"/>
            <a:endParaRPr lang="de-DE" sz="1200">
              <a:solidFill>
                <a:srgbClr val="FFFFFF"/>
              </a:solidFill>
              <a:latin typeface="Arial Rounded MT Bold" pitchFamily="34" charset="0"/>
            </a:endParaRPr>
          </a:p>
          <a:p>
            <a:pPr algn="ctr"/>
            <a:endParaRPr lang="de-DE" sz="1200">
              <a:solidFill>
                <a:srgbClr val="FFFFFF"/>
              </a:solidFill>
              <a:latin typeface="Arial Rounded MT Bold" pitchFamily="34" charset="0"/>
            </a:endParaRPr>
          </a:p>
          <a:p>
            <a:pPr algn="ctr"/>
            <a:r>
              <a:rPr lang="de-DE" sz="1400">
                <a:solidFill>
                  <a:srgbClr val="FFFFFF"/>
                </a:solidFill>
                <a:latin typeface="Arial Rounded MT Bold" pitchFamily="34" charset="0"/>
              </a:rPr>
              <a:t>Home- Manager</a:t>
            </a:r>
          </a:p>
        </p:txBody>
      </p:sp>
      <p:sp>
        <p:nvSpPr>
          <p:cNvPr id="40972" name="Textfeld 7"/>
          <p:cNvSpPr txBox="1">
            <a:spLocks noChangeArrowheads="1"/>
          </p:cNvSpPr>
          <p:nvPr/>
        </p:nvSpPr>
        <p:spPr bwMode="auto">
          <a:xfrm>
            <a:off x="900113" y="3573463"/>
            <a:ext cx="2016125" cy="830262"/>
          </a:xfrm>
          <a:prstGeom prst="rect">
            <a:avLst/>
          </a:prstGeom>
          <a:noFill/>
          <a:ln w="9525">
            <a:noFill/>
            <a:miter lim="800000"/>
            <a:headEnd/>
            <a:tailEnd/>
          </a:ln>
        </p:spPr>
        <p:txBody>
          <a:bodyPr>
            <a:spAutoFit/>
          </a:bodyPr>
          <a:lstStyle/>
          <a:p>
            <a:pPr algn="r"/>
            <a:r>
              <a:rPr lang="en-US" sz="2400" b="1"/>
              <a:t>Intelligent</a:t>
            </a:r>
            <a:r>
              <a:rPr lang="de-DE" sz="2400" b="1"/>
              <a:t> </a:t>
            </a:r>
            <a:r>
              <a:rPr lang="en-US" sz="2400" b="1"/>
              <a:t>Grid</a:t>
            </a:r>
          </a:p>
        </p:txBody>
      </p:sp>
      <p:sp>
        <p:nvSpPr>
          <p:cNvPr id="10" name="Rechteck 9"/>
          <p:cNvSpPr/>
          <p:nvPr/>
        </p:nvSpPr>
        <p:spPr>
          <a:xfrm>
            <a:off x="3384377" y="3418906"/>
            <a:ext cx="1907703" cy="857323"/>
          </a:xfrm>
          <a:prstGeom prst="rect">
            <a:avLst/>
          </a:prstGeom>
          <a:solidFill>
            <a:srgbClr val="F0901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de-DE" sz="1600" dirty="0" err="1">
                <a:solidFill>
                  <a:srgbClr val="FFFFFF"/>
                </a:solidFill>
                <a:latin typeface="Arial Rounded MT Bold" pitchFamily="34" charset="0"/>
              </a:rPr>
              <a:t>Energy</a:t>
            </a:r>
            <a:r>
              <a:rPr lang="de-DE" sz="1600" dirty="0">
                <a:solidFill>
                  <a:srgbClr val="FFFFFF"/>
                </a:solidFill>
                <a:latin typeface="Arial Rounded MT Bold" pitchFamily="34" charset="0"/>
              </a:rPr>
              <a:t>-</a:t>
            </a:r>
          </a:p>
          <a:p>
            <a:pPr algn="ctr">
              <a:defRPr/>
            </a:pPr>
            <a:r>
              <a:rPr lang="de-DE" sz="1600" dirty="0">
                <a:solidFill>
                  <a:srgbClr val="FFFFFF"/>
                </a:solidFill>
                <a:latin typeface="Arial Rounded MT Bold" pitchFamily="34" charset="0"/>
              </a:rPr>
              <a:t> Manager</a:t>
            </a:r>
          </a:p>
        </p:txBody>
      </p:sp>
      <p:sp>
        <p:nvSpPr>
          <p:cNvPr id="13" name="Rechteck 12"/>
          <p:cNvSpPr/>
          <p:nvPr/>
        </p:nvSpPr>
        <p:spPr>
          <a:xfrm>
            <a:off x="1553256" y="2643972"/>
            <a:ext cx="476325" cy="462859"/>
          </a:xfrm>
          <a:prstGeom prst="rect">
            <a:avLst/>
          </a:prstGeom>
          <a:solidFill>
            <a:srgbClr val="F0901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sl-SI" sz="1600">
              <a:solidFill>
                <a:srgbClr val="FFFFFF"/>
              </a:solidFill>
              <a:latin typeface="Arial Rounded MT Bold" pitchFamily="34" charset="0"/>
            </a:endParaRPr>
          </a:p>
        </p:txBody>
      </p:sp>
      <p:sp>
        <p:nvSpPr>
          <p:cNvPr id="14" name="Rechteck 13"/>
          <p:cNvSpPr/>
          <p:nvPr/>
        </p:nvSpPr>
        <p:spPr>
          <a:xfrm>
            <a:off x="2513613" y="2244599"/>
            <a:ext cx="476325" cy="462859"/>
          </a:xfrm>
          <a:prstGeom prst="rect">
            <a:avLst/>
          </a:prstGeom>
          <a:solidFill>
            <a:srgbClr val="F0901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sl-SI" sz="1600">
              <a:solidFill>
                <a:srgbClr val="FFFFFF"/>
              </a:solidFill>
              <a:latin typeface="Arial Rounded MT Bold"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nodeType="click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500"/>
                                        <p:tgtEl>
                                          <p:spTgt spid="21"/>
                                        </p:tgtEl>
                                      </p:cBhvr>
                                    </p:animEffect>
                                  </p:childTnLst>
                                </p:cTn>
                              </p:par>
                              <p:par>
                                <p:cTn id="8" presetID="10" presetClass="entr" presetSubtype="0" fill="hold" nodeType="withEffect">
                                  <p:stCondLst>
                                    <p:cond delay="0"/>
                                  </p:stCondLst>
                                  <p:childTnLst>
                                    <p:set>
                                      <p:cBhvr>
                                        <p:cTn id="9" dur="1" fill="hold">
                                          <p:stCondLst>
                                            <p:cond delay="0"/>
                                          </p:stCondLst>
                                        </p:cTn>
                                        <p:tgtEl>
                                          <p:spTgt spid="9"/>
                                        </p:tgtEl>
                                        <p:attrNameLst>
                                          <p:attrName>style.visibility</p:attrName>
                                        </p:attrNameLst>
                                      </p:cBhvr>
                                      <p:to>
                                        <p:strVal val="visible"/>
                                      </p:to>
                                    </p:set>
                                    <p:animEffect transition="in" filter="fade">
                                      <p:cBhvr>
                                        <p:cTn id="10" dur="500"/>
                                        <p:tgtEl>
                                          <p:spTgt spid="9"/>
                                        </p:tgtEl>
                                      </p:cBhvr>
                                    </p:animEffect>
                                  </p:childTnLst>
                                </p:cTn>
                              </p:par>
                            </p:childTnLst>
                          </p:cTn>
                        </p:par>
                      </p:childTnLst>
                    </p:cTn>
                  </p:par>
                  <p:par>
                    <p:cTn id="11" fill="hold" nodeType="clickPar">
                      <p:stCondLst>
                        <p:cond delay="indefinite"/>
                      </p:stCondLst>
                      <p:childTnLst>
                        <p:par>
                          <p:cTn id="12" fill="hold" nodeType="withGroup">
                            <p:stCondLst>
                              <p:cond delay="0"/>
                            </p:stCondLst>
                            <p:childTnLst>
                              <p:par>
                                <p:cTn id="13" presetID="10" presetClass="entr" presetSubtype="0" fill="hold" nodeType="clickEffect">
                                  <p:stCondLst>
                                    <p:cond delay="0"/>
                                  </p:stCondLst>
                                  <p:childTnLst>
                                    <p:set>
                                      <p:cBhvr>
                                        <p:cTn id="14" dur="1" fill="hold">
                                          <p:stCondLst>
                                            <p:cond delay="0"/>
                                          </p:stCondLst>
                                        </p:cTn>
                                        <p:tgtEl>
                                          <p:spTgt spid="19"/>
                                        </p:tgtEl>
                                        <p:attrNameLst>
                                          <p:attrName>style.visibility</p:attrName>
                                        </p:attrNameLst>
                                      </p:cBhvr>
                                      <p:to>
                                        <p:strVal val="visible"/>
                                      </p:to>
                                    </p:set>
                                    <p:animEffect transition="in" filter="fade">
                                      <p:cBhvr>
                                        <p:cTn id="15"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Titel 1"/>
          <p:cNvSpPr>
            <a:spLocks noGrp="1"/>
          </p:cNvSpPr>
          <p:nvPr>
            <p:ph type="title"/>
          </p:nvPr>
        </p:nvSpPr>
        <p:spPr/>
        <p:txBody>
          <a:bodyPr/>
          <a:lstStyle/>
          <a:p>
            <a:r>
              <a:rPr lang="de-DE" smtClean="0"/>
              <a:t>ICT Infrastructure  as  Enabler</a:t>
            </a:r>
          </a:p>
        </p:txBody>
      </p:sp>
      <p:pic>
        <p:nvPicPr>
          <p:cNvPr id="41987" name="Picture 8" descr="U:\Bereiche\Nachhaltige Regionalentwicklung\E-Energy\Meetings_Veranstaltungen\Jahreskongress 2012\Bilder\final\Intelligent_Energy_System_BAUM_EN.jpg"/>
          <p:cNvPicPr>
            <a:picLocks noChangeAspect="1" noChangeArrowheads="1"/>
          </p:cNvPicPr>
          <p:nvPr/>
        </p:nvPicPr>
        <p:blipFill>
          <a:blip r:embed="rId3" cstate="print">
            <a:clrChange>
              <a:clrFrom>
                <a:srgbClr val="BEF0F9"/>
              </a:clrFrom>
              <a:clrTo>
                <a:srgbClr val="BEF0F9">
                  <a:alpha val="0"/>
                </a:srgbClr>
              </a:clrTo>
            </a:clrChange>
          </a:blip>
          <a:srcRect l="8316" t="11337" r="9238" b="3806"/>
          <a:stretch>
            <a:fillRect/>
          </a:stretch>
        </p:blipFill>
        <p:spPr bwMode="auto">
          <a:xfrm>
            <a:off x="900113" y="1624013"/>
            <a:ext cx="6340475" cy="45180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3010" name="Gruppieren 8"/>
          <p:cNvGrpSpPr>
            <a:grpSpLocks/>
          </p:cNvGrpSpPr>
          <p:nvPr/>
        </p:nvGrpSpPr>
        <p:grpSpPr bwMode="auto">
          <a:xfrm>
            <a:off x="3203575" y="4784725"/>
            <a:ext cx="2466975" cy="1020763"/>
            <a:chOff x="3912096" y="3429000"/>
            <a:chExt cx="2672680" cy="1307805"/>
          </a:xfrm>
        </p:grpSpPr>
        <p:sp>
          <p:nvSpPr>
            <p:cNvPr id="4" name="Ellipse 3"/>
            <p:cNvSpPr/>
            <p:nvPr/>
          </p:nvSpPr>
          <p:spPr>
            <a:xfrm>
              <a:off x="3912096" y="3465610"/>
              <a:ext cx="2664081" cy="1271195"/>
            </a:xfrm>
            <a:prstGeom prst="ellipse">
              <a:avLst/>
            </a:prstGeom>
            <a:solidFill>
              <a:schemeClr val="accent6">
                <a:lumMod val="25000"/>
                <a:lumOff val="75000"/>
              </a:schemeClr>
            </a:solidFill>
            <a:ln w="50800">
              <a:solidFill>
                <a:schemeClr val="accent6">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sl-SI">
                <a:solidFill>
                  <a:srgbClr val="FFFFFF"/>
                </a:solidFill>
              </a:endParaRPr>
            </a:p>
          </p:txBody>
        </p:sp>
        <p:sp>
          <p:nvSpPr>
            <p:cNvPr id="5" name="Ellipse 4"/>
            <p:cNvSpPr/>
            <p:nvPr/>
          </p:nvSpPr>
          <p:spPr>
            <a:xfrm>
              <a:off x="3920696" y="3429000"/>
              <a:ext cx="2664080" cy="1269160"/>
            </a:xfrm>
            <a:prstGeom prst="ellipse">
              <a:avLst/>
            </a:prstGeom>
            <a:solidFill>
              <a:schemeClr val="accent6">
                <a:lumMod val="25000"/>
                <a:lumOff val="75000"/>
              </a:schemeClr>
            </a:solidFill>
            <a:ln w="34925">
              <a:solidFill>
                <a:schemeClr val="accent6">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sl-SI">
                <a:solidFill>
                  <a:srgbClr val="FFFFFF"/>
                </a:solidFill>
              </a:endParaRPr>
            </a:p>
          </p:txBody>
        </p:sp>
      </p:grpSp>
      <p:sp>
        <p:nvSpPr>
          <p:cNvPr id="43011" name="Titel 1"/>
          <p:cNvSpPr>
            <a:spLocks noGrp="1"/>
          </p:cNvSpPr>
          <p:nvPr>
            <p:ph type="title"/>
          </p:nvPr>
        </p:nvSpPr>
        <p:spPr/>
        <p:txBody>
          <a:bodyPr/>
          <a:lstStyle/>
          <a:p>
            <a:r>
              <a:rPr lang="de-DE" smtClean="0"/>
              <a:t>The Layer Model for the „Energy Internet“</a:t>
            </a:r>
          </a:p>
        </p:txBody>
      </p:sp>
      <p:grpSp>
        <p:nvGrpSpPr>
          <p:cNvPr id="43012" name="Gruppieren 13"/>
          <p:cNvGrpSpPr>
            <a:grpSpLocks/>
          </p:cNvGrpSpPr>
          <p:nvPr/>
        </p:nvGrpSpPr>
        <p:grpSpPr bwMode="auto">
          <a:xfrm>
            <a:off x="3203575" y="4079875"/>
            <a:ext cx="2466975" cy="1020763"/>
            <a:chOff x="3912096" y="3429000"/>
            <a:chExt cx="2672680" cy="1307805"/>
          </a:xfrm>
        </p:grpSpPr>
        <p:sp>
          <p:nvSpPr>
            <p:cNvPr id="15" name="Ellipse 14"/>
            <p:cNvSpPr/>
            <p:nvPr/>
          </p:nvSpPr>
          <p:spPr>
            <a:xfrm>
              <a:off x="3912096" y="3465610"/>
              <a:ext cx="2664081" cy="1271195"/>
            </a:xfrm>
            <a:prstGeom prst="ellipse">
              <a:avLst/>
            </a:prstGeom>
            <a:solidFill>
              <a:schemeClr val="accent6">
                <a:lumMod val="25000"/>
                <a:lumOff val="75000"/>
              </a:schemeClr>
            </a:solidFill>
            <a:ln w="50800">
              <a:solidFill>
                <a:schemeClr val="accent6">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sl-SI">
                <a:solidFill>
                  <a:srgbClr val="FFFFFF"/>
                </a:solidFill>
              </a:endParaRPr>
            </a:p>
          </p:txBody>
        </p:sp>
        <p:sp>
          <p:nvSpPr>
            <p:cNvPr id="16" name="Ellipse 15"/>
            <p:cNvSpPr/>
            <p:nvPr/>
          </p:nvSpPr>
          <p:spPr>
            <a:xfrm>
              <a:off x="3920696" y="3429000"/>
              <a:ext cx="2664080" cy="1269160"/>
            </a:xfrm>
            <a:prstGeom prst="ellipse">
              <a:avLst/>
            </a:prstGeom>
            <a:solidFill>
              <a:schemeClr val="accent6">
                <a:lumMod val="25000"/>
                <a:lumOff val="75000"/>
              </a:schemeClr>
            </a:solidFill>
            <a:ln w="34925">
              <a:solidFill>
                <a:schemeClr val="accent6">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sl-SI">
                <a:solidFill>
                  <a:srgbClr val="FFFFFF"/>
                </a:solidFill>
              </a:endParaRPr>
            </a:p>
          </p:txBody>
        </p:sp>
      </p:grpSp>
      <p:grpSp>
        <p:nvGrpSpPr>
          <p:cNvPr id="43013" name="Gruppieren 16"/>
          <p:cNvGrpSpPr>
            <a:grpSpLocks/>
          </p:cNvGrpSpPr>
          <p:nvPr/>
        </p:nvGrpSpPr>
        <p:grpSpPr bwMode="auto">
          <a:xfrm>
            <a:off x="3203575" y="3375025"/>
            <a:ext cx="2466975" cy="1020763"/>
            <a:chOff x="3912096" y="3429000"/>
            <a:chExt cx="2672680" cy="1307805"/>
          </a:xfrm>
        </p:grpSpPr>
        <p:sp>
          <p:nvSpPr>
            <p:cNvPr id="18" name="Ellipse 17"/>
            <p:cNvSpPr/>
            <p:nvPr/>
          </p:nvSpPr>
          <p:spPr>
            <a:xfrm>
              <a:off x="3912096" y="3465610"/>
              <a:ext cx="2664081" cy="1271195"/>
            </a:xfrm>
            <a:prstGeom prst="ellipse">
              <a:avLst/>
            </a:prstGeom>
            <a:solidFill>
              <a:schemeClr val="accent6">
                <a:lumMod val="25000"/>
                <a:lumOff val="75000"/>
              </a:schemeClr>
            </a:solidFill>
            <a:ln w="50800">
              <a:solidFill>
                <a:schemeClr val="accent6">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sl-SI">
                <a:solidFill>
                  <a:srgbClr val="FFFFFF"/>
                </a:solidFill>
              </a:endParaRPr>
            </a:p>
          </p:txBody>
        </p:sp>
        <p:sp>
          <p:nvSpPr>
            <p:cNvPr id="19" name="Ellipse 18"/>
            <p:cNvSpPr/>
            <p:nvPr/>
          </p:nvSpPr>
          <p:spPr>
            <a:xfrm>
              <a:off x="3920696" y="3429000"/>
              <a:ext cx="2664080" cy="1269160"/>
            </a:xfrm>
            <a:prstGeom prst="ellipse">
              <a:avLst/>
            </a:prstGeom>
            <a:solidFill>
              <a:schemeClr val="accent6">
                <a:lumMod val="25000"/>
                <a:lumOff val="75000"/>
              </a:schemeClr>
            </a:solidFill>
            <a:ln w="34925">
              <a:solidFill>
                <a:schemeClr val="accent6">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sl-SI">
                <a:solidFill>
                  <a:srgbClr val="FFFFFF"/>
                </a:solidFill>
              </a:endParaRPr>
            </a:p>
          </p:txBody>
        </p:sp>
      </p:grpSp>
      <p:grpSp>
        <p:nvGrpSpPr>
          <p:cNvPr id="43014" name="Gruppieren 12"/>
          <p:cNvGrpSpPr>
            <a:grpSpLocks/>
          </p:cNvGrpSpPr>
          <p:nvPr/>
        </p:nvGrpSpPr>
        <p:grpSpPr bwMode="auto">
          <a:xfrm>
            <a:off x="3203575" y="2682875"/>
            <a:ext cx="2463800" cy="1009650"/>
            <a:chOff x="3920480" y="1916832"/>
            <a:chExt cx="2667744" cy="1296144"/>
          </a:xfrm>
        </p:grpSpPr>
        <p:sp>
          <p:nvSpPr>
            <p:cNvPr id="7" name="Ellipse 6"/>
            <p:cNvSpPr/>
            <p:nvPr/>
          </p:nvSpPr>
          <p:spPr>
            <a:xfrm>
              <a:off x="3923918" y="1957591"/>
              <a:ext cx="2664306" cy="1255385"/>
            </a:xfrm>
            <a:prstGeom prst="ellipse">
              <a:avLst/>
            </a:prstGeom>
            <a:solidFill>
              <a:srgbClr val="F7C685"/>
            </a:solidFill>
            <a:ln w="47625">
              <a:solidFill>
                <a:srgbClr val="F0901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sl-SI">
                <a:solidFill>
                  <a:srgbClr val="FFFFFF"/>
                </a:solidFill>
              </a:endParaRPr>
            </a:p>
          </p:txBody>
        </p:sp>
        <p:sp>
          <p:nvSpPr>
            <p:cNvPr id="6" name="Ellipse 5"/>
            <p:cNvSpPr/>
            <p:nvPr/>
          </p:nvSpPr>
          <p:spPr>
            <a:xfrm>
              <a:off x="3920480" y="1916832"/>
              <a:ext cx="2664306" cy="1271688"/>
            </a:xfrm>
            <a:prstGeom prst="ellipse">
              <a:avLst/>
            </a:prstGeom>
            <a:solidFill>
              <a:srgbClr val="F7C685"/>
            </a:solidFill>
            <a:ln w="12700">
              <a:solidFill>
                <a:srgbClr val="F0901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sl-SI">
                <a:solidFill>
                  <a:srgbClr val="FFFFFF"/>
                </a:solidFill>
              </a:endParaRPr>
            </a:p>
          </p:txBody>
        </p:sp>
      </p:grpSp>
      <p:grpSp>
        <p:nvGrpSpPr>
          <p:cNvPr id="43015" name="Gruppieren 19"/>
          <p:cNvGrpSpPr>
            <a:grpSpLocks/>
          </p:cNvGrpSpPr>
          <p:nvPr/>
        </p:nvGrpSpPr>
        <p:grpSpPr bwMode="auto">
          <a:xfrm>
            <a:off x="3203575" y="1989138"/>
            <a:ext cx="2463800" cy="1009650"/>
            <a:chOff x="3920480" y="1916832"/>
            <a:chExt cx="2667744" cy="1296144"/>
          </a:xfrm>
        </p:grpSpPr>
        <p:sp>
          <p:nvSpPr>
            <p:cNvPr id="21" name="Ellipse 20"/>
            <p:cNvSpPr/>
            <p:nvPr/>
          </p:nvSpPr>
          <p:spPr>
            <a:xfrm>
              <a:off x="3923918" y="1957591"/>
              <a:ext cx="2664306" cy="1255385"/>
            </a:xfrm>
            <a:prstGeom prst="ellipse">
              <a:avLst/>
            </a:prstGeom>
            <a:solidFill>
              <a:srgbClr val="F7C685"/>
            </a:solidFill>
            <a:ln w="47625">
              <a:solidFill>
                <a:srgbClr val="F0901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sl-SI">
                <a:solidFill>
                  <a:srgbClr val="FFFFFF"/>
                </a:solidFill>
              </a:endParaRPr>
            </a:p>
          </p:txBody>
        </p:sp>
        <p:sp>
          <p:nvSpPr>
            <p:cNvPr id="22" name="Ellipse 21"/>
            <p:cNvSpPr/>
            <p:nvPr/>
          </p:nvSpPr>
          <p:spPr>
            <a:xfrm>
              <a:off x="3920480" y="1916832"/>
              <a:ext cx="2664306" cy="1271688"/>
            </a:xfrm>
            <a:prstGeom prst="ellipse">
              <a:avLst/>
            </a:prstGeom>
            <a:solidFill>
              <a:srgbClr val="F7C685"/>
            </a:solidFill>
            <a:ln w="12700">
              <a:solidFill>
                <a:srgbClr val="F0901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sl-SI">
                <a:solidFill>
                  <a:srgbClr val="FFFFFF"/>
                </a:solidFill>
              </a:endParaRPr>
            </a:p>
          </p:txBody>
        </p:sp>
      </p:grpSp>
      <p:sp>
        <p:nvSpPr>
          <p:cNvPr id="43016" name="Textfeld 24"/>
          <p:cNvSpPr txBox="1">
            <a:spLocks noChangeArrowheads="1"/>
          </p:cNvSpPr>
          <p:nvPr/>
        </p:nvSpPr>
        <p:spPr bwMode="auto">
          <a:xfrm>
            <a:off x="5795963" y="2247900"/>
            <a:ext cx="3240087" cy="460375"/>
          </a:xfrm>
          <a:prstGeom prst="rect">
            <a:avLst/>
          </a:prstGeom>
          <a:noFill/>
          <a:ln w="9525">
            <a:noFill/>
            <a:miter lim="800000"/>
            <a:headEnd/>
            <a:tailEnd/>
          </a:ln>
        </p:spPr>
        <p:txBody>
          <a:bodyPr>
            <a:spAutoFit/>
          </a:bodyPr>
          <a:lstStyle/>
          <a:p>
            <a:r>
              <a:rPr lang="de-DE" sz="2400"/>
              <a:t>Business Layer</a:t>
            </a:r>
          </a:p>
        </p:txBody>
      </p:sp>
      <p:sp>
        <p:nvSpPr>
          <p:cNvPr id="43017" name="Textfeld 25"/>
          <p:cNvSpPr txBox="1">
            <a:spLocks noChangeArrowheads="1"/>
          </p:cNvSpPr>
          <p:nvPr/>
        </p:nvSpPr>
        <p:spPr bwMode="auto">
          <a:xfrm>
            <a:off x="5795963" y="2947988"/>
            <a:ext cx="3240087" cy="461962"/>
          </a:xfrm>
          <a:prstGeom prst="rect">
            <a:avLst/>
          </a:prstGeom>
          <a:noFill/>
          <a:ln w="9525">
            <a:noFill/>
            <a:miter lim="800000"/>
            <a:headEnd/>
            <a:tailEnd/>
          </a:ln>
        </p:spPr>
        <p:txBody>
          <a:bodyPr>
            <a:spAutoFit/>
          </a:bodyPr>
          <a:lstStyle/>
          <a:p>
            <a:r>
              <a:rPr lang="de-DE" sz="2400"/>
              <a:t>Function Layer</a:t>
            </a:r>
          </a:p>
        </p:txBody>
      </p:sp>
      <p:sp>
        <p:nvSpPr>
          <p:cNvPr id="43018" name="Textfeld 26"/>
          <p:cNvSpPr txBox="1">
            <a:spLocks noChangeArrowheads="1"/>
          </p:cNvSpPr>
          <p:nvPr/>
        </p:nvSpPr>
        <p:spPr bwMode="auto">
          <a:xfrm>
            <a:off x="5795963" y="3648075"/>
            <a:ext cx="3240087" cy="461963"/>
          </a:xfrm>
          <a:prstGeom prst="rect">
            <a:avLst/>
          </a:prstGeom>
          <a:noFill/>
          <a:ln w="9525">
            <a:noFill/>
            <a:miter lim="800000"/>
            <a:headEnd/>
            <a:tailEnd/>
          </a:ln>
        </p:spPr>
        <p:txBody>
          <a:bodyPr>
            <a:spAutoFit/>
          </a:bodyPr>
          <a:lstStyle/>
          <a:p>
            <a:r>
              <a:rPr lang="de-DE" sz="2400"/>
              <a:t>Information Layer</a:t>
            </a:r>
          </a:p>
        </p:txBody>
      </p:sp>
      <p:sp>
        <p:nvSpPr>
          <p:cNvPr id="43019" name="Textfeld 27"/>
          <p:cNvSpPr txBox="1">
            <a:spLocks noChangeArrowheads="1"/>
          </p:cNvSpPr>
          <p:nvPr/>
        </p:nvSpPr>
        <p:spPr bwMode="auto">
          <a:xfrm>
            <a:off x="5795963" y="4349750"/>
            <a:ext cx="3240087" cy="460375"/>
          </a:xfrm>
          <a:prstGeom prst="rect">
            <a:avLst/>
          </a:prstGeom>
          <a:noFill/>
          <a:ln w="9525">
            <a:noFill/>
            <a:miter lim="800000"/>
            <a:headEnd/>
            <a:tailEnd/>
          </a:ln>
        </p:spPr>
        <p:txBody>
          <a:bodyPr>
            <a:spAutoFit/>
          </a:bodyPr>
          <a:lstStyle/>
          <a:p>
            <a:r>
              <a:rPr lang="de-DE" sz="2400"/>
              <a:t>Communication Layer</a:t>
            </a:r>
          </a:p>
        </p:txBody>
      </p:sp>
      <p:sp>
        <p:nvSpPr>
          <p:cNvPr id="43020" name="Textfeld 28"/>
          <p:cNvSpPr txBox="1">
            <a:spLocks noChangeArrowheads="1"/>
          </p:cNvSpPr>
          <p:nvPr/>
        </p:nvSpPr>
        <p:spPr bwMode="auto">
          <a:xfrm>
            <a:off x="5795963" y="5049838"/>
            <a:ext cx="3240087" cy="461962"/>
          </a:xfrm>
          <a:prstGeom prst="rect">
            <a:avLst/>
          </a:prstGeom>
          <a:noFill/>
          <a:ln w="9525">
            <a:noFill/>
            <a:miter lim="800000"/>
            <a:headEnd/>
            <a:tailEnd/>
          </a:ln>
        </p:spPr>
        <p:txBody>
          <a:bodyPr>
            <a:spAutoFit/>
          </a:bodyPr>
          <a:lstStyle/>
          <a:p>
            <a:r>
              <a:rPr lang="de-DE" sz="2400"/>
              <a:t>Component Layer</a:t>
            </a:r>
          </a:p>
        </p:txBody>
      </p:sp>
      <p:pic>
        <p:nvPicPr>
          <p:cNvPr id="43021" name="Picture 8" descr="U:\Bereiche\Nachhaltige Regionalentwicklung\E-Energy\Meetings_Veranstaltungen\Jahreskongress 2012\Bilder\final\Intelligent_Energy_System_BAUM_EN.jpg"/>
          <p:cNvPicPr>
            <a:picLocks noChangeAspect="1" noChangeArrowheads="1"/>
          </p:cNvPicPr>
          <p:nvPr/>
        </p:nvPicPr>
        <p:blipFill>
          <a:blip r:embed="rId3" cstate="print">
            <a:clrChange>
              <a:clrFrom>
                <a:srgbClr val="BEF0F9"/>
              </a:clrFrom>
              <a:clrTo>
                <a:srgbClr val="BEF0F9">
                  <a:alpha val="0"/>
                </a:srgbClr>
              </a:clrTo>
            </a:clrChange>
          </a:blip>
          <a:srcRect l="8316" t="11337" r="9238" b="3806"/>
          <a:stretch>
            <a:fillRect/>
          </a:stretch>
        </p:blipFill>
        <p:spPr bwMode="auto">
          <a:xfrm>
            <a:off x="34925" y="2768600"/>
            <a:ext cx="3049588" cy="217328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Titel 1"/>
          <p:cNvSpPr>
            <a:spLocks noGrp="1"/>
          </p:cNvSpPr>
          <p:nvPr>
            <p:ph type="title"/>
          </p:nvPr>
        </p:nvSpPr>
        <p:spPr/>
        <p:txBody>
          <a:bodyPr/>
          <a:lstStyle/>
          <a:p>
            <a:r>
              <a:rPr lang="de-DE" smtClean="0"/>
              <a:t>Life in the Smart House</a:t>
            </a:r>
          </a:p>
        </p:txBody>
      </p:sp>
      <p:pic>
        <p:nvPicPr>
          <p:cNvPr id="44035" name="Grafik 5" descr="Beschreibung: MeRegio_AI3"/>
          <p:cNvPicPr>
            <a:picLocks noChangeAspect="1" noChangeArrowheads="1"/>
          </p:cNvPicPr>
          <p:nvPr/>
        </p:nvPicPr>
        <p:blipFill>
          <a:blip r:embed="rId3" cstate="print"/>
          <a:srcRect/>
          <a:stretch>
            <a:fillRect/>
          </a:stretch>
        </p:blipFill>
        <p:spPr bwMode="auto">
          <a:xfrm>
            <a:off x="6659563" y="0"/>
            <a:ext cx="2216150" cy="1030288"/>
          </a:xfrm>
          <a:prstGeom prst="rect">
            <a:avLst/>
          </a:prstGeom>
          <a:noFill/>
          <a:ln w="9525">
            <a:noFill/>
            <a:miter lim="800000"/>
            <a:headEnd/>
            <a:tailEnd/>
          </a:ln>
        </p:spPr>
      </p:pic>
      <p:pic>
        <p:nvPicPr>
          <p:cNvPr id="44036" name="Picture 5"/>
          <p:cNvPicPr>
            <a:picLocks noChangeAspect="1" noChangeArrowheads="1"/>
          </p:cNvPicPr>
          <p:nvPr/>
        </p:nvPicPr>
        <p:blipFill>
          <a:blip r:embed="rId4" cstate="print"/>
          <a:srcRect/>
          <a:stretch>
            <a:fillRect/>
          </a:stretch>
        </p:blipFill>
        <p:spPr bwMode="auto">
          <a:xfrm>
            <a:off x="827088" y="1844675"/>
            <a:ext cx="2647950" cy="4171950"/>
          </a:xfrm>
          <a:prstGeom prst="rect">
            <a:avLst/>
          </a:prstGeom>
          <a:noFill/>
          <a:ln w="9525">
            <a:noFill/>
            <a:miter lim="800000"/>
            <a:headEnd/>
            <a:tailEnd/>
          </a:ln>
          <a:effectLst/>
        </p:spPr>
      </p:pic>
      <p:sp>
        <p:nvSpPr>
          <p:cNvPr id="11" name="Inhaltsplatzhalter 2"/>
          <p:cNvSpPr txBox="1">
            <a:spLocks/>
          </p:cNvSpPr>
          <p:nvPr/>
        </p:nvSpPr>
        <p:spPr>
          <a:xfrm>
            <a:off x="3779838" y="2141538"/>
            <a:ext cx="5095875" cy="2582862"/>
          </a:xfrm>
          <a:prstGeom prst="rect">
            <a:avLst/>
          </a:prstGeom>
        </p:spPr>
        <p:txBody>
          <a:bodyPr/>
          <a:lstStyle/>
          <a:p>
            <a:pPr marL="474663" indent="-474663" eaLnBrk="0" hangingPunct="0">
              <a:lnSpc>
                <a:spcPct val="150000"/>
              </a:lnSpc>
              <a:spcBef>
                <a:spcPts val="1200"/>
              </a:spcBef>
              <a:buClr>
                <a:srgbClr val="FF0000"/>
              </a:buClr>
              <a:buSzPct val="80000"/>
              <a:buFont typeface="Wingdings 3" pitchFamily="18" charset="2"/>
              <a:buChar char=""/>
            </a:pPr>
            <a:r>
              <a:rPr lang="en-US" sz="2400">
                <a:latin typeface="Times New Roman" pitchFamily="18" charset="0"/>
              </a:rPr>
              <a:t>PV-unit and micro-CHP</a:t>
            </a:r>
          </a:p>
          <a:p>
            <a:pPr marL="474663" indent="-474663" eaLnBrk="0" hangingPunct="0">
              <a:lnSpc>
                <a:spcPct val="150000"/>
              </a:lnSpc>
              <a:spcBef>
                <a:spcPts val="1200"/>
              </a:spcBef>
              <a:buClr>
                <a:srgbClr val="FF0000"/>
              </a:buClr>
              <a:buSzPct val="80000"/>
              <a:buFont typeface="Wingdings 3" pitchFamily="18" charset="2"/>
              <a:buChar char=""/>
            </a:pPr>
            <a:r>
              <a:rPr lang="en-US" sz="2400">
                <a:latin typeface="Times New Roman" pitchFamily="18" charset="0"/>
              </a:rPr>
              <a:t>Electric vehicle as storage</a:t>
            </a:r>
          </a:p>
          <a:p>
            <a:pPr marL="474663" indent="-474663" eaLnBrk="0" hangingPunct="0">
              <a:lnSpc>
                <a:spcPct val="150000"/>
              </a:lnSpc>
              <a:spcBef>
                <a:spcPts val="1200"/>
              </a:spcBef>
              <a:buClr>
                <a:srgbClr val="FF0000"/>
              </a:buClr>
              <a:buSzPct val="80000"/>
              <a:buFont typeface="Wingdings 3" pitchFamily="18" charset="2"/>
              <a:buChar char=""/>
            </a:pPr>
            <a:r>
              <a:rPr lang="en-US" sz="2400">
                <a:latin typeface="Times New Roman" pitchFamily="18" charset="0"/>
              </a:rPr>
              <a:t>Energy management includes all household appliances</a:t>
            </a:r>
          </a:p>
          <a:p>
            <a:pPr marL="474663" indent="-474663" eaLnBrk="0" hangingPunct="0">
              <a:lnSpc>
                <a:spcPct val="150000"/>
              </a:lnSpc>
              <a:spcBef>
                <a:spcPts val="1200"/>
              </a:spcBef>
              <a:buClr>
                <a:srgbClr val="FF0000"/>
              </a:buClr>
              <a:buSzPct val="80000"/>
              <a:buFont typeface="Wingdings 3" pitchFamily="18" charset="2"/>
              <a:buChar char=""/>
            </a:pPr>
            <a:r>
              <a:rPr lang="en-US" sz="2400">
                <a:latin typeface="Times New Roman" pitchFamily="18" charset="0"/>
              </a:rPr>
              <a:t>If required, house can be operated as a closed cell</a:t>
            </a:r>
          </a:p>
          <a:p>
            <a:pPr marL="474663" indent="-474663" eaLnBrk="0" hangingPunct="0">
              <a:lnSpc>
                <a:spcPct val="150000"/>
              </a:lnSpc>
              <a:spcBef>
                <a:spcPts val="1200"/>
              </a:spcBef>
              <a:buClr>
                <a:srgbClr val="FF0000"/>
              </a:buClr>
              <a:buSzPct val="80000"/>
              <a:buFont typeface="Wingdings 3" pitchFamily="18" charset="2"/>
              <a:buChar char=""/>
            </a:pPr>
            <a:endParaRPr lang="en-US" sz="2400">
              <a:latin typeface="Times New Roman" pitchFamily="18" charset="0"/>
            </a:endParaRPr>
          </a:p>
          <a:p>
            <a:pPr marL="474663" indent="-474663" eaLnBrk="0" hangingPunct="0">
              <a:lnSpc>
                <a:spcPct val="150000"/>
              </a:lnSpc>
              <a:spcBef>
                <a:spcPts val="1200"/>
              </a:spcBef>
              <a:buClr>
                <a:srgbClr val="FF0000"/>
              </a:buClr>
              <a:buSzPct val="80000"/>
              <a:buFont typeface="Wingdings 3" pitchFamily="18" charset="2"/>
              <a:buChar char=""/>
            </a:pPr>
            <a:endParaRPr lang="en-US" sz="2400">
              <a:latin typeface="Times New Roman" pitchFamily="18" charset="0"/>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Titel 1"/>
          <p:cNvSpPr>
            <a:spLocks noGrp="1"/>
          </p:cNvSpPr>
          <p:nvPr>
            <p:ph type="title"/>
          </p:nvPr>
        </p:nvSpPr>
        <p:spPr>
          <a:xfrm>
            <a:off x="1179513" y="1125538"/>
            <a:ext cx="7577137" cy="360362"/>
          </a:xfrm>
        </p:spPr>
        <p:txBody>
          <a:bodyPr/>
          <a:lstStyle/>
          <a:p>
            <a:r>
              <a:rPr lang="de-DE" sz="1600" smtClean="0"/>
              <a:t>Demand Side Management Enables Power System Management</a:t>
            </a:r>
          </a:p>
        </p:txBody>
      </p:sp>
      <p:pic>
        <p:nvPicPr>
          <p:cNvPr id="45059" name="Picture 2"/>
          <p:cNvPicPr>
            <a:picLocks noChangeAspect="1" noChangeArrowheads="1"/>
          </p:cNvPicPr>
          <p:nvPr/>
        </p:nvPicPr>
        <p:blipFill>
          <a:blip r:embed="rId3" cstate="print"/>
          <a:srcRect l="7068" t="28864" r="18605" b="13107"/>
          <a:stretch>
            <a:fillRect/>
          </a:stretch>
        </p:blipFill>
        <p:spPr bwMode="auto">
          <a:xfrm>
            <a:off x="4411663" y="1700213"/>
            <a:ext cx="4027487" cy="2360612"/>
          </a:xfrm>
          <a:prstGeom prst="rect">
            <a:avLst/>
          </a:prstGeom>
          <a:noFill/>
          <a:ln w="9525">
            <a:solidFill>
              <a:schemeClr val="tx1"/>
            </a:solidFill>
            <a:miter lim="800000"/>
            <a:headEnd/>
            <a:tailEnd/>
          </a:ln>
        </p:spPr>
      </p:pic>
      <p:sp>
        <p:nvSpPr>
          <p:cNvPr id="45060" name="Textfeld 3"/>
          <p:cNvSpPr txBox="1">
            <a:spLocks noChangeArrowheads="1"/>
          </p:cNvSpPr>
          <p:nvPr/>
        </p:nvSpPr>
        <p:spPr bwMode="auto">
          <a:xfrm>
            <a:off x="300038" y="1700213"/>
            <a:ext cx="3362325" cy="400050"/>
          </a:xfrm>
          <a:prstGeom prst="rect">
            <a:avLst/>
          </a:prstGeom>
          <a:noFill/>
          <a:ln w="9525">
            <a:noFill/>
            <a:miter lim="800000"/>
            <a:headEnd/>
            <a:tailEnd/>
          </a:ln>
        </p:spPr>
        <p:txBody>
          <a:bodyPr>
            <a:spAutoFit/>
          </a:bodyPr>
          <a:lstStyle/>
          <a:p>
            <a:r>
              <a:rPr lang="de-DE" sz="2000"/>
              <a:t>Voltage problem identified</a:t>
            </a:r>
          </a:p>
        </p:txBody>
      </p:sp>
      <p:grpSp>
        <p:nvGrpSpPr>
          <p:cNvPr id="3" name="Gruppieren 10"/>
          <p:cNvGrpSpPr>
            <a:grpSpLocks/>
          </p:cNvGrpSpPr>
          <p:nvPr/>
        </p:nvGrpSpPr>
        <p:grpSpPr bwMode="auto">
          <a:xfrm>
            <a:off x="300038" y="2268538"/>
            <a:ext cx="7781925" cy="2533650"/>
            <a:chOff x="300681" y="2421924"/>
            <a:chExt cx="7780642" cy="2533135"/>
          </a:xfrm>
        </p:grpSpPr>
        <p:pic>
          <p:nvPicPr>
            <p:cNvPr id="45069" name="Picture 4"/>
            <p:cNvPicPr>
              <a:picLocks noChangeAspect="1" noChangeArrowheads="1"/>
            </p:cNvPicPr>
            <p:nvPr/>
          </p:nvPicPr>
          <p:blipFill>
            <a:blip r:embed="rId4" cstate="print"/>
            <a:srcRect t="37625" r="19315" b="671"/>
            <a:stretch>
              <a:fillRect/>
            </a:stretch>
          </p:blipFill>
          <p:spPr bwMode="auto">
            <a:xfrm>
              <a:off x="3669961" y="2421924"/>
              <a:ext cx="4411362" cy="2533135"/>
            </a:xfrm>
            <a:prstGeom prst="rect">
              <a:avLst/>
            </a:prstGeom>
            <a:noFill/>
            <a:ln w="9525">
              <a:solidFill>
                <a:schemeClr val="tx1"/>
              </a:solidFill>
              <a:miter lim="800000"/>
              <a:headEnd/>
              <a:tailEnd/>
            </a:ln>
          </p:spPr>
        </p:pic>
        <p:sp>
          <p:nvSpPr>
            <p:cNvPr id="45070" name="Textfeld 7"/>
            <p:cNvSpPr txBox="1">
              <a:spLocks noChangeArrowheads="1"/>
            </p:cNvSpPr>
            <p:nvPr/>
          </p:nvSpPr>
          <p:spPr bwMode="auto">
            <a:xfrm>
              <a:off x="300681" y="2994454"/>
              <a:ext cx="3361038" cy="400029"/>
            </a:xfrm>
            <a:prstGeom prst="rect">
              <a:avLst/>
            </a:prstGeom>
            <a:noFill/>
            <a:ln w="9525">
              <a:noFill/>
              <a:miter lim="800000"/>
              <a:headEnd/>
              <a:tailEnd/>
            </a:ln>
          </p:spPr>
          <p:txBody>
            <a:bodyPr>
              <a:spAutoFit/>
            </a:bodyPr>
            <a:lstStyle/>
            <a:p>
              <a:r>
                <a:rPr lang="de-DE" sz="2000"/>
                <a:t>Bargaining process initiated</a:t>
              </a:r>
            </a:p>
          </p:txBody>
        </p:sp>
      </p:grpSp>
      <p:grpSp>
        <p:nvGrpSpPr>
          <p:cNvPr id="5" name="Gruppieren 11"/>
          <p:cNvGrpSpPr>
            <a:grpSpLocks/>
          </p:cNvGrpSpPr>
          <p:nvPr/>
        </p:nvGrpSpPr>
        <p:grpSpPr bwMode="auto">
          <a:xfrm>
            <a:off x="250825" y="2986088"/>
            <a:ext cx="8534400" cy="2635250"/>
            <a:chOff x="251254" y="3138621"/>
            <a:chExt cx="8534405" cy="2635078"/>
          </a:xfrm>
        </p:grpSpPr>
        <p:pic>
          <p:nvPicPr>
            <p:cNvPr id="45067" name="Picture 5"/>
            <p:cNvPicPr>
              <a:picLocks noChangeAspect="1" noChangeArrowheads="1"/>
            </p:cNvPicPr>
            <p:nvPr/>
          </p:nvPicPr>
          <p:blipFill>
            <a:blip r:embed="rId5" cstate="print"/>
            <a:srcRect t="37692" r="21329"/>
            <a:stretch>
              <a:fillRect/>
            </a:stretch>
          </p:blipFill>
          <p:spPr bwMode="auto">
            <a:xfrm>
              <a:off x="4349583" y="3138621"/>
              <a:ext cx="4436076" cy="2635078"/>
            </a:xfrm>
            <a:prstGeom prst="rect">
              <a:avLst/>
            </a:prstGeom>
            <a:noFill/>
            <a:ln w="9525">
              <a:solidFill>
                <a:schemeClr val="tx1"/>
              </a:solidFill>
              <a:miter lim="800000"/>
              <a:headEnd/>
              <a:tailEnd/>
            </a:ln>
          </p:spPr>
        </p:pic>
        <p:sp>
          <p:nvSpPr>
            <p:cNvPr id="45068" name="Textfeld 9"/>
            <p:cNvSpPr txBox="1">
              <a:spLocks noChangeArrowheads="1"/>
            </p:cNvSpPr>
            <p:nvPr/>
          </p:nvSpPr>
          <p:spPr bwMode="auto">
            <a:xfrm>
              <a:off x="251254" y="4296033"/>
              <a:ext cx="3361038" cy="400084"/>
            </a:xfrm>
            <a:prstGeom prst="rect">
              <a:avLst/>
            </a:prstGeom>
            <a:noFill/>
            <a:ln w="9525">
              <a:noFill/>
              <a:miter lim="800000"/>
              <a:headEnd/>
              <a:tailEnd/>
            </a:ln>
          </p:spPr>
          <p:txBody>
            <a:bodyPr>
              <a:spAutoFit/>
            </a:bodyPr>
            <a:lstStyle/>
            <a:p>
              <a:r>
                <a:rPr lang="de-DE" sz="2000"/>
                <a:t>Offers invited and accepted</a:t>
              </a:r>
            </a:p>
          </p:txBody>
        </p:sp>
      </p:grpSp>
      <p:grpSp>
        <p:nvGrpSpPr>
          <p:cNvPr id="7" name="Gruppieren 12"/>
          <p:cNvGrpSpPr>
            <a:grpSpLocks/>
          </p:cNvGrpSpPr>
          <p:nvPr/>
        </p:nvGrpSpPr>
        <p:grpSpPr bwMode="auto">
          <a:xfrm>
            <a:off x="263525" y="3825875"/>
            <a:ext cx="8756650" cy="2373313"/>
            <a:chOff x="263610" y="3978878"/>
            <a:chExt cx="8756826" cy="2372497"/>
          </a:xfrm>
        </p:grpSpPr>
        <p:sp>
          <p:nvSpPr>
            <p:cNvPr id="45065" name="Textfeld 5"/>
            <p:cNvSpPr txBox="1">
              <a:spLocks noChangeArrowheads="1"/>
            </p:cNvSpPr>
            <p:nvPr/>
          </p:nvSpPr>
          <p:spPr bwMode="auto">
            <a:xfrm>
              <a:off x="263610" y="5502875"/>
              <a:ext cx="3361038" cy="399972"/>
            </a:xfrm>
            <a:prstGeom prst="rect">
              <a:avLst/>
            </a:prstGeom>
            <a:noFill/>
            <a:ln w="9525">
              <a:noFill/>
              <a:miter lim="800000"/>
              <a:headEnd/>
              <a:tailEnd/>
            </a:ln>
          </p:spPr>
          <p:txBody>
            <a:bodyPr>
              <a:spAutoFit/>
            </a:bodyPr>
            <a:lstStyle/>
            <a:p>
              <a:r>
                <a:rPr lang="de-DE" sz="2000"/>
                <a:t>Voltage problem solved</a:t>
              </a:r>
            </a:p>
          </p:txBody>
        </p:sp>
        <p:pic>
          <p:nvPicPr>
            <p:cNvPr id="45066" name="Picture 3"/>
            <p:cNvPicPr>
              <a:picLocks noChangeAspect="1" noChangeArrowheads="1"/>
            </p:cNvPicPr>
            <p:nvPr/>
          </p:nvPicPr>
          <p:blipFill>
            <a:blip r:embed="rId6" cstate="print"/>
            <a:srcRect l="6779" t="28595" r="19089" b="13614"/>
            <a:stretch>
              <a:fillRect/>
            </a:stretch>
          </p:blipFill>
          <p:spPr bwMode="auto">
            <a:xfrm>
              <a:off x="4967420" y="3978878"/>
              <a:ext cx="4053016" cy="2372497"/>
            </a:xfrm>
            <a:prstGeom prst="rect">
              <a:avLst/>
            </a:prstGeom>
            <a:noFill/>
            <a:ln w="9525">
              <a:solidFill>
                <a:schemeClr val="tx1"/>
              </a:solidFill>
              <a:miter lim="800000"/>
              <a:headEnd/>
              <a:tailEnd/>
            </a:ln>
          </p:spPr>
        </p:pic>
      </p:grpSp>
      <p:pic>
        <p:nvPicPr>
          <p:cNvPr id="45064" name="Grafik 13" descr="Beschreibung: MeRegio_AI3"/>
          <p:cNvPicPr>
            <a:picLocks noChangeAspect="1" noChangeArrowheads="1"/>
          </p:cNvPicPr>
          <p:nvPr/>
        </p:nvPicPr>
        <p:blipFill>
          <a:blip r:embed="rId7" cstate="print"/>
          <a:srcRect/>
          <a:stretch>
            <a:fillRect/>
          </a:stretch>
        </p:blipFill>
        <p:spPr bwMode="auto">
          <a:xfrm>
            <a:off x="6257925" y="12700"/>
            <a:ext cx="2214563" cy="10287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Titel 1"/>
          <p:cNvSpPr>
            <a:spLocks noGrp="1"/>
          </p:cNvSpPr>
          <p:nvPr>
            <p:ph type="title"/>
          </p:nvPr>
        </p:nvSpPr>
        <p:spPr/>
        <p:txBody>
          <a:bodyPr/>
          <a:lstStyle/>
          <a:p>
            <a:r>
              <a:rPr lang="de-DE" smtClean="0"/>
              <a:t>Steering Signals for Good and Bad Times</a:t>
            </a:r>
          </a:p>
        </p:txBody>
      </p:sp>
      <p:grpSp>
        <p:nvGrpSpPr>
          <p:cNvPr id="4" name="Gruppieren 3"/>
          <p:cNvGrpSpPr>
            <a:grpSpLocks/>
          </p:cNvGrpSpPr>
          <p:nvPr/>
        </p:nvGrpSpPr>
        <p:grpSpPr bwMode="auto">
          <a:xfrm>
            <a:off x="3132138" y="1628775"/>
            <a:ext cx="5256212" cy="4833938"/>
            <a:chOff x="4407668" y="1690961"/>
            <a:chExt cx="4268788" cy="4833493"/>
          </a:xfrm>
        </p:grpSpPr>
        <p:cxnSp>
          <p:nvCxnSpPr>
            <p:cNvPr id="5" name="Gerade Verbindung mit Pfeil 4"/>
            <p:cNvCxnSpPr/>
            <p:nvPr/>
          </p:nvCxnSpPr>
          <p:spPr>
            <a:xfrm flipH="1">
              <a:off x="7594755" y="2052878"/>
              <a:ext cx="2579" cy="3160422"/>
            </a:xfrm>
            <a:prstGeom prst="straightConnector1">
              <a:avLst/>
            </a:prstGeom>
            <a:ln w="47625">
              <a:solidFill>
                <a:srgbClr val="E60000"/>
              </a:solidFill>
              <a:tailEnd type="arrow"/>
            </a:ln>
          </p:spPr>
          <p:style>
            <a:lnRef idx="1">
              <a:schemeClr val="accent1"/>
            </a:lnRef>
            <a:fillRef idx="0">
              <a:schemeClr val="accent1"/>
            </a:fillRef>
            <a:effectRef idx="0">
              <a:schemeClr val="accent1"/>
            </a:effectRef>
            <a:fontRef idx="minor">
              <a:schemeClr val="tx1"/>
            </a:fontRef>
          </p:style>
        </p:cxnSp>
        <p:sp>
          <p:nvSpPr>
            <p:cNvPr id="46086" name="Textfeld 2"/>
            <p:cNvSpPr txBox="1">
              <a:spLocks noChangeArrowheads="1"/>
            </p:cNvSpPr>
            <p:nvPr/>
          </p:nvSpPr>
          <p:spPr bwMode="auto">
            <a:xfrm>
              <a:off x="4407668" y="1690961"/>
              <a:ext cx="1800225" cy="369887"/>
            </a:xfrm>
            <a:prstGeom prst="rect">
              <a:avLst/>
            </a:prstGeom>
            <a:solidFill>
              <a:srgbClr val="57DC38">
                <a:alpha val="61960"/>
              </a:srgbClr>
            </a:solidFill>
            <a:ln w="9525">
              <a:noFill/>
              <a:miter lim="800000"/>
              <a:headEnd/>
              <a:tailEnd/>
            </a:ln>
          </p:spPr>
          <p:txBody>
            <a:bodyPr>
              <a:spAutoFit/>
            </a:bodyPr>
            <a:lstStyle/>
            <a:p>
              <a:pPr algn="ctr"/>
              <a:r>
                <a:rPr lang="en-US">
                  <a:solidFill>
                    <a:srgbClr val="000000"/>
                  </a:solidFill>
                </a:rPr>
                <a:t>Electricity Sales</a:t>
              </a:r>
            </a:p>
          </p:txBody>
        </p:sp>
        <p:sp>
          <p:nvSpPr>
            <p:cNvPr id="46087" name="Textfeld 3"/>
            <p:cNvSpPr txBox="1">
              <a:spLocks noChangeArrowheads="1"/>
            </p:cNvSpPr>
            <p:nvPr/>
          </p:nvSpPr>
          <p:spPr bwMode="auto">
            <a:xfrm>
              <a:off x="6876231" y="1690961"/>
              <a:ext cx="1800225" cy="369887"/>
            </a:xfrm>
            <a:prstGeom prst="rect">
              <a:avLst/>
            </a:prstGeom>
            <a:solidFill>
              <a:srgbClr val="F7B7EB"/>
            </a:solidFill>
            <a:ln w="9525">
              <a:noFill/>
              <a:miter lim="800000"/>
              <a:headEnd/>
              <a:tailEnd/>
            </a:ln>
          </p:spPr>
          <p:txBody>
            <a:bodyPr>
              <a:spAutoFit/>
            </a:bodyPr>
            <a:lstStyle/>
            <a:p>
              <a:pPr algn="ctr"/>
              <a:r>
                <a:rPr lang="en-US">
                  <a:solidFill>
                    <a:srgbClr val="000000"/>
                  </a:solidFill>
                </a:rPr>
                <a:t>Grid Operation</a:t>
              </a:r>
            </a:p>
          </p:txBody>
        </p:sp>
        <p:sp>
          <p:nvSpPr>
            <p:cNvPr id="46088" name="Textfeld 4"/>
            <p:cNvSpPr txBox="1">
              <a:spLocks noChangeArrowheads="1"/>
            </p:cNvSpPr>
            <p:nvPr/>
          </p:nvSpPr>
          <p:spPr bwMode="auto">
            <a:xfrm>
              <a:off x="4407668" y="4365104"/>
              <a:ext cx="4210311" cy="368300"/>
            </a:xfrm>
            <a:prstGeom prst="rect">
              <a:avLst/>
            </a:prstGeom>
            <a:solidFill>
              <a:srgbClr val="FFC000"/>
            </a:solidFill>
            <a:ln w="9525">
              <a:noFill/>
              <a:miter lim="800000"/>
              <a:headEnd/>
              <a:tailEnd/>
            </a:ln>
          </p:spPr>
          <p:txBody>
            <a:bodyPr>
              <a:spAutoFit/>
            </a:bodyPr>
            <a:lstStyle/>
            <a:p>
              <a:pPr algn="ctr"/>
              <a:r>
                <a:rPr lang="en-US">
                  <a:solidFill>
                    <a:srgbClr val="000000"/>
                  </a:solidFill>
                </a:rPr>
                <a:t>Object Management</a:t>
              </a:r>
            </a:p>
          </p:txBody>
        </p:sp>
        <p:cxnSp>
          <p:nvCxnSpPr>
            <p:cNvPr id="9" name="Gerade Verbindung mit Pfeil 8"/>
            <p:cNvCxnSpPr/>
            <p:nvPr/>
          </p:nvCxnSpPr>
          <p:spPr>
            <a:xfrm>
              <a:off x="5724017" y="3105294"/>
              <a:ext cx="23207" cy="1265121"/>
            </a:xfrm>
            <a:prstGeom prst="straightConnector1">
              <a:avLst/>
            </a:prstGeom>
            <a:ln w="47625">
              <a:solidFill>
                <a:srgbClr val="92D050"/>
              </a:solidFill>
              <a:tailEnd type="arrow"/>
            </a:ln>
          </p:spPr>
          <p:style>
            <a:lnRef idx="1">
              <a:schemeClr val="accent1"/>
            </a:lnRef>
            <a:fillRef idx="0">
              <a:schemeClr val="accent1"/>
            </a:fillRef>
            <a:effectRef idx="0">
              <a:schemeClr val="accent1"/>
            </a:effectRef>
            <a:fontRef idx="minor">
              <a:schemeClr val="tx1"/>
            </a:fontRef>
          </p:style>
        </p:cxnSp>
        <p:sp>
          <p:nvSpPr>
            <p:cNvPr id="10" name="Textfeld 9"/>
            <p:cNvSpPr txBox="1"/>
            <p:nvPr/>
          </p:nvSpPr>
          <p:spPr>
            <a:xfrm>
              <a:off x="4407668" y="5302192"/>
              <a:ext cx="4210771" cy="369853"/>
            </a:xfrm>
            <a:prstGeom prst="rect">
              <a:avLst/>
            </a:prstGeom>
            <a:solidFill>
              <a:schemeClr val="accent2">
                <a:lumMod val="20000"/>
                <a:lumOff val="80000"/>
              </a:schemeClr>
            </a:solidFill>
          </p:spPr>
          <p:txBody>
            <a:bodyPr>
              <a:spAutoFit/>
            </a:bodyPr>
            <a:lstStyle/>
            <a:p>
              <a:pPr algn="ctr">
                <a:defRPr/>
              </a:pPr>
              <a:r>
                <a:rPr lang="en-US">
                  <a:solidFill>
                    <a:srgbClr val="000000"/>
                  </a:solidFill>
                </a:rPr>
                <a:t>Application Control</a:t>
              </a:r>
            </a:p>
          </p:txBody>
        </p:sp>
        <p:cxnSp>
          <p:nvCxnSpPr>
            <p:cNvPr id="11" name="Gerade Verbindung mit Pfeil 10"/>
            <p:cNvCxnSpPr/>
            <p:nvPr/>
          </p:nvCxnSpPr>
          <p:spPr>
            <a:xfrm>
              <a:off x="6660030" y="3094182"/>
              <a:ext cx="0" cy="1276233"/>
            </a:xfrm>
            <a:prstGeom prst="straightConnector1">
              <a:avLst/>
            </a:prstGeom>
            <a:ln w="47625">
              <a:solidFill>
                <a:srgbClr val="FFC000"/>
              </a:solidFill>
              <a:tailEnd type="arrow"/>
            </a:ln>
          </p:spPr>
          <p:style>
            <a:lnRef idx="1">
              <a:schemeClr val="accent1"/>
            </a:lnRef>
            <a:fillRef idx="0">
              <a:schemeClr val="accent1"/>
            </a:fillRef>
            <a:effectRef idx="0">
              <a:schemeClr val="accent1"/>
            </a:effectRef>
            <a:fontRef idx="minor">
              <a:schemeClr val="tx1"/>
            </a:fontRef>
          </p:style>
        </p:cxnSp>
        <p:cxnSp>
          <p:nvCxnSpPr>
            <p:cNvPr id="12" name="Gerade Verbindung mit Pfeil 11"/>
            <p:cNvCxnSpPr/>
            <p:nvPr/>
          </p:nvCxnSpPr>
          <p:spPr>
            <a:xfrm flipH="1">
              <a:off x="6478243" y="2370348"/>
              <a:ext cx="3867" cy="303185"/>
            </a:xfrm>
            <a:prstGeom prst="straightConnector1">
              <a:avLst/>
            </a:prstGeom>
            <a:ln w="47625">
              <a:solidFill>
                <a:srgbClr val="92D050"/>
              </a:solidFill>
              <a:tailEnd type="arrow"/>
            </a:ln>
          </p:spPr>
          <p:style>
            <a:lnRef idx="1">
              <a:schemeClr val="accent1"/>
            </a:lnRef>
            <a:fillRef idx="0">
              <a:schemeClr val="accent1"/>
            </a:fillRef>
            <a:effectRef idx="0">
              <a:schemeClr val="accent1"/>
            </a:effectRef>
            <a:fontRef idx="minor">
              <a:schemeClr val="tx1"/>
            </a:fontRef>
          </p:style>
        </p:cxnSp>
        <p:cxnSp>
          <p:nvCxnSpPr>
            <p:cNvPr id="13" name="Gerade Verbindung mit Pfeil 12"/>
            <p:cNvCxnSpPr/>
            <p:nvPr/>
          </p:nvCxnSpPr>
          <p:spPr>
            <a:xfrm flipH="1">
              <a:off x="5889044" y="2095737"/>
              <a:ext cx="5157" cy="303184"/>
            </a:xfrm>
            <a:prstGeom prst="straightConnector1">
              <a:avLst/>
            </a:prstGeom>
            <a:ln w="47625">
              <a:solidFill>
                <a:srgbClr val="92D050"/>
              </a:solidFill>
              <a:tailEnd type="none"/>
            </a:ln>
          </p:spPr>
          <p:style>
            <a:lnRef idx="1">
              <a:schemeClr val="accent1"/>
            </a:lnRef>
            <a:fillRef idx="0">
              <a:schemeClr val="accent1"/>
            </a:fillRef>
            <a:effectRef idx="0">
              <a:schemeClr val="accent1"/>
            </a:effectRef>
            <a:fontRef idx="minor">
              <a:schemeClr val="tx1"/>
            </a:fontRef>
          </p:style>
        </p:cxnSp>
        <p:cxnSp>
          <p:nvCxnSpPr>
            <p:cNvPr id="14" name="Gerade Verbindung mit Pfeil 13"/>
            <p:cNvCxnSpPr/>
            <p:nvPr/>
          </p:nvCxnSpPr>
          <p:spPr>
            <a:xfrm>
              <a:off x="5868416" y="2386222"/>
              <a:ext cx="633034" cy="0"/>
            </a:xfrm>
            <a:prstGeom prst="straightConnector1">
              <a:avLst/>
            </a:prstGeom>
            <a:ln w="47625">
              <a:solidFill>
                <a:srgbClr val="92D050"/>
              </a:solidFill>
              <a:tailEnd type="none"/>
            </a:ln>
          </p:spPr>
          <p:style>
            <a:lnRef idx="1">
              <a:schemeClr val="accent1"/>
            </a:lnRef>
            <a:fillRef idx="0">
              <a:schemeClr val="accent1"/>
            </a:fillRef>
            <a:effectRef idx="0">
              <a:schemeClr val="accent1"/>
            </a:effectRef>
            <a:fontRef idx="minor">
              <a:schemeClr val="tx1"/>
            </a:fontRef>
          </p:style>
        </p:cxnSp>
        <p:cxnSp>
          <p:nvCxnSpPr>
            <p:cNvPr id="15" name="Gerade Verbindung mit Pfeil 14"/>
            <p:cNvCxnSpPr/>
            <p:nvPr/>
          </p:nvCxnSpPr>
          <p:spPr>
            <a:xfrm>
              <a:off x="6732230" y="2387810"/>
              <a:ext cx="11604" cy="276200"/>
            </a:xfrm>
            <a:prstGeom prst="straightConnector1">
              <a:avLst/>
            </a:prstGeom>
            <a:ln w="47625">
              <a:solidFill>
                <a:srgbClr val="FFC000"/>
              </a:solidFill>
              <a:tailEnd type="arrow"/>
            </a:ln>
          </p:spPr>
          <p:style>
            <a:lnRef idx="1">
              <a:schemeClr val="accent1"/>
            </a:lnRef>
            <a:fillRef idx="0">
              <a:schemeClr val="accent1"/>
            </a:fillRef>
            <a:effectRef idx="0">
              <a:schemeClr val="accent1"/>
            </a:effectRef>
            <a:fontRef idx="minor">
              <a:schemeClr val="tx1"/>
            </a:fontRef>
          </p:style>
        </p:cxnSp>
        <p:cxnSp>
          <p:nvCxnSpPr>
            <p:cNvPr id="16" name="Gerade Verbindung mit Pfeil 15"/>
            <p:cNvCxnSpPr/>
            <p:nvPr/>
          </p:nvCxnSpPr>
          <p:spPr>
            <a:xfrm>
              <a:off x="6711601" y="2370348"/>
              <a:ext cx="633034" cy="0"/>
            </a:xfrm>
            <a:prstGeom prst="straightConnector1">
              <a:avLst/>
            </a:prstGeom>
            <a:ln w="47625">
              <a:solidFill>
                <a:srgbClr val="FFC000"/>
              </a:solidFill>
              <a:tailEnd type="none"/>
            </a:ln>
          </p:spPr>
          <p:style>
            <a:lnRef idx="1">
              <a:schemeClr val="accent1"/>
            </a:lnRef>
            <a:fillRef idx="0">
              <a:schemeClr val="accent1"/>
            </a:fillRef>
            <a:effectRef idx="0">
              <a:schemeClr val="accent1"/>
            </a:effectRef>
            <a:fontRef idx="minor">
              <a:schemeClr val="tx1"/>
            </a:fontRef>
          </p:style>
        </p:cxnSp>
        <p:cxnSp>
          <p:nvCxnSpPr>
            <p:cNvPr id="17" name="Gerade Verbindung mit Pfeil 16"/>
            <p:cNvCxnSpPr/>
            <p:nvPr/>
          </p:nvCxnSpPr>
          <p:spPr>
            <a:xfrm flipH="1">
              <a:off x="7317561" y="2052878"/>
              <a:ext cx="5157" cy="303185"/>
            </a:xfrm>
            <a:prstGeom prst="straightConnector1">
              <a:avLst/>
            </a:prstGeom>
            <a:ln w="47625">
              <a:solidFill>
                <a:srgbClr val="FFC000"/>
              </a:solidFill>
              <a:tailEnd type="none"/>
            </a:ln>
          </p:spPr>
          <p:style>
            <a:lnRef idx="1">
              <a:schemeClr val="accent1"/>
            </a:lnRef>
            <a:fillRef idx="0">
              <a:schemeClr val="accent1"/>
            </a:fillRef>
            <a:effectRef idx="0">
              <a:schemeClr val="accent1"/>
            </a:effectRef>
            <a:fontRef idx="minor">
              <a:schemeClr val="tx1"/>
            </a:fontRef>
          </p:style>
        </p:cxnSp>
        <p:cxnSp>
          <p:nvCxnSpPr>
            <p:cNvPr id="18" name="Gerade Verbindung mit Pfeil 17"/>
            <p:cNvCxnSpPr/>
            <p:nvPr/>
          </p:nvCxnSpPr>
          <p:spPr>
            <a:xfrm>
              <a:off x="5868416" y="3105294"/>
              <a:ext cx="29654" cy="1227024"/>
            </a:xfrm>
            <a:prstGeom prst="straightConnector1">
              <a:avLst/>
            </a:prstGeom>
            <a:ln w="47625">
              <a:solidFill>
                <a:schemeClr val="accent2">
                  <a:lumMod val="20000"/>
                  <a:lumOff val="80000"/>
                </a:schemeClr>
              </a:solidFill>
              <a:headEnd type="arrow"/>
              <a:tailEnd type="none"/>
            </a:ln>
          </p:spPr>
          <p:style>
            <a:lnRef idx="1">
              <a:schemeClr val="accent1"/>
            </a:lnRef>
            <a:fillRef idx="0">
              <a:schemeClr val="accent1"/>
            </a:fillRef>
            <a:effectRef idx="0">
              <a:schemeClr val="accent1"/>
            </a:effectRef>
            <a:fontRef idx="minor">
              <a:schemeClr val="tx1"/>
            </a:fontRef>
          </p:style>
        </p:cxnSp>
        <p:cxnSp>
          <p:nvCxnSpPr>
            <p:cNvPr id="19" name="Gerade Verbindung mit Pfeil 18"/>
            <p:cNvCxnSpPr/>
            <p:nvPr/>
          </p:nvCxnSpPr>
          <p:spPr>
            <a:xfrm flipH="1">
              <a:off x="7446488" y="5737126"/>
              <a:ext cx="6447" cy="446046"/>
            </a:xfrm>
            <a:prstGeom prst="straightConnector1">
              <a:avLst/>
            </a:prstGeom>
            <a:ln w="47625">
              <a:solidFill>
                <a:schemeClr val="accent2">
                  <a:lumMod val="20000"/>
                  <a:lumOff val="80000"/>
                </a:schemeClr>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20" name="Textfeld 19"/>
            <p:cNvSpPr txBox="1"/>
            <p:nvPr/>
          </p:nvSpPr>
          <p:spPr>
            <a:xfrm>
              <a:off x="4816368" y="6154600"/>
              <a:ext cx="1723761" cy="369854"/>
            </a:xfrm>
            <a:prstGeom prst="rect">
              <a:avLst/>
            </a:prstGeom>
            <a:solidFill>
              <a:schemeClr val="bg1"/>
            </a:solidFill>
            <a:ln w="22225">
              <a:solidFill>
                <a:schemeClr val="accent2">
                  <a:lumMod val="40000"/>
                  <a:lumOff val="60000"/>
                </a:schemeClr>
              </a:solidFill>
            </a:ln>
          </p:spPr>
          <p:txBody>
            <a:bodyPr>
              <a:spAutoFit/>
            </a:bodyPr>
            <a:lstStyle/>
            <a:p>
              <a:pPr algn="ctr">
                <a:defRPr/>
              </a:pPr>
              <a:r>
                <a:rPr lang="en-US" dirty="0">
                  <a:solidFill>
                    <a:srgbClr val="000000"/>
                  </a:solidFill>
                </a:rPr>
                <a:t>Generation Unit</a:t>
              </a:r>
            </a:p>
          </p:txBody>
        </p:sp>
        <p:sp>
          <p:nvSpPr>
            <p:cNvPr id="46101" name="Textfeld 43"/>
            <p:cNvSpPr txBox="1">
              <a:spLocks noChangeArrowheads="1"/>
            </p:cNvSpPr>
            <p:nvPr/>
          </p:nvSpPr>
          <p:spPr bwMode="auto">
            <a:xfrm rot="-5400000">
              <a:off x="4838675" y="3521621"/>
              <a:ext cx="1357312" cy="307975"/>
            </a:xfrm>
            <a:prstGeom prst="rect">
              <a:avLst/>
            </a:prstGeom>
            <a:noFill/>
            <a:ln w="9525">
              <a:noFill/>
              <a:miter lim="800000"/>
              <a:headEnd/>
              <a:tailEnd/>
            </a:ln>
          </p:spPr>
          <p:txBody>
            <a:bodyPr>
              <a:spAutoFit/>
            </a:bodyPr>
            <a:lstStyle/>
            <a:p>
              <a:pPr algn="ctr"/>
              <a:r>
                <a:rPr lang="en-US" sz="1400">
                  <a:solidFill>
                    <a:srgbClr val="000000"/>
                  </a:solidFill>
                </a:rPr>
                <a:t>Price Signal</a:t>
              </a:r>
            </a:p>
          </p:txBody>
        </p:sp>
        <p:sp>
          <p:nvSpPr>
            <p:cNvPr id="46102" name="Textfeld 44"/>
            <p:cNvSpPr txBox="1">
              <a:spLocks noChangeArrowheads="1"/>
            </p:cNvSpPr>
            <p:nvPr/>
          </p:nvSpPr>
          <p:spPr bwMode="auto">
            <a:xfrm rot="-5400000">
              <a:off x="5775301" y="3426263"/>
              <a:ext cx="1357312" cy="523220"/>
            </a:xfrm>
            <a:prstGeom prst="rect">
              <a:avLst/>
            </a:prstGeom>
            <a:noFill/>
            <a:ln w="9525">
              <a:noFill/>
              <a:miter lim="800000"/>
              <a:headEnd/>
              <a:tailEnd/>
            </a:ln>
          </p:spPr>
          <p:txBody>
            <a:bodyPr>
              <a:spAutoFit/>
            </a:bodyPr>
            <a:lstStyle/>
            <a:p>
              <a:pPr algn="ctr"/>
              <a:r>
                <a:rPr lang="en-US" sz="1400">
                  <a:solidFill>
                    <a:srgbClr val="000000"/>
                  </a:solidFill>
                </a:rPr>
                <a:t>Steering Signal</a:t>
              </a:r>
            </a:p>
          </p:txBody>
        </p:sp>
        <p:sp>
          <p:nvSpPr>
            <p:cNvPr id="46103" name="Textfeld 45"/>
            <p:cNvSpPr txBox="1">
              <a:spLocks noChangeArrowheads="1"/>
            </p:cNvSpPr>
            <p:nvPr/>
          </p:nvSpPr>
          <p:spPr bwMode="auto">
            <a:xfrm rot="-5400000">
              <a:off x="6711925" y="3609007"/>
              <a:ext cx="1357312" cy="307975"/>
            </a:xfrm>
            <a:prstGeom prst="rect">
              <a:avLst/>
            </a:prstGeom>
            <a:noFill/>
            <a:ln w="9525">
              <a:noFill/>
              <a:miter lim="800000"/>
              <a:headEnd/>
              <a:tailEnd/>
            </a:ln>
          </p:spPr>
          <p:txBody>
            <a:bodyPr>
              <a:spAutoFit/>
            </a:bodyPr>
            <a:lstStyle/>
            <a:p>
              <a:pPr algn="ctr"/>
              <a:r>
                <a:rPr lang="en-US" sz="1400">
                  <a:solidFill>
                    <a:srgbClr val="000000"/>
                  </a:solidFill>
                </a:rPr>
                <a:t>Priority Signal</a:t>
              </a:r>
            </a:p>
          </p:txBody>
        </p:sp>
        <p:sp>
          <p:nvSpPr>
            <p:cNvPr id="24" name="Textfeld 23"/>
            <p:cNvSpPr txBox="1"/>
            <p:nvPr/>
          </p:nvSpPr>
          <p:spPr>
            <a:xfrm>
              <a:off x="6816033" y="6154600"/>
              <a:ext cx="1802406" cy="369854"/>
            </a:xfrm>
            <a:prstGeom prst="rect">
              <a:avLst/>
            </a:prstGeom>
            <a:solidFill>
              <a:schemeClr val="bg1"/>
            </a:solidFill>
            <a:ln w="22225">
              <a:solidFill>
                <a:schemeClr val="accent2">
                  <a:lumMod val="40000"/>
                  <a:lumOff val="60000"/>
                </a:schemeClr>
              </a:solidFill>
            </a:ln>
          </p:spPr>
          <p:txBody>
            <a:bodyPr>
              <a:spAutoFit/>
            </a:bodyPr>
            <a:lstStyle/>
            <a:p>
              <a:pPr algn="ctr">
                <a:defRPr/>
              </a:pPr>
              <a:r>
                <a:rPr lang="en-US" dirty="0">
                  <a:solidFill>
                    <a:srgbClr val="000000"/>
                  </a:solidFill>
                </a:rPr>
                <a:t>Consumption Unit</a:t>
              </a:r>
            </a:p>
          </p:txBody>
        </p:sp>
        <p:cxnSp>
          <p:nvCxnSpPr>
            <p:cNvPr id="25" name="Gerade Verbindung mit Pfeil 24"/>
            <p:cNvCxnSpPr/>
            <p:nvPr/>
          </p:nvCxnSpPr>
          <p:spPr>
            <a:xfrm flipH="1">
              <a:off x="5811688" y="5713316"/>
              <a:ext cx="5157" cy="458746"/>
            </a:xfrm>
            <a:prstGeom prst="straightConnector1">
              <a:avLst/>
            </a:prstGeom>
            <a:ln w="47625">
              <a:solidFill>
                <a:schemeClr val="accent2">
                  <a:lumMod val="20000"/>
                  <a:lumOff val="80000"/>
                </a:schemeClr>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46106" name="Textfeld 4"/>
            <p:cNvSpPr txBox="1">
              <a:spLocks noChangeArrowheads="1"/>
            </p:cNvSpPr>
            <p:nvPr/>
          </p:nvSpPr>
          <p:spPr bwMode="auto">
            <a:xfrm>
              <a:off x="4444180" y="2700164"/>
              <a:ext cx="4210311" cy="368300"/>
            </a:xfrm>
            <a:prstGeom prst="rect">
              <a:avLst/>
            </a:prstGeom>
            <a:solidFill>
              <a:srgbClr val="FFC000"/>
            </a:solidFill>
            <a:ln w="9525">
              <a:noFill/>
              <a:miter lim="800000"/>
              <a:headEnd/>
              <a:tailEnd/>
            </a:ln>
          </p:spPr>
          <p:txBody>
            <a:bodyPr>
              <a:spAutoFit/>
            </a:bodyPr>
            <a:lstStyle/>
            <a:p>
              <a:pPr algn="ctr"/>
              <a:r>
                <a:rPr lang="en-US">
                  <a:solidFill>
                    <a:srgbClr val="000000"/>
                  </a:solidFill>
                </a:rPr>
                <a:t>„Cell Management“</a:t>
              </a:r>
            </a:p>
          </p:txBody>
        </p:sp>
        <p:cxnSp>
          <p:nvCxnSpPr>
            <p:cNvPr id="27" name="Gerade Verbindung mit Pfeil 26"/>
            <p:cNvCxnSpPr/>
            <p:nvPr/>
          </p:nvCxnSpPr>
          <p:spPr>
            <a:xfrm>
              <a:off x="6515632" y="4765666"/>
              <a:ext cx="0" cy="463507"/>
            </a:xfrm>
            <a:prstGeom prst="straightConnector1">
              <a:avLst/>
            </a:prstGeom>
            <a:ln w="47625">
              <a:solidFill>
                <a:schemeClr val="accent2">
                  <a:lumMod val="20000"/>
                  <a:lumOff val="80000"/>
                </a:schemeClr>
              </a:solidFill>
              <a:headEnd type="arrow"/>
              <a:tailEnd type="arrow"/>
            </a:ln>
          </p:spPr>
          <p:style>
            <a:lnRef idx="1">
              <a:schemeClr val="accent1"/>
            </a:lnRef>
            <a:fillRef idx="0">
              <a:schemeClr val="accent1"/>
            </a:fillRef>
            <a:effectRef idx="0">
              <a:schemeClr val="accent1"/>
            </a:effectRef>
            <a:fontRef idx="minor">
              <a:schemeClr val="tx1"/>
            </a:fontRef>
          </p:style>
        </p:cxnSp>
      </p:grpSp>
      <p:pic>
        <p:nvPicPr>
          <p:cNvPr id="46084" name="Picture 32"/>
          <p:cNvPicPr>
            <a:picLocks noChangeAspect="1" noChangeArrowheads="1"/>
          </p:cNvPicPr>
          <p:nvPr/>
        </p:nvPicPr>
        <p:blipFill>
          <a:blip r:embed="rId3" cstate="print"/>
          <a:srcRect/>
          <a:stretch>
            <a:fillRect/>
          </a:stretch>
        </p:blipFill>
        <p:spPr bwMode="auto">
          <a:xfrm>
            <a:off x="1042988" y="1628775"/>
            <a:ext cx="1408112" cy="4540250"/>
          </a:xfrm>
          <a:prstGeom prst="rect">
            <a:avLst/>
          </a:prstGeom>
          <a:noFill/>
          <a:ln w="9525">
            <a:noFill/>
            <a:miter lim="800000"/>
            <a:headEnd/>
            <a:tailEnd/>
          </a:ln>
          <a:effec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Titel 1"/>
          <p:cNvSpPr>
            <a:spLocks noGrp="1"/>
          </p:cNvSpPr>
          <p:nvPr>
            <p:ph type="title"/>
          </p:nvPr>
        </p:nvSpPr>
        <p:spPr/>
        <p:txBody>
          <a:bodyPr/>
          <a:lstStyle/>
          <a:p>
            <a:r>
              <a:rPr lang="de-DE" smtClean="0"/>
              <a:t>Metering – Displaying - Informing</a:t>
            </a:r>
          </a:p>
        </p:txBody>
      </p:sp>
      <p:pic>
        <p:nvPicPr>
          <p:cNvPr id="47107" name="Grafik 3"/>
          <p:cNvPicPr>
            <a:picLocks noChangeAspect="1" noChangeArrowheads="1"/>
          </p:cNvPicPr>
          <p:nvPr/>
        </p:nvPicPr>
        <p:blipFill>
          <a:blip r:embed="rId2" cstate="print"/>
          <a:srcRect/>
          <a:stretch>
            <a:fillRect/>
          </a:stretch>
        </p:blipFill>
        <p:spPr bwMode="auto">
          <a:xfrm>
            <a:off x="6162675" y="188913"/>
            <a:ext cx="2197100" cy="601662"/>
          </a:xfrm>
          <a:prstGeom prst="rect">
            <a:avLst/>
          </a:prstGeom>
          <a:noFill/>
          <a:ln w="9525">
            <a:noFill/>
            <a:miter lim="800000"/>
            <a:headEnd/>
            <a:tailEnd/>
          </a:ln>
        </p:spPr>
      </p:pic>
      <p:pic>
        <p:nvPicPr>
          <p:cNvPr id="47108" name="Grafik 1"/>
          <p:cNvPicPr>
            <a:picLocks noChangeAspect="1"/>
          </p:cNvPicPr>
          <p:nvPr/>
        </p:nvPicPr>
        <p:blipFill>
          <a:blip r:embed="rId3" cstate="print"/>
          <a:srcRect l="2292" t="75549" r="57973" b="10733"/>
          <a:stretch>
            <a:fillRect/>
          </a:stretch>
        </p:blipFill>
        <p:spPr bwMode="auto">
          <a:xfrm>
            <a:off x="1116013" y="1700213"/>
            <a:ext cx="5226050" cy="2265362"/>
          </a:xfrm>
          <a:prstGeom prst="rect">
            <a:avLst/>
          </a:prstGeom>
          <a:noFill/>
          <a:ln w="9525">
            <a:noFill/>
            <a:miter lim="800000"/>
            <a:headEnd/>
            <a:tailEnd/>
          </a:ln>
        </p:spPr>
      </p:pic>
      <p:pic>
        <p:nvPicPr>
          <p:cNvPr id="47109" name="Grafik 2"/>
          <p:cNvPicPr>
            <a:picLocks noChangeAspect="1"/>
          </p:cNvPicPr>
          <p:nvPr/>
        </p:nvPicPr>
        <p:blipFill>
          <a:blip r:embed="rId3" cstate="print">
            <a:clrChange>
              <a:clrFrom>
                <a:srgbClr val="FFEFDF"/>
              </a:clrFrom>
              <a:clrTo>
                <a:srgbClr val="FFEFDF">
                  <a:alpha val="0"/>
                </a:srgbClr>
              </a:clrTo>
            </a:clrChange>
          </a:blip>
          <a:srcRect l="40543" t="16995" r="2733" b="47200"/>
          <a:stretch>
            <a:fillRect/>
          </a:stretch>
        </p:blipFill>
        <p:spPr bwMode="auto">
          <a:xfrm>
            <a:off x="4716463" y="3141663"/>
            <a:ext cx="4043362" cy="3201987"/>
          </a:xfrm>
          <a:prstGeom prst="rect">
            <a:avLst/>
          </a:prstGeom>
          <a:noFill/>
          <a:ln w="9525">
            <a:noFill/>
            <a:miter lim="800000"/>
            <a:headEnd/>
            <a:tailEnd/>
          </a:ln>
        </p:spPr>
      </p:pic>
      <p:sp>
        <p:nvSpPr>
          <p:cNvPr id="6" name="Inhaltsplatzhalter 2"/>
          <p:cNvSpPr txBox="1">
            <a:spLocks/>
          </p:cNvSpPr>
          <p:nvPr/>
        </p:nvSpPr>
        <p:spPr>
          <a:xfrm>
            <a:off x="279400" y="4149725"/>
            <a:ext cx="4437063" cy="1800225"/>
          </a:xfrm>
          <a:prstGeom prst="rect">
            <a:avLst/>
          </a:prstGeom>
        </p:spPr>
        <p:txBody>
          <a:bodyPr/>
          <a:lstStyle/>
          <a:p>
            <a:pPr marL="474663" indent="-474663" eaLnBrk="0" hangingPunct="0">
              <a:spcBef>
                <a:spcPct val="20000"/>
              </a:spcBef>
              <a:buClr>
                <a:srgbClr val="FF0000"/>
              </a:buClr>
              <a:buSzPct val="80000"/>
              <a:buFont typeface="Wingdings 3" pitchFamily="18" charset="2"/>
              <a:buChar char=""/>
            </a:pPr>
            <a:r>
              <a:rPr lang="en-US" sz="2400">
                <a:latin typeface="Times New Roman" pitchFamily="18" charset="0"/>
              </a:rPr>
              <a:t>Consumption visualiziation for the iPAD</a:t>
            </a:r>
          </a:p>
          <a:p>
            <a:pPr marL="474663" indent="-474663" eaLnBrk="0" hangingPunct="0">
              <a:spcBef>
                <a:spcPct val="20000"/>
              </a:spcBef>
              <a:buClr>
                <a:srgbClr val="FF0000"/>
              </a:buClr>
              <a:buSzPct val="80000"/>
              <a:buFont typeface="Wingdings 3" pitchFamily="18" charset="2"/>
              <a:buChar char=""/>
            </a:pPr>
            <a:r>
              <a:rPr lang="en-US" sz="2400">
                <a:latin typeface="Times New Roman" pitchFamily="18" charset="0"/>
              </a:rPr>
              <a:t>Displaying prices in advance</a:t>
            </a:r>
          </a:p>
          <a:p>
            <a:pPr marL="474663" indent="-474663" eaLnBrk="0" hangingPunct="0">
              <a:spcBef>
                <a:spcPct val="20000"/>
              </a:spcBef>
              <a:buClr>
                <a:srgbClr val="FF0000"/>
              </a:buClr>
              <a:buSzPct val="80000"/>
              <a:buFont typeface="Wingdings 3" pitchFamily="18" charset="2"/>
              <a:buChar char=""/>
            </a:pPr>
            <a:r>
              <a:rPr lang="en-US" sz="2400">
                <a:latin typeface="Times New Roman" pitchFamily="18" charset="0"/>
              </a:rPr>
              <a:t>Actively approaching the customers</a:t>
            </a:r>
          </a:p>
          <a:p>
            <a:pPr marL="474663" indent="-474663" eaLnBrk="0" hangingPunct="0">
              <a:spcBef>
                <a:spcPct val="20000"/>
              </a:spcBef>
              <a:buClr>
                <a:srgbClr val="FF0000"/>
              </a:buClr>
              <a:buSzPct val="80000"/>
              <a:buFont typeface="Wingdings 3" pitchFamily="18" charset="2"/>
              <a:buChar char=""/>
            </a:pPr>
            <a:endParaRPr lang="en-GB" sz="2400">
              <a:latin typeface="Times New Roman" pitchFamily="18" charset="0"/>
            </a:endParaRPr>
          </a:p>
          <a:p>
            <a:pPr marL="474663" indent="-474663" eaLnBrk="0" hangingPunct="0">
              <a:spcBef>
                <a:spcPct val="20000"/>
              </a:spcBef>
              <a:buClr>
                <a:srgbClr val="FF0000"/>
              </a:buClr>
              <a:buSzPct val="80000"/>
              <a:buFont typeface="Wingdings 3" pitchFamily="18" charset="2"/>
              <a:buChar char=""/>
            </a:pPr>
            <a:endParaRPr lang="de-DE" sz="2400">
              <a:latin typeface="Times New Roman" pitchFamily="18" charset="0"/>
            </a:endParaRPr>
          </a:p>
          <a:p>
            <a:pPr marL="474663" indent="-474663" eaLnBrk="0" hangingPunct="0">
              <a:spcBef>
                <a:spcPct val="20000"/>
              </a:spcBef>
              <a:buClr>
                <a:srgbClr val="FF0000"/>
              </a:buClr>
              <a:buSzPct val="80000"/>
              <a:buFont typeface="Wingdings 3" pitchFamily="18" charset="2"/>
              <a:buChar char=""/>
            </a:pPr>
            <a:endParaRPr lang="de-DE" sz="2400">
              <a:latin typeface="Times New Roman" pitchFamily="18" charset="0"/>
            </a:endParaRPr>
          </a:p>
        </p:txBody>
      </p:sp>
      <p:sp>
        <p:nvSpPr>
          <p:cNvPr id="2" name="Rechteck 1"/>
          <p:cNvSpPr/>
          <p:nvPr/>
        </p:nvSpPr>
        <p:spPr>
          <a:xfrm>
            <a:off x="3733800" y="1989138"/>
            <a:ext cx="2282825" cy="1223962"/>
          </a:xfrm>
          <a:prstGeom prst="rect">
            <a:avLst/>
          </a:prstGeom>
          <a:solidFill>
            <a:schemeClr val="bg2">
              <a:lumMod val="60000"/>
              <a:lumOff val="40000"/>
            </a:schemeClr>
          </a:solidFill>
          <a:ln>
            <a:solidFill>
              <a:schemeClr val="bg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2800" b="1" dirty="0">
                <a:latin typeface="Calibri" pitchFamily="34" charset="0"/>
                <a:cs typeface="Calibri" pitchFamily="34" charset="0"/>
              </a:rPr>
              <a:t>Test Pilots Wanted!</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itel 1"/>
          <p:cNvSpPr>
            <a:spLocks noGrp="1"/>
          </p:cNvSpPr>
          <p:nvPr>
            <p:ph type="title"/>
          </p:nvPr>
        </p:nvSpPr>
        <p:spPr/>
        <p:txBody>
          <a:bodyPr/>
          <a:lstStyle/>
          <a:p>
            <a:r>
              <a:rPr lang="de-DE" smtClean="0"/>
              <a:t>Wir haben es vergleichsweise gut …</a:t>
            </a:r>
          </a:p>
        </p:txBody>
      </p:sp>
      <p:sp>
        <p:nvSpPr>
          <p:cNvPr id="29699" name="Foliennummernplatzhalter 4"/>
          <p:cNvSpPr>
            <a:spLocks noGrp="1"/>
          </p:cNvSpPr>
          <p:nvPr>
            <p:ph type="sldNum" sz="quarter" idx="4294967295"/>
          </p:nvPr>
        </p:nvSpPr>
        <p:spPr bwMode="auto">
          <a:xfrm>
            <a:off x="7972425" y="6453188"/>
            <a:ext cx="714375" cy="365125"/>
          </a:xfrm>
          <a:prstGeom prst="rect">
            <a:avLst/>
          </a:prstGeom>
          <a:noFill/>
          <a:ln>
            <a:miter lim="800000"/>
            <a:headEnd/>
            <a:tailEnd/>
          </a:ln>
        </p:spPr>
        <p:txBody>
          <a:bodyPr/>
          <a:lstStyle/>
          <a:p>
            <a:fld id="{0FE1A82D-B074-4538-BBC8-A37D18042771}" type="slidenum">
              <a:rPr lang="de-DE"/>
              <a:pPr/>
              <a:t>2</a:t>
            </a:fld>
            <a:endParaRPr lang="de-DE"/>
          </a:p>
        </p:txBody>
      </p:sp>
      <p:pic>
        <p:nvPicPr>
          <p:cNvPr id="29700" name="Grafik 5"/>
          <p:cNvPicPr>
            <a:picLocks noChangeAspect="1"/>
          </p:cNvPicPr>
          <p:nvPr/>
        </p:nvPicPr>
        <p:blipFill>
          <a:blip r:embed="rId2" cstate="print"/>
          <a:srcRect/>
          <a:stretch>
            <a:fillRect/>
          </a:stretch>
        </p:blipFill>
        <p:spPr bwMode="auto">
          <a:xfrm>
            <a:off x="611188" y="2133600"/>
            <a:ext cx="2667000" cy="3559175"/>
          </a:xfrm>
          <a:prstGeom prst="rect">
            <a:avLst/>
          </a:prstGeom>
          <a:noFill/>
          <a:ln w="9525">
            <a:noFill/>
            <a:miter lim="800000"/>
            <a:headEnd/>
            <a:tailEnd/>
          </a:ln>
        </p:spPr>
      </p:pic>
      <p:pic>
        <p:nvPicPr>
          <p:cNvPr id="29701" name="Picture 2"/>
          <p:cNvPicPr>
            <a:picLocks noChangeAspect="1" noChangeArrowheads="1"/>
          </p:cNvPicPr>
          <p:nvPr/>
        </p:nvPicPr>
        <p:blipFill>
          <a:blip r:embed="rId3" cstate="print"/>
          <a:srcRect/>
          <a:stretch>
            <a:fillRect/>
          </a:stretch>
        </p:blipFill>
        <p:spPr bwMode="auto">
          <a:xfrm>
            <a:off x="3368675" y="2133600"/>
            <a:ext cx="2849563" cy="3559175"/>
          </a:xfrm>
          <a:prstGeom prst="rect">
            <a:avLst/>
          </a:prstGeom>
          <a:noFill/>
          <a:ln w="9525">
            <a:noFill/>
            <a:miter lim="800000"/>
            <a:headEnd/>
            <a:tailEnd/>
          </a:ln>
          <a:effectLst/>
        </p:spPr>
      </p:pic>
      <p:pic>
        <p:nvPicPr>
          <p:cNvPr id="29702" name="Picture 2"/>
          <p:cNvPicPr>
            <a:picLocks noChangeAspect="1" noChangeArrowheads="1"/>
          </p:cNvPicPr>
          <p:nvPr/>
        </p:nvPicPr>
        <p:blipFill>
          <a:blip r:embed="rId4" cstate="print"/>
          <a:srcRect/>
          <a:stretch>
            <a:fillRect/>
          </a:stretch>
        </p:blipFill>
        <p:spPr bwMode="auto">
          <a:xfrm>
            <a:off x="6302375" y="2133600"/>
            <a:ext cx="2592388" cy="3559175"/>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Titel 1"/>
          <p:cNvSpPr>
            <a:spLocks noGrp="1"/>
          </p:cNvSpPr>
          <p:nvPr>
            <p:ph type="title"/>
          </p:nvPr>
        </p:nvSpPr>
        <p:spPr/>
        <p:txBody>
          <a:bodyPr/>
          <a:lstStyle/>
          <a:p>
            <a:r>
              <a:rPr lang="de-DE" smtClean="0"/>
              <a:t>Dynamic Tariffs Offer Incentives</a:t>
            </a:r>
          </a:p>
        </p:txBody>
      </p:sp>
      <p:pic>
        <p:nvPicPr>
          <p:cNvPr id="48131" name="Grafik 2"/>
          <p:cNvPicPr>
            <a:picLocks noChangeAspect="1"/>
          </p:cNvPicPr>
          <p:nvPr/>
        </p:nvPicPr>
        <p:blipFill>
          <a:blip r:embed="rId2" cstate="print"/>
          <a:srcRect/>
          <a:stretch>
            <a:fillRect/>
          </a:stretch>
        </p:blipFill>
        <p:spPr bwMode="auto">
          <a:xfrm>
            <a:off x="1038225" y="1773238"/>
            <a:ext cx="7058025" cy="3744912"/>
          </a:xfrm>
          <a:prstGeom prst="rect">
            <a:avLst/>
          </a:prstGeom>
          <a:noFill/>
          <a:ln w="9525">
            <a:noFill/>
            <a:miter lim="800000"/>
            <a:headEnd/>
            <a:tailEnd/>
          </a:ln>
        </p:spPr>
      </p:pic>
      <p:pic>
        <p:nvPicPr>
          <p:cNvPr id="48132" name="Grafik 3" descr="Beschreibung: MeRegio_AI3"/>
          <p:cNvPicPr>
            <a:picLocks noChangeAspect="1" noChangeArrowheads="1"/>
          </p:cNvPicPr>
          <p:nvPr/>
        </p:nvPicPr>
        <p:blipFill>
          <a:blip r:embed="rId3" cstate="print"/>
          <a:srcRect/>
          <a:stretch>
            <a:fillRect/>
          </a:stretch>
        </p:blipFill>
        <p:spPr bwMode="auto">
          <a:xfrm>
            <a:off x="6300788" y="0"/>
            <a:ext cx="2214562" cy="1030288"/>
          </a:xfrm>
          <a:prstGeom prst="rect">
            <a:avLst/>
          </a:prstGeom>
          <a:noFill/>
          <a:ln w="9525">
            <a:noFill/>
            <a:miter lim="800000"/>
            <a:headEnd/>
            <a:tailEnd/>
          </a:ln>
        </p:spPr>
      </p:pic>
      <p:sp>
        <p:nvSpPr>
          <p:cNvPr id="2" name="Rechteck 1"/>
          <p:cNvSpPr/>
          <p:nvPr/>
        </p:nvSpPr>
        <p:spPr>
          <a:xfrm>
            <a:off x="1035050" y="1830388"/>
            <a:ext cx="5981700" cy="36036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b="1" dirty="0" err="1">
                <a:solidFill>
                  <a:schemeClr val="tx1"/>
                </a:solidFill>
                <a:latin typeface="Calibri" pitchFamily="34" charset="0"/>
                <a:cs typeface="Calibri" pitchFamily="34" charset="0"/>
              </a:rPr>
              <a:t>MeRegio</a:t>
            </a:r>
            <a:r>
              <a:rPr lang="en-US" b="1" dirty="0">
                <a:solidFill>
                  <a:schemeClr val="tx1"/>
                </a:solidFill>
                <a:latin typeface="Calibri" pitchFamily="34" charset="0"/>
                <a:cs typeface="Calibri" pitchFamily="34" charset="0"/>
              </a:rPr>
              <a:t> – “Power Traffic Light“ – Smart Meter</a:t>
            </a: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Titel 1"/>
          <p:cNvSpPr>
            <a:spLocks noGrp="1"/>
          </p:cNvSpPr>
          <p:nvPr>
            <p:ph type="title"/>
          </p:nvPr>
        </p:nvSpPr>
        <p:spPr/>
        <p:txBody>
          <a:bodyPr/>
          <a:lstStyle/>
          <a:p>
            <a:r>
              <a:rPr lang="de-DE" smtClean="0"/>
              <a:t>Loadshifts Achieved in Practice</a:t>
            </a:r>
          </a:p>
        </p:txBody>
      </p:sp>
      <p:pic>
        <p:nvPicPr>
          <p:cNvPr id="49155" name="Grafik 2"/>
          <p:cNvPicPr>
            <a:picLocks noChangeAspect="1"/>
          </p:cNvPicPr>
          <p:nvPr/>
        </p:nvPicPr>
        <p:blipFill>
          <a:blip r:embed="rId2" cstate="print"/>
          <a:srcRect l="4437" t="25726" r="1440" b="25076"/>
          <a:stretch>
            <a:fillRect/>
          </a:stretch>
        </p:blipFill>
        <p:spPr bwMode="auto">
          <a:xfrm>
            <a:off x="34925" y="2287588"/>
            <a:ext cx="9109075" cy="3384550"/>
          </a:xfrm>
          <a:prstGeom prst="rect">
            <a:avLst/>
          </a:prstGeom>
          <a:solidFill>
            <a:schemeClr val="bg1"/>
          </a:solidFill>
          <a:ln w="9525">
            <a:solidFill>
              <a:schemeClr val="bg1"/>
            </a:solidFill>
            <a:miter lim="800000"/>
            <a:headEnd/>
            <a:tailEnd/>
          </a:ln>
        </p:spPr>
      </p:pic>
      <p:pic>
        <p:nvPicPr>
          <p:cNvPr id="49156" name="Grafik 3"/>
          <p:cNvPicPr>
            <a:picLocks noChangeAspect="1" noChangeArrowheads="1"/>
          </p:cNvPicPr>
          <p:nvPr/>
        </p:nvPicPr>
        <p:blipFill>
          <a:blip r:embed="rId3" cstate="print"/>
          <a:srcRect/>
          <a:stretch>
            <a:fillRect/>
          </a:stretch>
        </p:blipFill>
        <p:spPr bwMode="auto">
          <a:xfrm>
            <a:off x="6084888" y="119063"/>
            <a:ext cx="2190750" cy="855662"/>
          </a:xfrm>
          <a:prstGeom prst="rect">
            <a:avLst/>
          </a:prstGeom>
          <a:noFill/>
          <a:ln w="9525">
            <a:noFill/>
            <a:miter lim="800000"/>
            <a:headEnd/>
            <a:tailEnd/>
          </a:ln>
        </p:spPr>
      </p:pic>
      <p:sp>
        <p:nvSpPr>
          <p:cNvPr id="2" name="Rechteck 1"/>
          <p:cNvSpPr/>
          <p:nvPr/>
        </p:nvSpPr>
        <p:spPr>
          <a:xfrm>
            <a:off x="7389813" y="2816225"/>
            <a:ext cx="1568450" cy="57626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n-US" sz="1200" b="1" dirty="0">
                <a:solidFill>
                  <a:schemeClr val="accent6"/>
                </a:solidFill>
                <a:latin typeface="Calibri" pitchFamily="34" charset="0"/>
                <a:cs typeface="Calibri" pitchFamily="34" charset="0"/>
              </a:rPr>
              <a:t>Tariff</a:t>
            </a:r>
            <a:r>
              <a:rPr lang="de-DE" sz="1200" b="1" dirty="0">
                <a:solidFill>
                  <a:schemeClr val="accent6"/>
                </a:solidFill>
                <a:latin typeface="Calibri" pitchFamily="34" charset="0"/>
                <a:cs typeface="Calibri" pitchFamily="34" charset="0"/>
              </a:rPr>
              <a:t> </a:t>
            </a:r>
            <a:r>
              <a:rPr lang="en-US" sz="1200" b="1" dirty="0">
                <a:solidFill>
                  <a:schemeClr val="accent6"/>
                </a:solidFill>
                <a:latin typeface="Calibri" pitchFamily="34" charset="0"/>
                <a:cs typeface="Calibri" pitchFamily="34" charset="0"/>
              </a:rPr>
              <a:t>structure</a:t>
            </a:r>
            <a:r>
              <a:rPr lang="de-DE" sz="1200" b="1" dirty="0">
                <a:solidFill>
                  <a:schemeClr val="accent6"/>
                </a:solidFill>
                <a:latin typeface="Calibri" pitchFamily="34" charset="0"/>
                <a:cs typeface="Calibri" pitchFamily="34" charset="0"/>
              </a:rPr>
              <a:t> in </a:t>
            </a:r>
            <a:r>
              <a:rPr lang="de-DE" sz="1200" b="1" dirty="0" err="1">
                <a:solidFill>
                  <a:schemeClr val="accent6"/>
                </a:solidFill>
                <a:latin typeface="Calibri" pitchFamily="34" charset="0"/>
                <a:cs typeface="Calibri" pitchFamily="34" charset="0"/>
              </a:rPr>
              <a:t>February</a:t>
            </a:r>
            <a:endParaRPr lang="de-DE" sz="1200" b="1" dirty="0">
              <a:solidFill>
                <a:schemeClr val="accent6"/>
              </a:solidFill>
              <a:latin typeface="Calibri" pitchFamily="34" charset="0"/>
              <a:cs typeface="Calibri" pitchFamily="34" charset="0"/>
            </a:endParaRPr>
          </a:p>
        </p:txBody>
      </p:sp>
      <p:sp>
        <p:nvSpPr>
          <p:cNvPr id="3" name="Rechteck 2"/>
          <p:cNvSpPr/>
          <p:nvPr/>
        </p:nvSpPr>
        <p:spPr>
          <a:xfrm>
            <a:off x="7407275" y="3270250"/>
            <a:ext cx="1736725" cy="78898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n-US" sz="1200" b="1" dirty="0">
                <a:solidFill>
                  <a:schemeClr val="accent6"/>
                </a:solidFill>
                <a:latin typeface="Calibri" pitchFamily="34" charset="0"/>
                <a:cs typeface="Calibri" pitchFamily="34" charset="0"/>
              </a:rPr>
              <a:t>Average load predicted for February without tariff incentive</a:t>
            </a:r>
          </a:p>
        </p:txBody>
      </p:sp>
      <p:sp>
        <p:nvSpPr>
          <p:cNvPr id="4" name="Rechteck 3"/>
          <p:cNvSpPr/>
          <p:nvPr/>
        </p:nvSpPr>
        <p:spPr>
          <a:xfrm>
            <a:off x="7381875" y="3979863"/>
            <a:ext cx="1654175" cy="70802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n-US" sz="1200" b="1" dirty="0">
                <a:solidFill>
                  <a:schemeClr val="accent6"/>
                </a:solidFill>
                <a:latin typeface="Calibri" pitchFamily="34" charset="0"/>
                <a:cs typeface="Calibri" pitchFamily="34" charset="0"/>
              </a:rPr>
              <a:t>Actual load metered in February with tariff incentive</a:t>
            </a:r>
          </a:p>
        </p:txBody>
      </p:sp>
      <p:sp>
        <p:nvSpPr>
          <p:cNvPr id="5" name="Rechteck 4"/>
          <p:cNvSpPr/>
          <p:nvPr/>
        </p:nvSpPr>
        <p:spPr>
          <a:xfrm>
            <a:off x="34925" y="2815667"/>
            <a:ext cx="216595" cy="169345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vert="vert270" anchor="ctr"/>
          <a:lstStyle/>
          <a:p>
            <a:pPr algn="ctr">
              <a:defRPr/>
            </a:pPr>
            <a:r>
              <a:rPr lang="de-DE" sz="1400" dirty="0" err="1">
                <a:solidFill>
                  <a:schemeClr val="tx1"/>
                </a:solidFill>
                <a:latin typeface="Calibri" pitchFamily="34" charset="0"/>
                <a:cs typeface="Calibri" pitchFamily="34" charset="0"/>
              </a:rPr>
              <a:t>Electric</a:t>
            </a:r>
            <a:r>
              <a:rPr lang="de-DE" sz="1400" dirty="0">
                <a:solidFill>
                  <a:schemeClr val="tx1"/>
                </a:solidFill>
                <a:latin typeface="Calibri" pitchFamily="34" charset="0"/>
                <a:cs typeface="Calibri" pitchFamily="34" charset="0"/>
              </a:rPr>
              <a:t> </a:t>
            </a:r>
            <a:r>
              <a:rPr lang="de-DE" sz="1400" dirty="0" err="1">
                <a:solidFill>
                  <a:schemeClr val="tx1"/>
                </a:solidFill>
                <a:latin typeface="Calibri" pitchFamily="34" charset="0"/>
                <a:cs typeface="Calibri" pitchFamily="34" charset="0"/>
              </a:rPr>
              <a:t>Load</a:t>
            </a:r>
            <a:r>
              <a:rPr lang="de-DE" sz="1400" dirty="0">
                <a:solidFill>
                  <a:schemeClr val="tx1"/>
                </a:solidFill>
                <a:latin typeface="Calibri" pitchFamily="34" charset="0"/>
                <a:cs typeface="Calibri" pitchFamily="34" charset="0"/>
              </a:rPr>
              <a:t>    [Watt]</a:t>
            </a:r>
          </a:p>
        </p:txBody>
      </p:sp>
      <p:sp>
        <p:nvSpPr>
          <p:cNvPr id="9" name="Rechteck 8"/>
          <p:cNvSpPr/>
          <p:nvPr/>
        </p:nvSpPr>
        <p:spPr>
          <a:xfrm>
            <a:off x="6516216" y="2820344"/>
            <a:ext cx="216595" cy="169345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vert="vert270" anchor="ctr"/>
          <a:lstStyle/>
          <a:p>
            <a:pPr algn="ctr">
              <a:defRPr/>
            </a:pPr>
            <a:r>
              <a:rPr lang="de-DE" sz="1400" dirty="0">
                <a:solidFill>
                  <a:schemeClr val="tx1"/>
                </a:solidFill>
                <a:latin typeface="Calibri" pitchFamily="34" charset="0"/>
                <a:cs typeface="Calibri" pitchFamily="34" charset="0"/>
              </a:rPr>
              <a:t>Price    [</a:t>
            </a:r>
            <a:r>
              <a:rPr lang="de-DE" sz="1400" dirty="0" err="1">
                <a:solidFill>
                  <a:schemeClr val="tx1"/>
                </a:solidFill>
                <a:latin typeface="Calibri" pitchFamily="34" charset="0"/>
                <a:cs typeface="Calibri" pitchFamily="34" charset="0"/>
              </a:rPr>
              <a:t>ct</a:t>
            </a:r>
            <a:r>
              <a:rPr lang="de-DE" sz="1400" dirty="0">
                <a:solidFill>
                  <a:schemeClr val="tx1"/>
                </a:solidFill>
                <a:latin typeface="Calibri" pitchFamily="34" charset="0"/>
                <a:cs typeface="Calibri" pitchFamily="34" charset="0"/>
              </a:rPr>
              <a:t>/kWh]</a:t>
            </a: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Titel 1"/>
          <p:cNvSpPr>
            <a:spLocks noGrp="1"/>
          </p:cNvSpPr>
          <p:nvPr>
            <p:ph type="title"/>
          </p:nvPr>
        </p:nvSpPr>
        <p:spPr/>
        <p:txBody>
          <a:bodyPr/>
          <a:lstStyle/>
          <a:p>
            <a:r>
              <a:rPr lang="de-DE" smtClean="0"/>
              <a:t>Cooling Applications Provide For Positive Control Energy </a:t>
            </a:r>
          </a:p>
        </p:txBody>
      </p:sp>
      <p:pic>
        <p:nvPicPr>
          <p:cNvPr id="50179" name="Grafik 2"/>
          <p:cNvPicPr>
            <a:picLocks noChangeAspect="1"/>
          </p:cNvPicPr>
          <p:nvPr/>
        </p:nvPicPr>
        <p:blipFill>
          <a:blip r:embed="rId2" cstate="print"/>
          <a:srcRect t="49257" r="10776" b="15115"/>
          <a:stretch>
            <a:fillRect/>
          </a:stretch>
        </p:blipFill>
        <p:spPr bwMode="auto">
          <a:xfrm>
            <a:off x="179388" y="1808163"/>
            <a:ext cx="8659812" cy="4357687"/>
          </a:xfrm>
          <a:prstGeom prst="rect">
            <a:avLst/>
          </a:prstGeom>
          <a:noFill/>
          <a:ln w="9525">
            <a:noFill/>
            <a:miter lim="800000"/>
            <a:headEnd/>
            <a:tailEnd/>
          </a:ln>
        </p:spPr>
      </p:pic>
      <p:pic>
        <p:nvPicPr>
          <p:cNvPr id="50180" name="Grafik 3"/>
          <p:cNvPicPr>
            <a:picLocks noChangeAspect="1" noChangeArrowheads="1"/>
          </p:cNvPicPr>
          <p:nvPr/>
        </p:nvPicPr>
        <p:blipFill>
          <a:blip r:embed="rId3" cstate="print"/>
          <a:srcRect/>
          <a:stretch>
            <a:fillRect/>
          </a:stretch>
        </p:blipFill>
        <p:spPr bwMode="auto">
          <a:xfrm>
            <a:off x="6084888" y="119063"/>
            <a:ext cx="2190750" cy="855662"/>
          </a:xfrm>
          <a:prstGeom prst="rect">
            <a:avLst/>
          </a:prstGeom>
          <a:noFill/>
          <a:ln w="9525">
            <a:noFill/>
            <a:miter lim="800000"/>
            <a:headEnd/>
            <a:tailEnd/>
          </a:ln>
        </p:spPr>
      </p:pic>
      <p:sp>
        <p:nvSpPr>
          <p:cNvPr id="5" name="Inhaltsplatzhalter 2"/>
          <p:cNvSpPr txBox="1">
            <a:spLocks/>
          </p:cNvSpPr>
          <p:nvPr/>
        </p:nvSpPr>
        <p:spPr>
          <a:xfrm>
            <a:off x="3708400" y="2133600"/>
            <a:ext cx="4751388" cy="2087563"/>
          </a:xfrm>
          <a:prstGeom prst="rect">
            <a:avLst/>
          </a:prstGeom>
          <a:solidFill>
            <a:schemeClr val="bg1"/>
          </a:solidFill>
        </p:spPr>
        <p:txBody>
          <a:bodyPr/>
          <a:lstStyle/>
          <a:p>
            <a:pPr marL="474663" indent="-474663" eaLnBrk="0" hangingPunct="0">
              <a:spcBef>
                <a:spcPct val="20000"/>
              </a:spcBef>
              <a:buClr>
                <a:srgbClr val="FF0000"/>
              </a:buClr>
              <a:buSzPct val="80000"/>
              <a:buFont typeface="Wingdings 3" pitchFamily="18" charset="2"/>
              <a:buChar char=""/>
            </a:pPr>
            <a:r>
              <a:rPr lang="en-US" sz="2400">
                <a:latin typeface="Times New Roman" pitchFamily="18" charset="0"/>
              </a:rPr>
              <a:t>Load shifts for a short time</a:t>
            </a:r>
          </a:p>
          <a:p>
            <a:pPr marL="474663" indent="-474663" eaLnBrk="0" hangingPunct="0">
              <a:spcBef>
                <a:spcPct val="20000"/>
              </a:spcBef>
              <a:buClr>
                <a:srgbClr val="FF0000"/>
              </a:buClr>
              <a:buSzPct val="80000"/>
              <a:buFont typeface="Wingdings 3" pitchFamily="18" charset="2"/>
              <a:buChar char=""/>
            </a:pPr>
            <a:r>
              <a:rPr lang="en-US" sz="2400">
                <a:latin typeface="Times New Roman" pitchFamily="18" charset="0"/>
              </a:rPr>
              <a:t>Households and small sized generation units offer equally interesting opportunities</a:t>
            </a:r>
          </a:p>
          <a:p>
            <a:pPr marL="474663" indent="-474663" eaLnBrk="0" hangingPunct="0">
              <a:spcBef>
                <a:spcPct val="20000"/>
              </a:spcBef>
              <a:buClr>
                <a:srgbClr val="FF0000"/>
              </a:buClr>
              <a:buSzPct val="80000"/>
              <a:buFont typeface="Wingdings 3" pitchFamily="18" charset="2"/>
              <a:buChar char=""/>
            </a:pPr>
            <a:r>
              <a:rPr lang="en-US" sz="2400">
                <a:latin typeface="Times New Roman" pitchFamily="18" charset="0"/>
              </a:rPr>
              <a:t>Difference between theoretical/actual potentials</a:t>
            </a:r>
          </a:p>
          <a:p>
            <a:pPr marL="474663" indent="-474663" eaLnBrk="0" hangingPunct="0">
              <a:spcBef>
                <a:spcPct val="20000"/>
              </a:spcBef>
              <a:buClr>
                <a:srgbClr val="FF0000"/>
              </a:buClr>
              <a:buSzPct val="80000"/>
              <a:buFont typeface="Wingdings 3" pitchFamily="18" charset="2"/>
              <a:buChar char=""/>
            </a:pPr>
            <a:endParaRPr lang="en-GB" sz="2400">
              <a:latin typeface="Times New Roman" pitchFamily="18" charset="0"/>
            </a:endParaRPr>
          </a:p>
          <a:p>
            <a:pPr marL="474663" indent="-474663" eaLnBrk="0" hangingPunct="0">
              <a:spcBef>
                <a:spcPct val="20000"/>
              </a:spcBef>
              <a:buClr>
                <a:srgbClr val="FF0000"/>
              </a:buClr>
              <a:buSzPct val="80000"/>
              <a:buFont typeface="Wingdings 3" pitchFamily="18" charset="2"/>
              <a:buChar char=""/>
            </a:pPr>
            <a:endParaRPr lang="de-DE" sz="2400">
              <a:latin typeface="Times New Roman" pitchFamily="18" charset="0"/>
            </a:endParaRPr>
          </a:p>
          <a:p>
            <a:pPr marL="474663" indent="-474663" eaLnBrk="0" hangingPunct="0">
              <a:spcBef>
                <a:spcPct val="20000"/>
              </a:spcBef>
              <a:buClr>
                <a:srgbClr val="FF0000"/>
              </a:buClr>
              <a:buSzPct val="80000"/>
              <a:buFont typeface="Wingdings 3" pitchFamily="18" charset="2"/>
              <a:buChar char=""/>
            </a:pPr>
            <a:endParaRPr lang="de-DE" sz="2400">
              <a:latin typeface="Times New Roman" pitchFamily="18" charset="0"/>
            </a:endParaRPr>
          </a:p>
        </p:txBody>
      </p:sp>
      <p:sp>
        <p:nvSpPr>
          <p:cNvPr id="2" name="Rechteck 1"/>
          <p:cNvSpPr/>
          <p:nvPr/>
        </p:nvSpPr>
        <p:spPr>
          <a:xfrm>
            <a:off x="468313" y="5527675"/>
            <a:ext cx="935037" cy="35242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n-US" sz="1200">
                <a:solidFill>
                  <a:schemeClr val="tx1"/>
                </a:solidFill>
                <a:latin typeface="Calibri" pitchFamily="34" charset="0"/>
                <a:cs typeface="Calibri" pitchFamily="34" charset="0"/>
              </a:rPr>
              <a:t>Households</a:t>
            </a:r>
            <a:r>
              <a:rPr lang="en-US" sz="1000">
                <a:solidFill>
                  <a:schemeClr val="tx1"/>
                </a:solidFill>
                <a:latin typeface="Calibri" pitchFamily="34" charset="0"/>
                <a:cs typeface="Calibri" pitchFamily="34" charset="0"/>
              </a:rPr>
              <a:t> </a:t>
            </a:r>
          </a:p>
        </p:txBody>
      </p:sp>
      <p:sp>
        <p:nvSpPr>
          <p:cNvPr id="7" name="Rechteck 6"/>
          <p:cNvSpPr/>
          <p:nvPr/>
        </p:nvSpPr>
        <p:spPr>
          <a:xfrm>
            <a:off x="1633538" y="5599113"/>
            <a:ext cx="2422525" cy="2159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r>
              <a:rPr lang="en-US" sz="1200">
                <a:solidFill>
                  <a:schemeClr val="tx1"/>
                </a:solidFill>
                <a:latin typeface="Calibri" pitchFamily="34" charset="0"/>
                <a:cs typeface="Calibri" pitchFamily="34" charset="0"/>
              </a:rPr>
              <a:t>Process cold in industry applications</a:t>
            </a:r>
            <a:endParaRPr lang="en-US" sz="1000">
              <a:solidFill>
                <a:schemeClr val="tx1"/>
              </a:solidFill>
              <a:latin typeface="Calibri" pitchFamily="34" charset="0"/>
              <a:cs typeface="Calibri" pitchFamily="34" charset="0"/>
            </a:endParaRPr>
          </a:p>
        </p:txBody>
      </p:sp>
      <p:sp>
        <p:nvSpPr>
          <p:cNvPr id="8" name="Rechteck 7"/>
          <p:cNvSpPr/>
          <p:nvPr/>
        </p:nvSpPr>
        <p:spPr>
          <a:xfrm>
            <a:off x="4405313" y="5481638"/>
            <a:ext cx="1822450" cy="37306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r>
              <a:rPr lang="en-US" sz="1200">
                <a:solidFill>
                  <a:schemeClr val="tx1"/>
                </a:solidFill>
                <a:latin typeface="Calibri" pitchFamily="34" charset="0"/>
                <a:cs typeface="Calibri" pitchFamily="34" charset="0"/>
              </a:rPr>
              <a:t>Cooling storage in </a:t>
            </a:r>
          </a:p>
          <a:p>
            <a:r>
              <a:rPr lang="en-US" sz="1200">
                <a:solidFill>
                  <a:schemeClr val="tx1"/>
                </a:solidFill>
                <a:latin typeface="Calibri" pitchFamily="34" charset="0"/>
                <a:cs typeface="Calibri" pitchFamily="34" charset="0"/>
              </a:rPr>
              <a:t>cold stores</a:t>
            </a:r>
            <a:endParaRPr lang="en-US" sz="1000">
              <a:solidFill>
                <a:schemeClr val="tx1"/>
              </a:solidFill>
              <a:latin typeface="Calibri" pitchFamily="34" charset="0"/>
              <a:cs typeface="Calibri" pitchFamily="34" charset="0"/>
            </a:endParaRPr>
          </a:p>
        </p:txBody>
      </p:sp>
      <p:sp>
        <p:nvSpPr>
          <p:cNvPr id="9" name="Rechteck 8"/>
          <p:cNvSpPr/>
          <p:nvPr/>
        </p:nvSpPr>
        <p:spPr>
          <a:xfrm>
            <a:off x="6516688" y="5511800"/>
            <a:ext cx="2159000" cy="37306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r>
              <a:rPr lang="en-US" sz="1200">
                <a:solidFill>
                  <a:schemeClr val="tx1"/>
                </a:solidFill>
                <a:latin typeface="Calibri" pitchFamily="34" charset="0"/>
                <a:cs typeface="Calibri" pitchFamily="34" charset="0"/>
              </a:rPr>
              <a:t>Cold Storage in </a:t>
            </a:r>
          </a:p>
          <a:p>
            <a:r>
              <a:rPr lang="en-US" sz="1200">
                <a:solidFill>
                  <a:schemeClr val="tx1"/>
                </a:solidFill>
                <a:latin typeface="Calibri" pitchFamily="34" charset="0"/>
                <a:cs typeface="Calibri" pitchFamily="34" charset="0"/>
              </a:rPr>
              <a:t>food stores</a:t>
            </a:r>
            <a:endParaRPr lang="en-US" sz="1000">
              <a:solidFill>
                <a:schemeClr val="tx1"/>
              </a:solidFill>
              <a:latin typeface="Calibri" pitchFamily="34" charset="0"/>
              <a:cs typeface="Calibri" pitchFamily="34" charset="0"/>
            </a:endParaRPr>
          </a:p>
        </p:txBody>
      </p:sp>
      <p:sp>
        <p:nvSpPr>
          <p:cNvPr id="11" name="Rechteck 10"/>
          <p:cNvSpPr/>
          <p:nvPr/>
        </p:nvSpPr>
        <p:spPr>
          <a:xfrm>
            <a:off x="506413" y="5878513"/>
            <a:ext cx="1689100" cy="30321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r>
              <a:rPr lang="en-US" sz="1200">
                <a:solidFill>
                  <a:schemeClr val="tx1"/>
                </a:solidFill>
                <a:latin typeface="Calibri" pitchFamily="34" charset="0"/>
                <a:cs typeface="Calibri" pitchFamily="34" charset="0"/>
              </a:rPr>
              <a:t>Small-sized</a:t>
            </a:r>
          </a:p>
          <a:p>
            <a:r>
              <a:rPr lang="en-US" sz="1200">
                <a:solidFill>
                  <a:schemeClr val="tx1"/>
                </a:solidFill>
                <a:latin typeface="Calibri" pitchFamily="34" charset="0"/>
                <a:cs typeface="Calibri" pitchFamily="34" charset="0"/>
              </a:rPr>
              <a:t>generation units</a:t>
            </a:r>
            <a:endParaRPr lang="en-US" sz="1000">
              <a:solidFill>
                <a:schemeClr val="tx1"/>
              </a:solidFill>
              <a:latin typeface="Calibri" pitchFamily="34" charset="0"/>
              <a:cs typeface="Calibri" pitchFamily="34" charset="0"/>
            </a:endParaRPr>
          </a:p>
        </p:txBody>
      </p:sp>
      <p:sp>
        <p:nvSpPr>
          <p:cNvPr id="12" name="Rechteck 11"/>
          <p:cNvSpPr/>
          <p:nvPr/>
        </p:nvSpPr>
        <p:spPr>
          <a:xfrm>
            <a:off x="2443163" y="5884863"/>
            <a:ext cx="1689100" cy="32861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r>
              <a:rPr lang="en-US" sz="1200">
                <a:solidFill>
                  <a:schemeClr val="tx1"/>
                </a:solidFill>
                <a:latin typeface="Calibri" pitchFamily="34" charset="0"/>
                <a:cs typeface="Calibri" pitchFamily="34" charset="0"/>
              </a:rPr>
              <a:t>Air-conditioning in industry</a:t>
            </a:r>
            <a:endParaRPr lang="en-US" sz="1000">
              <a:solidFill>
                <a:schemeClr val="tx1"/>
              </a:solidFill>
              <a:latin typeface="Calibri" pitchFamily="34" charset="0"/>
              <a:cs typeface="Calibri" pitchFamily="34" charset="0"/>
            </a:endParaRPr>
          </a:p>
        </p:txBody>
      </p:sp>
      <p:sp>
        <p:nvSpPr>
          <p:cNvPr id="13" name="Rechteck 12"/>
          <p:cNvSpPr/>
          <p:nvPr/>
        </p:nvSpPr>
        <p:spPr>
          <a:xfrm>
            <a:off x="4386263" y="5910263"/>
            <a:ext cx="1841500" cy="30321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r>
              <a:rPr lang="en-US" sz="1200">
                <a:solidFill>
                  <a:schemeClr val="tx1"/>
                </a:solidFill>
                <a:latin typeface="Calibri" pitchFamily="34" charset="0"/>
                <a:cs typeface="Calibri" pitchFamily="34" charset="0"/>
              </a:rPr>
              <a:t>Air-conditioning in businesses</a:t>
            </a:r>
            <a:endParaRPr lang="en-US" sz="1000">
              <a:solidFill>
                <a:schemeClr val="tx1"/>
              </a:solidFill>
              <a:latin typeface="Calibri" pitchFamily="34" charset="0"/>
              <a:cs typeface="Calibri" pitchFamily="34" charset="0"/>
            </a:endParaRPr>
          </a:p>
        </p:txBody>
      </p:sp>
      <p:sp>
        <p:nvSpPr>
          <p:cNvPr id="14" name="Rechteck 13"/>
          <p:cNvSpPr/>
          <p:nvPr/>
        </p:nvSpPr>
        <p:spPr>
          <a:xfrm>
            <a:off x="506167" y="2348880"/>
            <a:ext cx="216595" cy="2375521"/>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vert="vert270" anchor="ctr"/>
          <a:lstStyle/>
          <a:p>
            <a:pPr algn="ctr">
              <a:defRPr/>
            </a:pPr>
            <a:r>
              <a:rPr lang="de-DE" sz="1400" b="1" dirty="0" err="1">
                <a:solidFill>
                  <a:schemeClr val="tx1"/>
                </a:solidFill>
                <a:latin typeface="Calibri" pitchFamily="34" charset="0"/>
                <a:cs typeface="Calibri" pitchFamily="34" charset="0"/>
              </a:rPr>
              <a:t>Realizable</a:t>
            </a:r>
            <a:r>
              <a:rPr lang="de-DE" sz="1400" b="1" dirty="0">
                <a:solidFill>
                  <a:schemeClr val="tx1"/>
                </a:solidFill>
                <a:latin typeface="Calibri" pitchFamily="34" charset="0"/>
                <a:cs typeface="Calibri" pitchFamily="34" charset="0"/>
              </a:rPr>
              <a:t> potential in MW</a:t>
            </a:r>
          </a:p>
        </p:txBody>
      </p:sp>
      <p:sp>
        <p:nvSpPr>
          <p:cNvPr id="4" name="Rechteck 3"/>
          <p:cNvSpPr/>
          <p:nvPr/>
        </p:nvSpPr>
        <p:spPr>
          <a:xfrm>
            <a:off x="6084888" y="5229225"/>
            <a:ext cx="2374900" cy="16192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de-DE" sz="1400" b="1" dirty="0">
                <a:solidFill>
                  <a:schemeClr val="tx1"/>
                </a:solidFill>
                <a:latin typeface="Calibri" pitchFamily="34" charset="0"/>
                <a:cs typeface="Calibri" pitchFamily="34" charset="0"/>
              </a:rPr>
              <a:t>Duration </a:t>
            </a:r>
            <a:r>
              <a:rPr lang="de-DE" sz="1400" b="1" dirty="0" err="1">
                <a:solidFill>
                  <a:schemeClr val="tx1"/>
                </a:solidFill>
                <a:latin typeface="Calibri" pitchFamily="34" charset="0"/>
                <a:cs typeface="Calibri" pitchFamily="34" charset="0"/>
              </a:rPr>
              <a:t>of</a:t>
            </a:r>
            <a:r>
              <a:rPr lang="de-DE" sz="1400" b="1" dirty="0">
                <a:solidFill>
                  <a:schemeClr val="tx1"/>
                </a:solidFill>
                <a:latin typeface="Calibri" pitchFamily="34" charset="0"/>
                <a:cs typeface="Calibri" pitchFamily="34" charset="0"/>
              </a:rPr>
              <a:t> </a:t>
            </a:r>
            <a:r>
              <a:rPr lang="de-DE" sz="1400" b="1" dirty="0" err="1">
                <a:solidFill>
                  <a:schemeClr val="tx1"/>
                </a:solidFill>
                <a:latin typeface="Calibri" pitchFamily="34" charset="0"/>
                <a:cs typeface="Calibri" pitchFamily="34" charset="0"/>
              </a:rPr>
              <a:t>shift</a:t>
            </a:r>
            <a:r>
              <a:rPr lang="de-DE" sz="1400" b="1" dirty="0">
                <a:solidFill>
                  <a:schemeClr val="tx1"/>
                </a:solidFill>
                <a:latin typeface="Calibri" pitchFamily="34" charset="0"/>
                <a:cs typeface="Calibri" pitchFamily="34" charset="0"/>
              </a:rPr>
              <a:t> in </a:t>
            </a:r>
            <a:r>
              <a:rPr lang="de-DE" sz="1400" b="1" dirty="0" err="1">
                <a:solidFill>
                  <a:schemeClr val="tx1"/>
                </a:solidFill>
                <a:latin typeface="Calibri" pitchFamily="34" charset="0"/>
                <a:cs typeface="Calibri" pitchFamily="34" charset="0"/>
              </a:rPr>
              <a:t>minutes</a:t>
            </a:r>
            <a:endParaRPr lang="de-DE" sz="1400" b="1" dirty="0">
              <a:solidFill>
                <a:schemeClr val="tx1"/>
              </a:solidFill>
              <a:latin typeface="Calibri" pitchFamily="34" charset="0"/>
              <a:cs typeface="Calibri"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Titel 1"/>
          <p:cNvSpPr>
            <a:spLocks noGrp="1"/>
          </p:cNvSpPr>
          <p:nvPr>
            <p:ph type="title"/>
          </p:nvPr>
        </p:nvSpPr>
        <p:spPr/>
        <p:txBody>
          <a:bodyPr/>
          <a:lstStyle/>
          <a:p>
            <a:r>
              <a:rPr lang="de-DE" smtClean="0"/>
              <a:t>Cuxhaven‘s Virtual Power Plant</a:t>
            </a:r>
          </a:p>
        </p:txBody>
      </p:sp>
      <p:pic>
        <p:nvPicPr>
          <p:cNvPr id="51203" name="Grafik 4"/>
          <p:cNvPicPr>
            <a:picLocks noChangeAspect="1" noChangeArrowheads="1"/>
          </p:cNvPicPr>
          <p:nvPr/>
        </p:nvPicPr>
        <p:blipFill>
          <a:blip r:embed="rId2" cstate="print"/>
          <a:srcRect/>
          <a:stretch>
            <a:fillRect/>
          </a:stretch>
        </p:blipFill>
        <p:spPr bwMode="auto">
          <a:xfrm>
            <a:off x="5651500" y="115888"/>
            <a:ext cx="2789238" cy="720725"/>
          </a:xfrm>
          <a:prstGeom prst="rect">
            <a:avLst/>
          </a:prstGeom>
          <a:noFill/>
          <a:ln w="9525">
            <a:noFill/>
            <a:miter lim="800000"/>
            <a:headEnd/>
            <a:tailEnd/>
          </a:ln>
        </p:spPr>
      </p:pic>
      <p:sp>
        <p:nvSpPr>
          <p:cNvPr id="51204" name="Inhaltsplatzhalter 2"/>
          <p:cNvSpPr txBox="1">
            <a:spLocks/>
          </p:cNvSpPr>
          <p:nvPr/>
        </p:nvSpPr>
        <p:spPr bwMode="auto">
          <a:xfrm>
            <a:off x="5364163" y="2133600"/>
            <a:ext cx="3779837" cy="3219450"/>
          </a:xfrm>
          <a:prstGeom prst="rect">
            <a:avLst/>
          </a:prstGeom>
          <a:noFill/>
          <a:ln w="9525">
            <a:noFill/>
            <a:miter lim="800000"/>
            <a:headEnd/>
            <a:tailEnd/>
          </a:ln>
        </p:spPr>
        <p:txBody>
          <a:bodyPr/>
          <a:lstStyle/>
          <a:p>
            <a:pPr marL="474663" indent="-474663" eaLnBrk="0" hangingPunct="0">
              <a:spcBef>
                <a:spcPct val="20000"/>
              </a:spcBef>
              <a:buClr>
                <a:srgbClr val="FF0000"/>
              </a:buClr>
              <a:buSzPct val="80000"/>
              <a:buFont typeface="Wingdings 3" pitchFamily="18" charset="2"/>
              <a:buChar char=""/>
            </a:pPr>
            <a:r>
              <a:rPr lang="en-US" sz="2400">
                <a:latin typeface="Times New Roman" pitchFamily="18" charset="0"/>
              </a:rPr>
              <a:t>Regional balance of wind power generation and consumption using large cold stores</a:t>
            </a:r>
          </a:p>
          <a:p>
            <a:pPr marL="474663" indent="-474663" eaLnBrk="0" hangingPunct="0">
              <a:spcBef>
                <a:spcPct val="20000"/>
              </a:spcBef>
              <a:buClr>
                <a:srgbClr val="FF0000"/>
              </a:buClr>
              <a:buSzPct val="80000"/>
              <a:buFont typeface="Wingdings 3" pitchFamily="18" charset="2"/>
              <a:buChar char=""/>
            </a:pPr>
            <a:r>
              <a:rPr lang="en-US" sz="2400">
                <a:latin typeface="Times New Roman" pitchFamily="18" charset="0"/>
              </a:rPr>
              <a:t>Flexibility traded on local marketplace</a:t>
            </a:r>
            <a:endParaRPr lang="en-US" sz="2200">
              <a:latin typeface="Times New Roman" pitchFamily="18" charset="0"/>
            </a:endParaRPr>
          </a:p>
          <a:p>
            <a:pPr marL="474663" indent="-474663" eaLnBrk="0" hangingPunct="0">
              <a:spcBef>
                <a:spcPct val="20000"/>
              </a:spcBef>
              <a:buClr>
                <a:srgbClr val="FF0000"/>
              </a:buClr>
              <a:buSzPct val="80000"/>
              <a:buFont typeface="Wingdings 3" pitchFamily="18" charset="2"/>
              <a:buChar char=""/>
            </a:pPr>
            <a:endParaRPr lang="de-DE" sz="2000">
              <a:latin typeface="Times New Roman" pitchFamily="18" charset="0"/>
            </a:endParaRPr>
          </a:p>
        </p:txBody>
      </p:sp>
      <p:grpSp>
        <p:nvGrpSpPr>
          <p:cNvPr id="51205" name="Gruppieren 13"/>
          <p:cNvGrpSpPr>
            <a:grpSpLocks/>
          </p:cNvGrpSpPr>
          <p:nvPr/>
        </p:nvGrpSpPr>
        <p:grpSpPr bwMode="auto">
          <a:xfrm>
            <a:off x="0" y="1714500"/>
            <a:ext cx="5364163" cy="3962400"/>
            <a:chOff x="0" y="1714500"/>
            <a:chExt cx="5364163" cy="3962400"/>
          </a:xfrm>
        </p:grpSpPr>
        <p:pic>
          <p:nvPicPr>
            <p:cNvPr id="51206" name="Grafik 3"/>
            <p:cNvPicPr>
              <a:picLocks noChangeAspect="1"/>
            </p:cNvPicPr>
            <p:nvPr/>
          </p:nvPicPr>
          <p:blipFill>
            <a:blip r:embed="rId3" cstate="print"/>
            <a:srcRect l="15227" t="16563" r="11531" b="14861"/>
            <a:stretch>
              <a:fillRect/>
            </a:stretch>
          </p:blipFill>
          <p:spPr bwMode="auto">
            <a:xfrm>
              <a:off x="0" y="1714500"/>
              <a:ext cx="5364163" cy="3962400"/>
            </a:xfrm>
            <a:prstGeom prst="rect">
              <a:avLst/>
            </a:prstGeom>
            <a:noFill/>
            <a:ln w="9525">
              <a:noFill/>
              <a:miter lim="800000"/>
              <a:headEnd/>
              <a:tailEnd/>
            </a:ln>
          </p:spPr>
        </p:pic>
        <p:sp>
          <p:nvSpPr>
            <p:cNvPr id="2" name="Rechteck 1"/>
            <p:cNvSpPr/>
            <p:nvPr/>
          </p:nvSpPr>
          <p:spPr>
            <a:xfrm>
              <a:off x="1068388" y="1905000"/>
              <a:ext cx="1746250" cy="215900"/>
            </a:xfrm>
            <a:prstGeom prst="rect">
              <a:avLst/>
            </a:prstGeom>
            <a:solidFill>
              <a:schemeClr val="bg2">
                <a:lumMod val="60000"/>
                <a:lumOff val="40000"/>
              </a:schemeClr>
            </a:solidFill>
            <a:ln>
              <a:solidFill>
                <a:schemeClr val="bg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de-DE" sz="1400" b="1" dirty="0" err="1">
                  <a:solidFill>
                    <a:schemeClr val="tx1"/>
                  </a:solidFill>
                  <a:latin typeface="Calibri" pitchFamily="34" charset="0"/>
                  <a:cs typeface="Calibri" pitchFamily="34" charset="0"/>
                </a:rPr>
                <a:t>Cold</a:t>
              </a:r>
              <a:r>
                <a:rPr lang="de-DE" sz="1400" b="1" dirty="0">
                  <a:solidFill>
                    <a:schemeClr val="tx1"/>
                  </a:solidFill>
                  <a:latin typeface="Calibri" pitchFamily="34" charset="0"/>
                  <a:cs typeface="Calibri" pitchFamily="34" charset="0"/>
                </a:rPr>
                <a:t> Storage House</a:t>
              </a:r>
            </a:p>
          </p:txBody>
        </p:sp>
        <p:sp>
          <p:nvSpPr>
            <p:cNvPr id="3" name="Rechteck 2"/>
            <p:cNvSpPr/>
            <p:nvPr/>
          </p:nvSpPr>
          <p:spPr>
            <a:xfrm>
              <a:off x="3779912" y="1904475"/>
              <a:ext cx="288032" cy="948461"/>
            </a:xfrm>
            <a:prstGeom prst="rect">
              <a:avLst/>
            </a:prstGeom>
            <a:solidFill>
              <a:schemeClr val="bg2">
                <a:lumMod val="60000"/>
                <a:lumOff val="40000"/>
              </a:schemeClr>
            </a:solidFill>
            <a:ln>
              <a:solidFill>
                <a:schemeClr val="bg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vert="vert270" anchor="ctr"/>
            <a:lstStyle/>
            <a:p>
              <a:pPr algn="ctr">
                <a:defRPr/>
              </a:pPr>
              <a:r>
                <a:rPr lang="de-DE" sz="1400" b="1" dirty="0">
                  <a:solidFill>
                    <a:schemeClr val="tx1"/>
                  </a:solidFill>
                  <a:latin typeface="Calibri" pitchFamily="34" charset="0"/>
                  <a:cs typeface="Calibri" pitchFamily="34" charset="0"/>
                </a:rPr>
                <a:t>Biogas Unit</a:t>
              </a:r>
            </a:p>
          </p:txBody>
        </p:sp>
        <p:sp>
          <p:nvSpPr>
            <p:cNvPr id="8" name="Rechteck 7"/>
            <p:cNvSpPr/>
            <p:nvPr/>
          </p:nvSpPr>
          <p:spPr>
            <a:xfrm>
              <a:off x="4644008" y="1885716"/>
              <a:ext cx="288032" cy="948461"/>
            </a:xfrm>
            <a:prstGeom prst="rect">
              <a:avLst/>
            </a:prstGeom>
            <a:solidFill>
              <a:schemeClr val="bg2">
                <a:lumMod val="60000"/>
                <a:lumOff val="40000"/>
              </a:schemeClr>
            </a:solidFill>
            <a:ln>
              <a:solidFill>
                <a:schemeClr val="bg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vert="vert270" anchor="ctr"/>
            <a:lstStyle/>
            <a:p>
              <a:pPr algn="ctr">
                <a:defRPr/>
              </a:pPr>
              <a:r>
                <a:rPr lang="de-DE" sz="1400" b="1" dirty="0">
                  <a:solidFill>
                    <a:schemeClr val="tx1"/>
                  </a:solidFill>
                  <a:latin typeface="Calibri" pitchFamily="34" charset="0"/>
                  <a:cs typeface="Calibri" pitchFamily="34" charset="0"/>
                </a:rPr>
                <a:t>Wind Park</a:t>
              </a:r>
            </a:p>
          </p:txBody>
        </p:sp>
        <p:sp>
          <p:nvSpPr>
            <p:cNvPr id="4" name="Rechteck 3"/>
            <p:cNvSpPr/>
            <p:nvPr/>
          </p:nvSpPr>
          <p:spPr>
            <a:xfrm>
              <a:off x="1619250" y="4686300"/>
              <a:ext cx="723900" cy="32702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de-DE" sz="1400" b="1" dirty="0" err="1">
                  <a:solidFill>
                    <a:schemeClr val="tx1"/>
                  </a:solidFill>
                  <a:latin typeface="Calibri" pitchFamily="34" charset="0"/>
                  <a:cs typeface="Calibri" pitchFamily="34" charset="0"/>
                </a:rPr>
                <a:t>Offers</a:t>
              </a:r>
              <a:endParaRPr lang="de-DE" sz="1400" b="1" dirty="0">
                <a:solidFill>
                  <a:schemeClr val="tx1"/>
                </a:solidFill>
                <a:latin typeface="Calibri" pitchFamily="34" charset="0"/>
                <a:cs typeface="Calibri" pitchFamily="34" charset="0"/>
              </a:endParaRPr>
            </a:p>
          </p:txBody>
        </p:sp>
        <p:sp>
          <p:nvSpPr>
            <p:cNvPr id="10" name="Rechteck 9"/>
            <p:cNvSpPr/>
            <p:nvPr/>
          </p:nvSpPr>
          <p:spPr>
            <a:xfrm>
              <a:off x="3971925" y="4652963"/>
              <a:ext cx="1031875" cy="32702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de-DE" sz="1400" b="1" dirty="0" err="1">
                  <a:solidFill>
                    <a:schemeClr val="tx1"/>
                  </a:solidFill>
                  <a:latin typeface="Calibri" pitchFamily="34" charset="0"/>
                  <a:cs typeface="Calibri" pitchFamily="34" charset="0"/>
                </a:rPr>
                <a:t>Results</a:t>
              </a:r>
              <a:r>
                <a:rPr lang="de-DE" sz="1400" b="1" dirty="0">
                  <a:solidFill>
                    <a:schemeClr val="tx1"/>
                  </a:solidFill>
                  <a:latin typeface="Calibri" pitchFamily="34" charset="0"/>
                  <a:cs typeface="Calibri" pitchFamily="34" charset="0"/>
                </a:rPr>
                <a:t> </a:t>
              </a:r>
              <a:r>
                <a:rPr lang="de-DE" sz="1400" b="1" dirty="0" err="1">
                  <a:solidFill>
                    <a:schemeClr val="tx1"/>
                  </a:solidFill>
                  <a:latin typeface="Calibri" pitchFamily="34" charset="0"/>
                  <a:cs typeface="Calibri" pitchFamily="34" charset="0"/>
                </a:rPr>
                <a:t>of</a:t>
              </a:r>
              <a:r>
                <a:rPr lang="de-DE" sz="1400" b="1" dirty="0">
                  <a:solidFill>
                    <a:schemeClr val="tx1"/>
                  </a:solidFill>
                  <a:latin typeface="Calibri" pitchFamily="34" charset="0"/>
                  <a:cs typeface="Calibri" pitchFamily="34" charset="0"/>
                </a:rPr>
                <a:t> Trade</a:t>
              </a:r>
            </a:p>
          </p:txBody>
        </p:sp>
        <p:sp>
          <p:nvSpPr>
            <p:cNvPr id="5" name="Rechteck 4"/>
            <p:cNvSpPr/>
            <p:nvPr/>
          </p:nvSpPr>
          <p:spPr>
            <a:xfrm>
              <a:off x="1619250" y="5084763"/>
              <a:ext cx="2305050" cy="215900"/>
            </a:xfrm>
            <a:prstGeom prst="rect">
              <a:avLst/>
            </a:prstGeom>
            <a:solidFill>
              <a:srgbClr val="FFFFCC"/>
            </a:solidFill>
            <a:ln>
              <a:solidFill>
                <a:srgbClr val="FFFF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de-DE" sz="1400" b="1" dirty="0" err="1">
                  <a:solidFill>
                    <a:schemeClr val="tx1"/>
                  </a:solidFill>
                  <a:latin typeface="Calibri" pitchFamily="34" charset="0"/>
                  <a:cs typeface="Calibri" pitchFamily="34" charset="0"/>
                </a:rPr>
                <a:t>eTelligence</a:t>
              </a:r>
              <a:r>
                <a:rPr lang="de-DE" sz="1400" b="1" dirty="0">
                  <a:solidFill>
                    <a:schemeClr val="tx1"/>
                  </a:solidFill>
                  <a:latin typeface="Calibri" pitchFamily="34" charset="0"/>
                  <a:cs typeface="Calibri" pitchFamily="34" charset="0"/>
                </a:rPr>
                <a:t> Market Place</a:t>
              </a:r>
            </a:p>
          </p:txBody>
        </p:sp>
        <p:sp>
          <p:nvSpPr>
            <p:cNvPr id="6" name="Rechteck 5"/>
            <p:cNvSpPr/>
            <p:nvPr/>
          </p:nvSpPr>
          <p:spPr>
            <a:xfrm>
              <a:off x="971550" y="3789363"/>
              <a:ext cx="2952750" cy="277812"/>
            </a:xfrm>
            <a:prstGeom prst="rect">
              <a:avLst/>
            </a:prstGeom>
            <a:solidFill>
              <a:srgbClr val="CCFFCC"/>
            </a:solidFill>
            <a:ln>
              <a:solidFill>
                <a:srgbClr val="CCFF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de-DE" sz="1400" b="1" dirty="0">
                  <a:solidFill>
                    <a:schemeClr val="tx1"/>
                  </a:solidFill>
                  <a:latin typeface="Calibri" pitchFamily="34" charset="0"/>
                  <a:cs typeface="Calibri" pitchFamily="34" charset="0"/>
                </a:rPr>
                <a:t>Central Operation </a:t>
              </a:r>
              <a:r>
                <a:rPr lang="de-DE" sz="1400" b="1" dirty="0" err="1">
                  <a:solidFill>
                    <a:schemeClr val="tx1"/>
                  </a:solidFill>
                  <a:latin typeface="Calibri" pitchFamily="34" charset="0"/>
                  <a:cs typeface="Calibri" pitchFamily="34" charset="0"/>
                </a:rPr>
                <a:t>Planning</a:t>
              </a:r>
              <a:r>
                <a:rPr lang="de-DE" sz="1400" b="1" dirty="0">
                  <a:solidFill>
                    <a:schemeClr val="tx1"/>
                  </a:solidFill>
                  <a:latin typeface="Calibri" pitchFamily="34" charset="0"/>
                  <a:cs typeface="Calibri" pitchFamily="34" charset="0"/>
                </a:rPr>
                <a:t> Unit</a:t>
              </a:r>
            </a:p>
          </p:txBody>
        </p:sp>
        <p:sp>
          <p:nvSpPr>
            <p:cNvPr id="7" name="Abgerundetes Rechteck 6"/>
            <p:cNvSpPr/>
            <p:nvPr/>
          </p:nvSpPr>
          <p:spPr>
            <a:xfrm>
              <a:off x="250825" y="2101850"/>
              <a:ext cx="1174750" cy="515938"/>
            </a:xfrm>
            <a:prstGeom prst="roundRect">
              <a:avLst/>
            </a:prstGeom>
            <a:solidFill>
              <a:schemeClr val="bg1"/>
            </a:solid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de-DE" sz="900" dirty="0" err="1">
                  <a:solidFill>
                    <a:schemeClr val="tx1"/>
                  </a:solidFill>
                  <a:latin typeface="Arial" pitchFamily="34" charset="0"/>
                  <a:cs typeface="Arial" pitchFamily="34" charset="0"/>
                </a:rPr>
                <a:t>Prognoses</a:t>
              </a:r>
              <a:r>
                <a:rPr lang="de-DE" sz="900" dirty="0">
                  <a:solidFill>
                    <a:schemeClr val="tx1"/>
                  </a:solidFill>
                  <a:latin typeface="Arial" pitchFamily="34" charset="0"/>
                  <a:cs typeface="Arial" pitchFamily="34" charset="0"/>
                </a:rPr>
                <a:t> </a:t>
              </a:r>
              <a:r>
                <a:rPr lang="de-DE" sz="900" dirty="0" err="1">
                  <a:solidFill>
                    <a:schemeClr val="tx1"/>
                  </a:solidFill>
                  <a:latin typeface="Arial" pitchFamily="34" charset="0"/>
                  <a:cs typeface="Arial" pitchFamily="34" charset="0"/>
                </a:rPr>
                <a:t>of</a:t>
              </a:r>
              <a:r>
                <a:rPr lang="de-DE" sz="900" dirty="0">
                  <a:solidFill>
                    <a:schemeClr val="tx1"/>
                  </a:solidFill>
                  <a:latin typeface="Arial" pitchFamily="34" charset="0"/>
                  <a:cs typeface="Arial" pitchFamily="34" charset="0"/>
                </a:rPr>
                <a:t> </a:t>
              </a:r>
              <a:r>
                <a:rPr lang="de-DE" sz="900" dirty="0" err="1">
                  <a:solidFill>
                    <a:schemeClr val="tx1"/>
                  </a:solidFill>
                  <a:latin typeface="Arial" pitchFamily="34" charset="0"/>
                  <a:cs typeface="Arial" pitchFamily="34" charset="0"/>
                </a:rPr>
                <a:t>energy</a:t>
              </a:r>
              <a:r>
                <a:rPr lang="de-DE" sz="900" dirty="0">
                  <a:solidFill>
                    <a:schemeClr val="tx1"/>
                  </a:solidFill>
                  <a:latin typeface="Arial" pitchFamily="34" charset="0"/>
                  <a:cs typeface="Arial" pitchFamily="34" charset="0"/>
                </a:rPr>
                <a:t> </a:t>
              </a:r>
              <a:r>
                <a:rPr lang="de-DE" sz="900" dirty="0" err="1">
                  <a:solidFill>
                    <a:schemeClr val="tx1"/>
                  </a:solidFill>
                  <a:latin typeface="Arial" pitchFamily="34" charset="0"/>
                  <a:cs typeface="Arial" pitchFamily="34" charset="0"/>
                </a:rPr>
                <a:t>demand</a:t>
              </a:r>
              <a:r>
                <a:rPr lang="de-DE" sz="900" dirty="0">
                  <a:solidFill>
                    <a:schemeClr val="tx1"/>
                  </a:solidFill>
                  <a:latin typeface="Arial" pitchFamily="34" charset="0"/>
                  <a:cs typeface="Arial" pitchFamily="34" charset="0"/>
                </a:rPr>
                <a:t> </a:t>
              </a:r>
              <a:r>
                <a:rPr lang="de-DE" sz="900" dirty="0" err="1">
                  <a:solidFill>
                    <a:schemeClr val="tx1"/>
                  </a:solidFill>
                  <a:latin typeface="Arial" pitchFamily="34" charset="0"/>
                  <a:cs typeface="Arial" pitchFamily="34" charset="0"/>
                </a:rPr>
                <a:t>and</a:t>
              </a:r>
              <a:r>
                <a:rPr lang="de-DE" sz="900" dirty="0">
                  <a:solidFill>
                    <a:schemeClr val="tx1"/>
                  </a:solidFill>
                  <a:latin typeface="Arial" pitchFamily="34" charset="0"/>
                  <a:cs typeface="Arial" pitchFamily="34" charset="0"/>
                </a:rPr>
                <a:t> </a:t>
              </a:r>
              <a:r>
                <a:rPr lang="de-DE" sz="900" dirty="0" err="1">
                  <a:solidFill>
                    <a:schemeClr val="tx1"/>
                  </a:solidFill>
                  <a:latin typeface="Arial" pitchFamily="34" charset="0"/>
                  <a:cs typeface="Arial" pitchFamily="34" charset="0"/>
                </a:rPr>
                <a:t>load</a:t>
              </a:r>
              <a:r>
                <a:rPr lang="de-DE" sz="900" dirty="0">
                  <a:solidFill>
                    <a:schemeClr val="tx1"/>
                  </a:solidFill>
                  <a:latin typeface="Arial" pitchFamily="34" charset="0"/>
                  <a:cs typeface="Arial" pitchFamily="34" charset="0"/>
                </a:rPr>
                <a:t> </a:t>
              </a:r>
              <a:r>
                <a:rPr lang="de-DE" sz="900" dirty="0" err="1">
                  <a:solidFill>
                    <a:schemeClr val="tx1"/>
                  </a:solidFill>
                  <a:latin typeface="Arial" pitchFamily="34" charset="0"/>
                  <a:cs typeface="Arial" pitchFamily="34" charset="0"/>
                </a:rPr>
                <a:t>shifting</a:t>
              </a:r>
              <a:r>
                <a:rPr lang="de-DE" sz="900" dirty="0">
                  <a:solidFill>
                    <a:schemeClr val="tx1"/>
                  </a:solidFill>
                  <a:latin typeface="Arial" pitchFamily="34" charset="0"/>
                  <a:cs typeface="Arial" pitchFamily="34" charset="0"/>
                </a:rPr>
                <a:t> potential</a:t>
              </a:r>
            </a:p>
          </p:txBody>
        </p:sp>
        <p:sp>
          <p:nvSpPr>
            <p:cNvPr id="15" name="Abgerundetes Rechteck 14"/>
            <p:cNvSpPr/>
            <p:nvPr/>
          </p:nvSpPr>
          <p:spPr>
            <a:xfrm>
              <a:off x="2124075" y="2782888"/>
              <a:ext cx="1152525" cy="515937"/>
            </a:xfrm>
            <a:prstGeom prst="roundRect">
              <a:avLst/>
            </a:prstGeom>
            <a:solidFill>
              <a:schemeClr val="bg1"/>
            </a:solid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de-DE" sz="900" dirty="0" err="1">
                  <a:solidFill>
                    <a:schemeClr val="tx1"/>
                  </a:solidFill>
                  <a:latin typeface="Arial" pitchFamily="34" charset="0"/>
                  <a:cs typeface="Arial" pitchFamily="34" charset="0"/>
                </a:rPr>
                <a:t>Control</a:t>
              </a:r>
              <a:r>
                <a:rPr lang="de-DE" sz="900" dirty="0">
                  <a:solidFill>
                    <a:schemeClr val="tx1"/>
                  </a:solidFill>
                  <a:latin typeface="Arial" pitchFamily="34" charset="0"/>
                  <a:cs typeface="Arial" pitchFamily="34" charset="0"/>
                </a:rPr>
                <a:t> </a:t>
              </a:r>
              <a:r>
                <a:rPr lang="de-DE" sz="900" dirty="0" err="1">
                  <a:solidFill>
                    <a:schemeClr val="tx1"/>
                  </a:solidFill>
                  <a:latin typeface="Arial" pitchFamily="34" charset="0"/>
                  <a:cs typeface="Arial" pitchFamily="34" charset="0"/>
                </a:rPr>
                <a:t>of</a:t>
              </a:r>
              <a:r>
                <a:rPr lang="de-DE" sz="900" dirty="0">
                  <a:solidFill>
                    <a:schemeClr val="tx1"/>
                  </a:solidFill>
                  <a:latin typeface="Arial" pitchFamily="34" charset="0"/>
                  <a:cs typeface="Arial" pitchFamily="34" charset="0"/>
                </a:rPr>
                <a:t> </a:t>
              </a:r>
              <a:r>
                <a:rPr lang="de-DE" sz="900" dirty="0" err="1">
                  <a:solidFill>
                    <a:schemeClr val="tx1"/>
                  </a:solidFill>
                  <a:latin typeface="Arial" pitchFamily="34" charset="0"/>
                  <a:cs typeface="Arial" pitchFamily="34" charset="0"/>
                </a:rPr>
                <a:t>cold</a:t>
              </a:r>
              <a:r>
                <a:rPr lang="de-DE" sz="900" dirty="0">
                  <a:solidFill>
                    <a:schemeClr val="tx1"/>
                  </a:solidFill>
                  <a:latin typeface="Arial" pitchFamily="34" charset="0"/>
                  <a:cs typeface="Arial" pitchFamily="34" charset="0"/>
                </a:rPr>
                <a:t> </a:t>
              </a:r>
              <a:r>
                <a:rPr lang="de-DE" sz="900" dirty="0" err="1">
                  <a:solidFill>
                    <a:schemeClr val="tx1"/>
                  </a:solidFill>
                  <a:latin typeface="Arial" pitchFamily="34" charset="0"/>
                  <a:cs typeface="Arial" pitchFamily="34" charset="0"/>
                </a:rPr>
                <a:t>stores</a:t>
              </a:r>
              <a:r>
                <a:rPr lang="de-DE" sz="900" dirty="0">
                  <a:solidFill>
                    <a:schemeClr val="tx1"/>
                  </a:solidFill>
                  <a:latin typeface="Arial" pitchFamily="34" charset="0"/>
                  <a:cs typeface="Arial" pitchFamily="34" charset="0"/>
                </a:rPr>
                <a:t> </a:t>
              </a:r>
            </a:p>
          </p:txBody>
        </p:sp>
        <p:sp>
          <p:nvSpPr>
            <p:cNvPr id="11" name="Rechteck 10"/>
            <p:cNvSpPr/>
            <p:nvPr/>
          </p:nvSpPr>
          <p:spPr>
            <a:xfrm>
              <a:off x="1712913" y="2138363"/>
              <a:ext cx="1250950" cy="176212"/>
            </a:xfrm>
            <a:prstGeom prst="rect">
              <a:avLst/>
            </a:prstGeom>
            <a:solidFill>
              <a:schemeClr val="bg2">
                <a:lumMod val="60000"/>
                <a:lumOff val="40000"/>
              </a:schemeClr>
            </a:solidFill>
            <a:ln>
              <a:solidFill>
                <a:schemeClr val="bg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de-DE" sz="900" dirty="0">
                  <a:solidFill>
                    <a:schemeClr val="tx1"/>
                  </a:solidFill>
                  <a:latin typeface="Arial" pitchFamily="34" charset="0"/>
                  <a:cs typeface="Arial" pitchFamily="34" charset="0"/>
                </a:rPr>
                <a:t>Historical </a:t>
              </a:r>
              <a:r>
                <a:rPr lang="de-DE" sz="900" dirty="0" err="1">
                  <a:solidFill>
                    <a:schemeClr val="tx1"/>
                  </a:solidFill>
                  <a:latin typeface="Arial" pitchFamily="34" charset="0"/>
                  <a:cs typeface="Arial" pitchFamily="34" charset="0"/>
                </a:rPr>
                <a:t>load</a:t>
              </a:r>
              <a:r>
                <a:rPr lang="de-DE" sz="900" dirty="0">
                  <a:solidFill>
                    <a:schemeClr val="tx1"/>
                  </a:solidFill>
                  <a:latin typeface="Arial" pitchFamily="34" charset="0"/>
                  <a:cs typeface="Arial" pitchFamily="34" charset="0"/>
                </a:rPr>
                <a:t> </a:t>
              </a:r>
              <a:r>
                <a:rPr lang="de-DE" sz="900" dirty="0" err="1">
                  <a:solidFill>
                    <a:schemeClr val="tx1"/>
                  </a:solidFill>
                  <a:latin typeface="Arial" pitchFamily="34" charset="0"/>
                  <a:cs typeface="Arial" pitchFamily="34" charset="0"/>
                </a:rPr>
                <a:t>data</a:t>
              </a:r>
              <a:endParaRPr lang="de-DE" sz="900" dirty="0">
                <a:solidFill>
                  <a:schemeClr val="tx1"/>
                </a:solidFill>
                <a:latin typeface="Arial" pitchFamily="34" charset="0"/>
                <a:cs typeface="Arial" pitchFamily="34" charset="0"/>
              </a:endParaRPr>
            </a:p>
          </p:txBody>
        </p:sp>
        <p:sp>
          <p:nvSpPr>
            <p:cNvPr id="17" name="Rechteck 16"/>
            <p:cNvSpPr/>
            <p:nvPr/>
          </p:nvSpPr>
          <p:spPr>
            <a:xfrm>
              <a:off x="1736725" y="2317750"/>
              <a:ext cx="1250950" cy="174625"/>
            </a:xfrm>
            <a:prstGeom prst="rect">
              <a:avLst/>
            </a:prstGeom>
            <a:solidFill>
              <a:schemeClr val="bg2">
                <a:lumMod val="60000"/>
                <a:lumOff val="40000"/>
              </a:schemeClr>
            </a:solidFill>
            <a:ln>
              <a:solidFill>
                <a:schemeClr val="bg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de-DE" sz="900" dirty="0" err="1">
                  <a:solidFill>
                    <a:schemeClr val="tx1"/>
                  </a:solidFill>
                  <a:latin typeface="Arial" pitchFamily="34" charset="0"/>
                  <a:cs typeface="Arial" pitchFamily="34" charset="0"/>
                </a:rPr>
                <a:t>Weather</a:t>
              </a:r>
              <a:r>
                <a:rPr lang="de-DE" sz="900" dirty="0">
                  <a:solidFill>
                    <a:schemeClr val="tx1"/>
                  </a:solidFill>
                  <a:latin typeface="Arial" pitchFamily="34" charset="0"/>
                  <a:cs typeface="Arial" pitchFamily="34" charset="0"/>
                </a:rPr>
                <a:t> </a:t>
              </a:r>
              <a:r>
                <a:rPr lang="de-DE" sz="900" dirty="0" err="1">
                  <a:solidFill>
                    <a:schemeClr val="tx1"/>
                  </a:solidFill>
                  <a:latin typeface="Arial" pitchFamily="34" charset="0"/>
                  <a:cs typeface="Arial" pitchFamily="34" charset="0"/>
                </a:rPr>
                <a:t>forecast</a:t>
              </a:r>
              <a:endParaRPr lang="de-DE" sz="900" dirty="0">
                <a:solidFill>
                  <a:schemeClr val="tx1"/>
                </a:solidFill>
                <a:latin typeface="Arial" pitchFamily="34" charset="0"/>
                <a:cs typeface="Arial" pitchFamily="34" charset="0"/>
              </a:endParaRPr>
            </a:p>
          </p:txBody>
        </p:sp>
        <p:sp>
          <p:nvSpPr>
            <p:cNvPr id="12" name="Rechteck 11"/>
            <p:cNvSpPr/>
            <p:nvPr/>
          </p:nvSpPr>
          <p:spPr>
            <a:xfrm>
              <a:off x="1473200" y="5314950"/>
              <a:ext cx="2498725" cy="201613"/>
            </a:xfrm>
            <a:prstGeom prst="rect">
              <a:avLst/>
            </a:prstGeom>
            <a:solidFill>
              <a:srgbClr val="FFFFCC"/>
            </a:solidFill>
            <a:ln>
              <a:solidFill>
                <a:srgbClr val="FFFF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de-DE" sz="1050" dirty="0">
                  <a:solidFill>
                    <a:schemeClr val="tx1"/>
                  </a:solidFill>
                  <a:latin typeface="Arial" pitchFamily="34" charset="0"/>
                  <a:cs typeface="Arial" pitchFamily="34" charset="0"/>
                </a:rPr>
                <a:t>EEX, </a:t>
              </a:r>
              <a:r>
                <a:rPr lang="de-DE" sz="1050" dirty="0" err="1">
                  <a:solidFill>
                    <a:schemeClr val="tx1"/>
                  </a:solidFill>
                  <a:latin typeface="Arial" pitchFamily="34" charset="0"/>
                  <a:cs typeface="Arial" pitchFamily="34" charset="0"/>
                </a:rPr>
                <a:t>market</a:t>
              </a:r>
              <a:r>
                <a:rPr lang="de-DE" sz="1050" dirty="0">
                  <a:solidFill>
                    <a:schemeClr val="tx1"/>
                  </a:solidFill>
                  <a:latin typeface="Arial" pitchFamily="34" charset="0"/>
                  <a:cs typeface="Arial" pitchFamily="34" charset="0"/>
                </a:rPr>
                <a:t> </a:t>
              </a:r>
              <a:r>
                <a:rPr lang="de-DE" sz="1050" dirty="0" err="1">
                  <a:solidFill>
                    <a:schemeClr val="tx1"/>
                  </a:solidFill>
                  <a:latin typeface="Arial" pitchFamily="34" charset="0"/>
                  <a:cs typeface="Arial" pitchFamily="34" charset="0"/>
                </a:rPr>
                <a:t>for</a:t>
              </a:r>
              <a:r>
                <a:rPr lang="de-DE" sz="1050" dirty="0">
                  <a:solidFill>
                    <a:schemeClr val="tx1"/>
                  </a:solidFill>
                  <a:latin typeface="Arial" pitchFamily="34" charset="0"/>
                  <a:cs typeface="Arial" pitchFamily="34" charset="0"/>
                </a:rPr>
                <a:t> </a:t>
              </a:r>
              <a:r>
                <a:rPr lang="de-DE" sz="1050" dirty="0" err="1">
                  <a:solidFill>
                    <a:schemeClr val="tx1"/>
                  </a:solidFill>
                  <a:latin typeface="Arial" pitchFamily="34" charset="0"/>
                  <a:cs typeface="Arial" pitchFamily="34" charset="0"/>
                </a:rPr>
                <a:t>control</a:t>
              </a:r>
              <a:r>
                <a:rPr lang="de-DE" sz="1050" dirty="0">
                  <a:solidFill>
                    <a:schemeClr val="tx1"/>
                  </a:solidFill>
                  <a:latin typeface="Arial" pitchFamily="34" charset="0"/>
                  <a:cs typeface="Arial" pitchFamily="34" charset="0"/>
                </a:rPr>
                <a:t> </a:t>
              </a:r>
              <a:r>
                <a:rPr lang="de-DE" sz="1050" dirty="0" err="1">
                  <a:solidFill>
                    <a:schemeClr val="tx1"/>
                  </a:solidFill>
                  <a:latin typeface="Arial" pitchFamily="34" charset="0"/>
                  <a:cs typeface="Arial" pitchFamily="34" charset="0"/>
                </a:rPr>
                <a:t>energy</a:t>
              </a:r>
              <a:r>
                <a:rPr lang="de-DE" sz="1050" dirty="0">
                  <a:solidFill>
                    <a:schemeClr val="tx1"/>
                  </a:solidFill>
                  <a:latin typeface="Arial" pitchFamily="34" charset="0"/>
                  <a:cs typeface="Arial" pitchFamily="34" charset="0"/>
                </a:rPr>
                <a:t> etc</a:t>
              </a:r>
              <a:r>
                <a:rPr lang="de-DE" dirty="0">
                  <a:solidFill>
                    <a:schemeClr val="tx1"/>
                  </a:solidFill>
                </a:rPr>
                <a:t>.</a:t>
              </a:r>
            </a:p>
          </p:txBody>
        </p:sp>
        <p:sp>
          <p:nvSpPr>
            <p:cNvPr id="13" name="Abgerundetes Rechteck 12"/>
            <p:cNvSpPr/>
            <p:nvPr/>
          </p:nvSpPr>
          <p:spPr>
            <a:xfrm>
              <a:off x="406400" y="4067175"/>
              <a:ext cx="863600" cy="441325"/>
            </a:xfrm>
            <a:prstGeom prst="roundRect">
              <a:avLst/>
            </a:prstGeom>
            <a:solidFill>
              <a:schemeClr val="bg1"/>
            </a:solid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de-DE" sz="1000" dirty="0" err="1">
                  <a:solidFill>
                    <a:schemeClr val="tx1"/>
                  </a:solidFill>
                  <a:latin typeface="Arial" pitchFamily="34" charset="0"/>
                  <a:cs typeface="Arial" pitchFamily="34" charset="0"/>
                </a:rPr>
                <a:t>Bundling</a:t>
              </a:r>
              <a:r>
                <a:rPr lang="de-DE" sz="1000" dirty="0">
                  <a:solidFill>
                    <a:schemeClr val="tx1"/>
                  </a:solidFill>
                  <a:latin typeface="Arial" pitchFamily="34" charset="0"/>
                  <a:cs typeface="Arial" pitchFamily="34" charset="0"/>
                </a:rPr>
                <a:t> </a:t>
              </a:r>
              <a:r>
                <a:rPr lang="de-DE" sz="1000" dirty="0" err="1">
                  <a:solidFill>
                    <a:schemeClr val="tx1"/>
                  </a:solidFill>
                  <a:latin typeface="Arial" pitchFamily="34" charset="0"/>
                  <a:cs typeface="Arial" pitchFamily="34" charset="0"/>
                </a:rPr>
                <a:t>of</a:t>
              </a:r>
              <a:r>
                <a:rPr lang="de-DE" sz="1000" dirty="0">
                  <a:solidFill>
                    <a:schemeClr val="tx1"/>
                  </a:solidFill>
                  <a:latin typeface="Arial" pitchFamily="34" charset="0"/>
                  <a:cs typeface="Arial" pitchFamily="34" charset="0"/>
                </a:rPr>
                <a:t> </a:t>
              </a:r>
              <a:r>
                <a:rPr lang="de-DE" sz="1000" dirty="0" err="1">
                  <a:solidFill>
                    <a:schemeClr val="tx1"/>
                  </a:solidFill>
                  <a:latin typeface="Arial" pitchFamily="34" charset="0"/>
                  <a:cs typeface="Arial" pitchFamily="34" charset="0"/>
                </a:rPr>
                <a:t>prognoses</a:t>
              </a:r>
              <a:endParaRPr lang="de-DE" sz="1000" dirty="0">
                <a:solidFill>
                  <a:schemeClr val="tx1"/>
                </a:solidFill>
                <a:latin typeface="Arial" pitchFamily="34" charset="0"/>
                <a:cs typeface="Arial" pitchFamily="34" charset="0"/>
              </a:endParaRPr>
            </a:p>
          </p:txBody>
        </p:sp>
        <p:sp>
          <p:nvSpPr>
            <p:cNvPr id="20" name="Abgerundetes Rechteck 19"/>
            <p:cNvSpPr/>
            <p:nvPr/>
          </p:nvSpPr>
          <p:spPr>
            <a:xfrm>
              <a:off x="2016125" y="4073525"/>
              <a:ext cx="863600" cy="442913"/>
            </a:xfrm>
            <a:prstGeom prst="roundRect">
              <a:avLst/>
            </a:prstGeom>
            <a:solidFill>
              <a:schemeClr val="bg1"/>
            </a:solid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de-DE" sz="1000" dirty="0" err="1">
                  <a:solidFill>
                    <a:schemeClr val="tx1"/>
                  </a:solidFill>
                  <a:latin typeface="Arial" pitchFamily="34" charset="0"/>
                  <a:cs typeface="Arial" pitchFamily="34" charset="0"/>
                </a:rPr>
                <a:t>Optimi-zation</a:t>
              </a:r>
              <a:r>
                <a:rPr lang="de-DE" sz="1000" dirty="0">
                  <a:solidFill>
                    <a:schemeClr val="tx1"/>
                  </a:solidFill>
                  <a:latin typeface="Arial" pitchFamily="34" charset="0"/>
                  <a:cs typeface="Arial" pitchFamily="34" charset="0"/>
                </a:rPr>
                <a:t> </a:t>
              </a:r>
              <a:r>
                <a:rPr lang="de-DE" sz="1000" dirty="0" err="1">
                  <a:solidFill>
                    <a:schemeClr val="tx1"/>
                  </a:solidFill>
                  <a:latin typeface="Arial" pitchFamily="34" charset="0"/>
                  <a:cs typeface="Arial" pitchFamily="34" charset="0"/>
                </a:rPr>
                <a:t>of</a:t>
              </a:r>
              <a:r>
                <a:rPr lang="de-DE" sz="1000" dirty="0">
                  <a:solidFill>
                    <a:schemeClr val="tx1"/>
                  </a:solidFill>
                  <a:latin typeface="Arial" pitchFamily="34" charset="0"/>
                  <a:cs typeface="Arial" pitchFamily="34" charset="0"/>
                </a:rPr>
                <a:t> </a:t>
              </a:r>
              <a:r>
                <a:rPr lang="de-DE" sz="1000" dirty="0" err="1">
                  <a:solidFill>
                    <a:schemeClr val="tx1"/>
                  </a:solidFill>
                  <a:latin typeface="Arial" pitchFamily="34" charset="0"/>
                  <a:cs typeface="Arial" pitchFamily="34" charset="0"/>
                </a:rPr>
                <a:t>products</a:t>
              </a:r>
              <a:endParaRPr lang="de-DE" sz="1000" dirty="0">
                <a:solidFill>
                  <a:schemeClr val="tx1"/>
                </a:solidFill>
                <a:latin typeface="Arial" pitchFamily="34" charset="0"/>
                <a:cs typeface="Arial" pitchFamily="34" charset="0"/>
              </a:endParaRPr>
            </a:p>
          </p:txBody>
        </p:sp>
        <p:sp>
          <p:nvSpPr>
            <p:cNvPr id="21" name="Abgerundetes Rechteck 20"/>
            <p:cNvSpPr/>
            <p:nvPr/>
          </p:nvSpPr>
          <p:spPr>
            <a:xfrm>
              <a:off x="3432175" y="4079875"/>
              <a:ext cx="995363" cy="441325"/>
            </a:xfrm>
            <a:prstGeom prst="roundRect">
              <a:avLst/>
            </a:prstGeom>
            <a:solidFill>
              <a:schemeClr val="bg1"/>
            </a:solid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de-DE" sz="1000" dirty="0">
                  <a:solidFill>
                    <a:schemeClr val="tx1"/>
                  </a:solidFill>
                  <a:latin typeface="Arial" pitchFamily="34" charset="0"/>
                  <a:cs typeface="Arial" pitchFamily="34" charset="0"/>
                </a:rPr>
                <a:t>Generating final </a:t>
              </a:r>
              <a:r>
                <a:rPr lang="de-DE" sz="1000" dirty="0" err="1">
                  <a:solidFill>
                    <a:schemeClr val="tx1"/>
                  </a:solidFill>
                  <a:latin typeface="Arial" pitchFamily="34" charset="0"/>
                  <a:cs typeface="Arial" pitchFamily="34" charset="0"/>
                </a:rPr>
                <a:t>schedules</a:t>
              </a:r>
              <a:endParaRPr lang="de-DE" sz="1000" dirty="0">
                <a:solidFill>
                  <a:schemeClr val="tx1"/>
                </a:solidFill>
                <a:latin typeface="Arial" pitchFamily="34" charset="0"/>
                <a:cs typeface="Arial" pitchFamily="34" charset="0"/>
              </a:endParaRPr>
            </a:p>
          </p:txBody>
        </p:sp>
      </p:gr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Titel 1"/>
          <p:cNvSpPr>
            <a:spLocks noGrp="1"/>
          </p:cNvSpPr>
          <p:nvPr>
            <p:ph type="title"/>
          </p:nvPr>
        </p:nvSpPr>
        <p:spPr/>
        <p:txBody>
          <a:bodyPr/>
          <a:lstStyle/>
          <a:p>
            <a:r>
              <a:rPr lang="de-DE" smtClean="0"/>
              <a:t>Mannheim: Cellular „Square-City“</a:t>
            </a:r>
          </a:p>
        </p:txBody>
      </p:sp>
      <p:pic>
        <p:nvPicPr>
          <p:cNvPr id="52227" name="Picture 2"/>
          <p:cNvPicPr>
            <a:picLocks noChangeAspect="1" noChangeArrowheads="1"/>
          </p:cNvPicPr>
          <p:nvPr/>
        </p:nvPicPr>
        <p:blipFill>
          <a:blip r:embed="rId2" cstate="print">
            <a:clrChange>
              <a:clrFrom>
                <a:srgbClr val="FFEFDF"/>
              </a:clrFrom>
              <a:clrTo>
                <a:srgbClr val="FFEFDF">
                  <a:alpha val="0"/>
                </a:srgbClr>
              </a:clrTo>
            </a:clrChange>
          </a:blip>
          <a:srcRect l="1169" t="4021" r="1170" b="6824"/>
          <a:stretch>
            <a:fillRect/>
          </a:stretch>
        </p:blipFill>
        <p:spPr bwMode="auto">
          <a:xfrm>
            <a:off x="106363" y="1887538"/>
            <a:ext cx="8931275" cy="2328862"/>
          </a:xfrm>
          <a:prstGeom prst="rect">
            <a:avLst/>
          </a:prstGeom>
          <a:noFill/>
          <a:ln w="9525">
            <a:noFill/>
            <a:miter lim="800000"/>
            <a:headEnd/>
            <a:tailEnd/>
          </a:ln>
          <a:effectLst/>
        </p:spPr>
      </p:pic>
      <p:pic>
        <p:nvPicPr>
          <p:cNvPr id="52228" name="Grafik 5"/>
          <p:cNvPicPr>
            <a:picLocks noChangeAspect="1" noChangeArrowheads="1"/>
          </p:cNvPicPr>
          <p:nvPr/>
        </p:nvPicPr>
        <p:blipFill>
          <a:blip r:embed="rId3" cstate="print"/>
          <a:srcRect/>
          <a:stretch>
            <a:fillRect/>
          </a:stretch>
        </p:blipFill>
        <p:spPr bwMode="auto">
          <a:xfrm>
            <a:off x="6084888" y="119063"/>
            <a:ext cx="2190750" cy="855662"/>
          </a:xfrm>
          <a:prstGeom prst="rect">
            <a:avLst/>
          </a:prstGeom>
          <a:noFill/>
          <a:ln w="9525">
            <a:noFill/>
            <a:miter lim="800000"/>
            <a:headEnd/>
            <a:tailEnd/>
          </a:ln>
        </p:spPr>
      </p:pic>
      <p:sp>
        <p:nvSpPr>
          <p:cNvPr id="52229" name="Inhaltsplatzhalter 2"/>
          <p:cNvSpPr txBox="1">
            <a:spLocks/>
          </p:cNvSpPr>
          <p:nvPr/>
        </p:nvSpPr>
        <p:spPr bwMode="auto">
          <a:xfrm>
            <a:off x="250825" y="4508500"/>
            <a:ext cx="8591550" cy="1724025"/>
          </a:xfrm>
          <a:prstGeom prst="rect">
            <a:avLst/>
          </a:prstGeom>
          <a:noFill/>
          <a:ln w="9525">
            <a:noFill/>
            <a:miter lim="800000"/>
            <a:headEnd/>
            <a:tailEnd/>
          </a:ln>
        </p:spPr>
        <p:txBody>
          <a:bodyPr/>
          <a:lstStyle/>
          <a:p>
            <a:pPr marL="474663" indent="-474663" eaLnBrk="0" hangingPunct="0">
              <a:spcBef>
                <a:spcPts val="1200"/>
              </a:spcBef>
              <a:buClr>
                <a:srgbClr val="FF0000"/>
              </a:buClr>
              <a:buSzPct val="80000"/>
              <a:buFont typeface="Wingdings 3" pitchFamily="18" charset="2"/>
              <a:buChar char=""/>
            </a:pPr>
            <a:r>
              <a:rPr lang="en-US" sz="2200">
                <a:latin typeface="Times New Roman" pitchFamily="18" charset="0"/>
              </a:rPr>
              <a:t>System cell: 300 distribution grid cells with 200 object cells each</a:t>
            </a:r>
          </a:p>
          <a:p>
            <a:pPr marL="474663" indent="-474663" eaLnBrk="0" hangingPunct="0">
              <a:spcBef>
                <a:spcPts val="1200"/>
              </a:spcBef>
              <a:buClr>
                <a:srgbClr val="FF0000"/>
              </a:buClr>
              <a:buSzPct val="80000"/>
              <a:buFont typeface="Wingdings 3" pitchFamily="18" charset="2"/>
              <a:buChar char=""/>
            </a:pPr>
            <a:r>
              <a:rPr lang="en-US" sz="2200">
                <a:latin typeface="Times New Roman" pitchFamily="18" charset="0"/>
              </a:rPr>
              <a:t>Energy Butler in the object; grid- and market moderators for the cells</a:t>
            </a:r>
          </a:p>
          <a:p>
            <a:pPr marL="474663" indent="-474663" eaLnBrk="0" hangingPunct="0">
              <a:spcBef>
                <a:spcPts val="1200"/>
              </a:spcBef>
              <a:buClr>
                <a:srgbClr val="FF0000"/>
              </a:buClr>
              <a:buSzPct val="80000"/>
              <a:buFont typeface="Wingdings 3" pitchFamily="18" charset="2"/>
              <a:buChar char=""/>
            </a:pPr>
            <a:r>
              <a:rPr lang="en-US" sz="2200">
                <a:latin typeface="Times New Roman" pitchFamily="18" charset="0"/>
              </a:rPr>
              <a:t>Decentral data storage and decentral decision making processes</a:t>
            </a:r>
          </a:p>
          <a:p>
            <a:pPr marL="474663" indent="-474663" eaLnBrk="0" hangingPunct="0">
              <a:spcBef>
                <a:spcPts val="1200"/>
              </a:spcBef>
              <a:buClr>
                <a:srgbClr val="FF0000"/>
              </a:buClr>
              <a:buSzPct val="80000"/>
              <a:buFont typeface="Wingdings 3" pitchFamily="18" charset="2"/>
              <a:buChar char=""/>
            </a:pPr>
            <a:endParaRPr lang="de-DE" sz="2200">
              <a:latin typeface="Times New Roman" pitchFamily="18" charset="0"/>
            </a:endParaRPr>
          </a:p>
          <a:p>
            <a:pPr marL="474663" indent="-474663" eaLnBrk="0" hangingPunct="0">
              <a:spcBef>
                <a:spcPts val="1200"/>
              </a:spcBef>
              <a:buClr>
                <a:srgbClr val="FF0000"/>
              </a:buClr>
              <a:buSzPct val="80000"/>
              <a:buFont typeface="Wingdings 3" pitchFamily="18" charset="2"/>
              <a:buChar char=""/>
            </a:pPr>
            <a:endParaRPr lang="de-DE" sz="2200">
              <a:latin typeface="Times New Roman" pitchFamily="18" charset="0"/>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3250" name="Rectangle 2"/>
          <p:cNvSpPr>
            <a:spLocks noGrp="1" noChangeArrowheads="1"/>
          </p:cNvSpPr>
          <p:nvPr>
            <p:ph type="title"/>
          </p:nvPr>
        </p:nvSpPr>
        <p:spPr>
          <a:xfrm>
            <a:off x="1116013" y="1122363"/>
            <a:ext cx="5111750" cy="468312"/>
          </a:xfrm>
          <a:noFill/>
        </p:spPr>
        <p:txBody>
          <a:bodyPr/>
          <a:lstStyle/>
          <a:p>
            <a:r>
              <a:rPr lang="en-GB" smtClean="0"/>
              <a:t>Energy Management Systems</a:t>
            </a:r>
          </a:p>
        </p:txBody>
      </p:sp>
      <p:sp>
        <p:nvSpPr>
          <p:cNvPr id="53251" name="Foliennummernplatzhalter 4"/>
          <p:cNvSpPr>
            <a:spLocks noGrp="1"/>
          </p:cNvSpPr>
          <p:nvPr>
            <p:ph type="sldNum" sz="quarter" idx="10"/>
          </p:nvPr>
        </p:nvSpPr>
        <p:spPr bwMode="auto">
          <a:noFill/>
          <a:ln>
            <a:miter lim="800000"/>
            <a:headEnd/>
            <a:tailEnd/>
          </a:ln>
        </p:spPr>
        <p:txBody>
          <a:bodyPr/>
          <a:lstStyle/>
          <a:p>
            <a:fld id="{EEB910BC-6389-49AB-BB64-7EE2F58B80D5}" type="slidenum">
              <a:rPr lang="de-DE"/>
              <a:pPr/>
              <a:t>25</a:t>
            </a:fld>
            <a:endParaRPr lang="de-DE"/>
          </a:p>
        </p:txBody>
      </p:sp>
      <p:sp>
        <p:nvSpPr>
          <p:cNvPr id="13" name="Rechteck 1"/>
          <p:cNvSpPr>
            <a:spLocks noChangeArrowheads="1"/>
          </p:cNvSpPr>
          <p:nvPr/>
        </p:nvSpPr>
        <p:spPr bwMode="auto">
          <a:xfrm>
            <a:off x="5997575" y="2319338"/>
            <a:ext cx="3146425" cy="363061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pPr marL="285750" indent="-285750">
              <a:spcBef>
                <a:spcPts val="1200"/>
              </a:spcBef>
              <a:buFont typeface="Wingdings" pitchFamily="2" charset="2"/>
              <a:buChar char="Ø"/>
              <a:defRPr/>
            </a:pPr>
            <a:r>
              <a:rPr lang="en-GB" sz="2000" dirty="0">
                <a:solidFill>
                  <a:srgbClr val="000000"/>
                </a:solidFill>
                <a:latin typeface="Arial"/>
                <a:ea typeface="+mn-ea"/>
                <a:cs typeface="Arial" pitchFamily="34" charset="0"/>
              </a:rPr>
              <a:t>optimise internal energy supply and demand</a:t>
            </a:r>
          </a:p>
          <a:p>
            <a:pPr marL="285750" indent="-285750">
              <a:spcBef>
                <a:spcPts val="1200"/>
              </a:spcBef>
              <a:buFont typeface="Wingdings" pitchFamily="2" charset="2"/>
              <a:buChar char="Ø"/>
              <a:defRPr/>
            </a:pPr>
            <a:r>
              <a:rPr lang="en-GB" sz="2000" dirty="0">
                <a:solidFill>
                  <a:srgbClr val="000000"/>
                </a:solidFill>
                <a:latin typeface="Arial"/>
                <a:ea typeface="+mn-ea"/>
                <a:cs typeface="Arial" pitchFamily="34" charset="0"/>
              </a:rPr>
              <a:t>use smart storage devices</a:t>
            </a:r>
          </a:p>
          <a:p>
            <a:pPr marL="285750" indent="-285750">
              <a:spcBef>
                <a:spcPts val="1200"/>
              </a:spcBef>
              <a:buFont typeface="Wingdings" pitchFamily="2" charset="2"/>
              <a:buChar char="Ø"/>
              <a:defRPr/>
            </a:pPr>
            <a:r>
              <a:rPr lang="en-GB" sz="2000" dirty="0">
                <a:solidFill>
                  <a:srgbClr val="000000"/>
                </a:solidFill>
                <a:latin typeface="Arial"/>
                <a:ea typeface="+mn-ea"/>
                <a:cs typeface="Arial" pitchFamily="34" charset="0"/>
              </a:rPr>
              <a:t>react to tariff signals automatically</a:t>
            </a:r>
          </a:p>
          <a:p>
            <a:pPr marL="285750" indent="-285750">
              <a:spcBef>
                <a:spcPts val="1200"/>
              </a:spcBef>
              <a:buFont typeface="Wingdings" pitchFamily="2" charset="2"/>
              <a:buChar char="Ø"/>
              <a:defRPr/>
            </a:pPr>
            <a:r>
              <a:rPr lang="en-GB" sz="2000" dirty="0">
                <a:solidFill>
                  <a:srgbClr val="000000"/>
                </a:solidFill>
                <a:latin typeface="Arial"/>
                <a:ea typeface="+mn-ea"/>
                <a:cs typeface="Arial" pitchFamily="34" charset="0"/>
              </a:rPr>
              <a:t>trade controllable loads via ICT and virtual market places</a:t>
            </a:r>
          </a:p>
        </p:txBody>
      </p:sp>
      <p:pic>
        <p:nvPicPr>
          <p:cNvPr id="53253" name="Picture 6"/>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74613" y="1695450"/>
            <a:ext cx="5922962" cy="4203700"/>
          </a:xfrm>
          <a:prstGeom prst="rect">
            <a:avLst/>
          </a:prstGeom>
          <a:noFill/>
          <a:ln w="9525">
            <a:noFill/>
            <a:miter lim="800000"/>
            <a:headEnd/>
            <a:tailEnd/>
          </a:ln>
        </p:spPr>
      </p:pic>
      <p:sp>
        <p:nvSpPr>
          <p:cNvPr id="20487" name="Abgerundetes Rechteck 7"/>
          <p:cNvSpPr>
            <a:spLocks noChangeArrowheads="1"/>
          </p:cNvSpPr>
          <p:nvPr/>
        </p:nvSpPr>
        <p:spPr bwMode="auto">
          <a:xfrm>
            <a:off x="868363" y="5181600"/>
            <a:ext cx="1079500" cy="263525"/>
          </a:xfrm>
          <a:prstGeom prst="roundRect">
            <a:avLst>
              <a:gd name="adj" fmla="val 16667"/>
            </a:avLst>
          </a:prstGeom>
          <a:solidFill>
            <a:schemeClr val="bg1"/>
          </a:solidFill>
          <a:ln w="9525" algn="ctr">
            <a:solidFill>
              <a:schemeClr val="tx1"/>
            </a:solidFill>
            <a:round/>
            <a:headEnd/>
            <a:tailEnd/>
          </a:ln>
        </p:spPr>
        <p:txBody>
          <a:bodyPr/>
          <a:lstStyle/>
          <a:p>
            <a:pPr>
              <a:defRPr/>
            </a:pPr>
            <a:r>
              <a:rPr lang="en-GB" sz="1200" b="1">
                <a:solidFill>
                  <a:prstClr val="black"/>
                </a:solidFill>
                <a:latin typeface="Arial" pitchFamily="34" charset="0"/>
                <a:ea typeface="+mn-ea"/>
                <a:cs typeface="Arial" pitchFamily="34" charset="0"/>
              </a:rPr>
              <a:t>Micro-CHP</a:t>
            </a:r>
          </a:p>
        </p:txBody>
      </p:sp>
      <p:sp>
        <p:nvSpPr>
          <p:cNvPr id="20488" name="Abgerundetes Rechteck 13"/>
          <p:cNvSpPr>
            <a:spLocks noChangeArrowheads="1"/>
          </p:cNvSpPr>
          <p:nvPr/>
        </p:nvSpPr>
        <p:spPr bwMode="auto">
          <a:xfrm>
            <a:off x="215900" y="4848225"/>
            <a:ext cx="1609725" cy="263525"/>
          </a:xfrm>
          <a:prstGeom prst="roundRect">
            <a:avLst>
              <a:gd name="adj" fmla="val 16667"/>
            </a:avLst>
          </a:prstGeom>
          <a:solidFill>
            <a:schemeClr val="bg1"/>
          </a:solidFill>
          <a:ln w="9525" algn="ctr">
            <a:solidFill>
              <a:schemeClr val="tx1"/>
            </a:solidFill>
            <a:round/>
            <a:headEnd/>
            <a:tailEnd/>
          </a:ln>
        </p:spPr>
        <p:txBody>
          <a:bodyPr/>
          <a:lstStyle/>
          <a:p>
            <a:pPr>
              <a:defRPr/>
            </a:pPr>
            <a:r>
              <a:rPr lang="en-GB" sz="1200" b="1">
                <a:solidFill>
                  <a:prstClr val="black"/>
                </a:solidFill>
                <a:latin typeface="Arial" pitchFamily="34" charset="0"/>
                <a:ea typeface="+mn-ea"/>
                <a:cs typeface="Arial" pitchFamily="34" charset="0"/>
              </a:rPr>
              <a:t>Washing Machine</a:t>
            </a:r>
          </a:p>
        </p:txBody>
      </p:sp>
      <p:sp>
        <p:nvSpPr>
          <p:cNvPr id="20489" name="Abgerundetes Rechteck 14"/>
          <p:cNvSpPr>
            <a:spLocks noChangeArrowheads="1"/>
          </p:cNvSpPr>
          <p:nvPr/>
        </p:nvSpPr>
        <p:spPr bwMode="auto">
          <a:xfrm>
            <a:off x="611188" y="4568825"/>
            <a:ext cx="809625" cy="263525"/>
          </a:xfrm>
          <a:prstGeom prst="roundRect">
            <a:avLst>
              <a:gd name="adj" fmla="val 16667"/>
            </a:avLst>
          </a:prstGeom>
          <a:solidFill>
            <a:schemeClr val="bg1"/>
          </a:solidFill>
          <a:ln w="9525" algn="ctr">
            <a:solidFill>
              <a:schemeClr val="tx1"/>
            </a:solidFill>
            <a:round/>
            <a:headEnd/>
            <a:tailEnd/>
          </a:ln>
        </p:spPr>
        <p:txBody>
          <a:bodyPr/>
          <a:lstStyle/>
          <a:p>
            <a:pPr>
              <a:defRPr/>
            </a:pPr>
            <a:r>
              <a:rPr lang="en-GB" sz="1200" b="1">
                <a:solidFill>
                  <a:prstClr val="black"/>
                </a:solidFill>
                <a:latin typeface="Arial" pitchFamily="34" charset="0"/>
                <a:ea typeface="+mn-ea"/>
                <a:cs typeface="Arial" pitchFamily="34" charset="0"/>
              </a:rPr>
              <a:t>E-Car</a:t>
            </a:r>
          </a:p>
        </p:txBody>
      </p:sp>
      <p:sp>
        <p:nvSpPr>
          <p:cNvPr id="20490" name="Abgerundetes Rechteck 15"/>
          <p:cNvSpPr>
            <a:spLocks noChangeArrowheads="1"/>
          </p:cNvSpPr>
          <p:nvPr/>
        </p:nvSpPr>
        <p:spPr bwMode="auto">
          <a:xfrm>
            <a:off x="468313" y="4305300"/>
            <a:ext cx="1216025" cy="263525"/>
          </a:xfrm>
          <a:prstGeom prst="roundRect">
            <a:avLst>
              <a:gd name="adj" fmla="val 16667"/>
            </a:avLst>
          </a:prstGeom>
          <a:solidFill>
            <a:schemeClr val="bg1"/>
          </a:solidFill>
          <a:ln w="9525" algn="ctr">
            <a:solidFill>
              <a:schemeClr val="tx1"/>
            </a:solidFill>
            <a:round/>
            <a:headEnd/>
            <a:tailEnd/>
          </a:ln>
        </p:spPr>
        <p:txBody>
          <a:bodyPr/>
          <a:lstStyle/>
          <a:p>
            <a:pPr>
              <a:defRPr/>
            </a:pPr>
            <a:r>
              <a:rPr lang="en-GB" sz="1200" b="1">
                <a:solidFill>
                  <a:prstClr val="black"/>
                </a:solidFill>
                <a:latin typeface="Arial" pitchFamily="34" charset="0"/>
                <a:ea typeface="+mn-ea"/>
                <a:cs typeface="Arial" pitchFamily="34" charset="0"/>
              </a:rPr>
              <a:t>Refridgerator</a:t>
            </a:r>
          </a:p>
        </p:txBody>
      </p:sp>
      <p:sp>
        <p:nvSpPr>
          <p:cNvPr id="20491" name="Abgerundetes Rechteck 16"/>
          <p:cNvSpPr>
            <a:spLocks noChangeArrowheads="1"/>
          </p:cNvSpPr>
          <p:nvPr/>
        </p:nvSpPr>
        <p:spPr bwMode="auto">
          <a:xfrm>
            <a:off x="215900" y="4017963"/>
            <a:ext cx="904875" cy="263525"/>
          </a:xfrm>
          <a:prstGeom prst="roundRect">
            <a:avLst>
              <a:gd name="adj" fmla="val 16667"/>
            </a:avLst>
          </a:prstGeom>
          <a:solidFill>
            <a:schemeClr val="bg1"/>
          </a:solidFill>
          <a:ln w="9525" algn="ctr">
            <a:solidFill>
              <a:schemeClr val="tx1"/>
            </a:solidFill>
            <a:round/>
            <a:headEnd/>
            <a:tailEnd/>
          </a:ln>
        </p:spPr>
        <p:txBody>
          <a:bodyPr/>
          <a:lstStyle/>
          <a:p>
            <a:pPr>
              <a:defRPr/>
            </a:pPr>
            <a:r>
              <a:rPr lang="en-GB" sz="1200" b="1">
                <a:solidFill>
                  <a:prstClr val="black"/>
                </a:solidFill>
                <a:latin typeface="Arial" pitchFamily="34" charset="0"/>
                <a:ea typeface="+mn-ea"/>
                <a:cs typeface="Arial" pitchFamily="34" charset="0"/>
              </a:rPr>
              <a:t>Heating</a:t>
            </a:r>
          </a:p>
        </p:txBody>
      </p:sp>
      <p:sp>
        <p:nvSpPr>
          <p:cNvPr id="20492" name="Abgerundetes Rechteck 17"/>
          <p:cNvSpPr>
            <a:spLocks noChangeArrowheads="1"/>
          </p:cNvSpPr>
          <p:nvPr/>
        </p:nvSpPr>
        <p:spPr bwMode="auto">
          <a:xfrm>
            <a:off x="1803400" y="2887663"/>
            <a:ext cx="1508125" cy="263525"/>
          </a:xfrm>
          <a:prstGeom prst="roundRect">
            <a:avLst>
              <a:gd name="adj" fmla="val 16667"/>
            </a:avLst>
          </a:prstGeom>
          <a:solidFill>
            <a:schemeClr val="bg1"/>
          </a:solidFill>
          <a:ln w="9525" algn="ctr">
            <a:solidFill>
              <a:schemeClr val="tx1"/>
            </a:solidFill>
            <a:round/>
            <a:headEnd/>
            <a:tailEnd/>
          </a:ln>
        </p:spPr>
        <p:txBody>
          <a:bodyPr/>
          <a:lstStyle/>
          <a:p>
            <a:pPr>
              <a:defRPr/>
            </a:pPr>
            <a:r>
              <a:rPr lang="en-GB" sz="1200" b="1">
                <a:solidFill>
                  <a:prstClr val="black"/>
                </a:solidFill>
                <a:latin typeface="Arial" pitchFamily="34" charset="0"/>
                <a:ea typeface="+mn-ea"/>
                <a:cs typeface="Arial" pitchFamily="34" charset="0"/>
              </a:rPr>
              <a:t>Photovoltaics</a:t>
            </a:r>
          </a:p>
        </p:txBody>
      </p:sp>
      <p:sp>
        <p:nvSpPr>
          <p:cNvPr id="20493" name="Abgerundetes Rechteck 18"/>
          <p:cNvSpPr>
            <a:spLocks noChangeArrowheads="1"/>
          </p:cNvSpPr>
          <p:nvPr/>
        </p:nvSpPr>
        <p:spPr bwMode="auto">
          <a:xfrm>
            <a:off x="3311525" y="4437063"/>
            <a:ext cx="1512888" cy="263525"/>
          </a:xfrm>
          <a:prstGeom prst="roundRect">
            <a:avLst>
              <a:gd name="adj" fmla="val 16667"/>
            </a:avLst>
          </a:prstGeom>
          <a:solidFill>
            <a:schemeClr val="bg1"/>
          </a:solidFill>
          <a:ln w="9525" algn="ctr">
            <a:solidFill>
              <a:schemeClr val="tx1"/>
            </a:solidFill>
            <a:round/>
            <a:headEnd/>
            <a:tailEnd/>
          </a:ln>
        </p:spPr>
        <p:txBody>
          <a:bodyPr/>
          <a:lstStyle/>
          <a:p>
            <a:pPr>
              <a:defRPr/>
            </a:pPr>
            <a:r>
              <a:rPr lang="en-GB" sz="1200" b="1">
                <a:solidFill>
                  <a:prstClr val="black"/>
                </a:solidFill>
                <a:latin typeface="Arial" pitchFamily="34" charset="0"/>
                <a:ea typeface="+mn-ea"/>
                <a:cs typeface="Arial" pitchFamily="34" charset="0"/>
              </a:rPr>
              <a:t>Distribution Grid</a:t>
            </a:r>
          </a:p>
        </p:txBody>
      </p:sp>
      <p:sp>
        <p:nvSpPr>
          <p:cNvPr id="20494" name="Abgerundetes Rechteck 19"/>
          <p:cNvSpPr>
            <a:spLocks noChangeArrowheads="1"/>
          </p:cNvSpPr>
          <p:nvPr/>
        </p:nvSpPr>
        <p:spPr bwMode="auto">
          <a:xfrm>
            <a:off x="3743325" y="4924425"/>
            <a:ext cx="1368425" cy="263525"/>
          </a:xfrm>
          <a:prstGeom prst="roundRect">
            <a:avLst>
              <a:gd name="adj" fmla="val 16667"/>
            </a:avLst>
          </a:prstGeom>
          <a:solidFill>
            <a:schemeClr val="bg1"/>
          </a:solidFill>
          <a:ln w="9525" algn="ctr">
            <a:solidFill>
              <a:schemeClr val="tx1"/>
            </a:solidFill>
            <a:round/>
            <a:headEnd/>
            <a:tailEnd/>
          </a:ln>
        </p:spPr>
        <p:txBody>
          <a:bodyPr/>
          <a:lstStyle/>
          <a:p>
            <a:pPr algn="ctr">
              <a:defRPr/>
            </a:pPr>
            <a:r>
              <a:rPr lang="en-GB" sz="1200" b="1">
                <a:solidFill>
                  <a:prstClr val="black"/>
                </a:solidFill>
                <a:latin typeface="Arial" pitchFamily="34" charset="0"/>
                <a:ea typeface="+mn-ea"/>
                <a:cs typeface="Arial" pitchFamily="34" charset="0"/>
              </a:rPr>
              <a:t>ICT</a:t>
            </a:r>
          </a:p>
        </p:txBody>
      </p:sp>
      <p:sp>
        <p:nvSpPr>
          <p:cNvPr id="20495" name="Abgerundetes Rechteck 20"/>
          <p:cNvSpPr>
            <a:spLocks noChangeArrowheads="1"/>
          </p:cNvSpPr>
          <p:nvPr/>
        </p:nvSpPr>
        <p:spPr bwMode="auto">
          <a:xfrm>
            <a:off x="3868738" y="1731963"/>
            <a:ext cx="1998662" cy="436562"/>
          </a:xfrm>
          <a:prstGeom prst="roundRect">
            <a:avLst>
              <a:gd name="adj" fmla="val 16667"/>
            </a:avLst>
          </a:prstGeom>
          <a:solidFill>
            <a:schemeClr val="bg1"/>
          </a:solidFill>
          <a:ln>
            <a:noFill/>
          </a:ln>
          <a:extLst>
            <a:ext uri="{91240B29-F687-4F45-9708-019B960494DF}">
              <a14:hiddenLine xmlns:a14="http://schemas.microsoft.com/office/drawing/2010/main" xmlns="" w="9525" algn="ctr">
                <a:solidFill>
                  <a:srgbClr val="000000"/>
                </a:solidFill>
                <a:round/>
                <a:headEnd/>
                <a:tailEnd/>
              </a14:hiddenLine>
            </a:ext>
          </a:extLst>
        </p:spPr>
        <p:txBody>
          <a:bodyPr/>
          <a:lstStyle/>
          <a:p>
            <a:pPr>
              <a:defRPr/>
            </a:pPr>
            <a:r>
              <a:rPr lang="en-GB" sz="2000" b="1">
                <a:solidFill>
                  <a:srgbClr val="FF0000"/>
                </a:solidFill>
                <a:latin typeface="Arial" pitchFamily="34" charset="0"/>
                <a:ea typeface="+mn-ea"/>
                <a:cs typeface="Arial" pitchFamily="34" charset="0"/>
              </a:rPr>
              <a:t>Energy Butler</a:t>
            </a:r>
          </a:p>
        </p:txBody>
      </p:sp>
    </p:spTree>
  </p:cSld>
  <p:clrMapOvr>
    <a:overrideClrMapping bg1="lt1" tx1="dk1" bg2="lt2" tx2="dk2" accent1="accent1" accent2="accent2" accent3="accent3" accent4="accent4" accent5="accent5" accent6="accent6" hlink="hlink" folHlink="folHlink"/>
  </p:clrMapOv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Gruppieren 11"/>
          <p:cNvGrpSpPr>
            <a:grpSpLocks/>
          </p:cNvGrpSpPr>
          <p:nvPr/>
        </p:nvGrpSpPr>
        <p:grpSpPr bwMode="auto">
          <a:xfrm>
            <a:off x="4121150" y="4260850"/>
            <a:ext cx="4787900" cy="2185988"/>
            <a:chOff x="4120587" y="4260268"/>
            <a:chExt cx="4788182" cy="2186831"/>
          </a:xfrm>
        </p:grpSpPr>
        <p:grpSp>
          <p:nvGrpSpPr>
            <p:cNvPr id="54283" name="Gruppieren 17"/>
            <p:cNvGrpSpPr>
              <a:grpSpLocks/>
            </p:cNvGrpSpPr>
            <p:nvPr/>
          </p:nvGrpSpPr>
          <p:grpSpPr bwMode="auto">
            <a:xfrm>
              <a:off x="4120587" y="4260268"/>
              <a:ext cx="4788182" cy="2186831"/>
              <a:chOff x="4120587" y="4260268"/>
              <a:chExt cx="4788182" cy="2186831"/>
            </a:xfrm>
          </p:grpSpPr>
          <p:pic>
            <p:nvPicPr>
              <p:cNvPr id="54288" name="Picture 6"/>
              <p:cNvPicPr>
                <a:picLocks noChangeAspect="1" noChangeArrowheads="1"/>
              </p:cNvPicPr>
              <p:nvPr/>
            </p:nvPicPr>
            <p:blipFill>
              <a:blip r:embed="rId2" cstate="print"/>
              <a:srcRect l="1163" t="6412" r="2094" b="3664"/>
              <a:stretch>
                <a:fillRect/>
              </a:stretch>
            </p:blipFill>
            <p:spPr bwMode="auto">
              <a:xfrm>
                <a:off x="4347203" y="4260268"/>
                <a:ext cx="4561566" cy="2186831"/>
              </a:xfrm>
              <a:prstGeom prst="rect">
                <a:avLst/>
              </a:prstGeom>
              <a:noFill/>
              <a:ln w="9525">
                <a:noFill/>
                <a:miter lim="800000"/>
                <a:headEnd/>
                <a:tailEnd/>
              </a:ln>
            </p:spPr>
          </p:pic>
          <p:pic>
            <p:nvPicPr>
              <p:cNvPr id="54289" name="Picture 7"/>
              <p:cNvPicPr>
                <a:picLocks noChangeAspect="1" noChangeArrowheads="1"/>
              </p:cNvPicPr>
              <p:nvPr/>
            </p:nvPicPr>
            <p:blipFill>
              <a:blip r:embed="rId3" cstate="print"/>
              <a:srcRect/>
              <a:stretch>
                <a:fillRect/>
              </a:stretch>
            </p:blipFill>
            <p:spPr bwMode="auto">
              <a:xfrm>
                <a:off x="4120587" y="4781914"/>
                <a:ext cx="1131254" cy="1106410"/>
              </a:xfrm>
              <a:prstGeom prst="rect">
                <a:avLst/>
              </a:prstGeom>
              <a:noFill/>
              <a:ln w="9525">
                <a:noFill/>
                <a:miter lim="800000"/>
                <a:headEnd/>
                <a:tailEnd/>
              </a:ln>
            </p:spPr>
          </p:pic>
          <p:pic>
            <p:nvPicPr>
              <p:cNvPr id="54290" name="Picture 5"/>
              <p:cNvPicPr>
                <a:picLocks noChangeAspect="1" noChangeArrowheads="1"/>
              </p:cNvPicPr>
              <p:nvPr/>
            </p:nvPicPr>
            <p:blipFill>
              <a:blip r:embed="rId4" cstate="print"/>
              <a:srcRect/>
              <a:stretch>
                <a:fillRect/>
              </a:stretch>
            </p:blipFill>
            <p:spPr bwMode="auto">
              <a:xfrm>
                <a:off x="5420122" y="4909953"/>
                <a:ext cx="850301" cy="784792"/>
              </a:xfrm>
              <a:prstGeom prst="rect">
                <a:avLst/>
              </a:prstGeom>
              <a:noFill/>
              <a:ln w="9525">
                <a:noFill/>
                <a:miter lim="800000"/>
                <a:headEnd/>
                <a:tailEnd/>
              </a:ln>
            </p:spPr>
          </p:pic>
        </p:grpSp>
        <p:pic>
          <p:nvPicPr>
            <p:cNvPr id="54284" name="Picture 2"/>
            <p:cNvPicPr>
              <a:picLocks noChangeAspect="1" noChangeArrowheads="1"/>
            </p:cNvPicPr>
            <p:nvPr/>
          </p:nvPicPr>
          <p:blipFill>
            <a:blip r:embed="rId5" cstate="print"/>
            <a:srcRect/>
            <a:stretch>
              <a:fillRect/>
            </a:stretch>
          </p:blipFill>
          <p:spPr bwMode="auto">
            <a:xfrm>
              <a:off x="5363959" y="4909953"/>
              <a:ext cx="952103" cy="806013"/>
            </a:xfrm>
            <a:prstGeom prst="rect">
              <a:avLst/>
            </a:prstGeom>
            <a:noFill/>
            <a:ln w="9525">
              <a:noFill/>
              <a:miter lim="800000"/>
              <a:headEnd/>
              <a:tailEnd/>
            </a:ln>
            <a:effectLst/>
          </p:spPr>
        </p:pic>
        <p:pic>
          <p:nvPicPr>
            <p:cNvPr id="54285" name="Picture 2"/>
            <p:cNvPicPr>
              <a:picLocks noChangeAspect="1" noChangeArrowheads="1"/>
            </p:cNvPicPr>
            <p:nvPr/>
          </p:nvPicPr>
          <p:blipFill>
            <a:blip r:embed="rId6" cstate="print"/>
            <a:srcRect/>
            <a:stretch>
              <a:fillRect/>
            </a:stretch>
          </p:blipFill>
          <p:spPr bwMode="auto">
            <a:xfrm>
              <a:off x="6627986" y="4509120"/>
              <a:ext cx="427881" cy="362227"/>
            </a:xfrm>
            <a:prstGeom prst="rect">
              <a:avLst/>
            </a:prstGeom>
            <a:noFill/>
            <a:ln w="9525">
              <a:noFill/>
              <a:miter lim="800000"/>
              <a:headEnd/>
              <a:tailEnd/>
            </a:ln>
            <a:effectLst/>
          </p:spPr>
        </p:pic>
        <p:pic>
          <p:nvPicPr>
            <p:cNvPr id="54286" name="Picture 2"/>
            <p:cNvPicPr>
              <a:picLocks noChangeAspect="1" noChangeArrowheads="1"/>
            </p:cNvPicPr>
            <p:nvPr/>
          </p:nvPicPr>
          <p:blipFill>
            <a:blip r:embed="rId6" cstate="print"/>
            <a:srcRect/>
            <a:stretch>
              <a:fillRect/>
            </a:stretch>
          </p:blipFill>
          <p:spPr bwMode="auto">
            <a:xfrm>
              <a:off x="6627986" y="5248416"/>
              <a:ext cx="427881" cy="362227"/>
            </a:xfrm>
            <a:prstGeom prst="rect">
              <a:avLst/>
            </a:prstGeom>
            <a:noFill/>
            <a:ln w="9525">
              <a:noFill/>
              <a:miter lim="800000"/>
              <a:headEnd/>
              <a:tailEnd/>
            </a:ln>
            <a:effectLst/>
          </p:spPr>
        </p:pic>
        <p:pic>
          <p:nvPicPr>
            <p:cNvPr id="54287" name="Picture 2"/>
            <p:cNvPicPr>
              <a:picLocks noChangeAspect="1" noChangeArrowheads="1"/>
            </p:cNvPicPr>
            <p:nvPr/>
          </p:nvPicPr>
          <p:blipFill>
            <a:blip r:embed="rId6" cstate="print"/>
            <a:srcRect/>
            <a:stretch>
              <a:fillRect/>
            </a:stretch>
          </p:blipFill>
          <p:spPr bwMode="auto">
            <a:xfrm>
              <a:off x="6627986" y="5949280"/>
              <a:ext cx="427881" cy="362227"/>
            </a:xfrm>
            <a:prstGeom prst="rect">
              <a:avLst/>
            </a:prstGeom>
            <a:noFill/>
            <a:ln w="9525">
              <a:noFill/>
              <a:miter lim="800000"/>
              <a:headEnd/>
              <a:tailEnd/>
            </a:ln>
            <a:effectLst/>
          </p:spPr>
        </p:pic>
      </p:grpSp>
      <p:sp>
        <p:nvSpPr>
          <p:cNvPr id="54275" name="Titel 1"/>
          <p:cNvSpPr>
            <a:spLocks noGrp="1"/>
          </p:cNvSpPr>
          <p:nvPr>
            <p:ph type="title"/>
          </p:nvPr>
        </p:nvSpPr>
        <p:spPr>
          <a:xfrm>
            <a:off x="1042988" y="1112838"/>
            <a:ext cx="7962900" cy="360362"/>
          </a:xfrm>
        </p:spPr>
        <p:txBody>
          <a:bodyPr/>
          <a:lstStyle/>
          <a:p>
            <a:r>
              <a:rPr lang="de-DE" smtClean="0"/>
              <a:t>Communication from Generation down to Consumption</a:t>
            </a:r>
          </a:p>
        </p:txBody>
      </p:sp>
      <p:pic>
        <p:nvPicPr>
          <p:cNvPr id="54276" name="Picture 4"/>
          <p:cNvPicPr>
            <a:picLocks noChangeAspect="1" noChangeArrowheads="1"/>
          </p:cNvPicPr>
          <p:nvPr/>
        </p:nvPicPr>
        <p:blipFill>
          <a:blip r:embed="rId7" cstate="print"/>
          <a:srcRect/>
          <a:stretch>
            <a:fillRect/>
          </a:stretch>
        </p:blipFill>
        <p:spPr bwMode="auto">
          <a:xfrm>
            <a:off x="4005263" y="1779588"/>
            <a:ext cx="4999037" cy="2352675"/>
          </a:xfrm>
          <a:prstGeom prst="rect">
            <a:avLst/>
          </a:prstGeom>
          <a:noFill/>
          <a:ln w="9525">
            <a:noFill/>
            <a:miter lim="800000"/>
            <a:headEnd/>
            <a:tailEnd/>
          </a:ln>
        </p:spPr>
      </p:pic>
      <p:grpSp>
        <p:nvGrpSpPr>
          <p:cNvPr id="9" name="Gruppieren 15"/>
          <p:cNvGrpSpPr>
            <a:grpSpLocks/>
          </p:cNvGrpSpPr>
          <p:nvPr/>
        </p:nvGrpSpPr>
        <p:grpSpPr bwMode="auto">
          <a:xfrm>
            <a:off x="3795713" y="1701800"/>
            <a:ext cx="5210175" cy="3190875"/>
            <a:chOff x="3796496" y="1701478"/>
            <a:chExt cx="5208608" cy="3191979"/>
          </a:xfrm>
        </p:grpSpPr>
        <p:sp>
          <p:nvSpPr>
            <p:cNvPr id="54281" name="Rectangle 13"/>
            <p:cNvSpPr>
              <a:spLocks noChangeArrowheads="1"/>
            </p:cNvSpPr>
            <p:nvPr/>
          </p:nvSpPr>
          <p:spPr bwMode="auto">
            <a:xfrm>
              <a:off x="3796496" y="1701478"/>
              <a:ext cx="5208608" cy="2361236"/>
            </a:xfrm>
            <a:prstGeom prst="rect">
              <a:avLst/>
            </a:prstGeom>
            <a:solidFill>
              <a:srgbClr val="E1E9EF">
                <a:alpha val="56862"/>
              </a:srgbClr>
            </a:solidFill>
            <a:ln w="9525">
              <a:noFill/>
              <a:miter lim="800000"/>
              <a:headEnd/>
              <a:tailEnd/>
            </a:ln>
          </p:spPr>
          <p:txBody>
            <a:bodyPr wrap="none" anchor="ctr"/>
            <a:lstStyle/>
            <a:p>
              <a:endParaRPr lang="en-GB" sz="1200"/>
            </a:p>
          </p:txBody>
        </p:sp>
        <p:sp>
          <p:nvSpPr>
            <p:cNvPr id="54282" name="AutoShape 14"/>
            <p:cNvSpPr>
              <a:spLocks noChangeArrowheads="1"/>
            </p:cNvSpPr>
            <p:nvPr/>
          </p:nvSpPr>
          <p:spPr bwMode="auto">
            <a:xfrm rot="5400000">
              <a:off x="5617536" y="4357220"/>
              <a:ext cx="760114" cy="312360"/>
            </a:xfrm>
            <a:prstGeom prst="rightArrow">
              <a:avLst>
                <a:gd name="adj1" fmla="val 50000"/>
                <a:gd name="adj2" fmla="val 67281"/>
              </a:avLst>
            </a:prstGeom>
            <a:solidFill>
              <a:srgbClr val="FF9900"/>
            </a:solidFill>
            <a:ln w="9525">
              <a:noFill/>
              <a:miter lim="800000"/>
              <a:headEnd/>
              <a:tailEnd/>
            </a:ln>
          </p:spPr>
          <p:txBody>
            <a:bodyPr wrap="none" anchor="ctr"/>
            <a:lstStyle/>
            <a:p>
              <a:endParaRPr lang="en-GB" sz="1200"/>
            </a:p>
          </p:txBody>
        </p:sp>
      </p:grpSp>
      <p:pic>
        <p:nvPicPr>
          <p:cNvPr id="54278" name="Picture 2"/>
          <p:cNvPicPr>
            <a:picLocks noChangeAspect="1" noChangeArrowheads="1"/>
          </p:cNvPicPr>
          <p:nvPr/>
        </p:nvPicPr>
        <p:blipFill>
          <a:blip r:embed="rId5" cstate="print"/>
          <a:srcRect/>
          <a:stretch>
            <a:fillRect/>
          </a:stretch>
        </p:blipFill>
        <p:spPr bwMode="auto">
          <a:xfrm>
            <a:off x="4967288" y="115888"/>
            <a:ext cx="952500" cy="806450"/>
          </a:xfrm>
          <a:prstGeom prst="rect">
            <a:avLst/>
          </a:prstGeom>
          <a:noFill/>
          <a:ln w="9525">
            <a:noFill/>
            <a:miter lim="800000"/>
            <a:headEnd/>
            <a:tailEnd/>
          </a:ln>
          <a:effectLst/>
        </p:spPr>
      </p:pic>
      <p:pic>
        <p:nvPicPr>
          <p:cNvPr id="54279" name="Grafik 16"/>
          <p:cNvPicPr>
            <a:picLocks noChangeAspect="1" noChangeArrowheads="1"/>
          </p:cNvPicPr>
          <p:nvPr/>
        </p:nvPicPr>
        <p:blipFill>
          <a:blip r:embed="rId8" cstate="print"/>
          <a:srcRect/>
          <a:stretch>
            <a:fillRect/>
          </a:stretch>
        </p:blipFill>
        <p:spPr bwMode="auto">
          <a:xfrm>
            <a:off x="6335713" y="219075"/>
            <a:ext cx="2197100" cy="601663"/>
          </a:xfrm>
          <a:prstGeom prst="rect">
            <a:avLst/>
          </a:prstGeom>
          <a:noFill/>
          <a:ln w="9525">
            <a:noFill/>
            <a:miter lim="800000"/>
            <a:headEnd/>
            <a:tailEnd/>
          </a:ln>
        </p:spPr>
      </p:pic>
      <p:sp>
        <p:nvSpPr>
          <p:cNvPr id="18" name="Inhaltsplatzhalter 2"/>
          <p:cNvSpPr txBox="1">
            <a:spLocks/>
          </p:cNvSpPr>
          <p:nvPr/>
        </p:nvSpPr>
        <p:spPr>
          <a:xfrm>
            <a:off x="250825" y="2141538"/>
            <a:ext cx="3384550" cy="3600450"/>
          </a:xfrm>
          <a:prstGeom prst="rect">
            <a:avLst/>
          </a:prstGeom>
        </p:spPr>
        <p:txBody>
          <a:bodyPr/>
          <a:lstStyle/>
          <a:p>
            <a:pPr marL="474663" indent="-474663" eaLnBrk="0" hangingPunct="0">
              <a:spcBef>
                <a:spcPct val="20000"/>
              </a:spcBef>
              <a:buClr>
                <a:srgbClr val="FF0000"/>
              </a:buClr>
              <a:buSzPct val="80000"/>
              <a:buFont typeface="Wingdings 3" pitchFamily="18" charset="2"/>
              <a:buChar char=""/>
            </a:pPr>
            <a:r>
              <a:rPr lang="en-US" sz="2400">
                <a:latin typeface="Times New Roman" pitchFamily="18" charset="0"/>
              </a:rPr>
              <a:t>Based on available standards</a:t>
            </a:r>
          </a:p>
          <a:p>
            <a:pPr marL="474663" indent="-474663" eaLnBrk="0" hangingPunct="0">
              <a:spcBef>
                <a:spcPct val="20000"/>
              </a:spcBef>
              <a:buClr>
                <a:srgbClr val="FF0000"/>
              </a:buClr>
              <a:buSzPct val="80000"/>
              <a:buFont typeface="Wingdings 3" pitchFamily="18" charset="2"/>
              <a:buChar char=""/>
            </a:pPr>
            <a:r>
              <a:rPr lang="en-US" sz="2400">
                <a:latin typeface="Times New Roman" pitchFamily="18" charset="0"/>
              </a:rPr>
              <a:t>Support from partners in the industry</a:t>
            </a:r>
          </a:p>
          <a:p>
            <a:pPr marL="474663" indent="-474663" eaLnBrk="0" hangingPunct="0">
              <a:spcBef>
                <a:spcPct val="20000"/>
              </a:spcBef>
              <a:buClr>
                <a:srgbClr val="FF0000"/>
              </a:buClr>
              <a:buSzPct val="80000"/>
              <a:buFont typeface="Wingdings 3" pitchFamily="18" charset="2"/>
              <a:buChar char=""/>
            </a:pPr>
            <a:r>
              <a:rPr lang="en-US" sz="2400">
                <a:latin typeface="Times New Roman" pitchFamily="18" charset="0"/>
              </a:rPr>
              <a:t>Standardization process in close coordination with </a:t>
            </a:r>
            <a:br>
              <a:rPr lang="en-US" sz="2400">
                <a:latin typeface="Times New Roman" pitchFamily="18" charset="0"/>
              </a:rPr>
            </a:br>
            <a:r>
              <a:rPr lang="en-US" sz="2400">
                <a:latin typeface="Times New Roman" pitchFamily="18" charset="0"/>
              </a:rPr>
              <a:t>the DKE</a:t>
            </a:r>
          </a:p>
          <a:p>
            <a:pPr marL="474663" indent="-474663" eaLnBrk="0" hangingPunct="0">
              <a:spcBef>
                <a:spcPct val="20000"/>
              </a:spcBef>
              <a:buClr>
                <a:srgbClr val="FF0000"/>
              </a:buClr>
              <a:buSzPct val="80000"/>
              <a:buFont typeface="Wingdings 3" pitchFamily="18" charset="2"/>
              <a:buChar char=""/>
            </a:pPr>
            <a:endParaRPr lang="en-GB" sz="2400">
              <a:latin typeface="Times New Roman" pitchFamily="18" charset="0"/>
            </a:endParaRPr>
          </a:p>
          <a:p>
            <a:pPr marL="474663" indent="-474663" eaLnBrk="0" hangingPunct="0">
              <a:spcBef>
                <a:spcPct val="20000"/>
              </a:spcBef>
              <a:buClr>
                <a:srgbClr val="FF0000"/>
              </a:buClr>
              <a:buSzPct val="80000"/>
              <a:buFont typeface="Wingdings 3" pitchFamily="18" charset="2"/>
              <a:buChar char=""/>
            </a:pPr>
            <a:endParaRPr lang="de-DE" sz="2400">
              <a:latin typeface="Times New Roman" pitchFamily="18" charset="0"/>
            </a:endParaRPr>
          </a:p>
          <a:p>
            <a:pPr marL="474663" indent="-474663" eaLnBrk="0" hangingPunct="0">
              <a:spcBef>
                <a:spcPct val="20000"/>
              </a:spcBef>
              <a:buClr>
                <a:srgbClr val="FF0000"/>
              </a:buClr>
              <a:buSzPct val="80000"/>
              <a:buFont typeface="Wingdings 3" pitchFamily="18" charset="2"/>
              <a:buChar char=""/>
            </a:pPr>
            <a:endParaRPr lang="de-DE" sz="2400">
              <a:latin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1000"/>
                                        <p:tgtEl>
                                          <p:spTgt spid="9"/>
                                        </p:tgtEl>
                                      </p:cBhvr>
                                    </p:animEffect>
                                  </p:childTnLst>
                                </p:cTn>
                              </p:par>
                              <p:par>
                                <p:cTn id="8" presetID="1" presetClass="entr" presetSubtype="0" fill="hold" nodeType="withEffect">
                                  <p:stCondLst>
                                    <p:cond delay="0"/>
                                  </p:stCondLst>
                                  <p:childTnLst>
                                    <p:set>
                                      <p:cBhvr>
                                        <p:cTn id="9" dur="1" fill="hold">
                                          <p:stCondLst>
                                            <p:cond delay="0"/>
                                          </p:stCondLst>
                                        </p:cTn>
                                        <p:tgtEl>
                                          <p:spTgt spid="12"/>
                                        </p:tgtEl>
                                        <p:attrNameLst>
                                          <p:attrName>style.visibility</p:attrName>
                                        </p:attrNameLst>
                                      </p:cBhvr>
                                      <p:to>
                                        <p:strVal val="visible"/>
                                      </p:to>
                                    </p:set>
                                  </p:childTnLst>
                                </p:cTn>
                              </p:par>
                            </p:childTnLst>
                          </p:cTn>
                        </p:par>
                      </p:childTnLst>
                    </p:cTn>
                  </p:par>
                  <p:par>
                    <p:cTn id="10" fill="hold" nodeType="clickPar">
                      <p:stCondLst>
                        <p:cond delay="indefinite"/>
                      </p:stCondLst>
                      <p:childTnLst>
                        <p:par>
                          <p:cTn id="11" fill="hold" nodeType="withGroup">
                            <p:stCondLst>
                              <p:cond delay="0"/>
                            </p:stCondLst>
                            <p:childTnLst>
                              <p:par>
                                <p:cTn id="12" presetID="1" presetClass="entr" presetSubtype="0" fill="hold" grpId="0" nodeType="clickEffect">
                                  <p:stCondLst>
                                    <p:cond delay="0"/>
                                  </p:stCondLst>
                                  <p:childTnLst>
                                    <p:set>
                                      <p:cBhvr>
                                        <p:cTn id="13" dur="1" fill="hold">
                                          <p:stCondLst>
                                            <p:cond delay="0"/>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Titel 1"/>
          <p:cNvSpPr>
            <a:spLocks noGrp="1"/>
          </p:cNvSpPr>
          <p:nvPr>
            <p:ph type="title"/>
          </p:nvPr>
        </p:nvSpPr>
        <p:spPr/>
        <p:txBody>
          <a:bodyPr/>
          <a:lstStyle/>
          <a:p>
            <a:r>
              <a:rPr lang="de-DE" smtClean="0"/>
              <a:t>Smart Energy: a System of Systems?</a:t>
            </a:r>
          </a:p>
        </p:txBody>
      </p:sp>
      <p:grpSp>
        <p:nvGrpSpPr>
          <p:cNvPr id="26" name="Gruppieren 25"/>
          <p:cNvGrpSpPr>
            <a:grpSpLocks/>
          </p:cNvGrpSpPr>
          <p:nvPr/>
        </p:nvGrpSpPr>
        <p:grpSpPr bwMode="auto">
          <a:xfrm>
            <a:off x="2474913" y="4724400"/>
            <a:ext cx="6405562" cy="1800225"/>
            <a:chOff x="2474913" y="4797111"/>
            <a:chExt cx="6406042" cy="1801142"/>
          </a:xfrm>
        </p:grpSpPr>
        <p:sp>
          <p:nvSpPr>
            <p:cNvPr id="55312" name="Textfeld 58"/>
            <p:cNvSpPr txBox="1">
              <a:spLocks noChangeArrowheads="1"/>
            </p:cNvSpPr>
            <p:nvPr/>
          </p:nvSpPr>
          <p:spPr bwMode="auto">
            <a:xfrm>
              <a:off x="2474913" y="5859165"/>
              <a:ext cx="2022475" cy="739088"/>
            </a:xfrm>
            <a:prstGeom prst="rect">
              <a:avLst/>
            </a:prstGeom>
            <a:solidFill>
              <a:srgbClr val="FFCB25"/>
            </a:solidFill>
            <a:ln w="9525">
              <a:noFill/>
              <a:miter lim="800000"/>
              <a:headEnd/>
              <a:tailEnd/>
            </a:ln>
          </p:spPr>
          <p:txBody>
            <a:bodyPr anchor="ctr"/>
            <a:lstStyle/>
            <a:p>
              <a:r>
                <a:rPr lang="de-DE" sz="1400"/>
                <a:t>centralized generation, hierarchical grid</a:t>
              </a:r>
            </a:p>
          </p:txBody>
        </p:sp>
        <p:grpSp>
          <p:nvGrpSpPr>
            <p:cNvPr id="55313" name="Gruppieren 23"/>
            <p:cNvGrpSpPr>
              <a:grpSpLocks/>
            </p:cNvGrpSpPr>
            <p:nvPr/>
          </p:nvGrpSpPr>
          <p:grpSpPr bwMode="auto">
            <a:xfrm>
              <a:off x="2474913" y="4797111"/>
              <a:ext cx="6406042" cy="1801142"/>
              <a:chOff x="2474913" y="4797111"/>
              <a:chExt cx="6406042" cy="1801142"/>
            </a:xfrm>
          </p:grpSpPr>
          <p:cxnSp>
            <p:nvCxnSpPr>
              <p:cNvPr id="4" name="Gerade Verbindung mit Pfeil 3"/>
              <p:cNvCxnSpPr/>
              <p:nvPr/>
            </p:nvCxnSpPr>
            <p:spPr>
              <a:xfrm>
                <a:off x="2474913" y="5692917"/>
                <a:ext cx="6201240" cy="15883"/>
              </a:xfrm>
              <a:prstGeom prst="straightConnector1">
                <a:avLst/>
              </a:prstGeom>
              <a:ln w="47625">
                <a:solidFill>
                  <a:srgbClr val="E60000"/>
                </a:solidFill>
                <a:tailEnd type="arrow"/>
              </a:ln>
            </p:spPr>
            <p:style>
              <a:lnRef idx="1">
                <a:schemeClr val="accent1"/>
              </a:lnRef>
              <a:fillRef idx="0">
                <a:schemeClr val="accent1"/>
              </a:fillRef>
              <a:effectRef idx="0">
                <a:schemeClr val="accent1"/>
              </a:effectRef>
              <a:fontRef idx="minor">
                <a:schemeClr val="tx1"/>
              </a:fontRef>
            </p:style>
          </p:cxnSp>
          <p:sp>
            <p:nvSpPr>
              <p:cNvPr id="55315" name="Textfeld 54"/>
              <p:cNvSpPr txBox="1">
                <a:spLocks noChangeArrowheads="1"/>
              </p:cNvSpPr>
              <p:nvPr/>
            </p:nvSpPr>
            <p:spPr bwMode="auto">
              <a:xfrm>
                <a:off x="6012161" y="4797111"/>
                <a:ext cx="2705697" cy="708292"/>
              </a:xfrm>
              <a:prstGeom prst="rect">
                <a:avLst/>
              </a:prstGeom>
              <a:noFill/>
              <a:ln w="9525">
                <a:noFill/>
                <a:miter lim="800000"/>
                <a:headEnd/>
                <a:tailEnd/>
              </a:ln>
            </p:spPr>
            <p:txBody>
              <a:bodyPr>
                <a:spAutoFit/>
              </a:bodyPr>
              <a:lstStyle/>
              <a:p>
                <a:pPr algn="r"/>
                <a:r>
                  <a:rPr lang="de-DE" sz="2000"/>
                  <a:t>Energy Provision System</a:t>
                </a:r>
              </a:p>
            </p:txBody>
          </p:sp>
          <p:sp>
            <p:nvSpPr>
              <p:cNvPr id="55316" name="Textfeld 59"/>
              <p:cNvSpPr txBox="1">
                <a:spLocks noChangeArrowheads="1"/>
              </p:cNvSpPr>
              <p:nvPr/>
            </p:nvSpPr>
            <p:spPr bwMode="auto">
              <a:xfrm>
                <a:off x="6723063" y="5859165"/>
                <a:ext cx="2157892" cy="739088"/>
              </a:xfrm>
              <a:prstGeom prst="rect">
                <a:avLst/>
              </a:prstGeom>
              <a:solidFill>
                <a:srgbClr val="FFCB25"/>
              </a:solidFill>
              <a:ln w="9525">
                <a:noFill/>
                <a:miter lim="800000"/>
                <a:headEnd/>
                <a:tailEnd/>
              </a:ln>
            </p:spPr>
            <p:txBody>
              <a:bodyPr anchor="ctr">
                <a:spAutoFit/>
              </a:bodyPr>
              <a:lstStyle/>
              <a:p>
                <a:r>
                  <a:rPr lang="de-DE" sz="1400"/>
                  <a:t>cellular system with.  autonomous parts (e. g. micro or nano grids)</a:t>
                </a:r>
              </a:p>
            </p:txBody>
          </p:sp>
          <p:sp>
            <p:nvSpPr>
              <p:cNvPr id="55317" name="Textfeld 61"/>
              <p:cNvSpPr txBox="1">
                <a:spLocks noChangeArrowheads="1"/>
              </p:cNvSpPr>
              <p:nvPr/>
            </p:nvSpPr>
            <p:spPr bwMode="auto">
              <a:xfrm>
                <a:off x="4562475" y="5859165"/>
                <a:ext cx="2097088" cy="739088"/>
              </a:xfrm>
              <a:prstGeom prst="rect">
                <a:avLst/>
              </a:prstGeom>
              <a:solidFill>
                <a:srgbClr val="FFCB25"/>
              </a:solidFill>
              <a:ln w="9525">
                <a:noFill/>
                <a:miter lim="800000"/>
                <a:headEnd/>
                <a:tailEnd/>
              </a:ln>
            </p:spPr>
            <p:txBody>
              <a:bodyPr anchor="ctr"/>
              <a:lstStyle/>
              <a:p>
                <a:r>
                  <a:rPr lang="de-DE" sz="1400"/>
                  <a:t>distributed generation,  levelled optimization</a:t>
                </a:r>
              </a:p>
            </p:txBody>
          </p:sp>
        </p:grpSp>
      </p:grpSp>
      <p:grpSp>
        <p:nvGrpSpPr>
          <p:cNvPr id="55300" name="Gruppieren 22"/>
          <p:cNvGrpSpPr>
            <a:grpSpLocks/>
          </p:cNvGrpSpPr>
          <p:nvPr/>
        </p:nvGrpSpPr>
        <p:grpSpPr bwMode="auto">
          <a:xfrm>
            <a:off x="107950" y="1484313"/>
            <a:ext cx="3671888" cy="4171950"/>
            <a:chOff x="107950" y="1556159"/>
            <a:chExt cx="3671290" cy="4171340"/>
          </a:xfrm>
        </p:grpSpPr>
        <p:cxnSp>
          <p:nvCxnSpPr>
            <p:cNvPr id="5" name="Gerade Verbindung mit Pfeil 4"/>
            <p:cNvCxnSpPr/>
            <p:nvPr/>
          </p:nvCxnSpPr>
          <p:spPr>
            <a:xfrm flipH="1" flipV="1">
              <a:off x="2474528" y="2422807"/>
              <a:ext cx="26983" cy="3287231"/>
            </a:xfrm>
            <a:prstGeom prst="straightConnector1">
              <a:avLst/>
            </a:prstGeom>
            <a:ln w="47625">
              <a:solidFill>
                <a:srgbClr val="E60000"/>
              </a:solidFill>
              <a:tailEnd type="arrow"/>
            </a:ln>
          </p:spPr>
          <p:style>
            <a:lnRef idx="1">
              <a:schemeClr val="accent1"/>
            </a:lnRef>
            <a:fillRef idx="0">
              <a:schemeClr val="accent1"/>
            </a:fillRef>
            <a:effectRef idx="0">
              <a:schemeClr val="accent1"/>
            </a:effectRef>
            <a:fontRef idx="minor">
              <a:schemeClr val="tx1"/>
            </a:fontRef>
          </p:style>
        </p:cxnSp>
        <p:sp>
          <p:nvSpPr>
            <p:cNvPr id="55308" name="Textfeld 41"/>
            <p:cNvSpPr txBox="1">
              <a:spLocks noChangeArrowheads="1"/>
            </p:cNvSpPr>
            <p:nvPr/>
          </p:nvSpPr>
          <p:spPr bwMode="auto">
            <a:xfrm>
              <a:off x="754904" y="1556159"/>
              <a:ext cx="3024336" cy="707943"/>
            </a:xfrm>
            <a:prstGeom prst="rect">
              <a:avLst/>
            </a:prstGeom>
            <a:noFill/>
            <a:ln w="9525">
              <a:noFill/>
              <a:miter lim="800000"/>
              <a:headEnd/>
              <a:tailEnd/>
            </a:ln>
          </p:spPr>
          <p:txBody>
            <a:bodyPr>
              <a:spAutoFit/>
            </a:bodyPr>
            <a:lstStyle/>
            <a:p>
              <a:r>
                <a:rPr lang="de-DE" sz="2000"/>
                <a:t>Energy Information System</a:t>
              </a:r>
            </a:p>
          </p:txBody>
        </p:sp>
        <p:sp>
          <p:nvSpPr>
            <p:cNvPr id="55309" name="Textfeld 56"/>
            <p:cNvSpPr txBox="1">
              <a:spLocks noChangeArrowheads="1"/>
            </p:cNvSpPr>
            <p:nvPr/>
          </p:nvSpPr>
          <p:spPr bwMode="auto">
            <a:xfrm>
              <a:off x="107950" y="2546901"/>
              <a:ext cx="2232025" cy="954184"/>
            </a:xfrm>
            <a:prstGeom prst="rect">
              <a:avLst/>
            </a:prstGeom>
            <a:solidFill>
              <a:srgbClr val="FFCB25"/>
            </a:solidFill>
            <a:ln w="9525">
              <a:noFill/>
              <a:miter lim="800000"/>
              <a:headEnd/>
              <a:tailEnd/>
            </a:ln>
          </p:spPr>
          <p:txBody>
            <a:bodyPr>
              <a:spAutoFit/>
            </a:bodyPr>
            <a:lstStyle/>
            <a:p>
              <a:r>
                <a:rPr lang="de-DE" sz="1400"/>
                <a:t>cellular organisam, de-central processing and control, encapsulation of errors</a:t>
              </a:r>
            </a:p>
          </p:txBody>
        </p:sp>
        <p:sp>
          <p:nvSpPr>
            <p:cNvPr id="55310" name="Textfeld 57"/>
            <p:cNvSpPr txBox="1">
              <a:spLocks noChangeArrowheads="1"/>
            </p:cNvSpPr>
            <p:nvPr/>
          </p:nvSpPr>
          <p:spPr bwMode="auto">
            <a:xfrm>
              <a:off x="107950" y="4773315"/>
              <a:ext cx="2232025" cy="954184"/>
            </a:xfrm>
            <a:prstGeom prst="rect">
              <a:avLst/>
            </a:prstGeom>
            <a:solidFill>
              <a:srgbClr val="FFCB25"/>
            </a:solidFill>
            <a:ln w="9525">
              <a:noFill/>
              <a:miter lim="800000"/>
              <a:headEnd/>
              <a:tailEnd/>
            </a:ln>
          </p:spPr>
          <p:txBody>
            <a:bodyPr>
              <a:spAutoFit/>
            </a:bodyPr>
            <a:lstStyle/>
            <a:p>
              <a:r>
                <a:rPr lang="de-DE" sz="1400"/>
                <a:t>central control, limited ICT with grid compo-nents, gneration and consumption appliances</a:t>
              </a:r>
            </a:p>
          </p:txBody>
        </p:sp>
        <p:sp>
          <p:nvSpPr>
            <p:cNvPr id="55311" name="Textfeld 63"/>
            <p:cNvSpPr txBox="1">
              <a:spLocks noChangeArrowheads="1"/>
            </p:cNvSpPr>
            <p:nvPr/>
          </p:nvSpPr>
          <p:spPr bwMode="auto">
            <a:xfrm>
              <a:off x="128588" y="3627040"/>
              <a:ext cx="2232025" cy="954184"/>
            </a:xfrm>
            <a:prstGeom prst="rect">
              <a:avLst/>
            </a:prstGeom>
            <a:solidFill>
              <a:srgbClr val="FFCB25"/>
            </a:solidFill>
            <a:ln w="9525">
              <a:noFill/>
              <a:miter lim="800000"/>
              <a:headEnd/>
              <a:tailEnd/>
            </a:ln>
          </p:spPr>
          <p:txBody>
            <a:bodyPr>
              <a:spAutoFit/>
            </a:bodyPr>
            <a:lstStyle/>
            <a:p>
              <a:r>
                <a:rPr lang="de-DE" sz="1400"/>
                <a:t>central control, bidirec-tional communication to generation, storage and consumption</a:t>
              </a:r>
            </a:p>
          </p:txBody>
        </p:sp>
      </p:grpSp>
      <p:grpSp>
        <p:nvGrpSpPr>
          <p:cNvPr id="25" name="Gruppieren 24"/>
          <p:cNvGrpSpPr>
            <a:grpSpLocks/>
          </p:cNvGrpSpPr>
          <p:nvPr/>
        </p:nvGrpSpPr>
        <p:grpSpPr bwMode="auto">
          <a:xfrm>
            <a:off x="2501900" y="2082800"/>
            <a:ext cx="6164263" cy="3540125"/>
            <a:chOff x="2501900" y="2155509"/>
            <a:chExt cx="6163449" cy="3538557"/>
          </a:xfrm>
        </p:grpSpPr>
        <p:sp>
          <p:nvSpPr>
            <p:cNvPr id="55302" name="Textfeld 53"/>
            <p:cNvSpPr txBox="1">
              <a:spLocks noChangeArrowheads="1"/>
            </p:cNvSpPr>
            <p:nvPr/>
          </p:nvSpPr>
          <p:spPr bwMode="auto">
            <a:xfrm>
              <a:off x="6444048" y="2155509"/>
              <a:ext cx="2221301" cy="707825"/>
            </a:xfrm>
            <a:prstGeom prst="rect">
              <a:avLst/>
            </a:prstGeom>
            <a:noFill/>
            <a:ln w="9525">
              <a:noFill/>
              <a:miter lim="800000"/>
              <a:headEnd/>
              <a:tailEnd/>
            </a:ln>
          </p:spPr>
          <p:txBody>
            <a:bodyPr>
              <a:spAutoFit/>
            </a:bodyPr>
            <a:lstStyle/>
            <a:p>
              <a:pPr algn="r"/>
              <a:r>
                <a:rPr lang="de-DE" sz="2000"/>
                <a:t>Energy Market System</a:t>
              </a:r>
            </a:p>
          </p:txBody>
        </p:sp>
        <p:cxnSp>
          <p:nvCxnSpPr>
            <p:cNvPr id="15" name="Gerade Verbindung mit Pfeil 14"/>
            <p:cNvCxnSpPr/>
            <p:nvPr/>
          </p:nvCxnSpPr>
          <p:spPr>
            <a:xfrm flipV="1">
              <a:off x="2501900" y="3069504"/>
              <a:ext cx="5093615" cy="2624562"/>
            </a:xfrm>
            <a:prstGeom prst="straightConnector1">
              <a:avLst/>
            </a:prstGeom>
            <a:ln w="47625">
              <a:solidFill>
                <a:srgbClr val="E60000"/>
              </a:solidFill>
              <a:tailEnd type="arrow"/>
            </a:ln>
          </p:spPr>
          <p:style>
            <a:lnRef idx="1">
              <a:schemeClr val="accent1"/>
            </a:lnRef>
            <a:fillRef idx="0">
              <a:schemeClr val="accent1"/>
            </a:fillRef>
            <a:effectRef idx="0">
              <a:schemeClr val="accent1"/>
            </a:effectRef>
            <a:fontRef idx="minor">
              <a:schemeClr val="tx1"/>
            </a:fontRef>
          </p:style>
        </p:cxnSp>
        <p:sp>
          <p:nvSpPr>
            <p:cNvPr id="55304" name="Textfeld 65"/>
            <p:cNvSpPr txBox="1">
              <a:spLocks noChangeArrowheads="1"/>
            </p:cNvSpPr>
            <p:nvPr/>
          </p:nvSpPr>
          <p:spPr bwMode="auto">
            <a:xfrm>
              <a:off x="2861469" y="4917777"/>
              <a:ext cx="1547812" cy="523875"/>
            </a:xfrm>
            <a:prstGeom prst="rect">
              <a:avLst/>
            </a:prstGeom>
            <a:solidFill>
              <a:srgbClr val="FFCB25"/>
            </a:solidFill>
            <a:ln w="9525">
              <a:noFill/>
              <a:miter lim="800000"/>
              <a:headEnd/>
              <a:tailEnd/>
            </a:ln>
          </p:spPr>
          <p:txBody>
            <a:bodyPr/>
            <a:lstStyle/>
            <a:p>
              <a:r>
                <a:rPr lang="de-DE" sz="1400"/>
                <a:t>monopol like market model</a:t>
              </a:r>
            </a:p>
          </p:txBody>
        </p:sp>
        <p:sp>
          <p:nvSpPr>
            <p:cNvPr id="55305" name="Textfeld 66"/>
            <p:cNvSpPr txBox="1">
              <a:spLocks noChangeArrowheads="1"/>
            </p:cNvSpPr>
            <p:nvPr/>
          </p:nvSpPr>
          <p:spPr bwMode="auto">
            <a:xfrm>
              <a:off x="5049118" y="3211651"/>
              <a:ext cx="2124075" cy="738601"/>
            </a:xfrm>
            <a:prstGeom prst="rect">
              <a:avLst/>
            </a:prstGeom>
            <a:solidFill>
              <a:srgbClr val="FFCB25"/>
            </a:solidFill>
            <a:ln w="9525">
              <a:noFill/>
              <a:miter lim="800000"/>
              <a:headEnd/>
              <a:tailEnd/>
            </a:ln>
          </p:spPr>
          <p:txBody>
            <a:bodyPr>
              <a:spAutoFit/>
            </a:bodyPr>
            <a:lstStyle/>
            <a:p>
              <a:r>
                <a:rPr lang="de-DE" sz="1400"/>
                <a:t>big number of market participants using open market platforms</a:t>
              </a:r>
            </a:p>
          </p:txBody>
        </p:sp>
        <p:sp>
          <p:nvSpPr>
            <p:cNvPr id="55306" name="Textfeld 67"/>
            <p:cNvSpPr txBox="1">
              <a:spLocks noChangeArrowheads="1"/>
            </p:cNvSpPr>
            <p:nvPr/>
          </p:nvSpPr>
          <p:spPr bwMode="auto">
            <a:xfrm>
              <a:off x="3752850" y="4051534"/>
              <a:ext cx="2305050" cy="738601"/>
            </a:xfrm>
            <a:prstGeom prst="rect">
              <a:avLst/>
            </a:prstGeom>
            <a:solidFill>
              <a:srgbClr val="FFCB25"/>
            </a:solidFill>
            <a:ln w="9525">
              <a:noFill/>
              <a:miter lim="800000"/>
              <a:headEnd/>
              <a:tailEnd/>
            </a:ln>
          </p:spPr>
          <p:txBody>
            <a:bodyPr>
              <a:spAutoFit/>
            </a:bodyPr>
            <a:lstStyle/>
            <a:p>
              <a:r>
                <a:rPr lang="de-DE" sz="1400"/>
                <a:t>regulated oligopol, new services, new functions </a:t>
              </a:r>
              <a:br>
                <a:rPr lang="de-DE" sz="1400"/>
              </a:br>
              <a:r>
                <a:rPr lang="de-DE" sz="1400"/>
                <a:t>(e. g. flexibility operator)</a:t>
              </a:r>
            </a:p>
          </p:txBody>
        </p:sp>
      </p:grpSp>
    </p:spTree>
  </p:cSld>
  <p:clrMapOvr>
    <a:masterClrMapping/>
  </p:clrMapOvr>
  <p:transition spd="slow"/>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26"/>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2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Titel 1"/>
          <p:cNvSpPr>
            <a:spLocks noGrp="1"/>
          </p:cNvSpPr>
          <p:nvPr>
            <p:ph type="title"/>
          </p:nvPr>
        </p:nvSpPr>
        <p:spPr/>
        <p:txBody>
          <a:bodyPr/>
          <a:lstStyle/>
          <a:p>
            <a:r>
              <a:rPr lang="de-DE" smtClean="0"/>
              <a:t>A Whole Regions Functions as a Power Plant</a:t>
            </a:r>
          </a:p>
        </p:txBody>
      </p:sp>
      <p:pic>
        <p:nvPicPr>
          <p:cNvPr id="56323" name="Picture 2"/>
          <p:cNvPicPr>
            <a:picLocks noChangeAspect="1" noChangeArrowheads="1"/>
          </p:cNvPicPr>
          <p:nvPr/>
        </p:nvPicPr>
        <p:blipFill>
          <a:blip r:embed="rId2" cstate="print"/>
          <a:srcRect b="6886"/>
          <a:stretch>
            <a:fillRect/>
          </a:stretch>
        </p:blipFill>
        <p:spPr bwMode="auto">
          <a:xfrm>
            <a:off x="4859338" y="1844675"/>
            <a:ext cx="2940050" cy="2736850"/>
          </a:xfrm>
          <a:prstGeom prst="rect">
            <a:avLst/>
          </a:prstGeom>
          <a:noFill/>
          <a:ln w="9525">
            <a:noFill/>
            <a:miter lim="800000"/>
            <a:headEnd/>
            <a:tailEnd/>
          </a:ln>
          <a:effectLst/>
        </p:spPr>
      </p:pic>
      <p:pic>
        <p:nvPicPr>
          <p:cNvPr id="56324" name="Grafik 3" descr="Beschreibung: RegModHarz"/>
          <p:cNvPicPr>
            <a:picLocks noChangeAspect="1" noChangeArrowheads="1"/>
          </p:cNvPicPr>
          <p:nvPr/>
        </p:nvPicPr>
        <p:blipFill>
          <a:blip r:embed="rId3" cstate="print"/>
          <a:srcRect/>
          <a:stretch>
            <a:fillRect/>
          </a:stretch>
        </p:blipFill>
        <p:spPr bwMode="auto">
          <a:xfrm>
            <a:off x="5718175" y="188913"/>
            <a:ext cx="2760663" cy="665162"/>
          </a:xfrm>
          <a:prstGeom prst="rect">
            <a:avLst/>
          </a:prstGeom>
          <a:noFill/>
          <a:ln w="9525">
            <a:noFill/>
            <a:miter lim="800000"/>
            <a:headEnd/>
            <a:tailEnd/>
          </a:ln>
        </p:spPr>
      </p:pic>
      <p:pic>
        <p:nvPicPr>
          <p:cNvPr id="56325" name="Picture 3"/>
          <p:cNvPicPr>
            <a:picLocks noChangeAspect="1" noChangeArrowheads="1"/>
          </p:cNvPicPr>
          <p:nvPr/>
        </p:nvPicPr>
        <p:blipFill>
          <a:blip r:embed="rId4" cstate="print"/>
          <a:srcRect/>
          <a:stretch>
            <a:fillRect/>
          </a:stretch>
        </p:blipFill>
        <p:spPr bwMode="auto">
          <a:xfrm>
            <a:off x="1268413" y="1844675"/>
            <a:ext cx="3303587" cy="2736850"/>
          </a:xfrm>
          <a:prstGeom prst="rect">
            <a:avLst/>
          </a:prstGeom>
          <a:noFill/>
          <a:ln w="9525">
            <a:noFill/>
            <a:miter lim="800000"/>
            <a:headEnd/>
            <a:tailEnd/>
          </a:ln>
          <a:effectLst/>
        </p:spPr>
      </p:pic>
      <p:sp>
        <p:nvSpPr>
          <p:cNvPr id="6" name="Inhaltsplatzhalter 2"/>
          <p:cNvSpPr txBox="1">
            <a:spLocks/>
          </p:cNvSpPr>
          <p:nvPr/>
        </p:nvSpPr>
        <p:spPr>
          <a:xfrm>
            <a:off x="1268413" y="4797425"/>
            <a:ext cx="7624762" cy="1368425"/>
          </a:xfrm>
          <a:prstGeom prst="rect">
            <a:avLst/>
          </a:prstGeom>
        </p:spPr>
        <p:txBody>
          <a:bodyPr/>
          <a:lstStyle/>
          <a:p>
            <a:pPr marL="474663" indent="-474663" eaLnBrk="0" hangingPunct="0">
              <a:spcBef>
                <a:spcPct val="20000"/>
              </a:spcBef>
              <a:buClr>
                <a:srgbClr val="FF0000"/>
              </a:buClr>
              <a:buSzPct val="80000"/>
              <a:buFont typeface="Wingdings 3" pitchFamily="18" charset="2"/>
              <a:buChar char=""/>
            </a:pPr>
            <a:r>
              <a:rPr lang="en-US" sz="2400">
                <a:latin typeface="Times New Roman" pitchFamily="18" charset="0"/>
              </a:rPr>
              <a:t>Comprehensive prognosis systems</a:t>
            </a:r>
          </a:p>
          <a:p>
            <a:pPr marL="474663" indent="-474663" eaLnBrk="0" hangingPunct="0">
              <a:spcBef>
                <a:spcPct val="20000"/>
              </a:spcBef>
              <a:buClr>
                <a:srgbClr val="FF0000"/>
              </a:buClr>
              <a:buSzPct val="80000"/>
              <a:buFont typeface="Wingdings 3" pitchFamily="18" charset="2"/>
              <a:buChar char=""/>
            </a:pPr>
            <a:r>
              <a:rPr lang="en-US" sz="2400">
                <a:latin typeface="Times New Roman" pitchFamily="18" charset="0"/>
              </a:rPr>
              <a:t>Innovative control room for Virtual Power Plant</a:t>
            </a:r>
          </a:p>
          <a:p>
            <a:pPr marL="474663" indent="-474663" eaLnBrk="0" hangingPunct="0">
              <a:spcBef>
                <a:spcPct val="20000"/>
              </a:spcBef>
              <a:buClr>
                <a:srgbClr val="FF0000"/>
              </a:buClr>
              <a:buSzPct val="80000"/>
              <a:buFont typeface="Wingdings 3" pitchFamily="18" charset="2"/>
              <a:buChar char=""/>
            </a:pPr>
            <a:r>
              <a:rPr lang="en-US" sz="2400">
                <a:latin typeface="Times New Roman" pitchFamily="18" charset="0"/>
              </a:rPr>
              <a:t>Balance and value added within the region</a:t>
            </a:r>
          </a:p>
          <a:p>
            <a:pPr marL="474663" indent="-474663" eaLnBrk="0" hangingPunct="0">
              <a:spcBef>
                <a:spcPct val="20000"/>
              </a:spcBef>
              <a:buClr>
                <a:srgbClr val="FF0000"/>
              </a:buClr>
              <a:buSzPct val="80000"/>
              <a:buFont typeface="Wingdings 3" pitchFamily="18" charset="2"/>
              <a:buChar char=""/>
            </a:pPr>
            <a:endParaRPr lang="en-GB" sz="2400">
              <a:latin typeface="Times New Roman" pitchFamily="18" charset="0"/>
            </a:endParaRPr>
          </a:p>
          <a:p>
            <a:pPr marL="474663" indent="-474663" eaLnBrk="0" hangingPunct="0">
              <a:spcBef>
                <a:spcPct val="20000"/>
              </a:spcBef>
              <a:buClr>
                <a:srgbClr val="FF0000"/>
              </a:buClr>
              <a:buSzPct val="80000"/>
              <a:buFont typeface="Wingdings 3" pitchFamily="18" charset="2"/>
              <a:buChar char=""/>
            </a:pPr>
            <a:endParaRPr lang="de-DE" sz="2400">
              <a:latin typeface="Times New Roman" pitchFamily="18" charset="0"/>
            </a:endParaRPr>
          </a:p>
          <a:p>
            <a:pPr marL="474663" indent="-474663" eaLnBrk="0" hangingPunct="0">
              <a:spcBef>
                <a:spcPct val="20000"/>
              </a:spcBef>
              <a:buClr>
                <a:srgbClr val="FF0000"/>
              </a:buClr>
              <a:buSzPct val="80000"/>
              <a:buFont typeface="Wingdings 3" pitchFamily="18" charset="2"/>
              <a:buChar char=""/>
            </a:pPr>
            <a:endParaRPr lang="de-DE" sz="2400">
              <a:latin typeface="Times New Roman" pitchFamily="18" charset="0"/>
            </a:endParaRP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Titel 1"/>
          <p:cNvSpPr>
            <a:spLocks noGrp="1"/>
          </p:cNvSpPr>
          <p:nvPr>
            <p:ph type="title"/>
          </p:nvPr>
        </p:nvSpPr>
        <p:spPr/>
        <p:txBody>
          <a:bodyPr/>
          <a:lstStyle/>
          <a:p>
            <a:r>
              <a:rPr lang="de-DE" smtClean="0"/>
              <a:t>Controlled Integration of Small-Sized Generation Units</a:t>
            </a:r>
          </a:p>
        </p:txBody>
      </p:sp>
      <p:pic>
        <p:nvPicPr>
          <p:cNvPr id="57347" name="Picture 2"/>
          <p:cNvPicPr>
            <a:picLocks noChangeAspect="1" noChangeArrowheads="1"/>
          </p:cNvPicPr>
          <p:nvPr/>
        </p:nvPicPr>
        <p:blipFill>
          <a:blip r:embed="rId3" cstate="print">
            <a:clrChange>
              <a:clrFrom>
                <a:srgbClr val="FAFEFD"/>
              </a:clrFrom>
              <a:clrTo>
                <a:srgbClr val="FAFEFD">
                  <a:alpha val="0"/>
                </a:srgbClr>
              </a:clrTo>
            </a:clrChange>
          </a:blip>
          <a:srcRect/>
          <a:stretch>
            <a:fillRect/>
          </a:stretch>
        </p:blipFill>
        <p:spPr bwMode="auto">
          <a:xfrm>
            <a:off x="6334125" y="115888"/>
            <a:ext cx="1919288" cy="865187"/>
          </a:xfrm>
          <a:prstGeom prst="rect">
            <a:avLst/>
          </a:prstGeom>
          <a:noFill/>
          <a:ln w="9525">
            <a:noFill/>
            <a:miter lim="800000"/>
            <a:headEnd/>
            <a:tailEnd/>
          </a:ln>
          <a:effectLst/>
        </p:spPr>
      </p:pic>
      <p:sp>
        <p:nvSpPr>
          <p:cNvPr id="8" name="Inhaltsplatzhalter 2"/>
          <p:cNvSpPr txBox="1">
            <a:spLocks/>
          </p:cNvSpPr>
          <p:nvPr/>
        </p:nvSpPr>
        <p:spPr>
          <a:xfrm>
            <a:off x="3233738" y="4038600"/>
            <a:ext cx="5910262" cy="1911350"/>
          </a:xfrm>
          <a:prstGeom prst="rect">
            <a:avLst/>
          </a:prstGeom>
        </p:spPr>
        <p:txBody>
          <a:bodyPr/>
          <a:lstStyle/>
          <a:p>
            <a:pPr marL="474663" indent="-474663" eaLnBrk="0" hangingPunct="0">
              <a:spcBef>
                <a:spcPct val="20000"/>
              </a:spcBef>
              <a:buClr>
                <a:srgbClr val="FF0000"/>
              </a:buClr>
              <a:buSzPct val="80000"/>
              <a:buFont typeface="Wingdings 3" pitchFamily="18" charset="2"/>
              <a:buChar char=""/>
            </a:pPr>
            <a:r>
              <a:rPr lang="en-US" sz="2000">
                <a:latin typeface="Times New Roman" pitchFamily="18" charset="0"/>
              </a:rPr>
              <a:t>14 micro-CHPs coordinated within the grid</a:t>
            </a:r>
          </a:p>
          <a:p>
            <a:pPr marL="474663" indent="-474663" eaLnBrk="0" hangingPunct="0">
              <a:spcBef>
                <a:spcPct val="20000"/>
              </a:spcBef>
              <a:buClr>
                <a:srgbClr val="FF0000"/>
              </a:buClr>
              <a:buSzPct val="80000"/>
              <a:buFont typeface="Wingdings 3" pitchFamily="18" charset="2"/>
              <a:buChar char=""/>
            </a:pPr>
            <a:r>
              <a:rPr lang="en-US" sz="2000">
                <a:latin typeface="Times New Roman" pitchFamily="18" charset="0"/>
              </a:rPr>
              <a:t>Customers consume power, produce power and actively participate in the market (Prosumer)</a:t>
            </a:r>
          </a:p>
          <a:p>
            <a:pPr marL="474663" indent="-474663" eaLnBrk="0" hangingPunct="0">
              <a:spcBef>
                <a:spcPct val="20000"/>
              </a:spcBef>
              <a:buClr>
                <a:srgbClr val="FF0000"/>
              </a:buClr>
              <a:buSzPct val="80000"/>
              <a:buFont typeface="Wingdings 3" pitchFamily="18" charset="2"/>
              <a:buChar char=""/>
            </a:pPr>
            <a:r>
              <a:rPr lang="en-US" sz="2000">
                <a:latin typeface="Times New Roman" pitchFamily="18" charset="0"/>
              </a:rPr>
              <a:t>Aggregator bundles small generation from small units and trades them</a:t>
            </a:r>
          </a:p>
          <a:p>
            <a:pPr marL="474663" indent="-474663" eaLnBrk="0" hangingPunct="0">
              <a:spcBef>
                <a:spcPct val="20000"/>
              </a:spcBef>
              <a:buClr>
                <a:srgbClr val="FF0000"/>
              </a:buClr>
              <a:buSzPct val="80000"/>
              <a:buFont typeface="Wingdings 3" pitchFamily="18" charset="2"/>
              <a:buChar char=""/>
            </a:pPr>
            <a:endParaRPr lang="de-DE" sz="2400">
              <a:latin typeface="Times New Roman" pitchFamily="18" charset="0"/>
            </a:endParaRPr>
          </a:p>
          <a:p>
            <a:pPr marL="474663" indent="-474663" eaLnBrk="0" hangingPunct="0">
              <a:spcBef>
                <a:spcPct val="20000"/>
              </a:spcBef>
              <a:buClr>
                <a:srgbClr val="FF0000"/>
              </a:buClr>
              <a:buSzPct val="80000"/>
              <a:buFont typeface="Wingdings 3" pitchFamily="18" charset="2"/>
              <a:buChar char=""/>
            </a:pPr>
            <a:endParaRPr lang="de-DE" sz="2400">
              <a:latin typeface="Times New Roman" pitchFamily="18" charset="0"/>
            </a:endParaRPr>
          </a:p>
        </p:txBody>
      </p:sp>
      <p:pic>
        <p:nvPicPr>
          <p:cNvPr id="57349" name="Picture 3"/>
          <p:cNvPicPr>
            <a:picLocks noChangeAspect="1" noChangeArrowheads="1"/>
          </p:cNvPicPr>
          <p:nvPr/>
        </p:nvPicPr>
        <p:blipFill>
          <a:blip r:embed="rId4" cstate="print"/>
          <a:srcRect/>
          <a:stretch>
            <a:fillRect/>
          </a:stretch>
        </p:blipFill>
        <p:spPr bwMode="auto">
          <a:xfrm>
            <a:off x="3276600" y="1844675"/>
            <a:ext cx="2133600" cy="1905000"/>
          </a:xfrm>
          <a:prstGeom prst="rect">
            <a:avLst/>
          </a:prstGeom>
          <a:noFill/>
          <a:ln w="9525">
            <a:noFill/>
            <a:miter lim="800000"/>
            <a:headEnd/>
            <a:tailEnd/>
          </a:ln>
          <a:effectLst/>
        </p:spPr>
      </p:pic>
      <p:pic>
        <p:nvPicPr>
          <p:cNvPr id="57350" name="Picture 4"/>
          <p:cNvPicPr>
            <a:picLocks noChangeAspect="1" noChangeArrowheads="1"/>
          </p:cNvPicPr>
          <p:nvPr/>
        </p:nvPicPr>
        <p:blipFill>
          <a:blip r:embed="rId5" cstate="print"/>
          <a:srcRect/>
          <a:stretch>
            <a:fillRect/>
          </a:stretch>
        </p:blipFill>
        <p:spPr bwMode="auto">
          <a:xfrm>
            <a:off x="323850" y="1557338"/>
            <a:ext cx="2438400" cy="3629025"/>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p:txBody>
          <a:bodyPr/>
          <a:lstStyle/>
          <a:p>
            <a:pPr eaLnBrk="1" hangingPunct="1"/>
            <a:r>
              <a:rPr lang="en-US" smtClean="0"/>
              <a:t>The “Energiewende“ will happen!</a:t>
            </a:r>
          </a:p>
        </p:txBody>
      </p:sp>
      <p:pic>
        <p:nvPicPr>
          <p:cNvPr id="30723" name="Picture 2" descr="http://p4.focus.de/img/gen/0/4/1304766954_merkpark_30222060_1607183_1_dpa_Pxgen_r_700xA.jpg"/>
          <p:cNvPicPr>
            <a:picLocks noChangeAspect="1" noChangeArrowheads="1"/>
          </p:cNvPicPr>
          <p:nvPr/>
        </p:nvPicPr>
        <p:blipFill>
          <a:blip r:embed="rId2" cstate="print"/>
          <a:srcRect/>
          <a:stretch>
            <a:fillRect/>
          </a:stretch>
        </p:blipFill>
        <p:spPr bwMode="auto">
          <a:xfrm>
            <a:off x="692150" y="1665288"/>
            <a:ext cx="6262688" cy="4364037"/>
          </a:xfrm>
          <a:prstGeom prst="rect">
            <a:avLst/>
          </a:prstGeom>
          <a:noFill/>
          <a:ln w="9525">
            <a:noFill/>
            <a:miter lim="800000"/>
            <a:headEnd/>
            <a:tailEnd/>
          </a:ln>
        </p:spPr>
      </p:pic>
      <p:pic>
        <p:nvPicPr>
          <p:cNvPr id="107524" name="Picture 4" descr="http://www.spreeradio.de/mediaservice/spree/foto/merkel-energiewende_ub1.jpg"/>
          <p:cNvPicPr>
            <a:picLocks noChangeAspect="1" noChangeArrowheads="1"/>
          </p:cNvPicPr>
          <p:nvPr/>
        </p:nvPicPr>
        <p:blipFill>
          <a:blip r:embed="rId3" cstate="print"/>
          <a:srcRect/>
          <a:stretch>
            <a:fillRect/>
          </a:stretch>
        </p:blipFill>
        <p:spPr bwMode="auto">
          <a:xfrm>
            <a:off x="5721350" y="3094038"/>
            <a:ext cx="3105150" cy="3300412"/>
          </a:xfrm>
          <a:prstGeom prst="rect">
            <a:avLst/>
          </a:prstGeom>
          <a:noFill/>
          <a:ln w="41275">
            <a:solidFill>
              <a:schemeClr val="bg1"/>
            </a:solid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nodeType="clickEffect">
                                  <p:stCondLst>
                                    <p:cond delay="0"/>
                                  </p:stCondLst>
                                  <p:childTnLst>
                                    <p:set>
                                      <p:cBhvr>
                                        <p:cTn id="6" dur="1" fill="hold">
                                          <p:stCondLst>
                                            <p:cond delay="0"/>
                                          </p:stCondLst>
                                        </p:cTn>
                                        <p:tgtEl>
                                          <p:spTgt spid="107524"/>
                                        </p:tgtEl>
                                        <p:attrNameLst>
                                          <p:attrName>style.visibility</p:attrName>
                                        </p:attrNameLst>
                                      </p:cBhvr>
                                      <p:to>
                                        <p:strVal val="visible"/>
                                      </p:to>
                                    </p:set>
                                    <p:animEffect transition="in" filter="fade">
                                      <p:cBhvr>
                                        <p:cTn id="7" dur="2000"/>
                                        <p:tgtEl>
                                          <p:spTgt spid="1075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Titel 1"/>
          <p:cNvSpPr>
            <a:spLocks noGrp="1"/>
          </p:cNvSpPr>
          <p:nvPr>
            <p:ph type="title"/>
          </p:nvPr>
        </p:nvSpPr>
        <p:spPr/>
        <p:txBody>
          <a:bodyPr/>
          <a:lstStyle/>
          <a:p>
            <a:r>
              <a:rPr lang="de-DE" smtClean="0"/>
              <a:t>Far-Reaching Business Models : A Long Way To Go?</a:t>
            </a:r>
          </a:p>
        </p:txBody>
      </p:sp>
      <p:pic>
        <p:nvPicPr>
          <p:cNvPr id="58371" name="Picture 3"/>
          <p:cNvPicPr>
            <a:picLocks noChangeAspect="1" noChangeArrowheads="1"/>
          </p:cNvPicPr>
          <p:nvPr/>
        </p:nvPicPr>
        <p:blipFill>
          <a:blip r:embed="rId2" cstate="print"/>
          <a:srcRect/>
          <a:stretch>
            <a:fillRect/>
          </a:stretch>
        </p:blipFill>
        <p:spPr bwMode="auto">
          <a:xfrm>
            <a:off x="468313" y="1700213"/>
            <a:ext cx="3536950" cy="2528887"/>
          </a:xfrm>
          <a:prstGeom prst="rect">
            <a:avLst/>
          </a:prstGeom>
          <a:noFill/>
          <a:ln w="9525">
            <a:noFill/>
            <a:miter lim="800000"/>
            <a:headEnd/>
            <a:tailEnd/>
          </a:ln>
          <a:effectLst/>
        </p:spPr>
      </p:pic>
      <p:sp>
        <p:nvSpPr>
          <p:cNvPr id="58372" name="Inhaltsplatzhalter 2"/>
          <p:cNvSpPr txBox="1">
            <a:spLocks/>
          </p:cNvSpPr>
          <p:nvPr/>
        </p:nvSpPr>
        <p:spPr bwMode="auto">
          <a:xfrm>
            <a:off x="3851275" y="2457450"/>
            <a:ext cx="4968875" cy="1238250"/>
          </a:xfrm>
          <a:prstGeom prst="rect">
            <a:avLst/>
          </a:prstGeom>
          <a:noFill/>
          <a:ln w="9525">
            <a:noFill/>
            <a:miter lim="800000"/>
            <a:headEnd/>
            <a:tailEnd/>
          </a:ln>
        </p:spPr>
        <p:txBody>
          <a:bodyPr/>
          <a:lstStyle/>
          <a:p>
            <a:pPr marL="474663" indent="-474663" eaLnBrk="0" hangingPunct="0">
              <a:spcBef>
                <a:spcPct val="20000"/>
              </a:spcBef>
              <a:buClr>
                <a:srgbClr val="FF0000"/>
              </a:buClr>
              <a:buSzPct val="80000"/>
              <a:buFont typeface="Wingdings 3" pitchFamily="18" charset="2"/>
              <a:buChar char=""/>
            </a:pPr>
            <a:r>
              <a:rPr lang="en-US" sz="2200">
                <a:latin typeface="Times New Roman" pitchFamily="18" charset="0"/>
              </a:rPr>
              <a:t>Recharging notebooks and cell phones everywhere</a:t>
            </a:r>
          </a:p>
          <a:p>
            <a:pPr marL="474663" indent="-474663" eaLnBrk="0" hangingPunct="0">
              <a:spcBef>
                <a:spcPct val="20000"/>
              </a:spcBef>
              <a:buClr>
                <a:srgbClr val="FF0000"/>
              </a:buClr>
              <a:buSzPct val="80000"/>
              <a:buFont typeface="Wingdings 3" pitchFamily="18" charset="2"/>
              <a:buChar char=""/>
            </a:pPr>
            <a:r>
              <a:rPr lang="en-US" sz="2200">
                <a:latin typeface="Times New Roman" pitchFamily="18" charset="0"/>
              </a:rPr>
              <a:t>Living in several places</a:t>
            </a:r>
          </a:p>
          <a:p>
            <a:pPr marL="474663" indent="-474663" eaLnBrk="0" hangingPunct="0">
              <a:spcBef>
                <a:spcPct val="20000"/>
              </a:spcBef>
              <a:buClr>
                <a:srgbClr val="FF0000"/>
              </a:buClr>
              <a:buSzPct val="80000"/>
              <a:buFont typeface="Wingdings 3" pitchFamily="18" charset="2"/>
              <a:buChar char=""/>
            </a:pPr>
            <a:r>
              <a:rPr lang="en-US" sz="2200">
                <a:latin typeface="Times New Roman" pitchFamily="18" charset="0"/>
              </a:rPr>
              <a:t>Recharging electric vehicle everywhere</a:t>
            </a:r>
          </a:p>
          <a:p>
            <a:pPr marL="474663" indent="-474663" eaLnBrk="0" hangingPunct="0">
              <a:spcBef>
                <a:spcPct val="20000"/>
              </a:spcBef>
              <a:buClr>
                <a:srgbClr val="FF0000"/>
              </a:buClr>
              <a:buSzPct val="80000"/>
              <a:buFont typeface="Wingdings 3" pitchFamily="18" charset="2"/>
              <a:buChar char=""/>
            </a:pPr>
            <a:endParaRPr lang="de-DE" sz="2000">
              <a:solidFill>
                <a:srgbClr val="1E3E5A"/>
              </a:solidFill>
              <a:latin typeface="Times New Roman" pitchFamily="18" charset="0"/>
            </a:endParaRPr>
          </a:p>
        </p:txBody>
      </p:sp>
      <p:grpSp>
        <p:nvGrpSpPr>
          <p:cNvPr id="3" name="Gruppieren 2"/>
          <p:cNvGrpSpPr>
            <a:grpSpLocks/>
          </p:cNvGrpSpPr>
          <p:nvPr/>
        </p:nvGrpSpPr>
        <p:grpSpPr bwMode="auto">
          <a:xfrm>
            <a:off x="611188" y="4229100"/>
            <a:ext cx="8353425" cy="1781175"/>
            <a:chOff x="611560" y="4228639"/>
            <a:chExt cx="8352928" cy="1781175"/>
          </a:xfrm>
        </p:grpSpPr>
        <p:pic>
          <p:nvPicPr>
            <p:cNvPr id="58375" name="Picture 2"/>
            <p:cNvPicPr>
              <a:picLocks noChangeAspect="1" noChangeArrowheads="1"/>
            </p:cNvPicPr>
            <p:nvPr/>
          </p:nvPicPr>
          <p:blipFill>
            <a:blip r:embed="rId3" cstate="print"/>
            <a:srcRect/>
            <a:stretch>
              <a:fillRect/>
            </a:stretch>
          </p:blipFill>
          <p:spPr bwMode="auto">
            <a:xfrm>
              <a:off x="611560" y="4228639"/>
              <a:ext cx="3038475" cy="1781175"/>
            </a:xfrm>
            <a:prstGeom prst="rect">
              <a:avLst/>
            </a:prstGeom>
            <a:noFill/>
            <a:ln w="9525">
              <a:noFill/>
              <a:miter lim="800000"/>
              <a:headEnd/>
              <a:tailEnd/>
            </a:ln>
            <a:effectLst/>
          </p:spPr>
        </p:pic>
        <p:sp>
          <p:nvSpPr>
            <p:cNvPr id="58376" name="Inhaltsplatzhalter 2"/>
            <p:cNvSpPr txBox="1">
              <a:spLocks/>
            </p:cNvSpPr>
            <p:nvPr/>
          </p:nvSpPr>
          <p:spPr bwMode="auto">
            <a:xfrm>
              <a:off x="3851920" y="4638758"/>
              <a:ext cx="5112568" cy="1238514"/>
            </a:xfrm>
            <a:prstGeom prst="rect">
              <a:avLst/>
            </a:prstGeom>
            <a:noFill/>
            <a:ln w="9525">
              <a:noFill/>
              <a:miter lim="800000"/>
              <a:headEnd/>
              <a:tailEnd/>
            </a:ln>
          </p:spPr>
          <p:txBody>
            <a:bodyPr/>
            <a:lstStyle/>
            <a:p>
              <a:pPr marL="474663" indent="-474663" eaLnBrk="0" hangingPunct="0">
                <a:spcBef>
                  <a:spcPct val="20000"/>
                </a:spcBef>
                <a:buClr>
                  <a:srgbClr val="FF0000"/>
                </a:buClr>
                <a:buSzPct val="80000"/>
                <a:buFont typeface="Wingdings 3" pitchFamily="18" charset="2"/>
                <a:buChar char=""/>
              </a:pPr>
              <a:r>
                <a:rPr lang="en-US" sz="2200">
                  <a:latin typeface="Times New Roman" pitchFamily="18" charset="0"/>
                </a:rPr>
                <a:t>Businesses as micro grids</a:t>
              </a:r>
            </a:p>
            <a:p>
              <a:pPr marL="474663" indent="-474663" eaLnBrk="0" hangingPunct="0">
                <a:spcBef>
                  <a:spcPct val="20000"/>
                </a:spcBef>
                <a:buClr>
                  <a:srgbClr val="FF0000"/>
                </a:buClr>
                <a:buSzPct val="80000"/>
                <a:buFont typeface="Wingdings 3" pitchFamily="18" charset="2"/>
                <a:buChar char=""/>
              </a:pPr>
              <a:r>
                <a:rPr lang="en-US" sz="2200">
                  <a:latin typeface="Times New Roman" pitchFamily="18" charset="0"/>
                </a:rPr>
                <a:t>Visualization and playful approaches</a:t>
              </a:r>
            </a:p>
            <a:p>
              <a:pPr marL="474663" indent="-474663" eaLnBrk="0" hangingPunct="0">
                <a:spcBef>
                  <a:spcPct val="20000"/>
                </a:spcBef>
                <a:buClr>
                  <a:srgbClr val="FF0000"/>
                </a:buClr>
                <a:buSzPct val="80000"/>
                <a:buFont typeface="Wingdings 3" pitchFamily="18" charset="2"/>
                <a:buChar char=""/>
              </a:pPr>
              <a:r>
                <a:rPr lang="en-US" sz="2200">
                  <a:latin typeface="Times New Roman" pitchFamily="18" charset="0"/>
                </a:rPr>
                <a:t>Rewards for employees</a:t>
              </a:r>
            </a:p>
            <a:p>
              <a:pPr marL="474663" indent="-474663" eaLnBrk="0" hangingPunct="0">
                <a:spcBef>
                  <a:spcPct val="20000"/>
                </a:spcBef>
                <a:buClr>
                  <a:srgbClr val="FF0000"/>
                </a:buClr>
                <a:buSzPct val="80000"/>
                <a:buFont typeface="Wingdings 3" pitchFamily="18" charset="2"/>
                <a:buChar char=""/>
              </a:pPr>
              <a:endParaRPr lang="de-DE" sz="2000">
                <a:latin typeface="Times New Roman" pitchFamily="18" charset="0"/>
              </a:endParaRPr>
            </a:p>
          </p:txBody>
        </p:sp>
      </p:grpSp>
      <p:pic>
        <p:nvPicPr>
          <p:cNvPr id="58374" name="Picture 11"/>
          <p:cNvPicPr>
            <a:picLocks noChangeAspect="1" noChangeArrowheads="1"/>
          </p:cNvPicPr>
          <p:nvPr/>
        </p:nvPicPr>
        <p:blipFill>
          <a:blip r:embed="rId4" cstate="print"/>
          <a:srcRect/>
          <a:stretch>
            <a:fillRect/>
          </a:stretch>
        </p:blipFill>
        <p:spPr bwMode="auto">
          <a:xfrm>
            <a:off x="6372225" y="115888"/>
            <a:ext cx="1990725" cy="798512"/>
          </a:xfrm>
          <a:prstGeom prst="rect">
            <a:avLst/>
          </a:prstGeom>
          <a:noFill/>
          <a:ln w="9525">
            <a:noFill/>
            <a:miter lim="800000"/>
            <a:headEnd/>
            <a:tailEnd/>
          </a:ln>
          <a:effec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Titel 1"/>
          <p:cNvSpPr>
            <a:spLocks noGrp="1"/>
          </p:cNvSpPr>
          <p:nvPr>
            <p:ph type="title"/>
          </p:nvPr>
        </p:nvSpPr>
        <p:spPr/>
        <p:txBody>
          <a:bodyPr/>
          <a:lstStyle/>
          <a:p>
            <a:r>
              <a:rPr lang="de-DE" smtClean="0"/>
              <a:t>First Results</a:t>
            </a:r>
          </a:p>
        </p:txBody>
      </p:sp>
      <p:sp>
        <p:nvSpPr>
          <p:cNvPr id="39939" name="Inhaltsplatzhalter 2"/>
          <p:cNvSpPr>
            <a:spLocks noGrp="1"/>
          </p:cNvSpPr>
          <p:nvPr>
            <p:ph idx="1"/>
          </p:nvPr>
        </p:nvSpPr>
        <p:spPr>
          <a:xfrm>
            <a:off x="519113" y="1700213"/>
            <a:ext cx="8229600" cy="4464050"/>
          </a:xfrm>
        </p:spPr>
        <p:txBody>
          <a:bodyPr/>
          <a:lstStyle/>
          <a:p>
            <a:r>
              <a:rPr lang="de-DE" sz="2200" smtClean="0">
                <a:solidFill>
                  <a:schemeClr val="tx1"/>
                </a:solidFill>
              </a:rPr>
              <a:t>Efficiency potentials</a:t>
            </a:r>
          </a:p>
          <a:p>
            <a:pPr lvl="1">
              <a:buFont typeface="Wingdings" pitchFamily="2" charset="2"/>
              <a:buChar char="§"/>
            </a:pPr>
            <a:r>
              <a:rPr lang="de-DE" sz="2200" smtClean="0">
                <a:solidFill>
                  <a:schemeClr val="tx1"/>
                </a:solidFill>
              </a:rPr>
              <a:t>Possible savings of up to </a:t>
            </a:r>
            <a:r>
              <a:rPr lang="de-DE" sz="2200" smtClean="0">
                <a:solidFill>
                  <a:srgbClr val="FF0000"/>
                </a:solidFill>
              </a:rPr>
              <a:t>20 %</a:t>
            </a:r>
            <a:r>
              <a:rPr lang="de-DE" sz="2200" smtClean="0">
                <a:solidFill>
                  <a:schemeClr val="tx1"/>
                </a:solidFill>
              </a:rPr>
              <a:t> of consumption in businesses</a:t>
            </a:r>
          </a:p>
          <a:p>
            <a:pPr lvl="1">
              <a:buFont typeface="Wingdings" pitchFamily="2" charset="2"/>
              <a:buChar char="§"/>
            </a:pPr>
            <a:r>
              <a:rPr lang="de-DE" sz="2200" smtClean="0">
                <a:solidFill>
                  <a:schemeClr val="tx1"/>
                </a:solidFill>
              </a:rPr>
              <a:t>Possible savings of 5 % up to max. </a:t>
            </a:r>
            <a:r>
              <a:rPr lang="de-DE" sz="2200" smtClean="0">
                <a:solidFill>
                  <a:srgbClr val="FF0000"/>
                </a:solidFill>
              </a:rPr>
              <a:t>10 %</a:t>
            </a:r>
            <a:r>
              <a:rPr lang="de-DE" sz="2200" smtClean="0">
                <a:solidFill>
                  <a:schemeClr val="tx1"/>
                </a:solidFill>
              </a:rPr>
              <a:t> of consumption in households</a:t>
            </a:r>
          </a:p>
          <a:p>
            <a:r>
              <a:rPr lang="de-DE" sz="2200" smtClean="0">
                <a:solidFill>
                  <a:srgbClr val="FF0000"/>
                </a:solidFill>
              </a:rPr>
              <a:t>Load shifting potentials of up to 10% in households</a:t>
            </a:r>
            <a:r>
              <a:rPr lang="de-DE" sz="2200" smtClean="0">
                <a:solidFill>
                  <a:schemeClr val="tx1"/>
                </a:solidFill>
              </a:rPr>
              <a:t>, educational efforts required to increase the potential</a:t>
            </a:r>
          </a:p>
          <a:p>
            <a:r>
              <a:rPr lang="de-DE" sz="2200" smtClean="0">
                <a:solidFill>
                  <a:schemeClr val="tx1"/>
                </a:solidFill>
              </a:rPr>
              <a:t>Load shifting </a:t>
            </a:r>
            <a:r>
              <a:rPr lang="de-DE" sz="2200" smtClean="0">
                <a:solidFill>
                  <a:srgbClr val="FF0000"/>
                </a:solidFill>
              </a:rPr>
              <a:t>potential in businesses particularly high</a:t>
            </a:r>
            <a:r>
              <a:rPr lang="de-DE" sz="2200" smtClean="0">
                <a:solidFill>
                  <a:schemeClr val="tx1"/>
                </a:solidFill>
              </a:rPr>
              <a:t>, often already profitable today</a:t>
            </a:r>
          </a:p>
          <a:p>
            <a:r>
              <a:rPr lang="de-DE" sz="2200" smtClean="0">
                <a:solidFill>
                  <a:srgbClr val="FF0000"/>
                </a:solidFill>
              </a:rPr>
              <a:t>Support for stabilization of the grid by means of flexible generation units and local purchasing of reactive power</a:t>
            </a:r>
          </a:p>
          <a:p>
            <a:r>
              <a:rPr lang="de-DE" sz="2200" smtClean="0">
                <a:solidFill>
                  <a:schemeClr val="tx1"/>
                </a:solidFill>
              </a:rPr>
              <a:t>Conventional storage for short term load compensation; further storage technologies required for long term buffering</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9939">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9939">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9939">
                                            <p:txEl>
                                              <p:pRg st="2" end="2"/>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9939">
                                            <p:txEl>
                                              <p:pRg st="3" end="3"/>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9939">
                                            <p:txEl>
                                              <p:pRg st="4" end="4"/>
                                            </p:txEl>
                                          </p:spTgt>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9939">
                                            <p:txEl>
                                              <p:pRg st="5" end="5"/>
                                            </p:txEl>
                                          </p:spTgt>
                                        </p:tgtEl>
                                        <p:attrNameLst>
                                          <p:attrName>style.visibility</p:attrName>
                                        </p:attrNameLst>
                                      </p:cBhvr>
                                      <p:to>
                                        <p:strVal val="visible"/>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9939">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939" grpId="0" build="p"/>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Titel 1"/>
          <p:cNvSpPr>
            <a:spLocks noGrp="1"/>
          </p:cNvSpPr>
          <p:nvPr>
            <p:ph type="title"/>
          </p:nvPr>
        </p:nvSpPr>
        <p:spPr/>
        <p:txBody>
          <a:bodyPr/>
          <a:lstStyle/>
          <a:p>
            <a:r>
              <a:rPr lang="de-DE" smtClean="0"/>
              <a:t>First Results</a:t>
            </a:r>
          </a:p>
        </p:txBody>
      </p:sp>
      <p:sp>
        <p:nvSpPr>
          <p:cNvPr id="39939" name="Inhaltsplatzhalter 2"/>
          <p:cNvSpPr>
            <a:spLocks noGrp="1"/>
          </p:cNvSpPr>
          <p:nvPr>
            <p:ph idx="1"/>
          </p:nvPr>
        </p:nvSpPr>
        <p:spPr>
          <a:xfrm>
            <a:off x="519113" y="1700213"/>
            <a:ext cx="8229600" cy="4537075"/>
          </a:xfrm>
        </p:spPr>
        <p:txBody>
          <a:bodyPr/>
          <a:lstStyle/>
          <a:p>
            <a:r>
              <a:rPr lang="en-US" sz="2200" smtClean="0">
                <a:solidFill>
                  <a:srgbClr val="FF0000"/>
                </a:solidFill>
              </a:rPr>
              <a:t>Cellular Approach </a:t>
            </a:r>
            <a:r>
              <a:rPr lang="en-US" sz="2200" smtClean="0">
                <a:solidFill>
                  <a:schemeClr val="tx1"/>
                </a:solidFill>
              </a:rPr>
              <a:t>enables security of supply</a:t>
            </a:r>
          </a:p>
          <a:p>
            <a:r>
              <a:rPr lang="en-US" sz="2200" smtClean="0">
                <a:solidFill>
                  <a:schemeClr val="tx1"/>
                </a:solidFill>
              </a:rPr>
              <a:t>ICT enables the integration of small-sized, decentral generation units without endangering the stability of the grid</a:t>
            </a:r>
          </a:p>
          <a:p>
            <a:r>
              <a:rPr lang="en-US" sz="2200" smtClean="0">
                <a:solidFill>
                  <a:schemeClr val="tx1"/>
                </a:solidFill>
              </a:rPr>
              <a:t>Sensors necessary in the grid and at its borders</a:t>
            </a:r>
          </a:p>
          <a:p>
            <a:r>
              <a:rPr lang="en-US" sz="2200" smtClean="0">
                <a:solidFill>
                  <a:srgbClr val="FF0000"/>
                </a:solidFill>
              </a:rPr>
              <a:t>Actuators necessary for controlling generation and consumption</a:t>
            </a:r>
          </a:p>
          <a:p>
            <a:r>
              <a:rPr lang="en-US" sz="2200" smtClean="0">
                <a:solidFill>
                  <a:schemeClr val="tx1"/>
                </a:solidFill>
              </a:rPr>
              <a:t>Improved generation- and consumption prognoses are key</a:t>
            </a:r>
          </a:p>
          <a:p>
            <a:r>
              <a:rPr lang="en-US" sz="2200" smtClean="0">
                <a:solidFill>
                  <a:srgbClr val="FF0000"/>
                </a:solidFill>
              </a:rPr>
              <a:t>RES units can provide for system services for the grid. </a:t>
            </a:r>
            <a:r>
              <a:rPr lang="en-US" sz="2200" smtClean="0">
                <a:solidFill>
                  <a:schemeClr val="tx1"/>
                </a:solidFill>
              </a:rPr>
              <a:t/>
            </a:r>
            <a:br>
              <a:rPr lang="en-US" sz="2200" smtClean="0">
                <a:solidFill>
                  <a:schemeClr val="tx1"/>
                </a:solidFill>
              </a:rPr>
            </a:br>
            <a:r>
              <a:rPr lang="en-US" sz="2200" smtClean="0">
                <a:solidFill>
                  <a:schemeClr val="tx1"/>
                </a:solidFill>
              </a:rPr>
              <a:t>Downside: little profitability</a:t>
            </a:r>
          </a:p>
          <a:p>
            <a:r>
              <a:rPr lang="en-US" sz="2200" smtClean="0">
                <a:solidFill>
                  <a:schemeClr val="tx1"/>
                </a:solidFill>
              </a:rPr>
              <a:t>Balance between supply and demand can be reached on accounting grid level. The problem induced by wind energy surpluses on transmission grid level remains</a:t>
            </a:r>
          </a:p>
          <a:p>
            <a:endParaRPr lang="de-DE" sz="2200" smtClean="0">
              <a:solidFill>
                <a:schemeClr val="tx1"/>
              </a:solidFill>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9939">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9939">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9939">
                                            <p:txEl>
                                              <p:pRg st="2" end="2"/>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9939">
                                            <p:txEl>
                                              <p:pRg st="3" end="3"/>
                                            </p:txEl>
                                          </p:spTgt>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9939">
                                            <p:txEl>
                                              <p:pRg st="4" end="4"/>
                                            </p:txEl>
                                          </p:spTgt>
                                        </p:tgtEl>
                                        <p:attrNameLst>
                                          <p:attrName>style.visibility</p:attrName>
                                        </p:attrNameLst>
                                      </p:cBhvr>
                                      <p:to>
                                        <p:strVal val="visible"/>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9939">
                                            <p:txEl>
                                              <p:pRg st="5" end="5"/>
                                            </p:txEl>
                                          </p:spTgt>
                                        </p:tgtEl>
                                        <p:attrNameLst>
                                          <p:attrName>style.visibility</p:attrName>
                                        </p:attrNameLst>
                                      </p:cBhvr>
                                      <p:to>
                                        <p:strVal val="visible"/>
                                      </p:to>
                                    </p:set>
                                  </p:childTnLst>
                                </p:cTn>
                              </p:par>
                            </p:childTnLst>
                          </p:cTn>
                        </p:par>
                      </p:childTnLst>
                    </p:cTn>
                  </p:par>
                  <p:par>
                    <p:cTn id="27" fill="hold" nodeType="clickPar">
                      <p:stCondLst>
                        <p:cond delay="indefinite"/>
                      </p:stCondLst>
                      <p:childTnLst>
                        <p:par>
                          <p:cTn id="28" fill="hold" nodeType="withGroup">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9939">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939" grpId="0" build="p"/>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Titel 1"/>
          <p:cNvSpPr>
            <a:spLocks noGrp="1"/>
          </p:cNvSpPr>
          <p:nvPr>
            <p:ph type="title"/>
          </p:nvPr>
        </p:nvSpPr>
        <p:spPr/>
        <p:txBody>
          <a:bodyPr/>
          <a:lstStyle/>
          <a:p>
            <a:r>
              <a:rPr lang="de-DE" smtClean="0"/>
              <a:t>First Results</a:t>
            </a:r>
          </a:p>
        </p:txBody>
      </p:sp>
      <p:sp>
        <p:nvSpPr>
          <p:cNvPr id="39939" name="Inhaltsplatzhalter 2"/>
          <p:cNvSpPr>
            <a:spLocks noGrp="1"/>
          </p:cNvSpPr>
          <p:nvPr>
            <p:ph idx="1"/>
          </p:nvPr>
        </p:nvSpPr>
        <p:spPr>
          <a:xfrm>
            <a:off x="519113" y="1844675"/>
            <a:ext cx="8445500" cy="3960813"/>
          </a:xfrm>
        </p:spPr>
        <p:txBody>
          <a:bodyPr/>
          <a:lstStyle/>
          <a:p>
            <a:pPr>
              <a:spcBef>
                <a:spcPts val="1200"/>
              </a:spcBef>
            </a:pPr>
            <a:r>
              <a:rPr lang="en-US" sz="2200" smtClean="0">
                <a:solidFill>
                  <a:schemeClr val="tx1"/>
                </a:solidFill>
              </a:rPr>
              <a:t>New market function: Aggregators provide for </a:t>
            </a:r>
            <a:r>
              <a:rPr lang="en-US" sz="2200" smtClean="0">
                <a:solidFill>
                  <a:srgbClr val="FF0000"/>
                </a:solidFill>
              </a:rPr>
              <a:t>access for small market actors</a:t>
            </a:r>
            <a:r>
              <a:rPr lang="en-US" sz="2200" smtClean="0">
                <a:solidFill>
                  <a:schemeClr val="tx1"/>
                </a:solidFill>
              </a:rPr>
              <a:t> (free of discrimination)</a:t>
            </a:r>
          </a:p>
          <a:p>
            <a:pPr>
              <a:spcBef>
                <a:spcPts val="1200"/>
              </a:spcBef>
            </a:pPr>
            <a:r>
              <a:rPr lang="en-US" sz="2200" smtClean="0">
                <a:solidFill>
                  <a:schemeClr val="tx1"/>
                </a:solidFill>
              </a:rPr>
              <a:t>Traditional business models can be optimized</a:t>
            </a:r>
          </a:p>
          <a:p>
            <a:pPr>
              <a:spcBef>
                <a:spcPts val="1200"/>
              </a:spcBef>
            </a:pPr>
            <a:r>
              <a:rPr lang="en-US" sz="2200" smtClean="0">
                <a:solidFill>
                  <a:srgbClr val="FF0000"/>
                </a:solidFill>
              </a:rPr>
              <a:t>Time-of-Use tariffs</a:t>
            </a:r>
            <a:r>
              <a:rPr lang="en-US" sz="2200" smtClean="0">
                <a:solidFill>
                  <a:schemeClr val="tx1"/>
                </a:solidFill>
              </a:rPr>
              <a:t> incentivize changes in consumption patterns; sustainable results can be achieved </a:t>
            </a:r>
            <a:r>
              <a:rPr lang="en-US" sz="2200" smtClean="0">
                <a:solidFill>
                  <a:srgbClr val="FF0000"/>
                </a:solidFill>
              </a:rPr>
              <a:t>via automated systems</a:t>
            </a:r>
          </a:p>
          <a:p>
            <a:pPr>
              <a:spcBef>
                <a:spcPts val="1200"/>
              </a:spcBef>
            </a:pPr>
            <a:r>
              <a:rPr lang="en-US" sz="2200" smtClean="0">
                <a:solidFill>
                  <a:schemeClr val="tx1"/>
                </a:solidFill>
              </a:rPr>
              <a:t>Generation units controlled via E-Energy solutions can provide for „near time“ balancing energy and system services within the distribution grid</a:t>
            </a:r>
          </a:p>
          <a:p>
            <a:pPr>
              <a:spcBef>
                <a:spcPts val="1200"/>
              </a:spcBef>
            </a:pPr>
            <a:r>
              <a:rPr lang="en-US" sz="2200" smtClean="0">
                <a:solidFill>
                  <a:srgbClr val="FF0000"/>
                </a:solidFill>
              </a:rPr>
              <a:t>Stability of grid</a:t>
            </a:r>
            <a:r>
              <a:rPr lang="en-US" sz="2200" smtClean="0">
                <a:solidFill>
                  <a:schemeClr val="tx1"/>
                </a:solidFill>
              </a:rPr>
              <a:t> can be maintained during times of high feed-in from volatile resources </a:t>
            </a:r>
            <a:r>
              <a:rPr lang="en-US" sz="2200" smtClean="0">
                <a:solidFill>
                  <a:srgbClr val="FF0000"/>
                </a:solidFill>
              </a:rPr>
              <a:t>by means of market-based bargaining processes</a:t>
            </a:r>
          </a:p>
          <a:p>
            <a:pPr>
              <a:spcBef>
                <a:spcPts val="1200"/>
              </a:spcBef>
              <a:buFont typeface="Wingdings 3" pitchFamily="18" charset="2"/>
              <a:buNone/>
            </a:pPr>
            <a:endParaRPr lang="de-DE" sz="2200" smtClean="0">
              <a:solidFill>
                <a:schemeClr val="tx1"/>
              </a:solidFill>
            </a:endParaRP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Titel 1"/>
          <p:cNvSpPr>
            <a:spLocks noGrp="1"/>
          </p:cNvSpPr>
          <p:nvPr>
            <p:ph type="title"/>
          </p:nvPr>
        </p:nvSpPr>
        <p:spPr/>
        <p:txBody>
          <a:bodyPr/>
          <a:lstStyle/>
          <a:p>
            <a:r>
              <a:rPr lang="de-DE" smtClean="0"/>
              <a:t>Data Reliability, Data security, Data Privacy </a:t>
            </a:r>
            <a:br>
              <a:rPr lang="de-DE" smtClean="0"/>
            </a:br>
            <a:endParaRPr lang="de-DE" smtClean="0"/>
          </a:p>
        </p:txBody>
      </p:sp>
      <p:pic>
        <p:nvPicPr>
          <p:cNvPr id="134146" name="Picture 2"/>
          <p:cNvPicPr>
            <a:picLocks noChangeAspect="1" noChangeArrowheads="1"/>
          </p:cNvPicPr>
          <p:nvPr/>
        </p:nvPicPr>
        <p:blipFill>
          <a:blip r:embed="rId2" cstate="print"/>
          <a:srcRect/>
          <a:stretch>
            <a:fillRect/>
          </a:stretch>
        </p:blipFill>
        <p:spPr bwMode="auto">
          <a:xfrm>
            <a:off x="1084263" y="1844675"/>
            <a:ext cx="2916237" cy="4176713"/>
          </a:xfrm>
          <a:prstGeom prst="rect">
            <a:avLst/>
          </a:prstGeom>
          <a:noFill/>
          <a:ln w="15875">
            <a:solidFill>
              <a:schemeClr val="bg1">
                <a:lumMod val="50000"/>
              </a:schemeClr>
            </a:solidFill>
            <a:miter lim="800000"/>
            <a:headEnd/>
            <a:tailEn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5" name="Inhaltsplatzhalter 2"/>
          <p:cNvSpPr txBox="1">
            <a:spLocks/>
          </p:cNvSpPr>
          <p:nvPr/>
        </p:nvSpPr>
        <p:spPr bwMode="auto">
          <a:xfrm>
            <a:off x="4211638" y="1773238"/>
            <a:ext cx="4608512" cy="4103687"/>
          </a:xfrm>
          <a:prstGeom prst="rect">
            <a:avLst/>
          </a:prstGeom>
          <a:noFill/>
          <a:ln w="9525">
            <a:noFill/>
            <a:miter lim="800000"/>
            <a:headEnd/>
            <a:tailEnd/>
          </a:ln>
        </p:spPr>
        <p:txBody>
          <a:bodyPr/>
          <a:lstStyle/>
          <a:p>
            <a:pPr marL="474663" indent="-474663" eaLnBrk="0" hangingPunct="0">
              <a:spcBef>
                <a:spcPct val="20000"/>
              </a:spcBef>
              <a:buClr>
                <a:srgbClr val="FF0000"/>
              </a:buClr>
              <a:buSzPct val="80000"/>
              <a:buFont typeface="Wingdings 3" pitchFamily="18" charset="2"/>
              <a:buChar char=""/>
            </a:pPr>
            <a:r>
              <a:rPr lang="en-US" sz="2400">
                <a:latin typeface="Times New Roman" pitchFamily="18" charset="0"/>
              </a:rPr>
              <a:t>Protection of data against intended and unintended damage!</a:t>
            </a:r>
            <a:br>
              <a:rPr lang="en-US" sz="2400">
                <a:latin typeface="Times New Roman" pitchFamily="18" charset="0"/>
              </a:rPr>
            </a:br>
            <a:endParaRPr lang="en-US" sz="2400">
              <a:latin typeface="Times New Roman" pitchFamily="18" charset="0"/>
            </a:endParaRPr>
          </a:p>
          <a:p>
            <a:pPr marL="474663" indent="-474663" eaLnBrk="0" hangingPunct="0">
              <a:spcBef>
                <a:spcPct val="20000"/>
              </a:spcBef>
              <a:buClr>
                <a:srgbClr val="FF0000"/>
              </a:buClr>
              <a:buSzPct val="80000"/>
              <a:buFont typeface="Wingdings 3" pitchFamily="18" charset="2"/>
              <a:buChar char=""/>
            </a:pPr>
            <a:r>
              <a:rPr lang="en-US" sz="2400">
                <a:solidFill>
                  <a:srgbClr val="FF0000"/>
                </a:solidFill>
                <a:latin typeface="Times New Roman" pitchFamily="18" charset="0"/>
              </a:rPr>
              <a:t>Scarce collection of data</a:t>
            </a:r>
          </a:p>
          <a:p>
            <a:pPr marL="474663" indent="-474663" eaLnBrk="0" hangingPunct="0">
              <a:spcBef>
                <a:spcPct val="20000"/>
              </a:spcBef>
              <a:buClr>
                <a:srgbClr val="FF0000"/>
              </a:buClr>
              <a:buSzPct val="80000"/>
              <a:buFont typeface="Wingdings 3" pitchFamily="18" charset="2"/>
              <a:buChar char=""/>
            </a:pPr>
            <a:r>
              <a:rPr lang="en-US" sz="2400">
                <a:solidFill>
                  <a:srgbClr val="FF0000"/>
                </a:solidFill>
                <a:latin typeface="Times New Roman" pitchFamily="18" charset="0"/>
              </a:rPr>
              <a:t>“privacy by design“! </a:t>
            </a:r>
            <a:r>
              <a:rPr lang="en-US" sz="2400">
                <a:latin typeface="Times New Roman" pitchFamily="18" charset="0"/>
              </a:rPr>
              <a:t/>
            </a:r>
            <a:br>
              <a:rPr lang="en-US" sz="2400">
                <a:latin typeface="Times New Roman" pitchFamily="18" charset="0"/>
              </a:rPr>
            </a:br>
            <a:r>
              <a:rPr lang="en-US" sz="2400">
                <a:latin typeface="Times New Roman" pitchFamily="18" charset="0"/>
              </a:rPr>
              <a:t/>
            </a:r>
            <a:br>
              <a:rPr lang="en-US" sz="2400">
                <a:latin typeface="Times New Roman" pitchFamily="18" charset="0"/>
              </a:rPr>
            </a:br>
            <a:endParaRPr lang="en-US" sz="2400">
              <a:latin typeface="Times New Roman" pitchFamily="18" charset="0"/>
            </a:endParaRPr>
          </a:p>
          <a:p>
            <a:pPr marL="474663" indent="-474663" eaLnBrk="0" hangingPunct="0">
              <a:spcBef>
                <a:spcPct val="20000"/>
              </a:spcBef>
              <a:buClr>
                <a:srgbClr val="FF0000"/>
              </a:buClr>
              <a:buSzPct val="80000"/>
              <a:buFont typeface="Wingdings 3" pitchFamily="18" charset="2"/>
              <a:buChar char=""/>
            </a:pPr>
            <a:r>
              <a:rPr lang="en-US" sz="2400">
                <a:latin typeface="Times New Roman" pitchFamily="18" charset="0"/>
              </a:rPr>
              <a:t>Further research regarding data storage is necessary!</a:t>
            </a:r>
          </a:p>
          <a:p>
            <a:pPr marL="474663" indent="-474663" eaLnBrk="0" hangingPunct="0">
              <a:spcBef>
                <a:spcPct val="20000"/>
              </a:spcBef>
              <a:buClr>
                <a:srgbClr val="FF0000"/>
              </a:buClr>
              <a:buSzPct val="80000"/>
              <a:buFont typeface="Wingdings 3" pitchFamily="18" charset="2"/>
              <a:buChar char=""/>
            </a:pPr>
            <a:endParaRPr lang="de-DE" sz="2400">
              <a:latin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Titel 1"/>
          <p:cNvSpPr>
            <a:spLocks noGrp="1"/>
          </p:cNvSpPr>
          <p:nvPr>
            <p:ph type="title"/>
          </p:nvPr>
        </p:nvSpPr>
        <p:spPr/>
        <p:txBody>
          <a:bodyPr/>
          <a:lstStyle/>
          <a:p>
            <a:r>
              <a:rPr lang="de-DE" smtClean="0"/>
              <a:t>DKE Competence Center: A Strong Partner</a:t>
            </a:r>
          </a:p>
        </p:txBody>
      </p:sp>
      <p:pic>
        <p:nvPicPr>
          <p:cNvPr id="133122" name="Picture 2"/>
          <p:cNvPicPr>
            <a:picLocks noChangeAspect="1" noChangeArrowheads="1"/>
          </p:cNvPicPr>
          <p:nvPr/>
        </p:nvPicPr>
        <p:blipFill>
          <a:blip r:embed="rId3" cstate="print"/>
          <a:srcRect/>
          <a:stretch>
            <a:fillRect/>
          </a:stretch>
        </p:blipFill>
        <p:spPr bwMode="auto">
          <a:xfrm>
            <a:off x="3851275" y="1700213"/>
            <a:ext cx="3013075" cy="4321175"/>
          </a:xfrm>
          <a:prstGeom prst="rect">
            <a:avLst/>
          </a:prstGeom>
          <a:noFill/>
          <a:ln w="9525">
            <a:noFill/>
            <a:miter lim="800000"/>
            <a:headEnd/>
            <a:tailEnd/>
          </a:ln>
          <a:effectLst/>
        </p:spPr>
      </p:pic>
      <p:pic>
        <p:nvPicPr>
          <p:cNvPr id="133123" name="Picture 3"/>
          <p:cNvPicPr>
            <a:picLocks noChangeAspect="1" noChangeArrowheads="1"/>
          </p:cNvPicPr>
          <p:nvPr/>
        </p:nvPicPr>
        <p:blipFill>
          <a:blip r:embed="rId4" cstate="print"/>
          <a:srcRect/>
          <a:stretch>
            <a:fillRect/>
          </a:stretch>
        </p:blipFill>
        <p:spPr bwMode="auto">
          <a:xfrm>
            <a:off x="395288" y="1743075"/>
            <a:ext cx="3014662" cy="4278313"/>
          </a:xfrm>
          <a:prstGeom prst="rect">
            <a:avLst/>
          </a:prstGeom>
          <a:noFill/>
          <a:ln w="12700">
            <a:solidFill>
              <a:schemeClr val="bg1">
                <a:lumMod val="50000"/>
              </a:schemeClr>
            </a:solidFill>
            <a:miter lim="800000"/>
            <a:headEnd/>
            <a:tailEn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6" name="Inhaltsplatzhalter 2"/>
          <p:cNvSpPr txBox="1">
            <a:spLocks/>
          </p:cNvSpPr>
          <p:nvPr/>
        </p:nvSpPr>
        <p:spPr>
          <a:xfrm>
            <a:off x="3708400" y="3716338"/>
            <a:ext cx="5256213" cy="2478087"/>
          </a:xfrm>
          <a:prstGeom prst="rect">
            <a:avLst/>
          </a:prstGeom>
          <a:solidFill>
            <a:schemeClr val="bg1">
              <a:alpha val="81000"/>
            </a:schemeClr>
          </a:solidFill>
        </p:spPr>
        <p:txBody>
          <a:bodyPr/>
          <a:lstStyle/>
          <a:p>
            <a:pPr marL="474663" indent="-474663" eaLnBrk="0" hangingPunct="0">
              <a:spcBef>
                <a:spcPct val="20000"/>
              </a:spcBef>
              <a:buClr>
                <a:srgbClr val="FF0000"/>
              </a:buClr>
              <a:buSzPct val="80000"/>
              <a:buFont typeface="Wingdings 3" pitchFamily="18" charset="2"/>
              <a:buChar char=""/>
            </a:pPr>
            <a:r>
              <a:rPr lang="en-US" sz="2400">
                <a:latin typeface="Times New Roman" pitchFamily="18" charset="0"/>
              </a:rPr>
              <a:t>Active participation in the European standardization process (mandate M/490)</a:t>
            </a:r>
          </a:p>
          <a:p>
            <a:pPr marL="474663" indent="-474663" eaLnBrk="0" hangingPunct="0">
              <a:spcBef>
                <a:spcPct val="20000"/>
              </a:spcBef>
              <a:buClr>
                <a:srgbClr val="FF0000"/>
              </a:buClr>
              <a:buSzPct val="80000"/>
              <a:buFont typeface="Wingdings 3" pitchFamily="18" charset="2"/>
              <a:buChar char=""/>
            </a:pPr>
            <a:r>
              <a:rPr lang="en-US" sz="2400">
                <a:latin typeface="Times New Roman" pitchFamily="18" charset="0"/>
              </a:rPr>
              <a:t>Establishing connections abroad</a:t>
            </a:r>
          </a:p>
          <a:p>
            <a:pPr marL="474663" indent="-474663" eaLnBrk="0" hangingPunct="0">
              <a:spcBef>
                <a:spcPct val="20000"/>
              </a:spcBef>
              <a:buClr>
                <a:srgbClr val="FF0000"/>
              </a:buClr>
              <a:buSzPct val="80000"/>
              <a:buFont typeface="Wingdings 3" pitchFamily="18" charset="2"/>
              <a:buChar char=""/>
            </a:pPr>
            <a:r>
              <a:rPr lang="en-US" sz="2400">
                <a:latin typeface="Times New Roman" pitchFamily="18" charset="0"/>
              </a:rPr>
              <a:t>Collaboration with the FINSENY-project</a:t>
            </a:r>
          </a:p>
          <a:p>
            <a:pPr marL="474663" indent="-474663" eaLnBrk="0" hangingPunct="0">
              <a:spcBef>
                <a:spcPct val="20000"/>
              </a:spcBef>
              <a:buClr>
                <a:srgbClr val="FF0000"/>
              </a:buClr>
              <a:buSzPct val="80000"/>
              <a:buFont typeface="Wingdings 3" pitchFamily="18" charset="2"/>
              <a:buChar char=""/>
            </a:pPr>
            <a:endParaRPr lang="en-GB" sz="2400">
              <a:latin typeface="Times New Roman" pitchFamily="18" charset="0"/>
            </a:endParaRPr>
          </a:p>
          <a:p>
            <a:pPr marL="474663" indent="-474663" eaLnBrk="0" hangingPunct="0">
              <a:spcBef>
                <a:spcPct val="20000"/>
              </a:spcBef>
              <a:buClr>
                <a:srgbClr val="FF0000"/>
              </a:buClr>
              <a:buSzPct val="80000"/>
              <a:buFont typeface="Wingdings 3" pitchFamily="18" charset="2"/>
              <a:buChar char=""/>
            </a:pPr>
            <a:endParaRPr lang="de-DE" sz="2400">
              <a:latin typeface="Times New Roman" pitchFamily="18" charset="0"/>
            </a:endParaRPr>
          </a:p>
          <a:p>
            <a:pPr marL="474663" indent="-474663" eaLnBrk="0" hangingPunct="0">
              <a:spcBef>
                <a:spcPct val="20000"/>
              </a:spcBef>
              <a:buClr>
                <a:srgbClr val="FF0000"/>
              </a:buClr>
              <a:buSzPct val="80000"/>
              <a:buFont typeface="Wingdings 3" pitchFamily="18" charset="2"/>
              <a:buChar char=""/>
            </a:pPr>
            <a:endParaRPr lang="de-DE" sz="2400">
              <a:latin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nodeType="clickEffect">
                                  <p:stCondLst>
                                    <p:cond delay="0"/>
                                  </p:stCondLst>
                                  <p:childTnLst>
                                    <p:set>
                                      <p:cBhvr>
                                        <p:cTn id="6" dur="1" fill="hold">
                                          <p:stCondLst>
                                            <p:cond delay="0"/>
                                          </p:stCondLst>
                                        </p:cTn>
                                        <p:tgtEl>
                                          <p:spTgt spid="133122"/>
                                        </p:tgtEl>
                                        <p:attrNameLst>
                                          <p:attrName>style.visibility</p:attrName>
                                        </p:attrNameLst>
                                      </p:cBhvr>
                                      <p:to>
                                        <p:strVal val="visible"/>
                                      </p:to>
                                    </p:set>
                                    <p:animEffect transition="in" filter="fade">
                                      <p:cBhvr>
                                        <p:cTn id="7" dur="500"/>
                                        <p:tgtEl>
                                          <p:spTgt spid="133122"/>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 presetClass="entr" presetSubtype="0"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Titel 1"/>
          <p:cNvSpPr>
            <a:spLocks noGrp="1"/>
          </p:cNvSpPr>
          <p:nvPr>
            <p:ph type="title"/>
          </p:nvPr>
        </p:nvSpPr>
        <p:spPr/>
        <p:txBody>
          <a:bodyPr/>
          <a:lstStyle/>
          <a:p>
            <a:r>
              <a:rPr lang="de-DE" smtClean="0"/>
              <a:t>E-Energy II: the candidates</a:t>
            </a:r>
            <a:endParaRPr lang="en-GB" smtClean="0"/>
          </a:p>
        </p:txBody>
      </p:sp>
      <p:sp>
        <p:nvSpPr>
          <p:cNvPr id="64515" name="Inhaltsplatzhalter 2"/>
          <p:cNvSpPr>
            <a:spLocks noGrp="1"/>
          </p:cNvSpPr>
          <p:nvPr>
            <p:ph idx="1"/>
          </p:nvPr>
        </p:nvSpPr>
        <p:spPr>
          <a:xfrm>
            <a:off x="457200" y="1700213"/>
            <a:ext cx="8229600" cy="1512887"/>
          </a:xfrm>
        </p:spPr>
        <p:txBody>
          <a:bodyPr/>
          <a:lstStyle/>
          <a:p>
            <a:r>
              <a:rPr lang="de-DE" smtClean="0"/>
              <a:t>IT Security</a:t>
            </a:r>
          </a:p>
          <a:p>
            <a:r>
              <a:rPr lang="de-DE" smtClean="0"/>
              <a:t>Acceptance („Smart Customer“)</a:t>
            </a:r>
          </a:p>
          <a:p>
            <a:r>
              <a:rPr lang="de-DE" smtClean="0"/>
              <a:t>Integration of Storages</a:t>
            </a:r>
          </a:p>
          <a:p>
            <a:endParaRPr lang="en-GB" smtClean="0"/>
          </a:p>
        </p:txBody>
      </p:sp>
      <p:pic>
        <p:nvPicPr>
          <p:cNvPr id="64516" name="Picture 2" descr="U:\Bereiche\Internationales\Projekte\AlpEnergy\Work Packages\WP 7\WP7_Final Guideline\Graphiken\Fig.30.bmp"/>
          <p:cNvPicPr>
            <a:picLocks noChangeAspect="1" noChangeArrowheads="1"/>
          </p:cNvPicPr>
          <p:nvPr/>
        </p:nvPicPr>
        <p:blipFill>
          <a:blip r:embed="rId2" cstate="print"/>
          <a:srcRect/>
          <a:stretch>
            <a:fillRect/>
          </a:stretch>
        </p:blipFill>
        <p:spPr bwMode="auto">
          <a:xfrm>
            <a:off x="4716463" y="2814638"/>
            <a:ext cx="3887787" cy="3587750"/>
          </a:xfrm>
          <a:prstGeom prst="rect">
            <a:avLst/>
          </a:prstGeom>
          <a:noFill/>
          <a:ln w="9525">
            <a:noFill/>
            <a:miter lim="800000"/>
            <a:headEnd/>
            <a:tailEnd/>
          </a:ln>
        </p:spPr>
      </p:pic>
      <p:pic>
        <p:nvPicPr>
          <p:cNvPr id="64517" name="Picture 1" descr="C:\Users\msterner\Desktop\FUNDUS\Konzept_Power-to-Gas_Sterner_Specht.png"/>
          <p:cNvPicPr>
            <a:picLocks noChangeAspect="1" noChangeArrowheads="1"/>
          </p:cNvPicPr>
          <p:nvPr/>
        </p:nvPicPr>
        <p:blipFill>
          <a:blip r:embed="rId3" cstate="print"/>
          <a:srcRect l="74120" t="89481"/>
          <a:stretch>
            <a:fillRect/>
          </a:stretch>
        </p:blipFill>
        <p:spPr bwMode="auto">
          <a:xfrm>
            <a:off x="7812088" y="6132513"/>
            <a:ext cx="1079500" cy="261937"/>
          </a:xfrm>
          <a:prstGeom prst="rect">
            <a:avLst/>
          </a:prstGeom>
          <a:noFill/>
          <a:ln w="9525">
            <a:noFill/>
            <a:miter lim="800000"/>
            <a:headEnd/>
            <a:tailEnd/>
          </a:ln>
        </p:spPr>
      </p:pic>
      <p:pic>
        <p:nvPicPr>
          <p:cNvPr id="64518" name="Picture 2"/>
          <p:cNvPicPr>
            <a:picLocks noChangeAspect="1" noChangeArrowheads="1"/>
          </p:cNvPicPr>
          <p:nvPr/>
        </p:nvPicPr>
        <p:blipFill>
          <a:blip r:embed="rId4" cstate="print"/>
          <a:srcRect/>
          <a:stretch>
            <a:fillRect/>
          </a:stretch>
        </p:blipFill>
        <p:spPr bwMode="auto">
          <a:xfrm>
            <a:off x="2232025" y="3524250"/>
            <a:ext cx="1423988" cy="266065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Titel 1"/>
          <p:cNvSpPr>
            <a:spLocks noGrp="1"/>
          </p:cNvSpPr>
          <p:nvPr>
            <p:ph type="title"/>
          </p:nvPr>
        </p:nvSpPr>
        <p:spPr>
          <a:noFill/>
        </p:spPr>
        <p:txBody>
          <a:bodyPr/>
          <a:lstStyle/>
          <a:p>
            <a:r>
              <a:rPr smtClean="0">
                <a:solidFill>
                  <a:srgbClr val="C00000"/>
                </a:solidFill>
              </a:rPr>
              <a:t>Managing generation and consumption</a:t>
            </a:r>
            <a:endParaRPr lang="en-GB" smtClean="0">
              <a:solidFill>
                <a:srgbClr val="C00000"/>
              </a:solidFill>
            </a:endParaRPr>
          </a:p>
        </p:txBody>
      </p:sp>
      <p:sp>
        <p:nvSpPr>
          <p:cNvPr id="3" name="Foliennummernplatzhalter 2"/>
          <p:cNvSpPr>
            <a:spLocks noGrp="1"/>
          </p:cNvSpPr>
          <p:nvPr>
            <p:ph type="sldNum" sz="quarter" idx="10"/>
          </p:nvPr>
        </p:nvSpPr>
        <p:spPr/>
        <p:txBody>
          <a:bodyPr/>
          <a:lstStyle/>
          <a:p>
            <a:fld id="{19ED8C36-F641-4D70-950C-87A7917DF9FA}" type="slidenum">
              <a:rPr lang="de-DE"/>
              <a:pPr/>
              <a:t>37</a:t>
            </a:fld>
            <a:endParaRPr lang="de-DE"/>
          </a:p>
        </p:txBody>
      </p:sp>
      <p:sp>
        <p:nvSpPr>
          <p:cNvPr id="4" name="Fußzeilenplatzhalter 3"/>
          <p:cNvSpPr>
            <a:spLocks noGrp="1"/>
          </p:cNvSpPr>
          <p:nvPr>
            <p:ph type="ftr" sz="quarter" idx="11"/>
          </p:nvPr>
        </p:nvSpPr>
        <p:spPr/>
        <p:txBody>
          <a:bodyPr/>
          <a:lstStyle/>
          <a:p>
            <a:pPr>
              <a:defRPr/>
            </a:pPr>
            <a:r>
              <a:rPr lang="de-DE" dirty="0"/>
              <a:t>Ludwig Karg, B.A.U.M. </a:t>
            </a:r>
            <a:r>
              <a:rPr lang="de-DE" dirty="0" smtClean="0"/>
              <a:t>Consult</a:t>
            </a:r>
            <a:endParaRPr lang="de-DE" dirty="0"/>
          </a:p>
        </p:txBody>
      </p:sp>
      <p:sp>
        <p:nvSpPr>
          <p:cNvPr id="17413" name="Rectangle 3"/>
          <p:cNvSpPr>
            <a:spLocks noChangeArrowheads="1"/>
          </p:cNvSpPr>
          <p:nvPr/>
        </p:nvSpPr>
        <p:spPr bwMode="auto">
          <a:xfrm>
            <a:off x="-12700" y="1087438"/>
            <a:ext cx="9144000" cy="5040312"/>
          </a:xfrm>
          <a:prstGeom prst="rect">
            <a:avLst/>
          </a:prstGeom>
          <a:solidFill>
            <a:schemeClr val="bg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p>
            <a:endParaRPr lang="en-US" sz="1200">
              <a:solidFill>
                <a:srgbClr val="000000"/>
              </a:solidFill>
              <a:cs typeface="Arial" charset="0"/>
            </a:endParaRPr>
          </a:p>
        </p:txBody>
      </p:sp>
      <p:sp>
        <p:nvSpPr>
          <p:cNvPr id="6" name="Text Box 4"/>
          <p:cNvSpPr txBox="1">
            <a:spLocks noChangeArrowheads="1"/>
          </p:cNvSpPr>
          <p:nvPr/>
        </p:nvSpPr>
        <p:spPr bwMode="auto">
          <a:xfrm>
            <a:off x="827088" y="1619250"/>
            <a:ext cx="2232025" cy="457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pPr>
              <a:spcBef>
                <a:spcPct val="50000"/>
              </a:spcBef>
            </a:pPr>
            <a:r>
              <a:rPr lang="en-GB" sz="2400" b="1">
                <a:solidFill>
                  <a:srgbClr val="9B2D1F"/>
                </a:solidFill>
                <a:latin typeface="Calibri" pitchFamily="34" charset="0"/>
                <a:cs typeface="Arial" charset="0"/>
              </a:rPr>
              <a:t>PRODUCTION</a:t>
            </a:r>
            <a:endParaRPr lang="en-GB" sz="2400">
              <a:solidFill>
                <a:srgbClr val="9B2D1F"/>
              </a:solidFill>
              <a:latin typeface="Calibri" pitchFamily="34" charset="0"/>
              <a:cs typeface="Arial" charset="0"/>
            </a:endParaRPr>
          </a:p>
        </p:txBody>
      </p:sp>
      <p:sp>
        <p:nvSpPr>
          <p:cNvPr id="7" name="Text Box 5"/>
          <p:cNvSpPr txBox="1">
            <a:spLocks noChangeArrowheads="1"/>
          </p:cNvSpPr>
          <p:nvPr/>
        </p:nvSpPr>
        <p:spPr bwMode="auto">
          <a:xfrm>
            <a:off x="5651500" y="1603375"/>
            <a:ext cx="2736850" cy="457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pPr>
              <a:spcBef>
                <a:spcPct val="50000"/>
              </a:spcBef>
            </a:pPr>
            <a:r>
              <a:rPr lang="en-GB" sz="2400" b="1">
                <a:solidFill>
                  <a:srgbClr val="FF9900"/>
                </a:solidFill>
                <a:latin typeface="Calibri" pitchFamily="34" charset="0"/>
                <a:cs typeface="Arial" charset="0"/>
              </a:rPr>
              <a:t>CONSUMPTION</a:t>
            </a:r>
            <a:endParaRPr lang="en-GB" sz="2400">
              <a:solidFill>
                <a:srgbClr val="FF9900"/>
              </a:solidFill>
              <a:latin typeface="Calibri" pitchFamily="34" charset="0"/>
              <a:cs typeface="Arial" charset="0"/>
            </a:endParaRPr>
          </a:p>
        </p:txBody>
      </p:sp>
      <p:sp>
        <p:nvSpPr>
          <p:cNvPr id="8" name="Rectangle 6"/>
          <p:cNvSpPr>
            <a:spLocks noChangeArrowheads="1"/>
          </p:cNvSpPr>
          <p:nvPr/>
        </p:nvSpPr>
        <p:spPr bwMode="auto">
          <a:xfrm>
            <a:off x="0" y="1016000"/>
            <a:ext cx="9144000" cy="5083175"/>
          </a:xfrm>
          <a:prstGeom prst="rect">
            <a:avLst/>
          </a:prstGeom>
          <a:solidFill>
            <a:srgbClr val="9BD200"/>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p>
            <a:endParaRPr lang="en-US" sz="1200">
              <a:solidFill>
                <a:srgbClr val="000000"/>
              </a:solidFill>
              <a:cs typeface="Arial" charset="0"/>
            </a:endParaRPr>
          </a:p>
        </p:txBody>
      </p:sp>
      <p:sp>
        <p:nvSpPr>
          <p:cNvPr id="9" name="Rectangle 7"/>
          <p:cNvSpPr>
            <a:spLocks noChangeArrowheads="1"/>
          </p:cNvSpPr>
          <p:nvPr/>
        </p:nvSpPr>
        <p:spPr bwMode="auto">
          <a:xfrm>
            <a:off x="4643438" y="2455863"/>
            <a:ext cx="4321175" cy="3384550"/>
          </a:xfrm>
          <a:prstGeom prst="rect">
            <a:avLst/>
          </a:prstGeom>
          <a:solidFill>
            <a:srgbClr val="FFFF99"/>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p>
            <a:endParaRPr lang="en-US" sz="1200">
              <a:solidFill>
                <a:srgbClr val="000000"/>
              </a:solidFill>
              <a:cs typeface="Arial" charset="0"/>
            </a:endParaRPr>
          </a:p>
        </p:txBody>
      </p:sp>
      <p:sp>
        <p:nvSpPr>
          <p:cNvPr id="10" name="Rectangle 8"/>
          <p:cNvSpPr>
            <a:spLocks noChangeArrowheads="1"/>
          </p:cNvSpPr>
          <p:nvPr/>
        </p:nvSpPr>
        <p:spPr bwMode="auto">
          <a:xfrm>
            <a:off x="179388" y="2455863"/>
            <a:ext cx="4464050" cy="3384550"/>
          </a:xfrm>
          <a:prstGeom prst="rect">
            <a:avLst/>
          </a:prstGeom>
          <a:solidFill>
            <a:srgbClr val="66CCFF"/>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p>
            <a:endParaRPr lang="en-US" sz="1200">
              <a:solidFill>
                <a:srgbClr val="000000"/>
              </a:solidFill>
              <a:cs typeface="Arial" charset="0"/>
            </a:endParaRPr>
          </a:p>
        </p:txBody>
      </p:sp>
      <p:pic>
        <p:nvPicPr>
          <p:cNvPr id="65547" name="Picture 9" descr="sunmachinekombi_540"/>
          <p:cNvPicPr>
            <a:picLocks noChangeAspect="1" noChangeArrowheads="1"/>
          </p:cNvPicPr>
          <p:nvPr/>
        </p:nvPicPr>
        <p:blipFill>
          <a:blip r:embed="rId2" cstate="print"/>
          <a:srcRect/>
          <a:stretch>
            <a:fillRect/>
          </a:stretch>
        </p:blipFill>
        <p:spPr bwMode="auto">
          <a:xfrm>
            <a:off x="3884613" y="4832350"/>
            <a:ext cx="438150" cy="719138"/>
          </a:xfrm>
          <a:prstGeom prst="rect">
            <a:avLst/>
          </a:prstGeom>
          <a:noFill/>
          <a:ln w="9525">
            <a:noFill/>
            <a:miter lim="800000"/>
            <a:headEnd/>
            <a:tailEnd/>
          </a:ln>
        </p:spPr>
      </p:pic>
      <p:pic>
        <p:nvPicPr>
          <p:cNvPr id="65548" name="Picture 10" descr="908_Flughafen%20Salzburg2"/>
          <p:cNvPicPr>
            <a:picLocks noChangeAspect="1" noChangeArrowheads="1"/>
          </p:cNvPicPr>
          <p:nvPr/>
        </p:nvPicPr>
        <p:blipFill>
          <a:blip r:embed="rId3" cstate="print"/>
          <a:srcRect/>
          <a:stretch>
            <a:fillRect/>
          </a:stretch>
        </p:blipFill>
        <p:spPr bwMode="auto">
          <a:xfrm>
            <a:off x="1884363" y="4832350"/>
            <a:ext cx="958850" cy="719138"/>
          </a:xfrm>
          <a:prstGeom prst="rect">
            <a:avLst/>
          </a:prstGeom>
          <a:noFill/>
          <a:ln w="9525">
            <a:noFill/>
            <a:miter lim="800000"/>
            <a:headEnd/>
            <a:tailEnd/>
          </a:ln>
        </p:spPr>
      </p:pic>
      <p:pic>
        <p:nvPicPr>
          <p:cNvPr id="65549" name="Picture 11" descr="2056e018e1"/>
          <p:cNvPicPr>
            <a:picLocks noChangeAspect="1" noChangeArrowheads="1"/>
          </p:cNvPicPr>
          <p:nvPr/>
        </p:nvPicPr>
        <p:blipFill>
          <a:blip r:embed="rId4" cstate="print"/>
          <a:srcRect/>
          <a:stretch>
            <a:fillRect/>
          </a:stretch>
        </p:blipFill>
        <p:spPr bwMode="auto">
          <a:xfrm>
            <a:off x="250825" y="4832350"/>
            <a:ext cx="479425" cy="719138"/>
          </a:xfrm>
          <a:prstGeom prst="rect">
            <a:avLst/>
          </a:prstGeom>
          <a:noFill/>
          <a:ln w="9525">
            <a:noFill/>
            <a:miter lim="800000"/>
            <a:headEnd/>
            <a:tailEnd/>
          </a:ln>
        </p:spPr>
      </p:pic>
      <p:pic>
        <p:nvPicPr>
          <p:cNvPr id="65550" name="Picture 12" descr="Biogasanlage_im_Maisfeld"/>
          <p:cNvPicPr>
            <a:picLocks noChangeAspect="1" noChangeArrowheads="1"/>
          </p:cNvPicPr>
          <p:nvPr/>
        </p:nvPicPr>
        <p:blipFill>
          <a:blip r:embed="rId5" cstate="print"/>
          <a:srcRect/>
          <a:stretch>
            <a:fillRect/>
          </a:stretch>
        </p:blipFill>
        <p:spPr bwMode="auto">
          <a:xfrm>
            <a:off x="755650" y="4832350"/>
            <a:ext cx="1081088" cy="719138"/>
          </a:xfrm>
          <a:prstGeom prst="rect">
            <a:avLst/>
          </a:prstGeom>
          <a:noFill/>
          <a:ln w="9525">
            <a:noFill/>
            <a:miter lim="800000"/>
            <a:headEnd/>
            <a:tailEnd/>
          </a:ln>
        </p:spPr>
      </p:pic>
      <p:pic>
        <p:nvPicPr>
          <p:cNvPr id="65551" name="Picture 13" descr="Wasser"/>
          <p:cNvPicPr>
            <a:picLocks noChangeAspect="1" noChangeArrowheads="1"/>
          </p:cNvPicPr>
          <p:nvPr/>
        </p:nvPicPr>
        <p:blipFill>
          <a:blip r:embed="rId6" cstate="print"/>
          <a:srcRect/>
          <a:stretch>
            <a:fillRect/>
          </a:stretch>
        </p:blipFill>
        <p:spPr bwMode="auto">
          <a:xfrm>
            <a:off x="2876550" y="4832350"/>
            <a:ext cx="957263" cy="719138"/>
          </a:xfrm>
          <a:prstGeom prst="rect">
            <a:avLst/>
          </a:prstGeom>
          <a:noFill/>
          <a:ln w="9525">
            <a:noFill/>
            <a:miter lim="800000"/>
            <a:headEnd/>
            <a:tailEnd/>
          </a:ln>
        </p:spPr>
      </p:pic>
      <p:sp>
        <p:nvSpPr>
          <p:cNvPr id="16" name="Text Box 14"/>
          <p:cNvSpPr txBox="1">
            <a:spLocks noChangeArrowheads="1"/>
          </p:cNvSpPr>
          <p:nvPr/>
        </p:nvSpPr>
        <p:spPr bwMode="auto">
          <a:xfrm>
            <a:off x="250825" y="2443163"/>
            <a:ext cx="4537075" cy="17875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pPr marL="265113" indent="-265113">
              <a:spcBef>
                <a:spcPct val="50000"/>
              </a:spcBef>
            </a:pPr>
            <a:r>
              <a:rPr lang="en-GB" sz="3000" b="1">
                <a:solidFill>
                  <a:srgbClr val="000000"/>
                </a:solidFill>
                <a:latin typeface="Calibri" pitchFamily="34" charset="0"/>
                <a:cs typeface="Arial" charset="0"/>
              </a:rPr>
              <a:t>VPP</a:t>
            </a:r>
            <a:r>
              <a:rPr lang="en-GB" sz="2000">
                <a:solidFill>
                  <a:srgbClr val="000000"/>
                </a:solidFill>
                <a:latin typeface="Calibri" pitchFamily="34" charset="0"/>
                <a:cs typeface="Arial" charset="0"/>
              </a:rPr>
              <a:t>		(Virtual Power Plant)</a:t>
            </a:r>
          </a:p>
          <a:p>
            <a:pPr marL="265113" indent="-265113">
              <a:spcBef>
                <a:spcPct val="50000"/>
              </a:spcBef>
              <a:buFont typeface="Wingdings" pitchFamily="2" charset="2"/>
              <a:buChar char="Ø"/>
            </a:pPr>
            <a:r>
              <a:rPr lang="en-GB">
                <a:solidFill>
                  <a:srgbClr val="000000"/>
                </a:solidFill>
                <a:latin typeface="Calibri" pitchFamily="34" charset="0"/>
                <a:cs typeface="Arial" charset="0"/>
              </a:rPr>
              <a:t>multiple </a:t>
            </a:r>
            <a:r>
              <a:rPr lang="en-GB" b="1">
                <a:solidFill>
                  <a:srgbClr val="000000"/>
                </a:solidFill>
                <a:latin typeface="Calibri" pitchFamily="34" charset="0"/>
                <a:cs typeface="Arial" charset="0"/>
              </a:rPr>
              <a:t>power generators</a:t>
            </a:r>
            <a:r>
              <a:rPr lang="en-GB">
                <a:solidFill>
                  <a:srgbClr val="000000"/>
                </a:solidFill>
                <a:latin typeface="Calibri" pitchFamily="34" charset="0"/>
                <a:cs typeface="Arial" charset="0"/>
              </a:rPr>
              <a:t> (different type)</a:t>
            </a:r>
            <a:endParaRPr lang="en-GB" b="1">
              <a:solidFill>
                <a:srgbClr val="000000"/>
              </a:solidFill>
              <a:latin typeface="Calibri" pitchFamily="34" charset="0"/>
              <a:cs typeface="Arial" charset="0"/>
            </a:endParaRPr>
          </a:p>
          <a:p>
            <a:pPr marL="265113" indent="-265113">
              <a:spcBef>
                <a:spcPct val="50000"/>
              </a:spcBef>
              <a:buFont typeface="Wingdings" pitchFamily="2" charset="2"/>
              <a:buChar char="Ø"/>
            </a:pPr>
            <a:r>
              <a:rPr lang="en-GB">
                <a:solidFill>
                  <a:srgbClr val="000000"/>
                </a:solidFill>
                <a:latin typeface="Calibri" pitchFamily="34" charset="0"/>
                <a:cs typeface="Arial" charset="0"/>
              </a:rPr>
              <a:t>controlling effectiveness and efficiency</a:t>
            </a:r>
          </a:p>
          <a:p>
            <a:pPr marL="265113" indent="-265113">
              <a:spcBef>
                <a:spcPct val="50000"/>
              </a:spcBef>
              <a:buFont typeface="Wingdings" pitchFamily="2" charset="2"/>
              <a:buChar char="Ø"/>
            </a:pPr>
            <a:r>
              <a:rPr lang="en-GB">
                <a:solidFill>
                  <a:srgbClr val="000000"/>
                </a:solidFill>
                <a:latin typeface="Calibri" pitchFamily="34" charset="0"/>
                <a:cs typeface="Arial" charset="0"/>
              </a:rPr>
              <a:t>protection of grid (no overloads, no peaks)</a:t>
            </a:r>
          </a:p>
        </p:txBody>
      </p:sp>
      <p:sp>
        <p:nvSpPr>
          <p:cNvPr id="17" name="Text Box 15"/>
          <p:cNvSpPr txBox="1">
            <a:spLocks noChangeArrowheads="1"/>
          </p:cNvSpPr>
          <p:nvPr/>
        </p:nvSpPr>
        <p:spPr bwMode="auto">
          <a:xfrm>
            <a:off x="4643438" y="2455863"/>
            <a:ext cx="4500562" cy="22002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pPr marL="265113" indent="-265113">
              <a:spcBef>
                <a:spcPct val="50000"/>
              </a:spcBef>
            </a:pPr>
            <a:r>
              <a:rPr lang="en-GB" sz="3000" b="1">
                <a:solidFill>
                  <a:srgbClr val="000000"/>
                </a:solidFill>
                <a:latin typeface="Calibri" pitchFamily="34" charset="0"/>
                <a:cs typeface="Arial" charset="0"/>
              </a:rPr>
              <a:t>VLP	</a:t>
            </a:r>
            <a:r>
              <a:rPr lang="en-GB" sz="2000">
                <a:solidFill>
                  <a:srgbClr val="000000"/>
                </a:solidFill>
                <a:latin typeface="Calibri" pitchFamily="34" charset="0"/>
                <a:cs typeface="Arial" charset="0"/>
              </a:rPr>
              <a:t>	(Virtual Load Plant)</a:t>
            </a:r>
          </a:p>
          <a:p>
            <a:pPr marL="265113" indent="-265113">
              <a:spcBef>
                <a:spcPct val="50000"/>
              </a:spcBef>
              <a:buFont typeface="Wingdings" pitchFamily="2" charset="2"/>
              <a:buChar char="Ø"/>
            </a:pPr>
            <a:r>
              <a:rPr lang="en-GB">
                <a:solidFill>
                  <a:srgbClr val="000000"/>
                </a:solidFill>
                <a:latin typeface="Calibri" pitchFamily="34" charset="0"/>
                <a:cs typeface="Arial" charset="0"/>
              </a:rPr>
              <a:t>multiple </a:t>
            </a:r>
            <a:r>
              <a:rPr lang="en-GB" b="1">
                <a:solidFill>
                  <a:srgbClr val="000000"/>
                </a:solidFill>
                <a:latin typeface="Calibri" pitchFamily="34" charset="0"/>
                <a:cs typeface="Arial" charset="0"/>
              </a:rPr>
              <a:t>power consumers </a:t>
            </a:r>
            <a:r>
              <a:rPr lang="en-GB">
                <a:solidFill>
                  <a:srgbClr val="000000"/>
                </a:solidFill>
                <a:latin typeface="Calibri" pitchFamily="34" charset="0"/>
                <a:cs typeface="Arial" charset="0"/>
              </a:rPr>
              <a:t>(private, biz)</a:t>
            </a:r>
          </a:p>
          <a:p>
            <a:pPr marL="265113" indent="-265113">
              <a:spcBef>
                <a:spcPct val="50000"/>
              </a:spcBef>
              <a:buFont typeface="Wingdings" pitchFamily="2" charset="2"/>
              <a:buChar char="Ø"/>
            </a:pPr>
            <a:r>
              <a:rPr lang="en-GB">
                <a:solidFill>
                  <a:srgbClr val="000000"/>
                </a:solidFill>
                <a:latin typeface="Calibri" pitchFamily="34" charset="0"/>
                <a:cs typeface="Arial" charset="0"/>
              </a:rPr>
              <a:t>demand side management to control load</a:t>
            </a:r>
          </a:p>
          <a:p>
            <a:pPr marL="265113" indent="-265113">
              <a:spcBef>
                <a:spcPct val="50000"/>
              </a:spcBef>
              <a:buFont typeface="Wingdings" pitchFamily="2" charset="2"/>
              <a:buChar char="Ø"/>
            </a:pPr>
            <a:r>
              <a:rPr lang="en-GB">
                <a:solidFill>
                  <a:srgbClr val="000000"/>
                </a:solidFill>
                <a:latin typeface="Calibri" pitchFamily="34" charset="0"/>
                <a:cs typeface="Arial" charset="0"/>
              </a:rPr>
              <a:t>controlling and optimizing appliances </a:t>
            </a:r>
          </a:p>
          <a:p>
            <a:pPr marL="265113" indent="-265113">
              <a:spcBef>
                <a:spcPct val="50000"/>
              </a:spcBef>
              <a:buFont typeface="Wingdings" pitchFamily="2" charset="2"/>
              <a:buChar char="Ø"/>
            </a:pPr>
            <a:endParaRPr lang="en-GB">
              <a:solidFill>
                <a:srgbClr val="000000"/>
              </a:solidFill>
              <a:latin typeface="Calibri" pitchFamily="34" charset="0"/>
              <a:cs typeface="Arial" charset="0"/>
            </a:endParaRPr>
          </a:p>
        </p:txBody>
      </p:sp>
      <p:sp>
        <p:nvSpPr>
          <p:cNvPr id="18" name="Text Box 16"/>
          <p:cNvSpPr txBox="1">
            <a:spLocks noChangeArrowheads="1"/>
          </p:cNvSpPr>
          <p:nvPr/>
        </p:nvSpPr>
        <p:spPr bwMode="auto">
          <a:xfrm>
            <a:off x="250825" y="1016000"/>
            <a:ext cx="8893175" cy="13731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marL="358775" indent="-358775" eaLnBrk="0" hangingPunct="0">
              <a:defRPr sz="1200">
                <a:solidFill>
                  <a:schemeClr val="tx1"/>
                </a:solidFill>
                <a:latin typeface="Arial" pitchFamily="34" charset="0"/>
                <a:cs typeface="Arial" pitchFamily="34" charset="0"/>
              </a:defRPr>
            </a:lvl1pPr>
            <a:lvl2pPr marL="742950" indent="-285750" eaLnBrk="0" hangingPunct="0">
              <a:defRPr sz="1200">
                <a:solidFill>
                  <a:schemeClr val="tx1"/>
                </a:solidFill>
                <a:latin typeface="Arial" pitchFamily="34" charset="0"/>
                <a:cs typeface="Arial" pitchFamily="34" charset="0"/>
              </a:defRPr>
            </a:lvl2pPr>
            <a:lvl3pPr marL="1143000" indent="-228600" eaLnBrk="0" hangingPunct="0">
              <a:defRPr sz="1200">
                <a:solidFill>
                  <a:schemeClr val="tx1"/>
                </a:solidFill>
                <a:latin typeface="Arial" pitchFamily="34" charset="0"/>
                <a:cs typeface="Arial" pitchFamily="34" charset="0"/>
              </a:defRPr>
            </a:lvl3pPr>
            <a:lvl4pPr marL="1600200" indent="-228600" eaLnBrk="0" hangingPunct="0">
              <a:defRPr sz="1200">
                <a:solidFill>
                  <a:schemeClr val="tx1"/>
                </a:solidFill>
                <a:latin typeface="Arial" pitchFamily="34" charset="0"/>
                <a:cs typeface="Arial" pitchFamily="34" charset="0"/>
              </a:defRPr>
            </a:lvl4pPr>
            <a:lvl5pPr marL="2057400" indent="-228600" eaLnBrk="0" hangingPunct="0">
              <a:defRPr sz="1200">
                <a:solidFill>
                  <a:schemeClr val="tx1"/>
                </a:solidFill>
                <a:latin typeface="Arial" pitchFamily="34" charset="0"/>
                <a:cs typeface="Arial" pitchFamily="34" charset="0"/>
              </a:defRPr>
            </a:lvl5pPr>
            <a:lvl6pPr marL="2514600" indent="-228600" eaLnBrk="0" fontAlgn="base" hangingPunct="0">
              <a:spcBef>
                <a:spcPct val="0"/>
              </a:spcBef>
              <a:spcAft>
                <a:spcPct val="0"/>
              </a:spcAft>
              <a:defRPr sz="1200">
                <a:solidFill>
                  <a:schemeClr val="tx1"/>
                </a:solidFill>
                <a:latin typeface="Arial" pitchFamily="34" charset="0"/>
                <a:cs typeface="Arial" pitchFamily="34" charset="0"/>
              </a:defRPr>
            </a:lvl6pPr>
            <a:lvl7pPr marL="2971800" indent="-228600" eaLnBrk="0" fontAlgn="base" hangingPunct="0">
              <a:spcBef>
                <a:spcPct val="0"/>
              </a:spcBef>
              <a:spcAft>
                <a:spcPct val="0"/>
              </a:spcAft>
              <a:defRPr sz="1200">
                <a:solidFill>
                  <a:schemeClr val="tx1"/>
                </a:solidFill>
                <a:latin typeface="Arial" pitchFamily="34" charset="0"/>
                <a:cs typeface="Arial" pitchFamily="34" charset="0"/>
              </a:defRPr>
            </a:lvl7pPr>
            <a:lvl8pPr marL="3429000" indent="-228600" eaLnBrk="0" fontAlgn="base" hangingPunct="0">
              <a:spcBef>
                <a:spcPct val="0"/>
              </a:spcBef>
              <a:spcAft>
                <a:spcPct val="0"/>
              </a:spcAft>
              <a:defRPr sz="1200">
                <a:solidFill>
                  <a:schemeClr val="tx1"/>
                </a:solidFill>
                <a:latin typeface="Arial" pitchFamily="34" charset="0"/>
                <a:cs typeface="Arial" pitchFamily="34" charset="0"/>
              </a:defRPr>
            </a:lvl8pPr>
            <a:lvl9pPr marL="3886200" indent="-228600" eaLnBrk="0" fontAlgn="base" hangingPunct="0">
              <a:spcBef>
                <a:spcPct val="0"/>
              </a:spcBef>
              <a:spcAft>
                <a:spcPct val="0"/>
              </a:spcAft>
              <a:defRPr sz="1200">
                <a:solidFill>
                  <a:schemeClr val="tx1"/>
                </a:solidFill>
                <a:latin typeface="Arial" pitchFamily="34" charset="0"/>
                <a:cs typeface="Arial" pitchFamily="34" charset="0"/>
              </a:defRPr>
            </a:lvl9pPr>
          </a:lstStyle>
          <a:p>
            <a:pPr eaLnBrk="1" hangingPunct="1">
              <a:spcBef>
                <a:spcPct val="50000"/>
              </a:spcBef>
              <a:defRPr/>
            </a:pPr>
            <a:r>
              <a:rPr lang="en-GB" sz="3000" b="1" smtClean="0">
                <a:solidFill>
                  <a:prstClr val="white"/>
                </a:solidFill>
                <a:latin typeface="Calibri" pitchFamily="34" charset="0"/>
                <a:ea typeface="+mn-ea"/>
              </a:rPr>
              <a:t>VPS          </a:t>
            </a:r>
            <a:r>
              <a:rPr lang="en-GB" sz="2000" smtClean="0">
                <a:solidFill>
                  <a:prstClr val="white"/>
                </a:solidFill>
                <a:latin typeface="Calibri" pitchFamily="34" charset="0"/>
                <a:ea typeface="+mn-ea"/>
              </a:rPr>
              <a:t>(Virtual Power System)</a:t>
            </a:r>
          </a:p>
          <a:p>
            <a:pPr eaLnBrk="1" hangingPunct="1">
              <a:buFont typeface="Wingdings" pitchFamily="2" charset="2"/>
              <a:buChar char="Ø"/>
              <a:defRPr/>
            </a:pPr>
            <a:r>
              <a:rPr lang="en-GB" sz="1800" smtClean="0">
                <a:solidFill>
                  <a:prstClr val="white"/>
                </a:solidFill>
                <a:latin typeface="Calibri" pitchFamily="34" charset="0"/>
                <a:ea typeface="+mn-ea"/>
                <a:sym typeface="Wingdings" pitchFamily="2" charset="2"/>
              </a:rPr>
              <a:t>matching generation and consumption (including storage)</a:t>
            </a:r>
          </a:p>
          <a:p>
            <a:pPr eaLnBrk="1" hangingPunct="1">
              <a:buFont typeface="Wingdings" pitchFamily="2" charset="2"/>
              <a:buChar char="Ø"/>
              <a:defRPr/>
            </a:pPr>
            <a:r>
              <a:rPr lang="en-GB" sz="1800" smtClean="0">
                <a:solidFill>
                  <a:prstClr val="white"/>
                </a:solidFill>
                <a:latin typeface="Calibri" pitchFamily="34" charset="0"/>
                <a:ea typeface="+mn-ea"/>
                <a:sym typeface="Wingdings" pitchFamily="2" charset="2"/>
              </a:rPr>
              <a:t>optimizing usage of existing grid</a:t>
            </a:r>
          </a:p>
          <a:p>
            <a:pPr eaLnBrk="1" hangingPunct="1">
              <a:buFont typeface="Wingdings" pitchFamily="2" charset="2"/>
              <a:buChar char="Ø"/>
              <a:defRPr/>
            </a:pPr>
            <a:r>
              <a:rPr lang="en-GB" sz="1800" smtClean="0">
                <a:solidFill>
                  <a:prstClr val="white"/>
                </a:solidFill>
                <a:latin typeface="Calibri" pitchFamily="34" charset="0"/>
                <a:ea typeface="+mn-ea"/>
                <a:sym typeface="Wingdings" pitchFamily="2" charset="2"/>
              </a:rPr>
              <a:t>new business models (tariffs, services)</a:t>
            </a:r>
          </a:p>
        </p:txBody>
      </p:sp>
      <p:grpSp>
        <p:nvGrpSpPr>
          <p:cNvPr id="19" name="Group 17"/>
          <p:cNvGrpSpPr>
            <a:grpSpLocks/>
          </p:cNvGrpSpPr>
          <p:nvPr/>
        </p:nvGrpSpPr>
        <p:grpSpPr bwMode="auto">
          <a:xfrm>
            <a:off x="4381500" y="4837113"/>
            <a:ext cx="1198563" cy="720725"/>
            <a:chOff x="2797" y="3070"/>
            <a:chExt cx="755" cy="454"/>
          </a:xfrm>
        </p:grpSpPr>
        <p:pic>
          <p:nvPicPr>
            <p:cNvPr id="65561" name="Picture 18" descr="TH!NK-city"/>
            <p:cNvPicPr>
              <a:picLocks noChangeAspect="1" noChangeArrowheads="1"/>
            </p:cNvPicPr>
            <p:nvPr/>
          </p:nvPicPr>
          <p:blipFill>
            <a:blip r:embed="rId7" cstate="print">
              <a:clrChange>
                <a:clrFrom>
                  <a:srgbClr val="0166FF"/>
                </a:clrFrom>
                <a:clrTo>
                  <a:srgbClr val="0166FF">
                    <a:alpha val="0"/>
                  </a:srgbClr>
                </a:clrTo>
              </a:clrChange>
            </a:blip>
            <a:srcRect/>
            <a:stretch>
              <a:fillRect/>
            </a:stretch>
          </p:blipFill>
          <p:spPr bwMode="auto">
            <a:xfrm>
              <a:off x="2797" y="3070"/>
              <a:ext cx="755" cy="454"/>
            </a:xfrm>
            <a:prstGeom prst="rect">
              <a:avLst/>
            </a:prstGeom>
            <a:noFill/>
            <a:ln w="9525">
              <a:noFill/>
              <a:miter lim="800000"/>
              <a:headEnd/>
              <a:tailEnd/>
            </a:ln>
          </p:spPr>
        </p:pic>
        <p:pic>
          <p:nvPicPr>
            <p:cNvPr id="65562" name="Picture 19" descr="e-blitz"/>
            <p:cNvPicPr>
              <a:picLocks noChangeAspect="1" noChangeArrowheads="1"/>
            </p:cNvPicPr>
            <p:nvPr/>
          </p:nvPicPr>
          <p:blipFill>
            <a:blip r:embed="rId8" cstate="print"/>
            <a:srcRect/>
            <a:stretch>
              <a:fillRect/>
            </a:stretch>
          </p:blipFill>
          <p:spPr bwMode="auto">
            <a:xfrm>
              <a:off x="3322" y="3296"/>
              <a:ext cx="52" cy="113"/>
            </a:xfrm>
            <a:prstGeom prst="rect">
              <a:avLst/>
            </a:prstGeom>
            <a:noFill/>
            <a:ln w="9525">
              <a:noFill/>
              <a:miter lim="800000"/>
              <a:headEnd/>
              <a:tailEnd/>
            </a:ln>
          </p:spPr>
        </p:pic>
      </p:grpSp>
      <p:pic>
        <p:nvPicPr>
          <p:cNvPr id="22" name="Picture 20" descr="untitled"/>
          <p:cNvPicPr>
            <a:picLocks noChangeAspect="1" noChangeArrowheads="1"/>
          </p:cNvPicPr>
          <p:nvPr/>
        </p:nvPicPr>
        <p:blipFill>
          <a:blip r:embed="rId9" cstate="print"/>
          <a:srcRect/>
          <a:stretch>
            <a:fillRect/>
          </a:stretch>
        </p:blipFill>
        <p:spPr bwMode="auto">
          <a:xfrm>
            <a:off x="8062913" y="4832350"/>
            <a:ext cx="623887" cy="719138"/>
          </a:xfrm>
          <a:prstGeom prst="rect">
            <a:avLst/>
          </a:prstGeom>
          <a:noFill/>
          <a:ln w="9525">
            <a:noFill/>
            <a:miter lim="800000"/>
            <a:headEnd/>
            <a:tailEnd/>
          </a:ln>
        </p:spPr>
      </p:pic>
      <p:pic>
        <p:nvPicPr>
          <p:cNvPr id="23" name="Picture 21" descr="115710"/>
          <p:cNvPicPr>
            <a:picLocks noChangeAspect="1" noChangeArrowheads="1"/>
          </p:cNvPicPr>
          <p:nvPr/>
        </p:nvPicPr>
        <p:blipFill>
          <a:blip r:embed="rId10" cstate="print"/>
          <a:srcRect/>
          <a:stretch>
            <a:fillRect/>
          </a:stretch>
        </p:blipFill>
        <p:spPr bwMode="auto">
          <a:xfrm>
            <a:off x="7372350" y="4832350"/>
            <a:ext cx="550863" cy="719138"/>
          </a:xfrm>
          <a:prstGeom prst="rect">
            <a:avLst/>
          </a:prstGeom>
          <a:noFill/>
          <a:ln w="9525">
            <a:noFill/>
            <a:miter lim="800000"/>
            <a:headEnd/>
            <a:tailEnd/>
          </a:ln>
        </p:spPr>
      </p:pic>
      <p:pic>
        <p:nvPicPr>
          <p:cNvPr id="24" name="Picture 22" descr="176906"/>
          <p:cNvPicPr>
            <a:picLocks noChangeAspect="1" noChangeArrowheads="1"/>
          </p:cNvPicPr>
          <p:nvPr/>
        </p:nvPicPr>
        <p:blipFill>
          <a:blip r:embed="rId11" cstate="print"/>
          <a:srcRect/>
          <a:stretch>
            <a:fillRect/>
          </a:stretch>
        </p:blipFill>
        <p:spPr bwMode="auto">
          <a:xfrm>
            <a:off x="6596063" y="4832350"/>
            <a:ext cx="685800" cy="719138"/>
          </a:xfrm>
          <a:prstGeom prst="rect">
            <a:avLst/>
          </a:prstGeom>
          <a:noFill/>
          <a:ln w="9525">
            <a:noFill/>
            <a:miter lim="800000"/>
            <a:headEnd/>
            <a:tailEnd/>
          </a:ln>
        </p:spPr>
      </p:pic>
      <p:pic>
        <p:nvPicPr>
          <p:cNvPr id="25" name="Picture 23" descr="milchtank"/>
          <p:cNvPicPr>
            <a:picLocks noChangeAspect="1" noChangeArrowheads="1"/>
          </p:cNvPicPr>
          <p:nvPr/>
        </p:nvPicPr>
        <p:blipFill>
          <a:blip r:embed="rId12" cstate="print"/>
          <a:srcRect/>
          <a:stretch>
            <a:fillRect/>
          </a:stretch>
        </p:blipFill>
        <p:spPr bwMode="auto">
          <a:xfrm>
            <a:off x="5724525" y="4832350"/>
            <a:ext cx="720725" cy="719138"/>
          </a:xfrm>
          <a:prstGeom prst="rect">
            <a:avLst/>
          </a:prstGeom>
          <a:noFill/>
          <a:ln w="9525">
            <a:noFill/>
            <a:miter lim="800000"/>
            <a:headEnd/>
            <a:tailEnd/>
          </a:ln>
        </p:spPr>
      </p:pic>
      <p:pic>
        <p:nvPicPr>
          <p:cNvPr id="65560" name="Picture 6"/>
          <p:cNvPicPr>
            <a:picLocks noChangeAspect="1" noChangeArrowheads="1"/>
          </p:cNvPicPr>
          <p:nvPr/>
        </p:nvPicPr>
        <p:blipFill>
          <a:blip r:embed="rId13" cstate="print"/>
          <a:srcRect/>
          <a:stretch>
            <a:fillRect/>
          </a:stretch>
        </p:blipFill>
        <p:spPr bwMode="auto">
          <a:xfrm>
            <a:off x="6619875" y="160338"/>
            <a:ext cx="2066925" cy="784225"/>
          </a:xfrm>
          <a:prstGeom prst="rect">
            <a:avLst/>
          </a:prstGeom>
          <a:noFill/>
          <a:ln w="9525">
            <a:noFill/>
            <a:miter lim="800000"/>
            <a:headEnd/>
            <a:tailEnd/>
          </a:ln>
          <a:effectLst/>
        </p:spPr>
      </p:pic>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2000"/>
                                        <p:tgtEl>
                                          <p:spTgt spid="10"/>
                                        </p:tgtEl>
                                      </p:cBhvr>
                                    </p:animEffect>
                                  </p:childTnLst>
                                </p:cTn>
                              </p:par>
                              <p:par>
                                <p:cTn id="8" presetID="10" presetClass="entr" presetSubtype="0" fill="hold" grpId="0" nodeType="withEffect">
                                  <p:stCondLst>
                                    <p:cond delay="500"/>
                                  </p:stCondLst>
                                  <p:childTnLst>
                                    <p:set>
                                      <p:cBhvr>
                                        <p:cTn id="9" dur="1" fill="hold">
                                          <p:stCondLst>
                                            <p:cond delay="0"/>
                                          </p:stCondLst>
                                        </p:cTn>
                                        <p:tgtEl>
                                          <p:spTgt spid="16"/>
                                        </p:tgtEl>
                                        <p:attrNameLst>
                                          <p:attrName>style.visibility</p:attrName>
                                        </p:attrNameLst>
                                      </p:cBhvr>
                                      <p:to>
                                        <p:strVal val="visible"/>
                                      </p:to>
                                    </p:set>
                                    <p:animEffect transition="in" filter="fade">
                                      <p:cBhvr>
                                        <p:cTn id="10" dur="2000"/>
                                        <p:tgtEl>
                                          <p:spTgt spid="16"/>
                                        </p:tgtEl>
                                      </p:cBhvr>
                                    </p:animEffect>
                                  </p:childTnLst>
                                </p:cTn>
                              </p:par>
                            </p:childTnLst>
                          </p:cTn>
                        </p:par>
                      </p:childTnLst>
                    </p:cTn>
                  </p:par>
                  <p:par>
                    <p:cTn id="11" fill="hold" nodeType="clickPar">
                      <p:stCondLst>
                        <p:cond delay="indefinite"/>
                      </p:stCondLst>
                      <p:childTnLst>
                        <p:par>
                          <p:cTn id="12" fill="hold" nodeType="withGroup">
                            <p:stCondLst>
                              <p:cond delay="0"/>
                            </p:stCondLst>
                            <p:childTnLst>
                              <p:par>
                                <p:cTn id="13" presetID="10" presetClass="entr" presetSubtype="0" fill="hold" grpId="1" nodeType="click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fade">
                                      <p:cBhvr>
                                        <p:cTn id="15" dur="2000"/>
                                        <p:tgtEl>
                                          <p:spTgt spid="7"/>
                                        </p:tgtEl>
                                      </p:cBhvr>
                                    </p:animEffect>
                                  </p:childTnLst>
                                </p:cTn>
                              </p:par>
                              <p:par>
                                <p:cTn id="16" presetID="10" presetClass="entr" presetSubtype="0" fill="hold" nodeType="withEffect">
                                  <p:stCondLst>
                                    <p:cond delay="0"/>
                                  </p:stCondLst>
                                  <p:childTnLst>
                                    <p:set>
                                      <p:cBhvr>
                                        <p:cTn id="17" dur="1" fill="hold">
                                          <p:stCondLst>
                                            <p:cond delay="0"/>
                                          </p:stCondLst>
                                        </p:cTn>
                                        <p:tgtEl>
                                          <p:spTgt spid="25"/>
                                        </p:tgtEl>
                                        <p:attrNameLst>
                                          <p:attrName>style.visibility</p:attrName>
                                        </p:attrNameLst>
                                      </p:cBhvr>
                                      <p:to>
                                        <p:strVal val="visible"/>
                                      </p:to>
                                    </p:set>
                                    <p:animEffect transition="in" filter="fade">
                                      <p:cBhvr>
                                        <p:cTn id="18" dur="2000"/>
                                        <p:tgtEl>
                                          <p:spTgt spid="25"/>
                                        </p:tgtEl>
                                      </p:cBhvr>
                                    </p:animEffect>
                                  </p:childTnLst>
                                </p:cTn>
                              </p:par>
                              <p:par>
                                <p:cTn id="19" presetID="10" presetClass="entr" presetSubtype="0" fill="hold" nodeType="withEffect">
                                  <p:stCondLst>
                                    <p:cond delay="0"/>
                                  </p:stCondLst>
                                  <p:childTnLst>
                                    <p:set>
                                      <p:cBhvr>
                                        <p:cTn id="20" dur="1" fill="hold">
                                          <p:stCondLst>
                                            <p:cond delay="0"/>
                                          </p:stCondLst>
                                        </p:cTn>
                                        <p:tgtEl>
                                          <p:spTgt spid="24"/>
                                        </p:tgtEl>
                                        <p:attrNameLst>
                                          <p:attrName>style.visibility</p:attrName>
                                        </p:attrNameLst>
                                      </p:cBhvr>
                                      <p:to>
                                        <p:strVal val="visible"/>
                                      </p:to>
                                    </p:set>
                                    <p:animEffect transition="in" filter="fade">
                                      <p:cBhvr>
                                        <p:cTn id="21" dur="2000"/>
                                        <p:tgtEl>
                                          <p:spTgt spid="24"/>
                                        </p:tgtEl>
                                      </p:cBhvr>
                                    </p:animEffect>
                                  </p:childTnLst>
                                </p:cTn>
                              </p:par>
                              <p:par>
                                <p:cTn id="22" presetID="10" presetClass="entr" presetSubtype="0" fill="hold" nodeType="withEffect">
                                  <p:stCondLst>
                                    <p:cond delay="0"/>
                                  </p:stCondLst>
                                  <p:childTnLst>
                                    <p:set>
                                      <p:cBhvr>
                                        <p:cTn id="23" dur="1" fill="hold">
                                          <p:stCondLst>
                                            <p:cond delay="0"/>
                                          </p:stCondLst>
                                        </p:cTn>
                                        <p:tgtEl>
                                          <p:spTgt spid="23"/>
                                        </p:tgtEl>
                                        <p:attrNameLst>
                                          <p:attrName>style.visibility</p:attrName>
                                        </p:attrNameLst>
                                      </p:cBhvr>
                                      <p:to>
                                        <p:strVal val="visible"/>
                                      </p:to>
                                    </p:set>
                                    <p:animEffect transition="in" filter="fade">
                                      <p:cBhvr>
                                        <p:cTn id="24" dur="2000"/>
                                        <p:tgtEl>
                                          <p:spTgt spid="23"/>
                                        </p:tgtEl>
                                      </p:cBhvr>
                                    </p:animEffect>
                                  </p:childTnLst>
                                </p:cTn>
                              </p:par>
                              <p:par>
                                <p:cTn id="25" presetID="10" presetClass="entr" presetSubtype="0" fill="hold" nodeType="withEffect">
                                  <p:stCondLst>
                                    <p:cond delay="0"/>
                                  </p:stCondLst>
                                  <p:childTnLst>
                                    <p:set>
                                      <p:cBhvr>
                                        <p:cTn id="26" dur="1" fill="hold">
                                          <p:stCondLst>
                                            <p:cond delay="0"/>
                                          </p:stCondLst>
                                        </p:cTn>
                                        <p:tgtEl>
                                          <p:spTgt spid="22"/>
                                        </p:tgtEl>
                                        <p:attrNameLst>
                                          <p:attrName>style.visibility</p:attrName>
                                        </p:attrNameLst>
                                      </p:cBhvr>
                                      <p:to>
                                        <p:strVal val="visible"/>
                                      </p:to>
                                    </p:set>
                                    <p:animEffect transition="in" filter="fade">
                                      <p:cBhvr>
                                        <p:cTn id="27" dur="2000"/>
                                        <p:tgtEl>
                                          <p:spTgt spid="22"/>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9"/>
                                        </p:tgtEl>
                                        <p:attrNameLst>
                                          <p:attrName>style.visibility</p:attrName>
                                        </p:attrNameLst>
                                      </p:cBhvr>
                                      <p:to>
                                        <p:strVal val="visible"/>
                                      </p:to>
                                    </p:set>
                                    <p:animEffect transition="in" filter="fade">
                                      <p:cBhvr>
                                        <p:cTn id="32" dur="2000"/>
                                        <p:tgtEl>
                                          <p:spTgt spid="9"/>
                                        </p:tgtEl>
                                      </p:cBhvr>
                                    </p:animEffect>
                                  </p:childTnLst>
                                </p:cTn>
                              </p:par>
                              <p:par>
                                <p:cTn id="33" presetID="10" presetClass="entr" presetSubtype="0" fill="hold" grpId="0" nodeType="withEffect">
                                  <p:stCondLst>
                                    <p:cond delay="500"/>
                                  </p:stCondLst>
                                  <p:childTnLst>
                                    <p:set>
                                      <p:cBhvr>
                                        <p:cTn id="34" dur="1" fill="hold">
                                          <p:stCondLst>
                                            <p:cond delay="0"/>
                                          </p:stCondLst>
                                        </p:cTn>
                                        <p:tgtEl>
                                          <p:spTgt spid="17"/>
                                        </p:tgtEl>
                                        <p:attrNameLst>
                                          <p:attrName>style.visibility</p:attrName>
                                        </p:attrNameLst>
                                      </p:cBhvr>
                                      <p:to>
                                        <p:strVal val="visible"/>
                                      </p:to>
                                    </p:set>
                                    <p:animEffect transition="in" filter="fade">
                                      <p:cBhvr>
                                        <p:cTn id="35" dur="2000"/>
                                        <p:tgtEl>
                                          <p:spTgt spid="17"/>
                                        </p:tgtEl>
                                      </p:cBhvr>
                                    </p:animEffect>
                                  </p:childTnLst>
                                </p:cTn>
                              </p:par>
                            </p:childTnLst>
                          </p:cTn>
                        </p:par>
                      </p:childTnLst>
                    </p:cTn>
                  </p:par>
                  <p:par>
                    <p:cTn id="36" fill="hold" nodeType="clickPar">
                      <p:stCondLst>
                        <p:cond delay="indefinite"/>
                      </p:stCondLst>
                      <p:childTnLst>
                        <p:par>
                          <p:cTn id="37" fill="hold" nodeType="withGroup">
                            <p:stCondLst>
                              <p:cond delay="0"/>
                            </p:stCondLst>
                            <p:childTnLst>
                              <p:par>
                                <p:cTn id="38" presetID="10" presetClass="entr" presetSubtype="0" fill="hold" grpId="0" nodeType="clickEffect">
                                  <p:stCondLst>
                                    <p:cond delay="0"/>
                                  </p:stCondLst>
                                  <p:childTnLst>
                                    <p:set>
                                      <p:cBhvr>
                                        <p:cTn id="39" dur="1" fill="hold">
                                          <p:stCondLst>
                                            <p:cond delay="0"/>
                                          </p:stCondLst>
                                        </p:cTn>
                                        <p:tgtEl>
                                          <p:spTgt spid="8"/>
                                        </p:tgtEl>
                                        <p:attrNameLst>
                                          <p:attrName>style.visibility</p:attrName>
                                        </p:attrNameLst>
                                      </p:cBhvr>
                                      <p:to>
                                        <p:strVal val="visible"/>
                                      </p:to>
                                    </p:set>
                                    <p:animEffect transition="in" filter="fade">
                                      <p:cBhvr>
                                        <p:cTn id="40" dur="2000"/>
                                        <p:tgtEl>
                                          <p:spTgt spid="8"/>
                                        </p:tgtEl>
                                      </p:cBhvr>
                                    </p:animEffect>
                                  </p:childTnLst>
                                </p:cTn>
                              </p:par>
                              <p:par>
                                <p:cTn id="41" presetID="1" presetClass="exit" presetSubtype="0" fill="hold" grpId="0" nodeType="withEffect">
                                  <p:stCondLst>
                                    <p:cond delay="0"/>
                                  </p:stCondLst>
                                  <p:childTnLst>
                                    <p:set>
                                      <p:cBhvr>
                                        <p:cTn id="42" dur="1" fill="hold">
                                          <p:stCondLst>
                                            <p:cond delay="0"/>
                                          </p:stCondLst>
                                        </p:cTn>
                                        <p:tgtEl>
                                          <p:spTgt spid="6"/>
                                        </p:tgtEl>
                                        <p:attrNameLst>
                                          <p:attrName>style.visibility</p:attrName>
                                        </p:attrNameLst>
                                      </p:cBhvr>
                                      <p:to>
                                        <p:strVal val="hidden"/>
                                      </p:to>
                                    </p:set>
                                  </p:childTnLst>
                                </p:cTn>
                              </p:par>
                              <p:par>
                                <p:cTn id="43" presetID="1" presetClass="exit" presetSubtype="0" fill="hold" grpId="0" nodeType="withEffect">
                                  <p:stCondLst>
                                    <p:cond delay="0"/>
                                  </p:stCondLst>
                                  <p:childTnLst>
                                    <p:set>
                                      <p:cBhvr>
                                        <p:cTn id="44" dur="1" fill="hold">
                                          <p:stCondLst>
                                            <p:cond delay="0"/>
                                          </p:stCondLst>
                                        </p:cTn>
                                        <p:tgtEl>
                                          <p:spTgt spid="7"/>
                                        </p:tgtEl>
                                        <p:attrNameLst>
                                          <p:attrName>style.visibility</p:attrName>
                                        </p:attrNameLst>
                                      </p:cBhvr>
                                      <p:to>
                                        <p:strVal val="hidden"/>
                                      </p:to>
                                    </p:set>
                                  </p:childTnLst>
                                </p:cTn>
                              </p:par>
                              <p:par>
                                <p:cTn id="45" presetID="10" presetClass="entr" presetSubtype="0" fill="hold" grpId="0" nodeType="withEffect">
                                  <p:stCondLst>
                                    <p:cond delay="500"/>
                                  </p:stCondLst>
                                  <p:childTnLst>
                                    <p:set>
                                      <p:cBhvr>
                                        <p:cTn id="46" dur="1" fill="hold">
                                          <p:stCondLst>
                                            <p:cond delay="0"/>
                                          </p:stCondLst>
                                        </p:cTn>
                                        <p:tgtEl>
                                          <p:spTgt spid="18"/>
                                        </p:tgtEl>
                                        <p:attrNameLst>
                                          <p:attrName>style.visibility</p:attrName>
                                        </p:attrNameLst>
                                      </p:cBhvr>
                                      <p:to>
                                        <p:strVal val="visible"/>
                                      </p:to>
                                    </p:set>
                                    <p:animEffect transition="in" filter="fade">
                                      <p:cBhvr>
                                        <p:cTn id="47" dur="2000"/>
                                        <p:tgtEl>
                                          <p:spTgt spid="18"/>
                                        </p:tgtEl>
                                      </p:cBhvr>
                                    </p:animEffect>
                                  </p:childTnLst>
                                </p:cTn>
                              </p:par>
                            </p:childTnLst>
                          </p:cTn>
                        </p:par>
                      </p:childTnLst>
                    </p:cTn>
                  </p:par>
                  <p:par>
                    <p:cTn id="48" fill="hold" nodeType="clickPar">
                      <p:stCondLst>
                        <p:cond delay="indefinite"/>
                      </p:stCondLst>
                      <p:childTnLst>
                        <p:par>
                          <p:cTn id="49" fill="hold" nodeType="withGroup">
                            <p:stCondLst>
                              <p:cond delay="0"/>
                            </p:stCondLst>
                            <p:childTnLst>
                              <p:par>
                                <p:cTn id="50" presetID="2" presetClass="entr" presetSubtype="2" fill="hold" nodeType="clickEffect">
                                  <p:stCondLst>
                                    <p:cond delay="0"/>
                                  </p:stCondLst>
                                  <p:childTnLst>
                                    <p:set>
                                      <p:cBhvr>
                                        <p:cTn id="51" dur="1" fill="hold">
                                          <p:stCondLst>
                                            <p:cond delay="0"/>
                                          </p:stCondLst>
                                        </p:cTn>
                                        <p:tgtEl>
                                          <p:spTgt spid="19"/>
                                        </p:tgtEl>
                                        <p:attrNameLst>
                                          <p:attrName>style.visibility</p:attrName>
                                        </p:attrNameLst>
                                      </p:cBhvr>
                                      <p:to>
                                        <p:strVal val="visible"/>
                                      </p:to>
                                    </p:set>
                                    <p:anim calcmode="lin" valueType="num">
                                      <p:cBhvr additive="base">
                                        <p:cTn id="52" dur="5000" fill="hold"/>
                                        <p:tgtEl>
                                          <p:spTgt spid="19"/>
                                        </p:tgtEl>
                                        <p:attrNameLst>
                                          <p:attrName>ppt_x</p:attrName>
                                        </p:attrNameLst>
                                      </p:cBhvr>
                                      <p:tavLst>
                                        <p:tav tm="0">
                                          <p:val>
                                            <p:strVal val="1+#ppt_w/2"/>
                                          </p:val>
                                        </p:tav>
                                        <p:tav tm="100000">
                                          <p:val>
                                            <p:strVal val="#ppt_x"/>
                                          </p:val>
                                        </p:tav>
                                      </p:tavLst>
                                    </p:anim>
                                    <p:anim calcmode="lin" valueType="num">
                                      <p:cBhvr additive="base">
                                        <p:cTn id="53" dur="5000" fill="hold"/>
                                        <p:tgtEl>
                                          <p:spTgt spid="1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7" grpId="1"/>
      <p:bldP spid="8" grpId="0" animBg="1"/>
      <p:bldP spid="9" grpId="0" animBg="1"/>
      <p:bldP spid="10" grpId="0" animBg="1"/>
      <p:bldP spid="16" grpId="0"/>
      <p:bldP spid="17" grpId="0"/>
      <p:bldP spid="18" grpId="0"/>
    </p:bldLst>
  </p:timing>
</p:sld>
</file>

<file path=ppt/slides/slide3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6562" name="Titel 1"/>
          <p:cNvSpPr>
            <a:spLocks noGrp="1"/>
          </p:cNvSpPr>
          <p:nvPr>
            <p:ph type="title"/>
          </p:nvPr>
        </p:nvSpPr>
        <p:spPr>
          <a:noFill/>
        </p:spPr>
        <p:txBody>
          <a:bodyPr/>
          <a:lstStyle/>
          <a:p>
            <a:r>
              <a:rPr smtClean="0">
                <a:solidFill>
                  <a:srgbClr val="C00000"/>
                </a:solidFill>
              </a:rPr>
              <a:t>Strong Partners in Alpine Space</a:t>
            </a:r>
            <a:endParaRPr lang="en-GB" smtClean="0">
              <a:solidFill>
                <a:srgbClr val="C00000"/>
              </a:solidFill>
            </a:endParaRPr>
          </a:p>
        </p:txBody>
      </p:sp>
      <p:sp>
        <p:nvSpPr>
          <p:cNvPr id="3" name="Foliennummernplatzhalter 2"/>
          <p:cNvSpPr>
            <a:spLocks noGrp="1"/>
          </p:cNvSpPr>
          <p:nvPr>
            <p:ph type="sldNum" sz="quarter" idx="10"/>
          </p:nvPr>
        </p:nvSpPr>
        <p:spPr/>
        <p:txBody>
          <a:bodyPr/>
          <a:lstStyle/>
          <a:p>
            <a:fld id="{606A8B88-91EC-4B10-957A-D0267784B08A}" type="slidenum">
              <a:rPr lang="de-DE"/>
              <a:pPr/>
              <a:t>38</a:t>
            </a:fld>
            <a:endParaRPr lang="de-DE"/>
          </a:p>
        </p:txBody>
      </p:sp>
      <p:sp>
        <p:nvSpPr>
          <p:cNvPr id="4" name="Fußzeilenplatzhalter 3"/>
          <p:cNvSpPr>
            <a:spLocks noGrp="1"/>
          </p:cNvSpPr>
          <p:nvPr>
            <p:ph type="ftr" sz="quarter" idx="11"/>
          </p:nvPr>
        </p:nvSpPr>
        <p:spPr/>
        <p:txBody>
          <a:bodyPr/>
          <a:lstStyle/>
          <a:p>
            <a:pPr>
              <a:defRPr/>
            </a:pPr>
            <a:r>
              <a:rPr lang="de-DE" dirty="0">
                <a:solidFill>
                  <a:schemeClr val="tx1">
                    <a:tint val="75000"/>
                  </a:schemeClr>
                </a:solidFill>
              </a:rPr>
              <a:t>Ludwig Karg, B.A.U.M. Consult   </a:t>
            </a:r>
          </a:p>
        </p:txBody>
      </p:sp>
      <p:pic>
        <p:nvPicPr>
          <p:cNvPr id="66565" name="Picture 6"/>
          <p:cNvPicPr>
            <a:picLocks noChangeAspect="1" noChangeArrowheads="1"/>
          </p:cNvPicPr>
          <p:nvPr/>
        </p:nvPicPr>
        <p:blipFill>
          <a:blip r:embed="rId3" cstate="print"/>
          <a:srcRect/>
          <a:stretch>
            <a:fillRect/>
          </a:stretch>
        </p:blipFill>
        <p:spPr bwMode="auto">
          <a:xfrm>
            <a:off x="6619875" y="160338"/>
            <a:ext cx="2066925" cy="784225"/>
          </a:xfrm>
          <a:prstGeom prst="rect">
            <a:avLst/>
          </a:prstGeom>
          <a:noFill/>
          <a:ln w="9525">
            <a:noFill/>
            <a:miter lim="800000"/>
            <a:headEnd/>
            <a:tailEnd/>
          </a:ln>
          <a:effectLst/>
        </p:spPr>
      </p:pic>
      <p:pic>
        <p:nvPicPr>
          <p:cNvPr id="66566" name="Picture 2" descr="Fig"/>
          <p:cNvPicPr>
            <a:picLocks noChangeAspect="1" noChangeArrowheads="1"/>
          </p:cNvPicPr>
          <p:nvPr/>
        </p:nvPicPr>
        <p:blipFill>
          <a:blip r:embed="rId4" cstate="print"/>
          <a:srcRect/>
          <a:stretch>
            <a:fillRect/>
          </a:stretch>
        </p:blipFill>
        <p:spPr bwMode="auto">
          <a:xfrm>
            <a:off x="1774825" y="1341438"/>
            <a:ext cx="6911975" cy="4175125"/>
          </a:xfrm>
          <a:prstGeom prst="rect">
            <a:avLst/>
          </a:prstGeom>
          <a:noFill/>
          <a:ln w="9525">
            <a:noFill/>
            <a:miter lim="800000"/>
            <a:headEnd/>
            <a:tailEnd/>
          </a:ln>
        </p:spPr>
      </p:pic>
      <p:pic>
        <p:nvPicPr>
          <p:cNvPr id="74755" name="Picture 3"/>
          <p:cNvPicPr>
            <a:picLocks noChangeAspect="1" noChangeArrowheads="1"/>
          </p:cNvPicPr>
          <p:nvPr/>
        </p:nvPicPr>
        <p:blipFill>
          <a:blip r:embed="rId5" cstate="print"/>
          <a:srcRect/>
          <a:stretch>
            <a:fillRect/>
          </a:stretch>
        </p:blipFill>
        <p:spPr bwMode="auto">
          <a:xfrm>
            <a:off x="349250" y="1844675"/>
            <a:ext cx="2849563" cy="4044950"/>
          </a:xfrm>
          <a:prstGeom prst="rect">
            <a:avLst/>
          </a:prstGeom>
          <a:noFill/>
          <a:ln w="34925">
            <a:solidFill>
              <a:schemeClr val="bg1">
                <a:lumMod val="50000"/>
              </a:schemeClr>
            </a:solidFill>
            <a:miter lim="800000"/>
            <a:headEnd/>
            <a:tailEn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66568" name="Textfeld 4"/>
          <p:cNvSpPr txBox="1">
            <a:spLocks noChangeArrowheads="1"/>
          </p:cNvSpPr>
          <p:nvPr/>
        </p:nvSpPr>
        <p:spPr bwMode="auto">
          <a:xfrm>
            <a:off x="4546600" y="5589588"/>
            <a:ext cx="4346575" cy="338137"/>
          </a:xfrm>
          <a:prstGeom prst="rect">
            <a:avLst/>
          </a:prstGeom>
          <a:noFill/>
          <a:ln w="9525">
            <a:noFill/>
            <a:miter lim="800000"/>
            <a:headEnd/>
            <a:tailEnd/>
          </a:ln>
        </p:spPr>
        <p:txBody>
          <a:bodyPr wrap="none">
            <a:spAutoFit/>
          </a:bodyPr>
          <a:lstStyle/>
          <a:p>
            <a:r>
              <a:rPr lang="de-DE" sz="1600"/>
              <a:t>contact: Bogo Filipic, bogo.filipic@bsc-kranj.si</a:t>
            </a:r>
            <a:endParaRPr lang="en-GB" sz="1600"/>
          </a:p>
        </p:txBody>
      </p:sp>
    </p:spTree>
  </p:cSld>
  <p:clrMapOvr>
    <a:overrideClrMapping bg1="lt1" tx1="dk1" bg2="lt2" tx2="dk2" accent1="accent1" accent2="accent2" accent3="accent3" accent4="accent4" accent5="accent5" accent6="accent6" hlink="hlink" folHlink="folHlink"/>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nodeType="clickEffect">
                                  <p:stCondLst>
                                    <p:cond delay="0"/>
                                  </p:stCondLst>
                                  <p:childTnLst>
                                    <p:set>
                                      <p:cBhvr>
                                        <p:cTn id="6" dur="1" fill="hold">
                                          <p:stCondLst>
                                            <p:cond delay="0"/>
                                          </p:stCondLst>
                                        </p:cTn>
                                        <p:tgtEl>
                                          <p:spTgt spid="74755"/>
                                        </p:tgtEl>
                                        <p:attrNameLst>
                                          <p:attrName>style.visibility</p:attrName>
                                        </p:attrNameLst>
                                      </p:cBhvr>
                                      <p:to>
                                        <p:strVal val="visible"/>
                                      </p:to>
                                    </p:set>
                                    <p:animEffect transition="in" filter="fade">
                                      <p:cBhvr>
                                        <p:cTn id="7" dur="500"/>
                                        <p:tgtEl>
                                          <p:spTgt spid="7475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Titel 1"/>
          <p:cNvSpPr>
            <a:spLocks noGrp="1"/>
          </p:cNvSpPr>
          <p:nvPr>
            <p:ph type="title"/>
          </p:nvPr>
        </p:nvSpPr>
        <p:spPr/>
        <p:txBody>
          <a:bodyPr/>
          <a:lstStyle/>
          <a:p>
            <a:r>
              <a:rPr lang="de-DE" smtClean="0"/>
              <a:t>No Intelligent System without Smart Infrastructure!</a:t>
            </a:r>
          </a:p>
        </p:txBody>
      </p:sp>
      <p:pic>
        <p:nvPicPr>
          <p:cNvPr id="67587" name="Picture 2" descr="http://www.spd-badhomburg.de/g7-Ampel.jpg"/>
          <p:cNvPicPr>
            <a:picLocks noChangeAspect="1" noChangeArrowheads="1"/>
          </p:cNvPicPr>
          <p:nvPr/>
        </p:nvPicPr>
        <p:blipFill>
          <a:blip r:embed="rId2" cstate="print"/>
          <a:srcRect/>
          <a:stretch>
            <a:fillRect/>
          </a:stretch>
        </p:blipFill>
        <p:spPr bwMode="auto">
          <a:xfrm>
            <a:off x="1042988" y="1916113"/>
            <a:ext cx="6437312" cy="41243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itel 1"/>
          <p:cNvSpPr>
            <a:spLocks noGrp="1"/>
          </p:cNvSpPr>
          <p:nvPr>
            <p:ph type="title"/>
          </p:nvPr>
        </p:nvSpPr>
        <p:spPr>
          <a:xfrm>
            <a:off x="1203325" y="1125538"/>
            <a:ext cx="6877050" cy="457200"/>
          </a:xfrm>
          <a:noFill/>
        </p:spPr>
        <p:txBody>
          <a:bodyPr/>
          <a:lstStyle/>
          <a:p>
            <a:r>
              <a:rPr lang="en-GB" smtClean="0"/>
              <a:t>The Future of Energy Supply</a:t>
            </a:r>
          </a:p>
        </p:txBody>
      </p:sp>
      <p:pic>
        <p:nvPicPr>
          <p:cNvPr id="31747" name="Picture 2"/>
          <p:cNvPicPr>
            <a:picLocks noChangeAspect="1" noChangeArrowheads="1"/>
          </p:cNvPicPr>
          <p:nvPr/>
        </p:nvPicPr>
        <p:blipFill>
          <a:blip r:embed="rId3" cstate="print">
            <a:clrChange>
              <a:clrFrom>
                <a:srgbClr val="FFFFFF"/>
              </a:clrFrom>
              <a:clrTo>
                <a:srgbClr val="FFFFFF">
                  <a:alpha val="0"/>
                </a:srgbClr>
              </a:clrTo>
            </a:clrChange>
          </a:blip>
          <a:srcRect l="1874" t="2290" r="2507" b="4727"/>
          <a:stretch>
            <a:fillRect/>
          </a:stretch>
        </p:blipFill>
        <p:spPr bwMode="auto">
          <a:xfrm>
            <a:off x="879475" y="2444750"/>
            <a:ext cx="5508625" cy="3481388"/>
          </a:xfrm>
          <a:prstGeom prst="rect">
            <a:avLst/>
          </a:prstGeom>
          <a:noFill/>
          <a:ln w="9525">
            <a:noFill/>
            <a:miter lim="800000"/>
            <a:headEnd/>
            <a:tailEnd/>
          </a:ln>
        </p:spPr>
      </p:pic>
      <p:sp>
        <p:nvSpPr>
          <p:cNvPr id="31748" name="Textfeld 5"/>
          <p:cNvSpPr txBox="1">
            <a:spLocks noChangeArrowheads="1"/>
          </p:cNvSpPr>
          <p:nvPr/>
        </p:nvSpPr>
        <p:spPr bwMode="auto">
          <a:xfrm>
            <a:off x="5595938" y="3140075"/>
            <a:ext cx="822325" cy="339725"/>
          </a:xfrm>
          <a:prstGeom prst="rect">
            <a:avLst/>
          </a:prstGeom>
          <a:noFill/>
          <a:ln w="9525">
            <a:noFill/>
            <a:miter lim="800000"/>
            <a:headEnd/>
            <a:tailEnd/>
          </a:ln>
        </p:spPr>
        <p:txBody>
          <a:bodyPr>
            <a:spAutoFit/>
          </a:bodyPr>
          <a:lstStyle/>
          <a:p>
            <a:r>
              <a:rPr lang="en-GB" sz="1600" b="1">
                <a:solidFill>
                  <a:srgbClr val="000000"/>
                </a:solidFill>
                <a:cs typeface="Arial" charset="0"/>
              </a:rPr>
              <a:t>Solar</a:t>
            </a:r>
          </a:p>
        </p:txBody>
      </p:sp>
      <p:sp>
        <p:nvSpPr>
          <p:cNvPr id="31749" name="Textfeld 6"/>
          <p:cNvSpPr txBox="1">
            <a:spLocks noChangeArrowheads="1"/>
          </p:cNvSpPr>
          <p:nvPr/>
        </p:nvSpPr>
        <p:spPr bwMode="auto">
          <a:xfrm>
            <a:off x="5595938" y="3800475"/>
            <a:ext cx="825500" cy="338138"/>
          </a:xfrm>
          <a:prstGeom prst="rect">
            <a:avLst/>
          </a:prstGeom>
          <a:noFill/>
          <a:ln w="9525">
            <a:noFill/>
            <a:miter lim="800000"/>
            <a:headEnd/>
            <a:tailEnd/>
          </a:ln>
        </p:spPr>
        <p:txBody>
          <a:bodyPr>
            <a:spAutoFit/>
          </a:bodyPr>
          <a:lstStyle/>
          <a:p>
            <a:r>
              <a:rPr lang="en-GB" sz="1600" b="1">
                <a:solidFill>
                  <a:srgbClr val="FFFFFF"/>
                </a:solidFill>
                <a:cs typeface="Arial" charset="0"/>
              </a:rPr>
              <a:t>Wind</a:t>
            </a:r>
          </a:p>
        </p:txBody>
      </p:sp>
      <p:sp>
        <p:nvSpPr>
          <p:cNvPr id="31750" name="Textfeld 7"/>
          <p:cNvSpPr txBox="1">
            <a:spLocks noChangeArrowheads="1"/>
          </p:cNvSpPr>
          <p:nvPr/>
        </p:nvSpPr>
        <p:spPr bwMode="auto">
          <a:xfrm>
            <a:off x="4899025" y="2627313"/>
            <a:ext cx="1755775" cy="338137"/>
          </a:xfrm>
          <a:prstGeom prst="rect">
            <a:avLst/>
          </a:prstGeom>
          <a:noFill/>
          <a:ln w="9525">
            <a:noFill/>
            <a:miter lim="800000"/>
            <a:headEnd/>
            <a:tailEnd/>
          </a:ln>
        </p:spPr>
        <p:txBody>
          <a:bodyPr>
            <a:spAutoFit/>
          </a:bodyPr>
          <a:lstStyle/>
          <a:p>
            <a:r>
              <a:rPr lang="en-GB" sz="1600" b="1">
                <a:solidFill>
                  <a:srgbClr val="000000"/>
                </a:solidFill>
                <a:cs typeface="Arial" charset="0"/>
              </a:rPr>
              <a:t>Geothermal</a:t>
            </a:r>
          </a:p>
        </p:txBody>
      </p:sp>
      <p:sp>
        <p:nvSpPr>
          <p:cNvPr id="31751" name="Textfeld 9"/>
          <p:cNvSpPr txBox="1">
            <a:spLocks noChangeArrowheads="1"/>
          </p:cNvSpPr>
          <p:nvPr/>
        </p:nvSpPr>
        <p:spPr bwMode="auto">
          <a:xfrm>
            <a:off x="4445000" y="4159250"/>
            <a:ext cx="1754188" cy="338138"/>
          </a:xfrm>
          <a:prstGeom prst="rect">
            <a:avLst/>
          </a:prstGeom>
          <a:noFill/>
          <a:ln w="9525">
            <a:noFill/>
            <a:miter lim="800000"/>
            <a:headEnd/>
            <a:tailEnd/>
          </a:ln>
        </p:spPr>
        <p:txBody>
          <a:bodyPr>
            <a:spAutoFit/>
          </a:bodyPr>
          <a:lstStyle/>
          <a:p>
            <a:r>
              <a:rPr lang="en-GB" sz="1600" b="1">
                <a:solidFill>
                  <a:srgbClr val="FFFFFF"/>
                </a:solidFill>
                <a:cs typeface="Arial" charset="0"/>
              </a:rPr>
              <a:t>Biomass</a:t>
            </a:r>
          </a:p>
        </p:txBody>
      </p:sp>
      <p:sp>
        <p:nvSpPr>
          <p:cNvPr id="31752" name="Textfeld 10"/>
          <p:cNvSpPr txBox="1">
            <a:spLocks noChangeArrowheads="1"/>
          </p:cNvSpPr>
          <p:nvPr/>
        </p:nvSpPr>
        <p:spPr bwMode="auto">
          <a:xfrm>
            <a:off x="1093788" y="3467100"/>
            <a:ext cx="1527175" cy="338138"/>
          </a:xfrm>
          <a:prstGeom prst="rect">
            <a:avLst/>
          </a:prstGeom>
          <a:noFill/>
          <a:ln w="9525">
            <a:noFill/>
            <a:miter lim="800000"/>
            <a:headEnd/>
            <a:tailEnd/>
          </a:ln>
        </p:spPr>
        <p:txBody>
          <a:bodyPr>
            <a:spAutoFit/>
          </a:bodyPr>
          <a:lstStyle/>
          <a:p>
            <a:r>
              <a:rPr lang="en-GB" sz="1600" b="1">
                <a:solidFill>
                  <a:srgbClr val="000000"/>
                </a:solidFill>
                <a:cs typeface="Arial" charset="0"/>
              </a:rPr>
              <a:t>Natural Gas</a:t>
            </a:r>
          </a:p>
        </p:txBody>
      </p:sp>
      <p:sp>
        <p:nvSpPr>
          <p:cNvPr id="31753" name="Textfeld 11"/>
          <p:cNvSpPr txBox="1">
            <a:spLocks noChangeArrowheads="1"/>
          </p:cNvSpPr>
          <p:nvPr/>
        </p:nvSpPr>
        <p:spPr bwMode="auto">
          <a:xfrm>
            <a:off x="3724275" y="5456238"/>
            <a:ext cx="825500" cy="338137"/>
          </a:xfrm>
          <a:prstGeom prst="rect">
            <a:avLst/>
          </a:prstGeom>
          <a:noFill/>
          <a:ln w="9525">
            <a:noFill/>
            <a:miter lim="800000"/>
            <a:headEnd/>
            <a:tailEnd/>
          </a:ln>
        </p:spPr>
        <p:txBody>
          <a:bodyPr>
            <a:spAutoFit/>
          </a:bodyPr>
          <a:lstStyle/>
          <a:p>
            <a:r>
              <a:rPr lang="en-GB" sz="1600" b="1">
                <a:solidFill>
                  <a:srgbClr val="FFFFFF"/>
                </a:solidFill>
                <a:cs typeface="Arial" charset="0"/>
              </a:rPr>
              <a:t>Oil</a:t>
            </a:r>
          </a:p>
        </p:txBody>
      </p:sp>
      <p:sp>
        <p:nvSpPr>
          <p:cNvPr id="31754" name="Textfeld 12"/>
          <p:cNvSpPr txBox="1">
            <a:spLocks noChangeArrowheads="1"/>
          </p:cNvSpPr>
          <p:nvPr/>
        </p:nvSpPr>
        <p:spPr bwMode="auto">
          <a:xfrm>
            <a:off x="2139950" y="4232275"/>
            <a:ext cx="825500" cy="338138"/>
          </a:xfrm>
          <a:prstGeom prst="rect">
            <a:avLst/>
          </a:prstGeom>
          <a:noFill/>
          <a:ln w="9525">
            <a:noFill/>
            <a:miter lim="800000"/>
            <a:headEnd/>
            <a:tailEnd/>
          </a:ln>
        </p:spPr>
        <p:txBody>
          <a:bodyPr>
            <a:spAutoFit/>
          </a:bodyPr>
          <a:lstStyle/>
          <a:p>
            <a:r>
              <a:rPr lang="en-GB" sz="1600" b="1">
                <a:solidFill>
                  <a:srgbClr val="FFFFFF"/>
                </a:solidFill>
                <a:cs typeface="Arial" charset="0"/>
              </a:rPr>
              <a:t>Coal</a:t>
            </a:r>
          </a:p>
        </p:txBody>
      </p:sp>
      <p:sp>
        <p:nvSpPr>
          <p:cNvPr id="31755" name="Textfeld 13"/>
          <p:cNvSpPr txBox="1">
            <a:spLocks noChangeArrowheads="1"/>
          </p:cNvSpPr>
          <p:nvPr/>
        </p:nvSpPr>
        <p:spPr bwMode="auto">
          <a:xfrm>
            <a:off x="995363" y="2952750"/>
            <a:ext cx="1135062" cy="338138"/>
          </a:xfrm>
          <a:prstGeom prst="rect">
            <a:avLst/>
          </a:prstGeom>
          <a:noFill/>
          <a:ln w="9525">
            <a:noFill/>
            <a:miter lim="800000"/>
            <a:headEnd/>
            <a:tailEnd/>
          </a:ln>
        </p:spPr>
        <p:txBody>
          <a:bodyPr>
            <a:spAutoFit/>
          </a:bodyPr>
          <a:lstStyle/>
          <a:p>
            <a:r>
              <a:rPr lang="en-GB" sz="1600" b="1">
                <a:solidFill>
                  <a:srgbClr val="FFFFFF"/>
                </a:solidFill>
                <a:cs typeface="Arial" charset="0"/>
              </a:rPr>
              <a:t>Nuclear</a:t>
            </a:r>
          </a:p>
        </p:txBody>
      </p:sp>
      <p:sp>
        <p:nvSpPr>
          <p:cNvPr id="31756" name="Textfeld 14"/>
          <p:cNvSpPr txBox="1">
            <a:spLocks noChangeArrowheads="1"/>
          </p:cNvSpPr>
          <p:nvPr/>
        </p:nvSpPr>
        <p:spPr bwMode="auto">
          <a:xfrm>
            <a:off x="2620963" y="3286125"/>
            <a:ext cx="1135062" cy="338138"/>
          </a:xfrm>
          <a:prstGeom prst="rect">
            <a:avLst/>
          </a:prstGeom>
          <a:noFill/>
          <a:ln w="9525">
            <a:noFill/>
            <a:miter lim="800000"/>
            <a:headEnd/>
            <a:tailEnd/>
          </a:ln>
        </p:spPr>
        <p:txBody>
          <a:bodyPr>
            <a:spAutoFit/>
          </a:bodyPr>
          <a:lstStyle/>
          <a:p>
            <a:r>
              <a:rPr lang="en-GB" sz="1600" b="1">
                <a:solidFill>
                  <a:srgbClr val="FFFFFF"/>
                </a:solidFill>
                <a:cs typeface="Arial" charset="0"/>
              </a:rPr>
              <a:t>Water</a:t>
            </a:r>
          </a:p>
        </p:txBody>
      </p:sp>
      <p:cxnSp>
        <p:nvCxnSpPr>
          <p:cNvPr id="31757" name="Gerade Verbindung mit Pfeil 16"/>
          <p:cNvCxnSpPr>
            <a:cxnSpLocks noChangeShapeType="1"/>
          </p:cNvCxnSpPr>
          <p:nvPr/>
        </p:nvCxnSpPr>
        <p:spPr bwMode="auto">
          <a:xfrm rot="10800000">
            <a:off x="6461125" y="3584575"/>
            <a:ext cx="792163" cy="719138"/>
          </a:xfrm>
          <a:prstGeom prst="straightConnector1">
            <a:avLst/>
          </a:prstGeom>
          <a:noFill/>
          <a:ln w="9525" algn="ctr">
            <a:noFill/>
            <a:round/>
            <a:headEnd/>
            <a:tailEnd type="arrow" w="med" len="med"/>
          </a:ln>
        </p:spPr>
      </p:cxnSp>
      <p:grpSp>
        <p:nvGrpSpPr>
          <p:cNvPr id="14" name="Gruppieren 25"/>
          <p:cNvGrpSpPr>
            <a:grpSpLocks/>
          </p:cNvGrpSpPr>
          <p:nvPr/>
        </p:nvGrpSpPr>
        <p:grpSpPr bwMode="auto">
          <a:xfrm>
            <a:off x="6461125" y="3592513"/>
            <a:ext cx="2232025" cy="1211262"/>
            <a:chOff x="6337610" y="3273717"/>
            <a:chExt cx="2232025" cy="1211348"/>
          </a:xfrm>
        </p:grpSpPr>
        <p:sp>
          <p:nvSpPr>
            <p:cNvPr id="31765" name="Textfeld 14"/>
            <p:cNvSpPr txBox="1">
              <a:spLocks noChangeArrowheads="1"/>
            </p:cNvSpPr>
            <p:nvPr/>
          </p:nvSpPr>
          <p:spPr bwMode="auto">
            <a:xfrm>
              <a:off x="7201281" y="3777430"/>
              <a:ext cx="1368354" cy="707635"/>
            </a:xfrm>
            <a:prstGeom prst="rect">
              <a:avLst/>
            </a:prstGeom>
            <a:noFill/>
            <a:ln w="9525">
              <a:noFill/>
              <a:miter lim="800000"/>
              <a:headEnd/>
              <a:tailEnd/>
            </a:ln>
          </p:spPr>
          <p:txBody>
            <a:bodyPr>
              <a:spAutoFit/>
            </a:bodyPr>
            <a:lstStyle/>
            <a:p>
              <a:r>
                <a:rPr lang="en-GB" sz="2000" b="1">
                  <a:solidFill>
                    <a:srgbClr val="000000"/>
                  </a:solidFill>
                  <a:cs typeface="Arial" charset="0"/>
                </a:rPr>
                <a:t>volatile &amp; decentral</a:t>
              </a:r>
            </a:p>
          </p:txBody>
        </p:sp>
        <p:cxnSp>
          <p:nvCxnSpPr>
            <p:cNvPr id="16" name="Gerade Verbindung mit Pfeil 15"/>
            <p:cNvCxnSpPr>
              <a:stCxn id="31765" idx="1"/>
            </p:cNvCxnSpPr>
            <p:nvPr/>
          </p:nvCxnSpPr>
          <p:spPr bwMode="auto">
            <a:xfrm flipH="1" flipV="1">
              <a:off x="6337610" y="3273717"/>
              <a:ext cx="863600" cy="857311"/>
            </a:xfrm>
            <a:prstGeom prst="straightConnector1">
              <a:avLst/>
            </a:prstGeom>
            <a:noFill/>
            <a:ln w="38100" cap="flat" cmpd="sng" algn="ctr">
              <a:solidFill>
                <a:schemeClr val="accent6"/>
              </a:solidFill>
              <a:prstDash val="solid"/>
              <a:round/>
              <a:headEnd type="none" w="med" len="med"/>
              <a:tailEnd type="arrow"/>
            </a:ln>
            <a:effectLst/>
          </p:spPr>
        </p:cxnSp>
        <p:cxnSp>
          <p:nvCxnSpPr>
            <p:cNvPr id="17" name="Gerade Verbindung mit Pfeil 16"/>
            <p:cNvCxnSpPr/>
            <p:nvPr/>
          </p:nvCxnSpPr>
          <p:spPr bwMode="auto">
            <a:xfrm rot="10800000">
              <a:off x="6337610" y="4131028"/>
              <a:ext cx="863600" cy="0"/>
            </a:xfrm>
            <a:prstGeom prst="straightConnector1">
              <a:avLst/>
            </a:prstGeom>
            <a:noFill/>
            <a:ln w="38100" cap="flat" cmpd="sng" algn="ctr">
              <a:solidFill>
                <a:schemeClr val="accent6"/>
              </a:solidFill>
              <a:prstDash val="solid"/>
              <a:round/>
              <a:headEnd type="none" w="med" len="med"/>
              <a:tailEnd type="arrow"/>
            </a:ln>
            <a:effectLst/>
          </p:spPr>
        </p:cxnSp>
      </p:grpSp>
      <p:grpSp>
        <p:nvGrpSpPr>
          <p:cNvPr id="7183" name="Gruppieren 24"/>
          <p:cNvGrpSpPr>
            <a:grpSpLocks/>
          </p:cNvGrpSpPr>
          <p:nvPr/>
        </p:nvGrpSpPr>
        <p:grpSpPr bwMode="auto">
          <a:xfrm>
            <a:off x="879475" y="1916113"/>
            <a:ext cx="7885113" cy="1025525"/>
            <a:chOff x="755576" y="1592796"/>
            <a:chExt cx="7885078" cy="1047537"/>
          </a:xfrm>
        </p:grpSpPr>
        <p:sp>
          <p:nvSpPr>
            <p:cNvPr id="31761" name="Line 4"/>
            <p:cNvSpPr>
              <a:spLocks noChangeShapeType="1"/>
            </p:cNvSpPr>
            <p:nvPr/>
          </p:nvSpPr>
          <p:spPr bwMode="auto">
            <a:xfrm flipV="1">
              <a:off x="755576" y="1592796"/>
              <a:ext cx="5508612" cy="491232"/>
            </a:xfrm>
            <a:prstGeom prst="line">
              <a:avLst/>
            </a:prstGeom>
            <a:noFill/>
            <a:ln w="38100">
              <a:solidFill>
                <a:srgbClr val="FF9900"/>
              </a:solidFill>
              <a:round/>
              <a:headEnd/>
              <a:tailEnd/>
            </a:ln>
          </p:spPr>
          <p:txBody>
            <a:bodyPr wrap="none" anchor="ctr"/>
            <a:lstStyle/>
            <a:p>
              <a:endParaRPr lang="sl-SI"/>
            </a:p>
          </p:txBody>
        </p:sp>
        <p:sp>
          <p:nvSpPr>
            <p:cNvPr id="31762" name="Line 4"/>
            <p:cNvSpPr>
              <a:spLocks noChangeShapeType="1"/>
            </p:cNvSpPr>
            <p:nvPr/>
          </p:nvSpPr>
          <p:spPr bwMode="auto">
            <a:xfrm flipV="1">
              <a:off x="6264188" y="1592796"/>
              <a:ext cx="0" cy="900100"/>
            </a:xfrm>
            <a:prstGeom prst="line">
              <a:avLst/>
            </a:prstGeom>
            <a:noFill/>
            <a:ln w="38100">
              <a:solidFill>
                <a:srgbClr val="FF9900"/>
              </a:solidFill>
              <a:round/>
              <a:headEnd/>
              <a:tailEnd/>
            </a:ln>
          </p:spPr>
          <p:txBody>
            <a:bodyPr wrap="none" anchor="ctr"/>
            <a:lstStyle/>
            <a:p>
              <a:endParaRPr lang="sl-SI"/>
            </a:p>
          </p:txBody>
        </p:sp>
        <p:sp>
          <p:nvSpPr>
            <p:cNvPr id="31763" name="Textfeld 15"/>
            <p:cNvSpPr txBox="1">
              <a:spLocks noChangeArrowheads="1"/>
            </p:cNvSpPr>
            <p:nvPr/>
          </p:nvSpPr>
          <p:spPr bwMode="auto">
            <a:xfrm>
              <a:off x="7272300" y="1916832"/>
              <a:ext cx="1368354" cy="723501"/>
            </a:xfrm>
            <a:prstGeom prst="rect">
              <a:avLst/>
            </a:prstGeom>
            <a:noFill/>
            <a:ln w="9525">
              <a:noFill/>
              <a:miter lim="800000"/>
              <a:headEnd/>
              <a:tailEnd/>
            </a:ln>
          </p:spPr>
          <p:txBody>
            <a:bodyPr>
              <a:spAutoFit/>
            </a:bodyPr>
            <a:lstStyle/>
            <a:p>
              <a:r>
                <a:rPr lang="en-GB" sz="2000" b="1">
                  <a:solidFill>
                    <a:srgbClr val="000000"/>
                  </a:solidFill>
                  <a:cs typeface="Arial" charset="0"/>
                </a:rPr>
                <a:t>triangle of hope</a:t>
              </a:r>
            </a:p>
          </p:txBody>
        </p:sp>
        <p:sp>
          <p:nvSpPr>
            <p:cNvPr id="31764" name="Line 4"/>
            <p:cNvSpPr>
              <a:spLocks noChangeShapeType="1"/>
            </p:cNvSpPr>
            <p:nvPr/>
          </p:nvSpPr>
          <p:spPr bwMode="auto">
            <a:xfrm flipH="1" flipV="1">
              <a:off x="5976156" y="2132856"/>
              <a:ext cx="1260140" cy="144016"/>
            </a:xfrm>
            <a:prstGeom prst="line">
              <a:avLst/>
            </a:prstGeom>
            <a:noFill/>
            <a:ln w="38100">
              <a:solidFill>
                <a:srgbClr val="FF9900"/>
              </a:solidFill>
              <a:round/>
              <a:headEnd/>
              <a:tailEnd type="triangle" w="med" len="med"/>
            </a:ln>
          </p:spPr>
          <p:txBody>
            <a:bodyPr wrap="none" anchor="ctr"/>
            <a:lstStyle/>
            <a:p>
              <a:endParaRPr lang="sl-SI"/>
            </a:p>
          </p:txBody>
        </p:sp>
      </p:grpSp>
      <p:sp>
        <p:nvSpPr>
          <p:cNvPr id="31760" name="Foliennummernplatzhalter 23"/>
          <p:cNvSpPr>
            <a:spLocks noGrp="1"/>
          </p:cNvSpPr>
          <p:nvPr>
            <p:ph type="sldNum" sz="quarter" idx="10"/>
          </p:nvPr>
        </p:nvSpPr>
        <p:spPr bwMode="auto">
          <a:noFill/>
          <a:ln>
            <a:miter lim="800000"/>
            <a:headEnd/>
            <a:tailEnd/>
          </a:ln>
        </p:spPr>
        <p:txBody>
          <a:bodyPr/>
          <a:lstStyle/>
          <a:p>
            <a:fld id="{8B12DF96-B67D-4202-BF77-1BD56C6D40FF}" type="slidenum">
              <a:rPr lang="de-DE"/>
              <a:pPr/>
              <a:t>4</a:t>
            </a:fld>
            <a:endParaRPr lang="de-DE"/>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7183"/>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Titel 1"/>
          <p:cNvSpPr>
            <a:spLocks noGrp="1"/>
          </p:cNvSpPr>
          <p:nvPr>
            <p:ph type="title"/>
          </p:nvPr>
        </p:nvSpPr>
        <p:spPr/>
        <p:txBody>
          <a:bodyPr/>
          <a:lstStyle/>
          <a:p>
            <a:r>
              <a:rPr lang="de-DE" smtClean="0"/>
              <a:t>Build your own Smart Grid: the E-Energy Animation</a:t>
            </a:r>
            <a:endParaRPr lang="en-GB" smtClean="0"/>
          </a:p>
        </p:txBody>
      </p:sp>
      <p:sp>
        <p:nvSpPr>
          <p:cNvPr id="68611" name="Textfeld 3"/>
          <p:cNvSpPr txBox="1">
            <a:spLocks noChangeArrowheads="1"/>
          </p:cNvSpPr>
          <p:nvPr/>
        </p:nvSpPr>
        <p:spPr bwMode="auto">
          <a:xfrm>
            <a:off x="2987675" y="5940425"/>
            <a:ext cx="5400675" cy="368300"/>
          </a:xfrm>
          <a:prstGeom prst="rect">
            <a:avLst/>
          </a:prstGeom>
          <a:noFill/>
          <a:ln w="9525">
            <a:noFill/>
            <a:miter lim="800000"/>
            <a:headEnd/>
            <a:tailEnd/>
          </a:ln>
        </p:spPr>
        <p:txBody>
          <a:bodyPr>
            <a:spAutoFit/>
          </a:bodyPr>
          <a:lstStyle/>
          <a:p>
            <a:pPr algn="r"/>
            <a:r>
              <a:rPr lang="de-DE">
                <a:hlinkClick r:id="rId2"/>
              </a:rPr>
              <a:t>www.e-energy.de/en/animation/</a:t>
            </a:r>
            <a:r>
              <a:rPr lang="de-DE"/>
              <a:t> </a:t>
            </a:r>
            <a:endParaRPr lang="en-GB"/>
          </a:p>
        </p:txBody>
      </p:sp>
      <p:pic>
        <p:nvPicPr>
          <p:cNvPr id="68612" name="Picture 2"/>
          <p:cNvPicPr>
            <a:picLocks noChangeAspect="1" noChangeArrowheads="1"/>
          </p:cNvPicPr>
          <p:nvPr/>
        </p:nvPicPr>
        <p:blipFill>
          <a:blip r:embed="rId3" cstate="print"/>
          <a:srcRect/>
          <a:stretch>
            <a:fillRect/>
          </a:stretch>
        </p:blipFill>
        <p:spPr bwMode="auto">
          <a:xfrm>
            <a:off x="1042988" y="1773238"/>
            <a:ext cx="7273925" cy="4084637"/>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2"/>
          <p:cNvSpPr>
            <a:spLocks noGrp="1" noChangeArrowheads="1"/>
          </p:cNvSpPr>
          <p:nvPr>
            <p:ph type="title"/>
          </p:nvPr>
        </p:nvSpPr>
        <p:spPr/>
        <p:txBody>
          <a:bodyPr/>
          <a:lstStyle/>
          <a:p>
            <a:pPr eaLnBrk="1" hangingPunct="1"/>
            <a:r>
              <a:rPr lang="de-DE" smtClean="0"/>
              <a:t>For Further Information</a:t>
            </a:r>
            <a:endParaRPr lang="en-GB" smtClean="0"/>
          </a:p>
        </p:txBody>
      </p:sp>
      <p:sp>
        <p:nvSpPr>
          <p:cNvPr id="69635" name="Rectangle 3"/>
          <p:cNvSpPr>
            <a:spLocks noGrp="1" noChangeArrowheads="1"/>
          </p:cNvSpPr>
          <p:nvPr>
            <p:ph type="body" idx="1"/>
          </p:nvPr>
        </p:nvSpPr>
        <p:spPr>
          <a:xfrm>
            <a:off x="4448175" y="2420938"/>
            <a:ext cx="4516438" cy="3103562"/>
          </a:xfrm>
        </p:spPr>
        <p:txBody>
          <a:bodyPr/>
          <a:lstStyle/>
          <a:p>
            <a:pPr eaLnBrk="1" hangingPunct="1">
              <a:buFont typeface="Wingdings 3" pitchFamily="18" charset="2"/>
              <a:buNone/>
            </a:pPr>
            <a:r>
              <a:rPr lang="de-DE" sz="4000" b="1" smtClean="0">
                <a:solidFill>
                  <a:srgbClr val="F99107"/>
                </a:solidFill>
              </a:rPr>
              <a:t>www.e-energy.de</a:t>
            </a:r>
          </a:p>
          <a:p>
            <a:pPr eaLnBrk="1" hangingPunct="1"/>
            <a:endParaRPr lang="de-DE" smtClean="0">
              <a:solidFill>
                <a:srgbClr val="F99107"/>
              </a:solidFill>
            </a:endParaRPr>
          </a:p>
          <a:p>
            <a:pPr eaLnBrk="1" hangingPunct="1">
              <a:buFont typeface="Wingdings 3" pitchFamily="18" charset="2"/>
              <a:buNone/>
            </a:pPr>
            <a:r>
              <a:rPr lang="de-DE" b="1" smtClean="0">
                <a:solidFill>
                  <a:srgbClr val="F99107"/>
                </a:solidFill>
              </a:rPr>
              <a:t>Ludwig Karg</a:t>
            </a:r>
          </a:p>
          <a:p>
            <a:pPr eaLnBrk="1" hangingPunct="1">
              <a:buFont typeface="Wingdings 3" pitchFamily="18" charset="2"/>
              <a:buNone/>
            </a:pPr>
            <a:r>
              <a:rPr lang="de-DE" b="1" smtClean="0">
                <a:solidFill>
                  <a:srgbClr val="F99107"/>
                </a:solidFill>
              </a:rPr>
              <a:t>e-energy@baumgroup.de</a:t>
            </a:r>
          </a:p>
          <a:p>
            <a:pPr eaLnBrk="1" hangingPunct="1">
              <a:buFont typeface="Wingdings 3" pitchFamily="18" charset="2"/>
              <a:buNone/>
            </a:pPr>
            <a:r>
              <a:rPr lang="de-DE" b="1" smtClean="0">
                <a:solidFill>
                  <a:srgbClr val="F99107"/>
                </a:solidFill>
              </a:rPr>
              <a:t>Tel.  089 - 18 935 – 0</a:t>
            </a:r>
            <a:r>
              <a:rPr lang="de-DE" smtClean="0">
                <a:solidFill>
                  <a:srgbClr val="F99107"/>
                </a:solidFill>
              </a:rPr>
              <a:t/>
            </a:r>
            <a:br>
              <a:rPr lang="de-DE" smtClean="0">
                <a:solidFill>
                  <a:srgbClr val="F99107"/>
                </a:solidFill>
              </a:rPr>
            </a:br>
            <a:endParaRPr lang="de-DE" smtClean="0">
              <a:solidFill>
                <a:srgbClr val="F99107"/>
              </a:solidFill>
            </a:endParaRPr>
          </a:p>
        </p:txBody>
      </p:sp>
      <p:pic>
        <p:nvPicPr>
          <p:cNvPr id="69636" name="Picture 4"/>
          <p:cNvPicPr>
            <a:picLocks noChangeAspect="1" noChangeArrowheads="1"/>
          </p:cNvPicPr>
          <p:nvPr/>
        </p:nvPicPr>
        <p:blipFill>
          <a:blip r:embed="rId2" cstate="print"/>
          <a:srcRect/>
          <a:stretch>
            <a:fillRect/>
          </a:stretch>
        </p:blipFill>
        <p:spPr bwMode="auto">
          <a:xfrm>
            <a:off x="900113" y="1773238"/>
            <a:ext cx="3082925" cy="4365625"/>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idx="4294967295"/>
          </p:nvPr>
        </p:nvSpPr>
        <p:spPr/>
        <p:txBody>
          <a:bodyPr/>
          <a:lstStyle/>
          <a:p>
            <a:r>
              <a:rPr lang="en-GB" smtClean="0"/>
              <a:t>(Re)Construction of the Grid: Copper and Silicium</a:t>
            </a:r>
          </a:p>
        </p:txBody>
      </p:sp>
      <p:pic>
        <p:nvPicPr>
          <p:cNvPr id="32771" name="Picture 3"/>
          <p:cNvPicPr>
            <a:picLocks noChangeAspect="1" noChangeArrowheads="1"/>
          </p:cNvPicPr>
          <p:nvPr/>
        </p:nvPicPr>
        <p:blipFill>
          <a:blip r:embed="rId3" cstate="print"/>
          <a:srcRect/>
          <a:stretch>
            <a:fillRect/>
          </a:stretch>
        </p:blipFill>
        <p:spPr bwMode="auto">
          <a:xfrm>
            <a:off x="568325" y="5534025"/>
            <a:ext cx="2876550" cy="714375"/>
          </a:xfrm>
          <a:prstGeom prst="rect">
            <a:avLst/>
          </a:prstGeom>
          <a:noFill/>
          <a:ln w="9525">
            <a:noFill/>
            <a:miter lim="800000"/>
            <a:headEnd/>
            <a:tailEnd/>
          </a:ln>
        </p:spPr>
      </p:pic>
      <p:sp>
        <p:nvSpPr>
          <p:cNvPr id="32772" name="Line 5"/>
          <p:cNvSpPr>
            <a:spLocks noChangeShapeType="1"/>
          </p:cNvSpPr>
          <p:nvPr/>
        </p:nvSpPr>
        <p:spPr bwMode="auto">
          <a:xfrm>
            <a:off x="2890838" y="3824288"/>
            <a:ext cx="0" cy="1739900"/>
          </a:xfrm>
          <a:prstGeom prst="line">
            <a:avLst/>
          </a:prstGeom>
          <a:noFill/>
          <a:ln w="25400">
            <a:solidFill>
              <a:srgbClr val="EE8512"/>
            </a:solidFill>
            <a:round/>
            <a:headEnd/>
            <a:tailEnd/>
          </a:ln>
        </p:spPr>
        <p:txBody>
          <a:bodyPr/>
          <a:lstStyle/>
          <a:p>
            <a:endParaRPr lang="sl-SI"/>
          </a:p>
        </p:txBody>
      </p:sp>
      <p:sp>
        <p:nvSpPr>
          <p:cNvPr id="32773" name="Line 6"/>
          <p:cNvSpPr>
            <a:spLocks noChangeShapeType="1"/>
          </p:cNvSpPr>
          <p:nvPr/>
        </p:nvSpPr>
        <p:spPr bwMode="auto">
          <a:xfrm>
            <a:off x="1533525" y="3381375"/>
            <a:ext cx="22225" cy="2297113"/>
          </a:xfrm>
          <a:prstGeom prst="line">
            <a:avLst/>
          </a:prstGeom>
          <a:noFill/>
          <a:ln w="25400">
            <a:solidFill>
              <a:srgbClr val="EE8512"/>
            </a:solidFill>
            <a:round/>
            <a:headEnd/>
            <a:tailEnd/>
          </a:ln>
        </p:spPr>
        <p:txBody>
          <a:bodyPr/>
          <a:lstStyle/>
          <a:p>
            <a:endParaRPr lang="sl-SI"/>
          </a:p>
        </p:txBody>
      </p:sp>
      <p:sp>
        <p:nvSpPr>
          <p:cNvPr id="32774" name="Line 7"/>
          <p:cNvSpPr>
            <a:spLocks noChangeShapeType="1"/>
          </p:cNvSpPr>
          <p:nvPr/>
        </p:nvSpPr>
        <p:spPr bwMode="auto">
          <a:xfrm>
            <a:off x="2444750" y="4938713"/>
            <a:ext cx="0" cy="769937"/>
          </a:xfrm>
          <a:prstGeom prst="line">
            <a:avLst/>
          </a:prstGeom>
          <a:noFill/>
          <a:ln w="25400">
            <a:solidFill>
              <a:srgbClr val="EE8512"/>
            </a:solidFill>
            <a:round/>
            <a:headEnd/>
            <a:tailEnd/>
          </a:ln>
        </p:spPr>
        <p:txBody>
          <a:bodyPr/>
          <a:lstStyle/>
          <a:p>
            <a:endParaRPr lang="sl-SI"/>
          </a:p>
        </p:txBody>
      </p:sp>
      <p:pic>
        <p:nvPicPr>
          <p:cNvPr id="32775" name="Picture 8"/>
          <p:cNvPicPr>
            <a:picLocks noChangeAspect="1" noChangeArrowheads="1"/>
          </p:cNvPicPr>
          <p:nvPr/>
        </p:nvPicPr>
        <p:blipFill>
          <a:blip r:embed="rId4" cstate="print"/>
          <a:srcRect/>
          <a:stretch>
            <a:fillRect/>
          </a:stretch>
        </p:blipFill>
        <p:spPr bwMode="auto">
          <a:xfrm>
            <a:off x="581025" y="2260600"/>
            <a:ext cx="1533525" cy="1114425"/>
          </a:xfrm>
          <a:prstGeom prst="rect">
            <a:avLst/>
          </a:prstGeom>
          <a:noFill/>
          <a:ln w="9525">
            <a:noFill/>
            <a:miter lim="800000"/>
            <a:headEnd/>
            <a:tailEnd/>
          </a:ln>
        </p:spPr>
      </p:pic>
      <p:pic>
        <p:nvPicPr>
          <p:cNvPr id="32776" name="Picture 9"/>
          <p:cNvPicPr>
            <a:picLocks noChangeAspect="1" noChangeArrowheads="1"/>
          </p:cNvPicPr>
          <p:nvPr/>
        </p:nvPicPr>
        <p:blipFill>
          <a:blip r:embed="rId5" cstate="print"/>
          <a:srcRect/>
          <a:stretch>
            <a:fillRect/>
          </a:stretch>
        </p:blipFill>
        <p:spPr bwMode="auto">
          <a:xfrm>
            <a:off x="2333625" y="2736850"/>
            <a:ext cx="1543050" cy="1123950"/>
          </a:xfrm>
          <a:prstGeom prst="rect">
            <a:avLst/>
          </a:prstGeom>
          <a:noFill/>
          <a:ln w="9525">
            <a:noFill/>
            <a:miter lim="800000"/>
            <a:headEnd/>
            <a:tailEnd/>
          </a:ln>
        </p:spPr>
      </p:pic>
      <p:pic>
        <p:nvPicPr>
          <p:cNvPr id="32777" name="Picture 33"/>
          <p:cNvPicPr>
            <a:picLocks noChangeAspect="1" noChangeArrowheads="1"/>
          </p:cNvPicPr>
          <p:nvPr/>
        </p:nvPicPr>
        <p:blipFill>
          <a:blip r:embed="rId6" cstate="print"/>
          <a:srcRect/>
          <a:stretch>
            <a:fillRect/>
          </a:stretch>
        </p:blipFill>
        <p:spPr bwMode="auto">
          <a:xfrm>
            <a:off x="1770063" y="4024313"/>
            <a:ext cx="811212" cy="1098550"/>
          </a:xfrm>
          <a:prstGeom prst="rect">
            <a:avLst/>
          </a:prstGeom>
          <a:noFill/>
          <a:ln w="28575">
            <a:solidFill>
              <a:schemeClr val="bg1"/>
            </a:solidFill>
            <a:miter lim="800000"/>
            <a:headEnd/>
            <a:tailEnd/>
          </a:ln>
        </p:spPr>
      </p:pic>
      <p:grpSp>
        <p:nvGrpSpPr>
          <p:cNvPr id="2" name="Group 12"/>
          <p:cNvGrpSpPr>
            <a:grpSpLocks/>
          </p:cNvGrpSpPr>
          <p:nvPr/>
        </p:nvGrpSpPr>
        <p:grpSpPr bwMode="auto">
          <a:xfrm>
            <a:off x="144463" y="2024063"/>
            <a:ext cx="4827587" cy="4405312"/>
            <a:chOff x="91" y="1236"/>
            <a:chExt cx="3041" cy="2775"/>
          </a:xfrm>
        </p:grpSpPr>
        <p:sp>
          <p:nvSpPr>
            <p:cNvPr id="32794" name="Rectangle 13"/>
            <p:cNvSpPr>
              <a:spLocks noChangeArrowheads="1"/>
            </p:cNvSpPr>
            <p:nvPr/>
          </p:nvSpPr>
          <p:spPr bwMode="auto">
            <a:xfrm>
              <a:off x="91" y="1236"/>
              <a:ext cx="2529" cy="2775"/>
            </a:xfrm>
            <a:prstGeom prst="rect">
              <a:avLst/>
            </a:prstGeom>
            <a:solidFill>
              <a:srgbClr val="E1E9EF">
                <a:alpha val="56862"/>
              </a:srgbClr>
            </a:solidFill>
            <a:ln w="9525">
              <a:noFill/>
              <a:miter lim="800000"/>
              <a:headEnd/>
              <a:tailEnd/>
            </a:ln>
          </p:spPr>
          <p:txBody>
            <a:bodyPr wrap="none" anchor="ctr"/>
            <a:lstStyle/>
            <a:p>
              <a:endParaRPr lang="en-GB" sz="1200"/>
            </a:p>
          </p:txBody>
        </p:sp>
        <p:sp>
          <p:nvSpPr>
            <p:cNvPr id="32795" name="AutoShape 14"/>
            <p:cNvSpPr>
              <a:spLocks noChangeArrowheads="1"/>
            </p:cNvSpPr>
            <p:nvPr/>
          </p:nvSpPr>
          <p:spPr bwMode="auto">
            <a:xfrm>
              <a:off x="2435" y="2758"/>
              <a:ext cx="697" cy="259"/>
            </a:xfrm>
            <a:prstGeom prst="rightArrow">
              <a:avLst>
                <a:gd name="adj1" fmla="val 50000"/>
                <a:gd name="adj2" fmla="val 67278"/>
              </a:avLst>
            </a:prstGeom>
            <a:solidFill>
              <a:srgbClr val="FF9900"/>
            </a:solidFill>
            <a:ln w="9525">
              <a:noFill/>
              <a:miter lim="800000"/>
              <a:headEnd/>
              <a:tailEnd/>
            </a:ln>
          </p:spPr>
          <p:txBody>
            <a:bodyPr wrap="none" anchor="ctr"/>
            <a:lstStyle/>
            <a:p>
              <a:endParaRPr lang="en-GB" sz="1200"/>
            </a:p>
          </p:txBody>
        </p:sp>
      </p:grpSp>
      <p:grpSp>
        <p:nvGrpSpPr>
          <p:cNvPr id="3" name="Group 15"/>
          <p:cNvGrpSpPr>
            <a:grpSpLocks/>
          </p:cNvGrpSpPr>
          <p:nvPr/>
        </p:nvGrpSpPr>
        <p:grpSpPr bwMode="auto">
          <a:xfrm>
            <a:off x="5232400" y="2276475"/>
            <a:ext cx="3721100" cy="4000500"/>
            <a:chOff x="3296" y="1395"/>
            <a:chExt cx="2344" cy="2520"/>
          </a:xfrm>
        </p:grpSpPr>
        <p:sp>
          <p:nvSpPr>
            <p:cNvPr id="32780" name="Line 16"/>
            <p:cNvSpPr>
              <a:spLocks noChangeShapeType="1"/>
            </p:cNvSpPr>
            <p:nvPr/>
          </p:nvSpPr>
          <p:spPr bwMode="auto">
            <a:xfrm>
              <a:off x="3830" y="2988"/>
              <a:ext cx="0" cy="485"/>
            </a:xfrm>
            <a:prstGeom prst="line">
              <a:avLst/>
            </a:prstGeom>
            <a:noFill/>
            <a:ln w="25400">
              <a:solidFill>
                <a:srgbClr val="EE8512"/>
              </a:solidFill>
              <a:round/>
              <a:headEnd/>
              <a:tailEnd/>
            </a:ln>
          </p:spPr>
          <p:txBody>
            <a:bodyPr/>
            <a:lstStyle/>
            <a:p>
              <a:endParaRPr lang="sl-SI"/>
            </a:p>
          </p:txBody>
        </p:sp>
        <p:sp>
          <p:nvSpPr>
            <p:cNvPr id="32781" name="Line 17"/>
            <p:cNvSpPr>
              <a:spLocks noChangeShapeType="1"/>
            </p:cNvSpPr>
            <p:nvPr/>
          </p:nvSpPr>
          <p:spPr bwMode="auto">
            <a:xfrm>
              <a:off x="5019" y="2380"/>
              <a:ext cx="0" cy="1096"/>
            </a:xfrm>
            <a:prstGeom prst="line">
              <a:avLst/>
            </a:prstGeom>
            <a:noFill/>
            <a:ln w="25400">
              <a:solidFill>
                <a:srgbClr val="EE8512"/>
              </a:solidFill>
              <a:round/>
              <a:headEnd/>
              <a:tailEnd/>
            </a:ln>
          </p:spPr>
          <p:txBody>
            <a:bodyPr/>
            <a:lstStyle/>
            <a:p>
              <a:endParaRPr lang="sl-SI"/>
            </a:p>
          </p:txBody>
        </p:sp>
        <p:sp>
          <p:nvSpPr>
            <p:cNvPr id="32782" name="Line 18"/>
            <p:cNvSpPr>
              <a:spLocks noChangeShapeType="1"/>
            </p:cNvSpPr>
            <p:nvPr/>
          </p:nvSpPr>
          <p:spPr bwMode="auto">
            <a:xfrm>
              <a:off x="4164" y="2101"/>
              <a:ext cx="14" cy="1447"/>
            </a:xfrm>
            <a:prstGeom prst="line">
              <a:avLst/>
            </a:prstGeom>
            <a:noFill/>
            <a:ln w="25400">
              <a:solidFill>
                <a:srgbClr val="EE8512"/>
              </a:solidFill>
              <a:round/>
              <a:headEnd/>
              <a:tailEnd/>
            </a:ln>
          </p:spPr>
          <p:txBody>
            <a:bodyPr/>
            <a:lstStyle/>
            <a:p>
              <a:endParaRPr lang="sl-SI"/>
            </a:p>
          </p:txBody>
        </p:sp>
        <p:sp>
          <p:nvSpPr>
            <p:cNvPr id="32783" name="Line 19"/>
            <p:cNvSpPr>
              <a:spLocks noChangeShapeType="1"/>
            </p:cNvSpPr>
            <p:nvPr/>
          </p:nvSpPr>
          <p:spPr bwMode="auto">
            <a:xfrm>
              <a:off x="4738" y="3082"/>
              <a:ext cx="0" cy="485"/>
            </a:xfrm>
            <a:prstGeom prst="line">
              <a:avLst/>
            </a:prstGeom>
            <a:noFill/>
            <a:ln w="25400">
              <a:solidFill>
                <a:srgbClr val="EE8512"/>
              </a:solidFill>
              <a:round/>
              <a:headEnd/>
              <a:tailEnd/>
            </a:ln>
          </p:spPr>
          <p:txBody>
            <a:bodyPr/>
            <a:lstStyle/>
            <a:p>
              <a:endParaRPr lang="sl-SI"/>
            </a:p>
          </p:txBody>
        </p:sp>
        <p:sp>
          <p:nvSpPr>
            <p:cNvPr id="32784" name="Line 20"/>
            <p:cNvSpPr>
              <a:spLocks noChangeShapeType="1"/>
            </p:cNvSpPr>
            <p:nvPr/>
          </p:nvSpPr>
          <p:spPr bwMode="auto">
            <a:xfrm flipH="1">
              <a:off x="3924" y="2984"/>
              <a:ext cx="7" cy="857"/>
            </a:xfrm>
            <a:prstGeom prst="line">
              <a:avLst/>
            </a:prstGeom>
            <a:noFill/>
            <a:ln w="12700">
              <a:solidFill>
                <a:srgbClr val="0033CC"/>
              </a:solidFill>
              <a:round/>
              <a:headEnd/>
              <a:tailEnd/>
            </a:ln>
          </p:spPr>
          <p:txBody>
            <a:bodyPr/>
            <a:lstStyle/>
            <a:p>
              <a:endParaRPr lang="sl-SI"/>
            </a:p>
          </p:txBody>
        </p:sp>
        <p:sp>
          <p:nvSpPr>
            <p:cNvPr id="32785" name="Line 21"/>
            <p:cNvSpPr>
              <a:spLocks noChangeShapeType="1"/>
            </p:cNvSpPr>
            <p:nvPr/>
          </p:nvSpPr>
          <p:spPr bwMode="auto">
            <a:xfrm>
              <a:off x="5120" y="2376"/>
              <a:ext cx="0" cy="1482"/>
            </a:xfrm>
            <a:prstGeom prst="line">
              <a:avLst/>
            </a:prstGeom>
            <a:noFill/>
            <a:ln w="12700">
              <a:solidFill>
                <a:srgbClr val="0033CC"/>
              </a:solidFill>
              <a:round/>
              <a:headEnd/>
              <a:tailEnd/>
            </a:ln>
          </p:spPr>
          <p:txBody>
            <a:bodyPr/>
            <a:lstStyle/>
            <a:p>
              <a:endParaRPr lang="sl-SI"/>
            </a:p>
          </p:txBody>
        </p:sp>
        <p:sp>
          <p:nvSpPr>
            <p:cNvPr id="32786" name="Line 22"/>
            <p:cNvSpPr>
              <a:spLocks noChangeShapeType="1"/>
            </p:cNvSpPr>
            <p:nvPr/>
          </p:nvSpPr>
          <p:spPr bwMode="auto">
            <a:xfrm>
              <a:off x="4265" y="2097"/>
              <a:ext cx="14" cy="1735"/>
            </a:xfrm>
            <a:prstGeom prst="line">
              <a:avLst/>
            </a:prstGeom>
            <a:noFill/>
            <a:ln w="12700">
              <a:solidFill>
                <a:srgbClr val="0033CC"/>
              </a:solidFill>
              <a:round/>
              <a:headEnd/>
              <a:tailEnd/>
            </a:ln>
          </p:spPr>
          <p:txBody>
            <a:bodyPr/>
            <a:lstStyle/>
            <a:p>
              <a:endParaRPr lang="sl-SI"/>
            </a:p>
          </p:txBody>
        </p:sp>
        <p:sp>
          <p:nvSpPr>
            <p:cNvPr id="32787" name="Line 23"/>
            <p:cNvSpPr>
              <a:spLocks noChangeShapeType="1"/>
            </p:cNvSpPr>
            <p:nvPr/>
          </p:nvSpPr>
          <p:spPr bwMode="auto">
            <a:xfrm flipH="1">
              <a:off x="4636" y="3078"/>
              <a:ext cx="7" cy="745"/>
            </a:xfrm>
            <a:prstGeom prst="line">
              <a:avLst/>
            </a:prstGeom>
            <a:noFill/>
            <a:ln w="12700">
              <a:solidFill>
                <a:srgbClr val="0033CC"/>
              </a:solidFill>
              <a:round/>
              <a:headEnd/>
              <a:tailEnd/>
            </a:ln>
          </p:spPr>
          <p:txBody>
            <a:bodyPr/>
            <a:lstStyle/>
            <a:p>
              <a:endParaRPr lang="sl-SI"/>
            </a:p>
          </p:txBody>
        </p:sp>
        <p:pic>
          <p:nvPicPr>
            <p:cNvPr id="32788" name="Picture 24"/>
            <p:cNvPicPr>
              <a:picLocks noChangeAspect="1" noChangeArrowheads="1"/>
            </p:cNvPicPr>
            <p:nvPr/>
          </p:nvPicPr>
          <p:blipFill>
            <a:blip r:embed="rId7" cstate="print"/>
            <a:srcRect/>
            <a:stretch>
              <a:fillRect/>
            </a:stretch>
          </p:blipFill>
          <p:spPr bwMode="auto">
            <a:xfrm>
              <a:off x="3561" y="3471"/>
              <a:ext cx="1892" cy="248"/>
            </a:xfrm>
            <a:prstGeom prst="rect">
              <a:avLst/>
            </a:prstGeom>
            <a:noFill/>
            <a:ln w="9525">
              <a:noFill/>
              <a:miter lim="800000"/>
              <a:headEnd/>
              <a:tailEnd/>
            </a:ln>
          </p:spPr>
        </p:pic>
        <p:pic>
          <p:nvPicPr>
            <p:cNvPr id="32789" name="Picture 25"/>
            <p:cNvPicPr>
              <a:picLocks noChangeAspect="1" noChangeArrowheads="1"/>
            </p:cNvPicPr>
            <p:nvPr/>
          </p:nvPicPr>
          <p:blipFill>
            <a:blip r:embed="rId8" cstate="print"/>
            <a:srcRect/>
            <a:stretch>
              <a:fillRect/>
            </a:stretch>
          </p:blipFill>
          <p:spPr bwMode="auto">
            <a:xfrm>
              <a:off x="3566" y="3820"/>
              <a:ext cx="1862" cy="95"/>
            </a:xfrm>
            <a:prstGeom prst="rect">
              <a:avLst/>
            </a:prstGeom>
            <a:noFill/>
            <a:ln w="9525">
              <a:noFill/>
              <a:miter lim="800000"/>
              <a:headEnd/>
              <a:tailEnd/>
            </a:ln>
          </p:spPr>
        </p:pic>
        <p:pic>
          <p:nvPicPr>
            <p:cNvPr id="32790" name="Picture 26"/>
            <p:cNvPicPr>
              <a:picLocks noChangeAspect="1" noChangeArrowheads="1"/>
            </p:cNvPicPr>
            <p:nvPr/>
          </p:nvPicPr>
          <p:blipFill>
            <a:blip r:embed="rId4" cstate="print"/>
            <a:srcRect/>
            <a:stretch>
              <a:fillRect/>
            </a:stretch>
          </p:blipFill>
          <p:spPr bwMode="auto">
            <a:xfrm>
              <a:off x="3564" y="1395"/>
              <a:ext cx="966" cy="702"/>
            </a:xfrm>
            <a:prstGeom prst="rect">
              <a:avLst/>
            </a:prstGeom>
            <a:noFill/>
            <a:ln w="9525">
              <a:noFill/>
              <a:miter lim="800000"/>
              <a:headEnd/>
              <a:tailEnd/>
            </a:ln>
          </p:spPr>
        </p:pic>
        <p:pic>
          <p:nvPicPr>
            <p:cNvPr id="32791" name="Picture 27"/>
            <p:cNvPicPr>
              <a:picLocks noChangeAspect="1" noChangeArrowheads="1"/>
            </p:cNvPicPr>
            <p:nvPr/>
          </p:nvPicPr>
          <p:blipFill>
            <a:blip r:embed="rId5" cstate="print"/>
            <a:srcRect/>
            <a:stretch>
              <a:fillRect/>
            </a:stretch>
          </p:blipFill>
          <p:spPr bwMode="auto">
            <a:xfrm>
              <a:off x="4668" y="1695"/>
              <a:ext cx="972" cy="708"/>
            </a:xfrm>
            <a:prstGeom prst="rect">
              <a:avLst/>
            </a:prstGeom>
            <a:noFill/>
            <a:ln w="9525">
              <a:noFill/>
              <a:miter lim="800000"/>
              <a:headEnd/>
              <a:tailEnd/>
            </a:ln>
          </p:spPr>
        </p:pic>
        <p:pic>
          <p:nvPicPr>
            <p:cNvPr id="32792" name="Picture 28"/>
            <p:cNvPicPr>
              <a:picLocks noChangeAspect="1" noChangeArrowheads="1"/>
            </p:cNvPicPr>
            <p:nvPr/>
          </p:nvPicPr>
          <p:blipFill>
            <a:blip r:embed="rId9" cstate="print"/>
            <a:srcRect r="1642"/>
            <a:stretch>
              <a:fillRect/>
            </a:stretch>
          </p:blipFill>
          <p:spPr bwMode="auto">
            <a:xfrm>
              <a:off x="3296" y="2284"/>
              <a:ext cx="779" cy="696"/>
            </a:xfrm>
            <a:prstGeom prst="rect">
              <a:avLst/>
            </a:prstGeom>
            <a:noFill/>
            <a:ln w="9525">
              <a:noFill/>
              <a:miter lim="800000"/>
              <a:headEnd/>
              <a:tailEnd/>
            </a:ln>
          </p:spPr>
        </p:pic>
        <p:pic>
          <p:nvPicPr>
            <p:cNvPr id="32793" name="Picture 33"/>
            <p:cNvPicPr>
              <a:picLocks noChangeAspect="1" noChangeArrowheads="1"/>
            </p:cNvPicPr>
            <p:nvPr/>
          </p:nvPicPr>
          <p:blipFill>
            <a:blip r:embed="rId6" cstate="print"/>
            <a:srcRect/>
            <a:stretch>
              <a:fillRect/>
            </a:stretch>
          </p:blipFill>
          <p:spPr bwMode="auto">
            <a:xfrm>
              <a:off x="4313" y="2506"/>
              <a:ext cx="511" cy="692"/>
            </a:xfrm>
            <a:prstGeom prst="rect">
              <a:avLst/>
            </a:prstGeom>
            <a:noFill/>
            <a:ln w="28575">
              <a:solidFill>
                <a:schemeClr val="bg1"/>
              </a:solidFill>
              <a:miter lim="800000"/>
              <a:headEnd/>
              <a:tailEnd/>
            </a:ln>
          </p:spPr>
        </p:pic>
      </p:grpSp>
    </p:spTree>
  </p:cSld>
  <p:clrMapOvr>
    <a:masterClrMapping/>
  </p:clrMapOvr>
  <p:transition spd="slow"/>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par>
                                <p:cTn id="8" presetID="10" presetClass="entr" presetSubtype="0" fill="hold"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fade">
                                      <p:cBhvr>
                                        <p:cTn id="10"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Titel 1"/>
          <p:cNvSpPr>
            <a:spLocks noGrp="1"/>
          </p:cNvSpPr>
          <p:nvPr>
            <p:ph type="title"/>
          </p:nvPr>
        </p:nvSpPr>
        <p:spPr>
          <a:xfrm>
            <a:off x="971550" y="1112838"/>
            <a:ext cx="8101013" cy="360362"/>
          </a:xfrm>
        </p:spPr>
        <p:txBody>
          <a:bodyPr/>
          <a:lstStyle/>
          <a:p>
            <a:r>
              <a:rPr lang="en-US" smtClean="0"/>
              <a:t>Paradigm Shift: Balancing Supply and Demand of Energy</a:t>
            </a:r>
          </a:p>
        </p:txBody>
      </p:sp>
      <p:sp>
        <p:nvSpPr>
          <p:cNvPr id="33795" name="Rectangle 3"/>
          <p:cNvSpPr txBox="1">
            <a:spLocks noChangeArrowheads="1"/>
          </p:cNvSpPr>
          <p:nvPr/>
        </p:nvSpPr>
        <p:spPr bwMode="auto">
          <a:xfrm>
            <a:off x="939800" y="2430463"/>
            <a:ext cx="7593013" cy="750887"/>
          </a:xfrm>
          <a:prstGeom prst="rect">
            <a:avLst/>
          </a:prstGeom>
          <a:noFill/>
          <a:ln w="9525">
            <a:noFill/>
            <a:miter lim="800000"/>
            <a:headEnd/>
            <a:tailEnd/>
          </a:ln>
        </p:spPr>
        <p:txBody>
          <a:bodyPr/>
          <a:lstStyle/>
          <a:p>
            <a:pPr marL="474663" indent="-474663">
              <a:spcBef>
                <a:spcPct val="20000"/>
              </a:spcBef>
              <a:buClr>
                <a:srgbClr val="FF0000"/>
              </a:buClr>
              <a:buSzPct val="80000"/>
              <a:buFont typeface="Wingdings" pitchFamily="2" charset="2"/>
              <a:buNone/>
            </a:pPr>
            <a:r>
              <a:rPr lang="en-GB" sz="3600" b="1">
                <a:ea typeface="ＭＳ Ｐゴシック" pitchFamily="34" charset="-128"/>
                <a:cs typeface="Arial" charset="0"/>
              </a:rPr>
              <a:t>Consumption-driven Generation</a:t>
            </a:r>
          </a:p>
        </p:txBody>
      </p:sp>
      <p:sp>
        <p:nvSpPr>
          <p:cNvPr id="5" name="Rectangle 4"/>
          <p:cNvSpPr>
            <a:spLocks noChangeArrowheads="1"/>
          </p:cNvSpPr>
          <p:nvPr/>
        </p:nvSpPr>
        <p:spPr bwMode="auto">
          <a:xfrm>
            <a:off x="468313" y="3481388"/>
            <a:ext cx="8396287" cy="1473200"/>
          </a:xfrm>
          <a:prstGeom prst="rect">
            <a:avLst/>
          </a:prstGeom>
          <a:noFill/>
          <a:ln w="9525">
            <a:noFill/>
            <a:miter lim="800000"/>
            <a:headEnd/>
            <a:tailEnd/>
          </a:ln>
        </p:spPr>
        <p:txBody>
          <a:bodyPr/>
          <a:lstStyle/>
          <a:p>
            <a:pPr marL="342900" indent="-342900">
              <a:lnSpc>
                <a:spcPct val="110000"/>
              </a:lnSpc>
              <a:spcBef>
                <a:spcPct val="80000"/>
              </a:spcBef>
              <a:buClr>
                <a:srgbClr val="009900"/>
              </a:buClr>
              <a:buFont typeface="Wingdings" pitchFamily="2" charset="2"/>
              <a:buNone/>
            </a:pPr>
            <a:r>
              <a:rPr lang="en-GB" sz="3600">
                <a:solidFill>
                  <a:srgbClr val="F99107"/>
                </a:solidFill>
              </a:rPr>
              <a:t>               </a:t>
            </a:r>
            <a:r>
              <a:rPr lang="en-GB" sz="3600" b="1">
                <a:solidFill>
                  <a:srgbClr val="F99107"/>
                </a:solidFill>
              </a:rPr>
              <a:t>plus</a:t>
            </a:r>
            <a:endParaRPr lang="de-DE" sz="3600" b="1">
              <a:solidFill>
                <a:srgbClr val="F99107"/>
              </a:solidFill>
            </a:endParaRPr>
          </a:p>
          <a:p>
            <a:pPr marL="342900" indent="-342900">
              <a:lnSpc>
                <a:spcPct val="110000"/>
              </a:lnSpc>
              <a:spcBef>
                <a:spcPct val="80000"/>
              </a:spcBef>
              <a:buClr>
                <a:srgbClr val="009900"/>
              </a:buClr>
              <a:buFont typeface="Wingdings" pitchFamily="2" charset="2"/>
              <a:buNone/>
            </a:pPr>
            <a:r>
              <a:rPr lang="de-DE" sz="3600" b="1">
                <a:solidFill>
                  <a:srgbClr val="F99107"/>
                </a:solidFill>
              </a:rPr>
              <a:t>Generation-driven Consumption</a:t>
            </a:r>
            <a:endParaRPr lang="en-GB" sz="3600" b="1">
              <a:solidFill>
                <a:srgbClr val="F99107"/>
              </a:solidFill>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Titel 1"/>
          <p:cNvSpPr>
            <a:spLocks noGrp="1"/>
          </p:cNvSpPr>
          <p:nvPr>
            <p:ph type="title"/>
          </p:nvPr>
        </p:nvSpPr>
        <p:spPr>
          <a:xfrm>
            <a:off x="1008063" y="1125538"/>
            <a:ext cx="5148262" cy="457200"/>
          </a:xfrm>
          <a:noFill/>
        </p:spPr>
        <p:txBody>
          <a:bodyPr/>
          <a:lstStyle/>
          <a:p>
            <a:r>
              <a:rPr lang="en-GB" smtClean="0"/>
              <a:t>New Business Scenarios</a:t>
            </a:r>
          </a:p>
        </p:txBody>
      </p:sp>
      <p:sp>
        <p:nvSpPr>
          <p:cNvPr id="34819" name="Foliennummernplatzhalter 2"/>
          <p:cNvSpPr>
            <a:spLocks noGrp="1"/>
          </p:cNvSpPr>
          <p:nvPr>
            <p:ph type="sldNum" sz="quarter" idx="10"/>
          </p:nvPr>
        </p:nvSpPr>
        <p:spPr bwMode="auto">
          <a:noFill/>
          <a:ln>
            <a:miter lim="800000"/>
            <a:headEnd/>
            <a:tailEnd/>
          </a:ln>
        </p:spPr>
        <p:txBody>
          <a:bodyPr/>
          <a:lstStyle/>
          <a:p>
            <a:fld id="{322021AC-64F0-40E8-836C-25DA24E10084}" type="slidenum">
              <a:rPr lang="de-DE"/>
              <a:pPr/>
              <a:t>7</a:t>
            </a:fld>
            <a:endParaRPr lang="de-DE"/>
          </a:p>
        </p:txBody>
      </p:sp>
      <p:sp>
        <p:nvSpPr>
          <p:cNvPr id="34820" name="Rectangle 3"/>
          <p:cNvSpPr txBox="1">
            <a:spLocks noChangeArrowheads="1"/>
          </p:cNvSpPr>
          <p:nvPr/>
        </p:nvSpPr>
        <p:spPr bwMode="auto">
          <a:xfrm>
            <a:off x="527050" y="2989263"/>
            <a:ext cx="2605088" cy="1193800"/>
          </a:xfrm>
          <a:prstGeom prst="rect">
            <a:avLst/>
          </a:prstGeom>
          <a:noFill/>
          <a:ln w="9525">
            <a:noFill/>
            <a:miter lim="800000"/>
            <a:headEnd/>
            <a:tailEnd/>
          </a:ln>
          <a:effectLst/>
        </p:spPr>
        <p:txBody>
          <a:bodyPr/>
          <a:lstStyle/>
          <a:p>
            <a:pPr marL="342900" indent="-342900" eaLnBrk="0" hangingPunct="0">
              <a:lnSpc>
                <a:spcPct val="110000"/>
              </a:lnSpc>
              <a:spcBef>
                <a:spcPct val="80000"/>
              </a:spcBef>
              <a:buClr>
                <a:srgbClr val="CC3300"/>
              </a:buClr>
              <a:buFont typeface="Wingdings 3" pitchFamily="18" charset="2"/>
              <a:buNone/>
            </a:pPr>
            <a:r>
              <a:rPr lang="en-GB" sz="4000" b="1">
                <a:cs typeface="Arial" charset="0"/>
              </a:rPr>
              <a:t>Energy </a:t>
            </a:r>
          </a:p>
          <a:p>
            <a:pPr marL="342900" indent="-342900" eaLnBrk="0" hangingPunct="0">
              <a:lnSpc>
                <a:spcPct val="110000"/>
              </a:lnSpc>
              <a:spcBef>
                <a:spcPct val="80000"/>
              </a:spcBef>
              <a:buClr>
                <a:srgbClr val="CC3300"/>
              </a:buClr>
              <a:buFont typeface="Wingdings 3" pitchFamily="18" charset="2"/>
              <a:buNone/>
            </a:pPr>
            <a:r>
              <a:rPr lang="en-GB" sz="4000" b="1">
                <a:cs typeface="Arial" charset="0"/>
              </a:rPr>
              <a:t>Supplier</a:t>
            </a:r>
          </a:p>
        </p:txBody>
      </p:sp>
      <p:sp>
        <p:nvSpPr>
          <p:cNvPr id="6" name="Rectangle 4"/>
          <p:cNvSpPr>
            <a:spLocks noChangeArrowheads="1"/>
          </p:cNvSpPr>
          <p:nvPr/>
        </p:nvSpPr>
        <p:spPr bwMode="auto">
          <a:xfrm>
            <a:off x="4662488" y="2990850"/>
            <a:ext cx="4481512" cy="2286000"/>
          </a:xfrm>
          <a:prstGeom prst="rect">
            <a:avLst/>
          </a:prstGeom>
          <a:noFill/>
          <a:ln w="9525">
            <a:noFill/>
            <a:miter lim="800000"/>
            <a:headEnd/>
            <a:tailEnd/>
          </a:ln>
        </p:spPr>
        <p:txBody>
          <a:bodyPr/>
          <a:lstStyle/>
          <a:p>
            <a:pPr marL="361950" indent="-361950">
              <a:spcBef>
                <a:spcPct val="20000"/>
              </a:spcBef>
              <a:buClr>
                <a:srgbClr val="FF0000"/>
              </a:buClr>
              <a:buSzPct val="80000"/>
              <a:buFont typeface="Wingdings 3" pitchFamily="18" charset="2"/>
              <a:buNone/>
            </a:pPr>
            <a:r>
              <a:rPr lang="en-GB" sz="4000" b="1">
                <a:ea typeface="ＭＳ Ｐゴシック" pitchFamily="34" charset="-128"/>
              </a:rPr>
              <a:t>Energy Supplier</a:t>
            </a:r>
          </a:p>
          <a:p>
            <a:pPr marL="361950" indent="-361950" algn="ctr">
              <a:spcBef>
                <a:spcPct val="20000"/>
              </a:spcBef>
              <a:buClr>
                <a:srgbClr val="FF0000"/>
              </a:buClr>
              <a:buSzPct val="80000"/>
              <a:buFont typeface="Wingdings 3" pitchFamily="18" charset="2"/>
              <a:buNone/>
            </a:pPr>
            <a:r>
              <a:rPr lang="en-GB" sz="4000" b="1">
                <a:solidFill>
                  <a:srgbClr val="FF9933"/>
                </a:solidFill>
                <a:ea typeface="ＭＳ Ｐゴシック" pitchFamily="34" charset="-128"/>
              </a:rPr>
              <a:t>plus</a:t>
            </a:r>
          </a:p>
          <a:p>
            <a:pPr marL="361950" indent="-361950">
              <a:spcBef>
                <a:spcPct val="20000"/>
              </a:spcBef>
              <a:buClr>
                <a:srgbClr val="FF0000"/>
              </a:buClr>
              <a:buSzPct val="80000"/>
              <a:buFont typeface="Wingdings 3" pitchFamily="18" charset="2"/>
              <a:buNone/>
            </a:pPr>
            <a:r>
              <a:rPr lang="en-GB" sz="4000" b="1">
                <a:solidFill>
                  <a:srgbClr val="FF9933"/>
                </a:solidFill>
                <a:ea typeface="ＭＳ Ｐゴシック" pitchFamily="34" charset="-128"/>
              </a:rPr>
              <a:t>Service Provider</a:t>
            </a:r>
          </a:p>
        </p:txBody>
      </p:sp>
      <p:grpSp>
        <p:nvGrpSpPr>
          <p:cNvPr id="7" name="Group 6"/>
          <p:cNvGrpSpPr>
            <a:grpSpLocks/>
          </p:cNvGrpSpPr>
          <p:nvPr/>
        </p:nvGrpSpPr>
        <p:grpSpPr bwMode="auto">
          <a:xfrm>
            <a:off x="460375" y="2182813"/>
            <a:ext cx="4248150" cy="3333750"/>
            <a:chOff x="91" y="1236"/>
            <a:chExt cx="3041" cy="2775"/>
          </a:xfrm>
        </p:grpSpPr>
        <p:sp>
          <p:nvSpPr>
            <p:cNvPr id="34823" name="Rectangle 7"/>
            <p:cNvSpPr>
              <a:spLocks noChangeArrowheads="1"/>
            </p:cNvSpPr>
            <p:nvPr/>
          </p:nvSpPr>
          <p:spPr bwMode="auto">
            <a:xfrm>
              <a:off x="91" y="1236"/>
              <a:ext cx="2529" cy="2775"/>
            </a:xfrm>
            <a:prstGeom prst="rect">
              <a:avLst/>
            </a:prstGeom>
            <a:solidFill>
              <a:srgbClr val="E1E9EF">
                <a:alpha val="56862"/>
              </a:srgbClr>
            </a:solidFill>
            <a:ln w="9525">
              <a:noFill/>
              <a:miter lim="800000"/>
              <a:headEnd/>
              <a:tailEnd/>
            </a:ln>
          </p:spPr>
          <p:txBody>
            <a:bodyPr wrap="none" anchor="ctr"/>
            <a:lstStyle/>
            <a:p>
              <a:endParaRPr lang="en-US"/>
            </a:p>
          </p:txBody>
        </p:sp>
        <p:sp>
          <p:nvSpPr>
            <p:cNvPr id="34824" name="AutoShape 8"/>
            <p:cNvSpPr>
              <a:spLocks noChangeArrowheads="1"/>
            </p:cNvSpPr>
            <p:nvPr/>
          </p:nvSpPr>
          <p:spPr bwMode="auto">
            <a:xfrm>
              <a:off x="2435" y="2758"/>
              <a:ext cx="697" cy="259"/>
            </a:xfrm>
            <a:prstGeom prst="rightArrow">
              <a:avLst>
                <a:gd name="adj1" fmla="val 50000"/>
                <a:gd name="adj2" fmla="val 67278"/>
              </a:avLst>
            </a:prstGeom>
            <a:solidFill>
              <a:srgbClr val="FF9900"/>
            </a:solidFill>
            <a:ln w="9525">
              <a:noFill/>
              <a:miter lim="800000"/>
              <a:headEnd/>
              <a:tailEnd/>
            </a:ln>
          </p:spPr>
          <p:txBody>
            <a:bodyPr wrap="none" anchor="ctr"/>
            <a:lstStyle/>
            <a:p>
              <a:endParaRPr lang="en-US"/>
            </a:p>
          </p:txBody>
        </p:sp>
      </p:gr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2000"/>
                                        <p:tgtEl>
                                          <p:spTgt spid="7"/>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fade">
                                      <p:cBhvr>
                                        <p:cTn id="10"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p:txBody>
          <a:bodyPr/>
          <a:lstStyle/>
          <a:p>
            <a:r>
              <a:rPr lang="en-GB" smtClean="0"/>
              <a:t>The Model Regions</a:t>
            </a:r>
          </a:p>
        </p:txBody>
      </p:sp>
      <p:pic>
        <p:nvPicPr>
          <p:cNvPr id="35843" name="Picture 4"/>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2627313" y="1744663"/>
            <a:ext cx="6224587" cy="49244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Titel 1"/>
          <p:cNvSpPr>
            <a:spLocks noGrp="1"/>
          </p:cNvSpPr>
          <p:nvPr>
            <p:ph type="title"/>
          </p:nvPr>
        </p:nvSpPr>
        <p:spPr/>
        <p:txBody>
          <a:bodyPr/>
          <a:lstStyle/>
          <a:p>
            <a:r>
              <a:rPr lang="de-DE" smtClean="0"/>
              <a:t>E-Energy: a Multi-Dimensional Research Agenda</a:t>
            </a:r>
          </a:p>
        </p:txBody>
      </p:sp>
      <p:sp>
        <p:nvSpPr>
          <p:cNvPr id="36867" name="Rechteck 2"/>
          <p:cNvSpPr>
            <a:spLocks noChangeArrowheads="1"/>
          </p:cNvSpPr>
          <p:nvPr/>
        </p:nvSpPr>
        <p:spPr bwMode="auto">
          <a:xfrm>
            <a:off x="3276600" y="1714500"/>
            <a:ext cx="1555750" cy="866775"/>
          </a:xfrm>
          <a:prstGeom prst="rect">
            <a:avLst/>
          </a:prstGeom>
          <a:solidFill>
            <a:srgbClr val="F99107"/>
          </a:solidFill>
          <a:ln w="9525">
            <a:noFill/>
            <a:miter lim="800000"/>
            <a:headEnd/>
            <a:tailEnd/>
          </a:ln>
        </p:spPr>
        <p:txBody>
          <a:bodyPr wrap="none"/>
          <a:lstStyle/>
          <a:p>
            <a:r>
              <a:rPr lang="de-DE" sz="2400" b="1">
                <a:solidFill>
                  <a:schemeClr val="bg1"/>
                </a:solidFill>
              </a:rPr>
              <a:t>Energy </a:t>
            </a:r>
          </a:p>
          <a:p>
            <a:r>
              <a:rPr lang="de-DE" sz="2400" b="1">
                <a:solidFill>
                  <a:schemeClr val="bg1"/>
                </a:solidFill>
              </a:rPr>
              <a:t>Efficiency</a:t>
            </a:r>
          </a:p>
        </p:txBody>
      </p:sp>
      <p:sp>
        <p:nvSpPr>
          <p:cNvPr id="36868" name="Rechteck 3"/>
          <p:cNvSpPr>
            <a:spLocks noChangeArrowheads="1"/>
          </p:cNvSpPr>
          <p:nvPr/>
        </p:nvSpPr>
        <p:spPr bwMode="auto">
          <a:xfrm>
            <a:off x="5435600" y="-603250"/>
            <a:ext cx="4572000" cy="2584450"/>
          </a:xfrm>
          <a:prstGeom prst="rect">
            <a:avLst/>
          </a:prstGeom>
          <a:noFill/>
          <a:ln w="9525">
            <a:noFill/>
            <a:miter lim="800000"/>
            <a:headEnd/>
            <a:tailEnd/>
          </a:ln>
        </p:spPr>
        <p:txBody>
          <a:bodyPr>
            <a:spAutoFit/>
          </a:bodyPr>
          <a:lstStyle/>
          <a:p>
            <a:r>
              <a:rPr lang="de-DE"/>
              <a:t/>
            </a:r>
            <a:br>
              <a:rPr lang="de-DE"/>
            </a:br>
            <a:r>
              <a:rPr lang="de-DE"/>
              <a:t/>
            </a:r>
            <a:br>
              <a:rPr lang="de-DE"/>
            </a:br>
            <a:r>
              <a:rPr lang="de-DE"/>
              <a:t> </a:t>
            </a:r>
            <a:br>
              <a:rPr lang="de-DE"/>
            </a:br>
            <a:r>
              <a:rPr lang="de-DE"/>
              <a:t/>
            </a:r>
            <a:br>
              <a:rPr lang="de-DE"/>
            </a:br>
            <a:r>
              <a:rPr lang="de-DE"/>
              <a:t/>
            </a:r>
            <a:br>
              <a:rPr lang="de-DE"/>
            </a:br>
            <a:r>
              <a:rPr lang="de-DE"/>
              <a:t/>
            </a:r>
            <a:br>
              <a:rPr lang="de-DE"/>
            </a:br>
            <a:r>
              <a:rPr lang="de-DE"/>
              <a:t> </a:t>
            </a:r>
            <a:br>
              <a:rPr lang="de-DE"/>
            </a:br>
            <a:r>
              <a:rPr lang="de-DE"/>
              <a:t> </a:t>
            </a:r>
            <a:br>
              <a:rPr lang="de-DE"/>
            </a:br>
            <a:endParaRPr lang="de-DE"/>
          </a:p>
        </p:txBody>
      </p:sp>
      <p:sp>
        <p:nvSpPr>
          <p:cNvPr id="36869" name="Rechteck 4"/>
          <p:cNvSpPr>
            <a:spLocks noChangeArrowheads="1"/>
          </p:cNvSpPr>
          <p:nvPr/>
        </p:nvSpPr>
        <p:spPr bwMode="auto">
          <a:xfrm>
            <a:off x="6865938" y="2595563"/>
            <a:ext cx="1711325" cy="461962"/>
          </a:xfrm>
          <a:prstGeom prst="rect">
            <a:avLst/>
          </a:prstGeom>
          <a:solidFill>
            <a:srgbClr val="F99107"/>
          </a:solidFill>
          <a:ln w="9525">
            <a:noFill/>
            <a:miter lim="800000"/>
            <a:headEnd/>
            <a:tailEnd/>
          </a:ln>
        </p:spPr>
        <p:txBody>
          <a:bodyPr wrap="none"/>
          <a:lstStyle/>
          <a:p>
            <a:r>
              <a:rPr lang="de-DE" sz="2400" b="1">
                <a:solidFill>
                  <a:schemeClr val="bg1"/>
                </a:solidFill>
              </a:rPr>
              <a:t>e-Mobility</a:t>
            </a:r>
          </a:p>
        </p:txBody>
      </p:sp>
      <p:sp>
        <p:nvSpPr>
          <p:cNvPr id="36870" name="Rechteck 5"/>
          <p:cNvSpPr>
            <a:spLocks noChangeArrowheads="1"/>
          </p:cNvSpPr>
          <p:nvPr/>
        </p:nvSpPr>
        <p:spPr bwMode="auto">
          <a:xfrm>
            <a:off x="754063" y="4884738"/>
            <a:ext cx="3214687" cy="461962"/>
          </a:xfrm>
          <a:prstGeom prst="rect">
            <a:avLst/>
          </a:prstGeom>
          <a:solidFill>
            <a:srgbClr val="F99107"/>
          </a:solidFill>
          <a:ln w="9525">
            <a:noFill/>
            <a:miter lim="800000"/>
            <a:headEnd/>
            <a:tailEnd/>
          </a:ln>
        </p:spPr>
        <p:txBody>
          <a:bodyPr wrap="none"/>
          <a:lstStyle/>
          <a:p>
            <a:r>
              <a:rPr lang="de-DE" sz="2400" b="1">
                <a:solidFill>
                  <a:schemeClr val="bg1"/>
                </a:solidFill>
              </a:rPr>
              <a:t>Intelligent Metering</a:t>
            </a:r>
          </a:p>
        </p:txBody>
      </p:sp>
      <p:sp>
        <p:nvSpPr>
          <p:cNvPr id="36871" name="Rechteck 6"/>
          <p:cNvSpPr>
            <a:spLocks noChangeArrowheads="1"/>
          </p:cNvSpPr>
          <p:nvPr/>
        </p:nvSpPr>
        <p:spPr bwMode="auto">
          <a:xfrm>
            <a:off x="395288" y="3351213"/>
            <a:ext cx="2555875" cy="461962"/>
          </a:xfrm>
          <a:prstGeom prst="rect">
            <a:avLst/>
          </a:prstGeom>
          <a:solidFill>
            <a:srgbClr val="F99107"/>
          </a:solidFill>
          <a:ln w="9525">
            <a:noFill/>
            <a:miter lim="800000"/>
            <a:headEnd/>
            <a:tailEnd/>
          </a:ln>
        </p:spPr>
        <p:txBody>
          <a:bodyPr wrap="none"/>
          <a:lstStyle/>
          <a:p>
            <a:r>
              <a:rPr lang="de-DE" sz="2400" b="1">
                <a:solidFill>
                  <a:schemeClr val="bg1"/>
                </a:solidFill>
              </a:rPr>
              <a:t>ICT Architecture</a:t>
            </a:r>
          </a:p>
        </p:txBody>
      </p:sp>
      <p:sp>
        <p:nvSpPr>
          <p:cNvPr id="36872" name="Rechteck 7"/>
          <p:cNvSpPr>
            <a:spLocks noChangeArrowheads="1"/>
          </p:cNvSpPr>
          <p:nvPr/>
        </p:nvSpPr>
        <p:spPr bwMode="auto">
          <a:xfrm>
            <a:off x="179388" y="3960813"/>
            <a:ext cx="2376487" cy="836612"/>
          </a:xfrm>
          <a:prstGeom prst="rect">
            <a:avLst/>
          </a:prstGeom>
          <a:solidFill>
            <a:srgbClr val="F99107"/>
          </a:solidFill>
          <a:ln w="9525">
            <a:noFill/>
            <a:miter lim="800000"/>
            <a:headEnd/>
            <a:tailEnd/>
          </a:ln>
        </p:spPr>
        <p:txBody>
          <a:bodyPr wrap="none"/>
          <a:lstStyle/>
          <a:p>
            <a:r>
              <a:rPr lang="de-DE" sz="2400" b="1">
                <a:solidFill>
                  <a:schemeClr val="bg1"/>
                </a:solidFill>
              </a:rPr>
              <a:t>IT Security</a:t>
            </a:r>
            <a:br>
              <a:rPr lang="de-DE" sz="2400" b="1">
                <a:solidFill>
                  <a:schemeClr val="bg1"/>
                </a:solidFill>
              </a:rPr>
            </a:br>
            <a:r>
              <a:rPr lang="de-DE" sz="2400" b="1">
                <a:solidFill>
                  <a:schemeClr val="bg1"/>
                </a:solidFill>
              </a:rPr>
              <a:t>&amp; Data Privacy </a:t>
            </a:r>
          </a:p>
        </p:txBody>
      </p:sp>
      <p:sp>
        <p:nvSpPr>
          <p:cNvPr id="36873" name="Rechteck 8"/>
          <p:cNvSpPr>
            <a:spLocks noChangeArrowheads="1"/>
          </p:cNvSpPr>
          <p:nvPr/>
        </p:nvSpPr>
        <p:spPr bwMode="auto">
          <a:xfrm>
            <a:off x="4832350" y="5441950"/>
            <a:ext cx="4143375" cy="461963"/>
          </a:xfrm>
          <a:prstGeom prst="rect">
            <a:avLst/>
          </a:prstGeom>
          <a:solidFill>
            <a:srgbClr val="F99107"/>
          </a:solidFill>
          <a:ln w="9525">
            <a:noFill/>
            <a:miter lim="800000"/>
            <a:headEnd/>
            <a:tailEnd/>
          </a:ln>
        </p:spPr>
        <p:txBody>
          <a:bodyPr wrap="none"/>
          <a:lstStyle/>
          <a:p>
            <a:r>
              <a:rPr lang="de-DE" sz="2400" b="1">
                <a:solidFill>
                  <a:schemeClr val="bg1"/>
                </a:solidFill>
              </a:rPr>
              <a:t>Increase Flexibility of Load </a:t>
            </a:r>
          </a:p>
        </p:txBody>
      </p:sp>
      <p:sp>
        <p:nvSpPr>
          <p:cNvPr id="36874" name="Rechteck 9"/>
          <p:cNvSpPr>
            <a:spLocks noChangeArrowheads="1"/>
          </p:cNvSpPr>
          <p:nvPr/>
        </p:nvSpPr>
        <p:spPr bwMode="auto">
          <a:xfrm>
            <a:off x="3132138" y="5441950"/>
            <a:ext cx="1485900" cy="461963"/>
          </a:xfrm>
          <a:prstGeom prst="rect">
            <a:avLst/>
          </a:prstGeom>
          <a:solidFill>
            <a:srgbClr val="F99107"/>
          </a:solidFill>
          <a:ln w="9525">
            <a:noFill/>
            <a:miter lim="800000"/>
            <a:headEnd/>
            <a:tailEnd/>
          </a:ln>
        </p:spPr>
        <p:txBody>
          <a:bodyPr wrap="none"/>
          <a:lstStyle/>
          <a:p>
            <a:r>
              <a:rPr lang="de-DE" sz="2400" b="1">
                <a:solidFill>
                  <a:schemeClr val="bg1"/>
                </a:solidFill>
              </a:rPr>
              <a:t>Storage </a:t>
            </a:r>
          </a:p>
        </p:txBody>
      </p:sp>
      <p:sp>
        <p:nvSpPr>
          <p:cNvPr id="36875" name="Rechteck 10"/>
          <p:cNvSpPr>
            <a:spLocks noChangeArrowheads="1"/>
          </p:cNvSpPr>
          <p:nvPr/>
        </p:nvSpPr>
        <p:spPr bwMode="auto">
          <a:xfrm>
            <a:off x="1042988" y="2738438"/>
            <a:ext cx="3181350" cy="460375"/>
          </a:xfrm>
          <a:prstGeom prst="rect">
            <a:avLst/>
          </a:prstGeom>
          <a:solidFill>
            <a:srgbClr val="F99107"/>
          </a:solidFill>
          <a:ln w="9525">
            <a:noFill/>
            <a:miter lim="800000"/>
            <a:headEnd/>
            <a:tailEnd/>
          </a:ln>
        </p:spPr>
        <p:txBody>
          <a:bodyPr wrap="none"/>
          <a:lstStyle/>
          <a:p>
            <a:r>
              <a:rPr lang="de-DE" sz="2400" b="1">
                <a:solidFill>
                  <a:schemeClr val="bg1"/>
                </a:solidFill>
              </a:rPr>
              <a:t>Market Liberalization</a:t>
            </a:r>
          </a:p>
        </p:txBody>
      </p:sp>
      <p:sp>
        <p:nvSpPr>
          <p:cNvPr id="36876" name="Rechteck 11"/>
          <p:cNvSpPr>
            <a:spLocks noChangeArrowheads="1"/>
          </p:cNvSpPr>
          <p:nvPr/>
        </p:nvSpPr>
        <p:spPr bwMode="auto">
          <a:xfrm>
            <a:off x="6062663" y="3198813"/>
            <a:ext cx="2913062" cy="1127125"/>
          </a:xfrm>
          <a:prstGeom prst="rect">
            <a:avLst/>
          </a:prstGeom>
          <a:solidFill>
            <a:srgbClr val="F99107"/>
          </a:solidFill>
          <a:ln w="9525">
            <a:noFill/>
            <a:miter lim="800000"/>
            <a:headEnd/>
            <a:tailEnd/>
          </a:ln>
        </p:spPr>
        <p:txBody>
          <a:bodyPr/>
          <a:lstStyle/>
          <a:p>
            <a:r>
              <a:rPr lang="de-DE" sz="2400" b="1">
                <a:solidFill>
                  <a:schemeClr val="bg1"/>
                </a:solidFill>
              </a:rPr>
              <a:t>Grid Bottlenecks and Further Grid Construction</a:t>
            </a:r>
            <a:br>
              <a:rPr lang="de-DE" sz="2400" b="1">
                <a:solidFill>
                  <a:schemeClr val="bg1"/>
                </a:solidFill>
              </a:rPr>
            </a:br>
            <a:endParaRPr lang="de-DE" sz="2400" b="1">
              <a:solidFill>
                <a:schemeClr val="bg1"/>
              </a:solidFill>
            </a:endParaRPr>
          </a:p>
        </p:txBody>
      </p:sp>
      <p:sp>
        <p:nvSpPr>
          <p:cNvPr id="36877" name="Rechteck 12"/>
          <p:cNvSpPr>
            <a:spLocks noChangeArrowheads="1"/>
          </p:cNvSpPr>
          <p:nvPr/>
        </p:nvSpPr>
        <p:spPr bwMode="auto">
          <a:xfrm>
            <a:off x="6011863" y="4476750"/>
            <a:ext cx="2808287" cy="830263"/>
          </a:xfrm>
          <a:prstGeom prst="rect">
            <a:avLst/>
          </a:prstGeom>
          <a:solidFill>
            <a:srgbClr val="F99107"/>
          </a:solidFill>
          <a:ln w="9525">
            <a:noFill/>
            <a:miter lim="800000"/>
            <a:headEnd/>
            <a:tailEnd/>
          </a:ln>
        </p:spPr>
        <p:txBody>
          <a:bodyPr wrap="none"/>
          <a:lstStyle/>
          <a:p>
            <a:r>
              <a:rPr lang="de-DE" sz="2400" b="1">
                <a:solidFill>
                  <a:schemeClr val="bg1"/>
                </a:solidFill>
              </a:rPr>
              <a:t>Decentralized </a:t>
            </a:r>
          </a:p>
          <a:p>
            <a:r>
              <a:rPr lang="de-DE" sz="2400" b="1">
                <a:solidFill>
                  <a:schemeClr val="bg1"/>
                </a:solidFill>
              </a:rPr>
              <a:t>Energy Generation</a:t>
            </a:r>
          </a:p>
        </p:txBody>
      </p:sp>
      <p:sp>
        <p:nvSpPr>
          <p:cNvPr id="36878" name="Rechteck 13"/>
          <p:cNvSpPr>
            <a:spLocks noChangeArrowheads="1"/>
          </p:cNvSpPr>
          <p:nvPr/>
        </p:nvSpPr>
        <p:spPr bwMode="auto">
          <a:xfrm>
            <a:off x="5076825" y="1731963"/>
            <a:ext cx="2338388" cy="830262"/>
          </a:xfrm>
          <a:prstGeom prst="rect">
            <a:avLst/>
          </a:prstGeom>
          <a:solidFill>
            <a:srgbClr val="F99107"/>
          </a:solidFill>
          <a:ln w="9525">
            <a:noFill/>
            <a:miter lim="800000"/>
            <a:headEnd/>
            <a:tailEnd/>
          </a:ln>
        </p:spPr>
        <p:txBody>
          <a:bodyPr/>
          <a:lstStyle/>
          <a:p>
            <a:r>
              <a:rPr lang="de-DE" sz="2400" b="1">
                <a:solidFill>
                  <a:schemeClr val="bg1"/>
                </a:solidFill>
              </a:rPr>
              <a:t>Integration of</a:t>
            </a:r>
          </a:p>
          <a:p>
            <a:r>
              <a:rPr lang="de-DE" sz="2400" b="1">
                <a:solidFill>
                  <a:schemeClr val="bg1"/>
                </a:solidFill>
              </a:rPr>
              <a:t>Renewables</a:t>
            </a:r>
            <a:br>
              <a:rPr lang="de-DE" sz="2400" b="1">
                <a:solidFill>
                  <a:schemeClr val="bg1"/>
                </a:solidFill>
              </a:rPr>
            </a:br>
            <a:r>
              <a:rPr lang="de-DE" sz="2400" b="1">
                <a:solidFill>
                  <a:schemeClr val="bg1"/>
                </a:solidFill>
              </a:rPr>
              <a:t> </a:t>
            </a:r>
          </a:p>
        </p:txBody>
      </p:sp>
      <p:sp>
        <p:nvSpPr>
          <p:cNvPr id="15" name="Textfeld 14"/>
          <p:cNvSpPr txBox="1"/>
          <p:nvPr/>
        </p:nvSpPr>
        <p:spPr>
          <a:xfrm>
            <a:off x="3276600" y="3768725"/>
            <a:ext cx="2871788" cy="708025"/>
          </a:xfrm>
          <a:prstGeom prst="rect">
            <a:avLst/>
          </a:prstGeom>
          <a:noFill/>
        </p:spPr>
        <p:txBody>
          <a:bodyPr>
            <a:spAutoFit/>
          </a:bodyPr>
          <a:lstStyle/>
          <a:p>
            <a:r>
              <a:rPr lang="en-US" sz="4000" b="1">
                <a:solidFill>
                  <a:srgbClr val="0060C4"/>
                </a:solidFill>
              </a:rPr>
              <a:t>ICT for …</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E-Energy Vorlage Präsi intern (Ludwig Karg v1)">
  <a:themeElements>
    <a:clrScheme name="">
      <a:dk1>
        <a:srgbClr val="000000"/>
      </a:dk1>
      <a:lt1>
        <a:srgbClr val="FFFFFF"/>
      </a:lt1>
      <a:dk2>
        <a:srgbClr val="FFFFFF"/>
      </a:dk2>
      <a:lt2>
        <a:srgbClr val="668CB3"/>
      </a:lt2>
      <a:accent1>
        <a:srgbClr val="5780A3"/>
      </a:accent1>
      <a:accent2>
        <a:srgbClr val="003366"/>
      </a:accent2>
      <a:accent3>
        <a:srgbClr val="FFFFFF"/>
      </a:accent3>
      <a:accent4>
        <a:srgbClr val="000000"/>
      </a:accent4>
      <a:accent5>
        <a:srgbClr val="B4C0CE"/>
      </a:accent5>
      <a:accent6>
        <a:srgbClr val="002D5C"/>
      </a:accent6>
      <a:hlink>
        <a:srgbClr val="9595A0"/>
      </a:hlink>
      <a:folHlink>
        <a:srgbClr val="386691"/>
      </a:folHlink>
    </a:clrScheme>
    <a:fontScheme name="1_1 Innovation">
      <a:majorFont>
        <a:latin typeface="Verdana"/>
        <a:ea typeface="Arial Unicode MS"/>
        <a:cs typeface="Arial Unicode MS"/>
      </a:majorFont>
      <a:minorFont>
        <a:latin typeface="Times New Roman"/>
        <a:ea typeface="Arial Unicode MS"/>
        <a:cs typeface="Arial Unicode MS"/>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1_1 Innovation 1">
        <a:dk1>
          <a:srgbClr val="000000"/>
        </a:dk1>
        <a:lt1>
          <a:srgbClr val="FFFFFF"/>
        </a:lt1>
        <a:dk2>
          <a:srgbClr val="FFFFFF"/>
        </a:dk2>
        <a:lt2>
          <a:srgbClr val="668CB3"/>
        </a:lt2>
        <a:accent1>
          <a:srgbClr val="194C80"/>
        </a:accent1>
        <a:accent2>
          <a:srgbClr val="386691"/>
        </a:accent2>
        <a:accent3>
          <a:srgbClr val="FFFFFF"/>
        </a:accent3>
        <a:accent4>
          <a:srgbClr val="000000"/>
        </a:accent4>
        <a:accent5>
          <a:srgbClr val="ABB2C0"/>
        </a:accent5>
        <a:accent6>
          <a:srgbClr val="325C83"/>
        </a:accent6>
        <a:hlink>
          <a:srgbClr val="5780A3"/>
        </a:hlink>
        <a:folHlink>
          <a:srgbClr val="7599B8"/>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E-Energy Vorlage Präsi intern (Ludwig Karg v1)">
  <a:themeElements>
    <a:clrScheme name="">
      <a:dk1>
        <a:srgbClr val="000000"/>
      </a:dk1>
      <a:lt1>
        <a:srgbClr val="FFFFFF"/>
      </a:lt1>
      <a:dk2>
        <a:srgbClr val="FFFFFF"/>
      </a:dk2>
      <a:lt2>
        <a:srgbClr val="668CB3"/>
      </a:lt2>
      <a:accent1>
        <a:srgbClr val="5780A3"/>
      </a:accent1>
      <a:accent2>
        <a:srgbClr val="003366"/>
      </a:accent2>
      <a:accent3>
        <a:srgbClr val="FFFFFF"/>
      </a:accent3>
      <a:accent4>
        <a:srgbClr val="000000"/>
      </a:accent4>
      <a:accent5>
        <a:srgbClr val="B4C0CE"/>
      </a:accent5>
      <a:accent6>
        <a:srgbClr val="002D5C"/>
      </a:accent6>
      <a:hlink>
        <a:srgbClr val="9595A0"/>
      </a:hlink>
      <a:folHlink>
        <a:srgbClr val="386691"/>
      </a:folHlink>
    </a:clrScheme>
    <a:fontScheme name="1_1 Innovation">
      <a:majorFont>
        <a:latin typeface="Verdana"/>
        <a:ea typeface="Arial Unicode MS"/>
        <a:cs typeface="Arial Unicode MS"/>
      </a:majorFont>
      <a:minorFont>
        <a:latin typeface="Times New Roman"/>
        <a:ea typeface="Arial Unicode MS"/>
        <a:cs typeface="Arial Unicode MS"/>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1_1 Innovation 1">
        <a:dk1>
          <a:srgbClr val="000000"/>
        </a:dk1>
        <a:lt1>
          <a:srgbClr val="FFFFFF"/>
        </a:lt1>
        <a:dk2>
          <a:srgbClr val="FFFFFF"/>
        </a:dk2>
        <a:lt2>
          <a:srgbClr val="668CB3"/>
        </a:lt2>
        <a:accent1>
          <a:srgbClr val="194C80"/>
        </a:accent1>
        <a:accent2>
          <a:srgbClr val="386691"/>
        </a:accent2>
        <a:accent3>
          <a:srgbClr val="FFFFFF"/>
        </a:accent3>
        <a:accent4>
          <a:srgbClr val="000000"/>
        </a:accent4>
        <a:accent5>
          <a:srgbClr val="ABB2C0"/>
        </a:accent5>
        <a:accent6>
          <a:srgbClr val="325C83"/>
        </a:accent6>
        <a:hlink>
          <a:srgbClr val="5780A3"/>
        </a:hlink>
        <a:folHlink>
          <a:srgbClr val="7599B8"/>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blank">
  <a:themeElements>
    <a:clrScheme name="Dactylos">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blank">
      <a:majorFont>
        <a:latin typeface="Arial"/>
        <a:ea typeface=""/>
        <a:cs typeface=""/>
      </a:majorFont>
      <a:minorFont>
        <a:latin typeface="Arial"/>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de-DE" sz="12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de-DE" sz="1200" b="0" i="0" u="none" strike="noStrike" cap="none" normalizeH="0" baseline="0" smtClean="0">
            <a:ln>
              <a:noFill/>
            </a:ln>
            <a:solidFill>
              <a:schemeClr val="tx1"/>
            </a:solidFill>
            <a:effectLst/>
            <a:latin typeface="Arial" charset="0"/>
          </a:defRPr>
        </a:defPPr>
      </a:lstStyle>
    </a:lnDef>
  </a:objectDefaults>
  <a:extraClrSchemeLst>
    <a:extraClrScheme>
      <a:clrScheme name="blank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blank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blank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blank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blank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blank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blank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1_blank">
  <a:themeElements>
    <a:clrScheme name="Dactylos">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blank">
      <a:majorFont>
        <a:latin typeface="Arial"/>
        <a:ea typeface=""/>
        <a:cs typeface=""/>
      </a:majorFont>
      <a:minorFont>
        <a:latin typeface="Arial"/>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de-DE" sz="12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de-DE" sz="1200" b="0" i="0" u="none" strike="noStrike" cap="none" normalizeH="0" baseline="0" smtClean="0">
            <a:ln>
              <a:noFill/>
            </a:ln>
            <a:solidFill>
              <a:schemeClr val="tx1"/>
            </a:solidFill>
            <a:effectLst/>
            <a:latin typeface="Arial" charset="0"/>
          </a:defRPr>
        </a:defPPr>
      </a:lstStyle>
    </a:lnDef>
  </a:objectDefaults>
  <a:extraClrSchemeLst>
    <a:extraClrScheme>
      <a:clrScheme name="blank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blank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blank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blank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blank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blank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blank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Larissa-Design">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
    <a:dk1>
      <a:srgbClr val="000000"/>
    </a:dk1>
    <a:lt1>
      <a:srgbClr val="FFFFFF"/>
    </a:lt1>
    <a:dk2>
      <a:srgbClr val="FFFFFF"/>
    </a:dk2>
    <a:lt2>
      <a:srgbClr val="668CB3"/>
    </a:lt2>
    <a:accent1>
      <a:srgbClr val="5780A3"/>
    </a:accent1>
    <a:accent2>
      <a:srgbClr val="003366"/>
    </a:accent2>
    <a:accent3>
      <a:srgbClr val="FFFFFF"/>
    </a:accent3>
    <a:accent4>
      <a:srgbClr val="000000"/>
    </a:accent4>
    <a:accent5>
      <a:srgbClr val="B4C0CE"/>
    </a:accent5>
    <a:accent6>
      <a:srgbClr val="002D5C"/>
    </a:accent6>
    <a:hlink>
      <a:srgbClr val="9595A0"/>
    </a:hlink>
    <a:folHlink>
      <a:srgbClr val="386691"/>
    </a:folHlink>
  </a:clrScheme>
</a:themeOverride>
</file>

<file path=ppt/theme/themeOverride2.xml><?xml version="1.0" encoding="utf-8"?>
<a:themeOverride xmlns:a="http://schemas.openxmlformats.org/drawingml/2006/main">
  <a:clrScheme name="Dactylos">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themeOverride>
</file>

<file path=docProps/app.xml><?xml version="1.0" encoding="utf-8"?>
<Properties xmlns="http://schemas.openxmlformats.org/officeDocument/2006/extended-properties" xmlns:vt="http://schemas.openxmlformats.org/officeDocument/2006/docPropsVTypes">
  <Template>E-Energy Vorlage Präsi intern (Ludwig Karg v1)</Template>
  <TotalTime>0</TotalTime>
  <Words>2467</Words>
  <Application>Microsoft Office PowerPoint</Application>
  <PresentationFormat>On-screen Show (4:3)</PresentationFormat>
  <Paragraphs>322</Paragraphs>
  <Slides>41</Slides>
  <Notes>16</Notes>
  <HiddenSlides>0</HiddenSlides>
  <MMClips>0</MMClips>
  <ScaleCrop>false</ScaleCrop>
  <HeadingPairs>
    <vt:vector size="6" baseType="variant">
      <vt:variant>
        <vt:lpstr>Fonts Used</vt:lpstr>
      </vt:variant>
      <vt:variant>
        <vt:i4>10</vt:i4>
      </vt:variant>
      <vt:variant>
        <vt:lpstr>Theme</vt:lpstr>
      </vt:variant>
      <vt:variant>
        <vt:i4>4</vt:i4>
      </vt:variant>
      <vt:variant>
        <vt:lpstr>Slide Titles</vt:lpstr>
      </vt:variant>
      <vt:variant>
        <vt:i4>41</vt:i4>
      </vt:variant>
    </vt:vector>
  </HeadingPairs>
  <TitlesOfParts>
    <vt:vector size="55" baseType="lpstr">
      <vt:lpstr>Arial</vt:lpstr>
      <vt:lpstr>Arial Unicode MS</vt:lpstr>
      <vt:lpstr>Verdana</vt:lpstr>
      <vt:lpstr>Times New Roman</vt:lpstr>
      <vt:lpstr>Wingdings 3</vt:lpstr>
      <vt:lpstr>Times</vt:lpstr>
      <vt:lpstr>Wingdings</vt:lpstr>
      <vt:lpstr>ＭＳ Ｐゴシック</vt:lpstr>
      <vt:lpstr>Arial Rounded MT Bold</vt:lpstr>
      <vt:lpstr>Calibri</vt:lpstr>
      <vt:lpstr>E-Energy Vorlage Präsi intern (Ludwig Karg v1)</vt:lpstr>
      <vt:lpstr>1_E-Energy Vorlage Präsi intern (Ludwig Karg v1)</vt:lpstr>
      <vt:lpstr>blank</vt:lpstr>
      <vt:lpstr>1_blank</vt:lpstr>
      <vt:lpstr>Smart Energy  A First Glance at the Results of the  E-Energy Model Projects.  Komunalna Energetika, Maribor, May 15, 2012     </vt:lpstr>
      <vt:lpstr>Wir haben es vergleichsweise gut …</vt:lpstr>
      <vt:lpstr>The “Energiewende“ will happen!</vt:lpstr>
      <vt:lpstr>The Future of Energy Supply</vt:lpstr>
      <vt:lpstr>(Re)Construction of the Grid: Copper and Silicium</vt:lpstr>
      <vt:lpstr>Paradigm Shift: Balancing Supply and Demand of Energy</vt:lpstr>
      <vt:lpstr>New Business Scenarios</vt:lpstr>
      <vt:lpstr>The Model Regions</vt:lpstr>
      <vt:lpstr>E-Energy: a Multi-Dimensional Research Agenda</vt:lpstr>
      <vt:lpstr>The Model Regions: Complementary Research Enables Comprehensiveness</vt:lpstr>
      <vt:lpstr>ICT links the energy system‘s worlds</vt:lpstr>
      <vt:lpstr>ICT connects the worlds</vt:lpstr>
      <vt:lpstr>Smart Grids, Homes and Markets</vt:lpstr>
      <vt:lpstr>ICT Infrastructure  as  Enabler</vt:lpstr>
      <vt:lpstr>The Layer Model for the „Energy Internet“</vt:lpstr>
      <vt:lpstr>Life in the Smart House</vt:lpstr>
      <vt:lpstr>Demand Side Management Enables Power System Management</vt:lpstr>
      <vt:lpstr>Steering Signals for Good and Bad Times</vt:lpstr>
      <vt:lpstr>Metering – Displaying - Informing</vt:lpstr>
      <vt:lpstr>Dynamic Tariffs Offer Incentives</vt:lpstr>
      <vt:lpstr>Loadshifts Achieved in Practice</vt:lpstr>
      <vt:lpstr>Cooling Applications Provide For Positive Control Energy </vt:lpstr>
      <vt:lpstr>Cuxhaven‘s Virtual Power Plant</vt:lpstr>
      <vt:lpstr>Mannheim: Cellular „Square-City“</vt:lpstr>
      <vt:lpstr>Energy Management Systems</vt:lpstr>
      <vt:lpstr>Communication from Generation down to Consumption</vt:lpstr>
      <vt:lpstr>Smart Energy: a System of Systems?</vt:lpstr>
      <vt:lpstr>A Whole Regions Functions as a Power Plant</vt:lpstr>
      <vt:lpstr>Controlled Integration of Small-Sized Generation Units</vt:lpstr>
      <vt:lpstr>Far-Reaching Business Models : A Long Way To Go?</vt:lpstr>
      <vt:lpstr>First Results</vt:lpstr>
      <vt:lpstr>First Results</vt:lpstr>
      <vt:lpstr>First Results</vt:lpstr>
      <vt:lpstr>Data Reliability, Data security, Data Privacy  </vt:lpstr>
      <vt:lpstr>DKE Competence Center: A Strong Partner</vt:lpstr>
      <vt:lpstr>E-Energy II: the candidates</vt:lpstr>
      <vt:lpstr>Managing generation and consumption</vt:lpstr>
      <vt:lpstr>Strong Partners in Alpine Space</vt:lpstr>
      <vt:lpstr>No Intelligent System without Smart Infrastructure!</vt:lpstr>
      <vt:lpstr>Build your own Smart Grid: the E-Energy Animation</vt:lpstr>
      <vt:lpstr>For Further Information</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Kundenbefragungen im E-Energy Projekt</dc:title>
  <dc:creator>Kerstin Kleine-Hegermann</dc:creator>
  <cp:lastModifiedBy>Jurci</cp:lastModifiedBy>
  <cp:revision>218</cp:revision>
  <dcterms:created xsi:type="dcterms:W3CDTF">2011-10-21T07:45:36Z</dcterms:created>
  <dcterms:modified xsi:type="dcterms:W3CDTF">2012-06-13T06:39:02Z</dcterms:modified>
</cp:coreProperties>
</file>