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1"/>
  </p:notesMasterIdLst>
  <p:sldIdLst>
    <p:sldId id="256" r:id="rId2"/>
    <p:sldId id="284" r:id="rId3"/>
    <p:sldId id="285" r:id="rId4"/>
    <p:sldId id="287" r:id="rId5"/>
    <p:sldId id="288" r:id="rId6"/>
    <p:sldId id="290" r:id="rId7"/>
    <p:sldId id="279" r:id="rId8"/>
    <p:sldId id="283" r:id="rId9"/>
    <p:sldId id="289" r:id="rId10"/>
  </p:sldIdLst>
  <p:sldSz cx="9144000" cy="6858000" type="screen4x3"/>
  <p:notesSz cx="6858000" cy="91440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8" autoAdjust="0"/>
  </p:normalViewPr>
  <p:slideViewPr>
    <p:cSldViewPr>
      <p:cViewPr varScale="1">
        <p:scale>
          <a:sx n="88" d="100"/>
          <a:sy n="88" d="100"/>
        </p:scale>
        <p:origin x="-86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unja\Desktop\Knjiga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hr-HR"/>
  <c:chart>
    <c:title>
      <c:tx>
        <c:rich>
          <a:bodyPr/>
          <a:lstStyle/>
          <a:p>
            <a:pPr>
              <a:defRPr sz="2400">
                <a:latin typeface="Arial" pitchFamily="34" charset="0"/>
                <a:cs typeface="Arial" pitchFamily="34" charset="0"/>
              </a:defRPr>
            </a:pPr>
            <a:r>
              <a:rPr lang="hr-HR" sz="2400">
                <a:latin typeface="Arial" pitchFamily="34" charset="0"/>
                <a:cs typeface="Arial" pitchFamily="34" charset="0"/>
              </a:rPr>
              <a:t>Total</a:t>
            </a:r>
            <a:r>
              <a:rPr lang="hr-HR" sz="2400" baseline="0">
                <a:latin typeface="Arial" pitchFamily="34" charset="0"/>
                <a:cs typeface="Arial" pitchFamily="34" charset="0"/>
              </a:rPr>
              <a:t> production (kWh)</a:t>
            </a:r>
            <a:endParaRPr lang="hr-HR" sz="2400">
              <a:latin typeface="Arial" pitchFamily="34" charset="0"/>
              <a:cs typeface="Arial" pitchFamily="34" charset="0"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List1!$B$2</c:f>
              <c:strCache>
                <c:ptCount val="1"/>
                <c:pt idx="0">
                  <c:v> up to 27/02/2015</c:v>
                </c:pt>
              </c:strCache>
            </c:strRef>
          </c:tx>
          <c:dLbls>
            <c:txPr>
              <a:bodyPr/>
              <a:lstStyle/>
              <a:p>
                <a:pPr>
                  <a:defRPr sz="1600">
                    <a:latin typeface="Arial" pitchFamily="34" charset="0"/>
                    <a:cs typeface="Arial" pitchFamily="34" charset="0"/>
                  </a:defRPr>
                </a:pPr>
                <a:endParaRPr lang="sr-Latn-CS"/>
              </a:p>
            </c:txPr>
            <c:showVal val="1"/>
          </c:dLbls>
          <c:cat>
            <c:strRef>
              <c:f>List1!$A$3:$A$6</c:f>
              <c:strCache>
                <c:ptCount val="4"/>
                <c:pt idx="0">
                  <c:v>Inverter 1</c:v>
                </c:pt>
                <c:pt idx="1">
                  <c:v>Inverter 2</c:v>
                </c:pt>
                <c:pt idx="2">
                  <c:v>Inverter 3</c:v>
                </c:pt>
                <c:pt idx="3">
                  <c:v>Inverter 4</c:v>
                </c:pt>
              </c:strCache>
            </c:strRef>
          </c:cat>
          <c:val>
            <c:numRef>
              <c:f>List1!$B$3:$B$6</c:f>
              <c:numCache>
                <c:formatCode>General</c:formatCode>
                <c:ptCount val="4"/>
                <c:pt idx="0">
                  <c:v>1700.8</c:v>
                </c:pt>
                <c:pt idx="1">
                  <c:v>1784.2</c:v>
                </c:pt>
                <c:pt idx="2">
                  <c:v>1827.4</c:v>
                </c:pt>
                <c:pt idx="3">
                  <c:v>1863.4</c:v>
                </c:pt>
              </c:numCache>
            </c:numRef>
          </c:val>
        </c:ser>
        <c:ser>
          <c:idx val="1"/>
          <c:order val="1"/>
          <c:tx>
            <c:strRef>
              <c:f>List1!$C$2</c:f>
              <c:strCache>
                <c:ptCount val="1"/>
                <c:pt idx="0">
                  <c:v> up to 30/04/2015</c:v>
                </c:pt>
              </c:strCache>
            </c:strRef>
          </c:tx>
          <c:dLbls>
            <c:txPr>
              <a:bodyPr/>
              <a:lstStyle/>
              <a:p>
                <a:pPr>
                  <a:defRPr sz="1600">
                    <a:latin typeface="Arial" pitchFamily="34" charset="0"/>
                    <a:cs typeface="Arial" pitchFamily="34" charset="0"/>
                  </a:defRPr>
                </a:pPr>
                <a:endParaRPr lang="sr-Latn-CS"/>
              </a:p>
            </c:txPr>
            <c:showVal val="1"/>
          </c:dLbls>
          <c:cat>
            <c:strRef>
              <c:f>List1!$A$3:$A$6</c:f>
              <c:strCache>
                <c:ptCount val="4"/>
                <c:pt idx="0">
                  <c:v>Inverter 1</c:v>
                </c:pt>
                <c:pt idx="1">
                  <c:v>Inverter 2</c:v>
                </c:pt>
                <c:pt idx="2">
                  <c:v>Inverter 3</c:v>
                </c:pt>
                <c:pt idx="3">
                  <c:v>Inverter 4</c:v>
                </c:pt>
              </c:strCache>
            </c:strRef>
          </c:cat>
          <c:val>
            <c:numRef>
              <c:f>List1!$C$3:$C$6</c:f>
              <c:numCache>
                <c:formatCode>General</c:formatCode>
                <c:ptCount val="4"/>
                <c:pt idx="0">
                  <c:v>6623.7</c:v>
                </c:pt>
                <c:pt idx="1">
                  <c:v>6485.9</c:v>
                </c:pt>
                <c:pt idx="2">
                  <c:v>6652.6</c:v>
                </c:pt>
                <c:pt idx="3">
                  <c:v>6738.3</c:v>
                </c:pt>
              </c:numCache>
            </c:numRef>
          </c:val>
        </c:ser>
        <c:dLbls>
          <c:showVal val="1"/>
        </c:dLbls>
        <c:overlap val="-25"/>
        <c:axId val="107683840"/>
        <c:axId val="107849984"/>
      </c:barChart>
      <c:catAx>
        <c:axId val="107683840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600">
                <a:latin typeface="Arial" pitchFamily="34" charset="0"/>
                <a:cs typeface="Arial" pitchFamily="34" charset="0"/>
              </a:defRPr>
            </a:pPr>
            <a:endParaRPr lang="sr-Latn-CS"/>
          </a:p>
        </c:txPr>
        <c:crossAx val="107849984"/>
        <c:crosses val="autoZero"/>
        <c:auto val="1"/>
        <c:lblAlgn val="ctr"/>
        <c:lblOffset val="100"/>
      </c:catAx>
      <c:valAx>
        <c:axId val="107849984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107683840"/>
        <c:crosses val="autoZero"/>
        <c:crossBetween val="between"/>
      </c:valAx>
    </c:plotArea>
    <c:legend>
      <c:legendPos val="t"/>
      <c:layout/>
      <c:txPr>
        <a:bodyPr/>
        <a:lstStyle/>
        <a:p>
          <a:pPr>
            <a:defRPr sz="1600">
              <a:latin typeface="Arial" pitchFamily="34" charset="0"/>
              <a:cs typeface="Arial" pitchFamily="34" charset="0"/>
            </a:defRPr>
          </a:pPr>
          <a:endParaRPr lang="sr-Latn-CS"/>
        </a:p>
      </c:txPr>
    </c:legend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4AFCE41-2385-42A1-B0F0-23541426DBE1}" type="datetimeFigureOut">
              <a:rPr lang="sr-Latn-CS"/>
              <a:pPr>
                <a:defRPr/>
              </a:pPr>
              <a:t>30.4.2015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hr-HR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hr-HR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5C4553B-3E8A-4D93-8336-49EA15058CF9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F64228-9926-4F29-A69A-168DB9E12FB8}" type="datetimeFigureOut">
              <a:rPr lang="sr-Latn-CS"/>
              <a:pPr>
                <a:defRPr/>
              </a:pPr>
              <a:t>30.4.2015</a:t>
            </a:fld>
            <a:endParaRPr lang="hr-HR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97935B-3186-44B8-8E16-78C6F7B982A1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D2F8EA-B0C9-48F3-8294-78BB28FEAE85}" type="datetimeFigureOut">
              <a:rPr lang="sr-Latn-CS"/>
              <a:pPr>
                <a:defRPr/>
              </a:pPr>
              <a:t>30.4.2015</a:t>
            </a:fld>
            <a:endParaRPr lang="hr-HR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3BA86-F424-49F1-BBF5-05505427B29F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F73A8A-2448-4C18-A3C6-509F06A77B48}" type="datetimeFigureOut">
              <a:rPr lang="sr-Latn-CS"/>
              <a:pPr>
                <a:defRPr/>
              </a:pPr>
              <a:t>30.4.2015</a:t>
            </a:fld>
            <a:endParaRPr lang="hr-HR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2D876A-A3A5-40AF-80B2-5C7E79A96D3A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55FA37-4FFB-4CF3-98E7-57FD4995B9E8}" type="datetimeFigureOut">
              <a:rPr lang="sr-Latn-CS"/>
              <a:pPr>
                <a:defRPr/>
              </a:pPr>
              <a:t>30.4.2015</a:t>
            </a:fld>
            <a:endParaRPr lang="hr-HR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3B5920-445D-4231-99C6-812F6D9513C9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9086BC-0F1F-4E6B-87CF-BCBC9FD021E0}" type="datetimeFigureOut">
              <a:rPr lang="sr-Latn-CS"/>
              <a:pPr>
                <a:defRPr/>
              </a:pPr>
              <a:t>30.4.2015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586F34-548F-4EEF-AD72-8ED7394BF0E9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27D93A-C3D9-41DA-8FE7-37F1925E648F}" type="datetimeFigureOut">
              <a:rPr lang="sr-Latn-CS"/>
              <a:pPr>
                <a:defRPr/>
              </a:pPr>
              <a:t>30.4.2015</a:t>
            </a:fld>
            <a:endParaRPr lang="hr-HR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61320E-9F91-4E54-B4EC-416FD1CAFF91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05C00E-9B9E-4686-95E3-8CADAA6F1F2E}" type="datetimeFigureOut">
              <a:rPr lang="sr-Latn-CS"/>
              <a:pPr>
                <a:defRPr/>
              </a:pPr>
              <a:t>30.4.2015</a:t>
            </a:fld>
            <a:endParaRPr lang="hr-HR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6CFBD-43D7-439F-8DDB-6C718D390B2E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460846-3B83-4148-AA80-4C5CDE646416}" type="datetimeFigureOut">
              <a:rPr lang="sr-Latn-CS"/>
              <a:pPr>
                <a:defRPr/>
              </a:pPr>
              <a:t>30.4.2015</a:t>
            </a:fld>
            <a:endParaRPr lang="hr-HR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D47F7-BFDF-4FBF-BE11-021386A98A50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53073-3A32-4116-A7BB-0C9AD3A30B8C}" type="datetimeFigureOut">
              <a:rPr lang="sr-Latn-CS"/>
              <a:pPr>
                <a:defRPr/>
              </a:pPr>
              <a:t>30.4.2015</a:t>
            </a:fld>
            <a:endParaRPr lang="hr-HR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8C5623-51C4-41F7-B4C8-D62E39ED8E63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F6F489-E0B3-42EB-A45B-7DFBDCAA88F4}" type="datetimeFigureOut">
              <a:rPr lang="sr-Latn-CS"/>
              <a:pPr>
                <a:defRPr/>
              </a:pPr>
              <a:t>30.4.2015</a:t>
            </a:fld>
            <a:endParaRPr lang="hr-HR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41000-E994-4873-923C-DA83F2C30935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7540C-4D4C-4322-8003-9E352F3890E6}" type="datetimeFigureOut">
              <a:rPr lang="sr-Latn-CS"/>
              <a:pPr>
                <a:defRPr/>
              </a:pPr>
              <a:t>30.4.2015</a:t>
            </a:fld>
            <a:endParaRPr lang="hr-HR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5FA597-BFB3-4F72-A3BE-633C55EA6A15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31316C7-75E5-459B-BC02-D9DDF01FA733}" type="datetimeFigureOut">
              <a:rPr lang="sr-Latn-CS"/>
              <a:pPr>
                <a:defRPr/>
              </a:pPr>
              <a:t>30.4.2015</a:t>
            </a:fld>
            <a:endParaRPr lang="hr-H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74CEBCA-7278-45AD-9936-C4DD077F9579}" type="slidenum">
              <a:rPr lang="hr-HR"/>
              <a:pPr>
                <a:defRPr/>
              </a:pPr>
              <a:t>‹#›</a:t>
            </a:fld>
            <a:endParaRPr lang="hr-HR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5" r:id="rId1"/>
    <p:sldLayoutId id="2147483847" r:id="rId2"/>
    <p:sldLayoutId id="2147483856" r:id="rId3"/>
    <p:sldLayoutId id="2147483848" r:id="rId4"/>
    <p:sldLayoutId id="2147483849" r:id="rId5"/>
    <p:sldLayoutId id="2147483850" r:id="rId6"/>
    <p:sldLayoutId id="2147483851" r:id="rId7"/>
    <p:sldLayoutId id="2147483852" r:id="rId8"/>
    <p:sldLayoutId id="2147483857" r:id="rId9"/>
    <p:sldLayoutId id="2147483853" r:id="rId10"/>
    <p:sldLayoutId id="214748385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/>
              <a:t>SOLAR POWER PLANT „STUDENTSKI RESTORAN VARAŽDIN”</a:t>
            </a:r>
            <a:endParaRPr lang="hr-HR" dirty="0">
              <a:solidFill>
                <a:schemeClr val="tx1"/>
              </a:solidFill>
            </a:endParaRPr>
          </a:p>
        </p:txBody>
      </p:sp>
      <p:sp>
        <p:nvSpPr>
          <p:cNvPr id="5123" name="Subtitle 2"/>
          <p:cNvSpPr>
            <a:spLocks noGrp="1"/>
          </p:cNvSpPr>
          <p:nvPr>
            <p:ph type="subTitle" idx="1"/>
          </p:nvPr>
        </p:nvSpPr>
        <p:spPr>
          <a:xfrm>
            <a:off x="500063" y="4429125"/>
            <a:ext cx="7854950" cy="1752600"/>
          </a:xfrm>
        </p:spPr>
        <p:txBody>
          <a:bodyPr/>
          <a:lstStyle/>
          <a:p>
            <a:pPr marR="0" algn="l" eaLnBrk="1" hangingPunct="1">
              <a:lnSpc>
                <a:spcPct val="90000"/>
              </a:lnSpc>
            </a:pPr>
            <a:endParaRPr lang="hr-HR" sz="2400" dirty="0" smtClean="0"/>
          </a:p>
          <a:p>
            <a:pPr marR="0" eaLnBrk="1" hangingPunct="1">
              <a:lnSpc>
                <a:spcPct val="90000"/>
              </a:lnSpc>
            </a:pPr>
            <a:r>
              <a:rPr lang="hr-HR" sz="2400" dirty="0" smtClean="0"/>
              <a:t>Dunja </a:t>
            </a:r>
            <a:r>
              <a:rPr lang="hr-HR" sz="2400" dirty="0" err="1" smtClean="0"/>
              <a:t>Srpak</a:t>
            </a:r>
            <a:r>
              <a:rPr lang="hr-HR" sz="2400" dirty="0" smtClean="0"/>
              <a:t>, dipl.ing.el</a:t>
            </a:r>
            <a:r>
              <a:rPr lang="hr-HR" sz="2400" dirty="0" smtClean="0"/>
              <a:t>.</a:t>
            </a:r>
          </a:p>
          <a:p>
            <a:pPr marR="0" eaLnBrk="1" hangingPunct="1">
              <a:lnSpc>
                <a:spcPct val="90000"/>
              </a:lnSpc>
            </a:pPr>
            <a:r>
              <a:rPr lang="hr-HR" sz="2400" dirty="0" err="1" smtClean="0"/>
              <a:t>mr.sc</a:t>
            </a:r>
            <a:r>
              <a:rPr lang="hr-HR" sz="2400" dirty="0" smtClean="0"/>
              <a:t>. Ivan </a:t>
            </a:r>
            <a:r>
              <a:rPr lang="hr-HR" sz="2400" dirty="0" err="1" smtClean="0"/>
              <a:t>Šumiga</a:t>
            </a:r>
            <a:r>
              <a:rPr lang="hr-HR" sz="2400" dirty="0" smtClean="0"/>
              <a:t> dipl.ing.el.</a:t>
            </a:r>
          </a:p>
          <a:p>
            <a:pPr marR="0" eaLnBrk="1" hangingPunct="1">
              <a:lnSpc>
                <a:spcPct val="90000"/>
              </a:lnSpc>
            </a:pPr>
            <a:r>
              <a:rPr lang="hr-HR" sz="2400" dirty="0" smtClean="0"/>
              <a:t>Sandra </a:t>
            </a:r>
            <a:r>
              <a:rPr lang="hr-HR" sz="2400" dirty="0" err="1" smtClean="0"/>
              <a:t>Stijačić</a:t>
            </a:r>
            <a:r>
              <a:rPr lang="hr-HR" sz="2400" dirty="0" smtClean="0"/>
              <a:t> </a:t>
            </a:r>
            <a:r>
              <a:rPr lang="hr-HR" sz="2400" dirty="0" err="1" smtClean="0"/>
              <a:t>ing.el</a:t>
            </a:r>
            <a:r>
              <a:rPr lang="hr-HR" sz="2400" dirty="0" smtClean="0"/>
              <a:t>.</a:t>
            </a:r>
            <a:endParaRPr lang="hr-HR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r-Latn-CS"/>
          </a:p>
        </p:txBody>
      </p:sp>
      <p:sp>
        <p:nvSpPr>
          <p:cNvPr id="614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r-Latn-CS"/>
          </a:p>
        </p:txBody>
      </p:sp>
      <p:sp>
        <p:nvSpPr>
          <p:cNvPr id="6148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r-Latn-CS"/>
          </a:p>
        </p:txBody>
      </p:sp>
      <p:sp>
        <p:nvSpPr>
          <p:cNvPr id="6149" name="Rectangle 14"/>
          <p:cNvSpPr>
            <a:spLocks noGrp="1" noChangeArrowheads="1"/>
          </p:cNvSpPr>
          <p:nvPr>
            <p:ph type="title" idx="4294967295"/>
          </p:nvPr>
        </p:nvSpPr>
        <p:spPr>
          <a:xfrm>
            <a:off x="971550" y="765175"/>
            <a:ext cx="7313613" cy="995363"/>
          </a:xfrm>
        </p:spPr>
        <p:txBody>
          <a:bodyPr/>
          <a:lstStyle/>
          <a:p>
            <a:pPr eaLnBrk="1" hangingPunct="1"/>
            <a:r>
              <a:rPr lang="hr-HR" sz="3200" dirty="0" smtClean="0"/>
              <a:t>SPP “ STUDENTSKI RESTORAN VARAŽDIN”</a:t>
            </a:r>
            <a:br>
              <a:rPr lang="hr-HR" sz="3200" dirty="0" smtClean="0"/>
            </a:br>
            <a:endParaRPr lang="hr-HR" sz="3200" dirty="0" smtClean="0"/>
          </a:p>
        </p:txBody>
      </p:sp>
      <p:sp>
        <p:nvSpPr>
          <p:cNvPr id="6150" name="Rectangle 5"/>
          <p:cNvSpPr txBox="1">
            <a:spLocks noChangeArrowheads="1"/>
          </p:cNvSpPr>
          <p:nvPr/>
        </p:nvSpPr>
        <p:spPr bwMode="auto">
          <a:xfrm>
            <a:off x="467544" y="1844824"/>
            <a:ext cx="867645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hr-HR" sz="2000" dirty="0" smtClean="0"/>
              <a:t>- </a:t>
            </a:r>
            <a:r>
              <a:rPr lang="hr-HR" sz="2000" dirty="0" err="1" smtClean="0"/>
              <a:t>Designed</a:t>
            </a:r>
            <a:r>
              <a:rPr lang="hr-HR" sz="2000" dirty="0" smtClean="0"/>
              <a:t> </a:t>
            </a:r>
            <a:r>
              <a:rPr lang="hr-HR" sz="2000" dirty="0" err="1" smtClean="0"/>
              <a:t>and</a:t>
            </a:r>
            <a:r>
              <a:rPr lang="hr-HR" sz="2000" dirty="0" smtClean="0"/>
              <a:t> </a:t>
            </a:r>
            <a:r>
              <a:rPr lang="hr-HR" sz="2000" dirty="0" err="1" smtClean="0"/>
              <a:t>built</a:t>
            </a:r>
            <a:r>
              <a:rPr lang="hr-HR" sz="2000" dirty="0" smtClean="0"/>
              <a:t> </a:t>
            </a:r>
            <a:r>
              <a:rPr lang="hr-HR" sz="2000" dirty="0" err="1" smtClean="0"/>
              <a:t>in</a:t>
            </a:r>
            <a:r>
              <a:rPr lang="hr-HR" sz="2000" dirty="0" smtClean="0"/>
              <a:t> 2014 – total Power 68 kW</a:t>
            </a:r>
          </a:p>
          <a:p>
            <a:endParaRPr lang="hr-HR" sz="2000" dirty="0" smtClean="0"/>
          </a:p>
          <a:p>
            <a:r>
              <a:rPr lang="hr-HR" sz="2000" dirty="0" smtClean="0"/>
              <a:t>- </a:t>
            </a:r>
            <a:r>
              <a:rPr lang="hr-HR" sz="2000" dirty="0" err="1" smtClean="0"/>
              <a:t>Produced</a:t>
            </a:r>
            <a:r>
              <a:rPr lang="hr-HR" sz="2000" dirty="0" smtClean="0"/>
              <a:t> energy for </a:t>
            </a:r>
            <a:r>
              <a:rPr lang="en-US" sz="2000" dirty="0" smtClean="0"/>
              <a:t>consumption</a:t>
            </a:r>
            <a:r>
              <a:rPr lang="hr-HR" sz="2000" dirty="0" smtClean="0"/>
              <a:t> </a:t>
            </a:r>
            <a:r>
              <a:rPr lang="hr-HR" sz="2000" dirty="0" err="1" smtClean="0"/>
              <a:t>in</a:t>
            </a:r>
            <a:r>
              <a:rPr lang="hr-HR" sz="2000" dirty="0" smtClean="0"/>
              <a:t> </a:t>
            </a:r>
            <a:r>
              <a:rPr lang="hr-HR" sz="2000" dirty="0" err="1" smtClean="0"/>
              <a:t>restaurant</a:t>
            </a:r>
            <a:r>
              <a:rPr lang="en-US" sz="2000" dirty="0" smtClean="0"/>
              <a:t>, surplus in</a:t>
            </a:r>
            <a:r>
              <a:rPr lang="hr-HR" sz="2000" dirty="0" smtClean="0"/>
              <a:t>to</a:t>
            </a:r>
            <a:r>
              <a:rPr lang="en-US" sz="2000" dirty="0" smtClean="0"/>
              <a:t> </a:t>
            </a:r>
            <a:r>
              <a:rPr lang="en-US" sz="2000" dirty="0" smtClean="0"/>
              <a:t>the network</a:t>
            </a:r>
            <a:endParaRPr lang="hr-HR" sz="2000" dirty="0" smtClean="0"/>
          </a:p>
          <a:p>
            <a:r>
              <a:rPr lang="hr-HR" sz="2000" i="1" dirty="0" smtClean="0"/>
              <a:t> </a:t>
            </a:r>
            <a:endParaRPr lang="hr-HR" sz="2000" dirty="0"/>
          </a:p>
        </p:txBody>
      </p:sp>
      <p:pic>
        <p:nvPicPr>
          <p:cNvPr id="8" name="Slika 7" descr="2015-04-30_20152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3429000"/>
            <a:ext cx="8010525" cy="2933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7" name="Object 7"/>
          <p:cNvGraphicFramePr>
            <a:graphicFrameLocks noChangeAspect="1"/>
          </p:cNvGraphicFramePr>
          <p:nvPr/>
        </p:nvGraphicFramePr>
        <p:xfrm>
          <a:off x="755576" y="2852936"/>
          <a:ext cx="7704856" cy="3552318"/>
        </p:xfrm>
        <a:graphic>
          <a:graphicData uri="http://schemas.openxmlformats.org/presentationml/2006/ole">
            <p:oleObj spid="_x0000_s10247" r:id="rId3" imgW="8667531" imgH="3994747" progId="Visio.Drawing.11">
              <p:embed/>
            </p:oleObj>
          </a:graphicData>
        </a:graphic>
      </p:graphicFrame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16013" y="333375"/>
            <a:ext cx="7812087" cy="995363"/>
          </a:xfrm>
        </p:spPr>
        <p:txBody>
          <a:bodyPr/>
          <a:lstStyle/>
          <a:p>
            <a:pPr eaLnBrk="1" hangingPunct="1"/>
            <a:r>
              <a:rPr lang="en-US" sz="3200" dirty="0" smtClean="0"/>
              <a:t>INVERTERS </a:t>
            </a:r>
            <a:r>
              <a:rPr lang="en-US" sz="3200" dirty="0" smtClean="0"/>
              <a:t>ON THE SOLAR POWER </a:t>
            </a:r>
            <a:r>
              <a:rPr lang="en-US" sz="3200" dirty="0" smtClean="0"/>
              <a:t>PLANT</a:t>
            </a:r>
            <a:endParaRPr lang="hr-HR" sz="3200" dirty="0" smtClean="0"/>
          </a:p>
        </p:txBody>
      </p:sp>
      <p:sp>
        <p:nvSpPr>
          <p:cNvPr id="7171" name="Rezervirano mjesto sadržaja 5"/>
          <p:cNvSpPr>
            <a:spLocks noGrp="1"/>
          </p:cNvSpPr>
          <p:nvPr>
            <p:ph idx="4294967295"/>
          </p:nvPr>
        </p:nvSpPr>
        <p:spPr>
          <a:xfrm>
            <a:off x="611560" y="1628800"/>
            <a:ext cx="8143875" cy="431626"/>
          </a:xfrm>
        </p:spPr>
        <p:txBody>
          <a:bodyPr/>
          <a:lstStyle/>
          <a:p>
            <a:r>
              <a:rPr lang="en-US" sz="2000" dirty="0" smtClean="0"/>
              <a:t>inverters </a:t>
            </a:r>
            <a:r>
              <a:rPr lang="en-US" sz="2000" dirty="0" smtClean="0"/>
              <a:t>with low frequency transformer (LF</a:t>
            </a:r>
            <a:r>
              <a:rPr lang="en-US" sz="2000" dirty="0" smtClean="0"/>
              <a:t>)</a:t>
            </a:r>
            <a:endParaRPr lang="hr-HR" sz="2000" dirty="0" smtClean="0"/>
          </a:p>
        </p:txBody>
      </p:sp>
      <p:sp>
        <p:nvSpPr>
          <p:cNvPr id="4" name="Rezervirano mjesto sadržaja 5"/>
          <p:cNvSpPr txBox="1">
            <a:spLocks/>
          </p:cNvSpPr>
          <p:nvPr/>
        </p:nvSpPr>
        <p:spPr bwMode="auto">
          <a:xfrm>
            <a:off x="610915" y="2060426"/>
            <a:ext cx="8143875" cy="49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inverters with high frequency transformer (HF)</a:t>
            </a:r>
            <a:endParaRPr kumimoji="0" lang="hr-H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zervirano mjesto sadržaja 5"/>
          <p:cNvSpPr txBox="1">
            <a:spLocks/>
          </p:cNvSpPr>
          <p:nvPr/>
        </p:nvSpPr>
        <p:spPr bwMode="auto">
          <a:xfrm>
            <a:off x="610915" y="2492474"/>
            <a:ext cx="814387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inverters without transformers (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transformerless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(TL) inverter).</a:t>
            </a:r>
            <a:endParaRPr kumimoji="0" lang="hr-H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r-HR"/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-36512" y="5996027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69875" algn="ctr"/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Schematic diagram of the inverter with low-frequency transformer</a:t>
            </a:r>
            <a:r>
              <a:rPr lang="hr-HR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(</a:t>
            </a:r>
            <a:r>
              <a:rPr lang="hr-HR" sz="16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efficiency</a:t>
            </a:r>
            <a:r>
              <a:rPr lang="hr-HR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hr-HR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96%)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r-HR"/>
          </a:p>
        </p:txBody>
      </p:sp>
      <p:graphicFrame>
        <p:nvGraphicFramePr>
          <p:cNvPr id="10244" name="Object 4"/>
          <p:cNvGraphicFramePr>
            <a:graphicFrameLocks noChangeAspect="1"/>
          </p:cNvGraphicFramePr>
          <p:nvPr/>
        </p:nvGraphicFramePr>
        <p:xfrm>
          <a:off x="253035" y="2996952"/>
          <a:ext cx="8890965" cy="2664296"/>
        </p:xfrm>
        <a:graphic>
          <a:graphicData uri="http://schemas.openxmlformats.org/presentationml/2006/ole">
            <p:oleObj spid="_x0000_s10244" r:id="rId4" imgW="9854192" imgH="2698796" progId="Visio.Drawing.11">
              <p:embed/>
            </p:oleObj>
          </a:graphicData>
        </a:graphic>
      </p:graphicFrame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0" y="5805264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69875" algn="ctr"/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Schematic diagram of the inverter with high-frequency transformer</a:t>
            </a:r>
            <a:r>
              <a:rPr lang="hr-HR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(</a:t>
            </a:r>
            <a:r>
              <a:rPr lang="hr-HR" sz="16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efficiency</a:t>
            </a:r>
            <a:r>
              <a:rPr lang="hr-HR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hr-HR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94,5%)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r-HR"/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576064" y="6381328"/>
            <a:ext cx="856793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Schematic diagram of the inverter without transformer</a:t>
            </a:r>
            <a:r>
              <a:rPr kumimoji="0" lang="hr-H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</a:t>
            </a:r>
            <a:r>
              <a:rPr kumimoji="0" lang="hr-H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efficiency</a:t>
            </a:r>
            <a:r>
              <a:rPr kumimoji="0" lang="hr-H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98%)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5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r-HR"/>
          </a:p>
        </p:txBody>
      </p:sp>
      <p:graphicFrame>
        <p:nvGraphicFramePr>
          <p:cNvPr id="10250" name="Object 10"/>
          <p:cNvGraphicFramePr>
            <a:graphicFrameLocks noChangeAspect="1"/>
          </p:cNvGraphicFramePr>
          <p:nvPr/>
        </p:nvGraphicFramePr>
        <p:xfrm>
          <a:off x="827584" y="2204864"/>
          <a:ext cx="7743452" cy="3744416"/>
        </p:xfrm>
        <a:graphic>
          <a:graphicData uri="http://schemas.openxmlformats.org/presentationml/2006/ole">
            <p:oleObj spid="_x0000_s10250" r:id="rId5" imgW="8246154" imgH="3994747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7">
                                            <p:subSp spid="_x0000_s10247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autoUpdateAnimBg="0"/>
      <p:bldP spid="4" grpId="0" autoUpdateAnimBg="0"/>
      <p:bldP spid="5" grpId="0" autoUpdateAnimBg="0"/>
      <p:bldP spid="10243" grpId="0" autoUpdateAnimBg="0"/>
      <p:bldP spid="10243" grpId="1"/>
      <p:bldP spid="10246" grpId="0" autoUpdateAnimBg="0"/>
      <p:bldP spid="10246" grpId="1"/>
      <p:bldP spid="10249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341313"/>
            <a:ext cx="9001125" cy="1143000"/>
          </a:xfrm>
        </p:spPr>
        <p:txBody>
          <a:bodyPr/>
          <a:lstStyle/>
          <a:p>
            <a:pPr eaLnBrk="1" hangingPunct="1"/>
            <a:r>
              <a:rPr lang="en-US" sz="3200" dirty="0" smtClean="0"/>
              <a:t>Inverters </a:t>
            </a:r>
            <a:r>
              <a:rPr lang="en-US" sz="3200" dirty="0" smtClean="0"/>
              <a:t>SMA Sunny </a:t>
            </a:r>
            <a:r>
              <a:rPr lang="en-US" sz="3200" dirty="0" err="1" smtClean="0"/>
              <a:t>Tripower</a:t>
            </a:r>
            <a:r>
              <a:rPr lang="en-US" sz="3200" dirty="0" smtClean="0"/>
              <a:t> </a:t>
            </a:r>
            <a:r>
              <a:rPr lang="en-US" sz="3200" dirty="0" smtClean="0"/>
              <a:t>17000TL</a:t>
            </a:r>
            <a:r>
              <a:rPr lang="hr-HR" sz="3200" dirty="0" smtClean="0"/>
              <a:t> </a:t>
            </a:r>
            <a:r>
              <a:rPr lang="hr-HR" sz="3200" dirty="0" err="1" smtClean="0"/>
              <a:t>in</a:t>
            </a:r>
            <a:r>
              <a:rPr lang="hr-HR" sz="3200" dirty="0" smtClean="0"/>
              <a:t> Varaždin</a:t>
            </a:r>
            <a:endParaRPr lang="sr-Latn-CS" sz="3000" dirty="0" smtClean="0"/>
          </a:p>
        </p:txBody>
      </p:sp>
      <p:pic>
        <p:nvPicPr>
          <p:cNvPr id="9220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875" y="6524625"/>
            <a:ext cx="2105025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Slika 5" descr="2015-04-30_21342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1556792"/>
            <a:ext cx="7452320" cy="5096333"/>
          </a:xfrm>
          <a:prstGeom prst="rect">
            <a:avLst/>
          </a:prstGeom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539552" y="1628800"/>
            <a:ext cx="388843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r-HR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P</a:t>
            </a:r>
            <a:r>
              <a:rPr lang="hr-HR" sz="2000" baseline="-25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max</a:t>
            </a:r>
            <a:r>
              <a:rPr lang="hr-HR" sz="2000" baseline="-25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-</a:t>
            </a:r>
            <a:r>
              <a:rPr kumimoji="0" lang="en-US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DC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hr-H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cos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ymbol" pitchFamily="18" charset="2"/>
                <a:ea typeface="Times New Roman" pitchFamily="18" charset="0"/>
                <a:cs typeface="Arial" pitchFamily="34" charset="0"/>
              </a:rPr>
              <a:t>f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=1</a:t>
            </a:r>
            <a:r>
              <a:rPr kumimoji="0" lang="hr-H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hr-H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17410 W</a:t>
            </a:r>
            <a:endParaRPr kumimoji="0" lang="hr-H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V</a:t>
            </a:r>
            <a:r>
              <a:rPr kumimoji="0" lang="hr-HR" sz="2000" b="0" i="0" u="none" strike="noStrike" cap="none" normalizeH="0" baseline="-25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</a:t>
            </a:r>
            <a:r>
              <a:rPr kumimoji="0" lang="en-US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ax</a:t>
            </a:r>
            <a:r>
              <a:rPr kumimoji="0" lang="hr-HR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-D</a:t>
            </a:r>
            <a:r>
              <a:rPr kumimoji="0" lang="en-US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lang="hr-HR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hr-HR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1000 V </a:t>
            </a:r>
            <a:endParaRPr kumimoji="0" lang="hr-H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</a:t>
            </a:r>
            <a:r>
              <a:rPr kumimoji="0" lang="hr-HR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</a:t>
            </a:r>
            <a:r>
              <a:rPr kumimoji="0" lang="en-US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ax</a:t>
            </a:r>
            <a:r>
              <a:rPr kumimoji="0" lang="hr-HR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</a:t>
            </a:r>
            <a:r>
              <a:rPr kumimoji="0" lang="en-US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AC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kumimoji="0" lang="hr-HR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24.6 A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3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9144000" cy="6021288"/>
          </a:xfrm>
          <a:prstGeom prst="rect">
            <a:avLst/>
          </a:prstGeom>
          <a:noFill/>
          <a:ln>
            <a:noFill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15616" y="907628"/>
            <a:ext cx="7813675" cy="865188"/>
          </a:xfrm>
        </p:spPr>
        <p:txBody>
          <a:bodyPr/>
          <a:lstStyle/>
          <a:p>
            <a:pPr eaLnBrk="1" hangingPunct="1"/>
            <a:r>
              <a:rPr lang="en-US" sz="3200" dirty="0" smtClean="0"/>
              <a:t>SOLAR PANELS MOUNTED ON THE ROOF </a:t>
            </a:r>
            <a:r>
              <a:rPr lang="hr-HR" sz="3200" dirty="0" smtClean="0"/>
              <a:t> </a:t>
            </a:r>
            <a:br>
              <a:rPr lang="hr-HR" sz="3200" dirty="0" smtClean="0"/>
            </a:br>
            <a:endParaRPr lang="hr-HR" sz="3200" dirty="0" smtClean="0"/>
          </a:p>
        </p:txBody>
      </p:sp>
      <p:sp>
        <p:nvSpPr>
          <p:cNvPr id="4" name="Rezervirano mjesto sadržaja 3"/>
          <p:cNvSpPr>
            <a:spLocks noGrp="1"/>
          </p:cNvSpPr>
          <p:nvPr>
            <p:ph idx="1"/>
          </p:nvPr>
        </p:nvSpPr>
        <p:spPr>
          <a:xfrm>
            <a:off x="0" y="1484784"/>
            <a:ext cx="2818656" cy="1709861"/>
          </a:xfrm>
        </p:spPr>
        <p:txBody>
          <a:bodyPr/>
          <a:lstStyle/>
          <a:p>
            <a:pPr>
              <a:buNone/>
            </a:pPr>
            <a:r>
              <a:rPr lang="hr-HR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Monocrystalline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hr-HR" dirty="0" smtClean="0">
                <a:latin typeface="Arial" pitchFamily="34" charset="0"/>
                <a:cs typeface="Arial" pitchFamily="34" charset="0"/>
              </a:rPr>
              <a:t>PV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modules</a:t>
            </a:r>
            <a:r>
              <a:rPr lang="hr-HR" dirty="0" smtClean="0">
                <a:latin typeface="Arial" pitchFamily="34" charset="0"/>
                <a:cs typeface="Arial" pitchFamily="34" charset="0"/>
              </a:rPr>
              <a:t> 274x270W, 35.7V, 7.6A</a:t>
            </a:r>
            <a:endParaRPr lang="hr-HR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341313"/>
            <a:ext cx="9001125" cy="999455"/>
          </a:xfrm>
        </p:spPr>
        <p:txBody>
          <a:bodyPr/>
          <a:lstStyle/>
          <a:p>
            <a:pPr algn="ctr" eaLnBrk="1" hangingPunct="1"/>
            <a:r>
              <a:rPr lang="hr-HR" sz="3200" dirty="0" smtClean="0"/>
              <a:t>PRODUCTION IN SPP IN VARAŽDIN</a:t>
            </a:r>
            <a:endParaRPr lang="sr-Latn-CS" sz="3000" dirty="0" smtClean="0"/>
          </a:p>
        </p:txBody>
      </p:sp>
      <p:pic>
        <p:nvPicPr>
          <p:cNvPr id="9220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875" y="6524625"/>
            <a:ext cx="2105025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r-Latn-C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6626" name="Group 24"/>
          <p:cNvGrpSpPr>
            <a:grpSpLocks/>
          </p:cNvGrpSpPr>
          <p:nvPr/>
        </p:nvGrpSpPr>
        <p:grpSpPr bwMode="auto">
          <a:xfrm>
            <a:off x="1115616" y="1484784"/>
            <a:ext cx="7058297" cy="4608512"/>
            <a:chOff x="1418" y="2291"/>
            <a:chExt cx="9079" cy="5576"/>
          </a:xfrm>
        </p:grpSpPr>
        <p:pic>
          <p:nvPicPr>
            <p:cNvPr id="2" name="Picture 21" descr="izmj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740" y="5026"/>
              <a:ext cx="4757" cy="2841"/>
            </a:xfrm>
            <a:prstGeom prst="rect">
              <a:avLst/>
            </a:prstGeom>
            <a:noFill/>
          </p:spPr>
        </p:pic>
        <p:pic>
          <p:nvPicPr>
            <p:cNvPr id="3" name="Picture 20" descr="izmj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408" y="2291"/>
              <a:ext cx="5089" cy="2799"/>
            </a:xfrm>
            <a:prstGeom prst="rect">
              <a:avLst/>
            </a:prstGeom>
            <a:noFill/>
          </p:spPr>
        </p:pic>
        <p:pic>
          <p:nvPicPr>
            <p:cNvPr id="8" name="Picture 23" descr="izmj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418" y="2291"/>
              <a:ext cx="4322" cy="2954"/>
            </a:xfrm>
            <a:prstGeom prst="rect">
              <a:avLst/>
            </a:prstGeom>
            <a:noFill/>
          </p:spPr>
        </p:pic>
        <p:pic>
          <p:nvPicPr>
            <p:cNvPr id="9" name="Picture 22" descr="izmj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418" y="5190"/>
              <a:ext cx="4614" cy="2677"/>
            </a:xfrm>
            <a:prstGeom prst="rect">
              <a:avLst/>
            </a:prstGeom>
            <a:noFill/>
          </p:spPr>
        </p:pic>
      </p:grpSp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971600" y="5877272"/>
            <a:ext cx="7704856" cy="784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50708" tIns="380880" rIns="91440" bIns="15235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hr-H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roduction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02/27/2015 at 12:15</a:t>
            </a:r>
            <a:endParaRPr kumimoji="0" lang="hr-H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899592" y="6073339"/>
            <a:ext cx="6984776" cy="784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50708" tIns="380880" rIns="91440" bIns="15235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hr-H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roduction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0</a:t>
            </a:r>
            <a:r>
              <a:rPr kumimoji="0" lang="hr-H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/</a:t>
            </a:r>
            <a:r>
              <a:rPr kumimoji="0" lang="hr-H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30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/2015 at 12:</a:t>
            </a:r>
            <a:r>
              <a:rPr kumimoji="0" lang="hr-H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</a:t>
            </a:r>
            <a:endParaRPr kumimoji="0" lang="hr-H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Slika 14" descr="300420152470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83568" y="1412776"/>
            <a:ext cx="6242304" cy="4681728"/>
          </a:xfrm>
          <a:prstGeom prst="rect">
            <a:avLst/>
          </a:prstGeom>
        </p:spPr>
      </p:pic>
      <p:pic>
        <p:nvPicPr>
          <p:cNvPr id="16" name="Slika 15" descr="300420152473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403648" y="1484784"/>
            <a:ext cx="6242304" cy="4681728"/>
          </a:xfrm>
          <a:prstGeom prst="rect">
            <a:avLst/>
          </a:prstGeom>
        </p:spPr>
      </p:pic>
      <p:pic>
        <p:nvPicPr>
          <p:cNvPr id="18" name="Slika 17" descr="2015-04-30_222744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827584" y="1556792"/>
            <a:ext cx="7632848" cy="4567822"/>
          </a:xfrm>
          <a:prstGeom prst="rect">
            <a:avLst/>
          </a:prstGeom>
        </p:spPr>
      </p:pic>
      <p:pic>
        <p:nvPicPr>
          <p:cNvPr id="19" name="Slika 18" descr="2015-04-30_222808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115616" y="1700808"/>
            <a:ext cx="7787990" cy="4536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2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afikon 5"/>
          <p:cNvGraphicFramePr/>
          <p:nvPr/>
        </p:nvGraphicFramePr>
        <p:xfrm>
          <a:off x="683568" y="764704"/>
          <a:ext cx="7848872" cy="58772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250825" y="2060848"/>
            <a:ext cx="8893175" cy="4119166"/>
          </a:xfrm>
        </p:spPr>
        <p:txBody>
          <a:bodyPr/>
          <a:lstStyle/>
          <a:p>
            <a:pPr eaLnBrk="1" hangingPunct="1"/>
            <a:r>
              <a:rPr lang="hr-HR" sz="2800" dirty="0" err="1" smtClean="0">
                <a:latin typeface="Arial" pitchFamily="34" charset="0"/>
                <a:cs typeface="Arial" pitchFamily="34" charset="0"/>
              </a:rPr>
              <a:t>Expected</a:t>
            </a:r>
            <a:r>
              <a:rPr lang="hr-HR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hr-HR" sz="2800" dirty="0" err="1" smtClean="0">
                <a:latin typeface="Arial" pitchFamily="34" charset="0"/>
                <a:cs typeface="Arial" pitchFamily="34" charset="0"/>
              </a:rPr>
              <a:t>mean</a:t>
            </a:r>
            <a:r>
              <a:rPr lang="hr-HR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hr-HR" sz="2800" dirty="0" err="1" smtClean="0">
                <a:latin typeface="Arial" pitchFamily="34" charset="0"/>
                <a:cs typeface="Arial" pitchFamily="34" charset="0"/>
              </a:rPr>
              <a:t>production</a:t>
            </a:r>
            <a:r>
              <a:rPr lang="hr-HR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hr-HR" sz="2800" dirty="0" err="1" smtClean="0">
                <a:latin typeface="Arial" pitchFamily="34" charset="0"/>
                <a:cs typeface="Arial" pitchFamily="34" charset="0"/>
              </a:rPr>
              <a:t>per</a:t>
            </a:r>
            <a:r>
              <a:rPr lang="hr-HR" sz="2800" dirty="0" smtClean="0">
                <a:latin typeface="Arial" pitchFamily="34" charset="0"/>
                <a:cs typeface="Arial" pitchFamily="34" charset="0"/>
              </a:rPr>
              <a:t> kW </a:t>
            </a:r>
          </a:p>
          <a:p>
            <a:pPr lvl="1" eaLnBrk="1" hangingPunct="1">
              <a:buNone/>
            </a:pPr>
            <a:r>
              <a:rPr lang="hr-H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hr-HR" dirty="0" smtClean="0">
                <a:latin typeface="Arial" pitchFamily="34" charset="0"/>
                <a:cs typeface="Arial" pitchFamily="34" charset="0"/>
              </a:rPr>
              <a:t>       1150kWh/</a:t>
            </a:r>
            <a:r>
              <a:rPr lang="hr-HR" dirty="0" err="1" smtClean="0">
                <a:latin typeface="Arial" pitchFamily="34" charset="0"/>
                <a:cs typeface="Arial" pitchFamily="34" charset="0"/>
              </a:rPr>
              <a:t>year</a:t>
            </a:r>
            <a:r>
              <a:rPr lang="hr-HR" dirty="0" smtClean="0">
                <a:latin typeface="Arial" pitchFamily="34" charset="0"/>
                <a:cs typeface="Arial" pitchFamily="34" charset="0"/>
              </a:rPr>
              <a:t>  -&gt; 78200 kWh/</a:t>
            </a:r>
            <a:r>
              <a:rPr lang="hr-HR" dirty="0" err="1" smtClean="0">
                <a:latin typeface="Arial" pitchFamily="34" charset="0"/>
                <a:cs typeface="Arial" pitchFamily="34" charset="0"/>
              </a:rPr>
              <a:t>year</a:t>
            </a:r>
            <a:r>
              <a:rPr lang="hr-HR" dirty="0" smtClean="0">
                <a:latin typeface="Arial" pitchFamily="34" charset="0"/>
                <a:cs typeface="Arial" pitchFamily="34" charset="0"/>
              </a:rPr>
              <a:t> (for 68 kW)</a:t>
            </a:r>
            <a:endParaRPr lang="hr-HR" dirty="0" smtClean="0">
              <a:latin typeface="Arial" pitchFamily="34" charset="0"/>
              <a:cs typeface="Arial" pitchFamily="34" charset="0"/>
            </a:endParaRPr>
          </a:p>
          <a:p>
            <a:pPr lvl="3" eaLnBrk="1" hangingPunct="1"/>
            <a:endParaRPr lang="hr-HR" dirty="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hr-HR" sz="2800" dirty="0" smtClean="0">
                <a:latin typeface="Arial" pitchFamily="34" charset="0"/>
                <a:cs typeface="Arial" pitchFamily="34" charset="0"/>
              </a:rPr>
              <a:t>Total </a:t>
            </a:r>
            <a:r>
              <a:rPr lang="hr-HR" sz="2800" dirty="0" err="1" smtClean="0">
                <a:latin typeface="Arial" pitchFamily="34" charset="0"/>
                <a:cs typeface="Arial" pitchFamily="34" charset="0"/>
              </a:rPr>
              <a:t>production</a:t>
            </a:r>
            <a:r>
              <a:rPr lang="hr-HR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hr-HR" sz="2800" dirty="0" err="1" smtClean="0">
                <a:latin typeface="Arial" pitchFamily="34" charset="0"/>
                <a:cs typeface="Arial" pitchFamily="34" charset="0"/>
              </a:rPr>
              <a:t>in</a:t>
            </a:r>
            <a:r>
              <a:rPr lang="hr-HR" sz="2800" dirty="0" smtClean="0">
                <a:latin typeface="Arial" pitchFamily="34" charset="0"/>
                <a:cs typeface="Arial" pitchFamily="34" charset="0"/>
              </a:rPr>
              <a:t> 4 </a:t>
            </a:r>
            <a:r>
              <a:rPr lang="hr-HR" sz="2800" dirty="0" err="1" smtClean="0">
                <a:latin typeface="Arial" pitchFamily="34" charset="0"/>
                <a:cs typeface="Arial" pitchFamily="34" charset="0"/>
              </a:rPr>
              <a:t>month</a:t>
            </a:r>
            <a:r>
              <a:rPr lang="hr-HR" sz="2800" dirty="0" smtClean="0">
                <a:latin typeface="Arial" pitchFamily="34" charset="0"/>
                <a:cs typeface="Arial" pitchFamily="34" charset="0"/>
              </a:rPr>
              <a:t> 11/2014 – 02/2015</a:t>
            </a:r>
          </a:p>
          <a:p>
            <a:pPr lvl="1" eaLnBrk="1" hangingPunct="1">
              <a:buNone/>
            </a:pPr>
            <a:r>
              <a:rPr lang="hr-H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hr-HR" dirty="0" smtClean="0">
                <a:latin typeface="Arial" pitchFamily="34" charset="0"/>
                <a:cs typeface="Arial" pitchFamily="34" charset="0"/>
              </a:rPr>
              <a:t>       7172,8 kWh   (&lt; 1/10)</a:t>
            </a:r>
            <a:endParaRPr lang="hr-HR" dirty="0" smtClean="0">
              <a:latin typeface="Arial" pitchFamily="34" charset="0"/>
              <a:cs typeface="Arial" pitchFamily="34" charset="0"/>
            </a:endParaRPr>
          </a:p>
          <a:p>
            <a:pPr lvl="3" eaLnBrk="1" hangingPunct="1"/>
            <a:endParaRPr lang="hr-HR" dirty="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hr-HR" sz="2800" dirty="0" smtClean="0">
                <a:latin typeface="Arial" pitchFamily="34" charset="0"/>
                <a:cs typeface="Arial" pitchFamily="34" charset="0"/>
              </a:rPr>
              <a:t>Total </a:t>
            </a:r>
            <a:r>
              <a:rPr lang="hr-HR" sz="2800" dirty="0" err="1" smtClean="0">
                <a:latin typeface="Arial" pitchFamily="34" charset="0"/>
                <a:cs typeface="Arial" pitchFamily="34" charset="0"/>
              </a:rPr>
              <a:t>production</a:t>
            </a:r>
            <a:r>
              <a:rPr lang="hr-HR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hr-HR" sz="2800" dirty="0" err="1" smtClean="0">
                <a:latin typeface="Arial" pitchFamily="34" charset="0"/>
                <a:cs typeface="Arial" pitchFamily="34" charset="0"/>
              </a:rPr>
              <a:t>in</a:t>
            </a:r>
            <a:r>
              <a:rPr lang="hr-HR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hr-HR" sz="2800" dirty="0" smtClean="0">
                <a:latin typeface="Arial" pitchFamily="34" charset="0"/>
                <a:cs typeface="Arial" pitchFamily="34" charset="0"/>
              </a:rPr>
              <a:t>6 </a:t>
            </a:r>
            <a:r>
              <a:rPr lang="hr-HR" sz="2800" dirty="0" err="1" smtClean="0">
                <a:latin typeface="Arial" pitchFamily="34" charset="0"/>
                <a:cs typeface="Arial" pitchFamily="34" charset="0"/>
              </a:rPr>
              <a:t>month</a:t>
            </a:r>
            <a:r>
              <a:rPr lang="hr-HR" sz="2800" dirty="0" smtClean="0">
                <a:latin typeface="Arial" pitchFamily="34" charset="0"/>
                <a:cs typeface="Arial" pitchFamily="34" charset="0"/>
              </a:rPr>
              <a:t> 11/2014 – </a:t>
            </a:r>
            <a:r>
              <a:rPr lang="hr-HR" sz="2800" dirty="0" smtClean="0">
                <a:latin typeface="Arial" pitchFamily="34" charset="0"/>
                <a:cs typeface="Arial" pitchFamily="34" charset="0"/>
              </a:rPr>
              <a:t>04/2015</a:t>
            </a:r>
            <a:endParaRPr lang="hr-HR" sz="2800" dirty="0" smtClean="0">
              <a:latin typeface="Arial" pitchFamily="34" charset="0"/>
              <a:cs typeface="Arial" pitchFamily="34" charset="0"/>
            </a:endParaRPr>
          </a:p>
          <a:p>
            <a:pPr lvl="1" eaLnBrk="1" hangingPunct="1">
              <a:buNone/>
            </a:pPr>
            <a:r>
              <a:rPr lang="hr-HR" dirty="0" smtClean="0">
                <a:latin typeface="Arial" pitchFamily="34" charset="0"/>
                <a:cs typeface="Arial" pitchFamily="34" charset="0"/>
              </a:rPr>
              <a:t>        </a:t>
            </a:r>
            <a:r>
              <a:rPr lang="hr-HR" dirty="0" smtClean="0">
                <a:latin typeface="Arial" pitchFamily="34" charset="0"/>
                <a:cs typeface="Arial" pitchFamily="34" charset="0"/>
              </a:rPr>
              <a:t>26500,5 kWh  (&gt; 1/3)</a:t>
            </a:r>
            <a:endParaRPr lang="hr-HR" sz="2200" b="1" dirty="0" smtClean="0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536" y="476672"/>
            <a:ext cx="9001125" cy="999455"/>
          </a:xfrm>
        </p:spPr>
        <p:txBody>
          <a:bodyPr/>
          <a:lstStyle/>
          <a:p>
            <a:pPr algn="ctr" eaLnBrk="1" hangingPunct="1"/>
            <a:r>
              <a:rPr lang="sr-Latn-CS" sz="4000" dirty="0" err="1" smtClean="0"/>
              <a:t>Justifiability</a:t>
            </a:r>
            <a:r>
              <a:rPr lang="sr-Latn-CS" sz="4000" dirty="0" smtClean="0"/>
              <a:t> of the </a:t>
            </a:r>
            <a:r>
              <a:rPr lang="sr-Latn-CS" sz="4000" dirty="0" err="1" smtClean="0"/>
              <a:t>investment</a:t>
            </a:r>
            <a:r>
              <a:rPr lang="sr-Latn-CS" sz="4000" dirty="0" smtClean="0"/>
              <a:t> </a:t>
            </a:r>
            <a:endParaRPr lang="sr-Latn-CS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hr-HR" smtClean="0"/>
          </a:p>
        </p:txBody>
      </p:sp>
      <p:sp>
        <p:nvSpPr>
          <p:cNvPr id="16387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eaLnBrk="1" hangingPunct="1">
              <a:buFont typeface="Wingdings 2" pitchFamily="18" charset="2"/>
              <a:buNone/>
            </a:pPr>
            <a:endParaRPr lang="hr-HR" sz="4400" dirty="0" smtClean="0"/>
          </a:p>
          <a:p>
            <a:pPr algn="r" eaLnBrk="1" hangingPunct="1">
              <a:buFont typeface="Wingdings 2" pitchFamily="18" charset="2"/>
              <a:buNone/>
            </a:pPr>
            <a:endParaRPr lang="hr-HR" sz="4400" dirty="0" smtClean="0"/>
          </a:p>
          <a:p>
            <a:pPr algn="r" eaLnBrk="1" hangingPunct="1">
              <a:buFont typeface="Wingdings 2" pitchFamily="18" charset="2"/>
              <a:buNone/>
            </a:pPr>
            <a:r>
              <a:rPr lang="hr-HR" sz="4400" dirty="0" err="1" smtClean="0"/>
              <a:t>Thanks</a:t>
            </a:r>
            <a:r>
              <a:rPr lang="hr-HR" sz="4400" dirty="0" smtClean="0"/>
              <a:t> for </a:t>
            </a:r>
            <a:r>
              <a:rPr lang="hr-HR" sz="4400" dirty="0" err="1" smtClean="0"/>
              <a:t>your</a:t>
            </a:r>
            <a:r>
              <a:rPr lang="hr-HR" sz="4400" dirty="0" smtClean="0"/>
              <a:t> </a:t>
            </a:r>
            <a:r>
              <a:rPr lang="hr-HR" sz="4400" dirty="0" err="1" smtClean="0"/>
              <a:t>attention</a:t>
            </a:r>
            <a:endParaRPr lang="hr-HR" sz="4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Prilagođeno 4">
      <a:dk1>
        <a:sysClr val="windowText" lastClr="000000"/>
      </a:dk1>
      <a:lt1>
        <a:srgbClr val="FFFF0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1766</TotalTime>
  <Words>235</Words>
  <Application>Microsoft Office PowerPoint</Application>
  <PresentationFormat>Prikaz na zaslonu (4:3)</PresentationFormat>
  <Paragraphs>39</Paragraphs>
  <Slides>9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Uloženi OLE poslužitelji</vt:lpstr>
      </vt:variant>
      <vt:variant>
        <vt:i4>1</vt:i4>
      </vt:variant>
      <vt:variant>
        <vt:lpstr>Naslovi slajdova</vt:lpstr>
      </vt:variant>
      <vt:variant>
        <vt:i4>9</vt:i4>
      </vt:variant>
    </vt:vector>
  </HeadingPairs>
  <TitlesOfParts>
    <vt:vector size="11" baseType="lpstr">
      <vt:lpstr>Flow</vt:lpstr>
      <vt:lpstr>Visio.Drawing.11</vt:lpstr>
      <vt:lpstr>SOLAR POWER PLANT „STUDENTSKI RESTORAN VARAŽDIN”</vt:lpstr>
      <vt:lpstr>SPP “ STUDENTSKI RESTORAN VARAŽDIN” </vt:lpstr>
      <vt:lpstr>INVERTERS ON THE SOLAR POWER PLANT</vt:lpstr>
      <vt:lpstr>Inverters SMA Sunny Tripower 17000TL in Varaždin</vt:lpstr>
      <vt:lpstr>SOLAR PANELS MOUNTED ON THE ROOF   </vt:lpstr>
      <vt:lpstr>PRODUCTION IN SPP IN VARAŽDIN</vt:lpstr>
      <vt:lpstr>Slajd 7</vt:lpstr>
      <vt:lpstr>Justifiability of the investment </vt:lpstr>
      <vt:lpstr>Slajd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VJETROELEKTRANE U ELEKTROENERGETSKOM SUSTAVU</dc:title>
  <dc:creator>Ines</dc:creator>
  <cp:lastModifiedBy>Dunja</cp:lastModifiedBy>
  <cp:revision>136</cp:revision>
  <dcterms:created xsi:type="dcterms:W3CDTF">2013-02-23T15:34:10Z</dcterms:created>
  <dcterms:modified xsi:type="dcterms:W3CDTF">2015-04-30T23:27:53Z</dcterms:modified>
</cp:coreProperties>
</file>