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sldIdLst>
    <p:sldId id="256" r:id="rId2"/>
    <p:sldId id="257" r:id="rId3"/>
    <p:sldId id="258" r:id="rId4"/>
    <p:sldId id="259" r:id="rId5"/>
    <p:sldId id="260" r:id="rId6"/>
    <p:sldId id="261" r:id="rId7"/>
    <p:sldId id="262" r:id="rId8"/>
    <p:sldId id="263" r:id="rId9"/>
    <p:sldId id="283" r:id="rId10"/>
    <p:sldId id="282"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Lst>
  <p:sldSz cx="9144000" cy="6858000" type="screen4x3"/>
  <p:notesSz cx="6858000" cy="9144000"/>
  <p:defaultText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diapozitiv">
    <p:spTree>
      <p:nvGrpSpPr>
        <p:cNvPr id="1" name=""/>
        <p:cNvGrpSpPr/>
        <p:nvPr/>
      </p:nvGrpSpPr>
      <p:grpSpPr>
        <a:xfrm>
          <a:off x="0" y="0"/>
          <a:ext cx="0" cy="0"/>
          <a:chOff x="0" y="0"/>
          <a:chExt cx="0" cy="0"/>
        </a:xfrm>
      </p:grpSpPr>
      <p:sp>
        <p:nvSpPr>
          <p:cNvPr id="9" name="Podnaslov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sl-SI" smtClean="0"/>
              <a:t>Kliknite, če želite urediti slog podnaslova matrice</a:t>
            </a:r>
            <a:endParaRPr kumimoji="0" lang="en-US"/>
          </a:p>
        </p:txBody>
      </p:sp>
      <p:sp>
        <p:nvSpPr>
          <p:cNvPr id="28" name="Naslov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sl-SI" smtClean="0"/>
              <a:t>Kliknite, če želite urediti slog naslova matrice</a:t>
            </a:r>
            <a:endParaRPr kumimoji="0" lang="en-US"/>
          </a:p>
        </p:txBody>
      </p:sp>
      <p:cxnSp>
        <p:nvCxnSpPr>
          <p:cNvPr id="8" name="Raven konek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Raven konek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Elipsa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Ograda datuma 14"/>
          <p:cNvSpPr>
            <a:spLocks noGrp="1"/>
          </p:cNvSpPr>
          <p:nvPr>
            <p:ph type="dt" sz="half" idx="10"/>
          </p:nvPr>
        </p:nvSpPr>
        <p:spPr/>
        <p:txBody>
          <a:bodyPr/>
          <a:lstStyle/>
          <a:p>
            <a:fld id="{1857F6F0-8F35-4FF2-8D9E-B8A6EFAFFCDC}" type="datetimeFigureOut">
              <a:rPr lang="sl-SI" smtClean="0"/>
              <a:t>13.5.2014</a:t>
            </a:fld>
            <a:endParaRPr lang="sl-SI"/>
          </a:p>
        </p:txBody>
      </p:sp>
      <p:sp>
        <p:nvSpPr>
          <p:cNvPr id="16" name="Ograda številke diapozitiva 15"/>
          <p:cNvSpPr>
            <a:spLocks noGrp="1"/>
          </p:cNvSpPr>
          <p:nvPr>
            <p:ph type="sldNum" sz="quarter" idx="11"/>
          </p:nvPr>
        </p:nvSpPr>
        <p:spPr/>
        <p:txBody>
          <a:bodyPr/>
          <a:lstStyle/>
          <a:p>
            <a:fld id="{9088096B-D96F-4D5C-A7EF-470434D824BD}" type="slidenum">
              <a:rPr lang="sl-SI" smtClean="0"/>
              <a:t>‹#›</a:t>
            </a:fld>
            <a:endParaRPr lang="sl-SI"/>
          </a:p>
        </p:txBody>
      </p:sp>
      <p:sp>
        <p:nvSpPr>
          <p:cNvPr id="17" name="Ograda noge 16"/>
          <p:cNvSpPr>
            <a:spLocks noGrp="1"/>
          </p:cNvSpPr>
          <p:nvPr>
            <p:ph type="ftr" sz="quarter" idx="12"/>
          </p:nvPr>
        </p:nvSpPr>
        <p:spPr/>
        <p:txBody>
          <a:bodyPr/>
          <a:lstStyle/>
          <a:p>
            <a:endParaRPr lang="sl-SI"/>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kumimoji="0" lang="sl-SI" smtClean="0"/>
              <a:t>Kliknite, če želite urediti slog naslova matrice</a:t>
            </a:r>
            <a:endParaRPr kumimoji="0" lang="en-US"/>
          </a:p>
        </p:txBody>
      </p:sp>
      <p:sp>
        <p:nvSpPr>
          <p:cNvPr id="3" name="Ograda navpičnega besedila 2"/>
          <p:cNvSpPr>
            <a:spLocks noGrp="1"/>
          </p:cNvSpPr>
          <p:nvPr>
            <p:ph type="body" orient="vert" idx="1"/>
          </p:nvPr>
        </p:nvSpPr>
        <p:spPr/>
        <p:txBody>
          <a:bodyPr vert="eaVert"/>
          <a:lstStyle/>
          <a:p>
            <a:pPr lvl="0" eaLnBrk="1" latinLnBrk="0" hangingPunct="1"/>
            <a:r>
              <a:rPr lang="sl-SI" smtClean="0"/>
              <a:t>Kliknite, če želite urediti sloge besedila matrice</a:t>
            </a:r>
          </a:p>
          <a:p>
            <a:pPr lvl="1" eaLnBrk="1" latinLnBrk="0" hangingPunct="1"/>
            <a:r>
              <a:rPr lang="sl-SI" smtClean="0"/>
              <a:t>Druga raven</a:t>
            </a:r>
          </a:p>
          <a:p>
            <a:pPr lvl="2" eaLnBrk="1" latinLnBrk="0" hangingPunct="1"/>
            <a:r>
              <a:rPr lang="sl-SI" smtClean="0"/>
              <a:t>Tretja raven</a:t>
            </a:r>
          </a:p>
          <a:p>
            <a:pPr lvl="3" eaLnBrk="1" latinLnBrk="0" hangingPunct="1"/>
            <a:r>
              <a:rPr lang="sl-SI" smtClean="0"/>
              <a:t>Četrta raven</a:t>
            </a:r>
          </a:p>
          <a:p>
            <a:pPr lvl="4" eaLnBrk="1" latinLnBrk="0" hangingPunct="1"/>
            <a:r>
              <a:rPr lang="sl-SI" smtClean="0"/>
              <a:t>Peta raven</a:t>
            </a:r>
            <a:endParaRPr kumimoji="0" lang="en-US"/>
          </a:p>
        </p:txBody>
      </p:sp>
      <p:sp>
        <p:nvSpPr>
          <p:cNvPr id="4" name="Ograda datuma 3"/>
          <p:cNvSpPr>
            <a:spLocks noGrp="1"/>
          </p:cNvSpPr>
          <p:nvPr>
            <p:ph type="dt" sz="half" idx="10"/>
          </p:nvPr>
        </p:nvSpPr>
        <p:spPr/>
        <p:txBody>
          <a:bodyPr/>
          <a:lstStyle/>
          <a:p>
            <a:fld id="{1857F6F0-8F35-4FF2-8D9E-B8A6EFAFFCDC}" type="datetimeFigureOut">
              <a:rPr lang="sl-SI" smtClean="0"/>
              <a:t>13.5.2014</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9088096B-D96F-4D5C-A7EF-470434D824BD}" type="slidenum">
              <a:rPr lang="sl-SI" smtClean="0"/>
              <a:t>‹#›</a:t>
            </a:fld>
            <a:endParaRPr lang="sl-S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Navpični naslov 1"/>
          <p:cNvSpPr>
            <a:spLocks noGrp="1"/>
          </p:cNvSpPr>
          <p:nvPr>
            <p:ph type="title" orient="vert"/>
          </p:nvPr>
        </p:nvSpPr>
        <p:spPr>
          <a:xfrm>
            <a:off x="6629400" y="274638"/>
            <a:ext cx="2057400" cy="5851525"/>
          </a:xfrm>
        </p:spPr>
        <p:txBody>
          <a:bodyPr vert="eaVert"/>
          <a:lstStyle/>
          <a:p>
            <a:r>
              <a:rPr kumimoji="0" lang="sl-SI" smtClean="0"/>
              <a:t>Kliknite, če želite urediti slog naslova matrice</a:t>
            </a:r>
            <a:endParaRPr kumimoji="0" lang="en-US"/>
          </a:p>
        </p:txBody>
      </p:sp>
      <p:sp>
        <p:nvSpPr>
          <p:cNvPr id="3" name="Ograda navpičnega besedila 2"/>
          <p:cNvSpPr>
            <a:spLocks noGrp="1"/>
          </p:cNvSpPr>
          <p:nvPr>
            <p:ph type="body" orient="vert" idx="1"/>
          </p:nvPr>
        </p:nvSpPr>
        <p:spPr>
          <a:xfrm>
            <a:off x="457200" y="274638"/>
            <a:ext cx="6019800" cy="5851525"/>
          </a:xfrm>
        </p:spPr>
        <p:txBody>
          <a:bodyPr vert="eaVert"/>
          <a:lstStyle/>
          <a:p>
            <a:pPr lvl="0" eaLnBrk="1" latinLnBrk="0" hangingPunct="1"/>
            <a:r>
              <a:rPr lang="sl-SI" smtClean="0"/>
              <a:t>Kliknite, če želite urediti sloge besedila matrice</a:t>
            </a:r>
          </a:p>
          <a:p>
            <a:pPr lvl="1" eaLnBrk="1" latinLnBrk="0" hangingPunct="1"/>
            <a:r>
              <a:rPr lang="sl-SI" smtClean="0"/>
              <a:t>Druga raven</a:t>
            </a:r>
          </a:p>
          <a:p>
            <a:pPr lvl="2" eaLnBrk="1" latinLnBrk="0" hangingPunct="1"/>
            <a:r>
              <a:rPr lang="sl-SI" smtClean="0"/>
              <a:t>Tretja raven</a:t>
            </a:r>
          </a:p>
          <a:p>
            <a:pPr lvl="3" eaLnBrk="1" latinLnBrk="0" hangingPunct="1"/>
            <a:r>
              <a:rPr lang="sl-SI" smtClean="0"/>
              <a:t>Četrta raven</a:t>
            </a:r>
          </a:p>
          <a:p>
            <a:pPr lvl="4" eaLnBrk="1" latinLnBrk="0" hangingPunct="1"/>
            <a:r>
              <a:rPr lang="sl-SI" smtClean="0"/>
              <a:t>Peta raven</a:t>
            </a:r>
            <a:endParaRPr kumimoji="0" lang="en-US"/>
          </a:p>
        </p:txBody>
      </p:sp>
      <p:sp>
        <p:nvSpPr>
          <p:cNvPr id="4" name="Ograda datuma 3"/>
          <p:cNvSpPr>
            <a:spLocks noGrp="1"/>
          </p:cNvSpPr>
          <p:nvPr>
            <p:ph type="dt" sz="half" idx="10"/>
          </p:nvPr>
        </p:nvSpPr>
        <p:spPr/>
        <p:txBody>
          <a:bodyPr/>
          <a:lstStyle/>
          <a:p>
            <a:fld id="{1857F6F0-8F35-4FF2-8D9E-B8A6EFAFFCDC}" type="datetimeFigureOut">
              <a:rPr lang="sl-SI" smtClean="0"/>
              <a:t>13.5.2014</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9088096B-D96F-4D5C-A7EF-470434D824BD}" type="slidenum">
              <a:rPr lang="sl-SI" smtClean="0"/>
              <a:t>‹#›</a:t>
            </a:fld>
            <a:endParaRPr lang="sl-S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9" name="Ograda vsebine 8"/>
          <p:cNvSpPr>
            <a:spLocks noGrp="1"/>
          </p:cNvSpPr>
          <p:nvPr>
            <p:ph idx="1"/>
          </p:nvPr>
        </p:nvSpPr>
        <p:spPr>
          <a:xfrm>
            <a:off x="457200" y="1524000"/>
            <a:ext cx="8229600" cy="4572000"/>
          </a:xfrm>
        </p:spPr>
        <p:txBody>
          <a:bodyPr/>
          <a:lstStyle/>
          <a:p>
            <a:pPr lvl="0" eaLnBrk="1" latinLnBrk="0" hangingPunct="1"/>
            <a:r>
              <a:rPr lang="sl-SI" smtClean="0"/>
              <a:t>Kliknite, če želite urediti sloge besedila matrice</a:t>
            </a:r>
          </a:p>
          <a:p>
            <a:pPr lvl="1" eaLnBrk="1" latinLnBrk="0" hangingPunct="1"/>
            <a:r>
              <a:rPr lang="sl-SI" smtClean="0"/>
              <a:t>Druga raven</a:t>
            </a:r>
          </a:p>
          <a:p>
            <a:pPr lvl="2" eaLnBrk="1" latinLnBrk="0" hangingPunct="1"/>
            <a:r>
              <a:rPr lang="sl-SI" smtClean="0"/>
              <a:t>Tretja raven</a:t>
            </a:r>
          </a:p>
          <a:p>
            <a:pPr lvl="3" eaLnBrk="1" latinLnBrk="0" hangingPunct="1"/>
            <a:r>
              <a:rPr lang="sl-SI" smtClean="0"/>
              <a:t>Četrta raven</a:t>
            </a:r>
          </a:p>
          <a:p>
            <a:pPr lvl="4" eaLnBrk="1" latinLnBrk="0" hangingPunct="1"/>
            <a:r>
              <a:rPr lang="sl-SI" smtClean="0"/>
              <a:t>Peta raven</a:t>
            </a:r>
            <a:endParaRPr kumimoji="0" lang="en-US"/>
          </a:p>
        </p:txBody>
      </p:sp>
      <p:sp>
        <p:nvSpPr>
          <p:cNvPr id="14" name="Ograda datuma 13"/>
          <p:cNvSpPr>
            <a:spLocks noGrp="1"/>
          </p:cNvSpPr>
          <p:nvPr>
            <p:ph type="dt" sz="half" idx="14"/>
          </p:nvPr>
        </p:nvSpPr>
        <p:spPr/>
        <p:txBody>
          <a:bodyPr/>
          <a:lstStyle/>
          <a:p>
            <a:fld id="{1857F6F0-8F35-4FF2-8D9E-B8A6EFAFFCDC}" type="datetimeFigureOut">
              <a:rPr lang="sl-SI" smtClean="0"/>
              <a:t>13.5.2014</a:t>
            </a:fld>
            <a:endParaRPr lang="sl-SI"/>
          </a:p>
        </p:txBody>
      </p:sp>
      <p:sp>
        <p:nvSpPr>
          <p:cNvPr id="15" name="Ograda številke diapozitiva 14"/>
          <p:cNvSpPr>
            <a:spLocks noGrp="1"/>
          </p:cNvSpPr>
          <p:nvPr>
            <p:ph type="sldNum" sz="quarter" idx="15"/>
          </p:nvPr>
        </p:nvSpPr>
        <p:spPr/>
        <p:txBody>
          <a:bodyPr/>
          <a:lstStyle>
            <a:lvl1pPr algn="ctr">
              <a:defRPr/>
            </a:lvl1pPr>
          </a:lstStyle>
          <a:p>
            <a:fld id="{9088096B-D96F-4D5C-A7EF-470434D824BD}" type="slidenum">
              <a:rPr lang="sl-SI" smtClean="0"/>
              <a:t>‹#›</a:t>
            </a:fld>
            <a:endParaRPr lang="sl-SI"/>
          </a:p>
        </p:txBody>
      </p:sp>
      <p:sp>
        <p:nvSpPr>
          <p:cNvPr id="16" name="Ograda noge 15"/>
          <p:cNvSpPr>
            <a:spLocks noGrp="1"/>
          </p:cNvSpPr>
          <p:nvPr>
            <p:ph type="ftr" sz="quarter" idx="16"/>
          </p:nvPr>
        </p:nvSpPr>
        <p:spPr/>
        <p:txBody>
          <a:bodyPr/>
          <a:lstStyle/>
          <a:p>
            <a:endParaRPr lang="sl-SI"/>
          </a:p>
        </p:txBody>
      </p:sp>
      <p:sp>
        <p:nvSpPr>
          <p:cNvPr id="17" name="Naslov 16"/>
          <p:cNvSpPr>
            <a:spLocks noGrp="1"/>
          </p:cNvSpPr>
          <p:nvPr>
            <p:ph type="title"/>
          </p:nvPr>
        </p:nvSpPr>
        <p:spPr/>
        <p:txBody>
          <a:bodyPr rtlCol="0" anchor="b" anchorCtr="0"/>
          <a:lstStyle/>
          <a:p>
            <a:r>
              <a:rPr kumimoji="0" lang="sl-SI" smtClean="0"/>
              <a:t>Kliknite, če želite urediti slog naslova matrice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Glava odseka">
    <p:spTree>
      <p:nvGrpSpPr>
        <p:cNvPr id="1" name=""/>
        <p:cNvGrpSpPr/>
        <p:nvPr/>
      </p:nvGrpSpPr>
      <p:grpSpPr>
        <a:xfrm>
          <a:off x="0" y="0"/>
          <a:ext cx="0" cy="0"/>
          <a:chOff x="0" y="0"/>
          <a:chExt cx="0" cy="0"/>
        </a:xfrm>
      </p:grpSpPr>
      <p:sp>
        <p:nvSpPr>
          <p:cNvPr id="4" name="Ograda datuma 3"/>
          <p:cNvSpPr>
            <a:spLocks noGrp="1"/>
          </p:cNvSpPr>
          <p:nvPr>
            <p:ph type="dt" sz="half" idx="10"/>
          </p:nvPr>
        </p:nvSpPr>
        <p:spPr/>
        <p:txBody>
          <a:bodyPr/>
          <a:lstStyle/>
          <a:p>
            <a:fld id="{1857F6F0-8F35-4FF2-8D9E-B8A6EFAFFCDC}" type="datetimeFigureOut">
              <a:rPr lang="sl-SI" smtClean="0"/>
              <a:t>13.5.2014</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9088096B-D96F-4D5C-A7EF-470434D824BD}" type="slidenum">
              <a:rPr lang="sl-SI" smtClean="0"/>
              <a:t>‹#›</a:t>
            </a:fld>
            <a:endParaRPr lang="sl-SI"/>
          </a:p>
        </p:txBody>
      </p:sp>
      <p:sp>
        <p:nvSpPr>
          <p:cNvPr id="2" name="Naslov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sl-SI" smtClean="0"/>
              <a:t>Kliknite, če želite urediti slog naslova matrice</a:t>
            </a:r>
            <a:endParaRPr kumimoji="0" lang="en-US"/>
          </a:p>
        </p:txBody>
      </p:sp>
      <p:sp>
        <p:nvSpPr>
          <p:cNvPr id="3" name="Ograda besedila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sl-SI" smtClean="0"/>
              <a:t>Kliknite, če želite urediti sloge besedila matrice</a:t>
            </a:r>
          </a:p>
        </p:txBody>
      </p:sp>
      <p:cxnSp>
        <p:nvCxnSpPr>
          <p:cNvPr id="7" name="Raven konek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5" name="Ograda datuma 4"/>
          <p:cNvSpPr>
            <a:spLocks noGrp="1"/>
          </p:cNvSpPr>
          <p:nvPr>
            <p:ph type="dt" sz="half" idx="10"/>
          </p:nvPr>
        </p:nvSpPr>
        <p:spPr/>
        <p:txBody>
          <a:bodyPr/>
          <a:lstStyle/>
          <a:p>
            <a:fld id="{1857F6F0-8F35-4FF2-8D9E-B8A6EFAFFCDC}" type="datetimeFigureOut">
              <a:rPr lang="sl-SI" smtClean="0"/>
              <a:t>13.5.2014</a:t>
            </a:fld>
            <a:endParaRPr lang="sl-SI"/>
          </a:p>
        </p:txBody>
      </p:sp>
      <p:sp>
        <p:nvSpPr>
          <p:cNvPr id="6" name="Ograda noge 5"/>
          <p:cNvSpPr>
            <a:spLocks noGrp="1"/>
          </p:cNvSpPr>
          <p:nvPr>
            <p:ph type="ftr" sz="quarter" idx="11"/>
          </p:nvPr>
        </p:nvSpPr>
        <p:spPr/>
        <p:txBody>
          <a:bodyPr/>
          <a:lstStyle/>
          <a:p>
            <a:endParaRPr lang="sl-SI"/>
          </a:p>
        </p:txBody>
      </p:sp>
      <p:sp>
        <p:nvSpPr>
          <p:cNvPr id="7" name="Ograda številke diapozitiva 6"/>
          <p:cNvSpPr>
            <a:spLocks noGrp="1"/>
          </p:cNvSpPr>
          <p:nvPr>
            <p:ph type="sldNum" sz="quarter" idx="12"/>
          </p:nvPr>
        </p:nvSpPr>
        <p:spPr/>
        <p:txBody>
          <a:bodyPr/>
          <a:lstStyle/>
          <a:p>
            <a:fld id="{9088096B-D96F-4D5C-A7EF-470434D824BD}" type="slidenum">
              <a:rPr lang="sl-SI" smtClean="0"/>
              <a:t>‹#›</a:t>
            </a:fld>
            <a:endParaRPr lang="sl-SI"/>
          </a:p>
        </p:txBody>
      </p:sp>
      <p:sp>
        <p:nvSpPr>
          <p:cNvPr id="2" name="Naslov 1"/>
          <p:cNvSpPr>
            <a:spLocks noGrp="1"/>
          </p:cNvSpPr>
          <p:nvPr>
            <p:ph type="title"/>
          </p:nvPr>
        </p:nvSpPr>
        <p:spPr/>
        <p:txBody>
          <a:bodyPr/>
          <a:lstStyle/>
          <a:p>
            <a:r>
              <a:rPr kumimoji="0" lang="sl-SI" smtClean="0"/>
              <a:t>Kliknite, če želite urediti slog naslova matrice</a:t>
            </a:r>
            <a:endParaRPr kumimoji="0" lang="en-US"/>
          </a:p>
        </p:txBody>
      </p:sp>
      <p:sp>
        <p:nvSpPr>
          <p:cNvPr id="11" name="Ograda vsebine 10"/>
          <p:cNvSpPr>
            <a:spLocks noGrp="1"/>
          </p:cNvSpPr>
          <p:nvPr>
            <p:ph sz="half" idx="1"/>
          </p:nvPr>
        </p:nvSpPr>
        <p:spPr>
          <a:xfrm>
            <a:off x="457200" y="1524000"/>
            <a:ext cx="4059936" cy="4572000"/>
          </a:xfrm>
        </p:spPr>
        <p:txBody>
          <a:bodyPr/>
          <a:lstStyle/>
          <a:p>
            <a:pPr lvl="0" eaLnBrk="1" latinLnBrk="0" hangingPunct="1"/>
            <a:r>
              <a:rPr lang="sl-SI" smtClean="0"/>
              <a:t>Kliknite, če želite urediti sloge besedila matrice</a:t>
            </a:r>
          </a:p>
          <a:p>
            <a:pPr lvl="1" eaLnBrk="1" latinLnBrk="0" hangingPunct="1"/>
            <a:r>
              <a:rPr lang="sl-SI" smtClean="0"/>
              <a:t>Druga raven</a:t>
            </a:r>
          </a:p>
          <a:p>
            <a:pPr lvl="2" eaLnBrk="1" latinLnBrk="0" hangingPunct="1"/>
            <a:r>
              <a:rPr lang="sl-SI" smtClean="0"/>
              <a:t>Tretja raven</a:t>
            </a:r>
          </a:p>
          <a:p>
            <a:pPr lvl="3" eaLnBrk="1" latinLnBrk="0" hangingPunct="1"/>
            <a:r>
              <a:rPr lang="sl-SI" smtClean="0"/>
              <a:t>Četrta raven</a:t>
            </a:r>
          </a:p>
          <a:p>
            <a:pPr lvl="4" eaLnBrk="1" latinLnBrk="0" hangingPunct="1"/>
            <a:r>
              <a:rPr lang="sl-SI" smtClean="0"/>
              <a:t>Peta raven</a:t>
            </a:r>
            <a:endParaRPr kumimoji="0" lang="en-US"/>
          </a:p>
        </p:txBody>
      </p:sp>
      <p:sp>
        <p:nvSpPr>
          <p:cNvPr id="13" name="Ograda vsebine 12"/>
          <p:cNvSpPr>
            <a:spLocks noGrp="1"/>
          </p:cNvSpPr>
          <p:nvPr>
            <p:ph sz="half" idx="2"/>
          </p:nvPr>
        </p:nvSpPr>
        <p:spPr>
          <a:xfrm>
            <a:off x="4648200" y="1524000"/>
            <a:ext cx="4059936" cy="4572000"/>
          </a:xfrm>
        </p:spPr>
        <p:txBody>
          <a:bodyPr/>
          <a:lstStyle/>
          <a:p>
            <a:pPr lvl="0" eaLnBrk="1" latinLnBrk="0" hangingPunct="1"/>
            <a:r>
              <a:rPr lang="sl-SI" smtClean="0"/>
              <a:t>Kliknite, če želite urediti sloge besedila matrice</a:t>
            </a:r>
          </a:p>
          <a:p>
            <a:pPr lvl="1" eaLnBrk="1" latinLnBrk="0" hangingPunct="1"/>
            <a:r>
              <a:rPr lang="sl-SI" smtClean="0"/>
              <a:t>Druga raven</a:t>
            </a:r>
          </a:p>
          <a:p>
            <a:pPr lvl="2" eaLnBrk="1" latinLnBrk="0" hangingPunct="1"/>
            <a:r>
              <a:rPr lang="sl-SI" smtClean="0"/>
              <a:t>Tretja raven</a:t>
            </a:r>
          </a:p>
          <a:p>
            <a:pPr lvl="3" eaLnBrk="1" latinLnBrk="0" hangingPunct="1"/>
            <a:r>
              <a:rPr lang="sl-SI" smtClean="0"/>
              <a:t>Četrta raven</a:t>
            </a:r>
          </a:p>
          <a:p>
            <a:pPr lvl="4" eaLnBrk="1" latinLnBrk="0" hangingPunct="1"/>
            <a:r>
              <a:rPr lang="sl-SI" smtClean="0"/>
              <a:t>Peta raven</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9" name="Ograda številke diapozitiva 8"/>
          <p:cNvSpPr>
            <a:spLocks noGrp="1"/>
          </p:cNvSpPr>
          <p:nvPr>
            <p:ph type="sldNum" sz="quarter" idx="12"/>
          </p:nvPr>
        </p:nvSpPr>
        <p:spPr/>
        <p:txBody>
          <a:bodyPr/>
          <a:lstStyle/>
          <a:p>
            <a:fld id="{9088096B-D96F-4D5C-A7EF-470434D824BD}" type="slidenum">
              <a:rPr lang="sl-SI" smtClean="0"/>
              <a:t>‹#›</a:t>
            </a:fld>
            <a:endParaRPr lang="sl-SI"/>
          </a:p>
        </p:txBody>
      </p:sp>
      <p:sp>
        <p:nvSpPr>
          <p:cNvPr id="8" name="Ograda noge 7"/>
          <p:cNvSpPr>
            <a:spLocks noGrp="1"/>
          </p:cNvSpPr>
          <p:nvPr>
            <p:ph type="ftr" sz="quarter" idx="11"/>
          </p:nvPr>
        </p:nvSpPr>
        <p:spPr/>
        <p:txBody>
          <a:bodyPr/>
          <a:lstStyle/>
          <a:p>
            <a:endParaRPr lang="sl-SI"/>
          </a:p>
        </p:txBody>
      </p:sp>
      <p:sp>
        <p:nvSpPr>
          <p:cNvPr id="7" name="Ograda datuma 6"/>
          <p:cNvSpPr>
            <a:spLocks noGrp="1"/>
          </p:cNvSpPr>
          <p:nvPr>
            <p:ph type="dt" sz="half" idx="10"/>
          </p:nvPr>
        </p:nvSpPr>
        <p:spPr/>
        <p:txBody>
          <a:bodyPr/>
          <a:lstStyle/>
          <a:p>
            <a:fld id="{1857F6F0-8F35-4FF2-8D9E-B8A6EFAFFCDC}" type="datetimeFigureOut">
              <a:rPr lang="sl-SI" smtClean="0"/>
              <a:t>13.5.2014</a:t>
            </a:fld>
            <a:endParaRPr lang="sl-SI"/>
          </a:p>
        </p:txBody>
      </p:sp>
      <p:sp>
        <p:nvSpPr>
          <p:cNvPr id="3" name="Ograda besedila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sl-SI" smtClean="0"/>
              <a:t>Kliknite, če želite urediti sloge besedila matrice</a:t>
            </a:r>
          </a:p>
        </p:txBody>
      </p:sp>
      <p:sp>
        <p:nvSpPr>
          <p:cNvPr id="32" name="Ograda vsebine 31"/>
          <p:cNvSpPr>
            <a:spLocks noGrp="1"/>
          </p:cNvSpPr>
          <p:nvPr>
            <p:ph sz="half" idx="2"/>
          </p:nvPr>
        </p:nvSpPr>
        <p:spPr>
          <a:xfrm>
            <a:off x="457200" y="2201896"/>
            <a:ext cx="4038600" cy="3913632"/>
          </a:xfrm>
        </p:spPr>
        <p:txBody>
          <a:bodyPr/>
          <a:lstStyle/>
          <a:p>
            <a:pPr lvl="0" eaLnBrk="1" latinLnBrk="0" hangingPunct="1"/>
            <a:r>
              <a:rPr lang="sl-SI" smtClean="0"/>
              <a:t>Kliknite, če želite urediti sloge besedila matrice</a:t>
            </a:r>
          </a:p>
          <a:p>
            <a:pPr lvl="1" eaLnBrk="1" latinLnBrk="0" hangingPunct="1"/>
            <a:r>
              <a:rPr lang="sl-SI" smtClean="0"/>
              <a:t>Druga raven</a:t>
            </a:r>
          </a:p>
          <a:p>
            <a:pPr lvl="2" eaLnBrk="1" latinLnBrk="0" hangingPunct="1"/>
            <a:r>
              <a:rPr lang="sl-SI" smtClean="0"/>
              <a:t>Tretja raven</a:t>
            </a:r>
          </a:p>
          <a:p>
            <a:pPr lvl="3" eaLnBrk="1" latinLnBrk="0" hangingPunct="1"/>
            <a:r>
              <a:rPr lang="sl-SI" smtClean="0"/>
              <a:t>Četrta raven</a:t>
            </a:r>
          </a:p>
          <a:p>
            <a:pPr lvl="4" eaLnBrk="1" latinLnBrk="0" hangingPunct="1"/>
            <a:r>
              <a:rPr lang="sl-SI" smtClean="0"/>
              <a:t>Peta raven</a:t>
            </a:r>
            <a:endParaRPr kumimoji="0" lang="en-US"/>
          </a:p>
        </p:txBody>
      </p:sp>
      <p:sp>
        <p:nvSpPr>
          <p:cNvPr id="34" name="Ograda vsebine 33"/>
          <p:cNvSpPr>
            <a:spLocks noGrp="1"/>
          </p:cNvSpPr>
          <p:nvPr>
            <p:ph sz="quarter" idx="4"/>
          </p:nvPr>
        </p:nvSpPr>
        <p:spPr>
          <a:xfrm>
            <a:off x="4649788" y="2201896"/>
            <a:ext cx="4038600" cy="3913632"/>
          </a:xfrm>
        </p:spPr>
        <p:txBody>
          <a:bodyPr/>
          <a:lstStyle/>
          <a:p>
            <a:pPr lvl="0" eaLnBrk="1" latinLnBrk="0" hangingPunct="1"/>
            <a:r>
              <a:rPr lang="sl-SI" smtClean="0"/>
              <a:t>Kliknite, če želite urediti sloge besedila matrice</a:t>
            </a:r>
          </a:p>
          <a:p>
            <a:pPr lvl="1" eaLnBrk="1" latinLnBrk="0" hangingPunct="1"/>
            <a:r>
              <a:rPr lang="sl-SI" smtClean="0"/>
              <a:t>Druga raven</a:t>
            </a:r>
          </a:p>
          <a:p>
            <a:pPr lvl="2" eaLnBrk="1" latinLnBrk="0" hangingPunct="1"/>
            <a:r>
              <a:rPr lang="sl-SI" smtClean="0"/>
              <a:t>Tretja raven</a:t>
            </a:r>
          </a:p>
          <a:p>
            <a:pPr lvl="3" eaLnBrk="1" latinLnBrk="0" hangingPunct="1"/>
            <a:r>
              <a:rPr lang="sl-SI" smtClean="0"/>
              <a:t>Četrta raven</a:t>
            </a:r>
          </a:p>
          <a:p>
            <a:pPr lvl="4" eaLnBrk="1" latinLnBrk="0" hangingPunct="1"/>
            <a:r>
              <a:rPr lang="sl-SI" smtClean="0"/>
              <a:t>Peta raven</a:t>
            </a:r>
            <a:endParaRPr kumimoji="0" lang="en-US"/>
          </a:p>
        </p:txBody>
      </p:sp>
      <p:sp>
        <p:nvSpPr>
          <p:cNvPr id="2" name="Naslov 1"/>
          <p:cNvSpPr>
            <a:spLocks noGrp="1"/>
          </p:cNvSpPr>
          <p:nvPr>
            <p:ph type="title"/>
          </p:nvPr>
        </p:nvSpPr>
        <p:spPr>
          <a:xfrm>
            <a:off x="457200" y="155448"/>
            <a:ext cx="8229600" cy="1143000"/>
          </a:xfrm>
        </p:spPr>
        <p:txBody>
          <a:bodyPr anchor="b" anchorCtr="0"/>
          <a:lstStyle>
            <a:lvl1pPr>
              <a:defRPr/>
            </a:lvl1pPr>
          </a:lstStyle>
          <a:p>
            <a:r>
              <a:rPr kumimoji="0" lang="sl-SI" smtClean="0"/>
              <a:t>Kliknite, če želite urediti slog naslova matrice</a:t>
            </a:r>
            <a:endParaRPr kumimoji="0" lang="en-US"/>
          </a:p>
        </p:txBody>
      </p:sp>
      <p:sp>
        <p:nvSpPr>
          <p:cNvPr id="12" name="Ograda besedila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sl-SI" smtClean="0"/>
              <a:t>Kliknite, če želite urediti sloge besedila matrice</a:t>
            </a:r>
          </a:p>
        </p:txBody>
      </p:sp>
      <p:cxnSp>
        <p:nvCxnSpPr>
          <p:cNvPr id="10" name="Raven konek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Raven konek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3" name="Ograda datuma 2"/>
          <p:cNvSpPr>
            <a:spLocks noGrp="1"/>
          </p:cNvSpPr>
          <p:nvPr>
            <p:ph type="dt" sz="half" idx="10"/>
          </p:nvPr>
        </p:nvSpPr>
        <p:spPr/>
        <p:txBody>
          <a:bodyPr/>
          <a:lstStyle/>
          <a:p>
            <a:fld id="{1857F6F0-8F35-4FF2-8D9E-B8A6EFAFFCDC}" type="datetimeFigureOut">
              <a:rPr lang="sl-SI" smtClean="0"/>
              <a:t>13.5.2014</a:t>
            </a:fld>
            <a:endParaRPr lang="sl-SI"/>
          </a:p>
        </p:txBody>
      </p:sp>
      <p:sp>
        <p:nvSpPr>
          <p:cNvPr id="4" name="Ograda noge 3"/>
          <p:cNvSpPr>
            <a:spLocks noGrp="1"/>
          </p:cNvSpPr>
          <p:nvPr>
            <p:ph type="ftr" sz="quarter" idx="11"/>
          </p:nvPr>
        </p:nvSpPr>
        <p:spPr/>
        <p:txBody>
          <a:bodyPr/>
          <a:lstStyle/>
          <a:p>
            <a:endParaRPr lang="sl-SI"/>
          </a:p>
        </p:txBody>
      </p:sp>
      <p:sp>
        <p:nvSpPr>
          <p:cNvPr id="5" name="Ograda številke diapozitiva 4"/>
          <p:cNvSpPr>
            <a:spLocks noGrp="1"/>
          </p:cNvSpPr>
          <p:nvPr>
            <p:ph type="sldNum" sz="quarter" idx="12"/>
          </p:nvPr>
        </p:nvSpPr>
        <p:spPr/>
        <p:txBody>
          <a:bodyPr/>
          <a:lstStyle/>
          <a:p>
            <a:fld id="{9088096B-D96F-4D5C-A7EF-470434D824BD}" type="slidenum">
              <a:rPr lang="sl-SI" smtClean="0"/>
              <a:t>‹#›</a:t>
            </a:fld>
            <a:endParaRPr lang="sl-SI"/>
          </a:p>
        </p:txBody>
      </p:sp>
      <p:sp>
        <p:nvSpPr>
          <p:cNvPr id="2" name="Naslov 1"/>
          <p:cNvSpPr>
            <a:spLocks noGrp="1"/>
          </p:cNvSpPr>
          <p:nvPr>
            <p:ph type="title"/>
          </p:nvPr>
        </p:nvSpPr>
        <p:spPr/>
        <p:txBody>
          <a:bodyPr/>
          <a:lstStyle/>
          <a:p>
            <a:r>
              <a:rPr kumimoji="0" lang="sl-SI" smtClean="0"/>
              <a:t>Kliknite, če želite urediti slog naslova matrice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2" name="Ograda datuma 1"/>
          <p:cNvSpPr>
            <a:spLocks noGrp="1"/>
          </p:cNvSpPr>
          <p:nvPr>
            <p:ph type="dt" sz="half" idx="10"/>
          </p:nvPr>
        </p:nvSpPr>
        <p:spPr/>
        <p:txBody>
          <a:bodyPr/>
          <a:lstStyle/>
          <a:p>
            <a:fld id="{1857F6F0-8F35-4FF2-8D9E-B8A6EFAFFCDC}" type="datetimeFigureOut">
              <a:rPr lang="sl-SI" smtClean="0"/>
              <a:t>13.5.2014</a:t>
            </a:fld>
            <a:endParaRPr lang="sl-SI"/>
          </a:p>
        </p:txBody>
      </p:sp>
      <p:sp>
        <p:nvSpPr>
          <p:cNvPr id="3" name="Ograda noge 2"/>
          <p:cNvSpPr>
            <a:spLocks noGrp="1"/>
          </p:cNvSpPr>
          <p:nvPr>
            <p:ph type="ftr" sz="quarter" idx="11"/>
          </p:nvPr>
        </p:nvSpPr>
        <p:spPr/>
        <p:txBody>
          <a:bodyPr/>
          <a:lstStyle/>
          <a:p>
            <a:endParaRPr lang="sl-SI"/>
          </a:p>
        </p:txBody>
      </p:sp>
      <p:sp>
        <p:nvSpPr>
          <p:cNvPr id="4" name="Ograda številke diapozitiva 3"/>
          <p:cNvSpPr>
            <a:spLocks noGrp="1"/>
          </p:cNvSpPr>
          <p:nvPr>
            <p:ph type="sldNum" sz="quarter" idx="12"/>
          </p:nvPr>
        </p:nvSpPr>
        <p:spPr/>
        <p:txBody>
          <a:bodyPr/>
          <a:lstStyle/>
          <a:p>
            <a:fld id="{9088096B-D96F-4D5C-A7EF-470434D824BD}" type="slidenum">
              <a:rPr lang="sl-SI" smtClean="0"/>
              <a:t>‹#›</a:t>
            </a:fld>
            <a:endParaRPr lang="sl-S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1_Naslov in vsebina">
    <p:spTree>
      <p:nvGrpSpPr>
        <p:cNvPr id="1" name=""/>
        <p:cNvGrpSpPr/>
        <p:nvPr/>
      </p:nvGrpSpPr>
      <p:grpSpPr>
        <a:xfrm>
          <a:off x="0" y="0"/>
          <a:ext cx="0" cy="0"/>
          <a:chOff x="0" y="0"/>
          <a:chExt cx="0" cy="0"/>
        </a:xfrm>
      </p:grpSpPr>
      <p:sp>
        <p:nvSpPr>
          <p:cNvPr id="29" name="Ograda vsebine 28"/>
          <p:cNvSpPr>
            <a:spLocks noGrp="1"/>
          </p:cNvSpPr>
          <p:nvPr>
            <p:ph sz="quarter" idx="1"/>
          </p:nvPr>
        </p:nvSpPr>
        <p:spPr>
          <a:xfrm>
            <a:off x="457200" y="457200"/>
            <a:ext cx="6248400" cy="5715000"/>
          </a:xfrm>
        </p:spPr>
        <p:txBody>
          <a:bodyPr/>
          <a:lstStyle/>
          <a:p>
            <a:pPr lvl="0" eaLnBrk="1" latinLnBrk="0" hangingPunct="1"/>
            <a:r>
              <a:rPr lang="sl-SI" smtClean="0"/>
              <a:t>Kliknite, če želite urediti sloge besedila matrice</a:t>
            </a:r>
          </a:p>
          <a:p>
            <a:pPr lvl="1" eaLnBrk="1" latinLnBrk="0" hangingPunct="1"/>
            <a:r>
              <a:rPr lang="sl-SI" smtClean="0"/>
              <a:t>Druga raven</a:t>
            </a:r>
          </a:p>
          <a:p>
            <a:pPr lvl="2" eaLnBrk="1" latinLnBrk="0" hangingPunct="1"/>
            <a:r>
              <a:rPr lang="sl-SI" smtClean="0"/>
              <a:t>Tretja raven</a:t>
            </a:r>
          </a:p>
          <a:p>
            <a:pPr lvl="3" eaLnBrk="1" latinLnBrk="0" hangingPunct="1"/>
            <a:r>
              <a:rPr lang="sl-SI" smtClean="0"/>
              <a:t>Četrta raven</a:t>
            </a:r>
          </a:p>
          <a:p>
            <a:pPr lvl="4" eaLnBrk="1" latinLnBrk="0" hangingPunct="1"/>
            <a:r>
              <a:rPr lang="sl-SI" smtClean="0"/>
              <a:t>Peta raven</a:t>
            </a:r>
            <a:endParaRPr kumimoji="0" lang="en-US"/>
          </a:p>
        </p:txBody>
      </p:sp>
      <p:sp>
        <p:nvSpPr>
          <p:cNvPr id="3" name="Ograda besedila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sl-SI" smtClean="0"/>
              <a:t>Kliknite, če želite urediti sloge besedila matrice</a:t>
            </a:r>
          </a:p>
        </p:txBody>
      </p:sp>
      <p:sp>
        <p:nvSpPr>
          <p:cNvPr id="31" name="Naslov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sl-SI" smtClean="0"/>
              <a:t>Kliknite, če želite urediti slog naslova matrice</a:t>
            </a:r>
            <a:endParaRPr kumimoji="0" lang="en-US"/>
          </a:p>
        </p:txBody>
      </p:sp>
      <p:sp>
        <p:nvSpPr>
          <p:cNvPr id="8" name="Ograda datuma 7"/>
          <p:cNvSpPr>
            <a:spLocks noGrp="1"/>
          </p:cNvSpPr>
          <p:nvPr>
            <p:ph type="dt" sz="half" idx="14"/>
          </p:nvPr>
        </p:nvSpPr>
        <p:spPr/>
        <p:txBody>
          <a:bodyPr/>
          <a:lstStyle/>
          <a:p>
            <a:fld id="{1857F6F0-8F35-4FF2-8D9E-B8A6EFAFFCDC}" type="datetimeFigureOut">
              <a:rPr lang="sl-SI" smtClean="0"/>
              <a:t>13.5.2014</a:t>
            </a:fld>
            <a:endParaRPr lang="sl-SI"/>
          </a:p>
        </p:txBody>
      </p:sp>
      <p:sp>
        <p:nvSpPr>
          <p:cNvPr id="9" name="Ograda številke diapozitiva 8"/>
          <p:cNvSpPr>
            <a:spLocks noGrp="1"/>
          </p:cNvSpPr>
          <p:nvPr>
            <p:ph type="sldNum" sz="quarter" idx="15"/>
          </p:nvPr>
        </p:nvSpPr>
        <p:spPr/>
        <p:txBody>
          <a:bodyPr/>
          <a:lstStyle/>
          <a:p>
            <a:fld id="{9088096B-D96F-4D5C-A7EF-470434D824BD}" type="slidenum">
              <a:rPr lang="sl-SI" smtClean="0"/>
              <a:t>‹#›</a:t>
            </a:fld>
            <a:endParaRPr lang="sl-SI"/>
          </a:p>
        </p:txBody>
      </p:sp>
      <p:sp>
        <p:nvSpPr>
          <p:cNvPr id="10" name="Ograda noge 9"/>
          <p:cNvSpPr>
            <a:spLocks noGrp="1"/>
          </p:cNvSpPr>
          <p:nvPr>
            <p:ph type="ftr" sz="quarter" idx="16"/>
          </p:nvPr>
        </p:nvSpPr>
        <p:spPr/>
        <p:txBody>
          <a:bodyPr/>
          <a:lstStyle/>
          <a:p>
            <a:endParaRPr lang="sl-SI"/>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Naslov in slika">
    <p:spTree>
      <p:nvGrpSpPr>
        <p:cNvPr id="1" name=""/>
        <p:cNvGrpSpPr/>
        <p:nvPr/>
      </p:nvGrpSpPr>
      <p:grpSpPr>
        <a:xfrm>
          <a:off x="0" y="0"/>
          <a:ext cx="0" cy="0"/>
          <a:chOff x="0" y="0"/>
          <a:chExt cx="0" cy="0"/>
        </a:xfrm>
      </p:grpSpPr>
      <p:sp>
        <p:nvSpPr>
          <p:cNvPr id="2" name="Naslov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sl-SI" smtClean="0"/>
              <a:t>Kliknite, če želite urediti slog naslova matrice</a:t>
            </a:r>
            <a:endParaRPr kumimoji="0" lang="en-US"/>
          </a:p>
        </p:txBody>
      </p:sp>
      <p:sp>
        <p:nvSpPr>
          <p:cNvPr id="3" name="Ograda slike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sl-SI" smtClean="0"/>
              <a:t>Kliknite ikono, če želite dodati sliko</a:t>
            </a:r>
            <a:endParaRPr kumimoji="0" lang="en-US"/>
          </a:p>
        </p:txBody>
      </p:sp>
      <p:sp>
        <p:nvSpPr>
          <p:cNvPr id="4" name="Ograda besedila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sl-SI" smtClean="0"/>
              <a:t>Kliknite, če želite urediti sloge besedila matrice</a:t>
            </a:r>
          </a:p>
        </p:txBody>
      </p:sp>
      <p:sp>
        <p:nvSpPr>
          <p:cNvPr id="8" name="Ograda datuma 7"/>
          <p:cNvSpPr>
            <a:spLocks noGrp="1"/>
          </p:cNvSpPr>
          <p:nvPr>
            <p:ph type="dt" sz="half" idx="10"/>
          </p:nvPr>
        </p:nvSpPr>
        <p:spPr/>
        <p:txBody>
          <a:bodyPr/>
          <a:lstStyle/>
          <a:p>
            <a:fld id="{1857F6F0-8F35-4FF2-8D9E-B8A6EFAFFCDC}" type="datetimeFigureOut">
              <a:rPr lang="sl-SI" smtClean="0"/>
              <a:t>13.5.2014</a:t>
            </a:fld>
            <a:endParaRPr lang="sl-SI"/>
          </a:p>
        </p:txBody>
      </p:sp>
      <p:sp>
        <p:nvSpPr>
          <p:cNvPr id="9" name="Ograda številke diapozitiva 8"/>
          <p:cNvSpPr>
            <a:spLocks noGrp="1"/>
          </p:cNvSpPr>
          <p:nvPr>
            <p:ph type="sldNum" sz="quarter" idx="11"/>
          </p:nvPr>
        </p:nvSpPr>
        <p:spPr/>
        <p:txBody>
          <a:bodyPr/>
          <a:lstStyle/>
          <a:p>
            <a:fld id="{9088096B-D96F-4D5C-A7EF-470434D824BD}" type="slidenum">
              <a:rPr lang="sl-SI" smtClean="0"/>
              <a:t>‹#›</a:t>
            </a:fld>
            <a:endParaRPr lang="sl-SI"/>
          </a:p>
        </p:txBody>
      </p:sp>
      <p:sp>
        <p:nvSpPr>
          <p:cNvPr id="10" name="Ograda noge 9"/>
          <p:cNvSpPr>
            <a:spLocks noGrp="1"/>
          </p:cNvSpPr>
          <p:nvPr>
            <p:ph type="ftr" sz="quarter" idx="12"/>
          </p:nvPr>
        </p:nvSpPr>
        <p:spPr/>
        <p:txBody>
          <a:bodyPr/>
          <a:lstStyle/>
          <a:p>
            <a:endParaRPr lang="sl-SI"/>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Ograda besedila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sl-SI" smtClean="0"/>
              <a:t>Kliknite, če želite urediti sloge besedila matrice</a:t>
            </a:r>
          </a:p>
          <a:p>
            <a:pPr lvl="1" eaLnBrk="1" latinLnBrk="0" hangingPunct="1"/>
            <a:r>
              <a:rPr kumimoji="0" lang="sl-SI" smtClean="0"/>
              <a:t>Druga raven</a:t>
            </a:r>
          </a:p>
          <a:p>
            <a:pPr lvl="2" eaLnBrk="1" latinLnBrk="0" hangingPunct="1"/>
            <a:r>
              <a:rPr kumimoji="0" lang="sl-SI" smtClean="0"/>
              <a:t>Tretja raven</a:t>
            </a:r>
          </a:p>
          <a:p>
            <a:pPr lvl="3" eaLnBrk="1" latinLnBrk="0" hangingPunct="1"/>
            <a:r>
              <a:rPr kumimoji="0" lang="sl-SI" smtClean="0"/>
              <a:t>Četrta raven</a:t>
            </a:r>
          </a:p>
          <a:p>
            <a:pPr lvl="4" eaLnBrk="1" latinLnBrk="0" hangingPunct="1"/>
            <a:r>
              <a:rPr kumimoji="0" lang="sl-SI" smtClean="0"/>
              <a:t>Peta raven</a:t>
            </a:r>
            <a:endParaRPr kumimoji="0" lang="en-US"/>
          </a:p>
        </p:txBody>
      </p:sp>
      <p:sp>
        <p:nvSpPr>
          <p:cNvPr id="24" name="Ograda datuma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857F6F0-8F35-4FF2-8D9E-B8A6EFAFFCDC}" type="datetimeFigureOut">
              <a:rPr lang="sl-SI" smtClean="0"/>
              <a:t>13.5.2014</a:t>
            </a:fld>
            <a:endParaRPr lang="sl-SI"/>
          </a:p>
        </p:txBody>
      </p:sp>
      <p:sp>
        <p:nvSpPr>
          <p:cNvPr id="10" name="Ograda noge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sl-SI"/>
          </a:p>
        </p:txBody>
      </p:sp>
      <p:sp>
        <p:nvSpPr>
          <p:cNvPr id="22" name="Ograda številke diapozitiva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9088096B-D96F-4D5C-A7EF-470434D824BD}" type="slidenum">
              <a:rPr lang="sl-SI" smtClean="0"/>
              <a:t>‹#›</a:t>
            </a:fld>
            <a:endParaRPr lang="sl-SI"/>
          </a:p>
        </p:txBody>
      </p:sp>
      <p:sp>
        <p:nvSpPr>
          <p:cNvPr id="5" name="Ograda naslova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sl-SI" smtClean="0"/>
              <a:t>Kliknite, če želite urediti slog naslova matrice</a:t>
            </a:r>
            <a:endParaRPr kumimoji="0" lang="en-US"/>
          </a:p>
        </p:txBody>
      </p:sp>
    </p:spTree>
  </p:cSld>
  <p:clrMap bg1="dk1" tx1="lt1" bg2="dk2" tx2="lt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naslov 2"/>
          <p:cNvSpPr>
            <a:spLocks noGrp="1"/>
          </p:cNvSpPr>
          <p:nvPr>
            <p:ph type="subTitle" idx="1"/>
          </p:nvPr>
        </p:nvSpPr>
        <p:spPr/>
        <p:txBody>
          <a:bodyPr/>
          <a:lstStyle/>
          <a:p>
            <a:r>
              <a:rPr lang="sl-SI" sz="2000" dirty="0" smtClean="0"/>
              <a:t>…nekaj značilnosti trajnostnega razvoja v sodobnem urbanizmu…</a:t>
            </a:r>
          </a:p>
          <a:p>
            <a:endParaRPr lang="sl-SI" dirty="0" smtClean="0"/>
          </a:p>
          <a:p>
            <a:endParaRPr lang="sl-SI" dirty="0" smtClean="0"/>
          </a:p>
          <a:p>
            <a:endParaRPr lang="sl-SI" dirty="0" smtClean="0"/>
          </a:p>
          <a:p>
            <a:r>
              <a:rPr lang="sl-SI" sz="1600" dirty="0" smtClean="0"/>
              <a:t>Andrej Šmid, arhitekt in urbanist</a:t>
            </a:r>
            <a:endParaRPr lang="sl-SI" sz="1600" dirty="0"/>
          </a:p>
        </p:txBody>
      </p:sp>
      <p:sp>
        <p:nvSpPr>
          <p:cNvPr id="2" name="Naslov 1"/>
          <p:cNvSpPr>
            <a:spLocks noGrp="1"/>
          </p:cNvSpPr>
          <p:nvPr>
            <p:ph type="ctrTitle"/>
          </p:nvPr>
        </p:nvSpPr>
        <p:spPr/>
        <p:txBody>
          <a:bodyPr/>
          <a:lstStyle/>
          <a:p>
            <a:r>
              <a:rPr lang="sl-SI" sz="4000" dirty="0" smtClean="0"/>
              <a:t>Trajnostni principi urejanja prostora</a:t>
            </a:r>
            <a:endParaRPr lang="sl-SI" sz="4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p:txBody>
          <a:bodyPr>
            <a:normAutofit/>
          </a:bodyPr>
          <a:lstStyle/>
          <a:p>
            <a:pPr lvl="0"/>
            <a:endParaRPr lang="sl-SI" b="1" dirty="0" smtClean="0"/>
          </a:p>
          <a:p>
            <a:pPr lvl="0"/>
            <a:endParaRPr lang="sl-SI" b="1" dirty="0" smtClean="0"/>
          </a:p>
          <a:p>
            <a:pPr lvl="0"/>
            <a:r>
              <a:rPr lang="sl-SI" i="1" dirty="0" smtClean="0"/>
              <a:t>Kompaktnost</a:t>
            </a:r>
          </a:p>
          <a:p>
            <a:pPr lvl="0"/>
            <a:r>
              <a:rPr lang="sl-SI" i="1" dirty="0" err="1" smtClean="0"/>
              <a:t>Biofilija</a:t>
            </a:r>
            <a:endParaRPr lang="sl-SI" i="1" dirty="0" smtClean="0"/>
          </a:p>
          <a:p>
            <a:pPr lvl="0"/>
            <a:r>
              <a:rPr lang="sl-SI" i="1" dirty="0" smtClean="0"/>
              <a:t>T</a:t>
            </a:r>
            <a:r>
              <a:rPr lang="sl-SI" i="1" dirty="0" smtClean="0"/>
              <a:t>rajnostni </a:t>
            </a:r>
            <a:r>
              <a:rPr lang="sl-SI" i="1" dirty="0" smtClean="0"/>
              <a:t>koridorji </a:t>
            </a:r>
            <a:endParaRPr lang="sl-SI" i="1" dirty="0" smtClean="0"/>
          </a:p>
          <a:p>
            <a:pPr lvl="0"/>
            <a:r>
              <a:rPr lang="sl-SI" i="1" dirty="0" smtClean="0"/>
              <a:t>Infrastrukturne nadgradnje na </a:t>
            </a:r>
            <a:r>
              <a:rPr lang="sl-SI" i="1" dirty="0" err="1" smtClean="0"/>
              <a:t>mikronivoju</a:t>
            </a:r>
            <a:endParaRPr lang="sl-SI" i="1" dirty="0" smtClean="0"/>
          </a:p>
          <a:p>
            <a:pPr lvl="0"/>
            <a:r>
              <a:rPr lang="sl-SI" i="1" dirty="0" smtClean="0"/>
              <a:t>Območja in zgradbe </a:t>
            </a:r>
            <a:r>
              <a:rPr lang="sl-SI" i="1" dirty="0" smtClean="0"/>
              <a:t>visoke tehnološke </a:t>
            </a:r>
            <a:r>
              <a:rPr lang="sl-SI" i="1" dirty="0" smtClean="0"/>
              <a:t>učinkovitosti</a:t>
            </a:r>
            <a:endParaRPr lang="sl-SI" i="1" dirty="0" smtClean="0"/>
          </a:p>
        </p:txBody>
      </p:sp>
      <p:sp>
        <p:nvSpPr>
          <p:cNvPr id="3" name="Naslov 2"/>
          <p:cNvSpPr>
            <a:spLocks noGrp="1"/>
          </p:cNvSpPr>
          <p:nvPr>
            <p:ph type="title"/>
          </p:nvPr>
        </p:nvSpPr>
        <p:spPr/>
        <p:txBody>
          <a:bodyPr>
            <a:normAutofit/>
          </a:bodyPr>
          <a:lstStyle/>
          <a:p>
            <a:pPr algn="ctr"/>
            <a:r>
              <a:rPr lang="sl-SI" sz="2800" i="1" dirty="0" smtClean="0"/>
              <a:t>Strukturne razlike </a:t>
            </a:r>
            <a:r>
              <a:rPr lang="sl-SI" sz="2800" i="1" dirty="0" smtClean="0"/>
              <a:t>med modernim in trajnostnim urbanizmom</a:t>
            </a:r>
            <a:endParaRPr lang="sl-SI" sz="2800" i="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p:txBody>
          <a:bodyPr>
            <a:normAutofit fontScale="62500" lnSpcReduction="20000"/>
          </a:bodyPr>
          <a:lstStyle/>
          <a:p>
            <a:pPr lvl="0">
              <a:buNone/>
            </a:pPr>
            <a:r>
              <a:rPr lang="sl-SI" sz="2900" i="1" dirty="0" smtClean="0"/>
              <a:t>Kompaktnost</a:t>
            </a:r>
          </a:p>
          <a:p>
            <a:pPr lvl="0"/>
            <a:endParaRPr lang="sl-SI" i="1" dirty="0" smtClean="0"/>
          </a:p>
          <a:p>
            <a:pPr lvl="0"/>
            <a:endParaRPr lang="sl-SI" i="1" dirty="0" smtClean="0"/>
          </a:p>
          <a:p>
            <a:r>
              <a:rPr lang="sl-SI" dirty="0" smtClean="0"/>
              <a:t>Pomemben proces </a:t>
            </a:r>
            <a:r>
              <a:rPr lang="sl-SI" dirty="0" err="1" smtClean="0"/>
              <a:t>kompaktiranje</a:t>
            </a:r>
            <a:r>
              <a:rPr lang="sl-SI" dirty="0" smtClean="0"/>
              <a:t> mesta / tradicija srednjeevropskih mest. Zgoščevanje mesta je zaradi  posledičnih pocenitve komunalne infrastrukture in fizične bližine povzročitelj bolj živih socialnih interakcij.  Urbana območja nizke gostote so manj zanimiva, dražja in v socialnem smislu povzročajo obsežne neobvladljive efekte “</a:t>
            </a:r>
            <a:r>
              <a:rPr lang="sl-SI" dirty="0" err="1" smtClean="0"/>
              <a:t>suburbije</a:t>
            </a:r>
            <a:r>
              <a:rPr lang="sl-SI" dirty="0" smtClean="0"/>
              <a:t>” oz. “spalnih naselij”. Hkrati gre za trajno izgubo obdelovalnih površin in za povečanje obsega onesnaževanja okolja. </a:t>
            </a:r>
            <a:endParaRPr lang="sl-SI" dirty="0" smtClean="0"/>
          </a:p>
          <a:p>
            <a:r>
              <a:rPr lang="sl-SI" dirty="0" smtClean="0"/>
              <a:t>Kompaktno mesto v splošnem generira manj emisij v naravno okolje. Medtem ko razpršena gradnja nizke gostote povzroča prekomerno </a:t>
            </a:r>
            <a:r>
              <a:rPr lang="sl-SI" dirty="0" err="1" smtClean="0"/>
              <a:t>konzumiranje</a:t>
            </a:r>
            <a:r>
              <a:rPr lang="sl-SI" dirty="0" smtClean="0"/>
              <a:t> odprtega naravnega prostora na eni strani, so negativni učinki opaženi tudi pri prevelikih gostotah pozidave – te povzročajo s pokritostjo površin težave s pitno vodo in vplivajo na vodostaj rek. </a:t>
            </a:r>
            <a:endParaRPr lang="sl-SI" dirty="0" smtClean="0"/>
          </a:p>
          <a:p>
            <a:r>
              <a:rPr lang="sl-SI" dirty="0" smtClean="0"/>
              <a:t>Razumne gostote </a:t>
            </a:r>
            <a:r>
              <a:rPr lang="sl-SI" dirty="0" err="1" smtClean="0"/>
              <a:t>pozidanosti</a:t>
            </a:r>
            <a:r>
              <a:rPr lang="sl-SI" dirty="0" smtClean="0"/>
              <a:t> in poseljenosti ob primerni navezavi na prometno infrastrukturo in javni potniški promet spodbujajo socialne stike in ob primerni zasedenosti potniškega prometa spodbujajo ne-uporabo osebnih vozil. </a:t>
            </a:r>
            <a:endParaRPr lang="sl-SI" dirty="0" smtClean="0"/>
          </a:p>
          <a:p>
            <a:endParaRPr lang="sl-SI" dirty="0"/>
          </a:p>
        </p:txBody>
      </p:sp>
      <p:sp>
        <p:nvSpPr>
          <p:cNvPr id="3" name="Naslov 2"/>
          <p:cNvSpPr>
            <a:spLocks noGrp="1"/>
          </p:cNvSpPr>
          <p:nvPr>
            <p:ph type="title"/>
          </p:nvPr>
        </p:nvSpPr>
        <p:spPr/>
        <p:txBody>
          <a:bodyPr>
            <a:normAutofit/>
          </a:bodyPr>
          <a:lstStyle/>
          <a:p>
            <a:pPr algn="ctr"/>
            <a:r>
              <a:rPr lang="sl-SI" sz="2800" i="1" dirty="0" smtClean="0"/>
              <a:t>Strukturne razlike med modernim in trajnostnim urbanizmom</a:t>
            </a:r>
            <a:endParaRPr lang="sl-SI"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p:txBody>
          <a:bodyPr>
            <a:normAutofit/>
          </a:bodyPr>
          <a:lstStyle/>
          <a:p>
            <a:pPr lvl="0">
              <a:buNone/>
            </a:pPr>
            <a:r>
              <a:rPr lang="sl-SI" i="1" dirty="0" err="1" smtClean="0"/>
              <a:t>Biofilija</a:t>
            </a:r>
            <a:endParaRPr lang="sl-SI" i="1" dirty="0" smtClean="0"/>
          </a:p>
          <a:p>
            <a:pPr lvl="0"/>
            <a:endParaRPr lang="sl-SI" b="1" dirty="0" smtClean="0"/>
          </a:p>
          <a:p>
            <a:pPr lvl="0"/>
            <a:endParaRPr lang="sl-SI" b="1" dirty="0" smtClean="0"/>
          </a:p>
          <a:p>
            <a:pPr lvl="0"/>
            <a:r>
              <a:rPr lang="sl-SI" sz="2200" dirty="0" smtClean="0"/>
              <a:t>Koncept hipoteze “</a:t>
            </a:r>
            <a:r>
              <a:rPr lang="sl-SI" sz="2200" dirty="0" err="1" smtClean="0"/>
              <a:t>biofilije</a:t>
            </a:r>
            <a:r>
              <a:rPr lang="sl-SI" sz="2200" dirty="0" smtClean="0"/>
              <a:t>” je predstavil E.O. Wilson. Sloni na povezavi med </a:t>
            </a:r>
            <a:r>
              <a:rPr lang="sl-SI" sz="2200" dirty="0" err="1" smtClean="0"/>
              <a:t>čovekom</a:t>
            </a:r>
            <a:r>
              <a:rPr lang="sl-SI" sz="2200" dirty="0" smtClean="0"/>
              <a:t> in drugimi ekosistemi. V skladu s tem konceptom so ljudje zadolženi za skrb za naravo. Drugi avtorji, npr. D. </a:t>
            </a:r>
            <a:r>
              <a:rPr lang="sl-SI" sz="2200" dirty="0" err="1" smtClean="0"/>
              <a:t>Farr</a:t>
            </a:r>
            <a:r>
              <a:rPr lang="sl-SI" sz="2200" dirty="0" smtClean="0"/>
              <a:t> povezujejo odprte zelene površine parkov in rekreacijskih površin, vrtičkov in poljedelskih površin s človeško skrbjo za naravne ekosisteme. </a:t>
            </a:r>
            <a:endParaRPr lang="sl-SI" sz="2200" dirty="0" smtClean="0"/>
          </a:p>
        </p:txBody>
      </p:sp>
      <p:sp>
        <p:nvSpPr>
          <p:cNvPr id="3" name="Naslov 2"/>
          <p:cNvSpPr>
            <a:spLocks noGrp="1"/>
          </p:cNvSpPr>
          <p:nvPr>
            <p:ph type="title"/>
          </p:nvPr>
        </p:nvSpPr>
        <p:spPr/>
        <p:txBody>
          <a:bodyPr>
            <a:normAutofit/>
          </a:bodyPr>
          <a:lstStyle/>
          <a:p>
            <a:pPr algn="ctr"/>
            <a:r>
              <a:rPr lang="sl-SI" sz="2800" i="1" dirty="0" smtClean="0"/>
              <a:t>Strukturne razlike med modernim in trajnostnim urbanizmom</a:t>
            </a:r>
            <a:endParaRPr lang="sl-SI" sz="2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p:txBody>
          <a:bodyPr>
            <a:normAutofit fontScale="85000" lnSpcReduction="20000"/>
          </a:bodyPr>
          <a:lstStyle/>
          <a:p>
            <a:pPr lvl="0">
              <a:buNone/>
            </a:pPr>
            <a:r>
              <a:rPr lang="sl-SI" b="1" i="1" dirty="0" smtClean="0"/>
              <a:t>T</a:t>
            </a:r>
            <a:r>
              <a:rPr lang="sl-SI" b="1" i="1" dirty="0" smtClean="0"/>
              <a:t>rajnostni koridorji</a:t>
            </a:r>
          </a:p>
          <a:p>
            <a:pPr lvl="0">
              <a:buNone/>
            </a:pPr>
            <a:endParaRPr lang="sl-SI" b="1" i="1" dirty="0" smtClean="0"/>
          </a:p>
          <a:p>
            <a:pPr lvl="0">
              <a:buNone/>
            </a:pPr>
            <a:endParaRPr lang="sl-SI" b="1" i="1" dirty="0" smtClean="0"/>
          </a:p>
          <a:p>
            <a:pPr lvl="0">
              <a:buNone/>
            </a:pPr>
            <a:endParaRPr lang="sl-SI" b="1" i="1" dirty="0" smtClean="0"/>
          </a:p>
          <a:p>
            <a:pPr lvl="0">
              <a:buNone/>
            </a:pPr>
            <a:r>
              <a:rPr lang="sl-SI" b="1" i="1" dirty="0" smtClean="0"/>
              <a:t> </a:t>
            </a:r>
          </a:p>
          <a:p>
            <a:pPr lvl="0">
              <a:buNone/>
            </a:pPr>
            <a:r>
              <a:rPr lang="sl-SI" dirty="0" smtClean="0"/>
              <a:t>Trajnostni koridorji so primerljivi s “koridorji za prehod živali” , vendar so v urbanizmu izvedeni kot povezava med področji mesta tako, da preko njih omogočajo dostop do vitalnih mestnih funkcij in stanovanja, brez da bi bili prebivalci odvisni od avtomobilov in drugih sredstev, ki povzročajo emisije. Prav tako so zasnovani tako, da jih lahko uporabljajo vse starostne skupine prebivalcev. Ob tem so trajnostni koridorji primerno okolje biološke raznolikosti in s tem okolja za življenje živali v mestih in ob njih. </a:t>
            </a:r>
            <a:endParaRPr lang="sl-SI" dirty="0" smtClean="0"/>
          </a:p>
        </p:txBody>
      </p:sp>
      <p:sp>
        <p:nvSpPr>
          <p:cNvPr id="3" name="Naslov 2"/>
          <p:cNvSpPr>
            <a:spLocks noGrp="1"/>
          </p:cNvSpPr>
          <p:nvPr>
            <p:ph type="title"/>
          </p:nvPr>
        </p:nvSpPr>
        <p:spPr/>
        <p:txBody>
          <a:bodyPr>
            <a:normAutofit/>
          </a:bodyPr>
          <a:lstStyle/>
          <a:p>
            <a:pPr algn="ctr"/>
            <a:r>
              <a:rPr lang="sl-SI" sz="2800" i="1" dirty="0" smtClean="0"/>
              <a:t>Strukturne razlike med modernim in trajnostnim urbanizmom</a:t>
            </a:r>
            <a:endParaRPr lang="sl-SI"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p:txBody>
          <a:bodyPr>
            <a:normAutofit fontScale="70000" lnSpcReduction="20000"/>
          </a:bodyPr>
          <a:lstStyle/>
          <a:p>
            <a:pPr lvl="0">
              <a:buNone/>
            </a:pPr>
            <a:r>
              <a:rPr lang="sl-SI" sz="3300" i="1" dirty="0" smtClean="0"/>
              <a:t>Infrastrukturne nadgradnje na </a:t>
            </a:r>
            <a:r>
              <a:rPr lang="sl-SI" sz="3300" i="1" dirty="0" err="1" smtClean="0"/>
              <a:t>mikronivoju</a:t>
            </a:r>
            <a:r>
              <a:rPr lang="sl-SI" sz="3300" i="1" dirty="0" smtClean="0"/>
              <a:t> in zgradbe </a:t>
            </a:r>
            <a:r>
              <a:rPr lang="sl-SI" sz="3300" i="1" dirty="0" smtClean="0"/>
              <a:t>visoke tehnološke učinkovitosti</a:t>
            </a:r>
          </a:p>
          <a:p>
            <a:endParaRPr lang="sl-SI" dirty="0" smtClean="0"/>
          </a:p>
          <a:p>
            <a:r>
              <a:rPr lang="sl-SI" dirty="0" smtClean="0"/>
              <a:t>Zgradbe visoke tehnološke </a:t>
            </a:r>
            <a:r>
              <a:rPr lang="sl-SI" dirty="0" err="1" smtClean="0"/>
              <a:t>učinkovistosti</a:t>
            </a:r>
            <a:r>
              <a:rPr lang="sl-SI" dirty="0" smtClean="0"/>
              <a:t> so zasnovane z </a:t>
            </a:r>
            <a:r>
              <a:rPr lang="sl-SI" dirty="0" err="1" smtClean="0"/>
              <a:t>vizioj</a:t>
            </a:r>
            <a:r>
              <a:rPr lang="sl-SI" dirty="0" smtClean="0"/>
              <a:t> </a:t>
            </a:r>
            <a:r>
              <a:rPr lang="sl-SI" dirty="0" err="1" smtClean="0"/>
              <a:t>maksimizirati</a:t>
            </a:r>
            <a:r>
              <a:rPr lang="sl-SI" dirty="0" smtClean="0"/>
              <a:t> energetske prihranke v zgradbah in minimizirati vplive konstrukcije in dejavnosti v zgradbah na okolje. Prav tako je gradnja zmeraj povezana z gradbiščnimi odpadki in vplivi na okolje – tudi te lahko zmanjšamo. Mestni oddelek New Yorka za načrtovanje in gradnjo je že v aprilu 1999 objavil smernice za Visoko učinkovite zgradbe, ki so se hitro razširile po svetu. </a:t>
            </a:r>
            <a:endParaRPr lang="sl-SI" dirty="0" smtClean="0"/>
          </a:p>
          <a:p>
            <a:r>
              <a:rPr lang="sl-SI" dirty="0" smtClean="0"/>
              <a:t>Energija v zgradbah vključuje hlajenje in gretje da bi notranjost ohranjali na primerni bivalni temperaturi. Pri tem govorimo o notranjih in zunanjih obremenitvah zgradbe in merimo pretok energije skozi njen ovoj. </a:t>
            </a:r>
          </a:p>
          <a:p>
            <a:r>
              <a:rPr lang="sl-SI" dirty="0" smtClean="0"/>
              <a:t>Z uporabo naravnih in okoljsko primernih materialov za gradnjo, uporabo učinkovitih ogrevalnih in prezračevalnih sistemov se izboljša bivalno in delovno okolje v zgradbah in to </a:t>
            </a:r>
            <a:r>
              <a:rPr lang="sl-SI" dirty="0" err="1" smtClean="0"/>
              <a:t>minimira</a:t>
            </a:r>
            <a:r>
              <a:rPr lang="sl-SI" dirty="0" smtClean="0"/>
              <a:t> vpliv zgradbe na okolje. Te izboljšane lastnosti zgradbe so sicer slabše merljive v ekonomskem smislu ,vendar vplivajo na socialne in okoljske izboljšave človekovih bivalnih razmer.</a:t>
            </a:r>
            <a:endParaRPr lang="sl-SI" dirty="0"/>
          </a:p>
        </p:txBody>
      </p:sp>
      <p:sp>
        <p:nvSpPr>
          <p:cNvPr id="3" name="Naslov 2"/>
          <p:cNvSpPr>
            <a:spLocks noGrp="1"/>
          </p:cNvSpPr>
          <p:nvPr>
            <p:ph type="title"/>
          </p:nvPr>
        </p:nvSpPr>
        <p:spPr/>
        <p:txBody>
          <a:bodyPr>
            <a:normAutofit/>
          </a:bodyPr>
          <a:lstStyle/>
          <a:p>
            <a:pPr algn="ctr"/>
            <a:r>
              <a:rPr lang="sl-SI" sz="2800" i="1" dirty="0" smtClean="0"/>
              <a:t>Strukturne razlike med modernim in trajnostnim urbanizmom</a:t>
            </a:r>
            <a:endParaRPr lang="sl-SI"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a:xfrm>
            <a:off x="457200" y="1524000"/>
            <a:ext cx="8229600" cy="690554"/>
          </a:xfrm>
        </p:spPr>
        <p:txBody>
          <a:bodyPr>
            <a:normAutofit/>
          </a:bodyPr>
          <a:lstStyle/>
          <a:p>
            <a:pPr lvl="0">
              <a:buNone/>
            </a:pPr>
            <a:r>
              <a:rPr lang="sl-SI" sz="1600" i="1" dirty="0" smtClean="0"/>
              <a:t>Infrastrukturne nadgradnje na </a:t>
            </a:r>
            <a:r>
              <a:rPr lang="sl-SI" sz="1600" i="1" dirty="0" err="1" smtClean="0"/>
              <a:t>mikronivoju</a:t>
            </a:r>
            <a:r>
              <a:rPr lang="sl-SI" sz="1600" i="1" dirty="0" smtClean="0"/>
              <a:t> in zgradbe </a:t>
            </a:r>
            <a:r>
              <a:rPr lang="sl-SI" sz="1600" i="1" dirty="0" smtClean="0"/>
              <a:t>visoke tehnološke učinkovitosti</a:t>
            </a:r>
          </a:p>
          <a:p>
            <a:endParaRPr lang="sl-SI" dirty="0" smtClean="0"/>
          </a:p>
        </p:txBody>
      </p:sp>
      <p:sp>
        <p:nvSpPr>
          <p:cNvPr id="3" name="Naslov 2"/>
          <p:cNvSpPr>
            <a:spLocks noGrp="1"/>
          </p:cNvSpPr>
          <p:nvPr>
            <p:ph type="title"/>
          </p:nvPr>
        </p:nvSpPr>
        <p:spPr/>
        <p:txBody>
          <a:bodyPr>
            <a:normAutofit/>
          </a:bodyPr>
          <a:lstStyle/>
          <a:p>
            <a:pPr algn="ctr"/>
            <a:r>
              <a:rPr lang="sl-SI" sz="2800" i="1" dirty="0" smtClean="0"/>
              <a:t>Strukturne razlike med modernim in trajnostnim urbanizmom</a:t>
            </a:r>
            <a:endParaRPr lang="sl-SI" sz="2800" dirty="0"/>
          </a:p>
        </p:txBody>
      </p:sp>
      <p:pic>
        <p:nvPicPr>
          <p:cNvPr id="4" name="Slika 3" descr="a-b-walker-stacked.jpg"/>
          <p:cNvPicPr>
            <a:picLocks noChangeAspect="1"/>
          </p:cNvPicPr>
          <p:nvPr/>
        </p:nvPicPr>
        <p:blipFill>
          <a:blip r:embed="rId2"/>
          <a:stretch>
            <a:fillRect/>
          </a:stretch>
        </p:blipFill>
        <p:spPr>
          <a:xfrm>
            <a:off x="0" y="2143116"/>
            <a:ext cx="9144000" cy="5137727"/>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a:xfrm>
            <a:off x="457200" y="1524000"/>
            <a:ext cx="8229600" cy="690554"/>
          </a:xfrm>
        </p:spPr>
        <p:txBody>
          <a:bodyPr>
            <a:normAutofit/>
          </a:bodyPr>
          <a:lstStyle/>
          <a:p>
            <a:pPr lvl="0">
              <a:buNone/>
            </a:pPr>
            <a:r>
              <a:rPr lang="sl-SI" sz="1600" i="1" dirty="0" smtClean="0"/>
              <a:t>Infrastrukturne nadgradnje na </a:t>
            </a:r>
            <a:r>
              <a:rPr lang="sl-SI" sz="1600" i="1" dirty="0" err="1" smtClean="0"/>
              <a:t>mikronivoju</a:t>
            </a:r>
            <a:r>
              <a:rPr lang="sl-SI" sz="1600" i="1" dirty="0" smtClean="0"/>
              <a:t> in zgradbe </a:t>
            </a:r>
            <a:r>
              <a:rPr lang="sl-SI" sz="1600" i="1" dirty="0" smtClean="0"/>
              <a:t>visoke tehnološke učinkovitosti</a:t>
            </a:r>
          </a:p>
          <a:p>
            <a:endParaRPr lang="sl-SI" dirty="0" smtClean="0"/>
          </a:p>
        </p:txBody>
      </p:sp>
      <p:sp>
        <p:nvSpPr>
          <p:cNvPr id="3" name="Naslov 2"/>
          <p:cNvSpPr>
            <a:spLocks noGrp="1"/>
          </p:cNvSpPr>
          <p:nvPr>
            <p:ph type="title"/>
          </p:nvPr>
        </p:nvSpPr>
        <p:spPr/>
        <p:txBody>
          <a:bodyPr>
            <a:normAutofit/>
          </a:bodyPr>
          <a:lstStyle/>
          <a:p>
            <a:pPr algn="ctr"/>
            <a:r>
              <a:rPr lang="sl-SI" sz="2800" i="1" dirty="0" smtClean="0"/>
              <a:t>Strukturne razlike med modernim in trajnostnim urbanizmom</a:t>
            </a:r>
            <a:endParaRPr lang="sl-SI" sz="2800" dirty="0"/>
          </a:p>
        </p:txBody>
      </p:sp>
      <p:pic>
        <p:nvPicPr>
          <p:cNvPr id="5" name="Slika 4" descr="water-purification-skyscraper-1.jpg"/>
          <p:cNvPicPr>
            <a:picLocks noChangeAspect="1"/>
          </p:cNvPicPr>
          <p:nvPr/>
        </p:nvPicPr>
        <p:blipFill>
          <a:blip r:embed="rId2"/>
          <a:stretch>
            <a:fillRect/>
          </a:stretch>
        </p:blipFill>
        <p:spPr>
          <a:xfrm>
            <a:off x="0" y="2071678"/>
            <a:ext cx="9144000" cy="45720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a:xfrm>
            <a:off x="457200" y="1524000"/>
            <a:ext cx="8229600" cy="690554"/>
          </a:xfrm>
        </p:spPr>
        <p:txBody>
          <a:bodyPr>
            <a:normAutofit/>
          </a:bodyPr>
          <a:lstStyle/>
          <a:p>
            <a:pPr lvl="0">
              <a:buNone/>
            </a:pPr>
            <a:r>
              <a:rPr lang="sl-SI" sz="1600" i="1" dirty="0" smtClean="0"/>
              <a:t>Infrastrukturne nadgradnje na </a:t>
            </a:r>
            <a:r>
              <a:rPr lang="sl-SI" sz="1600" i="1" dirty="0" err="1" smtClean="0"/>
              <a:t>mikronivoju</a:t>
            </a:r>
            <a:r>
              <a:rPr lang="sl-SI" sz="1600" i="1" dirty="0" smtClean="0"/>
              <a:t> in zgradbe </a:t>
            </a:r>
            <a:r>
              <a:rPr lang="sl-SI" sz="1600" i="1" dirty="0" smtClean="0"/>
              <a:t>visoke tehnološke učinkovitosti</a:t>
            </a:r>
          </a:p>
          <a:p>
            <a:endParaRPr lang="sl-SI" dirty="0" smtClean="0"/>
          </a:p>
        </p:txBody>
      </p:sp>
      <p:sp>
        <p:nvSpPr>
          <p:cNvPr id="3" name="Naslov 2"/>
          <p:cNvSpPr>
            <a:spLocks noGrp="1"/>
          </p:cNvSpPr>
          <p:nvPr>
            <p:ph type="title"/>
          </p:nvPr>
        </p:nvSpPr>
        <p:spPr/>
        <p:txBody>
          <a:bodyPr>
            <a:normAutofit/>
          </a:bodyPr>
          <a:lstStyle/>
          <a:p>
            <a:pPr algn="ctr"/>
            <a:r>
              <a:rPr lang="sl-SI" sz="2800" i="1" dirty="0" smtClean="0"/>
              <a:t>Strukturne razlike med modernim in trajnostnim urbanizmom</a:t>
            </a:r>
            <a:endParaRPr lang="sl-SI" sz="2800" dirty="0"/>
          </a:p>
        </p:txBody>
      </p:sp>
      <p:pic>
        <p:nvPicPr>
          <p:cNvPr id="6" name="Slika 5" descr="bubble-skyscraper_6_zuflN_69.jpg"/>
          <p:cNvPicPr>
            <a:picLocks noChangeAspect="1"/>
          </p:cNvPicPr>
          <p:nvPr/>
        </p:nvPicPr>
        <p:blipFill>
          <a:blip r:embed="rId2"/>
          <a:stretch>
            <a:fillRect/>
          </a:stretch>
        </p:blipFill>
        <p:spPr>
          <a:xfrm>
            <a:off x="2857488" y="2183121"/>
            <a:ext cx="6286512" cy="4674879"/>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a:xfrm>
            <a:off x="457200" y="1524000"/>
            <a:ext cx="8229600" cy="690554"/>
          </a:xfrm>
        </p:spPr>
        <p:txBody>
          <a:bodyPr>
            <a:normAutofit/>
          </a:bodyPr>
          <a:lstStyle/>
          <a:p>
            <a:pPr lvl="0">
              <a:buNone/>
            </a:pPr>
            <a:r>
              <a:rPr lang="sl-SI" sz="1600" i="1" dirty="0" smtClean="0"/>
              <a:t>Infrastrukturne nadgradnje na </a:t>
            </a:r>
            <a:r>
              <a:rPr lang="sl-SI" sz="1600" i="1" dirty="0" err="1" smtClean="0"/>
              <a:t>mikronivoju</a:t>
            </a:r>
            <a:r>
              <a:rPr lang="sl-SI" sz="1600" i="1" dirty="0" smtClean="0"/>
              <a:t> in zgradbe </a:t>
            </a:r>
            <a:r>
              <a:rPr lang="sl-SI" sz="1600" i="1" dirty="0" smtClean="0"/>
              <a:t>visoke tehnološke učinkovitosti</a:t>
            </a:r>
          </a:p>
          <a:p>
            <a:endParaRPr lang="sl-SI" dirty="0" smtClean="0"/>
          </a:p>
        </p:txBody>
      </p:sp>
      <p:sp>
        <p:nvSpPr>
          <p:cNvPr id="3" name="Naslov 2"/>
          <p:cNvSpPr>
            <a:spLocks noGrp="1"/>
          </p:cNvSpPr>
          <p:nvPr>
            <p:ph type="title"/>
          </p:nvPr>
        </p:nvSpPr>
        <p:spPr/>
        <p:txBody>
          <a:bodyPr>
            <a:normAutofit/>
          </a:bodyPr>
          <a:lstStyle/>
          <a:p>
            <a:pPr algn="ctr"/>
            <a:r>
              <a:rPr lang="sl-SI" sz="2800" i="1" dirty="0" smtClean="0"/>
              <a:t>Strukturne razlike med modernim in trajnostnim urbanizmom</a:t>
            </a:r>
            <a:endParaRPr lang="sl-SI" sz="2800" dirty="0"/>
          </a:p>
        </p:txBody>
      </p:sp>
      <p:pic>
        <p:nvPicPr>
          <p:cNvPr id="5" name="Slika 4" descr="004-1.jpg"/>
          <p:cNvPicPr>
            <a:picLocks noChangeAspect="1"/>
          </p:cNvPicPr>
          <p:nvPr/>
        </p:nvPicPr>
        <p:blipFill>
          <a:blip r:embed="rId2"/>
          <a:stretch>
            <a:fillRect/>
          </a:stretch>
        </p:blipFill>
        <p:spPr>
          <a:xfrm>
            <a:off x="0" y="2143116"/>
            <a:ext cx="9144000" cy="4572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a:xfrm>
            <a:off x="457200" y="1524000"/>
            <a:ext cx="8229600" cy="690554"/>
          </a:xfrm>
        </p:spPr>
        <p:txBody>
          <a:bodyPr>
            <a:normAutofit/>
          </a:bodyPr>
          <a:lstStyle/>
          <a:p>
            <a:pPr lvl="0">
              <a:buNone/>
            </a:pPr>
            <a:r>
              <a:rPr lang="sl-SI" sz="1600" i="1" dirty="0" smtClean="0"/>
              <a:t>Infrastrukturne nadgradnje na </a:t>
            </a:r>
            <a:r>
              <a:rPr lang="sl-SI" sz="1600" i="1" dirty="0" err="1" smtClean="0"/>
              <a:t>mikronivoju</a:t>
            </a:r>
            <a:r>
              <a:rPr lang="sl-SI" sz="1600" i="1" dirty="0" smtClean="0"/>
              <a:t> in zgradbe </a:t>
            </a:r>
            <a:r>
              <a:rPr lang="sl-SI" sz="1600" i="1" dirty="0" smtClean="0"/>
              <a:t>visoke tehnološke učinkovitosti</a:t>
            </a:r>
          </a:p>
          <a:p>
            <a:endParaRPr lang="sl-SI" dirty="0" smtClean="0"/>
          </a:p>
        </p:txBody>
      </p:sp>
      <p:sp>
        <p:nvSpPr>
          <p:cNvPr id="3" name="Naslov 2"/>
          <p:cNvSpPr>
            <a:spLocks noGrp="1"/>
          </p:cNvSpPr>
          <p:nvPr>
            <p:ph type="title"/>
          </p:nvPr>
        </p:nvSpPr>
        <p:spPr/>
        <p:txBody>
          <a:bodyPr>
            <a:normAutofit/>
          </a:bodyPr>
          <a:lstStyle/>
          <a:p>
            <a:pPr algn="ctr"/>
            <a:r>
              <a:rPr lang="sl-SI" sz="2800" i="1" dirty="0" smtClean="0"/>
              <a:t>Strukturne razlike med modernim in trajnostnim urbanizmom</a:t>
            </a:r>
            <a:endParaRPr lang="sl-SI" sz="2800" dirty="0"/>
          </a:p>
        </p:txBody>
      </p:sp>
      <p:pic>
        <p:nvPicPr>
          <p:cNvPr id="6" name="Slika 5" descr="4584689.jpg"/>
          <p:cNvPicPr>
            <a:picLocks noChangeAspect="1"/>
          </p:cNvPicPr>
          <p:nvPr/>
        </p:nvPicPr>
        <p:blipFill>
          <a:blip r:embed="rId2"/>
          <a:stretch>
            <a:fillRect/>
          </a:stretch>
        </p:blipFill>
        <p:spPr>
          <a:xfrm>
            <a:off x="1500134" y="1928802"/>
            <a:ext cx="7643866" cy="510006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a:xfrm>
            <a:off x="457200" y="1285860"/>
            <a:ext cx="8229600" cy="5429288"/>
          </a:xfrm>
        </p:spPr>
        <p:txBody>
          <a:bodyPr>
            <a:normAutofit fontScale="32500" lnSpcReduction="20000"/>
          </a:bodyPr>
          <a:lstStyle/>
          <a:p>
            <a:pPr>
              <a:lnSpc>
                <a:spcPct val="120000"/>
              </a:lnSpc>
              <a:buNone/>
            </a:pPr>
            <a:r>
              <a:rPr lang="sl-SI" sz="2500" i="1" dirty="0" smtClean="0"/>
              <a:t>12 principov trajnostnega urbanizma (urbanistična listina mesta </a:t>
            </a:r>
            <a:r>
              <a:rPr lang="sl-SI" sz="2500" i="1" dirty="0" err="1" smtClean="0"/>
              <a:t>Freiburg</a:t>
            </a:r>
            <a:r>
              <a:rPr lang="sl-SI" sz="2500" i="1" dirty="0" smtClean="0"/>
              <a:t>)</a:t>
            </a:r>
          </a:p>
          <a:p>
            <a:pPr>
              <a:lnSpc>
                <a:spcPct val="120000"/>
              </a:lnSpc>
              <a:buNone/>
            </a:pPr>
            <a:endParaRPr lang="sl-SI" sz="4300" i="1" dirty="0" smtClean="0"/>
          </a:p>
          <a:p>
            <a:pPr>
              <a:lnSpc>
                <a:spcPct val="120000"/>
              </a:lnSpc>
              <a:buNone/>
            </a:pPr>
            <a:r>
              <a:rPr lang="sl-SI" sz="4300" i="1" dirty="0" smtClean="0"/>
              <a:t>Prostor</a:t>
            </a:r>
            <a:r>
              <a:rPr lang="sl-SI" sz="4300" dirty="0" smtClean="0"/>
              <a:t/>
            </a:r>
            <a:br>
              <a:rPr lang="sl-SI" sz="4300" dirty="0" smtClean="0"/>
            </a:br>
            <a:r>
              <a:rPr lang="sl-SI" sz="4300" dirty="0" smtClean="0"/>
              <a:t>1. Mesto </a:t>
            </a:r>
            <a:r>
              <a:rPr lang="sl-SI" sz="4000" b="1" dirty="0" smtClean="0"/>
              <a:t>raznolikosti</a:t>
            </a:r>
            <a:r>
              <a:rPr lang="sl-SI" sz="4300" b="1" dirty="0" smtClean="0"/>
              <a:t>, varnosti in strpnosti</a:t>
            </a:r>
            <a:r>
              <a:rPr lang="sl-SI" sz="4300" dirty="0" smtClean="0"/>
              <a:t/>
            </a:r>
            <a:br>
              <a:rPr lang="sl-SI" sz="4300" dirty="0" smtClean="0"/>
            </a:br>
            <a:r>
              <a:rPr lang="sl-SI" sz="4300" dirty="0" smtClean="0"/>
              <a:t>2. Mesto </a:t>
            </a:r>
            <a:r>
              <a:rPr lang="sl-SI" sz="4300" b="1" dirty="0" smtClean="0"/>
              <a:t>sosesk</a:t>
            </a:r>
            <a:r>
              <a:rPr lang="sl-SI" sz="4300" dirty="0" smtClean="0"/>
              <a:t/>
            </a:r>
            <a:br>
              <a:rPr lang="sl-SI" sz="4300" dirty="0" smtClean="0"/>
            </a:br>
            <a:r>
              <a:rPr lang="sl-SI" sz="4300" dirty="0" smtClean="0"/>
              <a:t>3. Mesto </a:t>
            </a:r>
            <a:r>
              <a:rPr lang="sl-SI" sz="4300" b="1" dirty="0" smtClean="0"/>
              <a:t>kratkih razdalj</a:t>
            </a:r>
            <a:r>
              <a:rPr lang="sl-SI" sz="4300" dirty="0" smtClean="0"/>
              <a:t/>
            </a:r>
            <a:br>
              <a:rPr lang="sl-SI" sz="4300" dirty="0" smtClean="0"/>
            </a:br>
            <a:r>
              <a:rPr lang="sl-SI" sz="4300" dirty="0" smtClean="0"/>
              <a:t>4. Spodbujanje </a:t>
            </a:r>
            <a:r>
              <a:rPr lang="sl-SI" sz="4300" b="1" dirty="0" smtClean="0"/>
              <a:t>urbanega razvoja ob oseh javnega transporta</a:t>
            </a:r>
            <a:r>
              <a:rPr lang="sl-SI" sz="4300" dirty="0" smtClean="0"/>
              <a:t> – model visoke </a:t>
            </a:r>
            <a:r>
              <a:rPr lang="sl-SI" sz="4300" dirty="0" smtClean="0"/>
              <a:t>gostote</a:t>
            </a:r>
          </a:p>
          <a:p>
            <a:pPr>
              <a:lnSpc>
                <a:spcPct val="120000"/>
              </a:lnSpc>
              <a:buNone/>
            </a:pPr>
            <a:endParaRPr lang="sl-SI" sz="4300" i="1" dirty="0" smtClean="0"/>
          </a:p>
          <a:p>
            <a:pPr>
              <a:lnSpc>
                <a:spcPct val="120000"/>
              </a:lnSpc>
              <a:buNone/>
            </a:pPr>
            <a:r>
              <a:rPr lang="sl-SI" sz="4300" i="1" dirty="0" smtClean="0"/>
              <a:t>Namen </a:t>
            </a:r>
            <a:r>
              <a:rPr lang="sl-SI" sz="4300" i="1" dirty="0" smtClean="0"/>
              <a:t>mesta</a:t>
            </a:r>
            <a:r>
              <a:rPr lang="sl-SI" sz="4300" dirty="0" smtClean="0"/>
              <a:t/>
            </a:r>
            <a:br>
              <a:rPr lang="sl-SI" sz="4300" dirty="0" smtClean="0"/>
            </a:br>
            <a:r>
              <a:rPr lang="sl-SI" sz="4300" dirty="0" smtClean="0"/>
              <a:t>5. Mesto za </a:t>
            </a:r>
            <a:r>
              <a:rPr lang="sl-SI" sz="4300" b="1" dirty="0" smtClean="0"/>
              <a:t>izobraževanje, znanost in kulturo</a:t>
            </a:r>
            <a:r>
              <a:rPr lang="sl-SI" sz="4300" dirty="0" smtClean="0"/>
              <a:t/>
            </a:r>
            <a:br>
              <a:rPr lang="sl-SI" sz="4300" dirty="0" smtClean="0"/>
            </a:br>
            <a:r>
              <a:rPr lang="sl-SI" sz="4300" dirty="0" smtClean="0"/>
              <a:t>6. Mesto </a:t>
            </a:r>
            <a:r>
              <a:rPr lang="sl-SI" sz="4300" b="1" dirty="0" smtClean="0"/>
              <a:t>trgovanja, ekonomije in delovnih mest</a:t>
            </a:r>
            <a:r>
              <a:rPr lang="sl-SI" sz="4300" dirty="0" smtClean="0"/>
              <a:t/>
            </a:r>
            <a:br>
              <a:rPr lang="sl-SI" sz="4300" dirty="0" smtClean="0"/>
            </a:br>
            <a:r>
              <a:rPr lang="sl-SI" sz="4300" dirty="0" smtClean="0"/>
              <a:t>7. Mesto v stiku z </a:t>
            </a:r>
            <a:r>
              <a:rPr lang="sl-SI" sz="4300" b="1" dirty="0" smtClean="0"/>
              <a:t>naravo in okoljem</a:t>
            </a:r>
            <a:r>
              <a:rPr lang="sl-SI" sz="4300" dirty="0" smtClean="0"/>
              <a:t/>
            </a:r>
            <a:br>
              <a:rPr lang="sl-SI" sz="4300" dirty="0" smtClean="0"/>
            </a:br>
            <a:r>
              <a:rPr lang="sl-SI" sz="4300" dirty="0" smtClean="0"/>
              <a:t>8. Mesto </a:t>
            </a:r>
            <a:r>
              <a:rPr lang="sl-SI" sz="4300" b="1" dirty="0" smtClean="0"/>
              <a:t>kakovostnega oblikovanja</a:t>
            </a:r>
            <a:r>
              <a:rPr lang="sl-SI" sz="4300" dirty="0" smtClean="0"/>
              <a:t/>
            </a:r>
            <a:br>
              <a:rPr lang="sl-SI" sz="4300" dirty="0" smtClean="0"/>
            </a:br>
            <a:endParaRPr lang="sl-SI" sz="4300" dirty="0" smtClean="0"/>
          </a:p>
          <a:p>
            <a:pPr>
              <a:lnSpc>
                <a:spcPct val="120000"/>
              </a:lnSpc>
              <a:buNone/>
            </a:pPr>
            <a:r>
              <a:rPr lang="sl-SI" sz="4300" i="1" dirty="0" smtClean="0"/>
              <a:t>Procesi</a:t>
            </a:r>
            <a:r>
              <a:rPr lang="sl-SI" sz="4300" dirty="0" smtClean="0"/>
              <a:t/>
            </a:r>
            <a:br>
              <a:rPr lang="sl-SI" sz="4300" dirty="0" smtClean="0"/>
            </a:br>
            <a:r>
              <a:rPr lang="sl-SI" sz="4300" dirty="0" smtClean="0"/>
              <a:t>9. </a:t>
            </a:r>
            <a:r>
              <a:rPr lang="sl-SI" sz="4300" b="1" dirty="0" smtClean="0"/>
              <a:t>Dolgoročno</a:t>
            </a:r>
            <a:r>
              <a:rPr lang="sl-SI" sz="4300" dirty="0" smtClean="0"/>
              <a:t> načrtovanje</a:t>
            </a:r>
            <a:br>
              <a:rPr lang="sl-SI" sz="4300" dirty="0" smtClean="0"/>
            </a:br>
            <a:r>
              <a:rPr lang="sl-SI" sz="4300" dirty="0" smtClean="0"/>
              <a:t>10. Mesto </a:t>
            </a:r>
            <a:r>
              <a:rPr lang="sl-SI" sz="4300" b="1" dirty="0" smtClean="0"/>
              <a:t>komunikacije</a:t>
            </a:r>
            <a:r>
              <a:rPr lang="sl-SI" sz="4300" dirty="0" smtClean="0"/>
              <a:t/>
            </a:r>
            <a:br>
              <a:rPr lang="sl-SI" sz="4300" dirty="0" smtClean="0"/>
            </a:br>
            <a:r>
              <a:rPr lang="sl-SI" sz="4300" dirty="0" smtClean="0"/>
              <a:t>11. Zanesljivost, odgovornost in </a:t>
            </a:r>
            <a:r>
              <a:rPr lang="sl-SI" sz="4300" b="1" dirty="0" smtClean="0"/>
              <a:t>pravičnost</a:t>
            </a:r>
            <a:r>
              <a:rPr lang="sl-SI" sz="4300" dirty="0" smtClean="0"/>
              <a:t/>
            </a:r>
            <a:br>
              <a:rPr lang="sl-SI" sz="4300" dirty="0" smtClean="0"/>
            </a:br>
            <a:r>
              <a:rPr lang="sl-SI" sz="4300" dirty="0" smtClean="0"/>
              <a:t>12. Mesto sodelovanja, </a:t>
            </a:r>
            <a:r>
              <a:rPr lang="sl-SI" sz="4300" b="1" dirty="0" smtClean="0"/>
              <a:t>participacije</a:t>
            </a:r>
            <a:r>
              <a:rPr lang="sl-SI" sz="4300" dirty="0" smtClean="0"/>
              <a:t> in partnerstva</a:t>
            </a:r>
            <a:r>
              <a:rPr lang="sl-SI" dirty="0" smtClean="0"/>
              <a:t/>
            </a:r>
            <a:br>
              <a:rPr lang="sl-SI" dirty="0" smtClean="0"/>
            </a:br>
            <a:endParaRPr lang="sl-SI" dirty="0"/>
          </a:p>
        </p:txBody>
      </p:sp>
      <p:sp>
        <p:nvSpPr>
          <p:cNvPr id="3" name="Naslov 2"/>
          <p:cNvSpPr>
            <a:spLocks noGrp="1"/>
          </p:cNvSpPr>
          <p:nvPr>
            <p:ph type="title"/>
          </p:nvPr>
        </p:nvSpPr>
        <p:spPr/>
        <p:txBody>
          <a:bodyPr>
            <a:normAutofit/>
          </a:bodyPr>
          <a:lstStyle/>
          <a:p>
            <a:r>
              <a:rPr lang="sl-SI" b="1" dirty="0" smtClean="0"/>
              <a:t>Trajnostno mesto </a:t>
            </a:r>
            <a:r>
              <a:rPr lang="sl-SI" b="1" dirty="0" smtClean="0"/>
              <a:t>in urbanizem</a:t>
            </a:r>
            <a:endParaRPr lang="sl-SI"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a:xfrm>
            <a:off x="457200" y="1524000"/>
            <a:ext cx="8229600" cy="690554"/>
          </a:xfrm>
        </p:spPr>
        <p:txBody>
          <a:bodyPr>
            <a:normAutofit/>
          </a:bodyPr>
          <a:lstStyle/>
          <a:p>
            <a:pPr lvl="0">
              <a:buNone/>
            </a:pPr>
            <a:r>
              <a:rPr lang="sl-SI" sz="1600" i="1" dirty="0" smtClean="0"/>
              <a:t>Infrastrukturne nadgradnje na </a:t>
            </a:r>
            <a:r>
              <a:rPr lang="sl-SI" sz="1600" i="1" dirty="0" err="1" smtClean="0"/>
              <a:t>mikronivoju</a:t>
            </a:r>
            <a:r>
              <a:rPr lang="sl-SI" sz="1600" i="1" dirty="0" smtClean="0"/>
              <a:t> in zgradbe </a:t>
            </a:r>
            <a:r>
              <a:rPr lang="sl-SI" sz="1600" i="1" dirty="0" smtClean="0"/>
              <a:t>visoke tehnološke učinkovitosti</a:t>
            </a:r>
          </a:p>
          <a:p>
            <a:endParaRPr lang="sl-SI" dirty="0" smtClean="0"/>
          </a:p>
        </p:txBody>
      </p:sp>
      <p:sp>
        <p:nvSpPr>
          <p:cNvPr id="3" name="Naslov 2"/>
          <p:cNvSpPr>
            <a:spLocks noGrp="1"/>
          </p:cNvSpPr>
          <p:nvPr>
            <p:ph type="title"/>
          </p:nvPr>
        </p:nvSpPr>
        <p:spPr/>
        <p:txBody>
          <a:bodyPr>
            <a:normAutofit/>
          </a:bodyPr>
          <a:lstStyle/>
          <a:p>
            <a:pPr algn="ctr"/>
            <a:r>
              <a:rPr lang="sl-SI" sz="2800" i="1" dirty="0" smtClean="0"/>
              <a:t>Strukturne razlike med modernim in trajnostnim urbanizmom</a:t>
            </a:r>
            <a:endParaRPr lang="sl-SI" sz="2800" dirty="0"/>
          </a:p>
        </p:txBody>
      </p:sp>
      <p:pic>
        <p:nvPicPr>
          <p:cNvPr id="5" name="Slika 4" descr="Langfang_Eco_Smart_City_Master_Plan_01.jpg"/>
          <p:cNvPicPr>
            <a:picLocks noChangeAspect="1"/>
          </p:cNvPicPr>
          <p:nvPr/>
        </p:nvPicPr>
        <p:blipFill>
          <a:blip r:embed="rId2"/>
          <a:stretch>
            <a:fillRect/>
          </a:stretch>
        </p:blipFill>
        <p:spPr>
          <a:xfrm>
            <a:off x="2643174" y="1905630"/>
            <a:ext cx="6317623" cy="4805342"/>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a:xfrm>
            <a:off x="457200" y="1524000"/>
            <a:ext cx="8229600" cy="690554"/>
          </a:xfrm>
        </p:spPr>
        <p:txBody>
          <a:bodyPr>
            <a:normAutofit/>
          </a:bodyPr>
          <a:lstStyle/>
          <a:p>
            <a:pPr lvl="0">
              <a:buNone/>
            </a:pPr>
            <a:r>
              <a:rPr lang="sl-SI" sz="1600" i="1" dirty="0" smtClean="0"/>
              <a:t>Infrastrukturne nadgradnje na </a:t>
            </a:r>
            <a:r>
              <a:rPr lang="sl-SI" sz="1600" i="1" dirty="0" err="1" smtClean="0"/>
              <a:t>mikronivoju</a:t>
            </a:r>
            <a:r>
              <a:rPr lang="sl-SI" sz="1600" i="1" dirty="0" smtClean="0"/>
              <a:t> in zgradbe </a:t>
            </a:r>
            <a:r>
              <a:rPr lang="sl-SI" sz="1600" i="1" dirty="0" smtClean="0"/>
              <a:t>visoke tehnološke učinkovitosti</a:t>
            </a:r>
          </a:p>
          <a:p>
            <a:endParaRPr lang="sl-SI" dirty="0" smtClean="0"/>
          </a:p>
        </p:txBody>
      </p:sp>
      <p:sp>
        <p:nvSpPr>
          <p:cNvPr id="3" name="Naslov 2"/>
          <p:cNvSpPr>
            <a:spLocks noGrp="1"/>
          </p:cNvSpPr>
          <p:nvPr>
            <p:ph type="title"/>
          </p:nvPr>
        </p:nvSpPr>
        <p:spPr/>
        <p:txBody>
          <a:bodyPr>
            <a:normAutofit/>
          </a:bodyPr>
          <a:lstStyle/>
          <a:p>
            <a:pPr algn="ctr"/>
            <a:r>
              <a:rPr lang="sl-SI" sz="2800" i="1" dirty="0" smtClean="0"/>
              <a:t>Strukturne razlike med modernim in trajnostnim urbanizmom</a:t>
            </a:r>
            <a:endParaRPr lang="sl-SI" sz="2800" dirty="0"/>
          </a:p>
        </p:txBody>
      </p:sp>
      <p:pic>
        <p:nvPicPr>
          <p:cNvPr id="6" name="Slika 5" descr="ph CLEAN AIR.png"/>
          <p:cNvPicPr>
            <a:picLocks noChangeAspect="1"/>
          </p:cNvPicPr>
          <p:nvPr/>
        </p:nvPicPr>
        <p:blipFill>
          <a:blip r:embed="rId2"/>
          <a:stretch>
            <a:fillRect/>
          </a:stretch>
        </p:blipFill>
        <p:spPr>
          <a:xfrm>
            <a:off x="2000232" y="1948285"/>
            <a:ext cx="7000924" cy="4773357"/>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a:xfrm>
            <a:off x="457200" y="1524000"/>
            <a:ext cx="8229600" cy="690554"/>
          </a:xfrm>
        </p:spPr>
        <p:txBody>
          <a:bodyPr>
            <a:normAutofit/>
          </a:bodyPr>
          <a:lstStyle/>
          <a:p>
            <a:pPr lvl="0">
              <a:buNone/>
            </a:pPr>
            <a:r>
              <a:rPr lang="sl-SI" sz="1600" i="1" dirty="0" smtClean="0"/>
              <a:t>Infrastrukturne nadgradnje na </a:t>
            </a:r>
            <a:r>
              <a:rPr lang="sl-SI" sz="1600" i="1" dirty="0" err="1" smtClean="0"/>
              <a:t>mikronivoju</a:t>
            </a:r>
            <a:r>
              <a:rPr lang="sl-SI" sz="1600" i="1" dirty="0" smtClean="0"/>
              <a:t> in zgradbe </a:t>
            </a:r>
            <a:r>
              <a:rPr lang="sl-SI" sz="1600" i="1" dirty="0" smtClean="0"/>
              <a:t>visoke tehnološke učinkovitosti</a:t>
            </a:r>
          </a:p>
          <a:p>
            <a:endParaRPr lang="sl-SI" dirty="0" smtClean="0"/>
          </a:p>
        </p:txBody>
      </p:sp>
      <p:sp>
        <p:nvSpPr>
          <p:cNvPr id="3" name="Naslov 2"/>
          <p:cNvSpPr>
            <a:spLocks noGrp="1"/>
          </p:cNvSpPr>
          <p:nvPr>
            <p:ph type="title"/>
          </p:nvPr>
        </p:nvSpPr>
        <p:spPr/>
        <p:txBody>
          <a:bodyPr>
            <a:normAutofit/>
          </a:bodyPr>
          <a:lstStyle/>
          <a:p>
            <a:pPr algn="ctr"/>
            <a:r>
              <a:rPr lang="sl-SI" sz="2800" i="1" dirty="0" smtClean="0"/>
              <a:t>Strukturne razlike med modernim in trajnostnim urbanizmom</a:t>
            </a:r>
            <a:endParaRPr lang="sl-SI" sz="2800" dirty="0"/>
          </a:p>
        </p:txBody>
      </p:sp>
      <p:pic>
        <p:nvPicPr>
          <p:cNvPr id="5" name="Slika 4" descr="hydra-ed02.jpg"/>
          <p:cNvPicPr>
            <a:picLocks noChangeAspect="1"/>
          </p:cNvPicPr>
          <p:nvPr/>
        </p:nvPicPr>
        <p:blipFill>
          <a:blip r:embed="rId2"/>
          <a:stretch>
            <a:fillRect/>
          </a:stretch>
        </p:blipFill>
        <p:spPr>
          <a:xfrm>
            <a:off x="3286116" y="1949158"/>
            <a:ext cx="5857885" cy="4908842"/>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a:xfrm>
            <a:off x="2571736" y="2000240"/>
            <a:ext cx="6115064" cy="214314"/>
          </a:xfrm>
        </p:spPr>
        <p:txBody>
          <a:bodyPr>
            <a:normAutofit fontScale="40000" lnSpcReduction="20000"/>
          </a:bodyPr>
          <a:lstStyle/>
          <a:p>
            <a:endParaRPr lang="sl-SI" dirty="0" smtClean="0"/>
          </a:p>
        </p:txBody>
      </p:sp>
      <p:sp>
        <p:nvSpPr>
          <p:cNvPr id="3" name="Naslov 2"/>
          <p:cNvSpPr>
            <a:spLocks noGrp="1"/>
          </p:cNvSpPr>
          <p:nvPr>
            <p:ph type="title"/>
          </p:nvPr>
        </p:nvSpPr>
        <p:spPr/>
        <p:txBody>
          <a:bodyPr>
            <a:normAutofit/>
          </a:bodyPr>
          <a:lstStyle/>
          <a:p>
            <a:pPr algn="ctr"/>
            <a:r>
              <a:rPr lang="sl-SI" sz="2800" i="1" dirty="0" smtClean="0"/>
              <a:t>Strukturne razlike med modernim in trajnostnim urbanizmom</a:t>
            </a:r>
            <a:endParaRPr lang="sl-SI" sz="2800" dirty="0"/>
          </a:p>
        </p:txBody>
      </p:sp>
      <p:pic>
        <p:nvPicPr>
          <p:cNvPr id="6" name="Slika 5" descr="symbiocity sustainable growth.jpg"/>
          <p:cNvPicPr>
            <a:picLocks noChangeAspect="1"/>
          </p:cNvPicPr>
          <p:nvPr/>
        </p:nvPicPr>
        <p:blipFill>
          <a:blip r:embed="rId2"/>
          <a:stretch>
            <a:fillRect/>
          </a:stretch>
        </p:blipFill>
        <p:spPr>
          <a:xfrm>
            <a:off x="2143108" y="1416679"/>
            <a:ext cx="6819911" cy="5322253"/>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a:xfrm>
            <a:off x="457200" y="1524000"/>
            <a:ext cx="8229600" cy="690554"/>
          </a:xfrm>
        </p:spPr>
        <p:txBody>
          <a:bodyPr>
            <a:normAutofit/>
          </a:bodyPr>
          <a:lstStyle/>
          <a:p>
            <a:pPr lvl="0">
              <a:buNone/>
            </a:pPr>
            <a:r>
              <a:rPr lang="sl-SI" sz="1600" i="1" dirty="0" smtClean="0"/>
              <a:t>Trajnostni razvoj in urbanizem – raziskave napredka</a:t>
            </a:r>
            <a:endParaRPr lang="sl-SI" dirty="0" smtClean="0"/>
          </a:p>
        </p:txBody>
      </p:sp>
      <p:sp>
        <p:nvSpPr>
          <p:cNvPr id="3" name="Naslov 2"/>
          <p:cNvSpPr>
            <a:spLocks noGrp="1"/>
          </p:cNvSpPr>
          <p:nvPr>
            <p:ph type="title"/>
          </p:nvPr>
        </p:nvSpPr>
        <p:spPr/>
        <p:txBody>
          <a:bodyPr>
            <a:normAutofit/>
          </a:bodyPr>
          <a:lstStyle/>
          <a:p>
            <a:pPr algn="ctr"/>
            <a:r>
              <a:rPr lang="sl-SI" sz="2800" i="1" dirty="0" smtClean="0"/>
              <a:t>Strukturne razlike med modernim in trajnostnim urbanizmom</a:t>
            </a:r>
            <a:endParaRPr lang="sl-SI" sz="2800" dirty="0"/>
          </a:p>
        </p:txBody>
      </p:sp>
      <p:pic>
        <p:nvPicPr>
          <p:cNvPr id="7" name="Slika 6" descr="UNESCO-Chair-in-Sustainable-Urban-Development-for-Asia-and-the-Pacific_Page_6_Image_0001.jpg"/>
          <p:cNvPicPr>
            <a:picLocks noChangeAspect="1"/>
          </p:cNvPicPr>
          <p:nvPr/>
        </p:nvPicPr>
        <p:blipFill>
          <a:blip r:embed="rId2"/>
          <a:stretch>
            <a:fillRect/>
          </a:stretch>
        </p:blipFill>
        <p:spPr>
          <a:xfrm>
            <a:off x="1357290" y="2000240"/>
            <a:ext cx="6429420" cy="4429454"/>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a:xfrm>
            <a:off x="457200" y="1524000"/>
            <a:ext cx="8229600" cy="690554"/>
          </a:xfrm>
        </p:spPr>
        <p:txBody>
          <a:bodyPr>
            <a:normAutofit/>
          </a:bodyPr>
          <a:lstStyle/>
          <a:p>
            <a:pPr lvl="0">
              <a:buNone/>
            </a:pPr>
            <a:r>
              <a:rPr lang="sl-SI" sz="1600" i="1" dirty="0" smtClean="0"/>
              <a:t>Trajnostni razvoj in urbanizem – raziskave napredka</a:t>
            </a:r>
            <a:endParaRPr lang="sl-SI" dirty="0" smtClean="0"/>
          </a:p>
        </p:txBody>
      </p:sp>
      <p:sp>
        <p:nvSpPr>
          <p:cNvPr id="3" name="Naslov 2"/>
          <p:cNvSpPr>
            <a:spLocks noGrp="1"/>
          </p:cNvSpPr>
          <p:nvPr>
            <p:ph type="title"/>
          </p:nvPr>
        </p:nvSpPr>
        <p:spPr/>
        <p:txBody>
          <a:bodyPr>
            <a:normAutofit/>
          </a:bodyPr>
          <a:lstStyle/>
          <a:p>
            <a:pPr algn="ctr"/>
            <a:r>
              <a:rPr lang="sl-SI" sz="2800" i="1" dirty="0" smtClean="0"/>
              <a:t>Strukturne razlike med modernim in trajnostnim urbanizmom</a:t>
            </a:r>
            <a:endParaRPr lang="sl-SI" sz="2800" dirty="0"/>
          </a:p>
        </p:txBody>
      </p:sp>
      <p:pic>
        <p:nvPicPr>
          <p:cNvPr id="5" name="Slika 4" descr="ACADEMIA FREIBURG CHART 1.jpg"/>
          <p:cNvPicPr>
            <a:picLocks noChangeAspect="1"/>
          </p:cNvPicPr>
          <p:nvPr/>
        </p:nvPicPr>
        <p:blipFill>
          <a:blip r:embed="rId2"/>
          <a:stretch>
            <a:fillRect/>
          </a:stretch>
        </p:blipFill>
        <p:spPr>
          <a:xfrm>
            <a:off x="2214546" y="2143116"/>
            <a:ext cx="5429288" cy="435485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a:xfrm>
            <a:off x="457200" y="1524000"/>
            <a:ext cx="8229600" cy="690554"/>
          </a:xfrm>
        </p:spPr>
        <p:txBody>
          <a:bodyPr>
            <a:normAutofit/>
          </a:bodyPr>
          <a:lstStyle/>
          <a:p>
            <a:pPr lvl="0">
              <a:buNone/>
            </a:pPr>
            <a:r>
              <a:rPr lang="sl-SI" sz="1600" i="1" dirty="0" smtClean="0"/>
              <a:t>Trajnostni razvoj in urbanizem – raziskave napredka</a:t>
            </a:r>
            <a:endParaRPr lang="sl-SI" dirty="0" smtClean="0"/>
          </a:p>
        </p:txBody>
      </p:sp>
      <p:sp>
        <p:nvSpPr>
          <p:cNvPr id="3" name="Naslov 2"/>
          <p:cNvSpPr>
            <a:spLocks noGrp="1"/>
          </p:cNvSpPr>
          <p:nvPr>
            <p:ph type="title"/>
          </p:nvPr>
        </p:nvSpPr>
        <p:spPr/>
        <p:txBody>
          <a:bodyPr>
            <a:normAutofit/>
          </a:bodyPr>
          <a:lstStyle/>
          <a:p>
            <a:pPr algn="ctr"/>
            <a:r>
              <a:rPr lang="sl-SI" sz="2800" i="1" dirty="0" smtClean="0"/>
              <a:t>Strukturne razlike med modernim in trajnostnim urbanizmom</a:t>
            </a:r>
            <a:endParaRPr lang="sl-SI" sz="2800" dirty="0"/>
          </a:p>
        </p:txBody>
      </p:sp>
      <p:pic>
        <p:nvPicPr>
          <p:cNvPr id="6" name="Slika 5" descr="biggest_cities_jakarta_q_47406.jpg"/>
          <p:cNvPicPr>
            <a:picLocks noChangeAspect="1"/>
          </p:cNvPicPr>
          <p:nvPr/>
        </p:nvPicPr>
        <p:blipFill>
          <a:blip r:embed="rId2"/>
          <a:stretch>
            <a:fillRect/>
          </a:stretch>
        </p:blipFill>
        <p:spPr>
          <a:xfrm>
            <a:off x="500034" y="1928802"/>
            <a:ext cx="8006128" cy="4500594"/>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a:xfrm>
            <a:off x="457200" y="1524000"/>
            <a:ext cx="8229600" cy="690554"/>
          </a:xfrm>
        </p:spPr>
        <p:txBody>
          <a:bodyPr>
            <a:normAutofit/>
          </a:bodyPr>
          <a:lstStyle/>
          <a:p>
            <a:pPr lvl="0">
              <a:buNone/>
            </a:pPr>
            <a:r>
              <a:rPr lang="sl-SI" sz="1600" i="1" dirty="0" smtClean="0"/>
              <a:t>Trajnostni razvoj in urbanizem – raziskave napredka</a:t>
            </a:r>
            <a:endParaRPr lang="sl-SI" dirty="0" smtClean="0"/>
          </a:p>
        </p:txBody>
      </p:sp>
      <p:sp>
        <p:nvSpPr>
          <p:cNvPr id="3" name="Naslov 2"/>
          <p:cNvSpPr>
            <a:spLocks noGrp="1"/>
          </p:cNvSpPr>
          <p:nvPr>
            <p:ph type="title"/>
          </p:nvPr>
        </p:nvSpPr>
        <p:spPr/>
        <p:txBody>
          <a:bodyPr>
            <a:normAutofit/>
          </a:bodyPr>
          <a:lstStyle/>
          <a:p>
            <a:pPr algn="ctr"/>
            <a:r>
              <a:rPr lang="sl-SI" sz="2800" i="1" dirty="0" smtClean="0"/>
              <a:t>Strukturne razlike med modernim in trajnostnim urbanizmom</a:t>
            </a:r>
            <a:endParaRPr lang="sl-SI" sz="2800" dirty="0"/>
          </a:p>
        </p:txBody>
      </p:sp>
      <p:pic>
        <p:nvPicPr>
          <p:cNvPr id="5" name="Slika 4" descr="The_Fifth_Element_G_05.jpg"/>
          <p:cNvPicPr>
            <a:picLocks noChangeAspect="1"/>
          </p:cNvPicPr>
          <p:nvPr/>
        </p:nvPicPr>
        <p:blipFill>
          <a:blip r:embed="rId2"/>
          <a:stretch>
            <a:fillRect/>
          </a:stretch>
        </p:blipFill>
        <p:spPr>
          <a:xfrm>
            <a:off x="500034" y="1928802"/>
            <a:ext cx="8191557" cy="4607751"/>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a:xfrm>
            <a:off x="357158" y="5357826"/>
            <a:ext cx="8229600" cy="690554"/>
          </a:xfrm>
        </p:spPr>
        <p:txBody>
          <a:bodyPr>
            <a:normAutofit/>
          </a:bodyPr>
          <a:lstStyle/>
          <a:p>
            <a:pPr lvl="0" algn="r">
              <a:buNone/>
            </a:pPr>
            <a:r>
              <a:rPr lang="sl-SI" sz="1600" i="1" dirty="0" smtClean="0"/>
              <a:t>Hvala za vašo pozornost</a:t>
            </a:r>
            <a:endParaRPr lang="sl-SI" dirty="0" smtClean="0"/>
          </a:p>
        </p:txBody>
      </p:sp>
      <p:sp>
        <p:nvSpPr>
          <p:cNvPr id="3" name="Naslov 2"/>
          <p:cNvSpPr>
            <a:spLocks noGrp="1"/>
          </p:cNvSpPr>
          <p:nvPr>
            <p:ph type="title"/>
          </p:nvPr>
        </p:nvSpPr>
        <p:spPr/>
        <p:txBody>
          <a:bodyPr>
            <a:normAutofit/>
          </a:bodyPr>
          <a:lstStyle/>
          <a:p>
            <a:pPr algn="ctr"/>
            <a:r>
              <a:rPr lang="sl-SI" sz="2800" i="1" dirty="0" smtClean="0"/>
              <a:t>___</a:t>
            </a:r>
            <a:endParaRPr lang="sl-SI"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a:xfrm>
            <a:off x="457200" y="1285860"/>
            <a:ext cx="8229600" cy="5429288"/>
          </a:xfrm>
        </p:spPr>
        <p:txBody>
          <a:bodyPr>
            <a:normAutofit/>
          </a:bodyPr>
          <a:lstStyle/>
          <a:p>
            <a:pPr>
              <a:lnSpc>
                <a:spcPct val="120000"/>
              </a:lnSpc>
              <a:buNone/>
            </a:pPr>
            <a:r>
              <a:rPr lang="sl-SI" dirty="0" smtClean="0"/>
              <a:t/>
            </a:r>
            <a:br>
              <a:rPr lang="sl-SI" dirty="0" smtClean="0"/>
            </a:br>
            <a:endParaRPr lang="sl-SI" dirty="0"/>
          </a:p>
        </p:txBody>
      </p:sp>
      <p:sp>
        <p:nvSpPr>
          <p:cNvPr id="3" name="Naslov 2"/>
          <p:cNvSpPr>
            <a:spLocks noGrp="1"/>
          </p:cNvSpPr>
          <p:nvPr>
            <p:ph type="title"/>
          </p:nvPr>
        </p:nvSpPr>
        <p:spPr/>
        <p:txBody>
          <a:bodyPr>
            <a:normAutofit fontScale="90000"/>
          </a:bodyPr>
          <a:lstStyle/>
          <a:p>
            <a:pPr algn="ctr"/>
            <a:r>
              <a:rPr lang="sl-SI" b="1" dirty="0" smtClean="0"/>
              <a:t>Razlike med modernim in trajnostnim urbanizmom</a:t>
            </a:r>
            <a:endParaRPr lang="sl-SI" dirty="0"/>
          </a:p>
        </p:txBody>
      </p:sp>
      <p:pic>
        <p:nvPicPr>
          <p:cNvPr id="4" name="Slika 3" descr="00 cluj napoca.jpg"/>
          <p:cNvPicPr>
            <a:picLocks noChangeAspect="1"/>
          </p:cNvPicPr>
          <p:nvPr/>
        </p:nvPicPr>
        <p:blipFill>
          <a:blip r:embed="rId2"/>
          <a:stretch>
            <a:fillRect/>
          </a:stretch>
        </p:blipFill>
        <p:spPr>
          <a:xfrm>
            <a:off x="0" y="1785926"/>
            <a:ext cx="9144000" cy="433262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a:xfrm>
            <a:off x="457200" y="1285860"/>
            <a:ext cx="8229600" cy="5429288"/>
          </a:xfrm>
        </p:spPr>
        <p:txBody>
          <a:bodyPr>
            <a:normAutofit/>
          </a:bodyPr>
          <a:lstStyle/>
          <a:p>
            <a:pPr>
              <a:lnSpc>
                <a:spcPct val="120000"/>
              </a:lnSpc>
              <a:buNone/>
            </a:pPr>
            <a:r>
              <a:rPr lang="sl-SI" dirty="0" smtClean="0"/>
              <a:t/>
            </a:r>
            <a:br>
              <a:rPr lang="sl-SI" dirty="0" smtClean="0"/>
            </a:br>
            <a:endParaRPr lang="sl-SI" dirty="0"/>
          </a:p>
        </p:txBody>
      </p:sp>
      <p:sp>
        <p:nvSpPr>
          <p:cNvPr id="3" name="Naslov 2"/>
          <p:cNvSpPr>
            <a:spLocks noGrp="1"/>
          </p:cNvSpPr>
          <p:nvPr>
            <p:ph type="title"/>
          </p:nvPr>
        </p:nvSpPr>
        <p:spPr/>
        <p:txBody>
          <a:bodyPr>
            <a:normAutofit fontScale="90000"/>
          </a:bodyPr>
          <a:lstStyle/>
          <a:p>
            <a:pPr algn="ctr"/>
            <a:r>
              <a:rPr lang="sl-SI" b="1" dirty="0" smtClean="0"/>
              <a:t>Razlike med modernim in trajnostnim urbanizmom</a:t>
            </a:r>
            <a:endParaRPr lang="sl-SI" dirty="0"/>
          </a:p>
        </p:txBody>
      </p:sp>
      <p:pic>
        <p:nvPicPr>
          <p:cNvPr id="5" name="Slika 4" descr="00 beograd.jpg"/>
          <p:cNvPicPr>
            <a:picLocks noChangeAspect="1"/>
          </p:cNvPicPr>
          <p:nvPr/>
        </p:nvPicPr>
        <p:blipFill>
          <a:blip r:embed="rId2"/>
          <a:stretch>
            <a:fillRect/>
          </a:stretch>
        </p:blipFill>
        <p:spPr>
          <a:xfrm>
            <a:off x="0" y="2000240"/>
            <a:ext cx="9144000" cy="418623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a:xfrm>
            <a:off x="457200" y="1285860"/>
            <a:ext cx="8229600" cy="5429288"/>
          </a:xfrm>
        </p:spPr>
        <p:txBody>
          <a:bodyPr>
            <a:normAutofit/>
          </a:bodyPr>
          <a:lstStyle/>
          <a:p>
            <a:pPr>
              <a:lnSpc>
                <a:spcPct val="120000"/>
              </a:lnSpc>
              <a:buNone/>
            </a:pPr>
            <a:r>
              <a:rPr lang="sl-SI" dirty="0" smtClean="0"/>
              <a:t/>
            </a:r>
            <a:br>
              <a:rPr lang="sl-SI" dirty="0" smtClean="0"/>
            </a:br>
            <a:endParaRPr lang="sl-SI" dirty="0"/>
          </a:p>
        </p:txBody>
      </p:sp>
      <p:sp>
        <p:nvSpPr>
          <p:cNvPr id="3" name="Naslov 2"/>
          <p:cNvSpPr>
            <a:spLocks noGrp="1"/>
          </p:cNvSpPr>
          <p:nvPr>
            <p:ph type="title"/>
          </p:nvPr>
        </p:nvSpPr>
        <p:spPr/>
        <p:txBody>
          <a:bodyPr>
            <a:normAutofit fontScale="90000"/>
          </a:bodyPr>
          <a:lstStyle/>
          <a:p>
            <a:pPr algn="ctr"/>
            <a:r>
              <a:rPr lang="sl-SI" b="1" dirty="0" smtClean="0"/>
              <a:t>Razlike med modernim in trajnostnim urbanizmom</a:t>
            </a:r>
            <a:endParaRPr lang="sl-SI" dirty="0"/>
          </a:p>
        </p:txBody>
      </p:sp>
      <p:pic>
        <p:nvPicPr>
          <p:cNvPr id="6" name="Slika 5" descr="00 graz.jpg"/>
          <p:cNvPicPr>
            <a:picLocks noChangeAspect="1"/>
          </p:cNvPicPr>
          <p:nvPr/>
        </p:nvPicPr>
        <p:blipFill>
          <a:blip r:embed="rId2"/>
          <a:stretch>
            <a:fillRect/>
          </a:stretch>
        </p:blipFill>
        <p:spPr>
          <a:xfrm>
            <a:off x="0" y="2000240"/>
            <a:ext cx="9144000" cy="4119563"/>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a:xfrm>
            <a:off x="457200" y="1285860"/>
            <a:ext cx="8229600" cy="5429288"/>
          </a:xfrm>
        </p:spPr>
        <p:txBody>
          <a:bodyPr>
            <a:normAutofit/>
          </a:bodyPr>
          <a:lstStyle/>
          <a:p>
            <a:pPr>
              <a:lnSpc>
                <a:spcPct val="120000"/>
              </a:lnSpc>
              <a:buNone/>
            </a:pPr>
            <a:r>
              <a:rPr lang="sl-SI" dirty="0" smtClean="0"/>
              <a:t/>
            </a:r>
            <a:br>
              <a:rPr lang="sl-SI" dirty="0" smtClean="0"/>
            </a:br>
            <a:endParaRPr lang="sl-SI" dirty="0"/>
          </a:p>
        </p:txBody>
      </p:sp>
      <p:sp>
        <p:nvSpPr>
          <p:cNvPr id="3" name="Naslov 2"/>
          <p:cNvSpPr>
            <a:spLocks noGrp="1"/>
          </p:cNvSpPr>
          <p:nvPr>
            <p:ph type="title"/>
          </p:nvPr>
        </p:nvSpPr>
        <p:spPr/>
        <p:txBody>
          <a:bodyPr>
            <a:normAutofit fontScale="90000"/>
          </a:bodyPr>
          <a:lstStyle/>
          <a:p>
            <a:pPr algn="ctr"/>
            <a:r>
              <a:rPr lang="sl-SI" b="1" dirty="0" smtClean="0"/>
              <a:t>Razlike med modernim in trajnostnim urbanizmom</a:t>
            </a:r>
            <a:endParaRPr lang="sl-SI" dirty="0"/>
          </a:p>
        </p:txBody>
      </p:sp>
      <p:pic>
        <p:nvPicPr>
          <p:cNvPr id="5" name="Slika 4" descr="00 kidricevo.jpg"/>
          <p:cNvPicPr>
            <a:picLocks noChangeAspect="1"/>
          </p:cNvPicPr>
          <p:nvPr/>
        </p:nvPicPr>
        <p:blipFill>
          <a:blip r:embed="rId2"/>
          <a:stretch>
            <a:fillRect/>
          </a:stretch>
        </p:blipFill>
        <p:spPr>
          <a:xfrm>
            <a:off x="0" y="2214554"/>
            <a:ext cx="9144000" cy="411956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a:xfrm>
            <a:off x="457200" y="1285860"/>
            <a:ext cx="8229600" cy="5429288"/>
          </a:xfrm>
        </p:spPr>
        <p:txBody>
          <a:bodyPr>
            <a:normAutofit/>
          </a:bodyPr>
          <a:lstStyle/>
          <a:p>
            <a:pPr>
              <a:lnSpc>
                <a:spcPct val="120000"/>
              </a:lnSpc>
              <a:buNone/>
            </a:pPr>
            <a:r>
              <a:rPr lang="sl-SI" dirty="0" smtClean="0"/>
              <a:t/>
            </a:r>
            <a:br>
              <a:rPr lang="sl-SI" dirty="0" smtClean="0"/>
            </a:br>
            <a:endParaRPr lang="sl-SI" dirty="0"/>
          </a:p>
        </p:txBody>
      </p:sp>
      <p:sp>
        <p:nvSpPr>
          <p:cNvPr id="3" name="Naslov 2"/>
          <p:cNvSpPr>
            <a:spLocks noGrp="1"/>
          </p:cNvSpPr>
          <p:nvPr>
            <p:ph type="title"/>
          </p:nvPr>
        </p:nvSpPr>
        <p:spPr/>
        <p:txBody>
          <a:bodyPr>
            <a:normAutofit fontScale="90000"/>
          </a:bodyPr>
          <a:lstStyle/>
          <a:p>
            <a:pPr algn="ctr"/>
            <a:r>
              <a:rPr lang="sl-SI" b="1" dirty="0" smtClean="0"/>
              <a:t>Razlike med modernim in trajnostnim urbanizmom</a:t>
            </a:r>
            <a:endParaRPr lang="sl-SI" dirty="0"/>
          </a:p>
        </p:txBody>
      </p:sp>
      <p:pic>
        <p:nvPicPr>
          <p:cNvPr id="6" name="Slika 5" descr="00 trst.jpg"/>
          <p:cNvPicPr>
            <a:picLocks noChangeAspect="1"/>
          </p:cNvPicPr>
          <p:nvPr/>
        </p:nvPicPr>
        <p:blipFill>
          <a:blip r:embed="rId2"/>
          <a:stretch>
            <a:fillRect/>
          </a:stretch>
        </p:blipFill>
        <p:spPr>
          <a:xfrm>
            <a:off x="0" y="2000240"/>
            <a:ext cx="9144000" cy="412432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grada vsebine 3" descr="uzmm 1.jpg"/>
          <p:cNvPicPr>
            <a:picLocks noGrp="1" noChangeAspect="1"/>
          </p:cNvPicPr>
          <p:nvPr>
            <p:ph idx="1"/>
          </p:nvPr>
        </p:nvPicPr>
        <p:blipFill>
          <a:blip r:embed="rId2"/>
          <a:stretch>
            <a:fillRect/>
          </a:stretch>
        </p:blipFill>
        <p:spPr>
          <a:xfrm>
            <a:off x="5214942" y="1571612"/>
            <a:ext cx="3767066" cy="3929090"/>
          </a:xfrm>
        </p:spPr>
      </p:pic>
      <p:sp>
        <p:nvSpPr>
          <p:cNvPr id="3" name="Naslov 2"/>
          <p:cNvSpPr>
            <a:spLocks noGrp="1"/>
          </p:cNvSpPr>
          <p:nvPr>
            <p:ph type="title"/>
          </p:nvPr>
        </p:nvSpPr>
        <p:spPr/>
        <p:txBody>
          <a:bodyPr>
            <a:normAutofit/>
          </a:bodyPr>
          <a:lstStyle/>
          <a:p>
            <a:pPr algn="ctr"/>
            <a:r>
              <a:rPr lang="sl-SI" sz="2800" i="1" dirty="0" smtClean="0"/>
              <a:t>Strukturne razlike </a:t>
            </a:r>
            <a:r>
              <a:rPr lang="sl-SI" sz="2800" i="1" dirty="0" smtClean="0"/>
              <a:t>med modernim in trajnostnim urbanizmom</a:t>
            </a:r>
            <a:endParaRPr lang="sl-SI" sz="2800" i="1" dirty="0"/>
          </a:p>
        </p:txBody>
      </p:sp>
      <p:pic>
        <p:nvPicPr>
          <p:cNvPr id="5" name="Slika 4" descr="uzmm 2.jpg"/>
          <p:cNvPicPr>
            <a:picLocks noChangeAspect="1"/>
          </p:cNvPicPr>
          <p:nvPr/>
        </p:nvPicPr>
        <p:blipFill>
          <a:blip r:embed="rId3"/>
          <a:stretch>
            <a:fillRect/>
          </a:stretch>
        </p:blipFill>
        <p:spPr>
          <a:xfrm>
            <a:off x="0" y="1357297"/>
            <a:ext cx="5072066" cy="5314749"/>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slov 2"/>
          <p:cNvSpPr>
            <a:spLocks noGrp="1"/>
          </p:cNvSpPr>
          <p:nvPr>
            <p:ph type="title"/>
          </p:nvPr>
        </p:nvSpPr>
        <p:spPr/>
        <p:txBody>
          <a:bodyPr>
            <a:normAutofit/>
          </a:bodyPr>
          <a:lstStyle/>
          <a:p>
            <a:pPr algn="ctr"/>
            <a:r>
              <a:rPr lang="sl-SI" sz="2800" i="1" dirty="0" smtClean="0"/>
              <a:t>Strukturne razlike </a:t>
            </a:r>
            <a:r>
              <a:rPr lang="sl-SI" sz="2800" i="1" dirty="0" smtClean="0"/>
              <a:t>med modernim in trajnostnim urbanizmom</a:t>
            </a:r>
            <a:endParaRPr lang="sl-SI" sz="2800" i="1" dirty="0"/>
          </a:p>
        </p:txBody>
      </p:sp>
      <p:pic>
        <p:nvPicPr>
          <p:cNvPr id="7" name="Ograda vsebine 6" descr="uzmm 4.jpg"/>
          <p:cNvPicPr>
            <a:picLocks noGrp="1" noChangeAspect="1"/>
          </p:cNvPicPr>
          <p:nvPr>
            <p:ph idx="1"/>
          </p:nvPr>
        </p:nvPicPr>
        <p:blipFill>
          <a:blip r:embed="rId2"/>
          <a:stretch>
            <a:fillRect/>
          </a:stretch>
        </p:blipFill>
        <p:spPr>
          <a:xfrm>
            <a:off x="5929322" y="1785926"/>
            <a:ext cx="2916910" cy="3173154"/>
          </a:xfrm>
        </p:spPr>
      </p:pic>
      <p:pic>
        <p:nvPicPr>
          <p:cNvPr id="8" name="Slika 7" descr="uzmm 3.jpg"/>
          <p:cNvPicPr>
            <a:picLocks noChangeAspect="1"/>
          </p:cNvPicPr>
          <p:nvPr/>
        </p:nvPicPr>
        <p:blipFill>
          <a:blip r:embed="rId3"/>
          <a:stretch>
            <a:fillRect/>
          </a:stretch>
        </p:blipFill>
        <p:spPr>
          <a:xfrm>
            <a:off x="357158" y="1357298"/>
            <a:ext cx="5429256" cy="5642802"/>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ir">
  <a:themeElements>
    <a:clrScheme name="Papi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i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i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65</TotalTime>
  <Words>793</Words>
  <Application>Microsoft Office PowerPoint</Application>
  <PresentationFormat>Diaprojekcija na zaslonu (4:3)</PresentationFormat>
  <Paragraphs>85</Paragraphs>
  <Slides>28</Slides>
  <Notes>0</Notes>
  <HiddenSlides>0</HiddenSlides>
  <MMClips>0</MMClips>
  <ScaleCrop>false</ScaleCrop>
  <HeadingPairs>
    <vt:vector size="4" baseType="variant">
      <vt:variant>
        <vt:lpstr>Tema</vt:lpstr>
      </vt:variant>
      <vt:variant>
        <vt:i4>1</vt:i4>
      </vt:variant>
      <vt:variant>
        <vt:lpstr>Naslovi diapozitivov</vt:lpstr>
      </vt:variant>
      <vt:variant>
        <vt:i4>28</vt:i4>
      </vt:variant>
    </vt:vector>
  </HeadingPairs>
  <TitlesOfParts>
    <vt:vector size="29" baseType="lpstr">
      <vt:lpstr>Papir</vt:lpstr>
      <vt:lpstr>Trajnostni principi urejanja prostora</vt:lpstr>
      <vt:lpstr>Trajnostno mesto in urbanizem</vt:lpstr>
      <vt:lpstr>Razlike med modernim in trajnostnim urbanizmom</vt:lpstr>
      <vt:lpstr>Razlike med modernim in trajnostnim urbanizmom</vt:lpstr>
      <vt:lpstr>Razlike med modernim in trajnostnim urbanizmom</vt:lpstr>
      <vt:lpstr>Razlike med modernim in trajnostnim urbanizmom</vt:lpstr>
      <vt:lpstr>Razlike med modernim in trajnostnim urbanizmom</vt:lpstr>
      <vt:lpstr>Strukturne razlike med modernim in trajnostnim urbanizmom</vt:lpstr>
      <vt:lpstr>Strukturne razlike med modernim in trajnostnim urbanizmom</vt:lpstr>
      <vt:lpstr>Strukturne razlike med modernim in trajnostnim urbanizmom</vt:lpstr>
      <vt:lpstr>Strukturne razlike med modernim in trajnostnim urbanizmom</vt:lpstr>
      <vt:lpstr>Strukturne razlike med modernim in trajnostnim urbanizmom</vt:lpstr>
      <vt:lpstr>Strukturne razlike med modernim in trajnostnim urbanizmom</vt:lpstr>
      <vt:lpstr>Strukturne razlike med modernim in trajnostnim urbanizmom</vt:lpstr>
      <vt:lpstr>Strukturne razlike med modernim in trajnostnim urbanizmom</vt:lpstr>
      <vt:lpstr>Strukturne razlike med modernim in trajnostnim urbanizmom</vt:lpstr>
      <vt:lpstr>Strukturne razlike med modernim in trajnostnim urbanizmom</vt:lpstr>
      <vt:lpstr>Strukturne razlike med modernim in trajnostnim urbanizmom</vt:lpstr>
      <vt:lpstr>Strukturne razlike med modernim in trajnostnim urbanizmom</vt:lpstr>
      <vt:lpstr>Strukturne razlike med modernim in trajnostnim urbanizmom</vt:lpstr>
      <vt:lpstr>Strukturne razlike med modernim in trajnostnim urbanizmom</vt:lpstr>
      <vt:lpstr>Strukturne razlike med modernim in trajnostnim urbanizmom</vt:lpstr>
      <vt:lpstr>Strukturne razlike med modernim in trajnostnim urbanizmom</vt:lpstr>
      <vt:lpstr>Strukturne razlike med modernim in trajnostnim urbanizmom</vt:lpstr>
      <vt:lpstr>Strukturne razlike med modernim in trajnostnim urbanizmom</vt:lpstr>
      <vt:lpstr>Strukturne razlike med modernim in trajnostnim urbanizmom</vt:lpstr>
      <vt:lpstr>Strukturne razlike med modernim in trajnostnim urbanizmom</vt:lpstr>
      <vt:lpstr>___</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Trajnostni principi urejanja prostora</dc:title>
  <dc:creator>-</dc:creator>
  <cp:lastModifiedBy>-</cp:lastModifiedBy>
  <cp:revision>7</cp:revision>
  <dcterms:created xsi:type="dcterms:W3CDTF">2014-05-13T11:12:41Z</dcterms:created>
  <dcterms:modified xsi:type="dcterms:W3CDTF">2014-05-13T12:18:39Z</dcterms:modified>
</cp:coreProperties>
</file>