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84" r:id="rId3"/>
    <p:sldId id="313" r:id="rId4"/>
    <p:sldId id="314" r:id="rId5"/>
    <p:sldId id="315" r:id="rId6"/>
    <p:sldId id="324" r:id="rId7"/>
    <p:sldId id="316" r:id="rId8"/>
    <p:sldId id="318" r:id="rId9"/>
    <p:sldId id="319" r:id="rId10"/>
    <p:sldId id="320" r:id="rId11"/>
    <p:sldId id="312" r:id="rId12"/>
    <p:sldId id="323" r:id="rId13"/>
    <p:sldId id="322" r:id="rId14"/>
    <p:sldId id="302" r:id="rId15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12" autoAdjust="0"/>
  </p:normalViewPr>
  <p:slideViewPr>
    <p:cSldViewPr>
      <p:cViewPr>
        <p:scale>
          <a:sx n="66" d="100"/>
          <a:sy n="66" d="100"/>
        </p:scale>
        <p:origin x="-2934" y="-10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vogelfs.dem.si\Invest_Groups\Projektiva\Projekti\mHE\mHE%20Marolt\1.del\HIDR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vogelfs.dem.si\Invest_Groups\Projektiva\Projekti\mHE\mHE%20Marolt\1.del\HIDR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vogelfs.dem.si\Invest_Groups\Projektiva\Projekti\mHE\mHE%20Marolt\1.del\HIDR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List1!$A$46</c:f>
              <c:strCache>
                <c:ptCount val="1"/>
                <c:pt idx="0">
                  <c:v>sQs</c:v>
                </c:pt>
              </c:strCache>
            </c:strRef>
          </c:tx>
          <c:marker>
            <c:symbol val="none"/>
          </c:marker>
          <c:xVal>
            <c:numRef>
              <c:f>List1!$B$45:$AD$45</c:f>
              <c:numCache>
                <c:formatCode>General</c:formatCode>
                <c:ptCount val="2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0.75000000000000122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</c:numCache>
            </c:numRef>
          </c:xVal>
          <c:yVal>
            <c:numRef>
              <c:f>List1!$B$46:$AD$46</c:f>
              <c:numCache>
                <c:formatCode>0.00</c:formatCode>
                <c:ptCount val="29"/>
                <c:pt idx="0">
                  <c:v>1.4</c:v>
                </c:pt>
                <c:pt idx="1">
                  <c:v>1.3900000000000001</c:v>
                </c:pt>
                <c:pt idx="2">
                  <c:v>1.3800000000000001</c:v>
                </c:pt>
                <c:pt idx="3">
                  <c:v>1.365</c:v>
                </c:pt>
                <c:pt idx="4">
                  <c:v>1.35</c:v>
                </c:pt>
                <c:pt idx="5">
                  <c:v>1.2749999999999975</c:v>
                </c:pt>
                <c:pt idx="6">
                  <c:v>1.2</c:v>
                </c:pt>
                <c:pt idx="7">
                  <c:v>1.1749999999999998</c:v>
                </c:pt>
                <c:pt idx="8">
                  <c:v>1.1499999999999975</c:v>
                </c:pt>
                <c:pt idx="9">
                  <c:v>1.125</c:v>
                </c:pt>
                <c:pt idx="10">
                  <c:v>1.1000000000000001</c:v>
                </c:pt>
                <c:pt idx="11">
                  <c:v>1.085</c:v>
                </c:pt>
                <c:pt idx="12">
                  <c:v>1.07</c:v>
                </c:pt>
                <c:pt idx="13">
                  <c:v>1.05</c:v>
                </c:pt>
                <c:pt idx="14">
                  <c:v>1.03</c:v>
                </c:pt>
                <c:pt idx="15">
                  <c:v>1.0149999999999977</c:v>
                </c:pt>
                <c:pt idx="16">
                  <c:v>1</c:v>
                </c:pt>
                <c:pt idx="17">
                  <c:v>0.97500000000000064</c:v>
                </c:pt>
                <c:pt idx="18">
                  <c:v>0.95000000000000062</c:v>
                </c:pt>
                <c:pt idx="19">
                  <c:v>0.94000000000000061</c:v>
                </c:pt>
                <c:pt idx="20">
                  <c:v>0.93</c:v>
                </c:pt>
                <c:pt idx="21">
                  <c:v>0.91500000000000004</c:v>
                </c:pt>
                <c:pt idx="22">
                  <c:v>0.9</c:v>
                </c:pt>
                <c:pt idx="23">
                  <c:v>0.87500000000000122</c:v>
                </c:pt>
                <c:pt idx="24">
                  <c:v>0.85000000000000064</c:v>
                </c:pt>
                <c:pt idx="25">
                  <c:v>0.82500000000000062</c:v>
                </c:pt>
                <c:pt idx="26">
                  <c:v>0.8</c:v>
                </c:pt>
                <c:pt idx="27">
                  <c:v>0.77500000000000135</c:v>
                </c:pt>
                <c:pt idx="28">
                  <c:v>0.75000000000000122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List1!$A$47</c:f>
              <c:strCache>
                <c:ptCount val="1"/>
                <c:pt idx="0">
                  <c:v>nQnp</c:v>
                </c:pt>
              </c:strCache>
            </c:strRef>
          </c:tx>
          <c:marker>
            <c:symbol val="none"/>
          </c:marker>
          <c:xVal>
            <c:numRef>
              <c:f>List1!$B$45:$AD$45</c:f>
              <c:numCache>
                <c:formatCode>General</c:formatCode>
                <c:ptCount val="2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0.75000000000000122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</c:numCache>
            </c:numRef>
          </c:xVal>
          <c:yVal>
            <c:numRef>
              <c:f>List1!$B$47:$AD$47</c:f>
              <c:numCache>
                <c:formatCode>0.00</c:formatCode>
                <c:ptCount val="29"/>
                <c:pt idx="0">
                  <c:v>0.26600000000000001</c:v>
                </c:pt>
                <c:pt idx="1">
                  <c:v>0.2641</c:v>
                </c:pt>
                <c:pt idx="2">
                  <c:v>0.26220000000000004</c:v>
                </c:pt>
                <c:pt idx="3">
                  <c:v>0.25935000000000002</c:v>
                </c:pt>
                <c:pt idx="4">
                  <c:v>0.25650000000000001</c:v>
                </c:pt>
                <c:pt idx="5">
                  <c:v>0.24225000000000024</c:v>
                </c:pt>
                <c:pt idx="6">
                  <c:v>0.22800000000000001</c:v>
                </c:pt>
                <c:pt idx="7">
                  <c:v>0.22325</c:v>
                </c:pt>
                <c:pt idx="8">
                  <c:v>0.21850000000000031</c:v>
                </c:pt>
                <c:pt idx="9">
                  <c:v>0.21375000000000027</c:v>
                </c:pt>
                <c:pt idx="10">
                  <c:v>0.20900000000000021</c:v>
                </c:pt>
                <c:pt idx="11">
                  <c:v>0.20615</c:v>
                </c:pt>
                <c:pt idx="12">
                  <c:v>0.20330000000000001</c:v>
                </c:pt>
                <c:pt idx="13">
                  <c:v>0.19950000000000001</c:v>
                </c:pt>
                <c:pt idx="14">
                  <c:v>0.19570000000000001</c:v>
                </c:pt>
                <c:pt idx="15">
                  <c:v>0.19285000000000002</c:v>
                </c:pt>
                <c:pt idx="16">
                  <c:v>0.19</c:v>
                </c:pt>
                <c:pt idx="17">
                  <c:v>0.18525000000000028</c:v>
                </c:pt>
                <c:pt idx="18">
                  <c:v>0.18050000000000024</c:v>
                </c:pt>
                <c:pt idx="19">
                  <c:v>0.17860000000000001</c:v>
                </c:pt>
                <c:pt idx="20">
                  <c:v>0.1767000000000003</c:v>
                </c:pt>
                <c:pt idx="21">
                  <c:v>0.17385</c:v>
                </c:pt>
                <c:pt idx="22">
                  <c:v>0.17100000000000001</c:v>
                </c:pt>
                <c:pt idx="23">
                  <c:v>0.16625000000000001</c:v>
                </c:pt>
                <c:pt idx="24">
                  <c:v>0.1615</c:v>
                </c:pt>
                <c:pt idx="25">
                  <c:v>0.15675000000000031</c:v>
                </c:pt>
                <c:pt idx="26">
                  <c:v>0.1520000000000003</c:v>
                </c:pt>
                <c:pt idx="27">
                  <c:v>0.14725000000000021</c:v>
                </c:pt>
                <c:pt idx="28">
                  <c:v>0.14250000000000004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List1!$A$48</c:f>
              <c:strCache>
                <c:ptCount val="1"/>
                <c:pt idx="0">
                  <c:v>sQnp</c:v>
                </c:pt>
              </c:strCache>
            </c:strRef>
          </c:tx>
          <c:marker>
            <c:symbol val="none"/>
          </c:marker>
          <c:xVal>
            <c:numRef>
              <c:f>List1!$B$45:$AD$45</c:f>
              <c:numCache>
                <c:formatCode>General</c:formatCode>
                <c:ptCount val="2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0.75000000000000122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</c:numCache>
            </c:numRef>
          </c:xVal>
          <c:yVal>
            <c:numRef>
              <c:f>List1!$B$48:$AD$48</c:f>
              <c:numCache>
                <c:formatCode>0.00</c:formatCode>
                <c:ptCount val="29"/>
                <c:pt idx="0">
                  <c:v>0.44800000000000001</c:v>
                </c:pt>
                <c:pt idx="1">
                  <c:v>0.44479999999999997</c:v>
                </c:pt>
                <c:pt idx="2">
                  <c:v>0.44160000000000005</c:v>
                </c:pt>
                <c:pt idx="3">
                  <c:v>0.43680000000000074</c:v>
                </c:pt>
                <c:pt idx="4">
                  <c:v>0.43200000000000038</c:v>
                </c:pt>
                <c:pt idx="5">
                  <c:v>0.40800000000000008</c:v>
                </c:pt>
                <c:pt idx="6">
                  <c:v>0.38400000000000062</c:v>
                </c:pt>
                <c:pt idx="7">
                  <c:v>0.37600000000000056</c:v>
                </c:pt>
                <c:pt idx="8">
                  <c:v>0.36800000000000038</c:v>
                </c:pt>
                <c:pt idx="9">
                  <c:v>0.36000000000000032</c:v>
                </c:pt>
                <c:pt idx="10">
                  <c:v>0.35200000000000031</c:v>
                </c:pt>
                <c:pt idx="11">
                  <c:v>0.34720000000000001</c:v>
                </c:pt>
                <c:pt idx="12">
                  <c:v>0.34240000000000032</c:v>
                </c:pt>
                <c:pt idx="13">
                  <c:v>0.33600000000000074</c:v>
                </c:pt>
                <c:pt idx="14">
                  <c:v>0.32960000000000061</c:v>
                </c:pt>
                <c:pt idx="15">
                  <c:v>0.32480000000000092</c:v>
                </c:pt>
                <c:pt idx="16">
                  <c:v>0.32000000000000062</c:v>
                </c:pt>
                <c:pt idx="17">
                  <c:v>0.31200000000000055</c:v>
                </c:pt>
                <c:pt idx="18">
                  <c:v>0.30400000000000038</c:v>
                </c:pt>
                <c:pt idx="19">
                  <c:v>0.30080000000000062</c:v>
                </c:pt>
                <c:pt idx="20">
                  <c:v>0.29760000000000031</c:v>
                </c:pt>
                <c:pt idx="21">
                  <c:v>0.29280000000000062</c:v>
                </c:pt>
                <c:pt idx="22">
                  <c:v>0.28800000000000031</c:v>
                </c:pt>
                <c:pt idx="23">
                  <c:v>0.28000000000000008</c:v>
                </c:pt>
                <c:pt idx="24">
                  <c:v>0.27200000000000002</c:v>
                </c:pt>
                <c:pt idx="25">
                  <c:v>0.26400000000000001</c:v>
                </c:pt>
                <c:pt idx="26">
                  <c:v>0.25600000000000001</c:v>
                </c:pt>
                <c:pt idx="27">
                  <c:v>0.2480000000000003</c:v>
                </c:pt>
                <c:pt idx="28">
                  <c:v>0.24000000000000021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303872"/>
        <c:axId val="92304448"/>
      </c:scatterChart>
      <c:valAx>
        <c:axId val="9230387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sl-SI"/>
                  <a:t>Stacionaža</a:t>
                </a:r>
                <a:r>
                  <a:rPr lang="sl-SI" baseline="0"/>
                  <a:t> od izliva proti izviru (km)</a:t>
                </a:r>
                <a:endParaRPr lang="sl-SI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2304448"/>
        <c:crosses val="autoZero"/>
        <c:crossBetween val="midCat"/>
      </c:valAx>
      <c:valAx>
        <c:axId val="92304448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l-SI"/>
                  <a:t>Pretok (m</a:t>
                </a:r>
                <a:r>
                  <a:rPr lang="sl-SI" baseline="30000"/>
                  <a:t>3</a:t>
                </a:r>
                <a:r>
                  <a:rPr lang="sl-SI"/>
                  <a:t>/s)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9230387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List1!$A$13</c:f>
              <c:strCache>
                <c:ptCount val="1"/>
                <c:pt idx="0">
                  <c:v>h</c:v>
                </c:pt>
              </c:strCache>
            </c:strRef>
          </c:tx>
          <c:marker>
            <c:symbol val="none"/>
          </c:marker>
          <c:xVal>
            <c:numRef>
              <c:f>List1!$B$12:$AD$12</c:f>
              <c:numCache>
                <c:formatCode>General</c:formatCode>
                <c:ptCount val="29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0.75000000000000122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  <c:pt idx="28">
                  <c:v>7</c:v>
                </c:pt>
              </c:numCache>
            </c:numRef>
          </c:xVal>
          <c:yVal>
            <c:numRef>
              <c:f>List1!$B$13:$AD$13</c:f>
              <c:numCache>
                <c:formatCode>General</c:formatCode>
                <c:ptCount val="29"/>
                <c:pt idx="0">
                  <c:v>270</c:v>
                </c:pt>
                <c:pt idx="1">
                  <c:v>275</c:v>
                </c:pt>
                <c:pt idx="2">
                  <c:v>280</c:v>
                </c:pt>
                <c:pt idx="3">
                  <c:v>288.5</c:v>
                </c:pt>
                <c:pt idx="4">
                  <c:v>297</c:v>
                </c:pt>
                <c:pt idx="5">
                  <c:v>301</c:v>
                </c:pt>
                <c:pt idx="6">
                  <c:v>305</c:v>
                </c:pt>
                <c:pt idx="7">
                  <c:v>320</c:v>
                </c:pt>
                <c:pt idx="8">
                  <c:v>335</c:v>
                </c:pt>
                <c:pt idx="9">
                  <c:v>350</c:v>
                </c:pt>
                <c:pt idx="10">
                  <c:v>365</c:v>
                </c:pt>
                <c:pt idx="11">
                  <c:v>372.5</c:v>
                </c:pt>
                <c:pt idx="12">
                  <c:v>380</c:v>
                </c:pt>
                <c:pt idx="13">
                  <c:v>387.5</c:v>
                </c:pt>
                <c:pt idx="14">
                  <c:v>395</c:v>
                </c:pt>
                <c:pt idx="15">
                  <c:v>401.5</c:v>
                </c:pt>
                <c:pt idx="16">
                  <c:v>408</c:v>
                </c:pt>
                <c:pt idx="17">
                  <c:v>422.5</c:v>
                </c:pt>
                <c:pt idx="18">
                  <c:v>437</c:v>
                </c:pt>
                <c:pt idx="19">
                  <c:v>453.5</c:v>
                </c:pt>
                <c:pt idx="20">
                  <c:v>470</c:v>
                </c:pt>
                <c:pt idx="21">
                  <c:v>500</c:v>
                </c:pt>
                <c:pt idx="22">
                  <c:v>530</c:v>
                </c:pt>
                <c:pt idx="23">
                  <c:v>537.5</c:v>
                </c:pt>
                <c:pt idx="24">
                  <c:v>545</c:v>
                </c:pt>
                <c:pt idx="25">
                  <c:v>560</c:v>
                </c:pt>
                <c:pt idx="26">
                  <c:v>575</c:v>
                </c:pt>
                <c:pt idx="27">
                  <c:v>589</c:v>
                </c:pt>
                <c:pt idx="28">
                  <c:v>603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2306176"/>
        <c:axId val="92306752"/>
      </c:scatterChart>
      <c:valAx>
        <c:axId val="92306176"/>
        <c:scaling>
          <c:orientation val="minMax"/>
        </c:scaling>
        <c:delete val="0"/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sl-SI"/>
                  <a:t>Stacionaža od izliva v reko Dravo (km)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2306752"/>
        <c:crosses val="autoZero"/>
        <c:crossBetween val="midCat"/>
        <c:majorUnit val="0.5"/>
      </c:valAx>
      <c:valAx>
        <c:axId val="92306752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l-SI"/>
                  <a:t>Nadmorska</a:t>
                </a:r>
                <a:r>
                  <a:rPr lang="sl-SI" baseline="0"/>
                  <a:t> višina (m)</a:t>
                </a:r>
                <a:endParaRPr lang="sl-SI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2306176"/>
        <c:crosses val="autoZero"/>
        <c:crossBetween val="midCat"/>
        <c:majorUnit val="50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List1!$A$7</c:f>
              <c:strCache>
                <c:ptCount val="1"/>
                <c:pt idx="0">
                  <c:v>Pi (250)</c:v>
                </c:pt>
              </c:strCache>
            </c:strRef>
          </c:tx>
          <c:invertIfNegative val="0"/>
          <c:cat>
            <c:numRef>
              <c:f>List1!$B$6:$AC$6</c:f>
              <c:numCache>
                <c:formatCode>General</c:formatCode>
                <c:ptCount val="28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0.75000000000000122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</c:numCache>
            </c:numRef>
          </c:cat>
          <c:val>
            <c:numRef>
              <c:f>List1!$B$7:$AC$7</c:f>
              <c:numCache>
                <c:formatCode>0</c:formatCode>
                <c:ptCount val="28"/>
                <c:pt idx="0">
                  <c:v>47.248393500000013</c:v>
                </c:pt>
                <c:pt idx="1">
                  <c:v>46.908477000000005</c:v>
                </c:pt>
                <c:pt idx="2">
                  <c:v>78.877623825000157</c:v>
                </c:pt>
                <c:pt idx="3">
                  <c:v>78.01083675000001</c:v>
                </c:pt>
                <c:pt idx="4">
                  <c:v>34.671483000000002</c:v>
                </c:pt>
                <c:pt idx="5">
                  <c:v>32.631984000000003</c:v>
                </c:pt>
                <c:pt idx="6">
                  <c:v>119.82056625</c:v>
                </c:pt>
                <c:pt idx="7">
                  <c:v>117.2711925</c:v>
                </c:pt>
                <c:pt idx="8">
                  <c:v>114.72181875000001</c:v>
                </c:pt>
                <c:pt idx="9">
                  <c:v>112.17244499999987</c:v>
                </c:pt>
                <c:pt idx="10">
                  <c:v>55.321410375000006</c:v>
                </c:pt>
                <c:pt idx="11">
                  <c:v>54.55659825</c:v>
                </c:pt>
                <c:pt idx="12">
                  <c:v>53.536848750000004</c:v>
                </c:pt>
                <c:pt idx="13">
                  <c:v>52.517099250000001</c:v>
                </c:pt>
                <c:pt idx="14">
                  <c:v>44.851982174999996</c:v>
                </c:pt>
                <c:pt idx="15">
                  <c:v>44.189145000000003</c:v>
                </c:pt>
                <c:pt idx="16">
                  <c:v>96.111390375000013</c:v>
                </c:pt>
                <c:pt idx="17">
                  <c:v>93.646995750000002</c:v>
                </c:pt>
                <c:pt idx="18">
                  <c:v>105.4420983</c:v>
                </c:pt>
                <c:pt idx="19">
                  <c:v>104.32037384999985</c:v>
                </c:pt>
                <c:pt idx="20">
                  <c:v>186.61415849999995</c:v>
                </c:pt>
                <c:pt idx="21">
                  <c:v>183.55491000000001</c:v>
                </c:pt>
                <c:pt idx="22">
                  <c:v>44.614040625000001</c:v>
                </c:pt>
                <c:pt idx="23">
                  <c:v>43.339353750000001</c:v>
                </c:pt>
                <c:pt idx="24">
                  <c:v>84.129333749999958</c:v>
                </c:pt>
                <c:pt idx="25">
                  <c:v>81.57996</c:v>
                </c:pt>
                <c:pt idx="26">
                  <c:v>73.761880500000004</c:v>
                </c:pt>
                <c:pt idx="27">
                  <c:v>71.38246500000001</c:v>
                </c:pt>
              </c:numCache>
            </c:numRef>
          </c:val>
        </c:ser>
        <c:ser>
          <c:idx val="1"/>
          <c:order val="1"/>
          <c:tx>
            <c:strRef>
              <c:f>List1!$A$8</c:f>
              <c:strCache>
                <c:ptCount val="1"/>
                <c:pt idx="0">
                  <c:v>Pi (1000)</c:v>
                </c:pt>
              </c:strCache>
            </c:strRef>
          </c:tx>
          <c:invertIfNegative val="0"/>
          <c:cat>
            <c:numRef>
              <c:f>List1!$B$6:$AC$6</c:f>
              <c:numCache>
                <c:formatCode>General</c:formatCode>
                <c:ptCount val="28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0.75000000000000122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</c:numCache>
            </c:numRef>
          </c:cat>
          <c:val>
            <c:numRef>
              <c:f>List1!$B$8:$AC$8</c:f>
              <c:numCache>
                <c:formatCode>0</c:formatCode>
                <c:ptCount val="28"/>
                <c:pt idx="0">
                  <c:v>190.74980924999974</c:v>
                </c:pt>
                <c:pt idx="1">
                  <c:v>224.34489000000005</c:v>
                </c:pt>
                <c:pt idx="2">
                  <c:v>202.25031750000031</c:v>
                </c:pt>
                <c:pt idx="3">
                  <c:v>149.56325999999999</c:v>
                </c:pt>
                <c:pt idx="4">
                  <c:v>204.13874250000001</c:v>
                </c:pt>
                <c:pt idx="5">
                  <c:v>295.34967000000063</c:v>
                </c:pt>
                <c:pt idx="6">
                  <c:v>382.40606249999951</c:v>
                </c:pt>
                <c:pt idx="7">
                  <c:v>373.90814999999918</c:v>
                </c:pt>
                <c:pt idx="8">
                  <c:v>307.34116874999944</c:v>
                </c:pt>
                <c:pt idx="9">
                  <c:v>242.47376999999992</c:v>
                </c:pt>
                <c:pt idx="10">
                  <c:v>178.45616250000003</c:v>
                </c:pt>
                <c:pt idx="11">
                  <c:v>175.05699750000031</c:v>
                </c:pt>
                <c:pt idx="12">
                  <c:v>164.84061825000003</c:v>
                </c:pt>
                <c:pt idx="13">
                  <c:v>154.85085000000001</c:v>
                </c:pt>
                <c:pt idx="14">
                  <c:v>202.53358124999974</c:v>
                </c:pt>
                <c:pt idx="15">
                  <c:v>254.74853249999998</c:v>
                </c:pt>
                <c:pt idx="16">
                  <c:v>323.07174899999939</c:v>
                </c:pt>
                <c:pt idx="17">
                  <c:v>333.68469750000008</c:v>
                </c:pt>
                <c:pt idx="18">
                  <c:v>435.43303649999893</c:v>
                </c:pt>
                <c:pt idx="19">
                  <c:v>520.07224500000007</c:v>
                </c:pt>
                <c:pt idx="20">
                  <c:v>446.14040625000007</c:v>
                </c:pt>
                <c:pt idx="21">
                  <c:v>288.92902499999963</c:v>
                </c:pt>
                <c:pt idx="22">
                  <c:v>186.95407500000002</c:v>
                </c:pt>
                <c:pt idx="23">
                  <c:v>226.61100000000002</c:v>
                </c:pt>
                <c:pt idx="24">
                  <c:v>257.58116999999925</c:v>
                </c:pt>
                <c:pt idx="25">
                  <c:v>243.60682499999999</c:v>
                </c:pt>
              </c:numCache>
            </c:numRef>
          </c:val>
        </c:ser>
        <c:ser>
          <c:idx val="2"/>
          <c:order val="2"/>
          <c:tx>
            <c:strRef>
              <c:f>List1!$A$9</c:f>
              <c:strCache>
                <c:ptCount val="1"/>
                <c:pt idx="0">
                  <c:v>Pi(1500)</c:v>
                </c:pt>
              </c:strCache>
            </c:strRef>
          </c:tx>
          <c:invertIfNegative val="0"/>
          <c:cat>
            <c:numRef>
              <c:f>List1!$B$6:$AC$6</c:f>
              <c:numCache>
                <c:formatCode>General</c:formatCode>
                <c:ptCount val="28"/>
                <c:pt idx="0">
                  <c:v>0</c:v>
                </c:pt>
                <c:pt idx="1">
                  <c:v>0.25</c:v>
                </c:pt>
                <c:pt idx="2">
                  <c:v>0.5</c:v>
                </c:pt>
                <c:pt idx="3">
                  <c:v>0.75000000000000122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  <c:pt idx="20">
                  <c:v>5</c:v>
                </c:pt>
                <c:pt idx="21">
                  <c:v>5.25</c:v>
                </c:pt>
                <c:pt idx="22">
                  <c:v>5.5</c:v>
                </c:pt>
                <c:pt idx="23">
                  <c:v>5.75</c:v>
                </c:pt>
                <c:pt idx="24">
                  <c:v>6</c:v>
                </c:pt>
                <c:pt idx="25">
                  <c:v>6.25</c:v>
                </c:pt>
                <c:pt idx="26">
                  <c:v>6.5</c:v>
                </c:pt>
                <c:pt idx="27">
                  <c:v>6.75</c:v>
                </c:pt>
              </c:numCache>
            </c:numRef>
          </c:cat>
          <c:val>
            <c:numRef>
              <c:f>List1!$B$9:$AC$9</c:f>
              <c:numCache>
                <c:formatCode>0</c:formatCode>
                <c:ptCount val="28"/>
                <c:pt idx="0">
                  <c:v>317.25540000000007</c:v>
                </c:pt>
                <c:pt idx="1">
                  <c:v>399.40188749999999</c:v>
                </c:pt>
                <c:pt idx="2">
                  <c:v>477.77152499999926</c:v>
                </c:pt>
                <c:pt idx="3">
                  <c:v>522.62161874999947</c:v>
                </c:pt>
                <c:pt idx="4">
                  <c:v>565.01676000000009</c:v>
                </c:pt>
                <c:pt idx="5">
                  <c:v>585.99716174999946</c:v>
                </c:pt>
                <c:pt idx="6">
                  <c:v>606.18442500000015</c:v>
                </c:pt>
                <c:pt idx="7">
                  <c:v>535.36848750000013</c:v>
                </c:pt>
                <c:pt idx="8">
                  <c:v>466.81866000000008</c:v>
                </c:pt>
                <c:pt idx="9">
                  <c:v>394.85078325000012</c:v>
                </c:pt>
                <c:pt idx="10">
                  <c:v>324.80910000000006</c:v>
                </c:pt>
                <c:pt idx="11">
                  <c:v>368.24287500000008</c:v>
                </c:pt>
                <c:pt idx="12">
                  <c:v>409.03285500000004</c:v>
                </c:pt>
                <c:pt idx="13">
                  <c:v>468.63154799999944</c:v>
                </c:pt>
                <c:pt idx="14">
                  <c:v>526.87057500000003</c:v>
                </c:pt>
                <c:pt idx="15">
                  <c:v>680.79609675000052</c:v>
                </c:pt>
                <c:pt idx="16">
                  <c:v>829.39625999999885</c:v>
                </c:pt>
                <c:pt idx="17">
                  <c:v>760.09106250000013</c:v>
                </c:pt>
                <c:pt idx="18">
                  <c:v>693.42965999999888</c:v>
                </c:pt>
                <c:pt idx="19">
                  <c:v>663.68696625000052</c:v>
                </c:pt>
                <c:pt idx="20">
                  <c:v>634.51080000000013</c:v>
                </c:pt>
                <c:pt idx="21">
                  <c:v>521.01645750000012</c:v>
                </c:pt>
                <c:pt idx="22">
                  <c:v>413.56507500000009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4989824"/>
        <c:axId val="64451648"/>
      </c:barChart>
      <c:catAx>
        <c:axId val="9498982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sl-SI"/>
                  <a:t>Stacionaža od izliva (km)</a:t>
                </a:r>
              </a:p>
            </c:rich>
          </c:tx>
          <c:layout/>
          <c:overlay val="0"/>
        </c:title>
        <c:numFmt formatCode="#,##0.00" sourceLinked="0"/>
        <c:majorTickMark val="out"/>
        <c:minorTickMark val="none"/>
        <c:tickLblPos val="nextTo"/>
        <c:crossAx val="64451648"/>
        <c:crosses val="autoZero"/>
        <c:auto val="1"/>
        <c:lblAlgn val="ctr"/>
        <c:lblOffset val="100"/>
        <c:noMultiLvlLbl val="0"/>
      </c:catAx>
      <c:valAx>
        <c:axId val="64451648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sl-SI"/>
                  <a:t>Nazivna</a:t>
                </a:r>
                <a:r>
                  <a:rPr lang="sl-SI" baseline="0"/>
                  <a:t> razpoložljiva moč na podlagi sQs (kW)</a:t>
                </a:r>
                <a:endParaRPr lang="sl-SI"/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949898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 dirty="0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AADC7-FCB3-4954-94A6-16C77E83E377}" type="datetimeFigureOut">
              <a:rPr lang="sl-SI" smtClean="0"/>
              <a:pPr/>
              <a:t>7.5.2014</a:t>
            </a:fld>
            <a:endParaRPr lang="sl-SI" dirty="0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FA259-6F3C-4F11-81E3-49BB0FCECA49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71625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 dirty="0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A47FA-F7D9-48BA-8139-CBD441A2716E}" type="datetimeFigureOut">
              <a:rPr lang="sl-SI" smtClean="0"/>
              <a:pPr/>
              <a:t>7.5.2014</a:t>
            </a:fld>
            <a:endParaRPr lang="sl-SI" dirty="0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 dirty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 dirty="0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8B1F2-0E2D-4CBF-B3BD-8E177E51D7EB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03560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8B1F2-0E2D-4CBF-B3BD-8E177E51D7EB}" type="slidenum">
              <a:rPr lang="sl-SI" smtClean="0"/>
              <a:pPr/>
              <a:t>1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sl-SI" dirty="0" smtClean="0"/>
              <a:t>Uredite slog naslova matrice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DC4E-BEA6-4E0E-A917-E50156F201A4}" type="datetimeFigureOut">
              <a:rPr lang="sl-SI" smtClean="0"/>
              <a:pPr/>
              <a:t>7.5.2014</a:t>
            </a:fld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93E7-38DB-4705-B0A4-2849BBD8E1AE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22356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1296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DC4E-BEA6-4E0E-A917-E50156F201A4}" type="datetimeFigureOut">
              <a:rPr lang="sl-SI" smtClean="0"/>
              <a:pPr/>
              <a:t>7.5.2014</a:t>
            </a:fld>
            <a:endParaRPr lang="sl-SI" dirty="0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93E7-38DB-4705-B0A4-2849BBD8E1AE}" type="slidenum">
              <a:rPr lang="sl-SI" smtClean="0"/>
              <a:pPr/>
              <a:t>‹#›</a:t>
            </a:fld>
            <a:endParaRPr lang="sl-SI" dirty="0"/>
          </a:p>
        </p:txBody>
      </p:sp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Kliknite, če želite urediti slog naslova matrice</a:t>
            </a:r>
            <a:endParaRPr lang="sl-SI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stavitev po me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DC4E-BEA6-4E0E-A917-E50156F201A4}" type="datetimeFigureOut">
              <a:rPr lang="sl-SI" smtClean="0"/>
              <a:pPr/>
              <a:t>7.5.2014</a:t>
            </a:fld>
            <a:endParaRPr lang="sl-SI" dirty="0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693E7-38DB-4705-B0A4-2849BBD8E1AE}" type="slidenum">
              <a:rPr lang="sl-SI" smtClean="0"/>
              <a:pPr/>
              <a:t>‹#›</a:t>
            </a:fld>
            <a:endParaRPr lang="sl-SI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dirty="0" smtClean="0"/>
              <a:t>Uredite slog naslova matrice</a:t>
            </a:r>
            <a:endParaRPr lang="sl-SI" dirty="0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dirty="0" smtClean="0"/>
              <a:t>Uredite sloge besedila matrice</a:t>
            </a:r>
          </a:p>
          <a:p>
            <a:pPr lvl="1"/>
            <a:r>
              <a:rPr lang="sl-SI" dirty="0" smtClean="0"/>
              <a:t>Druga raven</a:t>
            </a:r>
          </a:p>
          <a:p>
            <a:pPr lvl="2"/>
            <a:r>
              <a:rPr lang="sl-SI" dirty="0" smtClean="0"/>
              <a:t>Tretja raven</a:t>
            </a:r>
          </a:p>
          <a:p>
            <a:pPr lvl="3"/>
            <a:r>
              <a:rPr lang="sl-SI" dirty="0" smtClean="0"/>
              <a:t>Četrta raven</a:t>
            </a:r>
          </a:p>
          <a:p>
            <a:pPr lvl="4"/>
            <a:r>
              <a:rPr lang="sl-SI" dirty="0" smtClean="0"/>
              <a:t>Peta raven</a:t>
            </a:r>
            <a:endParaRPr lang="sl-SI" dirty="0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CDC4E-BEA6-4E0E-A917-E50156F201A4}" type="datetimeFigureOut">
              <a:rPr lang="sl-SI" smtClean="0"/>
              <a:pPr/>
              <a:t>7.5.2014</a:t>
            </a:fld>
            <a:endParaRPr lang="sl-SI" dirty="0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 dirty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693E7-38DB-4705-B0A4-2849BBD8E1AE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79215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07504" y="2132857"/>
            <a:ext cx="8496944" cy="3744416"/>
          </a:xfrm>
        </p:spPr>
        <p:txBody>
          <a:bodyPr>
            <a:noAutofit/>
          </a:bodyPr>
          <a:lstStyle/>
          <a:p>
            <a:pPr algn="ctr"/>
            <a:r>
              <a:rPr lang="sl-SI" sz="1400" i="1" dirty="0" smtClean="0">
                <a:solidFill>
                  <a:schemeClr val="bg1"/>
                </a:solidFill>
              </a:rPr>
              <a:t>HSE </a:t>
            </a:r>
            <a:r>
              <a:rPr lang="sl-SI" sz="1400" i="1" dirty="0" err="1" smtClean="0">
                <a:solidFill>
                  <a:schemeClr val="bg1"/>
                </a:solidFill>
              </a:rPr>
              <a:t>Invest</a:t>
            </a:r>
            <a:r>
              <a:rPr lang="sl-SI" sz="1400" i="1" dirty="0" smtClean="0">
                <a:solidFill>
                  <a:schemeClr val="bg1"/>
                </a:solidFill>
              </a:rPr>
              <a:t> d.o.o.; Obrežna ulica 170, 2000 MARIBOR</a:t>
            </a:r>
            <a:br>
              <a:rPr lang="sl-SI" sz="1400" i="1" dirty="0" smtClean="0">
                <a:solidFill>
                  <a:schemeClr val="bg1"/>
                </a:solidFill>
              </a:rPr>
            </a:br>
            <a:r>
              <a:rPr lang="sl-SI" sz="2000" dirty="0" smtClean="0">
                <a:solidFill>
                  <a:schemeClr val="bg1"/>
                </a:solidFill>
              </a:rPr>
              <a:t/>
            </a:r>
            <a:br>
              <a:rPr lang="sl-SI" sz="2000" dirty="0" smtClean="0">
                <a:solidFill>
                  <a:schemeClr val="bg1"/>
                </a:solidFill>
              </a:rPr>
            </a:br>
            <a:r>
              <a:rPr lang="sl-SI" sz="2000" dirty="0" smtClean="0">
                <a:solidFill>
                  <a:schemeClr val="bg1"/>
                </a:solidFill>
              </a:rPr>
              <a:t>HIDROPOTENCIAL VODOTOKA LOBNICA IN GRADNJA </a:t>
            </a:r>
            <a:r>
              <a:rPr lang="sl-SI" sz="2000" dirty="0" err="1" smtClean="0">
                <a:solidFill>
                  <a:schemeClr val="bg1"/>
                </a:solidFill>
              </a:rPr>
              <a:t>mHE</a:t>
            </a:r>
            <a:r>
              <a:rPr lang="sl-SI" sz="2000" dirty="0" smtClean="0">
                <a:solidFill>
                  <a:schemeClr val="bg1"/>
                </a:solidFill>
              </a:rPr>
              <a:t> RUŠE</a:t>
            </a:r>
            <a:br>
              <a:rPr lang="sl-SI" sz="2000" dirty="0" smtClean="0">
                <a:solidFill>
                  <a:schemeClr val="bg1"/>
                </a:solidFill>
              </a:rPr>
            </a:br>
            <a:r>
              <a:rPr lang="sl-SI" sz="1400" i="1" dirty="0">
                <a:solidFill>
                  <a:schemeClr val="bg1"/>
                </a:solidFill>
              </a:rPr>
              <a:t>Jožef Horvat univ.dipl.inž.el. , Andrej Rajh, univ.dipl.inž.grad.</a:t>
            </a:r>
            <a:r>
              <a:rPr lang="sl-SI" sz="2000" dirty="0" smtClean="0">
                <a:solidFill>
                  <a:schemeClr val="bg1"/>
                </a:solidFill>
              </a:rPr>
              <a:t/>
            </a:r>
            <a:br>
              <a:rPr lang="sl-SI" sz="2000" dirty="0" smtClean="0">
                <a:solidFill>
                  <a:schemeClr val="bg1"/>
                </a:solidFill>
              </a:rPr>
            </a:br>
            <a:r>
              <a:rPr lang="sl-SI" sz="2000" dirty="0" smtClean="0">
                <a:solidFill>
                  <a:schemeClr val="bg1"/>
                </a:solidFill>
              </a:rPr>
              <a:t/>
            </a:r>
            <a:br>
              <a:rPr lang="sl-SI" sz="2000" dirty="0" smtClean="0">
                <a:solidFill>
                  <a:schemeClr val="bg1"/>
                </a:solidFill>
              </a:rPr>
            </a:br>
            <a:r>
              <a:rPr lang="sl-SI" sz="2000" dirty="0">
                <a:solidFill>
                  <a:schemeClr val="bg1"/>
                </a:solidFill>
              </a:rPr>
              <a:t/>
            </a:r>
            <a:br>
              <a:rPr lang="sl-SI" sz="2000" dirty="0">
                <a:solidFill>
                  <a:schemeClr val="bg1"/>
                </a:solidFill>
              </a:rPr>
            </a:br>
            <a:r>
              <a:rPr lang="sl-SI" sz="2000" dirty="0" smtClean="0">
                <a:solidFill>
                  <a:schemeClr val="bg1"/>
                </a:solidFill>
              </a:rPr>
              <a:t/>
            </a:r>
            <a:br>
              <a:rPr lang="sl-SI" sz="2000" dirty="0" smtClean="0">
                <a:solidFill>
                  <a:schemeClr val="bg1"/>
                </a:solidFill>
              </a:rPr>
            </a:br>
            <a:r>
              <a:rPr lang="sl-SI" sz="2000" i="1" dirty="0" smtClean="0">
                <a:solidFill>
                  <a:schemeClr val="bg1"/>
                </a:solidFill>
              </a:rPr>
              <a:t>KOMUNALNA ENERGETIKA</a:t>
            </a:r>
            <a:r>
              <a:rPr lang="sl-SI" sz="1400" i="1" dirty="0" smtClean="0">
                <a:solidFill>
                  <a:schemeClr val="bg1"/>
                </a:solidFill>
              </a:rPr>
              <a:t/>
            </a:r>
            <a:br>
              <a:rPr lang="sl-SI" sz="1400" i="1" dirty="0" smtClean="0">
                <a:solidFill>
                  <a:schemeClr val="bg1"/>
                </a:solidFill>
              </a:rPr>
            </a:br>
            <a:r>
              <a:rPr lang="sl-SI" sz="1400" i="1" dirty="0" smtClean="0">
                <a:solidFill>
                  <a:schemeClr val="bg1"/>
                </a:solidFill>
              </a:rPr>
              <a:t>23. mednarodno posvetovanje</a:t>
            </a:r>
            <a:br>
              <a:rPr lang="sl-SI" sz="1400" i="1" dirty="0" smtClean="0">
                <a:solidFill>
                  <a:schemeClr val="bg1"/>
                </a:solidFill>
              </a:rPr>
            </a:br>
            <a:r>
              <a:rPr lang="sl-SI" sz="1400" i="1" dirty="0" smtClean="0">
                <a:solidFill>
                  <a:schemeClr val="bg1"/>
                </a:solidFill>
              </a:rPr>
              <a:t>od 13. do 15. maj 2014  Maribor, Slovenija</a:t>
            </a:r>
            <a:br>
              <a:rPr lang="sl-SI" sz="1400" i="1" dirty="0" smtClean="0">
                <a:solidFill>
                  <a:schemeClr val="bg1"/>
                </a:solidFill>
              </a:rPr>
            </a:br>
            <a:r>
              <a:rPr lang="sl-SI" sz="1400" i="1" dirty="0" smtClean="0">
                <a:solidFill>
                  <a:schemeClr val="bg1"/>
                </a:solidFill>
              </a:rPr>
              <a:t/>
            </a:r>
            <a:br>
              <a:rPr lang="sl-SI" sz="1400" i="1" dirty="0" smtClean="0">
                <a:solidFill>
                  <a:schemeClr val="bg1"/>
                </a:solidFill>
              </a:rPr>
            </a:br>
            <a:r>
              <a:rPr lang="sl-SI" sz="1400" i="1" dirty="0" smtClean="0">
                <a:solidFill>
                  <a:schemeClr val="bg1"/>
                </a:solidFill>
              </a:rPr>
              <a:t/>
            </a:r>
            <a:br>
              <a:rPr lang="sl-SI" sz="1400" i="1" dirty="0" smtClean="0">
                <a:solidFill>
                  <a:schemeClr val="bg1"/>
                </a:solidFill>
              </a:rPr>
            </a:br>
            <a:r>
              <a:rPr lang="sl-SI" sz="1400" i="1" dirty="0">
                <a:solidFill>
                  <a:schemeClr val="bg1"/>
                </a:solidFill>
              </a:rPr>
              <a:t/>
            </a:r>
            <a:br>
              <a:rPr lang="sl-SI" sz="1400" i="1" dirty="0">
                <a:solidFill>
                  <a:schemeClr val="bg1"/>
                </a:solidFill>
              </a:rPr>
            </a:br>
            <a:r>
              <a:rPr lang="sl-SI" sz="1400" i="1" dirty="0" smtClean="0">
                <a:solidFill>
                  <a:schemeClr val="bg1"/>
                </a:solidFill>
              </a:rPr>
              <a:t>LABORATORIJ ZA ENERGETIKO</a:t>
            </a:r>
            <a:br>
              <a:rPr lang="sl-SI" sz="1400" i="1" dirty="0" smtClean="0">
                <a:solidFill>
                  <a:schemeClr val="bg1"/>
                </a:solidFill>
              </a:rPr>
            </a:br>
            <a:r>
              <a:rPr lang="sl-SI" sz="1400" i="1" dirty="0" smtClean="0">
                <a:solidFill>
                  <a:schemeClr val="bg1"/>
                </a:solidFill>
              </a:rPr>
              <a:t>FERI – Fakulteta za elektrotehniko, računalništvo in informatiko</a:t>
            </a:r>
            <a:r>
              <a:rPr lang="sl-SI" sz="1400" i="1" u="sng" dirty="0">
                <a:solidFill>
                  <a:schemeClr val="bg1"/>
                </a:solidFill>
              </a:rPr>
              <a:t/>
            </a:r>
            <a:br>
              <a:rPr lang="sl-SI" sz="1400" i="1" u="sng" dirty="0">
                <a:solidFill>
                  <a:schemeClr val="bg1"/>
                </a:solidFill>
              </a:rPr>
            </a:br>
            <a:r>
              <a:rPr lang="sl-SI" sz="1400" i="1" dirty="0">
                <a:solidFill>
                  <a:schemeClr val="bg1"/>
                </a:solidFill>
              </a:rPr>
              <a:t/>
            </a:r>
            <a:br>
              <a:rPr lang="sl-SI" sz="1400" i="1" dirty="0">
                <a:solidFill>
                  <a:schemeClr val="bg1"/>
                </a:solidFill>
              </a:rPr>
            </a:br>
            <a:endParaRPr lang="sl-SI" sz="1400" i="1" dirty="0">
              <a:solidFill>
                <a:schemeClr val="bg1"/>
              </a:solidFill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1520" y="4437113"/>
            <a:ext cx="8496944" cy="16561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Slika 4" descr="HSE Invest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268760"/>
            <a:ext cx="144016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3040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 txBox="1">
            <a:spLocks/>
          </p:cNvSpPr>
          <p:nvPr/>
        </p:nvSpPr>
        <p:spPr>
          <a:xfrm>
            <a:off x="107504" y="21328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Rogoznica na drenažnem kanalu Ptujskega jezera</a:t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9904" y="22852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412304" y="1556793"/>
            <a:ext cx="8496944" cy="2753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95536" y="980728"/>
            <a:ext cx="8496944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sl-SI" sz="2800" b="1" dirty="0" smtClean="0"/>
              <a:t>Izgradnja </a:t>
            </a:r>
            <a:r>
              <a:rPr lang="sl-SI" sz="2800" b="1" dirty="0" err="1" smtClean="0"/>
              <a:t>mHE</a:t>
            </a:r>
            <a:r>
              <a:rPr lang="sl-SI" sz="2800" b="1" dirty="0" smtClean="0"/>
              <a:t> RUŠE:</a:t>
            </a:r>
          </a:p>
          <a:p>
            <a:pPr>
              <a:spcBef>
                <a:spcPct val="0"/>
              </a:spcBef>
              <a:defRPr/>
            </a:pPr>
            <a:endParaRPr lang="sl-SI" sz="2800" dirty="0"/>
          </a:p>
          <a:p>
            <a:endParaRPr lang="sl-SI" sz="2800" i="1" dirty="0" smtClean="0"/>
          </a:p>
          <a:p>
            <a:endParaRPr lang="sl-SI" sz="2800" i="1" dirty="0"/>
          </a:p>
          <a:p>
            <a:pPr>
              <a:spcBef>
                <a:spcPct val="0"/>
              </a:spcBef>
            </a:pPr>
            <a:endParaRPr lang="sl-SI" sz="2200" dirty="0" smtClean="0"/>
          </a:p>
          <a:p>
            <a:pPr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r>
              <a:rPr lang="sl-SI" sz="1200" i="1" dirty="0" smtClean="0">
                <a:solidFill>
                  <a:schemeClr val="bg1"/>
                </a:solidFill>
              </a:rPr>
              <a:t>23</a:t>
            </a:r>
            <a:r>
              <a:rPr lang="sl-SI" sz="1200" i="1" dirty="0">
                <a:solidFill>
                  <a:schemeClr val="bg1"/>
                </a:solidFill>
              </a:rPr>
              <a:t>. </a:t>
            </a:r>
            <a:r>
              <a:rPr lang="sl-SI" sz="1200" i="1" dirty="0" smtClean="0">
                <a:solidFill>
                  <a:schemeClr val="bg1"/>
                </a:solidFill>
              </a:rPr>
              <a:t>mednarodno</a:t>
            </a: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r>
              <a:rPr lang="sl-SI" sz="1200" i="1" dirty="0">
                <a:solidFill>
                  <a:schemeClr val="bg1"/>
                </a:solidFill>
              </a:rPr>
              <a:t>od 13. do 15. maj 2014  Maribor, Slovenija</a:t>
            </a:r>
            <a:endParaRPr lang="sl-SI" sz="1200" dirty="0" smtClean="0"/>
          </a:p>
          <a:p>
            <a:pPr>
              <a:spcBef>
                <a:spcPct val="0"/>
              </a:spcBef>
            </a:pPr>
            <a:endParaRPr lang="sl-SI" sz="20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79512" y="56612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331912" y="58136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83620" y="5724873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sl-SI" sz="1200" dirty="0" err="1"/>
              <a:t>Hidropotencial</a:t>
            </a:r>
            <a:r>
              <a:rPr lang="sl-SI" sz="1200" dirty="0"/>
              <a:t> vodotoka  Lobnica in gradnja </a:t>
            </a:r>
            <a:r>
              <a:rPr lang="sl-SI" sz="1200" dirty="0" err="1"/>
              <a:t>mHE</a:t>
            </a:r>
            <a:r>
              <a:rPr lang="sl-SI" sz="1200" dirty="0"/>
              <a:t> Ruše</a:t>
            </a:r>
          </a:p>
          <a:p>
            <a:pPr algn="ctr">
              <a:spcBef>
                <a:spcPct val="0"/>
              </a:spcBef>
            </a:pPr>
            <a:r>
              <a:rPr lang="sl-SI" sz="1200" dirty="0"/>
              <a:t>                      23. posvetovanje KOMUNALNA ENERGETIKA/POWER ENGINEERING</a:t>
            </a:r>
            <a:r>
              <a:rPr lang="sl-SI" sz="1200" i="1" dirty="0">
                <a:solidFill>
                  <a:schemeClr val="bg1"/>
                </a:solidFill>
              </a:rPr>
              <a:t>ENERGETIKA</a:t>
            </a:r>
            <a:endParaRPr kumimoji="0" lang="sl-SI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>
            <a:off x="636712" y="61184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Slika 13" descr="D:\mHE Ruše\17 - FOTOGRAFIJE\21.05.2012\DSC0394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05955"/>
            <a:ext cx="3600400" cy="2791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Slika 14" descr="D:\mHE Ruše\17 - FOTOGRAFIJE\05.03.2012 Horvat\DSC0380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05955"/>
            <a:ext cx="3669000" cy="27911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6411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 txBox="1">
            <a:spLocks/>
          </p:cNvSpPr>
          <p:nvPr/>
        </p:nvSpPr>
        <p:spPr>
          <a:xfrm>
            <a:off x="107504" y="21328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Rogoznica na drenažnem kanalu Ptujskega jezera</a:t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9904" y="22852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412304" y="1556793"/>
            <a:ext cx="8496944" cy="2753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95536" y="764704"/>
            <a:ext cx="8496944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endParaRPr lang="sl-SI" sz="2400" b="1" dirty="0" smtClean="0"/>
          </a:p>
          <a:p>
            <a:pPr>
              <a:spcBef>
                <a:spcPct val="0"/>
              </a:spcBef>
              <a:defRPr/>
            </a:pPr>
            <a:r>
              <a:rPr lang="sl-SI" sz="2400" b="1" dirty="0" smtClean="0"/>
              <a:t>Tehnični podatki </a:t>
            </a:r>
            <a:r>
              <a:rPr lang="sl-SI" sz="2400" b="1" dirty="0" err="1" smtClean="0"/>
              <a:t>mHE</a:t>
            </a:r>
            <a:r>
              <a:rPr lang="sl-SI" sz="2400" b="1" dirty="0" smtClean="0"/>
              <a:t> RUŠE:</a:t>
            </a:r>
            <a:endParaRPr lang="sl-SI" sz="24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</a:pPr>
            <a:r>
              <a:rPr lang="sl-SI" sz="2200" dirty="0" err="1" smtClean="0"/>
              <a:t>mHE</a:t>
            </a:r>
            <a:r>
              <a:rPr lang="sl-SI" sz="2200" dirty="0" smtClean="0"/>
              <a:t> RUŠE je sestavljen iz </a:t>
            </a:r>
            <a:r>
              <a:rPr lang="sl-SI" sz="2200" dirty="0" err="1" smtClean="0"/>
              <a:t>vtočnega</a:t>
            </a:r>
            <a:r>
              <a:rPr lang="sl-SI" sz="2200" dirty="0" smtClean="0"/>
              <a:t> objekta, jeklenega cevovoda DN 1000 mm skupne dolžine 266 m in AB strojnice z hidromehansko in </a:t>
            </a:r>
            <a:r>
              <a:rPr lang="sl-SI" sz="2200" dirty="0" err="1" smtClean="0"/>
              <a:t>elektro</a:t>
            </a:r>
            <a:r>
              <a:rPr lang="sl-SI" sz="2200" dirty="0" smtClean="0"/>
              <a:t> opremo </a:t>
            </a:r>
            <a:r>
              <a:rPr lang="sl-SI" sz="2200" dirty="0" err="1" smtClean="0"/>
              <a:t>mHE</a:t>
            </a:r>
            <a:r>
              <a:rPr lang="sl-SI" sz="2200" dirty="0" smtClean="0"/>
              <a:t> Ruše z naslednjimi tehničnimi podatki:</a:t>
            </a:r>
          </a:p>
          <a:p>
            <a:endParaRPr lang="sl-SI" sz="1600" dirty="0" smtClean="0"/>
          </a:p>
          <a:p>
            <a:r>
              <a:rPr lang="sl-SI" sz="1600" dirty="0" smtClean="0"/>
              <a:t>inštaliran </a:t>
            </a:r>
            <a:r>
              <a:rPr lang="sl-SI" sz="1600" dirty="0"/>
              <a:t>pretok </a:t>
            </a:r>
            <a:r>
              <a:rPr lang="sl-SI" sz="1600" dirty="0" err="1"/>
              <a:t>mHE</a:t>
            </a:r>
            <a:r>
              <a:rPr lang="sl-SI" sz="1600" dirty="0" smtClean="0"/>
              <a:t>:		</a:t>
            </a:r>
            <a:r>
              <a:rPr lang="sl-SI" sz="1600" dirty="0"/>
              <a:t>	1,39 m</a:t>
            </a:r>
            <a:r>
              <a:rPr lang="sl-SI" sz="1600" baseline="30000" dirty="0"/>
              <a:t>3</a:t>
            </a:r>
            <a:r>
              <a:rPr lang="sl-SI" sz="1600" dirty="0"/>
              <a:t>/s,</a:t>
            </a:r>
          </a:p>
          <a:p>
            <a:r>
              <a:rPr lang="sl-SI" sz="1600" dirty="0"/>
              <a:t>ekološko </a:t>
            </a:r>
            <a:r>
              <a:rPr lang="sl-SI" sz="1600" dirty="0" smtClean="0"/>
              <a:t>sprejemljivi pretok </a:t>
            </a:r>
            <a:r>
              <a:rPr lang="sl-SI" sz="1600" dirty="0" err="1"/>
              <a:t>Q</a:t>
            </a:r>
            <a:r>
              <a:rPr lang="sl-SI" sz="1600" baseline="-25000" dirty="0" err="1"/>
              <a:t>s</a:t>
            </a:r>
            <a:r>
              <a:rPr lang="sl-SI" sz="1600" dirty="0"/>
              <a:t>:			od 440 – 1100 l/s odvisno od letnega časa,</a:t>
            </a:r>
          </a:p>
          <a:p>
            <a:r>
              <a:rPr lang="sl-SI" sz="1600" dirty="0" smtClean="0"/>
              <a:t>bruto </a:t>
            </a:r>
            <a:r>
              <a:rPr lang="sl-SI" sz="1600" dirty="0"/>
              <a:t>padec </a:t>
            </a:r>
            <a:r>
              <a:rPr lang="sl-SI" sz="1600" dirty="0" err="1"/>
              <a:t>mHE</a:t>
            </a:r>
            <a:r>
              <a:rPr lang="sl-SI" sz="1600" dirty="0"/>
              <a:t>:	</a:t>
            </a:r>
            <a:r>
              <a:rPr lang="sl-SI" sz="1600" dirty="0" smtClean="0"/>
              <a:t>		</a:t>
            </a:r>
            <a:r>
              <a:rPr lang="sl-SI" sz="1600" dirty="0"/>
              <a:t>	10 m (8,95 m neto padec),</a:t>
            </a:r>
          </a:p>
          <a:p>
            <a:r>
              <a:rPr lang="sl-SI" sz="1600" i="1" dirty="0"/>
              <a:t> </a:t>
            </a:r>
            <a:endParaRPr lang="sl-SI" sz="1600" dirty="0"/>
          </a:p>
          <a:p>
            <a:r>
              <a:rPr lang="sl-SI" sz="1600" i="1" dirty="0" smtClean="0"/>
              <a:t>TURBINE:</a:t>
            </a:r>
            <a:r>
              <a:rPr lang="sl-SI" sz="1600" dirty="0"/>
              <a:t> </a:t>
            </a:r>
            <a:r>
              <a:rPr lang="sl-SI" sz="1600" dirty="0" smtClean="0"/>
              <a:t>					2 </a:t>
            </a:r>
            <a:r>
              <a:rPr lang="sl-SI" sz="1600" dirty="0"/>
              <a:t>kom </a:t>
            </a:r>
          </a:p>
          <a:p>
            <a:r>
              <a:rPr lang="sl-SI" sz="1600" dirty="0" smtClean="0"/>
              <a:t>tip: </a:t>
            </a:r>
            <a:r>
              <a:rPr lang="sl-SI" sz="1600" dirty="0"/>
              <a:t>		</a:t>
            </a:r>
            <a:r>
              <a:rPr lang="sl-SI" sz="1600" dirty="0" smtClean="0"/>
              <a:t>		</a:t>
            </a:r>
            <a:r>
              <a:rPr lang="sl-SI" sz="1600" dirty="0"/>
              <a:t>	</a:t>
            </a:r>
            <a:r>
              <a:rPr lang="sl-SI" sz="1600" dirty="0" smtClean="0"/>
              <a:t>Francisova </a:t>
            </a:r>
            <a:r>
              <a:rPr lang="sl-SI" sz="1600" dirty="0"/>
              <a:t>spiralna,</a:t>
            </a:r>
          </a:p>
          <a:p>
            <a:r>
              <a:rPr lang="sl-SI" sz="1600" dirty="0"/>
              <a:t>premer gonilnika: 		</a:t>
            </a:r>
            <a:r>
              <a:rPr lang="sl-SI" sz="1600" dirty="0" smtClean="0"/>
              <a:t>		470 </a:t>
            </a:r>
            <a:r>
              <a:rPr lang="sl-SI" sz="1600" dirty="0"/>
              <a:t>mm,</a:t>
            </a:r>
          </a:p>
          <a:p>
            <a:r>
              <a:rPr lang="sl-SI" sz="1600" dirty="0"/>
              <a:t>maksimalni </a:t>
            </a:r>
            <a:r>
              <a:rPr lang="sl-SI" sz="1600" dirty="0" smtClean="0"/>
              <a:t>pretok:</a:t>
            </a:r>
            <a:r>
              <a:rPr lang="sl-SI" sz="1600" dirty="0"/>
              <a:t>	</a:t>
            </a:r>
            <a:r>
              <a:rPr lang="sl-SI" sz="1600" dirty="0" smtClean="0"/>
              <a:t>		</a:t>
            </a:r>
            <a:r>
              <a:rPr lang="sl-SI" sz="1600" dirty="0"/>
              <a:t>	0,7 m</a:t>
            </a:r>
            <a:r>
              <a:rPr lang="sl-SI" sz="1600" baseline="30000" dirty="0"/>
              <a:t>3</a:t>
            </a:r>
            <a:r>
              <a:rPr lang="sl-SI" sz="1600" dirty="0"/>
              <a:t>/s,</a:t>
            </a:r>
          </a:p>
          <a:p>
            <a:r>
              <a:rPr lang="sl-SI" sz="1600" dirty="0"/>
              <a:t>maksimalna </a:t>
            </a:r>
            <a:r>
              <a:rPr lang="sl-SI" sz="1600" dirty="0" smtClean="0"/>
              <a:t>moč:</a:t>
            </a:r>
            <a:r>
              <a:rPr lang="sl-SI" sz="1600" dirty="0"/>
              <a:t>	</a:t>
            </a:r>
            <a:r>
              <a:rPr lang="sl-SI" sz="1600" dirty="0" smtClean="0"/>
              <a:t>		</a:t>
            </a:r>
            <a:r>
              <a:rPr lang="sl-SI" sz="1600" dirty="0"/>
              <a:t>	53 kW,</a:t>
            </a:r>
          </a:p>
          <a:p>
            <a:r>
              <a:rPr lang="sl-SI" sz="1600" dirty="0"/>
              <a:t>nazivni </a:t>
            </a:r>
            <a:r>
              <a:rPr lang="sl-SI" sz="1600" dirty="0" smtClean="0"/>
              <a:t>obrati:</a:t>
            </a:r>
            <a:r>
              <a:rPr lang="sl-SI" sz="1600" dirty="0"/>
              <a:t>	</a:t>
            </a:r>
            <a:r>
              <a:rPr lang="sl-SI" sz="1600" dirty="0" smtClean="0"/>
              <a:t>	</a:t>
            </a:r>
            <a:r>
              <a:rPr lang="sl-SI" sz="1600" dirty="0"/>
              <a:t>		500 </a:t>
            </a:r>
            <a:r>
              <a:rPr lang="sl-SI" sz="1600" dirty="0" err="1"/>
              <a:t>vrtlj</a:t>
            </a:r>
            <a:r>
              <a:rPr lang="sl-SI" sz="1600" dirty="0"/>
              <a:t>./min</a:t>
            </a:r>
            <a:r>
              <a:rPr lang="sl-SI" sz="1600" baseline="30000" dirty="0"/>
              <a:t>-1</a:t>
            </a:r>
            <a:r>
              <a:rPr lang="sl-SI" sz="1600" dirty="0"/>
              <a:t>,</a:t>
            </a:r>
          </a:p>
          <a:p>
            <a:endParaRPr lang="sl-SI" sz="1600" dirty="0" smtClean="0"/>
          </a:p>
          <a:p>
            <a:endParaRPr lang="sl-SI" sz="1600" dirty="0"/>
          </a:p>
          <a:p>
            <a:endParaRPr lang="sl-SI" sz="1600" dirty="0" smtClean="0"/>
          </a:p>
          <a:p>
            <a:endParaRPr lang="sl-SI" sz="1600" dirty="0"/>
          </a:p>
          <a:p>
            <a:endParaRPr lang="sl-SI" sz="1600" dirty="0" smtClean="0"/>
          </a:p>
          <a:p>
            <a:endParaRPr lang="sl-SI" sz="1600" dirty="0"/>
          </a:p>
          <a:p>
            <a:endParaRPr lang="sl-SI" sz="1600" dirty="0" smtClean="0"/>
          </a:p>
          <a:p>
            <a:r>
              <a:rPr lang="sl-SI" sz="1600" dirty="0"/>
              <a:t> </a:t>
            </a:r>
          </a:p>
          <a:p>
            <a:pPr>
              <a:spcBef>
                <a:spcPct val="0"/>
              </a:spcBef>
            </a:pPr>
            <a:endParaRPr lang="sl-SI" sz="2200" dirty="0" smtClean="0"/>
          </a:p>
          <a:p>
            <a:pPr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endParaRPr lang="sl-SI" sz="20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79512" y="56612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383620" y="5724873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sl-SI" sz="1200" dirty="0" err="1"/>
              <a:t>Hidropotencial</a:t>
            </a:r>
            <a:r>
              <a:rPr lang="sl-SI" sz="1200" dirty="0"/>
              <a:t> vodotoka  Lobnica in gradnja </a:t>
            </a:r>
            <a:r>
              <a:rPr lang="sl-SI" sz="1200" dirty="0" err="1"/>
              <a:t>mHE</a:t>
            </a:r>
            <a:r>
              <a:rPr lang="sl-SI" sz="1200" dirty="0"/>
              <a:t> Ruše</a:t>
            </a:r>
          </a:p>
          <a:p>
            <a:pPr algn="ctr">
              <a:spcBef>
                <a:spcPct val="0"/>
              </a:spcBef>
            </a:pPr>
            <a:r>
              <a:rPr lang="sl-SI" sz="1200" dirty="0"/>
              <a:t>                      23. posvetovanje KOMUNALNA ENERGETIKA/POWER ENGINEERING</a:t>
            </a:r>
            <a:r>
              <a:rPr lang="sl-SI" sz="1200" i="1" dirty="0">
                <a:solidFill>
                  <a:schemeClr val="bg1"/>
                </a:solidFill>
              </a:rPr>
              <a:t>ENERGETIKA</a:t>
            </a:r>
            <a:endParaRPr kumimoji="0" lang="sl-SI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9012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 txBox="1">
            <a:spLocks/>
          </p:cNvSpPr>
          <p:nvPr/>
        </p:nvSpPr>
        <p:spPr>
          <a:xfrm>
            <a:off x="107504" y="21328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Rogoznica na drenažnem kanalu Ptujskega jezera</a:t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9904" y="22852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412304" y="1556793"/>
            <a:ext cx="8496944" cy="2753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95536" y="836712"/>
            <a:ext cx="8496944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sl-SI" sz="1600" i="1" dirty="0" smtClean="0"/>
              <a:t>GENERATOR</a:t>
            </a:r>
            <a:r>
              <a:rPr lang="sl-SI" sz="1600" i="1" dirty="0"/>
              <a:t>:				</a:t>
            </a:r>
            <a:r>
              <a:rPr lang="sl-SI" sz="1600" dirty="0"/>
              <a:t> 2 kom,</a:t>
            </a:r>
          </a:p>
          <a:p>
            <a:r>
              <a:rPr lang="sl-SI" sz="1600" dirty="0"/>
              <a:t>tip:			 		asinhronski generator IM B3 ,</a:t>
            </a:r>
          </a:p>
          <a:p>
            <a:r>
              <a:rPr lang="sl-SI" sz="1600" dirty="0"/>
              <a:t>nazivna napetost:				400 V / 50 Hz,</a:t>
            </a:r>
          </a:p>
          <a:p>
            <a:r>
              <a:rPr lang="sl-SI" sz="1600" dirty="0"/>
              <a:t>maksimalni/nazivni tok:			115/83 A,</a:t>
            </a:r>
          </a:p>
          <a:p>
            <a:r>
              <a:rPr lang="sl-SI" sz="1600" dirty="0"/>
              <a:t>nazivni AS obrati:				510 min</a:t>
            </a:r>
            <a:r>
              <a:rPr lang="sl-SI" sz="1600" baseline="30000" dirty="0"/>
              <a:t>-1</a:t>
            </a:r>
            <a:r>
              <a:rPr lang="sl-SI" sz="1600" dirty="0"/>
              <a:t>,</a:t>
            </a:r>
          </a:p>
          <a:p>
            <a:r>
              <a:rPr lang="sl-SI" sz="1600" dirty="0"/>
              <a:t>termična zaščita:				tri sonde PT100 (130°C) vgrajene v navitju,</a:t>
            </a:r>
          </a:p>
          <a:p>
            <a:r>
              <a:rPr lang="sl-SI" sz="1600" dirty="0"/>
              <a:t>teža:					900 kg.</a:t>
            </a:r>
          </a:p>
          <a:p>
            <a:endParaRPr lang="sl-SI" sz="1600" i="1" dirty="0" smtClean="0"/>
          </a:p>
          <a:p>
            <a:endParaRPr lang="sl-SI" sz="2800" i="1" dirty="0"/>
          </a:p>
          <a:p>
            <a:pPr>
              <a:spcBef>
                <a:spcPct val="0"/>
              </a:spcBef>
            </a:pPr>
            <a:endParaRPr lang="sl-SI" sz="2200" dirty="0" smtClean="0"/>
          </a:p>
          <a:p>
            <a:pPr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r>
              <a:rPr lang="sl-SI" sz="1200" i="1" dirty="0" smtClean="0">
                <a:solidFill>
                  <a:schemeClr val="bg1"/>
                </a:solidFill>
              </a:rPr>
              <a:t>23</a:t>
            </a:r>
            <a:r>
              <a:rPr lang="sl-SI" sz="1200" i="1" dirty="0">
                <a:solidFill>
                  <a:schemeClr val="bg1"/>
                </a:solidFill>
              </a:rPr>
              <a:t>. </a:t>
            </a:r>
            <a:r>
              <a:rPr lang="sl-SI" sz="1200" i="1" dirty="0" smtClean="0">
                <a:solidFill>
                  <a:schemeClr val="bg1"/>
                </a:solidFill>
              </a:rPr>
              <a:t>mednarodno</a:t>
            </a: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r>
              <a:rPr lang="sl-SI" sz="1200" i="1" dirty="0">
                <a:solidFill>
                  <a:schemeClr val="bg1"/>
                </a:solidFill>
              </a:rPr>
              <a:t>od 13. do 15. maj 2014  Maribor, Slovenija</a:t>
            </a:r>
            <a:endParaRPr lang="sl-SI" sz="1200" dirty="0" smtClean="0"/>
          </a:p>
          <a:p>
            <a:pPr>
              <a:spcBef>
                <a:spcPct val="0"/>
              </a:spcBef>
            </a:pPr>
            <a:endParaRPr lang="sl-SI" sz="20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79512" y="56612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331912" y="58136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83620" y="5796880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sl-SI" sz="1200" dirty="0" err="1"/>
              <a:t>Hidropotencial</a:t>
            </a:r>
            <a:r>
              <a:rPr lang="sl-SI" sz="1200" dirty="0"/>
              <a:t> vodotoka  Lobnica in gradnja </a:t>
            </a:r>
            <a:r>
              <a:rPr lang="sl-SI" sz="1200" dirty="0" err="1"/>
              <a:t>mHE</a:t>
            </a:r>
            <a:r>
              <a:rPr lang="sl-SI" sz="1200" dirty="0"/>
              <a:t> Ruše</a:t>
            </a:r>
          </a:p>
          <a:p>
            <a:pPr algn="ctr">
              <a:spcBef>
                <a:spcPct val="0"/>
              </a:spcBef>
            </a:pPr>
            <a:r>
              <a:rPr lang="sl-SI" sz="1200" dirty="0"/>
              <a:t>                      23. posvetovanje KOMUNALNA ENERGETIKA/POWER ENGINEERING</a:t>
            </a:r>
            <a:r>
              <a:rPr lang="sl-SI" sz="1200" i="1" dirty="0">
                <a:solidFill>
                  <a:schemeClr val="bg1"/>
                </a:solidFill>
              </a:rPr>
              <a:t>ENERGETIKA</a:t>
            </a:r>
            <a:endParaRPr kumimoji="0" lang="sl-SI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>
            <a:off x="636712" y="61184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M:\Projektiva\Projekti\mHE\mHE Ruše\17 - FOTOGRAFIJE\21.05.2012\DSC039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08920"/>
            <a:ext cx="4104455" cy="307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42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 txBox="1">
            <a:spLocks/>
          </p:cNvSpPr>
          <p:nvPr/>
        </p:nvSpPr>
        <p:spPr>
          <a:xfrm>
            <a:off x="107504" y="21328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Rogoznica na drenažnem kanalu Ptujskega jezera</a:t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9904" y="22852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412304" y="1556793"/>
            <a:ext cx="8496944" cy="2753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31912" y="548680"/>
            <a:ext cx="8632576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sl-SI" sz="2800" b="1" dirty="0" smtClean="0"/>
              <a:t>Zaključki</a:t>
            </a:r>
            <a:r>
              <a:rPr lang="sl-SI" sz="2800" b="1" dirty="0" smtClean="0"/>
              <a:t>:</a:t>
            </a:r>
          </a:p>
          <a:p>
            <a:pPr>
              <a:spcBef>
                <a:spcPct val="0"/>
              </a:spcBef>
              <a:defRPr/>
            </a:pPr>
            <a:endParaRPr lang="sl-SI" sz="2800" b="1" dirty="0" smtClean="0"/>
          </a:p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sl-SI" sz="2800" dirty="0"/>
              <a:t>i</a:t>
            </a:r>
            <a:r>
              <a:rPr lang="sl-SI" sz="2800" dirty="0" smtClean="0"/>
              <a:t>zgradnja </a:t>
            </a:r>
            <a:r>
              <a:rPr lang="sl-SI" sz="2800" dirty="0" err="1" smtClean="0"/>
              <a:t>mHE</a:t>
            </a:r>
            <a:r>
              <a:rPr lang="sl-SI" sz="2800" dirty="0" smtClean="0"/>
              <a:t> je tehnično in ekonomsko sprejemljiva</a:t>
            </a:r>
            <a:r>
              <a:rPr lang="sl-SI" sz="2800" dirty="0" smtClean="0"/>
              <a:t>,</a:t>
            </a:r>
          </a:p>
          <a:p>
            <a:pPr>
              <a:spcBef>
                <a:spcPct val="0"/>
              </a:spcBef>
              <a:defRPr/>
            </a:pPr>
            <a:endParaRPr lang="sl-SI" sz="2800" dirty="0" smtClean="0"/>
          </a:p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sl-SI" sz="2800" dirty="0"/>
              <a:t>v</a:t>
            </a:r>
            <a:r>
              <a:rPr lang="sl-SI" sz="2800" dirty="0" smtClean="0"/>
              <a:t> RS je še veliko neizkoriščenega </a:t>
            </a:r>
            <a:r>
              <a:rPr lang="sl-SI" sz="2800" dirty="0" err="1" smtClean="0"/>
              <a:t>hidropotenciala</a:t>
            </a:r>
            <a:r>
              <a:rPr lang="sl-SI" sz="2800" dirty="0" smtClean="0"/>
              <a:t>,</a:t>
            </a:r>
          </a:p>
          <a:p>
            <a:pPr>
              <a:spcBef>
                <a:spcPct val="0"/>
              </a:spcBef>
              <a:defRPr/>
            </a:pPr>
            <a:endParaRPr lang="sl-SI" sz="2800" dirty="0" smtClean="0"/>
          </a:p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sl-SI" sz="2800" dirty="0" smtClean="0"/>
              <a:t>prostorske in okoljske omejitve so v RS stroge in neusklajene s skupnimi energetskimi in okoljskimi cilji EU v takšni meri, da se med seboj izključujejo</a:t>
            </a:r>
            <a:r>
              <a:rPr lang="sl-SI" sz="2800" dirty="0" smtClean="0"/>
              <a:t>,</a:t>
            </a:r>
          </a:p>
          <a:p>
            <a:pPr>
              <a:spcBef>
                <a:spcPct val="0"/>
              </a:spcBef>
              <a:defRPr/>
            </a:pPr>
            <a:endParaRPr lang="sl-SI" sz="2800" dirty="0" smtClean="0"/>
          </a:p>
          <a:p>
            <a:pPr marL="457200" indent="-4572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sl-SI" sz="2800" dirty="0" smtClean="0"/>
              <a:t>upravni in administrativni postopki so dolgotrajni in dragi.</a:t>
            </a:r>
            <a:endParaRPr lang="sl-SI" sz="2800" dirty="0"/>
          </a:p>
          <a:p>
            <a:pPr>
              <a:spcBef>
                <a:spcPct val="0"/>
              </a:spcBef>
              <a:defRPr/>
            </a:pPr>
            <a:endParaRPr lang="sl-SI" sz="2800" dirty="0"/>
          </a:p>
          <a:p>
            <a:endParaRPr lang="sl-SI" sz="2800" i="1" dirty="0" smtClean="0"/>
          </a:p>
          <a:p>
            <a:endParaRPr lang="sl-SI" sz="2800" i="1" dirty="0"/>
          </a:p>
          <a:p>
            <a:pPr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>
              <a:spcBef>
                <a:spcPct val="0"/>
              </a:spcBef>
            </a:pPr>
            <a:endParaRPr lang="sl-SI" sz="20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79512" y="56612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331912" y="58136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83620" y="5724873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sl-SI" sz="1200" dirty="0" err="1"/>
              <a:t>Hidropotencial</a:t>
            </a:r>
            <a:r>
              <a:rPr lang="sl-SI" sz="1200" dirty="0"/>
              <a:t> vodotoka  Lobnica in gradnja </a:t>
            </a:r>
            <a:r>
              <a:rPr lang="sl-SI" sz="1200" dirty="0" err="1"/>
              <a:t>mHE</a:t>
            </a:r>
            <a:r>
              <a:rPr lang="sl-SI" sz="1200" dirty="0"/>
              <a:t> Ruše</a:t>
            </a:r>
          </a:p>
          <a:p>
            <a:pPr algn="ctr">
              <a:spcBef>
                <a:spcPct val="0"/>
              </a:spcBef>
            </a:pPr>
            <a:r>
              <a:rPr lang="sl-SI" sz="1200" dirty="0"/>
              <a:t>                      23. posvetovanje KOMUNALNA ENERGETIKA/POWER ENGINEERING</a:t>
            </a:r>
            <a:r>
              <a:rPr lang="sl-SI" sz="1200" i="1" dirty="0">
                <a:solidFill>
                  <a:schemeClr val="bg1"/>
                </a:solidFill>
              </a:rPr>
              <a:t>ENERGETIKA</a:t>
            </a:r>
            <a:endParaRPr kumimoji="0" lang="sl-SI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>
            <a:off x="636712" y="61184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6542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b="1" dirty="0" smtClean="0"/>
              <a:t/>
            </a:r>
            <a:br>
              <a:rPr lang="sl-SI" b="1" dirty="0" smtClean="0"/>
            </a:br>
            <a:r>
              <a:rPr lang="sl-SI" b="1" dirty="0" smtClean="0"/>
              <a:t/>
            </a:r>
            <a:br>
              <a:rPr lang="sl-SI" b="1" dirty="0" smtClean="0"/>
            </a:br>
            <a:r>
              <a:rPr lang="sl-SI" b="1" dirty="0" smtClean="0"/>
              <a:t/>
            </a:r>
            <a:br>
              <a:rPr lang="sl-SI" b="1" dirty="0" smtClean="0"/>
            </a:br>
            <a:r>
              <a:rPr lang="sl-SI" b="1" dirty="0" smtClean="0"/>
              <a:t/>
            </a:r>
            <a:br>
              <a:rPr lang="sl-SI" b="1" dirty="0" smtClean="0"/>
            </a:br>
            <a:r>
              <a:rPr lang="sl-SI" b="1" dirty="0" smtClean="0"/>
              <a:t/>
            </a:r>
            <a:br>
              <a:rPr lang="sl-SI" b="1" dirty="0" smtClean="0"/>
            </a:br>
            <a:endParaRPr lang="en-GB" b="1" dirty="0"/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95536" y="1340769"/>
            <a:ext cx="8496944" cy="511256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sz="1600" i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sz="1600" i="1" dirty="0" smtClean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sz="1600" i="1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Voda </a:t>
            </a:r>
            <a:r>
              <a:rPr lang="sl-SI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napaja življenje</a:t>
            </a: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Voda poganja investicije</a:t>
            </a:r>
          </a:p>
          <a:p>
            <a:pPr marL="0" marR="0" lvl="0" indent="0" algn="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Voda poganja trajnostni </a:t>
            </a:r>
            <a:r>
              <a:rPr lang="sl-SI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razvoj</a:t>
            </a:r>
            <a:endParaRPr lang="sl-SI" sz="1600" i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sz="2400" i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sz="2400" i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2800" b="1" i="1" dirty="0" smtClean="0">
                <a:latin typeface="+mj-lt"/>
                <a:ea typeface="+mj-ea"/>
                <a:cs typeface="+mj-cs"/>
              </a:rPr>
              <a:t>Hvala za pozornost</a:t>
            </a:r>
            <a:r>
              <a:rPr lang="sl-SI" sz="2800" b="1" i="1" dirty="0" smtClean="0">
                <a:latin typeface="+mj-lt"/>
                <a:ea typeface="+mj-ea"/>
                <a:cs typeface="+mj-cs"/>
              </a:rPr>
              <a:t>!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600" i="1" dirty="0" smtClean="0">
                <a:latin typeface="+mj-lt"/>
                <a:ea typeface="+mj-ea"/>
                <a:cs typeface="+mj-cs"/>
              </a:rPr>
              <a:t>Jožef HORVAT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600" i="1" dirty="0" err="1">
                <a:latin typeface="+mj-lt"/>
                <a:ea typeface="+mj-ea"/>
                <a:cs typeface="+mj-cs"/>
              </a:rPr>
              <a:t>j</a:t>
            </a:r>
            <a:r>
              <a:rPr lang="sl-SI" sz="1600" i="1" dirty="0" err="1" smtClean="0">
                <a:latin typeface="+mj-lt"/>
                <a:ea typeface="+mj-ea"/>
                <a:cs typeface="+mj-cs"/>
              </a:rPr>
              <a:t>oze.horvat@hse</a:t>
            </a:r>
            <a:r>
              <a:rPr lang="sl-SI" sz="1600" i="1" dirty="0" smtClean="0">
                <a:latin typeface="+mj-lt"/>
                <a:ea typeface="+mj-ea"/>
                <a:cs typeface="+mj-cs"/>
              </a:rPr>
              <a:t>-</a:t>
            </a:r>
            <a:r>
              <a:rPr lang="sl-SI" sz="1600" i="1" dirty="0" err="1" smtClean="0">
                <a:latin typeface="+mj-lt"/>
                <a:ea typeface="+mj-ea"/>
                <a:cs typeface="+mj-cs"/>
              </a:rPr>
              <a:t>invest.si</a:t>
            </a:r>
            <a:endParaRPr lang="sl-SI" sz="1600" i="1" dirty="0" smtClean="0"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sz="2400" i="1" dirty="0" smtClean="0"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sz="2400" i="1" dirty="0" smtClean="0"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sz="2400" i="1" dirty="0" smtClean="0">
              <a:latin typeface="+mj-lt"/>
              <a:ea typeface="+mj-ea"/>
              <a:cs typeface="+mj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sz="2400" i="1" dirty="0" smtClean="0"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 txBox="1">
            <a:spLocks/>
          </p:cNvSpPr>
          <p:nvPr/>
        </p:nvSpPr>
        <p:spPr>
          <a:xfrm>
            <a:off x="107504" y="21328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Rogoznica na drenažnem kanalu Ptujskega jezera</a:t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9904" y="22852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412304" y="1556793"/>
            <a:ext cx="8496944" cy="2753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95536" y="980728"/>
            <a:ext cx="8496944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2800" b="1" dirty="0" smtClean="0">
                <a:latin typeface="+mj-lt"/>
                <a:ea typeface="+mj-ea"/>
                <a:cs typeface="+mj-cs"/>
              </a:rPr>
              <a:t>Uvod: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400" i="1" dirty="0"/>
              <a:t>g</a:t>
            </a:r>
            <a:r>
              <a:rPr lang="sl-SI" sz="2400" i="1" dirty="0" smtClean="0"/>
              <a:t>radnja </a:t>
            </a:r>
            <a:r>
              <a:rPr lang="sl-SI" sz="2400" i="1" dirty="0"/>
              <a:t>malih hidroelektrarn </a:t>
            </a:r>
            <a:r>
              <a:rPr lang="sl-SI" sz="2400" i="1" dirty="0" smtClean="0"/>
              <a:t> je </a:t>
            </a:r>
            <a:r>
              <a:rPr lang="sl-SI" sz="2400" i="1" dirty="0"/>
              <a:t>smiselna z vidika </a:t>
            </a:r>
            <a:r>
              <a:rPr lang="sl-SI" sz="2400" i="1" dirty="0" smtClean="0"/>
              <a:t>energetskih in ekoloških </a:t>
            </a:r>
            <a:r>
              <a:rPr lang="sl-SI" sz="2400" i="1" dirty="0"/>
              <a:t>načrtov EU </a:t>
            </a:r>
            <a:r>
              <a:rPr lang="sl-SI" sz="2400" i="1" dirty="0" smtClean="0"/>
              <a:t>ter </a:t>
            </a:r>
            <a:r>
              <a:rPr lang="sl-SI" sz="2400" i="1" dirty="0"/>
              <a:t>tudi </a:t>
            </a:r>
            <a:r>
              <a:rPr lang="sl-SI" sz="2400" i="1" dirty="0" smtClean="0"/>
              <a:t>zaradi nacionalnih </a:t>
            </a:r>
            <a:r>
              <a:rPr lang="sl-SI" sz="2400" i="1" dirty="0"/>
              <a:t>interesov za energetsko </a:t>
            </a:r>
            <a:r>
              <a:rPr lang="sl-SI" sz="2400" i="1" dirty="0" smtClean="0"/>
              <a:t>neodvisnost države</a:t>
            </a:r>
            <a:r>
              <a:rPr lang="sl-SI" sz="2400" i="1" dirty="0" smtClean="0"/>
              <a:t>,</a:t>
            </a:r>
          </a:p>
          <a:p>
            <a:endParaRPr lang="sl-SI" sz="2400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400" i="1" dirty="0" smtClean="0"/>
              <a:t>razpoložljiv </a:t>
            </a:r>
            <a:r>
              <a:rPr lang="sl-SI" sz="2400" i="1" dirty="0" err="1"/>
              <a:t>hidropotencial</a:t>
            </a:r>
            <a:r>
              <a:rPr lang="sl-SI" sz="2400" i="1" dirty="0"/>
              <a:t> je v RS nad Evropskim povprečjem in omogoča doseganje energetskih in okoljskih ciljev </a:t>
            </a:r>
            <a:r>
              <a:rPr lang="sl-SI" sz="2400" i="1" dirty="0" smtClean="0"/>
              <a:t>EU</a:t>
            </a:r>
            <a:r>
              <a:rPr lang="sl-SI" sz="2400" i="1" dirty="0" smtClean="0"/>
              <a:t>,</a:t>
            </a:r>
          </a:p>
          <a:p>
            <a:endParaRPr lang="sl-SI" sz="2400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400" i="1" dirty="0"/>
              <a:t>p</a:t>
            </a:r>
            <a:r>
              <a:rPr lang="sl-SI" sz="2400" i="1" dirty="0" smtClean="0"/>
              <a:t>rikazali bomo možno izkoriščanje </a:t>
            </a:r>
            <a:r>
              <a:rPr lang="sl-SI" sz="2400" i="1" dirty="0" err="1" smtClean="0"/>
              <a:t>hidropoteniala</a:t>
            </a:r>
            <a:r>
              <a:rPr lang="sl-SI" sz="2400" i="1" dirty="0" smtClean="0"/>
              <a:t> vodotoka Lobnica in gradnjo </a:t>
            </a:r>
            <a:r>
              <a:rPr lang="sl-SI" sz="2400" i="1" dirty="0" err="1"/>
              <a:t>mHE</a:t>
            </a:r>
            <a:r>
              <a:rPr lang="sl-SI" sz="2400" i="1" dirty="0"/>
              <a:t> Ruše </a:t>
            </a:r>
            <a:r>
              <a:rPr lang="sl-SI" sz="2400" i="1" dirty="0" smtClean="0"/>
              <a:t>ter vse </a:t>
            </a:r>
            <a:r>
              <a:rPr lang="sl-SI" sz="2400" i="1" dirty="0"/>
              <a:t>omejitve in izzive s katerimi se </a:t>
            </a:r>
            <a:r>
              <a:rPr lang="sl-SI" sz="2400" i="1" dirty="0" smtClean="0"/>
              <a:t>pri tem srečamo.</a:t>
            </a:r>
            <a:endParaRPr lang="sl-SI" sz="2400" i="1" dirty="0"/>
          </a:p>
          <a:p>
            <a:pPr>
              <a:spcBef>
                <a:spcPct val="0"/>
              </a:spcBef>
            </a:pPr>
            <a:endParaRPr lang="sl-SI" sz="2200" dirty="0" smtClean="0"/>
          </a:p>
          <a:p>
            <a:pPr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79512" y="56612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331912" y="58136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83620" y="6012904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sl-SI" sz="1200" dirty="0" err="1"/>
              <a:t>Hidropotencial</a:t>
            </a:r>
            <a:r>
              <a:rPr lang="sl-SI" sz="1200" dirty="0"/>
              <a:t> vodotoka  Lobnica in gradnja </a:t>
            </a:r>
            <a:r>
              <a:rPr lang="sl-SI" sz="1200" dirty="0" err="1"/>
              <a:t>mHE</a:t>
            </a:r>
            <a:r>
              <a:rPr lang="sl-SI" sz="1200" dirty="0"/>
              <a:t> Ruše</a:t>
            </a:r>
          </a:p>
          <a:p>
            <a:pPr algn="ctr">
              <a:spcBef>
                <a:spcPct val="0"/>
              </a:spcBef>
            </a:pPr>
            <a:r>
              <a:rPr lang="sl-SI" sz="1200" dirty="0"/>
              <a:t>                      23. posvetovanje KOMUNALNA ENERGETIKA/POWER ENGINEERING</a:t>
            </a:r>
            <a:r>
              <a:rPr lang="sl-SI" sz="1200" i="1" dirty="0">
                <a:solidFill>
                  <a:schemeClr val="bg1"/>
                </a:solidFill>
              </a:rPr>
              <a:t>ENERGETIKA</a:t>
            </a:r>
            <a:endParaRPr kumimoji="0" lang="sl-SI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>
            <a:off x="636712" y="61184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 txBox="1">
            <a:spLocks/>
          </p:cNvSpPr>
          <p:nvPr/>
        </p:nvSpPr>
        <p:spPr>
          <a:xfrm>
            <a:off x="107504" y="21328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Rogoznica na drenažnem kanalu Ptujskega jezera</a:t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9904" y="22852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412304" y="1556793"/>
            <a:ext cx="8496944" cy="2753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95536" y="980728"/>
            <a:ext cx="8496944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sl-SI" sz="2800" b="1" dirty="0"/>
              <a:t>Smisel izkoriščanja razpoložljivega </a:t>
            </a:r>
            <a:r>
              <a:rPr lang="sl-SI" sz="2800" b="1" dirty="0" err="1"/>
              <a:t>hidropotenciala</a:t>
            </a:r>
            <a:r>
              <a:rPr lang="sl-SI" sz="2800" b="1" dirty="0" smtClean="0"/>
              <a:t>:</a:t>
            </a:r>
          </a:p>
          <a:p>
            <a:pPr>
              <a:spcBef>
                <a:spcPct val="0"/>
              </a:spcBef>
              <a:defRPr/>
            </a:pPr>
            <a:endParaRPr lang="sl-SI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800" i="1" dirty="0"/>
              <a:t>države EU ne proizvedejo toliko električne energije, kot jo potrebujejo za pokritje lastnih potreb in energetske neodvisnost,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800" i="1" dirty="0"/>
              <a:t>zmanjšuje vpliv proizvodnje električne energije na okolje in proizvodnjo emisij CO2 </a:t>
            </a:r>
            <a:r>
              <a:rPr lang="sl-SI" sz="2800" i="1" dirty="0" smtClean="0"/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800" i="1" dirty="0"/>
              <a:t>d</a:t>
            </a:r>
            <a:r>
              <a:rPr lang="sl-SI" sz="2800" i="1" dirty="0" smtClean="0"/>
              <a:t>obra poslovna priložnost,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800" i="1" dirty="0"/>
              <a:t>l</a:t>
            </a:r>
            <a:r>
              <a:rPr lang="sl-SI" sz="2800" i="1" dirty="0" smtClean="0"/>
              <a:t>okalni zagon gospodarske aktivnosti in ustvarjanje novih delovnih mest,</a:t>
            </a:r>
            <a:endParaRPr lang="sl-SI" sz="28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800" i="1" dirty="0"/>
              <a:t>doseganje energetskih načrtov </a:t>
            </a:r>
            <a:r>
              <a:rPr lang="sl-SI" sz="2800" i="1" dirty="0" smtClean="0"/>
              <a:t>in strategij EU,…</a:t>
            </a:r>
          </a:p>
          <a:p>
            <a:endParaRPr lang="sl-SI" sz="2800" i="1" dirty="0"/>
          </a:p>
          <a:p>
            <a:pPr>
              <a:spcBef>
                <a:spcPct val="0"/>
              </a:spcBef>
            </a:pPr>
            <a:endParaRPr lang="sl-SI" sz="2200" dirty="0" smtClean="0"/>
          </a:p>
          <a:p>
            <a:pPr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endParaRPr lang="sl-SI" sz="20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79512" y="56612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331912" y="58136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83620" y="6021288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sl-SI" sz="1200" dirty="0" err="1"/>
              <a:t>Hidropotencial</a:t>
            </a:r>
            <a:r>
              <a:rPr lang="sl-SI" sz="1200" dirty="0"/>
              <a:t> vodotoka  Lobnica in gradnja </a:t>
            </a:r>
            <a:r>
              <a:rPr lang="sl-SI" sz="1200" dirty="0" err="1"/>
              <a:t>mHE</a:t>
            </a:r>
            <a:r>
              <a:rPr lang="sl-SI" sz="1200" dirty="0"/>
              <a:t> Ruše</a:t>
            </a:r>
          </a:p>
          <a:p>
            <a:pPr algn="ctr">
              <a:spcBef>
                <a:spcPct val="0"/>
              </a:spcBef>
            </a:pPr>
            <a:r>
              <a:rPr lang="sl-SI" sz="1200" dirty="0"/>
              <a:t>                      23. posvetovanje KOMUNALNA ENERGETIKA/POWER ENGINEERING</a:t>
            </a:r>
            <a:r>
              <a:rPr lang="sl-SI" sz="1200" i="1" dirty="0">
                <a:solidFill>
                  <a:schemeClr val="bg1"/>
                </a:solidFill>
              </a:rPr>
              <a:t>ENERGETIKA</a:t>
            </a:r>
            <a:endParaRPr kumimoji="0" lang="sl-SI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>
            <a:off x="636712" y="61184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3885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 txBox="1">
            <a:spLocks/>
          </p:cNvSpPr>
          <p:nvPr/>
        </p:nvSpPr>
        <p:spPr>
          <a:xfrm>
            <a:off x="107504" y="21328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Rogoznica na drenažnem kanalu Ptujskega jezera</a:t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9904" y="22852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412304" y="1556793"/>
            <a:ext cx="8496944" cy="2753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95536" y="980728"/>
            <a:ext cx="8496944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sl-SI" sz="2800" b="1" dirty="0" smtClean="0"/>
              <a:t>Omejitve in upravni postopki pri gradnji </a:t>
            </a:r>
            <a:r>
              <a:rPr lang="sl-SI" sz="2800" b="1" dirty="0" err="1" smtClean="0"/>
              <a:t>mHE</a:t>
            </a:r>
            <a:r>
              <a:rPr lang="sl-SI" sz="2800" b="1" dirty="0" smtClean="0"/>
              <a:t>:</a:t>
            </a:r>
          </a:p>
          <a:p>
            <a:pPr>
              <a:spcBef>
                <a:spcPct val="0"/>
              </a:spcBef>
              <a:defRPr/>
            </a:pPr>
            <a:endParaRPr lang="sl-SI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800" i="1" dirty="0" smtClean="0"/>
              <a:t>omejitve </a:t>
            </a:r>
            <a:r>
              <a:rPr lang="sl-SI" sz="2800" i="1" dirty="0" smtClean="0"/>
              <a:t>nosilcev urejanja prostora so veliki  in dražijo investicijo ter omejujejo ekonomski potencial investicije</a:t>
            </a:r>
            <a:r>
              <a:rPr lang="sl-SI" sz="2800" i="1" dirty="0" smtClean="0"/>
              <a:t>,</a:t>
            </a:r>
          </a:p>
          <a:p>
            <a:endParaRPr lang="sl-SI" sz="2800" i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800" i="1" dirty="0"/>
              <a:t>a</a:t>
            </a:r>
            <a:r>
              <a:rPr lang="sl-SI" sz="2800" i="1" dirty="0" smtClean="0"/>
              <a:t>dministrativni in upravni postopki so dolgotrajni in zapleteni ter zavirajo in ne spodbujajo gradnjo </a:t>
            </a:r>
            <a:r>
              <a:rPr lang="sl-SI" sz="2800" i="1" dirty="0" err="1" smtClean="0"/>
              <a:t>mHE</a:t>
            </a:r>
            <a:r>
              <a:rPr lang="sl-SI" sz="2800" i="1" dirty="0" smtClean="0"/>
              <a:t>,…</a:t>
            </a:r>
          </a:p>
          <a:p>
            <a:endParaRPr lang="sl-SI" sz="2800" i="1" dirty="0" smtClean="0"/>
          </a:p>
          <a:p>
            <a:endParaRPr lang="sl-SI" sz="2800" i="1" dirty="0"/>
          </a:p>
          <a:p>
            <a:pPr>
              <a:spcBef>
                <a:spcPct val="0"/>
              </a:spcBef>
            </a:pPr>
            <a:endParaRPr lang="sl-SI" sz="2200" dirty="0" smtClean="0"/>
          </a:p>
          <a:p>
            <a:pPr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endParaRPr lang="sl-SI" sz="20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79512" y="56612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331912" y="58136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83620" y="6012904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sl-SI" sz="1200" dirty="0" err="1"/>
              <a:t>Hidropotencial</a:t>
            </a:r>
            <a:r>
              <a:rPr lang="sl-SI" sz="1200" dirty="0"/>
              <a:t> vodotoka  Lobnica in gradnja </a:t>
            </a:r>
            <a:r>
              <a:rPr lang="sl-SI" sz="1200" dirty="0" err="1"/>
              <a:t>mHE</a:t>
            </a:r>
            <a:r>
              <a:rPr lang="sl-SI" sz="1200" dirty="0"/>
              <a:t> Ruše</a:t>
            </a:r>
          </a:p>
          <a:p>
            <a:pPr algn="ctr">
              <a:spcBef>
                <a:spcPct val="0"/>
              </a:spcBef>
            </a:pPr>
            <a:r>
              <a:rPr lang="sl-SI" sz="1200" dirty="0"/>
              <a:t>                      23. posvetovanje KOMUNALNA ENERGETIKA/POWER ENGINEERING</a:t>
            </a:r>
            <a:r>
              <a:rPr lang="sl-SI" sz="1200" i="1" dirty="0">
                <a:solidFill>
                  <a:schemeClr val="bg1"/>
                </a:solidFill>
              </a:rPr>
              <a:t>ENERGETIKA</a:t>
            </a:r>
            <a:endParaRPr kumimoji="0" lang="sl-SI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>
            <a:off x="636712" y="61184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331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 txBox="1">
            <a:spLocks/>
          </p:cNvSpPr>
          <p:nvPr/>
        </p:nvSpPr>
        <p:spPr>
          <a:xfrm>
            <a:off x="107504" y="21328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Rogoznica na drenažnem kanalu Ptujskega jezera</a:t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9904" y="22852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412304" y="1556793"/>
            <a:ext cx="8496944" cy="2753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95536" y="980728"/>
            <a:ext cx="8496944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sl-SI" sz="2800" b="1" dirty="0" smtClean="0"/>
              <a:t>Prostorske omejitve </a:t>
            </a:r>
            <a:r>
              <a:rPr lang="sl-SI" sz="2800" b="1" dirty="0" smtClean="0"/>
              <a:t>vodotoka Lobnica:</a:t>
            </a:r>
            <a:endParaRPr lang="sl-SI" sz="2800" dirty="0"/>
          </a:p>
          <a:p>
            <a:endParaRPr lang="sl-SI" sz="2800" i="1" dirty="0" smtClean="0"/>
          </a:p>
          <a:p>
            <a:endParaRPr lang="sl-SI" sz="2800" i="1" dirty="0"/>
          </a:p>
          <a:p>
            <a:pPr>
              <a:spcBef>
                <a:spcPct val="0"/>
              </a:spcBef>
            </a:pPr>
            <a:endParaRPr lang="sl-SI" sz="2200" dirty="0" smtClean="0"/>
          </a:p>
          <a:p>
            <a:pPr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r>
              <a:rPr lang="sl-SI" sz="1200" i="1" dirty="0">
                <a:solidFill>
                  <a:schemeClr val="bg1"/>
                </a:solidFill>
              </a:rPr>
              <a:t>23. </a:t>
            </a:r>
            <a:r>
              <a:rPr lang="sl-SI" sz="1200" i="1" dirty="0" smtClean="0">
                <a:solidFill>
                  <a:schemeClr val="bg1"/>
                </a:solidFill>
              </a:rPr>
              <a:t>mednarodno</a:t>
            </a: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r>
              <a:rPr lang="sl-SI" sz="1200" i="1" dirty="0">
                <a:solidFill>
                  <a:schemeClr val="bg1"/>
                </a:solidFill>
              </a:rPr>
              <a:t>od 13. do 15. maj 2014  Maribor, Slovenija</a:t>
            </a:r>
            <a:endParaRPr lang="sl-SI" sz="1200" dirty="0" smtClean="0"/>
          </a:p>
          <a:p>
            <a:pPr>
              <a:spcBef>
                <a:spcPct val="0"/>
              </a:spcBef>
            </a:pPr>
            <a:endParaRPr lang="sl-SI" sz="20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79512" y="56612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331912" y="58136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83620" y="6012904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sl-SI" sz="1200" dirty="0" err="1"/>
              <a:t>Hidropotencial</a:t>
            </a:r>
            <a:r>
              <a:rPr lang="sl-SI" sz="1200" dirty="0"/>
              <a:t> vodotoka  Lobnica in gradnja </a:t>
            </a:r>
            <a:r>
              <a:rPr lang="sl-SI" sz="1200" dirty="0" err="1"/>
              <a:t>mHE</a:t>
            </a:r>
            <a:r>
              <a:rPr lang="sl-SI" sz="1200" dirty="0"/>
              <a:t> Ruše</a:t>
            </a:r>
          </a:p>
          <a:p>
            <a:pPr algn="ctr">
              <a:spcBef>
                <a:spcPct val="0"/>
              </a:spcBef>
            </a:pPr>
            <a:r>
              <a:rPr lang="sl-SI" sz="1200" dirty="0"/>
              <a:t>                      23. posvetovanje KOMUNALNA ENERGETIKA/POWER ENGINEERING</a:t>
            </a:r>
            <a:r>
              <a:rPr lang="sl-SI" sz="1200" i="1" dirty="0">
                <a:solidFill>
                  <a:schemeClr val="bg1"/>
                </a:solidFill>
              </a:rPr>
              <a:t>ENERGETIKA</a:t>
            </a:r>
            <a:endParaRPr kumimoji="0" lang="sl-SI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>
            <a:off x="636712" y="61184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Slika 11" descr="C:\Users\jozeho\AppData\Local\Microsoft\Windows\Temporary Internet Files\Content.Word\map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6180" r="30689" b="46084"/>
          <a:stretch/>
        </p:blipFill>
        <p:spPr bwMode="auto">
          <a:xfrm>
            <a:off x="1331640" y="1772818"/>
            <a:ext cx="5738896" cy="37444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Slika 1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231" b="78632"/>
          <a:stretch/>
        </p:blipFill>
        <p:spPr bwMode="auto">
          <a:xfrm>
            <a:off x="7070536" y="1700808"/>
            <a:ext cx="1965960" cy="660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5882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 txBox="1">
            <a:spLocks/>
          </p:cNvSpPr>
          <p:nvPr/>
        </p:nvSpPr>
        <p:spPr>
          <a:xfrm>
            <a:off x="107504" y="21328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Rogoznica na drenažnem kanalu Ptujskega jezera</a:t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9904" y="22852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412304" y="1556793"/>
            <a:ext cx="8496944" cy="2753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95536" y="980728"/>
            <a:ext cx="8496944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sl-SI" sz="2800" b="1" dirty="0" err="1" smtClean="0"/>
              <a:t>Hidropotencial</a:t>
            </a:r>
            <a:r>
              <a:rPr lang="sl-SI" sz="2800" b="1" dirty="0" smtClean="0"/>
              <a:t> vodotoka Lobnica:</a:t>
            </a:r>
            <a:endParaRPr lang="sl-SI" sz="2800" dirty="0"/>
          </a:p>
          <a:p>
            <a:endParaRPr lang="sl-SI" sz="2800" i="1" dirty="0" smtClean="0"/>
          </a:p>
          <a:p>
            <a:endParaRPr lang="sl-SI" sz="2800" i="1" dirty="0"/>
          </a:p>
          <a:p>
            <a:pPr>
              <a:spcBef>
                <a:spcPct val="0"/>
              </a:spcBef>
            </a:pPr>
            <a:endParaRPr lang="sl-SI" sz="2200" dirty="0" smtClean="0"/>
          </a:p>
          <a:p>
            <a:pPr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r>
              <a:rPr lang="sl-SI" sz="1200" i="1" dirty="0">
                <a:solidFill>
                  <a:schemeClr val="bg1"/>
                </a:solidFill>
              </a:rPr>
              <a:t>23. </a:t>
            </a:r>
            <a:r>
              <a:rPr lang="sl-SI" sz="1200" i="1" dirty="0" smtClean="0">
                <a:solidFill>
                  <a:schemeClr val="bg1"/>
                </a:solidFill>
              </a:rPr>
              <a:t>mednarodno</a:t>
            </a: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r>
              <a:rPr lang="sl-SI" sz="1200" i="1" dirty="0">
                <a:solidFill>
                  <a:schemeClr val="bg1"/>
                </a:solidFill>
              </a:rPr>
              <a:t>od 13. do 15. maj 2014  Maribor, Slovenija</a:t>
            </a:r>
            <a:endParaRPr lang="sl-SI" sz="1200" dirty="0" smtClean="0"/>
          </a:p>
          <a:p>
            <a:pPr>
              <a:spcBef>
                <a:spcPct val="0"/>
              </a:spcBef>
            </a:pPr>
            <a:endParaRPr lang="sl-SI" sz="20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79512" y="56612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331912" y="58136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83620" y="6021288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sl-SI" sz="1200" dirty="0" err="1"/>
              <a:t>Hidropotencial</a:t>
            </a:r>
            <a:r>
              <a:rPr lang="sl-SI" sz="1200" dirty="0"/>
              <a:t> vodotoka  Lobnica in gradnja </a:t>
            </a:r>
            <a:r>
              <a:rPr lang="sl-SI" sz="1200" dirty="0" err="1"/>
              <a:t>mHE</a:t>
            </a:r>
            <a:r>
              <a:rPr lang="sl-SI" sz="1200" dirty="0"/>
              <a:t> Ruše</a:t>
            </a:r>
          </a:p>
          <a:p>
            <a:pPr algn="ctr">
              <a:spcBef>
                <a:spcPct val="0"/>
              </a:spcBef>
            </a:pPr>
            <a:r>
              <a:rPr lang="sl-SI" sz="1200" dirty="0"/>
              <a:t>                      23. posvetovanje KOMUNALNA ENERGETIKA/POWER ENGINEERING</a:t>
            </a:r>
            <a:r>
              <a:rPr lang="sl-SI" sz="1200" i="1" dirty="0">
                <a:solidFill>
                  <a:schemeClr val="bg1"/>
                </a:solidFill>
              </a:rPr>
              <a:t>ENERGETIKA</a:t>
            </a:r>
            <a:endParaRPr kumimoji="0" lang="sl-SI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>
            <a:off x="636712" y="61184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Grafikon 10"/>
          <p:cNvGraphicFramePr/>
          <p:nvPr>
            <p:extLst>
              <p:ext uri="{D42A27DB-BD31-4B8C-83A1-F6EECF244321}">
                <p14:modId xmlns:p14="http://schemas.microsoft.com/office/powerpoint/2010/main" val="1451435364"/>
              </p:ext>
            </p:extLst>
          </p:nvPr>
        </p:nvGraphicFramePr>
        <p:xfrm>
          <a:off x="2051720" y="1474356"/>
          <a:ext cx="5203360" cy="2386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Grafikon 12"/>
          <p:cNvGraphicFramePr/>
          <p:nvPr>
            <p:extLst>
              <p:ext uri="{D42A27DB-BD31-4B8C-83A1-F6EECF244321}">
                <p14:modId xmlns:p14="http://schemas.microsoft.com/office/powerpoint/2010/main" val="487353184"/>
              </p:ext>
            </p:extLst>
          </p:nvPr>
        </p:nvGraphicFramePr>
        <p:xfrm>
          <a:off x="2051720" y="3663897"/>
          <a:ext cx="4555919" cy="241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8551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 txBox="1">
            <a:spLocks/>
          </p:cNvSpPr>
          <p:nvPr/>
        </p:nvSpPr>
        <p:spPr>
          <a:xfrm>
            <a:off x="107504" y="21328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Rogoznica na drenažnem kanalu Ptujskega jezera</a:t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9904" y="22852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412304" y="1556793"/>
            <a:ext cx="8496944" cy="2753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95536" y="980728"/>
            <a:ext cx="8496944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sl-SI" sz="2800" b="1" dirty="0" smtClean="0"/>
              <a:t>Razpoložljiva moč </a:t>
            </a:r>
            <a:r>
              <a:rPr lang="sl-SI" sz="2800" b="1" dirty="0" err="1" smtClean="0"/>
              <a:t>mHE</a:t>
            </a:r>
            <a:r>
              <a:rPr lang="sl-SI" sz="2800" b="1" dirty="0" smtClean="0"/>
              <a:t> na Lobnici:</a:t>
            </a:r>
          </a:p>
          <a:p>
            <a:pPr>
              <a:spcBef>
                <a:spcPct val="0"/>
              </a:spcBef>
              <a:defRPr/>
            </a:pPr>
            <a:endParaRPr lang="sl-SI" sz="2800" dirty="0"/>
          </a:p>
          <a:p>
            <a:endParaRPr lang="sl-SI" sz="2800" i="1" dirty="0" smtClean="0"/>
          </a:p>
          <a:p>
            <a:endParaRPr lang="sl-SI" sz="2800" i="1" dirty="0"/>
          </a:p>
          <a:p>
            <a:pPr>
              <a:spcBef>
                <a:spcPct val="0"/>
              </a:spcBef>
            </a:pPr>
            <a:endParaRPr lang="sl-SI" sz="2200" dirty="0" smtClean="0"/>
          </a:p>
          <a:p>
            <a:pPr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r>
              <a:rPr lang="sl-SI" sz="1200" i="1" dirty="0">
                <a:solidFill>
                  <a:schemeClr val="bg1"/>
                </a:solidFill>
              </a:rPr>
              <a:t>23. </a:t>
            </a:r>
            <a:r>
              <a:rPr lang="sl-SI" sz="1200" i="1" dirty="0" smtClean="0">
                <a:solidFill>
                  <a:schemeClr val="bg1"/>
                </a:solidFill>
              </a:rPr>
              <a:t>mednarodno</a:t>
            </a: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r>
              <a:rPr lang="sl-SI" sz="1200" i="1" dirty="0">
                <a:solidFill>
                  <a:schemeClr val="bg1"/>
                </a:solidFill>
              </a:rPr>
              <a:t>od 13. do 15. maj 2014  Maribor, Slovenija</a:t>
            </a:r>
            <a:endParaRPr lang="sl-SI" sz="1200" dirty="0" smtClean="0"/>
          </a:p>
          <a:p>
            <a:pPr>
              <a:spcBef>
                <a:spcPct val="0"/>
              </a:spcBef>
            </a:pPr>
            <a:endParaRPr lang="sl-SI" sz="20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79512" y="56612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331912" y="58136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83620" y="6012904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sl-SI" sz="1200" dirty="0" err="1"/>
              <a:t>Hidropotencial</a:t>
            </a:r>
            <a:r>
              <a:rPr lang="sl-SI" sz="1200" dirty="0"/>
              <a:t> vodotoka  Lobnica in gradnja </a:t>
            </a:r>
            <a:r>
              <a:rPr lang="sl-SI" sz="1200" dirty="0" err="1"/>
              <a:t>mHE</a:t>
            </a:r>
            <a:r>
              <a:rPr lang="sl-SI" sz="1200" dirty="0"/>
              <a:t> Ruše</a:t>
            </a:r>
          </a:p>
          <a:p>
            <a:pPr algn="ctr">
              <a:spcBef>
                <a:spcPct val="0"/>
              </a:spcBef>
            </a:pPr>
            <a:r>
              <a:rPr lang="sl-SI" sz="1200" dirty="0"/>
              <a:t>                      23. posvetovanje KOMUNALNA ENERGETIKA/POWER ENGINEERING</a:t>
            </a:r>
            <a:r>
              <a:rPr lang="sl-SI" sz="1200" i="1" dirty="0">
                <a:solidFill>
                  <a:schemeClr val="bg1"/>
                </a:solidFill>
              </a:rPr>
              <a:t>ENERGETIKA</a:t>
            </a:r>
            <a:endParaRPr kumimoji="0" lang="sl-SI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>
            <a:off x="636712" y="61184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3" name="Grafikon 12"/>
          <p:cNvGraphicFramePr/>
          <p:nvPr>
            <p:extLst>
              <p:ext uri="{D42A27DB-BD31-4B8C-83A1-F6EECF244321}">
                <p14:modId xmlns:p14="http://schemas.microsoft.com/office/powerpoint/2010/main" val="2948201989"/>
              </p:ext>
            </p:extLst>
          </p:nvPr>
        </p:nvGraphicFramePr>
        <p:xfrm>
          <a:off x="1358026" y="1556793"/>
          <a:ext cx="6300700" cy="4392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3277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 txBox="1">
            <a:spLocks/>
          </p:cNvSpPr>
          <p:nvPr/>
        </p:nvSpPr>
        <p:spPr>
          <a:xfrm>
            <a:off x="107504" y="21328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Rogoznica na drenažnem kanalu Ptujskega jezera</a:t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9904" y="22852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412304" y="1556793"/>
            <a:ext cx="8496944" cy="2753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95536" y="980728"/>
            <a:ext cx="8496944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sl-SI" sz="2800" b="1" dirty="0" smtClean="0"/>
              <a:t>Stanje pred izgradnjo </a:t>
            </a:r>
            <a:r>
              <a:rPr lang="sl-SI" sz="2800" b="1" dirty="0" err="1" smtClean="0"/>
              <a:t>mHE</a:t>
            </a:r>
            <a:r>
              <a:rPr lang="sl-SI" sz="2800" b="1" dirty="0" smtClean="0"/>
              <a:t> RUŠE:</a:t>
            </a:r>
          </a:p>
          <a:p>
            <a:pPr>
              <a:spcBef>
                <a:spcPct val="0"/>
              </a:spcBef>
              <a:defRPr/>
            </a:pPr>
            <a:endParaRPr lang="sl-SI" sz="2800" dirty="0"/>
          </a:p>
          <a:p>
            <a:endParaRPr lang="sl-SI" sz="2800" i="1" dirty="0" smtClean="0"/>
          </a:p>
          <a:p>
            <a:endParaRPr lang="sl-SI" sz="2800" i="1" dirty="0"/>
          </a:p>
          <a:p>
            <a:pPr>
              <a:spcBef>
                <a:spcPct val="0"/>
              </a:spcBef>
            </a:pPr>
            <a:endParaRPr lang="sl-SI" sz="2200" dirty="0" smtClean="0"/>
          </a:p>
          <a:p>
            <a:pPr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r>
              <a:rPr lang="sl-SI" sz="1200" i="1" dirty="0" smtClean="0">
                <a:solidFill>
                  <a:schemeClr val="bg1"/>
                </a:solidFill>
              </a:rPr>
              <a:t>23</a:t>
            </a:r>
            <a:r>
              <a:rPr lang="sl-SI" sz="1200" i="1" dirty="0">
                <a:solidFill>
                  <a:schemeClr val="bg1"/>
                </a:solidFill>
              </a:rPr>
              <a:t>. </a:t>
            </a:r>
            <a:r>
              <a:rPr lang="sl-SI" sz="1200" i="1" dirty="0" smtClean="0">
                <a:solidFill>
                  <a:schemeClr val="bg1"/>
                </a:solidFill>
              </a:rPr>
              <a:t>mednarodno</a:t>
            </a: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r>
              <a:rPr lang="sl-SI" sz="1200" i="1" dirty="0">
                <a:solidFill>
                  <a:schemeClr val="bg1"/>
                </a:solidFill>
              </a:rPr>
              <a:t>od 13. do 15. maj 2014  Maribor, Slovenija</a:t>
            </a:r>
            <a:endParaRPr lang="sl-SI" sz="1200" dirty="0" smtClean="0"/>
          </a:p>
          <a:p>
            <a:pPr>
              <a:spcBef>
                <a:spcPct val="0"/>
              </a:spcBef>
            </a:pPr>
            <a:endParaRPr lang="sl-SI" sz="20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79512" y="56612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331912" y="58136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83620" y="5724873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sl-SI" sz="1200" dirty="0" err="1"/>
              <a:t>Hidropotencial</a:t>
            </a:r>
            <a:r>
              <a:rPr lang="sl-SI" sz="1200" dirty="0"/>
              <a:t> vodotoka  Lobnica in gradnja </a:t>
            </a:r>
            <a:r>
              <a:rPr lang="sl-SI" sz="1200" dirty="0" err="1"/>
              <a:t>mHE</a:t>
            </a:r>
            <a:r>
              <a:rPr lang="sl-SI" sz="1200" dirty="0"/>
              <a:t> Ruše</a:t>
            </a:r>
          </a:p>
          <a:p>
            <a:pPr algn="ctr">
              <a:spcBef>
                <a:spcPct val="0"/>
              </a:spcBef>
            </a:pPr>
            <a:r>
              <a:rPr lang="sl-SI" sz="1200" dirty="0"/>
              <a:t>                      23. posvetovanje KOMUNALNA ENERGETIKA/POWER ENGINEERING</a:t>
            </a:r>
            <a:r>
              <a:rPr lang="sl-SI" sz="1200" i="1" dirty="0">
                <a:solidFill>
                  <a:schemeClr val="bg1"/>
                </a:solidFill>
              </a:rPr>
              <a:t>ENERGETIKA</a:t>
            </a:r>
            <a:endParaRPr kumimoji="0" lang="sl-SI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>
            <a:off x="636712" y="61184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Slika 13" descr="IMG_297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6712" y="2005955"/>
            <a:ext cx="3791272" cy="2791197"/>
          </a:xfrm>
          <a:prstGeom prst="rect">
            <a:avLst/>
          </a:prstGeom>
        </p:spPr>
      </p:pic>
      <p:pic>
        <p:nvPicPr>
          <p:cNvPr id="15" name="Slika 14" descr="IMG_2977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08376" y="1995283"/>
            <a:ext cx="4096072" cy="280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8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slov 1"/>
          <p:cNvSpPr txBox="1">
            <a:spLocks/>
          </p:cNvSpPr>
          <p:nvPr/>
        </p:nvSpPr>
        <p:spPr>
          <a:xfrm>
            <a:off x="107504" y="21328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Rogoznica na drenažnem kanalu Ptujskega jezera</a:t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Naslov 1"/>
          <p:cNvSpPr txBox="1">
            <a:spLocks/>
          </p:cNvSpPr>
          <p:nvPr/>
        </p:nvSpPr>
        <p:spPr>
          <a:xfrm>
            <a:off x="259904" y="2285256"/>
            <a:ext cx="8496944" cy="18722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412304" y="1556793"/>
            <a:ext cx="8496944" cy="2753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1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Naslov 1"/>
          <p:cNvSpPr txBox="1">
            <a:spLocks/>
          </p:cNvSpPr>
          <p:nvPr/>
        </p:nvSpPr>
        <p:spPr>
          <a:xfrm>
            <a:off x="395536" y="980728"/>
            <a:ext cx="8496944" cy="388843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sl-SI" sz="2800" b="1" dirty="0" smtClean="0"/>
              <a:t>Izgradnja </a:t>
            </a:r>
            <a:r>
              <a:rPr lang="sl-SI" sz="2800" b="1" dirty="0" err="1" smtClean="0"/>
              <a:t>mHE</a:t>
            </a:r>
            <a:r>
              <a:rPr lang="sl-SI" sz="2800" b="1" dirty="0" smtClean="0"/>
              <a:t> RUŠE:</a:t>
            </a:r>
          </a:p>
          <a:p>
            <a:pPr>
              <a:spcBef>
                <a:spcPct val="0"/>
              </a:spcBef>
              <a:defRPr/>
            </a:pPr>
            <a:endParaRPr lang="sl-SI" sz="2800" dirty="0"/>
          </a:p>
          <a:p>
            <a:endParaRPr lang="sl-SI" sz="2800" i="1" dirty="0" smtClean="0"/>
          </a:p>
          <a:p>
            <a:endParaRPr lang="sl-SI" sz="2800" i="1" dirty="0"/>
          </a:p>
          <a:p>
            <a:pPr>
              <a:spcBef>
                <a:spcPct val="0"/>
              </a:spcBef>
            </a:pPr>
            <a:endParaRPr lang="sl-SI" sz="2200" dirty="0" smtClean="0"/>
          </a:p>
          <a:p>
            <a:pPr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endParaRPr lang="sl-SI" sz="1200" dirty="0"/>
          </a:p>
          <a:p>
            <a:pPr algn="ctr">
              <a:spcBef>
                <a:spcPct val="0"/>
              </a:spcBef>
            </a:pPr>
            <a:endParaRPr lang="sl-SI" sz="1200" dirty="0" smtClean="0"/>
          </a:p>
          <a:p>
            <a:pPr algn="ctr">
              <a:spcBef>
                <a:spcPct val="0"/>
              </a:spcBef>
            </a:pPr>
            <a:r>
              <a:rPr lang="sl-SI" sz="1200" i="1" dirty="0" smtClean="0">
                <a:solidFill>
                  <a:schemeClr val="bg1"/>
                </a:solidFill>
              </a:rPr>
              <a:t>23</a:t>
            </a:r>
            <a:r>
              <a:rPr lang="sl-SI" sz="1200" i="1" dirty="0">
                <a:solidFill>
                  <a:schemeClr val="bg1"/>
                </a:solidFill>
              </a:rPr>
              <a:t>. </a:t>
            </a:r>
            <a:r>
              <a:rPr lang="sl-SI" sz="1200" i="1" dirty="0" smtClean="0">
                <a:solidFill>
                  <a:schemeClr val="bg1"/>
                </a:solidFill>
              </a:rPr>
              <a:t>mednarodno</a:t>
            </a:r>
            <a:r>
              <a:rPr lang="sl-SI" sz="1200" i="1" dirty="0">
                <a:solidFill>
                  <a:schemeClr val="bg1"/>
                </a:solidFill>
              </a:rPr>
              <a:t/>
            </a:r>
            <a:br>
              <a:rPr lang="sl-SI" sz="1200" i="1" dirty="0">
                <a:solidFill>
                  <a:schemeClr val="bg1"/>
                </a:solidFill>
              </a:rPr>
            </a:br>
            <a:r>
              <a:rPr lang="sl-SI" sz="1200" i="1" dirty="0">
                <a:solidFill>
                  <a:schemeClr val="bg1"/>
                </a:solidFill>
              </a:rPr>
              <a:t>od 13. do 15. maj 2014  Maribor, Slovenija</a:t>
            </a:r>
            <a:endParaRPr lang="sl-SI" sz="1200" dirty="0" smtClean="0"/>
          </a:p>
          <a:p>
            <a:pPr>
              <a:spcBef>
                <a:spcPct val="0"/>
              </a:spcBef>
            </a:pPr>
            <a:endParaRPr lang="sl-SI" sz="20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179512" y="56612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Naslov 1"/>
          <p:cNvSpPr txBox="1">
            <a:spLocks/>
          </p:cNvSpPr>
          <p:nvPr/>
        </p:nvSpPr>
        <p:spPr>
          <a:xfrm>
            <a:off x="331912" y="58136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Naslov 1"/>
          <p:cNvSpPr txBox="1">
            <a:spLocks/>
          </p:cNvSpPr>
          <p:nvPr/>
        </p:nvSpPr>
        <p:spPr>
          <a:xfrm>
            <a:off x="383620" y="5724873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spcBef>
                <a:spcPct val="0"/>
              </a:spcBef>
            </a:pPr>
            <a:r>
              <a:rPr lang="sl-SI" sz="1200" dirty="0" err="1"/>
              <a:t>Hidropotencial</a:t>
            </a:r>
            <a:r>
              <a:rPr lang="sl-SI" sz="1200" dirty="0"/>
              <a:t> vodotoka  Lobnica in gradnja </a:t>
            </a:r>
            <a:r>
              <a:rPr lang="sl-SI" sz="1200" dirty="0" err="1"/>
              <a:t>mHE</a:t>
            </a:r>
            <a:r>
              <a:rPr lang="sl-SI" sz="1200" dirty="0"/>
              <a:t> Ruše</a:t>
            </a:r>
          </a:p>
          <a:p>
            <a:pPr algn="ctr">
              <a:spcBef>
                <a:spcPct val="0"/>
              </a:spcBef>
            </a:pPr>
            <a:r>
              <a:rPr lang="sl-SI" sz="1200" dirty="0"/>
              <a:t>                      23. posvetovanje KOMUNALNA ENERGETIKA/POWER ENGINEERING</a:t>
            </a:r>
            <a:r>
              <a:rPr lang="sl-SI" sz="1200" i="1" dirty="0">
                <a:solidFill>
                  <a:schemeClr val="bg1"/>
                </a:solidFill>
              </a:rPr>
              <a:t>ENERGETIKA</a:t>
            </a:r>
            <a:endParaRPr kumimoji="0" lang="sl-SI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Naslov 1"/>
          <p:cNvSpPr txBox="1">
            <a:spLocks/>
          </p:cNvSpPr>
          <p:nvPr/>
        </p:nvSpPr>
        <p:spPr>
          <a:xfrm>
            <a:off x="636712" y="6118449"/>
            <a:ext cx="8496944" cy="7284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sl-SI" sz="2200" dirty="0" smtClean="0"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sl-SI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sl-SI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Slika 11" descr="D:\mHE Ruše\17 - FOTOGRAFIJE\21.05.2012\DSC0391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05955"/>
            <a:ext cx="3824808" cy="2791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lika 12" descr="D:\mHE Ruše\17 - FOTOGRAFIJE\IMG_1886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3"/>
          <a:stretch/>
        </p:blipFill>
        <p:spPr bwMode="auto">
          <a:xfrm>
            <a:off x="4603089" y="2005955"/>
            <a:ext cx="3713327" cy="27911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9933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</TotalTime>
  <Words>604</Words>
  <Application>Microsoft Office PowerPoint</Application>
  <PresentationFormat>Diaprojekcija na zaslonu (4:3)</PresentationFormat>
  <Paragraphs>429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14</vt:i4>
      </vt:variant>
    </vt:vector>
  </HeadingPairs>
  <TitlesOfParts>
    <vt:vector size="15" baseType="lpstr">
      <vt:lpstr>Officeova tema</vt:lpstr>
      <vt:lpstr>HSE Invest d.o.o.; Obrežna ulica 170, 2000 MARIBOR  HIDROPOTENCIAL VODOTOKA LOBNICA IN GRADNJA mHE RUŠE Jožef Horvat univ.dipl.inž.el. , Andrej Rajh, univ.dipl.inž.grad.    KOMUNALNA ENERGETIKA 23. mednarodno posvetovanje od 13. do 15. maj 2014  Maribor, Slovenija    LABORATORIJ ZA ENERGETIKO FERI – Fakulteta za elektrotehniko, računalništvo in informatiko  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Jožef Horvat</dc:creator>
  <cp:lastModifiedBy>Jože Horvat</cp:lastModifiedBy>
  <cp:revision>186</cp:revision>
  <dcterms:created xsi:type="dcterms:W3CDTF">2011-01-14T13:34:48Z</dcterms:created>
  <dcterms:modified xsi:type="dcterms:W3CDTF">2014-05-07T10:24:43Z</dcterms:modified>
</cp:coreProperties>
</file>