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0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98" r:id="rId13"/>
  </p:sldIdLst>
  <p:sldSz cx="9144000" cy="6858000" type="screen4x3"/>
  <p:notesSz cx="6797675" cy="9928225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70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5B1BF8E2-6546-8546-8061-5E9EC141F524}" type="datetime1">
              <a:rPr lang="de-DE"/>
              <a:pPr>
                <a:defRPr/>
              </a:pPr>
              <a:t>11.05.2015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C279849-5648-EF45-8C71-7B2AE39561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709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D5205F7D-9295-F745-8FEB-8A96270ED45C}" type="datetime1">
              <a:rPr lang="de-DE"/>
              <a:pPr>
                <a:defRPr/>
              </a:pPr>
              <a:t>11.05.2015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B4FB287B-E392-564B-AA8C-6F7C051D74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8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6941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6941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KURZ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720725" y="4552950"/>
            <a:ext cx="3724275" cy="2159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4F2AF6-C491-E241-9607-3FC5D0D153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212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44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3133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47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55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b="1" dirty="0" smtClean="0"/>
              <a:t> </a:t>
            </a:r>
            <a:r>
              <a:rPr lang="en-GB" b="1" dirty="0" err="1" smtClean="0"/>
              <a:t>L.Fickert</a:t>
            </a:r>
            <a:r>
              <a:rPr lang="en-GB" b="1" dirty="0" smtClean="0"/>
              <a:t>, </a:t>
            </a:r>
            <a:r>
              <a:rPr lang="en-GB" b="1" dirty="0" err="1" smtClean="0"/>
              <a:t>E.Schmautzer</a:t>
            </a:r>
            <a:r>
              <a:rPr lang="en-GB" b="1" dirty="0" smtClean="0"/>
              <a:t>, </a:t>
            </a:r>
            <a:r>
              <a:rPr lang="en-GB" b="1" dirty="0" err="1" smtClean="0"/>
              <a:t>Th.Mallits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54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720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3"/>
          </p:nvPr>
        </p:nvSpPr>
        <p:spPr>
          <a:xfrm>
            <a:off x="4968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9" name="Textplatzhalter 15"/>
          <p:cNvSpPr>
            <a:spLocks noGrp="1"/>
          </p:cNvSpPr>
          <p:nvPr>
            <p:ph type="body" sz="quarter" idx="15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66AD-D97C-2D40-8977-9365A5D4A8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244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2C965-ED49-AE4E-9432-EDC9E5208D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67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06748" y="2097090"/>
            <a:ext cx="8742852" cy="1299604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206748" y="3728980"/>
            <a:ext cx="8742852" cy="2596984"/>
          </a:xfrm>
        </p:spPr>
        <p:txBody>
          <a:bodyPr/>
          <a:lstStyle>
            <a:lvl1pPr algn="ctr">
              <a:defRPr b="0"/>
            </a:lvl1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B5CB-6BC4-6C4A-962F-133477E397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40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87B9C6-86A8-A14B-9FA7-03F9997191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89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200" smtClean="0">
                <a:cs typeface="Arial" charset="0"/>
              </a:rPr>
              <a:t>W   I   S   S   E   N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 T   E   C   H   N   I   K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L   E   I   D   E   N   S   C   H   A   F   T</a:t>
            </a: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0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 englisch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dirty="0" smtClean="0">
                <a:cs typeface="Arial" charset="0"/>
              </a:rPr>
              <a:t>S   C   I   E   N   C   E      </a:t>
            </a:r>
            <a:r>
              <a:rPr lang="de-DE" sz="800" baseline="30000" dirty="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dirty="0" smtClean="0">
                <a:cs typeface="Arial" charset="0"/>
              </a:rPr>
              <a:t> </a:t>
            </a:r>
            <a:r>
              <a:rPr lang="de-DE" sz="1200" dirty="0" smtClean="0">
                <a:cs typeface="Arial" charset="0"/>
              </a:rPr>
              <a:t>     P   A   S   S   I   O   N      </a:t>
            </a:r>
            <a:r>
              <a:rPr lang="de-DE" sz="800" baseline="30000" dirty="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dirty="0" smtClean="0">
                <a:cs typeface="Arial" charset="0"/>
              </a:rPr>
              <a:t> </a:t>
            </a:r>
            <a:r>
              <a:rPr lang="de-DE" sz="1200" dirty="0" smtClean="0">
                <a:cs typeface="Arial" charset="0"/>
              </a:rPr>
              <a:t>    T   E   C   H   N   O   L   O   G   Y</a:t>
            </a:r>
            <a:endParaRPr lang="de-DE" sz="1200" dirty="0">
              <a:cs typeface="Arial" charset="0"/>
            </a:endParaRP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815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01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8" descr="IFEA-Quader+Schrift-22%-RGB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" y="-85725"/>
            <a:ext cx="504000" cy="2367877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720725" y="6016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0725" y="18002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pic>
        <p:nvPicPr>
          <p:cNvPr id="1032" name="Picture 9" descr="Logo TU Graz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FD6D1F-7D36-6A43-881B-42B534254D1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cxnSp>
        <p:nvCxnSpPr>
          <p:cNvPr id="12" name="Gerade Verbindung 11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Bild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01" y="6416675"/>
            <a:ext cx="1172712" cy="364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3" r:id="rId2"/>
    <p:sldLayoutId id="2147483754" r:id="rId3"/>
    <p:sldLayoutId id="2147483755" r:id="rId4"/>
    <p:sldLayoutId id="2147483756" r:id="rId5"/>
    <p:sldLayoutId id="2147483758" r:id="rId6"/>
    <p:sldLayoutId id="2147483759" r:id="rId7"/>
    <p:sldLayoutId id="2147483760" r:id="rId8"/>
    <p:sldLayoutId id="2147483761" r:id="rId9"/>
    <p:sldLayoutId id="2147483763" r:id="rId10"/>
    <p:sldLayoutId id="2147483764" r:id="rId11"/>
    <p:sldLayoutId id="2147483765" r:id="rId12"/>
    <p:sldLayoutId id="2147483766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kern="1200">
          <a:solidFill>
            <a:srgbClr val="000000"/>
          </a:solidFill>
          <a:latin typeface="+mn-lt"/>
          <a:ea typeface="ＭＳ Ｐゴシック" charset="0"/>
          <a:cs typeface="ＭＳ Ｐゴシック" charset="0"/>
        </a:defRPr>
      </a:lvl1pPr>
      <a:lvl2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F70146"/>
        </a:buClr>
        <a:buFont typeface="Wingdings" charset="0"/>
        <a:buChar char="§"/>
        <a:defRPr sz="2600" kern="1200">
          <a:solidFill>
            <a:srgbClr val="000000"/>
          </a:solidFill>
          <a:latin typeface="+mn-lt"/>
          <a:ea typeface="ＭＳ Ｐゴシック" charset="0"/>
          <a:cs typeface="+mn-cs"/>
        </a:defRPr>
      </a:lvl2pPr>
      <a:lvl3pPr marL="808038" indent="-271463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 kern="1200">
          <a:solidFill>
            <a:srgbClr val="00000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A6A6A6"/>
        </a:buClr>
        <a:buFont typeface="Wingdings" charset="0"/>
        <a:buChar char="§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-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fea.tugraz.at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fea.tugraz.a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F2AF6-C491-E241-9607-3FC5D0D153F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28" y="5782592"/>
            <a:ext cx="2881057" cy="52456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33569" y="1319735"/>
            <a:ext cx="8492716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de-AT" sz="1100" b="1" dirty="0"/>
              <a:t>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Efficient Calculation of Earth Fault Currents in Compensated </a:t>
            </a:r>
            <a:r>
              <a:rPr lang="en-US" sz="2400" b="1" dirty="0" smtClean="0">
                <a:solidFill>
                  <a:srgbClr val="FF0000"/>
                </a:solidFill>
              </a:rPr>
              <a:t>Networks</a:t>
            </a:r>
            <a:endParaRPr lang="de-AT" sz="2400" b="1" dirty="0">
              <a:solidFill>
                <a:srgbClr val="FF0000"/>
              </a:solidFill>
            </a:endParaRPr>
          </a:p>
          <a:p>
            <a:pPr algn="ctr">
              <a:buNone/>
              <a:defRPr/>
            </a:pPr>
            <a:endParaRPr lang="en-US" b="1" dirty="0"/>
          </a:p>
          <a:p>
            <a:pPr algn="ctr">
              <a:buNone/>
              <a:defRPr/>
            </a:pPr>
            <a:r>
              <a:rPr lang="nl-NL" b="1" dirty="0"/>
              <a:t>Univ.-Prof. Dipl.-Ing. Dr.techn. </a:t>
            </a:r>
            <a:r>
              <a:rPr lang="de-DE" b="1" dirty="0"/>
              <a:t>Lothar Fickert</a:t>
            </a:r>
          </a:p>
          <a:p>
            <a:pPr algn="ctr">
              <a:defRPr/>
            </a:pPr>
            <a:r>
              <a:rPr lang="de-DE" b="1" dirty="0"/>
              <a:t>Dipl.-Ing. Elisabeth Hufnagl </a:t>
            </a:r>
            <a:endParaRPr lang="de-AT" dirty="0"/>
          </a:p>
          <a:p>
            <a:pPr algn="ctr">
              <a:defRPr/>
            </a:pPr>
            <a:r>
              <a:rPr lang="nl-NL" b="1" dirty="0" smtClean="0"/>
              <a:t>Dipl</a:t>
            </a:r>
            <a:r>
              <a:rPr lang="nl-NL" b="1" dirty="0"/>
              <a:t>.-Ing. Dr.techn. </a:t>
            </a:r>
            <a:r>
              <a:rPr lang="de-DE" b="1" dirty="0"/>
              <a:t>Ernst Schmautzer</a:t>
            </a:r>
          </a:p>
          <a:p>
            <a:pPr algn="ctr">
              <a:spcBef>
                <a:spcPct val="50000"/>
              </a:spcBef>
              <a:defRPr/>
            </a:pPr>
            <a:r>
              <a:rPr lang="de-DE" sz="1100" b="1" dirty="0" smtClean="0"/>
              <a:t>Universität </a:t>
            </a:r>
            <a:r>
              <a:rPr lang="de-DE" sz="1100" b="1" dirty="0"/>
              <a:t>Graz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1100" b="1" dirty="0"/>
              <a:t>Institute of Electrical Power Systems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1100" b="1" dirty="0" smtClean="0">
                <a:hlinkClick r:id="rId4"/>
              </a:rPr>
              <a:t>www.ifea.tugraz.at</a:t>
            </a:r>
            <a:endParaRPr lang="de-DE" sz="1100" b="1" dirty="0"/>
          </a:p>
          <a:p>
            <a:pPr algn="ctr">
              <a:spcBef>
                <a:spcPct val="50000"/>
              </a:spcBef>
              <a:defRPr/>
            </a:pPr>
            <a:r>
              <a:rPr lang="de-DE" sz="1100" b="1" dirty="0"/>
              <a:t>lothar.fickert@tugraz.at</a:t>
            </a:r>
          </a:p>
        </p:txBody>
      </p:sp>
    </p:spTree>
    <p:extLst>
      <p:ext uri="{BB962C8B-B14F-4D97-AF65-F5344CB8AC3E}">
        <p14:creationId xmlns:p14="http://schemas.microsoft.com/office/powerpoint/2010/main" val="6223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39595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/>
              <a:t>Compensated</a:t>
            </a:r>
            <a:r>
              <a:rPr lang="de-DE" sz="2400" dirty="0"/>
              <a:t> </a:t>
            </a:r>
            <a:r>
              <a:rPr lang="de-DE" sz="2400" dirty="0" err="1"/>
              <a:t>network</a:t>
            </a:r>
            <a:endParaRPr lang="de-AT" sz="2800" dirty="0"/>
          </a:p>
        </p:txBody>
      </p:sp>
      <p:sp>
        <p:nvSpPr>
          <p:cNvPr id="2" name="Rechteck 1"/>
          <p:cNvSpPr/>
          <p:nvPr/>
        </p:nvSpPr>
        <p:spPr>
          <a:xfrm>
            <a:off x="445934" y="471395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dirty="0" err="1" smtClean="0"/>
              <a:t>Electrical</a:t>
            </a:r>
            <a:r>
              <a:rPr lang="de-AT" dirty="0" smtClean="0"/>
              <a:t> </a:t>
            </a:r>
            <a:r>
              <a:rPr lang="de-AT" dirty="0" err="1" smtClean="0"/>
              <a:t>diagram</a:t>
            </a:r>
            <a:endParaRPr lang="de-AT" dirty="0"/>
          </a:p>
        </p:txBody>
      </p:sp>
      <p:pic>
        <p:nvPicPr>
          <p:cNvPr id="5" name="Grafik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183" y="1748901"/>
            <a:ext cx="6267634" cy="3360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14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530359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AT" sz="1800" b="1" u="sng" dirty="0" smtClean="0"/>
              <a:t>I</a:t>
            </a:r>
            <a:r>
              <a:rPr lang="de-AT" sz="1800" b="1" baseline="-25000" dirty="0" smtClean="0"/>
              <a:t>F</a:t>
            </a:r>
            <a:r>
              <a:rPr lang="de-AT" sz="1800" b="1" dirty="0" smtClean="0"/>
              <a:t>= </a:t>
            </a:r>
            <a:r>
              <a:rPr lang="de-AT" sz="1800" b="1" u="sng" dirty="0"/>
              <a:t>U</a:t>
            </a:r>
            <a:r>
              <a:rPr lang="de-AT" sz="1800" b="1" baseline="-25000" dirty="0"/>
              <a:t>Phase</a:t>
            </a:r>
            <a:r>
              <a:rPr lang="de-AT" sz="1800" b="1" dirty="0"/>
              <a:t> / [(R</a:t>
            </a:r>
            <a:r>
              <a:rPr lang="de-AT" sz="1800" b="1" baseline="-25000" dirty="0"/>
              <a:t>Stp</a:t>
            </a:r>
            <a:r>
              <a:rPr lang="de-AT" sz="1800" b="1" dirty="0"/>
              <a:t> // </a:t>
            </a:r>
            <a:r>
              <a:rPr lang="de-AT" sz="1800" b="1" dirty="0" err="1" smtClean="0"/>
              <a:t>j</a:t>
            </a:r>
            <a:r>
              <a:rPr lang="de-AT" sz="2400" b="1" dirty="0" err="1"/>
              <a:t>·</a:t>
            </a:r>
            <a:r>
              <a:rPr lang="de-AT" sz="1800" b="1" dirty="0" err="1" smtClean="0"/>
              <a:t>X</a:t>
            </a:r>
            <a:r>
              <a:rPr lang="de-AT" sz="1800" b="1" baseline="-25000" dirty="0" err="1" smtClean="0"/>
              <a:t>grid,total</a:t>
            </a:r>
            <a:r>
              <a:rPr lang="de-AT" sz="1800" b="1" dirty="0" smtClean="0"/>
              <a:t>) </a:t>
            </a:r>
            <a:r>
              <a:rPr lang="de-AT" sz="1800" b="1" dirty="0"/>
              <a:t>+ </a:t>
            </a:r>
            <a:r>
              <a:rPr lang="de-AT" sz="1800" b="1" u="sng" dirty="0" smtClean="0"/>
              <a:t>Z</a:t>
            </a:r>
            <a:r>
              <a:rPr lang="de-AT" sz="1800" b="1" baseline="-25000" dirty="0" smtClean="0"/>
              <a:t>L </a:t>
            </a:r>
            <a:r>
              <a:rPr lang="de-AT" sz="1800" b="1" dirty="0" smtClean="0"/>
              <a:t>(1 + k</a:t>
            </a:r>
            <a:r>
              <a:rPr lang="de-AT" sz="1800" b="1" baseline="-25000" dirty="0" smtClean="0"/>
              <a:t>0</a:t>
            </a:r>
            <a:r>
              <a:rPr lang="de-AT" sz="1800" b="1" dirty="0"/>
              <a:t>) + </a:t>
            </a:r>
            <a:r>
              <a:rPr lang="de-AT" sz="1800" b="1" dirty="0" err="1" smtClean="0"/>
              <a:t>R</a:t>
            </a:r>
            <a:r>
              <a:rPr lang="de-AT" sz="1800" b="1" baseline="-25000" dirty="0" err="1" smtClean="0"/>
              <a:t>c</a:t>
            </a:r>
            <a:r>
              <a:rPr lang="de-AT" sz="1800" b="1" baseline="-25000" dirty="0" smtClean="0"/>
              <a:t> </a:t>
            </a:r>
            <a:r>
              <a:rPr lang="de-AT" sz="1800" b="1" dirty="0"/>
              <a:t>]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-8605" y="43278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/>
              <a:t>Compensated</a:t>
            </a:r>
            <a:r>
              <a:rPr lang="de-DE" sz="2400" dirty="0"/>
              <a:t> </a:t>
            </a:r>
            <a:r>
              <a:rPr lang="de-DE" sz="2400" dirty="0" err="1"/>
              <a:t>network</a:t>
            </a:r>
            <a:endParaRPr lang="de-AT" sz="2800" dirty="0"/>
          </a:p>
        </p:txBody>
      </p:sp>
      <p:sp>
        <p:nvSpPr>
          <p:cNvPr id="4" name="Rechteck 3"/>
          <p:cNvSpPr/>
          <p:nvPr/>
        </p:nvSpPr>
        <p:spPr>
          <a:xfrm>
            <a:off x="650956" y="493484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 smtClean="0"/>
              <a:t>Equivalent</a:t>
            </a:r>
            <a:r>
              <a:rPr lang="de-DE" dirty="0" smtClean="0"/>
              <a:t> </a:t>
            </a:r>
            <a:r>
              <a:rPr lang="de-DE" dirty="0" err="1" smtClean="0"/>
              <a:t>circuit</a:t>
            </a:r>
            <a:r>
              <a:rPr lang="de-DE" dirty="0" smtClean="0"/>
              <a:t> </a:t>
            </a:r>
            <a:r>
              <a:rPr lang="de-DE" dirty="0" err="1" smtClean="0"/>
              <a:t>diagram</a:t>
            </a:r>
            <a:endParaRPr lang="de-AT" dirty="0"/>
          </a:p>
        </p:txBody>
      </p:sp>
      <p:pic>
        <p:nvPicPr>
          <p:cNvPr id="12" name="Grafik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977" y="1021976"/>
            <a:ext cx="6168836" cy="4149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59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F2AF6-C491-E241-9607-3FC5D0D153F9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28" y="5782592"/>
            <a:ext cx="2881057" cy="52456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33569" y="1319735"/>
            <a:ext cx="8492716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de-AT" sz="1100" b="1" dirty="0"/>
              <a:t>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Efficient Calculation of Earth Fault Currents in Compensated </a:t>
            </a:r>
            <a:r>
              <a:rPr lang="en-US" sz="2400" b="1" dirty="0" smtClean="0">
                <a:solidFill>
                  <a:srgbClr val="FF0000"/>
                </a:solidFill>
              </a:rPr>
              <a:t>Networks</a:t>
            </a:r>
            <a:endParaRPr lang="de-AT" sz="2400" b="1" dirty="0">
              <a:solidFill>
                <a:srgbClr val="FF0000"/>
              </a:solidFill>
            </a:endParaRPr>
          </a:p>
          <a:p>
            <a:pPr algn="ctr">
              <a:buNone/>
              <a:defRPr/>
            </a:pPr>
            <a:endParaRPr lang="en-US" b="1" dirty="0"/>
          </a:p>
          <a:p>
            <a:pPr algn="ctr">
              <a:buNone/>
              <a:defRPr/>
            </a:pPr>
            <a:r>
              <a:rPr lang="nl-NL" b="1" dirty="0"/>
              <a:t>Univ.-Prof. Dipl.-Ing. Dr.techn. </a:t>
            </a:r>
            <a:r>
              <a:rPr lang="de-DE" b="1" dirty="0"/>
              <a:t>Lothar Fickert</a:t>
            </a:r>
          </a:p>
          <a:p>
            <a:pPr algn="ctr">
              <a:defRPr/>
            </a:pPr>
            <a:r>
              <a:rPr lang="de-DE" b="1" dirty="0"/>
              <a:t>Dipl.-Ing. Elisabeth Hufnagl </a:t>
            </a:r>
            <a:endParaRPr lang="de-AT" dirty="0"/>
          </a:p>
          <a:p>
            <a:pPr algn="ctr">
              <a:defRPr/>
            </a:pPr>
            <a:r>
              <a:rPr lang="nl-NL" b="1" dirty="0" smtClean="0"/>
              <a:t>Dipl</a:t>
            </a:r>
            <a:r>
              <a:rPr lang="nl-NL" b="1" dirty="0"/>
              <a:t>.-Ing. Dr.techn. </a:t>
            </a:r>
            <a:r>
              <a:rPr lang="de-DE" b="1" dirty="0"/>
              <a:t>Ernst Schmautzer</a:t>
            </a:r>
          </a:p>
          <a:p>
            <a:pPr algn="ctr">
              <a:spcBef>
                <a:spcPct val="50000"/>
              </a:spcBef>
              <a:defRPr/>
            </a:pPr>
            <a:r>
              <a:rPr lang="de-DE" sz="1100" b="1" dirty="0" smtClean="0"/>
              <a:t>Universität </a:t>
            </a:r>
            <a:r>
              <a:rPr lang="de-DE" sz="1100" b="1" dirty="0"/>
              <a:t>Graz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1100" b="1" dirty="0"/>
              <a:t>Institute of Electrical Power Systems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1100" b="1" dirty="0" smtClean="0">
                <a:hlinkClick r:id="rId4"/>
              </a:rPr>
              <a:t>www.ifea.tugraz.at</a:t>
            </a:r>
            <a:endParaRPr lang="de-DE" sz="1100" b="1" dirty="0"/>
          </a:p>
          <a:p>
            <a:pPr algn="ctr">
              <a:spcBef>
                <a:spcPct val="50000"/>
              </a:spcBef>
              <a:defRPr/>
            </a:pPr>
            <a:r>
              <a:rPr lang="de-DE" sz="1100" b="1" dirty="0"/>
              <a:t>lothar.fickert@tugraz.at</a:t>
            </a:r>
          </a:p>
        </p:txBody>
      </p:sp>
    </p:spTree>
    <p:extLst>
      <p:ext uri="{BB962C8B-B14F-4D97-AF65-F5344CB8AC3E}">
        <p14:creationId xmlns:p14="http://schemas.microsoft.com/office/powerpoint/2010/main" val="4625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2245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de-AT" sz="2400" dirty="0" smtClean="0">
                <a:latin typeface="+mj-lt"/>
                <a:ea typeface="+mj-ea"/>
                <a:cs typeface="+mj-cs"/>
              </a:rPr>
              <a:t>AGENDA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80132" y="600892"/>
            <a:ext cx="7932645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Efficient Calculation of Fault Currents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Symmetrical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components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(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simplifications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AT" b="1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de-AT" b="1" dirty="0" smtClean="0"/>
          </a:p>
          <a:p>
            <a:pPr>
              <a:spcAft>
                <a:spcPts val="600"/>
              </a:spcAft>
            </a:pPr>
            <a:r>
              <a:rPr lang="de-AT" b="1" dirty="0" smtClean="0"/>
              <a:t>Global </a:t>
            </a:r>
            <a:r>
              <a:rPr lang="de-AT" b="1" dirty="0" err="1" smtClean="0"/>
              <a:t>Earthsystem</a:t>
            </a:r>
            <a:endParaRPr lang="de-AT" b="1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Definition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ault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current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distribution</a:t>
            </a:r>
            <a:endParaRPr lang="de-AT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i="1" dirty="0" err="1" smtClean="0">
                <a:solidFill>
                  <a:schemeClr val="bg1">
                    <a:lumMod val="50000"/>
                  </a:schemeClr>
                </a:solidFill>
              </a:rPr>
              <a:t>Assess</a:t>
            </a:r>
            <a:endParaRPr lang="de-AT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de-AT" b="1" dirty="0"/>
          </a:p>
          <a:p>
            <a:pPr>
              <a:spcAft>
                <a:spcPts val="600"/>
              </a:spcAft>
            </a:pPr>
            <a:r>
              <a:rPr lang="de-AT" b="1" dirty="0" smtClean="0"/>
              <a:t>(Statik </a:t>
            </a:r>
            <a:r>
              <a:rPr lang="de-AT" b="1" dirty="0" err="1" smtClean="0"/>
              <a:t>valuation</a:t>
            </a:r>
            <a:r>
              <a:rPr lang="de-AT" b="1" dirty="0" smtClean="0"/>
              <a:t> </a:t>
            </a:r>
            <a:r>
              <a:rPr lang="de-AT" b="1" dirty="0" err="1" smtClean="0"/>
              <a:t>of</a:t>
            </a:r>
            <a:r>
              <a:rPr lang="de-AT" b="1" dirty="0" smtClean="0"/>
              <a:t> </a:t>
            </a:r>
            <a:r>
              <a:rPr lang="de-AT" b="1" dirty="0" err="1" smtClean="0"/>
              <a:t>the</a:t>
            </a:r>
            <a:r>
              <a:rPr lang="de-AT" b="1" dirty="0" smtClean="0"/>
              <a:t> </a:t>
            </a:r>
            <a:r>
              <a:rPr lang="de-AT" b="1" dirty="0" err="1" smtClean="0"/>
              <a:t>safety</a:t>
            </a:r>
            <a:r>
              <a:rPr lang="de-AT" b="1" dirty="0" smtClean="0"/>
              <a:t> </a:t>
            </a:r>
            <a:r>
              <a:rPr lang="de-AT" b="1" dirty="0" err="1" smtClean="0"/>
              <a:t>of</a:t>
            </a:r>
            <a:r>
              <a:rPr lang="de-AT" b="1" dirty="0" smtClean="0"/>
              <a:t> </a:t>
            </a:r>
            <a:r>
              <a:rPr lang="de-AT" b="1" dirty="0" err="1" smtClean="0"/>
              <a:t>persons</a:t>
            </a:r>
            <a:r>
              <a:rPr lang="de-AT" b="1" dirty="0" smtClean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Endangering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persons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Cost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Benefit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Analysis, CBA</a:t>
            </a:r>
          </a:p>
          <a:p>
            <a:endParaRPr lang="de-AT" sz="1600" b="1" dirty="0"/>
          </a:p>
          <a:p>
            <a:endParaRPr lang="de-AT" sz="1600" dirty="0" smtClean="0"/>
          </a:p>
          <a:p>
            <a:endParaRPr lang="de-AT" sz="1600" dirty="0"/>
          </a:p>
          <a:p>
            <a:r>
              <a:rPr lang="de-AT" dirty="0" smtClean="0"/>
              <a:t> </a:t>
            </a:r>
          </a:p>
          <a:p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608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9758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 smtClean="0">
                <a:latin typeface="+mj-lt"/>
                <a:ea typeface="+mj-ea"/>
                <a:cs typeface="+mj-cs"/>
              </a:rPr>
              <a:t>Theory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and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Reality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of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the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Earth fault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events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417" y="1233486"/>
            <a:ext cx="38004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45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417589" y="3310316"/>
            <a:ext cx="2592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AT" sz="2400" b="1" dirty="0" smtClean="0"/>
              <a:t>I</a:t>
            </a:r>
            <a:r>
              <a:rPr lang="de-AT" sz="2400" b="1" baseline="30000" dirty="0" smtClean="0"/>
              <a:t>0</a:t>
            </a:r>
            <a:r>
              <a:rPr lang="de-AT" sz="2400" b="1" dirty="0" smtClean="0"/>
              <a:t> = I</a:t>
            </a:r>
            <a:r>
              <a:rPr lang="de-AT" sz="2400" b="1" baseline="-25000" dirty="0" smtClean="0"/>
              <a:t>E </a:t>
            </a:r>
            <a:r>
              <a:rPr lang="de-AT" sz="2400" b="1" dirty="0" smtClean="0"/>
              <a:t>/ 3 </a:t>
            </a:r>
          </a:p>
          <a:p>
            <a:pPr>
              <a:buNone/>
            </a:pPr>
            <a:r>
              <a:rPr lang="de-AT" sz="2400" b="1" dirty="0"/>
              <a:t> </a:t>
            </a:r>
            <a:r>
              <a:rPr lang="de-AT" sz="2400" b="1" dirty="0" smtClean="0"/>
              <a:t>   = (</a:t>
            </a:r>
            <a:r>
              <a:rPr lang="de-AT" sz="2400" b="1" dirty="0" err="1" smtClean="0"/>
              <a:t>I</a:t>
            </a:r>
            <a:r>
              <a:rPr lang="de-AT" sz="2400" b="1" baseline="-25000" dirty="0" err="1" smtClean="0"/>
              <a:t>pet</a:t>
            </a:r>
            <a:r>
              <a:rPr lang="de-AT" sz="2400" b="1" baseline="-25000" dirty="0" smtClean="0"/>
              <a:t> </a:t>
            </a:r>
            <a:r>
              <a:rPr lang="de-AT" sz="2400" b="1" dirty="0" smtClean="0"/>
              <a:t>–</a:t>
            </a:r>
            <a:r>
              <a:rPr lang="de-AT" sz="2400" b="1" dirty="0" err="1" smtClean="0"/>
              <a:t>I</a:t>
            </a:r>
            <a:r>
              <a:rPr lang="de-AT" sz="2400" b="1" baseline="-25000" dirty="0" err="1" smtClean="0"/>
              <a:t>cap</a:t>
            </a:r>
            <a:r>
              <a:rPr lang="de-AT" sz="2400" b="1" dirty="0" smtClean="0"/>
              <a:t>) / 3</a:t>
            </a:r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6219829" y="3562453"/>
            <a:ext cx="0" cy="50407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-68592" y="4846186"/>
            <a:ext cx="2622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AT" sz="2400" b="1" dirty="0" smtClean="0"/>
              <a:t>X</a:t>
            </a:r>
            <a:r>
              <a:rPr lang="de-AT" sz="2400" b="1" baseline="-25000" dirty="0" smtClean="0"/>
              <a:t>Pet</a:t>
            </a:r>
            <a:r>
              <a:rPr lang="de-AT" sz="2400" b="1" baseline="30000" dirty="0" smtClean="0"/>
              <a:t>0</a:t>
            </a:r>
            <a:r>
              <a:rPr lang="de-AT" sz="2400" b="1" dirty="0" smtClean="0"/>
              <a:t> = </a:t>
            </a:r>
            <a:r>
              <a:rPr lang="de-AT" sz="2400" b="1" dirty="0"/>
              <a:t>3 • </a:t>
            </a:r>
            <a:r>
              <a:rPr lang="de-AT" sz="2400" b="1" dirty="0" smtClean="0"/>
              <a:t>U</a:t>
            </a:r>
            <a:r>
              <a:rPr lang="de-AT" sz="2400" b="1" baseline="-25000" dirty="0" smtClean="0"/>
              <a:t>N </a:t>
            </a:r>
            <a:r>
              <a:rPr lang="de-AT" sz="2400" b="1" dirty="0" smtClean="0"/>
              <a:t>/ </a:t>
            </a:r>
            <a:r>
              <a:rPr lang="de-AT" sz="2400" b="1" dirty="0" err="1" smtClean="0"/>
              <a:t>I</a:t>
            </a:r>
            <a:r>
              <a:rPr lang="de-AT" sz="2400" b="1" baseline="-25000" dirty="0" err="1" smtClean="0"/>
              <a:t>Pet</a:t>
            </a:r>
            <a:endParaRPr lang="de-AT" sz="24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6411080" y="4846187"/>
            <a:ext cx="2690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AT" sz="2400" b="1" dirty="0" smtClean="0"/>
              <a:t>X</a:t>
            </a:r>
            <a:r>
              <a:rPr lang="de-AT" sz="2400" b="1" baseline="-25000" dirty="0" smtClean="0"/>
              <a:t>cap</a:t>
            </a:r>
            <a:r>
              <a:rPr lang="de-AT" sz="2400" b="1" baseline="30000" dirty="0" smtClean="0"/>
              <a:t>0</a:t>
            </a:r>
            <a:r>
              <a:rPr lang="de-AT" sz="2400" b="1" dirty="0" smtClean="0"/>
              <a:t> = </a:t>
            </a:r>
            <a:r>
              <a:rPr lang="de-AT" sz="2400" b="1" dirty="0"/>
              <a:t>3 • </a:t>
            </a:r>
            <a:r>
              <a:rPr lang="de-AT" sz="2400" b="1" dirty="0" smtClean="0"/>
              <a:t>U</a:t>
            </a:r>
            <a:r>
              <a:rPr lang="de-AT" sz="2400" b="1" baseline="-25000" dirty="0" smtClean="0"/>
              <a:t>N </a:t>
            </a:r>
            <a:r>
              <a:rPr lang="de-AT" sz="2400" b="1" dirty="0" smtClean="0"/>
              <a:t>/ </a:t>
            </a:r>
            <a:r>
              <a:rPr lang="de-AT" sz="2400" b="1" dirty="0" err="1" smtClean="0"/>
              <a:t>I</a:t>
            </a:r>
            <a:r>
              <a:rPr lang="de-AT" sz="2400" b="1" baseline="-25000" dirty="0" err="1" smtClean="0"/>
              <a:t>cap</a:t>
            </a:r>
            <a:endParaRPr lang="de-AT" sz="2400" b="1" dirty="0"/>
          </a:p>
        </p:txBody>
      </p:sp>
      <p:sp>
        <p:nvSpPr>
          <p:cNvPr id="9" name="Rechteck 8"/>
          <p:cNvSpPr/>
          <p:nvPr/>
        </p:nvSpPr>
        <p:spPr bwMode="auto">
          <a:xfrm>
            <a:off x="5940190" y="3268942"/>
            <a:ext cx="72010" cy="2935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66700" marR="0" indent="-26670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A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5904185" y="3268942"/>
            <a:ext cx="144020" cy="43206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66700" marR="0" indent="-26670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A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91232" y="3374949"/>
            <a:ext cx="1792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de-AT" sz="2400" b="1" dirty="0" smtClean="0"/>
              <a:t>R</a:t>
            </a:r>
            <a:r>
              <a:rPr lang="de-AT" sz="2400" b="1" baseline="-25000" dirty="0" smtClean="0"/>
              <a:t>c</a:t>
            </a:r>
            <a:r>
              <a:rPr lang="de-AT" sz="2400" b="1" baseline="30000" dirty="0" smtClean="0"/>
              <a:t>0</a:t>
            </a:r>
            <a:r>
              <a:rPr lang="de-AT" sz="2400" b="1" dirty="0" smtClean="0"/>
              <a:t> = </a:t>
            </a:r>
            <a:r>
              <a:rPr lang="de-AT" sz="2400" b="1" dirty="0"/>
              <a:t>3 • </a:t>
            </a:r>
            <a:r>
              <a:rPr lang="de-AT" sz="2400" b="1" dirty="0" err="1" smtClean="0"/>
              <a:t>R</a:t>
            </a:r>
            <a:r>
              <a:rPr lang="de-AT" sz="2400" b="1" baseline="-25000" dirty="0" err="1" smtClean="0"/>
              <a:t>c</a:t>
            </a:r>
            <a:endParaRPr lang="de-AT" sz="2400" b="1" dirty="0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-1" y="38426"/>
            <a:ext cx="8926281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smtClean="0">
                <a:latin typeface="+mj-lt"/>
                <a:ea typeface="+mj-ea"/>
                <a:cs typeface="+mj-cs"/>
              </a:rPr>
              <a:t>Fault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calculation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dirty="0">
                <a:latin typeface="+mj-lt"/>
                <a:ea typeface="+mj-ea"/>
                <a:cs typeface="+mj-cs"/>
              </a:rPr>
              <a:t>in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symmetrical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latin typeface="+mj-lt"/>
                <a:ea typeface="+mj-ea"/>
                <a:cs typeface="+mj-cs"/>
              </a:rPr>
              <a:t>c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omponents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164" y="1237129"/>
            <a:ext cx="4131212" cy="456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7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39594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 smtClean="0">
                <a:latin typeface="+mj-lt"/>
                <a:ea typeface="+mj-ea"/>
                <a:cs typeface="+mj-cs"/>
              </a:rPr>
              <a:t>Isolated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dirty="0" err="1"/>
              <a:t>network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48060" y="47139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/>
              <a:t>Circuit </a:t>
            </a:r>
            <a:r>
              <a:rPr lang="de-AT" dirty="0" err="1" smtClean="0"/>
              <a:t>diagram</a:t>
            </a:r>
            <a:r>
              <a:rPr lang="de-AT" dirty="0" smtClean="0"/>
              <a:t> </a:t>
            </a:r>
            <a:endParaRPr lang="de-DE" dirty="0"/>
          </a:p>
        </p:txBody>
      </p:sp>
      <p:pic>
        <p:nvPicPr>
          <p:cNvPr id="9" name="Grafik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469" y="1642369"/>
            <a:ext cx="6019062" cy="3573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345" y="1642369"/>
            <a:ext cx="9810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83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2231737" y="1166117"/>
            <a:ext cx="4204904" cy="4082492"/>
            <a:chOff x="3091543" y="1082449"/>
            <a:chExt cx="3330350" cy="3021466"/>
          </a:xfrm>
        </p:grpSpPr>
        <p:pic>
          <p:nvPicPr>
            <p:cNvPr id="4" name="Grafik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1543" y="1082449"/>
              <a:ext cx="3330350" cy="3021466"/>
            </a:xfrm>
            <a:prstGeom prst="rect">
              <a:avLst/>
            </a:prstGeom>
          </p:spPr>
        </p:pic>
        <p:sp>
          <p:nvSpPr>
            <p:cNvPr id="6" name="Textfeld 5"/>
            <p:cNvSpPr txBox="1"/>
            <p:nvPr/>
          </p:nvSpPr>
          <p:spPr>
            <a:xfrm>
              <a:off x="3764652" y="1082449"/>
              <a:ext cx="768364" cy="227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b="1" dirty="0" smtClean="0"/>
                <a:t>Starpoint</a:t>
              </a:r>
              <a:endParaRPr lang="de-AT" sz="1400" b="1" dirty="0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4100964" y="5479728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800" b="1" dirty="0" smtClean="0"/>
              <a:t>I</a:t>
            </a:r>
            <a:r>
              <a:rPr lang="de-AT" sz="1800" b="1" baseline="-25000" dirty="0" smtClean="0"/>
              <a:t>F</a:t>
            </a:r>
            <a:r>
              <a:rPr lang="de-AT" sz="1800" b="1" dirty="0" smtClean="0"/>
              <a:t> </a:t>
            </a:r>
            <a:r>
              <a:rPr lang="de-AT" sz="1800" b="1" dirty="0"/>
              <a:t>= </a:t>
            </a:r>
            <a:r>
              <a:rPr lang="de-AT" sz="1800" b="1" dirty="0" err="1" smtClean="0"/>
              <a:t>I</a:t>
            </a:r>
            <a:r>
              <a:rPr lang="de-AT" sz="1800" b="1" baseline="-25000" dirty="0" err="1" smtClean="0"/>
              <a:t>grid,cap,e</a:t>
            </a:r>
            <a:r>
              <a:rPr lang="de-AT" b="1" baseline="-25000" dirty="0" smtClean="0"/>
              <a:t>/f</a:t>
            </a:r>
            <a:r>
              <a:rPr lang="de-AT" sz="1800" b="1" dirty="0" smtClean="0"/>
              <a:t> </a:t>
            </a:r>
            <a:r>
              <a:rPr lang="de-AT" sz="1800" b="1" dirty="0"/>
              <a:t>= </a:t>
            </a:r>
            <a:r>
              <a:rPr lang="de-AT" sz="1800" b="1" dirty="0" err="1" smtClean="0"/>
              <a:t>l</a:t>
            </a:r>
            <a:r>
              <a:rPr lang="de-AT" b="1" baseline="-25000" dirty="0" err="1" smtClean="0"/>
              <a:t>c</a:t>
            </a:r>
            <a:r>
              <a:rPr lang="de-AT" sz="1800" b="1" baseline="-25000" dirty="0" err="1" smtClean="0"/>
              <a:t>able</a:t>
            </a:r>
            <a:r>
              <a:rPr lang="de-AT" sz="1800" b="1" dirty="0" err="1" smtClean="0"/>
              <a:t>·i</a:t>
            </a:r>
            <a:r>
              <a:rPr lang="de-AT" sz="1800" b="1" dirty="0" smtClean="0"/>
              <a:t>’</a:t>
            </a:r>
            <a:r>
              <a:rPr lang="de-AT" b="1" baseline="-25000" dirty="0"/>
              <a:t> </a:t>
            </a:r>
            <a:r>
              <a:rPr lang="de-AT" b="1" baseline="-25000" dirty="0" err="1"/>
              <a:t>cable</a:t>
            </a:r>
            <a:r>
              <a:rPr lang="de-AT" sz="1800" b="1" dirty="0" smtClean="0"/>
              <a:t> </a:t>
            </a:r>
            <a:r>
              <a:rPr lang="de-AT" sz="1800" b="1" dirty="0"/>
              <a:t>+ </a:t>
            </a:r>
            <a:r>
              <a:rPr lang="de-AT" sz="1800" b="1" dirty="0" err="1" smtClean="0"/>
              <a:t>l</a:t>
            </a:r>
            <a:r>
              <a:rPr lang="de-AT" sz="1800" b="1" baseline="-25000" dirty="0" err="1" smtClean="0"/>
              <a:t>OHL</a:t>
            </a:r>
            <a:r>
              <a:rPr lang="de-AT" sz="1800" b="1" dirty="0" err="1" smtClean="0"/>
              <a:t>·i’</a:t>
            </a:r>
            <a:r>
              <a:rPr lang="de-AT" sz="1800" b="1" baseline="-25000" dirty="0" err="1" smtClean="0"/>
              <a:t>OHL</a:t>
            </a:r>
            <a:r>
              <a:rPr lang="de-AT" sz="1800" b="1" baseline="-25000" dirty="0" smtClean="0"/>
              <a:t> </a:t>
            </a:r>
            <a:r>
              <a:rPr lang="de-AT" sz="1800" b="1" dirty="0"/>
              <a:t>	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229" y="65720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/>
              <a:t>Isolated</a:t>
            </a:r>
            <a:r>
              <a:rPr lang="de-DE" sz="2400" dirty="0"/>
              <a:t> </a:t>
            </a:r>
            <a:r>
              <a:rPr lang="de-DE" sz="2400" dirty="0" err="1"/>
              <a:t>network</a:t>
            </a:r>
            <a:endParaRPr lang="de-AT" sz="2400" dirty="0"/>
          </a:p>
        </p:txBody>
      </p:sp>
      <p:sp>
        <p:nvSpPr>
          <p:cNvPr id="5" name="Rechteck 4"/>
          <p:cNvSpPr/>
          <p:nvPr/>
        </p:nvSpPr>
        <p:spPr>
          <a:xfrm>
            <a:off x="621934" y="49752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/>
              <a:t>Circuit </a:t>
            </a:r>
            <a:r>
              <a:rPr lang="de-AT" dirty="0" err="1"/>
              <a:t>diagram</a:t>
            </a:r>
            <a:r>
              <a:rPr lang="de-AT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83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55715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/>
              <a:t>Isolated</a:t>
            </a:r>
            <a:r>
              <a:rPr lang="de-DE" sz="2400" dirty="0"/>
              <a:t> </a:t>
            </a:r>
            <a:r>
              <a:rPr lang="de-DE" sz="2400" dirty="0" err="1"/>
              <a:t>network</a:t>
            </a:r>
            <a:endParaRPr lang="de-AT" sz="2400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-251249" y="5289745"/>
            <a:ext cx="9144000" cy="523220"/>
            <a:chOff x="-251249" y="5629374"/>
            <a:chExt cx="9144000" cy="523220"/>
          </a:xfrm>
        </p:grpSpPr>
        <p:sp>
          <p:nvSpPr>
            <p:cNvPr id="17" name="Textfeld 16"/>
            <p:cNvSpPr txBox="1"/>
            <p:nvPr/>
          </p:nvSpPr>
          <p:spPr>
            <a:xfrm>
              <a:off x="-251249" y="5629374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de-AT" sz="1800" b="1" dirty="0" smtClean="0"/>
                <a:t>I</a:t>
              </a:r>
              <a:r>
                <a:rPr lang="de-AT" sz="1800" b="1" baseline="-25000" dirty="0" smtClean="0"/>
                <a:t>F</a:t>
              </a:r>
              <a:r>
                <a:rPr lang="de-AT" sz="1800" b="1" dirty="0" smtClean="0"/>
                <a:t> = U</a:t>
              </a:r>
              <a:r>
                <a:rPr lang="de-AT" sz="1800" b="1" baseline="-25000" dirty="0" smtClean="0"/>
                <a:t>N </a:t>
              </a:r>
              <a:r>
                <a:rPr lang="de-AT" sz="1800" b="1" dirty="0" smtClean="0"/>
                <a:t>/ </a:t>
              </a:r>
              <a:r>
                <a:rPr lang="de-AT" sz="2800" b="1" dirty="0" smtClean="0"/>
                <a:t>√</a:t>
              </a:r>
              <a:r>
                <a:rPr lang="de-AT" sz="1800" b="1" dirty="0" smtClean="0"/>
                <a:t>R</a:t>
              </a:r>
              <a:r>
                <a:rPr lang="de-AT" sz="1800" b="1" baseline="-25000" dirty="0" smtClean="0"/>
                <a:t>c</a:t>
              </a:r>
              <a:r>
                <a:rPr lang="de-AT" sz="1800" b="1" baseline="30000" dirty="0" smtClean="0"/>
                <a:t>2 </a:t>
              </a:r>
              <a:r>
                <a:rPr lang="de-AT" sz="1800" b="1" dirty="0" smtClean="0"/>
                <a:t>+ X</a:t>
              </a:r>
              <a:r>
                <a:rPr lang="de-AT" sz="1800" b="1" baseline="-25000" dirty="0" smtClean="0"/>
                <a:t>grid,cap</a:t>
              </a:r>
              <a:r>
                <a:rPr lang="de-AT" sz="1800" b="1" baseline="30000" dirty="0" smtClean="0"/>
                <a:t>2</a:t>
              </a:r>
              <a:endParaRPr lang="de-AT" sz="1800" b="1" baseline="30000" dirty="0"/>
            </a:p>
          </p:txBody>
        </p:sp>
        <p:cxnSp>
          <p:nvCxnSpPr>
            <p:cNvPr id="10" name="Gerade Verbindung 9"/>
            <p:cNvCxnSpPr/>
            <p:nvPr/>
          </p:nvCxnSpPr>
          <p:spPr>
            <a:xfrm>
              <a:off x="4113459" y="5695742"/>
              <a:ext cx="14131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5653928" y="5417569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 err="1" smtClean="0">
                <a:solidFill>
                  <a:srgbClr val="FF0000"/>
                </a:solidFill>
              </a:rPr>
              <a:t>without</a:t>
            </a:r>
            <a:r>
              <a:rPr lang="de-AT" sz="1600" b="1" dirty="0" smtClean="0">
                <a:solidFill>
                  <a:srgbClr val="FF0000"/>
                </a:solidFill>
              </a:rPr>
              <a:t> </a:t>
            </a:r>
            <a:r>
              <a:rPr lang="de-AT" sz="1600" b="1" dirty="0" err="1">
                <a:solidFill>
                  <a:srgbClr val="FF0000"/>
                </a:solidFill>
              </a:rPr>
              <a:t>f</a:t>
            </a:r>
            <a:r>
              <a:rPr lang="de-AT" sz="1600" b="1" dirty="0" err="1" smtClean="0">
                <a:solidFill>
                  <a:srgbClr val="FF0000"/>
                </a:solidFill>
              </a:rPr>
              <a:t>actor</a:t>
            </a:r>
            <a:r>
              <a:rPr lang="de-AT" sz="1600" b="1" dirty="0" smtClean="0">
                <a:solidFill>
                  <a:srgbClr val="FF0000"/>
                </a:solidFill>
              </a:rPr>
              <a:t> 3</a:t>
            </a:r>
            <a:endParaRPr lang="de-AT" sz="1600" b="1" dirty="0">
              <a:solidFill>
                <a:srgbClr val="FF000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74276" y="487515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dirty="0" err="1" smtClean="0"/>
              <a:t>Equivalent</a:t>
            </a:r>
            <a:r>
              <a:rPr lang="de-AT" dirty="0" smtClean="0"/>
              <a:t> </a:t>
            </a:r>
            <a:r>
              <a:rPr lang="de-AT" dirty="0" err="1" smtClean="0"/>
              <a:t>circuit</a:t>
            </a:r>
            <a:endParaRPr lang="de-A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888" y="694391"/>
            <a:ext cx="4138807" cy="441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5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/>
          <p:cNvGrpSpPr/>
          <p:nvPr/>
        </p:nvGrpSpPr>
        <p:grpSpPr>
          <a:xfrm>
            <a:off x="-368710" y="5127083"/>
            <a:ext cx="9144000" cy="523220"/>
            <a:chOff x="6240377" y="3317594"/>
            <a:chExt cx="2736380" cy="523220"/>
          </a:xfrm>
        </p:grpSpPr>
        <p:sp>
          <p:nvSpPr>
            <p:cNvPr id="10" name="Textfeld 9"/>
            <p:cNvSpPr txBox="1"/>
            <p:nvPr/>
          </p:nvSpPr>
          <p:spPr>
            <a:xfrm>
              <a:off x="6240377" y="3317594"/>
              <a:ext cx="2736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de-AT" sz="1800" b="1" dirty="0" smtClean="0"/>
                <a:t>I</a:t>
              </a:r>
              <a:r>
                <a:rPr lang="de-AT" sz="1800" b="1" baseline="-25000" dirty="0" smtClean="0"/>
                <a:t>F</a:t>
              </a:r>
              <a:r>
                <a:rPr lang="de-AT" sz="1800" b="1" dirty="0" smtClean="0"/>
                <a:t> = </a:t>
              </a:r>
              <a:r>
                <a:rPr lang="de-AT" sz="1800" b="1" dirty="0"/>
                <a:t>U</a:t>
              </a:r>
              <a:r>
                <a:rPr lang="de-AT" sz="1800" b="1" baseline="-25000" dirty="0"/>
                <a:t>N</a:t>
              </a:r>
              <a:r>
                <a:rPr lang="de-AT" sz="1800" b="1" dirty="0" smtClean="0"/>
                <a:t>/ </a:t>
              </a:r>
              <a:r>
                <a:rPr lang="de-AT" sz="2800" b="1" dirty="0" smtClean="0"/>
                <a:t>√</a:t>
              </a:r>
              <a:r>
                <a:rPr lang="de-AT" sz="1800" b="1" dirty="0" smtClean="0"/>
                <a:t>R</a:t>
              </a:r>
              <a:r>
                <a:rPr lang="de-AT" sz="1800" b="1" baseline="-25000" dirty="0" smtClean="0"/>
                <a:t>ü</a:t>
              </a:r>
              <a:r>
                <a:rPr lang="de-AT" sz="1800" b="1" baseline="30000" dirty="0" smtClean="0"/>
                <a:t>2</a:t>
              </a:r>
              <a:r>
                <a:rPr lang="de-AT" sz="1800" b="1" dirty="0" smtClean="0"/>
                <a:t>+ X</a:t>
              </a:r>
              <a:r>
                <a:rPr lang="de-AT" sz="1800" b="1" baseline="-25000" dirty="0" smtClean="0"/>
                <a:t>grid,total</a:t>
              </a:r>
              <a:r>
                <a:rPr lang="de-AT" sz="1800" b="1" baseline="30000" dirty="0" smtClean="0"/>
                <a:t>2</a:t>
              </a:r>
              <a:endParaRPr lang="de-AT" sz="1800" b="1" baseline="30000" dirty="0"/>
            </a:p>
          </p:txBody>
        </p:sp>
        <p:cxnSp>
          <p:nvCxnSpPr>
            <p:cNvPr id="12" name="Gerade Verbindung 11"/>
            <p:cNvCxnSpPr/>
            <p:nvPr/>
          </p:nvCxnSpPr>
          <p:spPr bwMode="auto">
            <a:xfrm>
              <a:off x="7541313" y="3393164"/>
              <a:ext cx="452535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feld 16"/>
          <p:cNvSpPr txBox="1"/>
          <p:nvPr/>
        </p:nvSpPr>
        <p:spPr>
          <a:xfrm>
            <a:off x="5643154" y="849589"/>
            <a:ext cx="3404593" cy="4775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AT" sz="1300" dirty="0" err="1" smtClean="0"/>
              <a:t>Exactness</a:t>
            </a:r>
            <a:r>
              <a:rPr lang="de-AT" sz="1300" dirty="0" smtClean="0"/>
              <a:t>, e.g. for </a:t>
            </a:r>
            <a:r>
              <a:rPr lang="de-AT" sz="1300" dirty="0" err="1" smtClean="0"/>
              <a:t>Rc</a:t>
            </a:r>
            <a:r>
              <a:rPr lang="de-AT" sz="1300" b="1" baseline="-25000" dirty="0" smtClean="0"/>
              <a:t> </a:t>
            </a:r>
            <a:r>
              <a:rPr lang="de-AT" sz="1300" b="1" dirty="0" smtClean="0"/>
              <a:t> </a:t>
            </a:r>
            <a:r>
              <a:rPr lang="de-AT" sz="1300" b="1" dirty="0"/>
              <a:t>=</a:t>
            </a:r>
            <a:r>
              <a:rPr lang="de-AT" sz="1300" dirty="0" smtClean="0"/>
              <a:t> 0:</a:t>
            </a:r>
          </a:p>
          <a:p>
            <a:pPr>
              <a:buNone/>
            </a:pPr>
            <a:endParaRPr lang="de-AT" sz="1300" dirty="0"/>
          </a:p>
          <a:p>
            <a:pPr>
              <a:buNone/>
            </a:pPr>
            <a:endParaRPr lang="de-AT" sz="1300" dirty="0" smtClean="0"/>
          </a:p>
          <a:p>
            <a:pPr>
              <a:buNone/>
            </a:pPr>
            <a:r>
              <a:rPr lang="de-AT" sz="1300" dirty="0" smtClean="0"/>
              <a:t>Z</a:t>
            </a:r>
            <a:r>
              <a:rPr lang="de-AT" sz="1300" baseline="-25000" dirty="0" smtClean="0"/>
              <a:t>1</a:t>
            </a:r>
            <a:r>
              <a:rPr lang="de-AT" sz="1300" dirty="0" smtClean="0"/>
              <a:t>          = (U</a:t>
            </a:r>
            <a:r>
              <a:rPr lang="de-AT" sz="1300" baseline="-25000" dirty="0" smtClean="0"/>
              <a:t>N</a:t>
            </a:r>
            <a:r>
              <a:rPr lang="de-AT" sz="1300" dirty="0" smtClean="0"/>
              <a:t>/√3) / </a:t>
            </a:r>
            <a:r>
              <a:rPr lang="de-AT" sz="1300" dirty="0" err="1" smtClean="0"/>
              <a:t>I</a:t>
            </a:r>
            <a:r>
              <a:rPr lang="de-AT" sz="1300" baseline="-25000" dirty="0" err="1" smtClean="0"/>
              <a:t>k</a:t>
            </a:r>
            <a:endParaRPr lang="de-AT" sz="1300" baseline="-25000" dirty="0" smtClean="0"/>
          </a:p>
          <a:p>
            <a:pPr>
              <a:buNone/>
            </a:pP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baseline="-25000" dirty="0" smtClean="0"/>
              <a:t> </a:t>
            </a:r>
            <a:r>
              <a:rPr lang="de-AT" sz="1300" dirty="0" smtClean="0"/>
              <a:t>= </a:t>
            </a:r>
            <a:r>
              <a:rPr lang="de-AT" sz="1300" dirty="0"/>
              <a:t>(U</a:t>
            </a:r>
            <a:r>
              <a:rPr lang="de-AT" sz="1300" baseline="-25000" dirty="0"/>
              <a:t>N</a:t>
            </a:r>
            <a:r>
              <a:rPr lang="de-AT" sz="1300" dirty="0"/>
              <a:t>/√3) </a:t>
            </a:r>
            <a:r>
              <a:rPr lang="de-AT" sz="1300" dirty="0" smtClean="0"/>
              <a:t>/ (</a:t>
            </a:r>
            <a:r>
              <a:rPr lang="de-AT" sz="1300" dirty="0"/>
              <a:t>v • </a:t>
            </a:r>
            <a:r>
              <a:rPr lang="de-AT" sz="1300" dirty="0" err="1" smtClean="0"/>
              <a:t>I</a:t>
            </a:r>
            <a:r>
              <a:rPr lang="de-AT" sz="1300" baseline="-25000" dirty="0" err="1" smtClean="0"/>
              <a:t>cap</a:t>
            </a:r>
            <a:r>
              <a:rPr lang="de-AT" sz="1300" dirty="0" smtClean="0"/>
              <a:t>)</a:t>
            </a:r>
          </a:p>
          <a:p>
            <a:pPr>
              <a:buNone/>
            </a:pPr>
            <a:endParaRPr lang="de-AT" sz="1300" dirty="0" smtClean="0"/>
          </a:p>
          <a:p>
            <a:pPr>
              <a:buNone/>
            </a:pPr>
            <a:r>
              <a:rPr lang="de-AT" sz="1300" dirty="0" smtClean="0"/>
              <a:t>I</a:t>
            </a:r>
            <a:r>
              <a:rPr lang="de-AT" sz="1300" baseline="-25000" dirty="0" smtClean="0"/>
              <a:t>F</a:t>
            </a:r>
            <a:r>
              <a:rPr lang="de-AT" sz="1300" dirty="0" smtClean="0"/>
              <a:t> </a:t>
            </a:r>
            <a:r>
              <a:rPr lang="de-AT" sz="1300" dirty="0"/>
              <a:t>= </a:t>
            </a:r>
            <a:r>
              <a:rPr lang="de-AT" sz="1300" dirty="0" smtClean="0"/>
              <a:t>3 * (U</a:t>
            </a:r>
            <a:r>
              <a:rPr lang="de-AT" sz="1300" baseline="-25000" dirty="0" smtClean="0"/>
              <a:t>N </a:t>
            </a:r>
            <a:r>
              <a:rPr lang="de-AT" sz="1300" dirty="0" smtClean="0"/>
              <a:t>/ √</a:t>
            </a:r>
            <a:r>
              <a:rPr lang="de-AT" sz="1300" dirty="0"/>
              <a:t>3) </a:t>
            </a:r>
            <a:r>
              <a:rPr lang="de-AT" sz="1300" dirty="0" smtClean="0"/>
              <a:t>/ (2  Z</a:t>
            </a:r>
            <a:r>
              <a:rPr lang="de-AT" sz="1300" baseline="-25000" dirty="0" smtClean="0"/>
              <a:t>1      </a:t>
            </a:r>
            <a:r>
              <a:rPr lang="de-AT" sz="1300" dirty="0" smtClean="0"/>
              <a:t> + </a:t>
            </a:r>
            <a:r>
              <a:rPr lang="de-AT" sz="1300" dirty="0"/>
              <a:t>3 • </a:t>
            </a: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dirty="0" smtClean="0"/>
              <a:t>)</a:t>
            </a:r>
            <a:endParaRPr lang="de-AT" sz="1300" baseline="-25000" dirty="0"/>
          </a:p>
          <a:p>
            <a:pPr>
              <a:buNone/>
            </a:pPr>
            <a:r>
              <a:rPr lang="de-AT" sz="1300" baseline="-25000" dirty="0"/>
              <a:t> </a:t>
            </a:r>
            <a:r>
              <a:rPr lang="de-AT" sz="1300" dirty="0" smtClean="0"/>
              <a:t>   = (U</a:t>
            </a:r>
            <a:r>
              <a:rPr lang="de-AT" sz="1300" baseline="-25000" dirty="0" smtClean="0"/>
              <a:t>N </a:t>
            </a:r>
            <a:r>
              <a:rPr lang="de-AT" sz="1300" dirty="0" smtClean="0"/>
              <a:t>/ √</a:t>
            </a:r>
            <a:r>
              <a:rPr lang="de-AT" sz="1300" dirty="0"/>
              <a:t>3</a:t>
            </a:r>
            <a:r>
              <a:rPr lang="de-AT" sz="1300" dirty="0" smtClean="0"/>
              <a:t>)      </a:t>
            </a:r>
            <a:r>
              <a:rPr lang="de-AT" sz="1300" dirty="0"/>
              <a:t>/ (</a:t>
            </a:r>
            <a:r>
              <a:rPr lang="de-AT" sz="1300" dirty="0" smtClean="0"/>
              <a:t>2/3 • Z</a:t>
            </a:r>
            <a:r>
              <a:rPr lang="de-AT" sz="1300" baseline="-25000" dirty="0" smtClean="0"/>
              <a:t>1</a:t>
            </a:r>
            <a:r>
              <a:rPr lang="de-AT" sz="1300" dirty="0" smtClean="0"/>
              <a:t> </a:t>
            </a:r>
            <a:r>
              <a:rPr lang="de-AT" sz="1300" dirty="0"/>
              <a:t>+  </a:t>
            </a:r>
            <a:r>
              <a:rPr lang="de-AT" sz="1300" dirty="0" smtClean="0"/>
              <a:t>     </a:t>
            </a: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dirty="0" smtClean="0"/>
              <a:t>)</a:t>
            </a:r>
          </a:p>
          <a:p>
            <a:pPr>
              <a:buNone/>
            </a:pPr>
            <a:r>
              <a:rPr lang="de-AT" sz="1300" dirty="0"/>
              <a:t> </a:t>
            </a:r>
            <a:r>
              <a:rPr lang="de-AT" sz="1300" dirty="0" smtClean="0"/>
              <a:t>   ≈ </a:t>
            </a:r>
            <a:r>
              <a:rPr lang="de-AT" sz="1300" dirty="0"/>
              <a:t>(U</a:t>
            </a:r>
            <a:r>
              <a:rPr lang="de-AT" sz="1300" baseline="-25000" dirty="0"/>
              <a:t>N</a:t>
            </a:r>
            <a:r>
              <a:rPr lang="de-AT" sz="1300" dirty="0"/>
              <a:t>/√3) </a:t>
            </a:r>
            <a:r>
              <a:rPr lang="de-AT" sz="1300" dirty="0" smtClean="0"/>
              <a:t>/ [</a:t>
            </a: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dirty="0" smtClean="0"/>
              <a:t> * (1 - 2/3Z</a:t>
            </a:r>
            <a:r>
              <a:rPr lang="de-AT" sz="1300" baseline="-25000" dirty="0" smtClean="0"/>
              <a:t>1 </a:t>
            </a:r>
            <a:r>
              <a:rPr lang="de-AT" sz="1300" dirty="0" smtClean="0"/>
              <a:t>/ </a:t>
            </a: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dirty="0" smtClean="0"/>
              <a:t>)]</a:t>
            </a:r>
          </a:p>
          <a:p>
            <a:pPr>
              <a:buNone/>
            </a:pPr>
            <a:endParaRPr lang="de-AT" sz="1300" baseline="-25000" dirty="0"/>
          </a:p>
          <a:p>
            <a:pPr>
              <a:buNone/>
            </a:pPr>
            <a:r>
              <a:rPr lang="el-GR" sz="1300" dirty="0" smtClean="0"/>
              <a:t>Δ</a:t>
            </a:r>
            <a:r>
              <a:rPr lang="de-AT" sz="1300" dirty="0" smtClean="0"/>
              <a:t> = 2 </a:t>
            </a:r>
            <a:r>
              <a:rPr lang="de-AT" sz="1300" dirty="0"/>
              <a:t>/ 3 • </a:t>
            </a:r>
            <a:r>
              <a:rPr lang="de-AT" sz="1300" dirty="0" smtClean="0"/>
              <a:t>Z</a:t>
            </a:r>
            <a:r>
              <a:rPr lang="de-AT" sz="1300" baseline="-25000" dirty="0" smtClean="0"/>
              <a:t>1</a:t>
            </a:r>
            <a:r>
              <a:rPr lang="de-AT" sz="1300" dirty="0" smtClean="0"/>
              <a:t> / </a:t>
            </a: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baseline="-25000" dirty="0" smtClean="0"/>
              <a:t> </a:t>
            </a:r>
            <a:r>
              <a:rPr lang="de-AT" sz="1300" dirty="0" smtClean="0"/>
              <a:t> = … </a:t>
            </a:r>
          </a:p>
          <a:p>
            <a:pPr>
              <a:buNone/>
            </a:pPr>
            <a:endParaRPr lang="de-AT" sz="1300" dirty="0" smtClean="0"/>
          </a:p>
          <a:p>
            <a:pPr>
              <a:buNone/>
            </a:pPr>
            <a:r>
              <a:rPr lang="de-AT" sz="1300" dirty="0" err="1" smtClean="0"/>
              <a:t>Because</a:t>
            </a:r>
            <a:r>
              <a:rPr lang="de-AT" sz="1300" dirty="0" smtClean="0"/>
              <a:t>            Z</a:t>
            </a:r>
            <a:r>
              <a:rPr lang="de-AT" sz="1300" baseline="-25000" dirty="0" smtClean="0"/>
              <a:t>1</a:t>
            </a:r>
            <a:r>
              <a:rPr lang="de-AT" sz="1300" dirty="0" smtClean="0"/>
              <a:t>        = U</a:t>
            </a:r>
            <a:r>
              <a:rPr lang="de-AT" sz="1300" baseline="-25000" dirty="0" smtClean="0"/>
              <a:t>N </a:t>
            </a:r>
            <a:r>
              <a:rPr lang="de-AT" sz="1300" dirty="0" smtClean="0"/>
              <a:t>/ √3 /    I</a:t>
            </a:r>
            <a:r>
              <a:rPr lang="de-AT" sz="1300" baseline="-25000" dirty="0"/>
              <a:t>F</a:t>
            </a:r>
            <a:r>
              <a:rPr lang="de-AT" sz="1300" baseline="-25000" dirty="0" smtClean="0"/>
              <a:t>  </a:t>
            </a:r>
          </a:p>
          <a:p>
            <a:pPr>
              <a:buNone/>
            </a:pPr>
            <a:r>
              <a:rPr lang="de-AT" sz="1300" dirty="0" err="1" smtClean="0"/>
              <a:t>respectively</a:t>
            </a:r>
            <a:r>
              <a:rPr lang="de-AT" sz="1300" dirty="0" smtClean="0"/>
              <a:t>.      </a:t>
            </a:r>
            <a:r>
              <a:rPr lang="de-AT" sz="1300" dirty="0" err="1" smtClean="0"/>
              <a:t>X</a:t>
            </a:r>
            <a:r>
              <a:rPr lang="de-AT" sz="1300" baseline="-25000" dirty="0" err="1" smtClean="0"/>
              <a:t>grid,total</a:t>
            </a:r>
            <a:r>
              <a:rPr lang="de-AT" sz="1300" dirty="0" smtClean="0"/>
              <a:t>= U</a:t>
            </a:r>
            <a:r>
              <a:rPr lang="de-AT" sz="1300" baseline="-25000" dirty="0" smtClean="0"/>
              <a:t>N </a:t>
            </a:r>
            <a:r>
              <a:rPr lang="de-AT" sz="1300" dirty="0" smtClean="0"/>
              <a:t>/ √</a:t>
            </a:r>
            <a:r>
              <a:rPr lang="de-AT" sz="1300" dirty="0"/>
              <a:t>3 </a:t>
            </a:r>
            <a:r>
              <a:rPr lang="de-AT" sz="1300" dirty="0" smtClean="0"/>
              <a:t>/ (</a:t>
            </a:r>
            <a:r>
              <a:rPr lang="de-AT" sz="1300" dirty="0"/>
              <a:t>v • </a:t>
            </a:r>
            <a:r>
              <a:rPr lang="de-AT" sz="1300" dirty="0" err="1" smtClean="0"/>
              <a:t>I</a:t>
            </a:r>
            <a:r>
              <a:rPr lang="de-AT" sz="1300" baseline="-25000" dirty="0" err="1" smtClean="0"/>
              <a:t>cap</a:t>
            </a:r>
            <a:r>
              <a:rPr lang="de-AT" sz="1300" dirty="0" smtClean="0"/>
              <a:t>)</a:t>
            </a:r>
            <a:endParaRPr lang="de-AT" sz="1300" baseline="-25000" dirty="0"/>
          </a:p>
          <a:p>
            <a:pPr>
              <a:buNone/>
            </a:pPr>
            <a:endParaRPr lang="de-AT" sz="1300" baseline="-25000" dirty="0"/>
          </a:p>
          <a:p>
            <a:pPr>
              <a:buNone/>
            </a:pPr>
            <a:r>
              <a:rPr lang="de-AT" sz="1300" dirty="0" smtClean="0"/>
              <a:t>… = 2/3 • (</a:t>
            </a:r>
            <a:r>
              <a:rPr lang="de-AT" sz="1300" dirty="0"/>
              <a:t>v • </a:t>
            </a:r>
            <a:r>
              <a:rPr lang="de-AT" sz="1300" dirty="0" err="1" smtClean="0"/>
              <a:t>I</a:t>
            </a:r>
            <a:r>
              <a:rPr lang="de-AT" sz="1300" baseline="-25000" dirty="0" err="1" smtClean="0"/>
              <a:t>cap</a:t>
            </a:r>
            <a:r>
              <a:rPr lang="de-AT" sz="1300" dirty="0" smtClean="0"/>
              <a:t>) / </a:t>
            </a:r>
            <a:r>
              <a:rPr lang="de-AT" sz="1300" dirty="0" err="1" smtClean="0"/>
              <a:t>I</a:t>
            </a:r>
            <a:r>
              <a:rPr lang="de-AT" sz="1300" baseline="-25000" dirty="0" err="1" smtClean="0"/>
              <a:t>k</a:t>
            </a:r>
            <a:endParaRPr lang="de-AT" sz="1300" baseline="-25000" dirty="0"/>
          </a:p>
          <a:p>
            <a:pPr>
              <a:buNone/>
            </a:pPr>
            <a:r>
              <a:rPr lang="de-AT" sz="1300" baseline="-25000" dirty="0"/>
              <a:t> </a:t>
            </a:r>
            <a:r>
              <a:rPr lang="de-AT" sz="1300" dirty="0" smtClean="0"/>
              <a:t>    = </a:t>
            </a:r>
            <a:r>
              <a:rPr lang="de-AT" sz="1300" dirty="0"/>
              <a:t>2/3 •  </a:t>
            </a:r>
            <a:r>
              <a:rPr lang="de-AT" sz="1300" dirty="0" smtClean="0"/>
              <a:t>60A / 4000A</a:t>
            </a:r>
          </a:p>
          <a:p>
            <a:pPr>
              <a:buNone/>
            </a:pPr>
            <a:endParaRPr lang="de-AT" sz="1300" dirty="0" smtClean="0"/>
          </a:p>
          <a:p>
            <a:pPr>
              <a:buNone/>
            </a:pPr>
            <a:r>
              <a:rPr lang="de-AT" sz="1300" b="1" dirty="0">
                <a:solidFill>
                  <a:srgbClr val="00B050"/>
                </a:solidFill>
              </a:rPr>
              <a:t> </a:t>
            </a:r>
            <a:r>
              <a:rPr lang="el-GR" sz="1300" b="1" dirty="0">
                <a:solidFill>
                  <a:srgbClr val="00B050"/>
                </a:solidFill>
              </a:rPr>
              <a:t>Δ</a:t>
            </a:r>
            <a:r>
              <a:rPr lang="de-AT" sz="1300" b="1" dirty="0">
                <a:solidFill>
                  <a:srgbClr val="00B050"/>
                </a:solidFill>
              </a:rPr>
              <a:t> </a:t>
            </a:r>
            <a:r>
              <a:rPr lang="de-AT" sz="1300" b="1" dirty="0" smtClean="0">
                <a:solidFill>
                  <a:srgbClr val="00B050"/>
                </a:solidFill>
              </a:rPr>
              <a:t>= 1%</a:t>
            </a:r>
            <a:endParaRPr lang="de-AT" sz="1300" b="1" baseline="-25000" dirty="0">
              <a:solidFill>
                <a:srgbClr val="00B050"/>
              </a:solidFill>
            </a:endParaRPr>
          </a:p>
          <a:p>
            <a:pPr>
              <a:buNone/>
            </a:pPr>
            <a:endParaRPr lang="de-AT" b="1" baseline="-25000" dirty="0"/>
          </a:p>
          <a:p>
            <a:pPr>
              <a:buNone/>
            </a:pPr>
            <a:endParaRPr lang="de-AT" b="1" baseline="-25000" dirty="0"/>
          </a:p>
          <a:p>
            <a:pPr>
              <a:buNone/>
            </a:pPr>
            <a:endParaRPr lang="de-AT" b="1" baseline="-25000" dirty="0" smtClean="0"/>
          </a:p>
          <a:p>
            <a:pPr>
              <a:buNone/>
            </a:pPr>
            <a:endParaRPr lang="de-AT" b="1" baseline="-25000" dirty="0"/>
          </a:p>
          <a:p>
            <a:pPr>
              <a:buNone/>
            </a:pPr>
            <a:endParaRPr lang="de-AT" dirty="0"/>
          </a:p>
        </p:txBody>
      </p:sp>
      <p:sp>
        <p:nvSpPr>
          <p:cNvPr id="13" name="Textfeld 12"/>
          <p:cNvSpPr txBox="1"/>
          <p:nvPr/>
        </p:nvSpPr>
        <p:spPr>
          <a:xfrm>
            <a:off x="5880442" y="5254907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 err="1" smtClean="0">
                <a:solidFill>
                  <a:srgbClr val="FF0000"/>
                </a:solidFill>
              </a:rPr>
              <a:t>Whithout</a:t>
            </a:r>
            <a:r>
              <a:rPr lang="de-AT" sz="1600" b="1" dirty="0" smtClean="0">
                <a:solidFill>
                  <a:srgbClr val="FF0000"/>
                </a:solidFill>
              </a:rPr>
              <a:t> </a:t>
            </a:r>
            <a:r>
              <a:rPr lang="de-AT" sz="1600" b="1" dirty="0">
                <a:solidFill>
                  <a:srgbClr val="FF0000"/>
                </a:solidFill>
              </a:rPr>
              <a:t>f</a:t>
            </a:r>
            <a:r>
              <a:rPr lang="de-AT" sz="1600" b="1" dirty="0" smtClean="0">
                <a:solidFill>
                  <a:srgbClr val="FF0000"/>
                </a:solidFill>
              </a:rPr>
              <a:t>actor 3</a:t>
            </a:r>
            <a:endParaRPr lang="de-AT" sz="1600" b="1" dirty="0">
              <a:solidFill>
                <a:srgbClr val="FF0000"/>
              </a:solidFill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48457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400" dirty="0" err="1" smtClean="0">
                <a:latin typeface="+mj-lt"/>
                <a:ea typeface="+mj-ea"/>
                <a:cs typeface="+mj-cs"/>
              </a:rPr>
              <a:t>Compensated</a:t>
            </a:r>
            <a:r>
              <a:rPr lang="de-DE" sz="2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dirty="0" err="1" smtClean="0">
                <a:latin typeface="+mj-lt"/>
                <a:ea typeface="+mj-ea"/>
                <a:cs typeface="+mj-cs"/>
              </a:rPr>
              <a:t>network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03176" y="480257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dirty="0" err="1"/>
              <a:t>Equivalent</a:t>
            </a:r>
            <a:r>
              <a:rPr lang="de-AT" dirty="0"/>
              <a:t> </a:t>
            </a:r>
            <a:r>
              <a:rPr lang="de-AT" dirty="0" err="1"/>
              <a:t>circuit</a:t>
            </a:r>
            <a:endParaRPr lang="de-AT" dirty="0"/>
          </a:p>
        </p:txBody>
      </p:sp>
      <p:pic>
        <p:nvPicPr>
          <p:cNvPr id="19" name="Grafik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923" y="2106705"/>
            <a:ext cx="2892733" cy="2921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rafik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76" y="1095375"/>
            <a:ext cx="3162300" cy="1555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3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36624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000" dirty="0" smtClean="0"/>
              <a:t> </a:t>
            </a:r>
            <a:r>
              <a:rPr lang="de-DE" sz="2400" dirty="0" err="1" smtClean="0"/>
              <a:t>Compensated</a:t>
            </a:r>
            <a:r>
              <a:rPr lang="de-DE" sz="2400" dirty="0" smtClean="0"/>
              <a:t> </a:t>
            </a:r>
            <a:r>
              <a:rPr lang="de-DE" sz="2400" dirty="0" err="1" smtClean="0"/>
              <a:t>network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-103712" y="5799614"/>
            <a:ext cx="9144000" cy="369332"/>
            <a:chOff x="-53589" y="5629374"/>
            <a:chExt cx="9144000" cy="369332"/>
          </a:xfrm>
        </p:grpSpPr>
        <p:sp>
          <p:nvSpPr>
            <p:cNvPr id="17" name="Textfeld 16"/>
            <p:cNvSpPr txBox="1"/>
            <p:nvPr/>
          </p:nvSpPr>
          <p:spPr>
            <a:xfrm>
              <a:off x="-53589" y="5629374"/>
              <a:ext cx="914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800" b="1" dirty="0" smtClean="0"/>
                <a:t>I</a:t>
              </a:r>
              <a:r>
                <a:rPr lang="de-AT" sz="1800" b="1" baseline="-25000" dirty="0" smtClean="0"/>
                <a:t>F</a:t>
              </a:r>
              <a:r>
                <a:rPr lang="de-AT" sz="1800" b="1" dirty="0" smtClean="0"/>
                <a:t> = p</a:t>
              </a:r>
              <a:r>
                <a:rPr lang="de-AT" sz="1800" b="1" baseline="-25000" dirty="0" smtClean="0"/>
                <a:t>250</a:t>
              </a:r>
              <a:r>
                <a:rPr lang="de-AT" sz="1800" b="1" dirty="0"/>
                <a:t> </a:t>
              </a:r>
              <a:r>
                <a:rPr lang="de-AT" sz="1800" b="1" dirty="0" smtClean="0"/>
                <a:t>• (U</a:t>
              </a:r>
              <a:r>
                <a:rPr lang="de-AT" sz="1800" b="1" baseline="-25000" dirty="0" smtClean="0"/>
                <a:t>N </a:t>
              </a:r>
              <a:r>
                <a:rPr lang="de-AT" sz="1800" b="1" dirty="0" smtClean="0"/>
                <a:t>/ √3) </a:t>
              </a:r>
              <a:r>
                <a:rPr lang="de-AT" sz="1800" b="1" dirty="0"/>
                <a:t>/ √ </a:t>
              </a:r>
              <a:r>
                <a:rPr lang="de-AT" sz="1800" b="1" dirty="0" smtClean="0"/>
                <a:t>R</a:t>
              </a:r>
              <a:r>
                <a:rPr lang="de-AT" sz="1800" b="1" baseline="-25000" dirty="0" smtClean="0"/>
                <a:t>c</a:t>
              </a:r>
              <a:r>
                <a:rPr lang="de-AT" sz="1800" b="1" baseline="30000" dirty="0" smtClean="0"/>
                <a:t>2 </a:t>
              </a:r>
              <a:r>
                <a:rPr lang="de-AT" sz="1800" b="1" dirty="0" smtClean="0"/>
                <a:t>+ [X</a:t>
              </a:r>
              <a:r>
                <a:rPr lang="de-AT" sz="1800" b="1" baseline="-25000" dirty="0" smtClean="0"/>
                <a:t>grid,cap,,250 </a:t>
              </a:r>
              <a:r>
                <a:rPr lang="de-AT" sz="1800" b="1" dirty="0" smtClean="0"/>
                <a:t>- (1 + k</a:t>
              </a:r>
              <a:r>
                <a:rPr lang="de-AT" sz="1800" b="1" baseline="-25000" dirty="0" smtClean="0"/>
                <a:t>0</a:t>
              </a:r>
              <a:r>
                <a:rPr lang="de-AT" sz="1800" b="1" dirty="0" smtClean="0"/>
                <a:t>)</a:t>
              </a:r>
              <a:r>
                <a:rPr lang="de-AT" sz="1800" dirty="0" smtClean="0"/>
                <a:t> </a:t>
              </a:r>
              <a:r>
                <a:rPr lang="de-AT" sz="1800" b="1" dirty="0"/>
                <a:t>• X</a:t>
              </a:r>
              <a:r>
                <a:rPr lang="de-AT" sz="1800" b="1" baseline="-25000" dirty="0" smtClean="0"/>
                <a:t>L,250</a:t>
              </a:r>
              <a:r>
                <a:rPr lang="de-AT" sz="1800" b="1" dirty="0" smtClean="0"/>
                <a:t>]</a:t>
              </a:r>
              <a:r>
                <a:rPr lang="de-AT" sz="1800" b="1" baseline="30000" dirty="0" smtClean="0"/>
                <a:t>2</a:t>
              </a:r>
              <a:endParaRPr lang="de-AT" sz="1800" b="1" baseline="30000" dirty="0"/>
            </a:p>
          </p:txBody>
        </p:sp>
        <p:cxnSp>
          <p:nvCxnSpPr>
            <p:cNvPr id="10" name="Gerade Verbindung 9"/>
            <p:cNvCxnSpPr/>
            <p:nvPr/>
          </p:nvCxnSpPr>
          <p:spPr>
            <a:xfrm>
              <a:off x="3790947" y="5680170"/>
              <a:ext cx="3590279" cy="175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feld 22"/>
          <p:cNvSpPr txBox="1"/>
          <p:nvPr/>
        </p:nvSpPr>
        <p:spPr>
          <a:xfrm>
            <a:off x="7331103" y="5815003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 err="1" smtClean="0">
                <a:solidFill>
                  <a:srgbClr val="FF0000"/>
                </a:solidFill>
              </a:rPr>
              <a:t>Whithout</a:t>
            </a:r>
            <a:r>
              <a:rPr lang="de-AT" sz="1600" b="1" dirty="0" smtClean="0">
                <a:solidFill>
                  <a:srgbClr val="FF0000"/>
                </a:solidFill>
              </a:rPr>
              <a:t> </a:t>
            </a:r>
            <a:r>
              <a:rPr lang="de-AT" sz="1600" b="1" dirty="0">
                <a:solidFill>
                  <a:srgbClr val="FF0000"/>
                </a:solidFill>
              </a:rPr>
              <a:t>f</a:t>
            </a:r>
            <a:r>
              <a:rPr lang="de-AT" sz="1600" b="1" dirty="0" smtClean="0">
                <a:solidFill>
                  <a:srgbClr val="FF0000"/>
                </a:solidFill>
              </a:rPr>
              <a:t>actor 3</a:t>
            </a:r>
            <a:endParaRPr lang="de-AT" sz="1600" b="1" dirty="0">
              <a:solidFill>
                <a:srgbClr val="FF00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096856" y="519220"/>
            <a:ext cx="2993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 smtClean="0"/>
              <a:t>Harmonic</a:t>
            </a:r>
            <a:r>
              <a:rPr lang="de-DE" dirty="0" smtClean="0"/>
              <a:t>-</a:t>
            </a:r>
            <a:r>
              <a:rPr lang="de-AT" dirty="0" err="1"/>
              <a:t>Equivalent</a:t>
            </a:r>
            <a:r>
              <a:rPr lang="de-AT" dirty="0"/>
              <a:t> </a:t>
            </a:r>
            <a:r>
              <a:rPr lang="de-AT" dirty="0" err="1"/>
              <a:t>circuit</a:t>
            </a:r>
            <a:endParaRPr lang="de-AT" dirty="0"/>
          </a:p>
          <a:p>
            <a:pPr algn="ctr"/>
            <a:endParaRPr lang="de-A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006" y="1228789"/>
            <a:ext cx="3666564" cy="4284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2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Microsoft Office PowerPoint</Application>
  <PresentationFormat>Bildschirmpräsentation (4:3)</PresentationFormat>
  <Paragraphs>92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TUG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Christina</dc:creator>
  <cp:lastModifiedBy>Lothar Fickert</cp:lastModifiedBy>
  <cp:revision>128</cp:revision>
  <cp:lastPrinted>2014-09-02T05:34:02Z</cp:lastPrinted>
  <dcterms:created xsi:type="dcterms:W3CDTF">2013-01-17T14:30:07Z</dcterms:created>
  <dcterms:modified xsi:type="dcterms:W3CDTF">2015-05-11T09:59:56Z</dcterms:modified>
</cp:coreProperties>
</file>