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316" r:id="rId3"/>
    <p:sldId id="354" r:id="rId4"/>
    <p:sldId id="355" r:id="rId5"/>
    <p:sldId id="335" r:id="rId6"/>
    <p:sldId id="357" r:id="rId7"/>
    <p:sldId id="359" r:id="rId8"/>
    <p:sldId id="358" r:id="rId9"/>
    <p:sldId id="307" r:id="rId10"/>
    <p:sldId id="281" r:id="rId11"/>
    <p:sldId id="356" r:id="rId12"/>
    <p:sldId id="361" r:id="rId13"/>
    <p:sldId id="360" r:id="rId14"/>
  </p:sldIdLst>
  <p:sldSz cx="9144000" cy="6858000" type="screen4x3"/>
  <p:notesSz cx="6858000" cy="9144000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00FF00"/>
    <a:srgbClr val="3333FF"/>
    <a:srgbClr val="996633"/>
    <a:srgbClr val="FF33CC"/>
    <a:srgbClr val="0099FF"/>
    <a:srgbClr val="EAEAEA"/>
    <a:srgbClr val="6600CC"/>
    <a:srgbClr val="FFCC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log 2 – poudare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18" autoAdjust="0"/>
    <p:restoredTop sz="94639" autoAdjust="0"/>
  </p:normalViewPr>
  <p:slideViewPr>
    <p:cSldViewPr snapToGrid="0">
      <p:cViewPr varScale="1">
        <p:scale>
          <a:sx n="118" d="100"/>
          <a:sy n="118" d="100"/>
        </p:scale>
        <p:origin x="-4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13" Type="http://schemas.openxmlformats.org/officeDocument/2006/relationships/image" Target="../media/image17.wmf"/><Relationship Id="rId18" Type="http://schemas.openxmlformats.org/officeDocument/2006/relationships/image" Target="../media/image22.wmf"/><Relationship Id="rId3" Type="http://schemas.openxmlformats.org/officeDocument/2006/relationships/image" Target="../media/image7.wmf"/><Relationship Id="rId21" Type="http://schemas.openxmlformats.org/officeDocument/2006/relationships/image" Target="../media/image25.wmf"/><Relationship Id="rId7" Type="http://schemas.openxmlformats.org/officeDocument/2006/relationships/image" Target="../media/image9.wmf"/><Relationship Id="rId12" Type="http://schemas.openxmlformats.org/officeDocument/2006/relationships/image" Target="../media/image16.wmf"/><Relationship Id="rId17" Type="http://schemas.openxmlformats.org/officeDocument/2006/relationships/image" Target="../media/image21.wmf"/><Relationship Id="rId25" Type="http://schemas.openxmlformats.org/officeDocument/2006/relationships/image" Target="../media/image29.wmf"/><Relationship Id="rId2" Type="http://schemas.openxmlformats.org/officeDocument/2006/relationships/image" Target="../media/image5.wmf"/><Relationship Id="rId16" Type="http://schemas.openxmlformats.org/officeDocument/2006/relationships/image" Target="../media/image20.wmf"/><Relationship Id="rId20" Type="http://schemas.openxmlformats.org/officeDocument/2006/relationships/image" Target="../media/image24.wmf"/><Relationship Id="rId1" Type="http://schemas.openxmlformats.org/officeDocument/2006/relationships/image" Target="../media/image10.wmf"/><Relationship Id="rId6" Type="http://schemas.openxmlformats.org/officeDocument/2006/relationships/image" Target="../media/image6.wmf"/><Relationship Id="rId11" Type="http://schemas.openxmlformats.org/officeDocument/2006/relationships/image" Target="../media/image15.wmf"/><Relationship Id="rId24" Type="http://schemas.openxmlformats.org/officeDocument/2006/relationships/image" Target="../media/image28.wmf"/><Relationship Id="rId5" Type="http://schemas.openxmlformats.org/officeDocument/2006/relationships/image" Target="../media/image4.wmf"/><Relationship Id="rId15" Type="http://schemas.openxmlformats.org/officeDocument/2006/relationships/image" Target="../media/image19.wmf"/><Relationship Id="rId23" Type="http://schemas.openxmlformats.org/officeDocument/2006/relationships/image" Target="../media/image27.wmf"/><Relationship Id="rId10" Type="http://schemas.openxmlformats.org/officeDocument/2006/relationships/image" Target="../media/image14.wmf"/><Relationship Id="rId19" Type="http://schemas.openxmlformats.org/officeDocument/2006/relationships/image" Target="../media/image23.wmf"/><Relationship Id="rId4" Type="http://schemas.openxmlformats.org/officeDocument/2006/relationships/image" Target="../media/image8.wmf"/><Relationship Id="rId9" Type="http://schemas.openxmlformats.org/officeDocument/2006/relationships/image" Target="../media/image13.wmf"/><Relationship Id="rId14" Type="http://schemas.openxmlformats.org/officeDocument/2006/relationships/image" Target="../media/image18.wmf"/><Relationship Id="rId22" Type="http://schemas.openxmlformats.org/officeDocument/2006/relationships/image" Target="../media/image2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l-SI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sl-SI"/>
          </a:p>
        </p:txBody>
      </p:sp>
      <p:sp>
        <p:nvSpPr>
          <p:cNvPr id="460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60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</a:p>
        </p:txBody>
      </p:sp>
      <p:sp>
        <p:nvSpPr>
          <p:cNvPr id="460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sl-SI"/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BCD9D19-68B1-4FEB-8BCA-EF0D72B7ECE7}" type="slidenum">
              <a:rPr lang="sl-SI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28839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l-SI" smtClean="0"/>
              <a:t>Uredite slog podnaslova matrice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A7DCEE-54D7-49BC-84BA-3C466351CB39}" type="slidenum">
              <a:rPr lang="sl-SI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4215359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A463B1-CBB5-43BF-8C7F-63363F3F6A2F}" type="slidenum">
              <a:rPr lang="sl-SI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23599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ni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n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navpičnega besedil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205C2D-882F-490C-A599-81628851E0E5}" type="slidenum">
              <a:rPr lang="sl-SI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4105079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vsebine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534DC29-6BF3-4737-ABAD-DBA71D660DF3}" type="slidenum">
              <a:rPr lang="sl-SI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9058152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Naslov, vsebina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BE5EB90-FA7D-45DE-9409-1F0D2108642C}" type="slidenum">
              <a:rPr lang="sl-SI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816433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C8D1D4-B62A-47C8-AD59-6A3C4681D996}" type="slidenum">
              <a:rPr lang="sl-SI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365007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5" name="Ograda no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EEAB1C-5453-45E9-9D91-92FB10B19EFE}" type="slidenum">
              <a:rPr lang="sl-SI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389222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04C128-D0F7-4EFD-AC48-441A8998220D}" type="slidenum">
              <a:rPr lang="sl-SI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873346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besedil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4" name="Ograda vsebin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6" name="Ograda vsebin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7" name="Ograda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8" name="Ograda no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9" name="Ograda številke diapoz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0928BB-590E-4737-BFD6-BCB2413AD898}" type="slidenum">
              <a:rPr lang="sl-SI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521570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4" name="Ograda no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5" name="Ograda številke diapoz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5E1DD6-58B8-4114-B3C8-6DB4D9A615EB}" type="slidenum">
              <a:rPr lang="sl-SI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57943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grada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7C700-3D80-49BC-8B59-A7EFF635F11C}" type="slidenum">
              <a:rPr lang="sl-SI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88034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vsebin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l-SI" smtClean="0"/>
              <a:t>Uredite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D8BEB7-11CA-470C-9F12-73AFB1139BF9}" type="slidenum">
              <a:rPr lang="sl-SI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318817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Naslov in sli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l-SI" smtClean="0"/>
              <a:t>Uredite slog naslova matrice</a:t>
            </a:r>
            <a:endParaRPr lang="sl-SI"/>
          </a:p>
        </p:txBody>
      </p:sp>
      <p:sp>
        <p:nvSpPr>
          <p:cNvPr id="3" name="Ograda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l-SI"/>
          </a:p>
        </p:txBody>
      </p:sp>
      <p:sp>
        <p:nvSpPr>
          <p:cNvPr id="4" name="Ograda besedil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l-SI" smtClean="0"/>
              <a:t>Uredite sloge besedila matrice</a:t>
            </a:r>
          </a:p>
        </p:txBody>
      </p:sp>
      <p:sp>
        <p:nvSpPr>
          <p:cNvPr id="5" name="Ograda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6" name="Ograda no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l-SI"/>
          </a:p>
        </p:txBody>
      </p:sp>
      <p:sp>
        <p:nvSpPr>
          <p:cNvPr id="7" name="Ograd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568998-2971-427D-9DCB-48CA0DF93A09}" type="slidenum">
              <a:rPr lang="sl-SI"/>
              <a:pPr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492222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 naslova matrice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l-SI" smtClean="0"/>
              <a:t>Kliknite, če želite urediti sloge besedila matrice</a:t>
            </a:r>
          </a:p>
          <a:p>
            <a:pPr lvl="1"/>
            <a:r>
              <a:rPr lang="sl-SI" smtClean="0"/>
              <a:t>Druga raven</a:t>
            </a:r>
          </a:p>
          <a:p>
            <a:pPr lvl="2"/>
            <a:r>
              <a:rPr lang="sl-SI" smtClean="0"/>
              <a:t>Tretja raven</a:t>
            </a:r>
          </a:p>
          <a:p>
            <a:pPr lvl="3"/>
            <a:r>
              <a:rPr lang="sl-SI" smtClean="0"/>
              <a:t>Četrta raven</a:t>
            </a:r>
          </a:p>
          <a:p>
            <a:pPr lvl="4"/>
            <a:r>
              <a:rPr lang="sl-SI" smtClean="0"/>
              <a:t>Peta raven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sl-SI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sl-SI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69B6DCA-DE29-4F02-8DB0-46353DC14AAF}" type="slidenum">
              <a:rPr lang="sl-SI"/>
              <a:pPr/>
              <a:t>‹#›</a:t>
            </a:fld>
            <a:endParaRPr lang="sl-S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7.emf"/><Relationship Id="rId4" Type="http://schemas.openxmlformats.org/officeDocument/2006/relationships/image" Target="../media/image4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13" Type="http://schemas.openxmlformats.org/officeDocument/2006/relationships/image" Target="../media/image8.wmf"/><Relationship Id="rId18" Type="http://schemas.openxmlformats.org/officeDocument/2006/relationships/image" Target="../media/image10.wmf"/><Relationship Id="rId3" Type="http://schemas.openxmlformats.org/officeDocument/2006/relationships/image" Target="../media/image3.jpg"/><Relationship Id="rId7" Type="http://schemas.openxmlformats.org/officeDocument/2006/relationships/image" Target="../media/image5.wmf"/><Relationship Id="rId12" Type="http://schemas.openxmlformats.org/officeDocument/2006/relationships/oleObject" Target="../embeddings/oleObject7.bin"/><Relationship Id="rId17" Type="http://schemas.openxmlformats.org/officeDocument/2006/relationships/oleObject" Target="../embeddings/oleObject9.bin"/><Relationship Id="rId2" Type="http://schemas.openxmlformats.org/officeDocument/2006/relationships/slideLayout" Target="../slideLayouts/slideLayout12.xml"/><Relationship Id="rId16" Type="http://schemas.openxmlformats.org/officeDocument/2006/relationships/image" Target="../media/image11.jpeg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7.wmf"/><Relationship Id="rId5" Type="http://schemas.openxmlformats.org/officeDocument/2006/relationships/image" Target="../media/image4.wmf"/><Relationship Id="rId15" Type="http://schemas.openxmlformats.org/officeDocument/2006/relationships/image" Target="../media/image9.wmf"/><Relationship Id="rId10" Type="http://schemas.openxmlformats.org/officeDocument/2006/relationships/oleObject" Target="../embeddings/oleObject6.bin"/><Relationship Id="rId4" Type="http://schemas.openxmlformats.org/officeDocument/2006/relationships/oleObject" Target="../embeddings/oleObject3.bin"/><Relationship Id="rId9" Type="http://schemas.openxmlformats.org/officeDocument/2006/relationships/image" Target="../media/image6.wmf"/><Relationship Id="rId14" Type="http://schemas.openxmlformats.org/officeDocument/2006/relationships/oleObject" Target="../embeddings/oleObject8.bin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.wmf"/><Relationship Id="rId18" Type="http://schemas.openxmlformats.org/officeDocument/2006/relationships/oleObject" Target="../embeddings/oleObject17.bin"/><Relationship Id="rId26" Type="http://schemas.openxmlformats.org/officeDocument/2006/relationships/oleObject" Target="../embeddings/oleObject21.bin"/><Relationship Id="rId39" Type="http://schemas.openxmlformats.org/officeDocument/2006/relationships/image" Target="../media/image22.wmf"/><Relationship Id="rId21" Type="http://schemas.openxmlformats.org/officeDocument/2006/relationships/image" Target="../media/image13.wmf"/><Relationship Id="rId34" Type="http://schemas.openxmlformats.org/officeDocument/2006/relationships/oleObject" Target="../embeddings/oleObject25.bin"/><Relationship Id="rId42" Type="http://schemas.openxmlformats.org/officeDocument/2006/relationships/oleObject" Target="../embeddings/oleObject29.bin"/><Relationship Id="rId47" Type="http://schemas.openxmlformats.org/officeDocument/2006/relationships/image" Target="../media/image26.wmf"/><Relationship Id="rId50" Type="http://schemas.openxmlformats.org/officeDocument/2006/relationships/oleObject" Target="../embeddings/oleObject33.bin"/><Relationship Id="rId55" Type="http://schemas.openxmlformats.org/officeDocument/2006/relationships/oleObject" Target="../embeddings/oleObject35.bin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12.xml"/><Relationship Id="rId16" Type="http://schemas.openxmlformats.org/officeDocument/2006/relationships/oleObject" Target="../embeddings/oleObject16.bin"/><Relationship Id="rId20" Type="http://schemas.openxmlformats.org/officeDocument/2006/relationships/oleObject" Target="../embeddings/oleObject18.bin"/><Relationship Id="rId29" Type="http://schemas.openxmlformats.org/officeDocument/2006/relationships/image" Target="../media/image17.wmf"/><Relationship Id="rId41" Type="http://schemas.openxmlformats.org/officeDocument/2006/relationships/image" Target="../media/image23.wmf"/><Relationship Id="rId54" Type="http://schemas.openxmlformats.org/officeDocument/2006/relationships/oleObject" Target="../embeddings/oleObject34.bin"/><Relationship Id="rId62" Type="http://schemas.openxmlformats.org/officeDocument/2006/relationships/image" Target="../media/image29.wmf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1.bin"/><Relationship Id="rId11" Type="http://schemas.openxmlformats.org/officeDocument/2006/relationships/image" Target="../media/image8.wmf"/><Relationship Id="rId24" Type="http://schemas.openxmlformats.org/officeDocument/2006/relationships/oleObject" Target="../embeddings/oleObject20.bin"/><Relationship Id="rId32" Type="http://schemas.openxmlformats.org/officeDocument/2006/relationships/oleObject" Target="../embeddings/oleObject24.bin"/><Relationship Id="rId37" Type="http://schemas.openxmlformats.org/officeDocument/2006/relationships/image" Target="../media/image21.wmf"/><Relationship Id="rId40" Type="http://schemas.openxmlformats.org/officeDocument/2006/relationships/oleObject" Target="../embeddings/oleObject28.bin"/><Relationship Id="rId45" Type="http://schemas.openxmlformats.org/officeDocument/2006/relationships/image" Target="../media/image25.wmf"/><Relationship Id="rId53" Type="http://schemas.openxmlformats.org/officeDocument/2006/relationships/image" Target="../media/image31.wmf"/><Relationship Id="rId58" Type="http://schemas.openxmlformats.org/officeDocument/2006/relationships/image" Target="../media/image29.png"/><Relationship Id="rId5" Type="http://schemas.openxmlformats.org/officeDocument/2006/relationships/image" Target="../media/image10.wmf"/><Relationship Id="rId15" Type="http://schemas.openxmlformats.org/officeDocument/2006/relationships/image" Target="../media/image6.wmf"/><Relationship Id="rId23" Type="http://schemas.openxmlformats.org/officeDocument/2006/relationships/image" Target="../media/image14.wmf"/><Relationship Id="rId28" Type="http://schemas.openxmlformats.org/officeDocument/2006/relationships/oleObject" Target="../embeddings/oleObject22.bin"/><Relationship Id="rId36" Type="http://schemas.openxmlformats.org/officeDocument/2006/relationships/oleObject" Target="../embeddings/oleObject26.bin"/><Relationship Id="rId49" Type="http://schemas.openxmlformats.org/officeDocument/2006/relationships/image" Target="../media/image27.wmf"/><Relationship Id="rId57" Type="http://schemas.openxmlformats.org/officeDocument/2006/relationships/oleObject" Target="../embeddings/oleObject37.bin"/><Relationship Id="rId61" Type="http://schemas.openxmlformats.org/officeDocument/2006/relationships/oleObject" Target="../embeddings/oleObject38.bin"/><Relationship Id="rId10" Type="http://schemas.openxmlformats.org/officeDocument/2006/relationships/oleObject" Target="../embeddings/oleObject13.bin"/><Relationship Id="rId19" Type="http://schemas.openxmlformats.org/officeDocument/2006/relationships/image" Target="../media/image12.wmf"/><Relationship Id="rId31" Type="http://schemas.openxmlformats.org/officeDocument/2006/relationships/image" Target="../media/image18.wmf"/><Relationship Id="rId44" Type="http://schemas.openxmlformats.org/officeDocument/2006/relationships/oleObject" Target="../embeddings/oleObject30.bin"/><Relationship Id="rId52" Type="http://schemas.openxmlformats.org/officeDocument/2006/relationships/image" Target="../media/image30.wmf"/><Relationship Id="rId60" Type="http://schemas.openxmlformats.org/officeDocument/2006/relationships/image" Target="../media/image31.png"/><Relationship Id="rId4" Type="http://schemas.openxmlformats.org/officeDocument/2006/relationships/oleObject" Target="../embeddings/oleObject10.bin"/><Relationship Id="rId9" Type="http://schemas.openxmlformats.org/officeDocument/2006/relationships/image" Target="../media/image7.wmf"/><Relationship Id="rId14" Type="http://schemas.openxmlformats.org/officeDocument/2006/relationships/oleObject" Target="../embeddings/oleObject15.bin"/><Relationship Id="rId22" Type="http://schemas.openxmlformats.org/officeDocument/2006/relationships/oleObject" Target="../embeddings/oleObject19.bin"/><Relationship Id="rId27" Type="http://schemas.openxmlformats.org/officeDocument/2006/relationships/image" Target="../media/image16.wmf"/><Relationship Id="rId30" Type="http://schemas.openxmlformats.org/officeDocument/2006/relationships/oleObject" Target="../embeddings/oleObject23.bin"/><Relationship Id="rId35" Type="http://schemas.openxmlformats.org/officeDocument/2006/relationships/image" Target="../media/image20.wmf"/><Relationship Id="rId43" Type="http://schemas.openxmlformats.org/officeDocument/2006/relationships/image" Target="../media/image24.wmf"/><Relationship Id="rId48" Type="http://schemas.openxmlformats.org/officeDocument/2006/relationships/oleObject" Target="../embeddings/oleObject32.bin"/><Relationship Id="rId56" Type="http://schemas.openxmlformats.org/officeDocument/2006/relationships/oleObject" Target="../embeddings/oleObject36.bin"/><Relationship Id="rId8" Type="http://schemas.openxmlformats.org/officeDocument/2006/relationships/oleObject" Target="../embeddings/oleObject12.bin"/><Relationship Id="rId51" Type="http://schemas.openxmlformats.org/officeDocument/2006/relationships/image" Target="../media/image28.wmf"/><Relationship Id="rId3" Type="http://schemas.openxmlformats.org/officeDocument/2006/relationships/image" Target="../media/image3.jpg"/><Relationship Id="rId12" Type="http://schemas.openxmlformats.org/officeDocument/2006/relationships/oleObject" Target="../embeddings/oleObject14.bin"/><Relationship Id="rId17" Type="http://schemas.openxmlformats.org/officeDocument/2006/relationships/image" Target="../media/image9.wmf"/><Relationship Id="rId25" Type="http://schemas.openxmlformats.org/officeDocument/2006/relationships/image" Target="../media/image15.wmf"/><Relationship Id="rId33" Type="http://schemas.openxmlformats.org/officeDocument/2006/relationships/image" Target="../media/image19.wmf"/><Relationship Id="rId38" Type="http://schemas.openxmlformats.org/officeDocument/2006/relationships/oleObject" Target="../embeddings/oleObject27.bin"/><Relationship Id="rId46" Type="http://schemas.openxmlformats.org/officeDocument/2006/relationships/oleObject" Target="../embeddings/oleObject31.bin"/><Relationship Id="rId59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6.jpeg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6.jpeg"/><Relationship Id="rId5" Type="http://schemas.openxmlformats.org/officeDocument/2006/relationships/image" Target="../media/image33.jpeg"/><Relationship Id="rId4" Type="http://schemas.openxmlformats.org/officeDocument/2006/relationships/image" Target="../media/image38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2.jpeg"/><Relationship Id="rId5" Type="http://schemas.openxmlformats.org/officeDocument/2006/relationships/image" Target="../media/image41.emf"/><Relationship Id="rId4" Type="http://schemas.openxmlformats.org/officeDocument/2006/relationships/image" Target="../media/image40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Slika 9"/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8" y="11002"/>
            <a:ext cx="9129329" cy="6846997"/>
          </a:xfrm>
          <a:prstGeom prst="rect">
            <a:avLst/>
          </a:prstGeom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69888" y="2093651"/>
            <a:ext cx="8497887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sl-SI" sz="32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OBLOČNI </a:t>
            </a:r>
            <a:r>
              <a:rPr lang="sl-SI" sz="32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ZEMELJSKI STIKI V RESONANČNO OZEMLJENIH SREDNJE NAPETOSTNIH </a:t>
            </a:r>
            <a:r>
              <a:rPr lang="sl-SI" sz="32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OMREŽJIH</a:t>
            </a:r>
            <a:endParaRPr lang="sl-SI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Rectangle 26"/>
          <p:cNvSpPr>
            <a:spLocks noChangeArrowheads="1"/>
          </p:cNvSpPr>
          <p:nvPr/>
        </p:nvSpPr>
        <p:spPr bwMode="auto">
          <a:xfrm>
            <a:off x="1408014" y="4066861"/>
            <a:ext cx="6700205" cy="181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sl-SI" altLang="sl-SI" sz="1400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sl-SI" altLang="sl-SI" sz="1400" b="1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Miran Rošer, </a:t>
            </a:r>
            <a:r>
              <a:rPr lang="sl-SI" altLang="sl-SI" sz="1400" b="1" baseline="3000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sl-SI" altLang="sl-SI" sz="1400" b="1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Robert Škof, </a:t>
            </a:r>
            <a:r>
              <a:rPr lang="sl-SI" altLang="sl-SI" sz="1400" b="1" baseline="3000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sl-SI" altLang="sl-SI" sz="1400" b="1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Gorazd </a:t>
            </a:r>
            <a:r>
              <a:rPr lang="sl-SI" altLang="sl-SI" sz="1400" b="1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Štumberger, </a:t>
            </a:r>
            <a:r>
              <a:rPr lang="en-US" altLang="sl-SI" sz="1400" b="1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altLang="sl-SI" sz="1400" b="1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sl-SI" altLang="sl-SI" sz="1400" b="1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/>
            <a:r>
              <a:rPr lang="sl-SI" altLang="sl-SI" sz="1400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</a:t>
            </a:r>
            <a:r>
              <a:rPr lang="sl-SI" altLang="sl-SI" sz="1400" b="1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Elektro Celje d,d,</a:t>
            </a:r>
          </a:p>
          <a:p>
            <a:pPr algn="ctr"/>
            <a:r>
              <a:rPr lang="sl-SI" altLang="sl-SI" sz="1400" b="1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Vrunčeva 2a, 3000 Celje, Slovenija</a:t>
            </a:r>
          </a:p>
          <a:p>
            <a:pPr algn="ctr"/>
            <a:endParaRPr lang="sl-SI" altLang="sl-SI" sz="1400" b="1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/>
            <a:r>
              <a:rPr lang="sl-SI" altLang="sl-SI" sz="1400" b="1" baseline="3000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sl-SI" altLang="sl-SI" sz="1400" b="1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Univerza v Mariboru, </a:t>
            </a:r>
          </a:p>
          <a:p>
            <a:pPr algn="ctr"/>
            <a:r>
              <a:rPr lang="sl-SI" altLang="sl-SI" sz="1400" b="1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Fakulteta za elektrotehniko, računalništvo in informatiko </a:t>
            </a:r>
          </a:p>
          <a:p>
            <a:pPr algn="ctr"/>
            <a:r>
              <a:rPr lang="sl-SI" altLang="sl-SI" sz="1400" b="1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Smetanova 17, 2000 Maribor, </a:t>
            </a:r>
            <a:r>
              <a:rPr lang="sl-SI" altLang="sl-SI" sz="1400" b="1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Slovenija</a:t>
            </a:r>
            <a:endParaRPr lang="sl-SI" altLang="sl-SI" sz="1400" b="1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Pravokotnik 1"/>
          <p:cNvSpPr/>
          <p:nvPr/>
        </p:nvSpPr>
        <p:spPr>
          <a:xfrm>
            <a:off x="1245124" y="482163"/>
            <a:ext cx="68093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l-SI" sz="1600" b="1"/>
              <a:t>23. mednarodno posvetovanje / 23</a:t>
            </a:r>
            <a:r>
              <a:rPr lang="sl-SI" sz="1600" b="1" baseline="30000"/>
              <a:t>RD</a:t>
            </a:r>
            <a:r>
              <a:rPr lang="sl-SI" sz="1600" b="1"/>
              <a:t> International Expert Meeting</a:t>
            </a:r>
            <a:endParaRPr lang="sl-SI" sz="1600"/>
          </a:p>
          <a:p>
            <a:pPr algn="ctr"/>
            <a:r>
              <a:rPr lang="sl-SI" sz="1600" b="1"/>
              <a:t>KOMUNALNA ENERGETIKA / POWER ENGINEERING</a:t>
            </a:r>
            <a:endParaRPr lang="sl-SI" sz="1600"/>
          </a:p>
          <a:p>
            <a:pPr algn="ctr"/>
            <a:r>
              <a:rPr lang="sl-SI" sz="1600" b="1"/>
              <a:t>13. do 15. maj 2014, Maribor, Slovenija</a:t>
            </a:r>
            <a:endParaRPr lang="sl-SI" sz="1600"/>
          </a:p>
        </p:txBody>
      </p:sp>
      <p:graphicFrame>
        <p:nvGraphicFramePr>
          <p:cNvPr id="3" name="Predme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3377976"/>
              </p:ext>
            </p:extLst>
          </p:nvPr>
        </p:nvGraphicFramePr>
        <p:xfrm>
          <a:off x="7859109" y="219507"/>
          <a:ext cx="914400" cy="106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10" name="Picture" r:id="rId4" imgW="5401080" imgH="6333840" progId="Word.Picture.8">
                  <p:embed/>
                </p:oleObj>
              </mc:Choice>
              <mc:Fallback>
                <p:oleObj name="Picture" r:id="rId4" imgW="5401080" imgH="6333840" progId="Word.Picture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9109" y="219507"/>
                        <a:ext cx="914400" cy="1069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Predm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7524554"/>
              </p:ext>
            </p:extLst>
          </p:nvPr>
        </p:nvGraphicFramePr>
        <p:xfrm>
          <a:off x="334864" y="222475"/>
          <a:ext cx="1073150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11" name="Picture" r:id="rId6" imgW="3133440" imgH="2724840" progId="Word.Picture.8">
                  <p:embed/>
                </p:oleObj>
              </mc:Choice>
              <mc:Fallback>
                <p:oleObj name="Picture" r:id="rId6" imgW="3133440" imgH="2724840" progId="Word.Picture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864" y="222475"/>
                        <a:ext cx="1073150" cy="9350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8" y="11002"/>
            <a:ext cx="9129329" cy="6846997"/>
          </a:xfrm>
          <a:prstGeom prst="rect">
            <a:avLst/>
          </a:prstGeom>
        </p:spPr>
      </p:pic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2037556" y="2380260"/>
            <a:ext cx="5068888" cy="517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609600" indent="-609600" algn="ctr">
              <a:lnSpc>
                <a:spcPct val="105000"/>
              </a:lnSpc>
              <a:spcBef>
                <a:spcPct val="20000"/>
              </a:spcBef>
              <a:buFont typeface="Monotype Sorts" pitchFamily="2" charset="2"/>
              <a:buNone/>
            </a:pPr>
            <a:r>
              <a:rPr lang="sl-SI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HVALA ZA POZORNOST!</a:t>
            </a:r>
            <a:endParaRPr lang="sl-SI" sz="2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8" y="11002"/>
            <a:ext cx="9129329" cy="6846997"/>
          </a:xfrm>
          <a:prstGeom prst="rect">
            <a:avLst/>
          </a:prstGeom>
        </p:spPr>
      </p:pic>
      <p:sp>
        <p:nvSpPr>
          <p:cNvPr id="5" name="Text Box 77"/>
          <p:cNvSpPr txBox="1">
            <a:spLocks noChangeArrowheads="1"/>
          </p:cNvSpPr>
          <p:nvPr/>
        </p:nvSpPr>
        <p:spPr bwMode="auto">
          <a:xfrm>
            <a:off x="333375" y="6738"/>
            <a:ext cx="849788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0" algn="ctr"/>
            <a:r>
              <a:rPr lang="sl-SI" sz="1600" b="1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VPRAŠANJA RECENZENTA</a:t>
            </a:r>
            <a:endParaRPr lang="sl-SI" sz="1600" b="1" dirty="0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054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345" y="1119251"/>
            <a:ext cx="8496000" cy="2249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75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410" y="4193670"/>
            <a:ext cx="8460000" cy="2244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123081" y="1291865"/>
            <a:ext cx="5068888" cy="581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609600" indent="-609600" algn="ctr">
              <a:lnSpc>
                <a:spcPct val="105000"/>
              </a:lnSpc>
              <a:spcBef>
                <a:spcPct val="20000"/>
              </a:spcBef>
              <a:buFont typeface="Monotype Sorts" pitchFamily="2" charset="2"/>
              <a:buNone/>
            </a:pPr>
            <a:r>
              <a:rPr lang="sl-SI" sz="36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do 90 %</a:t>
            </a:r>
            <a:endParaRPr lang="sl-SI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123081" y="5466983"/>
            <a:ext cx="5068888" cy="5816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609600" indent="-609600" algn="ctr">
              <a:lnSpc>
                <a:spcPct val="105000"/>
              </a:lnSpc>
              <a:spcBef>
                <a:spcPct val="20000"/>
              </a:spcBef>
              <a:buFont typeface="Monotype Sorts" pitchFamily="2" charset="2"/>
              <a:buNone/>
            </a:pPr>
            <a:r>
              <a:rPr lang="sl-SI" sz="36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do 10 %</a:t>
            </a:r>
            <a:endParaRPr lang="sl-SI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Pravokotnik 1"/>
          <p:cNvSpPr/>
          <p:nvPr/>
        </p:nvSpPr>
        <p:spPr>
          <a:xfrm>
            <a:off x="216000" y="324000"/>
            <a:ext cx="56781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sl-SI" sz="1400" b="1" i="1" smtClean="0">
                <a:solidFill>
                  <a:srgbClr val="3333FF"/>
                </a:solidFill>
              </a:rPr>
              <a:t>1.) Kolikšen odstotek ZS je dejansko zajet s tovrstno simulacijo?</a:t>
            </a:r>
            <a:endParaRPr lang="sl-SI" sz="1400" b="1" i="1" dirty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035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5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7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8" y="11002"/>
            <a:ext cx="9129329" cy="6846997"/>
          </a:xfrm>
          <a:prstGeom prst="rect">
            <a:avLst/>
          </a:prstGeom>
        </p:spPr>
      </p:pic>
      <p:sp>
        <p:nvSpPr>
          <p:cNvPr id="5" name="Text Box 77"/>
          <p:cNvSpPr txBox="1">
            <a:spLocks noChangeArrowheads="1"/>
          </p:cNvSpPr>
          <p:nvPr/>
        </p:nvSpPr>
        <p:spPr bwMode="auto">
          <a:xfrm>
            <a:off x="333375" y="6738"/>
            <a:ext cx="849788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0" algn="ctr"/>
            <a:r>
              <a:rPr lang="sl-SI" sz="1600" b="1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VPRAŠANJA RECENZENTA</a:t>
            </a:r>
            <a:endParaRPr lang="sl-SI" sz="1600" b="1" dirty="0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075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722" y="531041"/>
            <a:ext cx="8516557" cy="2258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Pravokotnik 8"/>
          <p:cNvSpPr/>
          <p:nvPr/>
        </p:nvSpPr>
        <p:spPr>
          <a:xfrm>
            <a:off x="216000" y="288000"/>
            <a:ext cx="800571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sl-SI" sz="1400" b="1" i="1">
                <a:solidFill>
                  <a:srgbClr val="3333FF"/>
                </a:solidFill>
              </a:rPr>
              <a:t>2</a:t>
            </a:r>
            <a:r>
              <a:rPr lang="sl-SI" sz="1400" b="1" i="1" smtClean="0">
                <a:solidFill>
                  <a:srgbClr val="3333FF"/>
                </a:solidFill>
              </a:rPr>
              <a:t>.) Katere višjeharmonske komponente so prisotne v toku ZS in napetosti na mestu okvare?</a:t>
            </a:r>
            <a:endParaRPr lang="sl-SI" sz="1400" b="1" i="1" dirty="0">
              <a:solidFill>
                <a:srgbClr val="3333FF"/>
              </a:solidFill>
            </a:endParaRP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410" y="2867940"/>
            <a:ext cx="8511181" cy="22581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Skupina 5"/>
          <p:cNvGrpSpPr/>
          <p:nvPr/>
        </p:nvGrpSpPr>
        <p:grpSpPr>
          <a:xfrm>
            <a:off x="2427611" y="3924637"/>
            <a:ext cx="4847129" cy="2856489"/>
            <a:chOff x="2427611" y="3924637"/>
            <a:chExt cx="4847129" cy="2856489"/>
          </a:xfrm>
        </p:grpSpPr>
        <p:sp>
          <p:nvSpPr>
            <p:cNvPr id="4" name="Pravokotnik 3"/>
            <p:cNvSpPr/>
            <p:nvPr/>
          </p:nvSpPr>
          <p:spPr bwMode="auto">
            <a:xfrm>
              <a:off x="2427611" y="3924637"/>
              <a:ext cx="4847129" cy="2856489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solidFill>
                <a:schemeClr val="bg1">
                  <a:lumMod val="75000"/>
                </a:schemeClr>
              </a:solidFill>
              <a:prstDash val="solid"/>
              <a:round/>
              <a:headEnd type="none" w="med" len="med"/>
              <a:tailEnd type="oval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l-S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pic>
          <p:nvPicPr>
            <p:cNvPr id="107524" name="Picture 4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9882"/>
            <a:stretch/>
          </p:blipFill>
          <p:spPr bwMode="auto">
            <a:xfrm>
              <a:off x="2579584" y="4269661"/>
              <a:ext cx="4365158" cy="23035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7888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7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8" y="11002"/>
            <a:ext cx="9129329" cy="6846997"/>
          </a:xfrm>
          <a:prstGeom prst="rect">
            <a:avLst/>
          </a:prstGeom>
        </p:spPr>
      </p:pic>
      <p:sp>
        <p:nvSpPr>
          <p:cNvPr id="5" name="Text Box 77"/>
          <p:cNvSpPr txBox="1">
            <a:spLocks noChangeArrowheads="1"/>
          </p:cNvSpPr>
          <p:nvPr/>
        </p:nvSpPr>
        <p:spPr bwMode="auto">
          <a:xfrm>
            <a:off x="333375" y="6738"/>
            <a:ext cx="849788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0" algn="ctr"/>
            <a:r>
              <a:rPr lang="sl-SI" sz="1600" b="1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VPRAŠANJA RECENZENTA</a:t>
            </a:r>
            <a:endParaRPr lang="sl-SI" sz="1600" b="1" dirty="0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042" y="1526500"/>
            <a:ext cx="7164468" cy="4401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Pravokotnik 5"/>
          <p:cNvSpPr/>
          <p:nvPr/>
        </p:nvSpPr>
        <p:spPr>
          <a:xfrm>
            <a:off x="216000" y="288000"/>
            <a:ext cx="38507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sl-SI" sz="1400" b="1" i="1">
                <a:solidFill>
                  <a:srgbClr val="3333FF"/>
                </a:solidFill>
              </a:rPr>
              <a:t>3</a:t>
            </a:r>
            <a:r>
              <a:rPr lang="sl-SI" sz="1400" b="1" i="1" smtClean="0">
                <a:solidFill>
                  <a:srgbClr val="3333FF"/>
                </a:solidFill>
              </a:rPr>
              <a:t>.) </a:t>
            </a:r>
            <a:r>
              <a:rPr lang="sl-SI" sz="1400" b="1" i="1" smtClean="0">
                <a:solidFill>
                  <a:srgbClr val="3333FF"/>
                </a:solidFill>
              </a:rPr>
              <a:t>Vpliv RONT v SNO na ∆SAIFI in ∆SAIDI?</a:t>
            </a:r>
            <a:endParaRPr lang="sl-SI" sz="1400" b="1" i="1" dirty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371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lika 4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8" y="11002"/>
            <a:ext cx="9129329" cy="6846997"/>
          </a:xfrm>
          <a:prstGeom prst="rect">
            <a:avLst/>
          </a:prstGeom>
        </p:spPr>
      </p:pic>
      <p:sp>
        <p:nvSpPr>
          <p:cNvPr id="32" name="Text Box 45"/>
          <p:cNvSpPr txBox="1">
            <a:spLocks noChangeArrowheads="1"/>
          </p:cNvSpPr>
          <p:nvPr/>
        </p:nvSpPr>
        <p:spPr bwMode="auto">
          <a:xfrm>
            <a:off x="333375" y="0"/>
            <a:ext cx="84978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sl-SI" sz="1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VSEBINA PREDSTAVITVE</a:t>
            </a:r>
          </a:p>
        </p:txBody>
      </p:sp>
      <p:sp>
        <p:nvSpPr>
          <p:cNvPr id="33" name="Rectangle 3"/>
          <p:cNvSpPr>
            <a:spLocks noChangeArrowheads="1"/>
          </p:cNvSpPr>
          <p:nvPr/>
        </p:nvSpPr>
        <p:spPr bwMode="auto">
          <a:xfrm>
            <a:off x="351866" y="634670"/>
            <a:ext cx="8625317" cy="3443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609600" indent="-609600">
              <a:spcBef>
                <a:spcPct val="20000"/>
              </a:spcBef>
              <a:buFont typeface="Monotype Sorts" pitchFamily="2" charset="2"/>
              <a:buAutoNum type="arabicPeriod"/>
            </a:pPr>
            <a:endParaRPr lang="sl-SI" sz="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609600" indent="-609600">
              <a:spcBef>
                <a:spcPct val="20000"/>
              </a:spcBef>
              <a:buFont typeface="Monotype Sorts" pitchFamily="2" charset="2"/>
              <a:buAutoNum type="arabicPeriod"/>
            </a:pPr>
            <a:r>
              <a:rPr lang="sl-SI" sz="20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UVOD</a:t>
            </a:r>
          </a:p>
          <a:p>
            <a:pPr marL="609600" indent="-609600">
              <a:spcBef>
                <a:spcPct val="20000"/>
              </a:spcBef>
              <a:buFont typeface="Monotype Sorts" pitchFamily="2" charset="2"/>
              <a:buAutoNum type="arabicPeriod"/>
            </a:pPr>
            <a:endParaRPr lang="sl-SI" sz="2000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609600" indent="-609600">
              <a:spcBef>
                <a:spcPct val="20000"/>
              </a:spcBef>
              <a:buFont typeface="Monotype Sorts" pitchFamily="2" charset="2"/>
              <a:buAutoNum type="arabicPeriod"/>
            </a:pPr>
            <a:r>
              <a:rPr lang="sl-SI" sz="20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RESONANČNO OZEMLJENA NT,</a:t>
            </a:r>
            <a:endParaRPr lang="sl-SI" sz="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609600" indent="-609600">
              <a:spcBef>
                <a:spcPct val="20000"/>
              </a:spcBef>
              <a:buFont typeface="Monotype Sorts" pitchFamily="2" charset="2"/>
              <a:buAutoNum type="arabicPeriod"/>
            </a:pPr>
            <a:endParaRPr lang="sl-SI" sz="20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609600" indent="-609600">
              <a:spcBef>
                <a:spcPct val="20000"/>
              </a:spcBef>
              <a:buFont typeface="Monotype Sorts" pitchFamily="2" charset="2"/>
              <a:buAutoNum type="arabicPeriod"/>
            </a:pPr>
            <a:r>
              <a:rPr lang="sl-SI" sz="20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EKSPERIMENTALNE MERITVE,</a:t>
            </a:r>
          </a:p>
          <a:p>
            <a:pPr marL="609600" indent="-609600">
              <a:spcBef>
                <a:spcPct val="20000"/>
              </a:spcBef>
              <a:buFont typeface="Monotype Sorts" pitchFamily="2" charset="2"/>
              <a:buAutoNum type="arabicPeriod"/>
            </a:pPr>
            <a:endParaRPr lang="sl-SI" sz="2000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609600" indent="-609600">
              <a:spcBef>
                <a:spcPct val="20000"/>
              </a:spcBef>
              <a:buFont typeface="Monotype Sorts" pitchFamily="2" charset="2"/>
              <a:buAutoNum type="arabicPeriod"/>
            </a:pPr>
            <a:r>
              <a:rPr lang="sl-SI" sz="2000" b="1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REZULTATI EKSPERIMENTALNIH </a:t>
            </a:r>
            <a:r>
              <a:rPr lang="sl-SI" sz="20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MERITEV, </a:t>
            </a:r>
          </a:p>
          <a:p>
            <a:pPr marL="609600" indent="-609600">
              <a:spcBef>
                <a:spcPct val="20000"/>
              </a:spcBef>
              <a:buFont typeface="Monotype Sorts" pitchFamily="2" charset="2"/>
              <a:buAutoNum type="arabicPeriod"/>
            </a:pPr>
            <a:endParaRPr lang="sl-SI" sz="2000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marL="609600" indent="-609600">
              <a:spcBef>
                <a:spcPct val="20000"/>
              </a:spcBef>
              <a:buFont typeface="Monotype Sorts" pitchFamily="2" charset="2"/>
              <a:buAutoNum type="arabicPeriod"/>
            </a:pPr>
            <a:r>
              <a:rPr lang="sl-SI" sz="20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SKLEP</a:t>
            </a:r>
            <a:r>
              <a:rPr lang="sl-SI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92443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uiExpand="1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Slika 108"/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8" y="11002"/>
            <a:ext cx="9129329" cy="6846997"/>
          </a:xfrm>
          <a:prstGeom prst="rect">
            <a:avLst/>
          </a:prstGeom>
        </p:spPr>
      </p:pic>
      <p:sp>
        <p:nvSpPr>
          <p:cNvPr id="3" name="Text Box 77"/>
          <p:cNvSpPr txBox="1">
            <a:spLocks noChangeArrowheads="1"/>
          </p:cNvSpPr>
          <p:nvPr/>
        </p:nvSpPr>
        <p:spPr bwMode="auto">
          <a:xfrm>
            <a:off x="333375" y="0"/>
            <a:ext cx="849788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sl-SI" sz="1600" b="1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UVOD</a:t>
            </a:r>
            <a:endParaRPr lang="sl-SI" sz="1600" b="1" dirty="0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" name="Rectangle 184" descr="Zig zag"/>
          <p:cNvSpPr>
            <a:spLocks noChangeAspect="1" noChangeArrowheads="1"/>
          </p:cNvSpPr>
          <p:nvPr/>
        </p:nvSpPr>
        <p:spPr bwMode="auto">
          <a:xfrm>
            <a:off x="1477963" y="3270378"/>
            <a:ext cx="6521450" cy="184150"/>
          </a:xfrm>
          <a:prstGeom prst="rect">
            <a:avLst/>
          </a:prstGeom>
          <a:pattFill prst="zigZag">
            <a:fgClr>
              <a:schemeClr val="folHlink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l-SI"/>
          </a:p>
        </p:txBody>
      </p:sp>
      <p:sp>
        <p:nvSpPr>
          <p:cNvPr id="6" name="Rectangle 82"/>
          <p:cNvSpPr>
            <a:spLocks noChangeAspect="1" noChangeArrowheads="1"/>
          </p:cNvSpPr>
          <p:nvPr/>
        </p:nvSpPr>
        <p:spPr bwMode="auto">
          <a:xfrm>
            <a:off x="2873376" y="1557466"/>
            <a:ext cx="1590675" cy="647700"/>
          </a:xfrm>
          <a:prstGeom prst="rect">
            <a:avLst/>
          </a:prstGeom>
          <a:gradFill rotWithShape="0">
            <a:gsLst>
              <a:gs pos="0">
                <a:srgbClr val="DDDDDD"/>
              </a:gs>
              <a:gs pos="100000">
                <a:srgbClr val="EEEEEE"/>
              </a:gs>
            </a:gsLst>
            <a:lin ang="5400000" scaled="1"/>
          </a:gradFill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l-SI"/>
          </a:p>
        </p:txBody>
      </p:sp>
      <p:sp>
        <p:nvSpPr>
          <p:cNvPr id="7" name="Line 83"/>
          <p:cNvSpPr>
            <a:spLocks noChangeAspect="1" noChangeShapeType="1"/>
          </p:cNvSpPr>
          <p:nvPr/>
        </p:nvSpPr>
        <p:spPr bwMode="auto">
          <a:xfrm>
            <a:off x="2965451" y="897066"/>
            <a:ext cx="1588" cy="14573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l-SI"/>
          </a:p>
        </p:txBody>
      </p:sp>
      <p:sp>
        <p:nvSpPr>
          <p:cNvPr id="8" name="Oval 84"/>
          <p:cNvSpPr>
            <a:spLocks noChangeAspect="1" noChangeArrowheads="1"/>
          </p:cNvSpPr>
          <p:nvPr/>
        </p:nvSpPr>
        <p:spPr bwMode="auto">
          <a:xfrm>
            <a:off x="1957388" y="1044703"/>
            <a:ext cx="503238" cy="503238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Oval 85"/>
          <p:cNvSpPr>
            <a:spLocks noChangeAspect="1" noChangeArrowheads="1"/>
          </p:cNvSpPr>
          <p:nvPr/>
        </p:nvSpPr>
        <p:spPr bwMode="auto">
          <a:xfrm>
            <a:off x="1625601" y="1044703"/>
            <a:ext cx="503238" cy="503238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Oval 86"/>
          <p:cNvSpPr>
            <a:spLocks noChangeAspect="1" noChangeArrowheads="1"/>
          </p:cNvSpPr>
          <p:nvPr/>
        </p:nvSpPr>
        <p:spPr bwMode="auto">
          <a:xfrm>
            <a:off x="1801813" y="768478"/>
            <a:ext cx="503238" cy="501650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Oval 87"/>
          <p:cNvSpPr>
            <a:spLocks noChangeAspect="1" noChangeArrowheads="1"/>
          </p:cNvSpPr>
          <p:nvPr/>
        </p:nvSpPr>
        <p:spPr bwMode="auto">
          <a:xfrm>
            <a:off x="792163" y="1035178"/>
            <a:ext cx="500063" cy="501650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sl-SI" dirty="0"/>
              <a:t>~</a:t>
            </a:r>
          </a:p>
        </p:txBody>
      </p:sp>
      <p:sp>
        <p:nvSpPr>
          <p:cNvPr id="12" name="Rectangle 88"/>
          <p:cNvSpPr>
            <a:spLocks noChangeAspect="1" noChangeArrowheads="1"/>
          </p:cNvSpPr>
          <p:nvPr/>
        </p:nvSpPr>
        <p:spPr bwMode="auto">
          <a:xfrm>
            <a:off x="1619251" y="1190753"/>
            <a:ext cx="414338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sl-SI" sz="1400" b="1">
                <a:latin typeface="Times New Roman" pitchFamily="18" charset="0"/>
                <a:cs typeface="Arial" charset="0"/>
              </a:rPr>
              <a:t>Y</a:t>
            </a:r>
          </a:p>
        </p:txBody>
      </p:sp>
      <p:sp>
        <p:nvSpPr>
          <p:cNvPr id="13" name="Rectangle 89"/>
          <p:cNvSpPr>
            <a:spLocks noChangeAspect="1" noChangeArrowheads="1"/>
          </p:cNvSpPr>
          <p:nvPr/>
        </p:nvSpPr>
        <p:spPr bwMode="auto">
          <a:xfrm>
            <a:off x="2062163" y="1190753"/>
            <a:ext cx="414338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sl-SI" sz="1400" b="1">
                <a:latin typeface="Times New Roman" pitchFamily="18" charset="0"/>
                <a:cs typeface="Arial" charset="0"/>
              </a:rPr>
              <a:t>yn</a:t>
            </a:r>
          </a:p>
        </p:txBody>
      </p:sp>
      <p:sp>
        <p:nvSpPr>
          <p:cNvPr id="14" name="Rectangle 90"/>
          <p:cNvSpPr>
            <a:spLocks noChangeAspect="1" noChangeArrowheads="1"/>
          </p:cNvSpPr>
          <p:nvPr/>
        </p:nvSpPr>
        <p:spPr bwMode="auto">
          <a:xfrm>
            <a:off x="1855788" y="749428"/>
            <a:ext cx="414338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sl-SI" sz="1400" b="1">
                <a:latin typeface="Times New Roman" pitchFamily="18" charset="0"/>
                <a:cs typeface="Arial" charset="0"/>
              </a:rPr>
              <a:t>D</a:t>
            </a:r>
          </a:p>
        </p:txBody>
      </p:sp>
      <p:sp>
        <p:nvSpPr>
          <p:cNvPr id="15" name="Line 91"/>
          <p:cNvSpPr>
            <a:spLocks noChangeAspect="1" noChangeShapeType="1"/>
          </p:cNvSpPr>
          <p:nvPr/>
        </p:nvSpPr>
        <p:spPr bwMode="auto">
          <a:xfrm flipH="1">
            <a:off x="2455863" y="1290766"/>
            <a:ext cx="747713" cy="31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oval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l-SI"/>
          </a:p>
        </p:txBody>
      </p:sp>
      <p:sp>
        <p:nvSpPr>
          <p:cNvPr id="16" name="Line 92"/>
          <p:cNvSpPr>
            <a:spLocks noChangeAspect="1" noChangeShapeType="1"/>
          </p:cNvSpPr>
          <p:nvPr/>
        </p:nvSpPr>
        <p:spPr bwMode="auto">
          <a:xfrm flipH="1">
            <a:off x="1290638" y="1290766"/>
            <a:ext cx="341313" cy="31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l-SI"/>
          </a:p>
        </p:txBody>
      </p:sp>
      <p:sp>
        <p:nvSpPr>
          <p:cNvPr id="17" name="Rectangle 93"/>
          <p:cNvSpPr>
            <a:spLocks noChangeAspect="1" noChangeArrowheads="1"/>
          </p:cNvSpPr>
          <p:nvPr/>
        </p:nvSpPr>
        <p:spPr bwMode="auto">
          <a:xfrm>
            <a:off x="1682751" y="406528"/>
            <a:ext cx="779463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>
                        <a:gamma/>
                        <a:shade val="76078"/>
                        <a:invGamma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gamma/>
                        <a:shade val="76078"/>
                        <a:invGamma/>
                      </a:schemeClr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sl-SI" sz="1000">
                <a:latin typeface="Times New Roman" pitchFamily="18" charset="0"/>
                <a:cs typeface="Arial" charset="0"/>
              </a:rPr>
              <a:t>TR  </a:t>
            </a:r>
          </a:p>
          <a:p>
            <a:pPr algn="ctr">
              <a:defRPr/>
            </a:pPr>
            <a:r>
              <a:rPr lang="sl-SI" sz="1000">
                <a:latin typeface="Times New Roman" pitchFamily="18" charset="0"/>
                <a:cs typeface="Arial" charset="0"/>
              </a:rPr>
              <a:t>110/20 kV</a:t>
            </a:r>
          </a:p>
        </p:txBody>
      </p:sp>
      <p:sp>
        <p:nvSpPr>
          <p:cNvPr id="18" name="Line 94"/>
          <p:cNvSpPr>
            <a:spLocks noChangeAspect="1" noChangeShapeType="1"/>
          </p:cNvSpPr>
          <p:nvPr/>
        </p:nvSpPr>
        <p:spPr bwMode="auto">
          <a:xfrm flipH="1">
            <a:off x="1287463" y="1200278"/>
            <a:ext cx="361950" cy="31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l-SI"/>
          </a:p>
        </p:txBody>
      </p:sp>
      <p:sp>
        <p:nvSpPr>
          <p:cNvPr id="19" name="Line 95"/>
          <p:cNvSpPr>
            <a:spLocks noChangeAspect="1" noChangeShapeType="1"/>
          </p:cNvSpPr>
          <p:nvPr/>
        </p:nvSpPr>
        <p:spPr bwMode="auto">
          <a:xfrm flipH="1">
            <a:off x="1268413" y="1392366"/>
            <a:ext cx="373063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l-SI"/>
          </a:p>
        </p:txBody>
      </p:sp>
      <p:sp>
        <p:nvSpPr>
          <p:cNvPr id="20" name="Line 96"/>
          <p:cNvSpPr>
            <a:spLocks noChangeAspect="1" noChangeShapeType="1"/>
          </p:cNvSpPr>
          <p:nvPr/>
        </p:nvSpPr>
        <p:spPr bwMode="auto">
          <a:xfrm flipH="1">
            <a:off x="2427288" y="1165353"/>
            <a:ext cx="538163" cy="31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oval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l-SI"/>
          </a:p>
        </p:txBody>
      </p:sp>
      <p:sp>
        <p:nvSpPr>
          <p:cNvPr id="21" name="Line 97"/>
          <p:cNvSpPr>
            <a:spLocks noChangeAspect="1" noChangeShapeType="1"/>
          </p:cNvSpPr>
          <p:nvPr/>
        </p:nvSpPr>
        <p:spPr bwMode="auto">
          <a:xfrm flipH="1">
            <a:off x="2427288" y="1427291"/>
            <a:ext cx="1020763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oval" w="sm" len="sm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l-SI"/>
          </a:p>
        </p:txBody>
      </p:sp>
      <p:sp>
        <p:nvSpPr>
          <p:cNvPr id="22" name="Line 98"/>
          <p:cNvSpPr>
            <a:spLocks noChangeAspect="1" noChangeShapeType="1"/>
          </p:cNvSpPr>
          <p:nvPr/>
        </p:nvSpPr>
        <p:spPr bwMode="auto">
          <a:xfrm>
            <a:off x="3201988" y="897066"/>
            <a:ext cx="1588" cy="14493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l-SI"/>
          </a:p>
        </p:txBody>
      </p:sp>
      <p:sp>
        <p:nvSpPr>
          <p:cNvPr id="23" name="Line 99"/>
          <p:cNvSpPr>
            <a:spLocks noChangeAspect="1" noChangeShapeType="1"/>
          </p:cNvSpPr>
          <p:nvPr/>
        </p:nvSpPr>
        <p:spPr bwMode="auto">
          <a:xfrm>
            <a:off x="3443288" y="897066"/>
            <a:ext cx="3175" cy="14620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l-SI"/>
          </a:p>
        </p:txBody>
      </p:sp>
      <p:sp>
        <p:nvSpPr>
          <p:cNvPr id="24" name="Rectangle 100"/>
          <p:cNvSpPr>
            <a:spLocks noChangeAspect="1" noChangeArrowheads="1"/>
          </p:cNvSpPr>
          <p:nvPr/>
        </p:nvSpPr>
        <p:spPr bwMode="auto">
          <a:xfrm>
            <a:off x="2830513" y="416053"/>
            <a:ext cx="779463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>
                        <a:gamma/>
                        <a:shade val="76078"/>
                        <a:invGamma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gamma/>
                        <a:shade val="76078"/>
                        <a:invGamma/>
                      </a:schemeClr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sl-SI" sz="1000">
                <a:latin typeface="Times New Roman" pitchFamily="18" charset="0"/>
                <a:cs typeface="Arial" charset="0"/>
              </a:rPr>
              <a:t>ZBIRALKE </a:t>
            </a:r>
          </a:p>
          <a:p>
            <a:pPr algn="ctr">
              <a:defRPr/>
            </a:pPr>
            <a:r>
              <a:rPr lang="sl-SI" sz="1000">
                <a:latin typeface="Times New Roman" pitchFamily="18" charset="0"/>
                <a:cs typeface="Arial" charset="0"/>
              </a:rPr>
              <a:t>20kV</a:t>
            </a:r>
          </a:p>
        </p:txBody>
      </p:sp>
      <p:sp>
        <p:nvSpPr>
          <p:cNvPr id="25" name="Rectangle 101"/>
          <p:cNvSpPr>
            <a:spLocks noChangeAspect="1" noChangeArrowheads="1"/>
          </p:cNvSpPr>
          <p:nvPr/>
        </p:nvSpPr>
        <p:spPr bwMode="auto">
          <a:xfrm>
            <a:off x="3748088" y="917703"/>
            <a:ext cx="820738" cy="801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>
                        <a:gamma/>
                        <a:shade val="76078"/>
                        <a:invGamma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gamma/>
                        <a:shade val="76078"/>
                        <a:invGamma/>
                      </a:schemeClr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sl-SI" sz="1000">
                <a:latin typeface="Times New Roman" pitchFamily="18" charset="0"/>
                <a:cs typeface="Arial" charset="0"/>
              </a:rPr>
              <a:t>IZVODNA</a:t>
            </a:r>
          </a:p>
          <a:p>
            <a:pPr algn="ctr">
              <a:defRPr/>
            </a:pPr>
            <a:r>
              <a:rPr lang="sl-SI" sz="1000">
                <a:latin typeface="Times New Roman" pitchFamily="18" charset="0"/>
                <a:cs typeface="Arial" charset="0"/>
              </a:rPr>
              <a:t>CELICA </a:t>
            </a:r>
          </a:p>
          <a:p>
            <a:pPr algn="ctr">
              <a:defRPr/>
            </a:pPr>
            <a:r>
              <a:rPr lang="sl-SI" sz="1000">
                <a:latin typeface="Times New Roman" pitchFamily="18" charset="0"/>
                <a:cs typeface="Arial" charset="0"/>
              </a:rPr>
              <a:t>20kV</a:t>
            </a:r>
          </a:p>
          <a:p>
            <a:pPr algn="ctr">
              <a:defRPr/>
            </a:pPr>
            <a:endParaRPr lang="sl-SI" sz="1000">
              <a:latin typeface="Times New Roman" pitchFamily="18" charset="0"/>
              <a:cs typeface="Arial" charset="0"/>
            </a:endParaRPr>
          </a:p>
        </p:txBody>
      </p:sp>
      <p:sp>
        <p:nvSpPr>
          <p:cNvPr id="26" name="Line 102"/>
          <p:cNvSpPr>
            <a:spLocks noChangeAspect="1" noChangeShapeType="1"/>
          </p:cNvSpPr>
          <p:nvPr/>
        </p:nvSpPr>
        <p:spPr bwMode="auto">
          <a:xfrm flipH="1">
            <a:off x="2963863" y="1700341"/>
            <a:ext cx="658813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l-SI"/>
          </a:p>
        </p:txBody>
      </p:sp>
      <p:sp>
        <p:nvSpPr>
          <p:cNvPr id="27" name="Line 103"/>
          <p:cNvSpPr>
            <a:spLocks noChangeAspect="1" noChangeShapeType="1"/>
          </p:cNvSpPr>
          <p:nvPr/>
        </p:nvSpPr>
        <p:spPr bwMode="auto">
          <a:xfrm flipH="1">
            <a:off x="3209926" y="1868616"/>
            <a:ext cx="427038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l-SI"/>
          </a:p>
        </p:txBody>
      </p:sp>
      <p:sp>
        <p:nvSpPr>
          <p:cNvPr id="28" name="Line 104"/>
          <p:cNvSpPr>
            <a:spLocks noChangeAspect="1" noChangeShapeType="1"/>
          </p:cNvSpPr>
          <p:nvPr/>
        </p:nvSpPr>
        <p:spPr bwMode="auto">
          <a:xfrm flipH="1">
            <a:off x="3446463" y="2038478"/>
            <a:ext cx="182563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oval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l-SI"/>
          </a:p>
        </p:txBody>
      </p:sp>
      <p:sp>
        <p:nvSpPr>
          <p:cNvPr id="29" name="Line 105"/>
          <p:cNvSpPr>
            <a:spLocks noChangeAspect="1" noChangeShapeType="1"/>
          </p:cNvSpPr>
          <p:nvPr/>
        </p:nvSpPr>
        <p:spPr bwMode="auto">
          <a:xfrm flipH="1">
            <a:off x="3979863" y="2038478"/>
            <a:ext cx="3876675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l-SI"/>
          </a:p>
        </p:txBody>
      </p:sp>
      <p:sp>
        <p:nvSpPr>
          <p:cNvPr id="30" name="Line 106"/>
          <p:cNvSpPr>
            <a:spLocks noChangeAspect="1" noChangeShapeType="1"/>
          </p:cNvSpPr>
          <p:nvPr/>
        </p:nvSpPr>
        <p:spPr bwMode="auto">
          <a:xfrm flipH="1">
            <a:off x="3979863" y="1868616"/>
            <a:ext cx="38671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l-SI"/>
          </a:p>
        </p:txBody>
      </p:sp>
      <p:sp>
        <p:nvSpPr>
          <p:cNvPr id="31" name="Line 107"/>
          <p:cNvSpPr>
            <a:spLocks noChangeAspect="1" noChangeShapeType="1"/>
          </p:cNvSpPr>
          <p:nvPr/>
        </p:nvSpPr>
        <p:spPr bwMode="auto">
          <a:xfrm flipH="1">
            <a:off x="3975101" y="1700341"/>
            <a:ext cx="3887788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l-SI"/>
          </a:p>
        </p:txBody>
      </p:sp>
      <p:sp>
        <p:nvSpPr>
          <p:cNvPr id="32" name="Rectangle 108"/>
          <p:cNvSpPr>
            <a:spLocks noChangeAspect="1" noChangeArrowheads="1"/>
          </p:cNvSpPr>
          <p:nvPr/>
        </p:nvSpPr>
        <p:spPr bwMode="auto">
          <a:xfrm>
            <a:off x="2755901" y="849441"/>
            <a:ext cx="195263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>
                        <a:gamma/>
                        <a:shade val="76078"/>
                        <a:invGamma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gamma/>
                        <a:shade val="76078"/>
                        <a:invGamma/>
                      </a:schemeClr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sl-SI" sz="1000">
                <a:latin typeface="Times New Roman" pitchFamily="18" charset="0"/>
                <a:cs typeface="Arial" charset="0"/>
              </a:rPr>
              <a:t>L3</a:t>
            </a:r>
          </a:p>
        </p:txBody>
      </p:sp>
      <p:sp>
        <p:nvSpPr>
          <p:cNvPr id="33" name="Rectangle 109"/>
          <p:cNvSpPr>
            <a:spLocks noChangeAspect="1" noChangeArrowheads="1"/>
          </p:cNvSpPr>
          <p:nvPr/>
        </p:nvSpPr>
        <p:spPr bwMode="auto">
          <a:xfrm>
            <a:off x="2984501" y="849441"/>
            <a:ext cx="196850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>
                        <a:gamma/>
                        <a:shade val="76078"/>
                        <a:invGamma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gamma/>
                        <a:shade val="76078"/>
                        <a:invGamma/>
                      </a:schemeClr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sl-SI" sz="1000">
                <a:latin typeface="Times New Roman" pitchFamily="18" charset="0"/>
                <a:cs typeface="Arial" charset="0"/>
              </a:rPr>
              <a:t>L2</a:t>
            </a:r>
          </a:p>
        </p:txBody>
      </p:sp>
      <p:sp>
        <p:nvSpPr>
          <p:cNvPr id="34" name="Rectangle 110"/>
          <p:cNvSpPr>
            <a:spLocks noChangeAspect="1" noChangeArrowheads="1"/>
          </p:cNvSpPr>
          <p:nvPr/>
        </p:nvSpPr>
        <p:spPr bwMode="auto">
          <a:xfrm>
            <a:off x="3228976" y="849441"/>
            <a:ext cx="196850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>
                        <a:gamma/>
                        <a:shade val="76078"/>
                        <a:invGamma/>
                      </a:schemeClr>
                    </a:gs>
                    <a:gs pos="50000">
                      <a:schemeClr val="accent1"/>
                    </a:gs>
                    <a:gs pos="100000">
                      <a:schemeClr val="accent1">
                        <a:gamma/>
                        <a:shade val="76078"/>
                        <a:invGamma/>
                      </a:schemeClr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sl-SI" sz="1000">
                <a:latin typeface="Times New Roman" pitchFamily="18" charset="0"/>
                <a:cs typeface="Arial" charset="0"/>
              </a:rPr>
              <a:t>L1</a:t>
            </a:r>
          </a:p>
        </p:txBody>
      </p:sp>
      <p:sp>
        <p:nvSpPr>
          <p:cNvPr id="35" name="Line 111"/>
          <p:cNvSpPr>
            <a:spLocks noChangeShapeType="1"/>
          </p:cNvSpPr>
          <p:nvPr/>
        </p:nvSpPr>
        <p:spPr bwMode="auto">
          <a:xfrm flipH="1" flipV="1">
            <a:off x="3636963" y="1701928"/>
            <a:ext cx="344488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l-SI"/>
          </a:p>
        </p:txBody>
      </p:sp>
      <p:sp>
        <p:nvSpPr>
          <p:cNvPr id="36" name="Line 112"/>
          <p:cNvSpPr>
            <a:spLocks noChangeShapeType="1"/>
          </p:cNvSpPr>
          <p:nvPr/>
        </p:nvSpPr>
        <p:spPr bwMode="auto">
          <a:xfrm flipH="1" flipV="1">
            <a:off x="3636963" y="1870203"/>
            <a:ext cx="344488" cy="1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l-SI"/>
          </a:p>
        </p:txBody>
      </p:sp>
      <p:sp>
        <p:nvSpPr>
          <p:cNvPr id="37" name="Line 113"/>
          <p:cNvSpPr>
            <a:spLocks noChangeShapeType="1"/>
          </p:cNvSpPr>
          <p:nvPr/>
        </p:nvSpPr>
        <p:spPr bwMode="auto">
          <a:xfrm flipH="1" flipV="1">
            <a:off x="3636963" y="2040066"/>
            <a:ext cx="344488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l-SI"/>
          </a:p>
        </p:txBody>
      </p:sp>
      <p:sp>
        <p:nvSpPr>
          <p:cNvPr id="38" name="Line 114"/>
          <p:cNvSpPr>
            <a:spLocks noChangeAspect="1" noChangeShapeType="1"/>
          </p:cNvSpPr>
          <p:nvPr/>
        </p:nvSpPr>
        <p:spPr bwMode="auto">
          <a:xfrm rot="2700000">
            <a:off x="3630613" y="1995616"/>
            <a:ext cx="1588" cy="873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l-SI"/>
          </a:p>
        </p:txBody>
      </p:sp>
      <p:sp>
        <p:nvSpPr>
          <p:cNvPr id="39" name="Line 115"/>
          <p:cNvSpPr>
            <a:spLocks noChangeAspect="1" noChangeShapeType="1"/>
          </p:cNvSpPr>
          <p:nvPr/>
        </p:nvSpPr>
        <p:spPr bwMode="auto">
          <a:xfrm rot="18900000" flipV="1">
            <a:off x="3633788" y="1995616"/>
            <a:ext cx="1588" cy="88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l-SI"/>
          </a:p>
        </p:txBody>
      </p:sp>
      <p:sp>
        <p:nvSpPr>
          <p:cNvPr id="40" name="Line 116"/>
          <p:cNvSpPr>
            <a:spLocks noChangeAspect="1" noChangeShapeType="1"/>
          </p:cNvSpPr>
          <p:nvPr/>
        </p:nvSpPr>
        <p:spPr bwMode="auto">
          <a:xfrm rot="2700000">
            <a:off x="3630613" y="1657478"/>
            <a:ext cx="1588" cy="873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l-SI"/>
          </a:p>
        </p:txBody>
      </p:sp>
      <p:sp>
        <p:nvSpPr>
          <p:cNvPr id="41" name="Line 117"/>
          <p:cNvSpPr>
            <a:spLocks noChangeAspect="1" noChangeShapeType="1"/>
          </p:cNvSpPr>
          <p:nvPr/>
        </p:nvSpPr>
        <p:spPr bwMode="auto">
          <a:xfrm rot="18900000" flipV="1">
            <a:off x="3633788" y="1657478"/>
            <a:ext cx="1588" cy="88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l-SI"/>
          </a:p>
        </p:txBody>
      </p:sp>
      <p:sp>
        <p:nvSpPr>
          <p:cNvPr id="42" name="Line 118"/>
          <p:cNvSpPr>
            <a:spLocks noChangeAspect="1" noChangeShapeType="1"/>
          </p:cNvSpPr>
          <p:nvPr/>
        </p:nvSpPr>
        <p:spPr bwMode="auto">
          <a:xfrm rot="2700000">
            <a:off x="3630613" y="1822578"/>
            <a:ext cx="3175" cy="873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l-SI"/>
          </a:p>
        </p:txBody>
      </p:sp>
      <p:sp>
        <p:nvSpPr>
          <p:cNvPr id="43" name="Line 119"/>
          <p:cNvSpPr>
            <a:spLocks noChangeAspect="1" noChangeShapeType="1"/>
          </p:cNvSpPr>
          <p:nvPr/>
        </p:nvSpPr>
        <p:spPr bwMode="auto">
          <a:xfrm rot="18900000" flipV="1">
            <a:off x="3633788" y="1822578"/>
            <a:ext cx="3175" cy="889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l-SI"/>
          </a:p>
        </p:txBody>
      </p:sp>
      <p:sp>
        <p:nvSpPr>
          <p:cNvPr id="44" name="Rectangle 120"/>
          <p:cNvSpPr>
            <a:spLocks noChangeAspect="1" noChangeArrowheads="1"/>
          </p:cNvSpPr>
          <p:nvPr/>
        </p:nvSpPr>
        <p:spPr bwMode="auto">
          <a:xfrm>
            <a:off x="7856538" y="1595566"/>
            <a:ext cx="765175" cy="53975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alpha val="54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l-SI"/>
          </a:p>
        </p:txBody>
      </p:sp>
      <p:sp>
        <p:nvSpPr>
          <p:cNvPr id="45" name="Rectangle 121"/>
          <p:cNvSpPr>
            <a:spLocks noChangeAspect="1" noChangeArrowheads="1"/>
          </p:cNvSpPr>
          <p:nvPr/>
        </p:nvSpPr>
        <p:spPr bwMode="auto">
          <a:xfrm>
            <a:off x="7843838" y="1751141"/>
            <a:ext cx="768350" cy="223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/>
            <a:r>
              <a:rPr lang="sl-SI" sz="1000" b="1">
                <a:latin typeface="Times New Roman" pitchFamily="18" charset="0"/>
                <a:cs typeface="Arial" charset="0"/>
              </a:rPr>
              <a:t>BREMENA</a:t>
            </a:r>
          </a:p>
        </p:txBody>
      </p:sp>
      <p:sp>
        <p:nvSpPr>
          <p:cNvPr id="46" name="Rectangle 122"/>
          <p:cNvSpPr>
            <a:spLocks noChangeAspect="1" noChangeArrowheads="1"/>
          </p:cNvSpPr>
          <p:nvPr/>
        </p:nvSpPr>
        <p:spPr bwMode="auto">
          <a:xfrm>
            <a:off x="769938" y="835153"/>
            <a:ext cx="561975" cy="16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/>
            <a:r>
              <a:rPr lang="sl-SI" sz="1000" b="1">
                <a:latin typeface="Times New Roman" pitchFamily="18" charset="0"/>
                <a:cs typeface="Arial" charset="0"/>
              </a:rPr>
              <a:t>110kV</a:t>
            </a:r>
          </a:p>
        </p:txBody>
      </p:sp>
      <p:sp>
        <p:nvSpPr>
          <p:cNvPr id="47" name="Line 123"/>
          <p:cNvSpPr>
            <a:spLocks noChangeAspect="1" noChangeShapeType="1"/>
          </p:cNvSpPr>
          <p:nvPr/>
        </p:nvSpPr>
        <p:spPr bwMode="auto">
          <a:xfrm flipH="1">
            <a:off x="2211388" y="1543178"/>
            <a:ext cx="4762" cy="5429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l-SI"/>
          </a:p>
        </p:txBody>
      </p:sp>
      <p:sp>
        <p:nvSpPr>
          <p:cNvPr id="48" name="Line 124"/>
          <p:cNvSpPr>
            <a:spLocks noChangeAspect="1" noChangeShapeType="1"/>
          </p:cNvSpPr>
          <p:nvPr/>
        </p:nvSpPr>
        <p:spPr bwMode="auto">
          <a:xfrm flipH="1">
            <a:off x="2214563" y="2533778"/>
            <a:ext cx="1587" cy="7810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l-SI"/>
          </a:p>
        </p:txBody>
      </p:sp>
      <p:grpSp>
        <p:nvGrpSpPr>
          <p:cNvPr id="49" name="Group 125"/>
          <p:cNvGrpSpPr>
            <a:grpSpLocks/>
          </p:cNvGrpSpPr>
          <p:nvPr/>
        </p:nvGrpSpPr>
        <p:grpSpPr bwMode="auto">
          <a:xfrm>
            <a:off x="2090738" y="3319590"/>
            <a:ext cx="249237" cy="79375"/>
            <a:chOff x="3264" y="2244"/>
            <a:chExt cx="157" cy="50"/>
          </a:xfrm>
        </p:grpSpPr>
        <p:sp>
          <p:nvSpPr>
            <p:cNvPr id="50" name="Line 126"/>
            <p:cNvSpPr>
              <a:spLocks noChangeAspect="1" noChangeShapeType="1"/>
            </p:cNvSpPr>
            <p:nvPr/>
          </p:nvSpPr>
          <p:spPr bwMode="auto">
            <a:xfrm>
              <a:off x="3264" y="2244"/>
              <a:ext cx="157" cy="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51" name="Line 127"/>
            <p:cNvSpPr>
              <a:spLocks noChangeAspect="1" noChangeShapeType="1"/>
            </p:cNvSpPr>
            <p:nvPr/>
          </p:nvSpPr>
          <p:spPr bwMode="auto">
            <a:xfrm>
              <a:off x="3285" y="2267"/>
              <a:ext cx="113" cy="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52" name="Line 128"/>
            <p:cNvSpPr>
              <a:spLocks noChangeAspect="1" noChangeShapeType="1"/>
            </p:cNvSpPr>
            <p:nvPr/>
          </p:nvSpPr>
          <p:spPr bwMode="auto">
            <a:xfrm>
              <a:off x="3314" y="2293"/>
              <a:ext cx="60" cy="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</p:grpSp>
      <p:grpSp>
        <p:nvGrpSpPr>
          <p:cNvPr id="53" name="Group 130"/>
          <p:cNvGrpSpPr>
            <a:grpSpLocks/>
          </p:cNvGrpSpPr>
          <p:nvPr/>
        </p:nvGrpSpPr>
        <p:grpSpPr bwMode="auto">
          <a:xfrm>
            <a:off x="6915150" y="1697165"/>
            <a:ext cx="612775" cy="1701800"/>
            <a:chOff x="4356" y="1222"/>
            <a:chExt cx="386" cy="1072"/>
          </a:xfrm>
        </p:grpSpPr>
        <p:graphicFrame>
          <p:nvGraphicFramePr>
            <p:cNvPr id="54" name="Object 131"/>
            <p:cNvGraphicFramePr>
              <a:graphicFrameLocks noChangeAspect="1"/>
            </p:cNvGraphicFramePr>
            <p:nvPr/>
          </p:nvGraphicFramePr>
          <p:xfrm>
            <a:off x="4438" y="1942"/>
            <a:ext cx="133" cy="13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4653" name="Equation" r:id="rId4" imgW="241300" imgH="228600" progId="Equation.DSMT4">
                    <p:embed/>
                  </p:oleObj>
                </mc:Choice>
                <mc:Fallback>
                  <p:oleObj name="Equation" r:id="rId4" imgW="241300" imgH="2286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38" y="1942"/>
                          <a:ext cx="133" cy="13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5" name="Object 132"/>
            <p:cNvGraphicFramePr>
              <a:graphicFrameLocks noChangeAspect="1"/>
            </p:cNvGraphicFramePr>
            <p:nvPr/>
          </p:nvGraphicFramePr>
          <p:xfrm>
            <a:off x="4616" y="1673"/>
            <a:ext cx="126" cy="13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4654" name="Equation" r:id="rId6" imgW="228600" imgH="228600" progId="Equation.DSMT4">
                    <p:embed/>
                  </p:oleObj>
                </mc:Choice>
                <mc:Fallback>
                  <p:oleObj name="Equation" r:id="rId6" imgW="228600" imgH="2286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16" y="1673"/>
                          <a:ext cx="126" cy="13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6" name="Line 133"/>
            <p:cNvSpPr>
              <a:spLocks noChangeShapeType="1"/>
            </p:cNvSpPr>
            <p:nvPr/>
          </p:nvSpPr>
          <p:spPr bwMode="auto">
            <a:xfrm>
              <a:off x="4607" y="1222"/>
              <a:ext cx="0" cy="58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57" name="Line 134"/>
            <p:cNvSpPr>
              <a:spLocks noChangeShapeType="1"/>
            </p:cNvSpPr>
            <p:nvPr/>
          </p:nvSpPr>
          <p:spPr bwMode="auto">
            <a:xfrm>
              <a:off x="4540" y="1806"/>
              <a:ext cx="12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58" name="Line 135"/>
            <p:cNvSpPr>
              <a:spLocks noChangeShapeType="1"/>
            </p:cNvSpPr>
            <p:nvPr/>
          </p:nvSpPr>
          <p:spPr bwMode="auto">
            <a:xfrm>
              <a:off x="4540" y="1836"/>
              <a:ext cx="12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59" name="Line 136"/>
            <p:cNvSpPr>
              <a:spLocks noChangeShapeType="1"/>
            </p:cNvSpPr>
            <p:nvPr/>
          </p:nvSpPr>
          <p:spPr bwMode="auto">
            <a:xfrm>
              <a:off x="4607" y="1839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60" name="Rectangle 137"/>
            <p:cNvSpPr>
              <a:spLocks noChangeArrowheads="1"/>
            </p:cNvSpPr>
            <p:nvPr/>
          </p:nvSpPr>
          <p:spPr bwMode="auto">
            <a:xfrm>
              <a:off x="4398" y="1726"/>
              <a:ext cx="81" cy="21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 type="none" w="sm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l-SI"/>
            </a:p>
          </p:txBody>
        </p:sp>
        <p:grpSp>
          <p:nvGrpSpPr>
            <p:cNvPr id="61" name="Group 138"/>
            <p:cNvGrpSpPr>
              <a:grpSpLocks/>
            </p:cNvGrpSpPr>
            <p:nvPr/>
          </p:nvGrpSpPr>
          <p:grpSpPr bwMode="auto">
            <a:xfrm>
              <a:off x="4524" y="2244"/>
              <a:ext cx="157" cy="50"/>
              <a:chOff x="3264" y="2244"/>
              <a:chExt cx="157" cy="50"/>
            </a:xfrm>
          </p:grpSpPr>
          <p:sp>
            <p:nvSpPr>
              <p:cNvPr id="68" name="Line 139"/>
              <p:cNvSpPr>
                <a:spLocks noChangeAspect="1" noChangeShapeType="1"/>
              </p:cNvSpPr>
              <p:nvPr/>
            </p:nvSpPr>
            <p:spPr bwMode="auto">
              <a:xfrm>
                <a:off x="3264" y="2244"/>
                <a:ext cx="157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69" name="Line 140"/>
              <p:cNvSpPr>
                <a:spLocks noChangeAspect="1" noChangeShapeType="1"/>
              </p:cNvSpPr>
              <p:nvPr/>
            </p:nvSpPr>
            <p:spPr bwMode="auto">
              <a:xfrm>
                <a:off x="3285" y="2267"/>
                <a:ext cx="113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70" name="Line 141"/>
              <p:cNvSpPr>
                <a:spLocks noChangeAspect="1" noChangeShapeType="1"/>
              </p:cNvSpPr>
              <p:nvPr/>
            </p:nvSpPr>
            <p:spPr bwMode="auto">
              <a:xfrm>
                <a:off x="3314" y="2293"/>
                <a:ext cx="60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</p:grpSp>
        <p:sp>
          <p:nvSpPr>
            <p:cNvPr id="62" name="Line 142"/>
            <p:cNvSpPr>
              <a:spLocks noChangeShapeType="1"/>
            </p:cNvSpPr>
            <p:nvPr/>
          </p:nvSpPr>
          <p:spPr bwMode="auto">
            <a:xfrm>
              <a:off x="4439" y="1222"/>
              <a:ext cx="0" cy="50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63" name="Line 143"/>
            <p:cNvSpPr>
              <a:spLocks noChangeShapeType="1"/>
            </p:cNvSpPr>
            <p:nvPr/>
          </p:nvSpPr>
          <p:spPr bwMode="auto">
            <a:xfrm>
              <a:off x="4439" y="1946"/>
              <a:ext cx="0" cy="30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grpSp>
          <p:nvGrpSpPr>
            <p:cNvPr id="64" name="Group 144"/>
            <p:cNvGrpSpPr>
              <a:grpSpLocks/>
            </p:cNvGrpSpPr>
            <p:nvPr/>
          </p:nvGrpSpPr>
          <p:grpSpPr bwMode="auto">
            <a:xfrm>
              <a:off x="4356" y="2244"/>
              <a:ext cx="157" cy="50"/>
              <a:chOff x="3264" y="2244"/>
              <a:chExt cx="157" cy="50"/>
            </a:xfrm>
          </p:grpSpPr>
          <p:sp>
            <p:nvSpPr>
              <p:cNvPr id="65" name="Line 145"/>
              <p:cNvSpPr>
                <a:spLocks noChangeAspect="1" noChangeShapeType="1"/>
              </p:cNvSpPr>
              <p:nvPr/>
            </p:nvSpPr>
            <p:spPr bwMode="auto">
              <a:xfrm>
                <a:off x="3264" y="2244"/>
                <a:ext cx="157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66" name="Line 146"/>
              <p:cNvSpPr>
                <a:spLocks noChangeAspect="1" noChangeShapeType="1"/>
              </p:cNvSpPr>
              <p:nvPr/>
            </p:nvSpPr>
            <p:spPr bwMode="auto">
              <a:xfrm>
                <a:off x="3285" y="2267"/>
                <a:ext cx="113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67" name="Line 147"/>
              <p:cNvSpPr>
                <a:spLocks noChangeAspect="1" noChangeShapeType="1"/>
              </p:cNvSpPr>
              <p:nvPr/>
            </p:nvSpPr>
            <p:spPr bwMode="auto">
              <a:xfrm>
                <a:off x="3314" y="2293"/>
                <a:ext cx="60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</p:grpSp>
      </p:grpSp>
      <p:grpSp>
        <p:nvGrpSpPr>
          <p:cNvPr id="71" name="Group 148"/>
          <p:cNvGrpSpPr>
            <a:grpSpLocks/>
          </p:cNvGrpSpPr>
          <p:nvPr/>
        </p:nvGrpSpPr>
        <p:grpSpPr bwMode="auto">
          <a:xfrm>
            <a:off x="6275388" y="1867028"/>
            <a:ext cx="628650" cy="1531937"/>
            <a:chOff x="3953" y="1329"/>
            <a:chExt cx="396" cy="965"/>
          </a:xfrm>
        </p:grpSpPr>
        <p:graphicFrame>
          <p:nvGraphicFramePr>
            <p:cNvPr id="72" name="Object 149"/>
            <p:cNvGraphicFramePr>
              <a:graphicFrameLocks noChangeAspect="1"/>
            </p:cNvGraphicFramePr>
            <p:nvPr/>
          </p:nvGraphicFramePr>
          <p:xfrm>
            <a:off x="4035" y="1951"/>
            <a:ext cx="133" cy="1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4655" name="Equation" r:id="rId8" imgW="241091" imgH="215713" progId="Equation.DSMT4">
                    <p:embed/>
                  </p:oleObj>
                </mc:Choice>
                <mc:Fallback>
                  <p:oleObj name="Equation" r:id="rId8" imgW="241091" imgH="215713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35" y="1951"/>
                          <a:ext cx="133" cy="12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3" name="Object 150"/>
            <p:cNvGraphicFramePr>
              <a:graphicFrameLocks noChangeAspect="1"/>
            </p:cNvGraphicFramePr>
            <p:nvPr/>
          </p:nvGraphicFramePr>
          <p:xfrm>
            <a:off x="4223" y="1677"/>
            <a:ext cx="126" cy="1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4656" name="Equation" r:id="rId10" imgW="228501" imgH="215806" progId="Equation.DSMT4">
                    <p:embed/>
                  </p:oleObj>
                </mc:Choice>
                <mc:Fallback>
                  <p:oleObj name="Equation" r:id="rId10" imgW="228501" imgH="215806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23" y="1677"/>
                          <a:ext cx="126" cy="12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4" name="Line 151"/>
            <p:cNvSpPr>
              <a:spLocks noChangeShapeType="1"/>
            </p:cNvSpPr>
            <p:nvPr/>
          </p:nvSpPr>
          <p:spPr bwMode="auto">
            <a:xfrm>
              <a:off x="4211" y="1330"/>
              <a:ext cx="0" cy="47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75" name="Line 152"/>
            <p:cNvSpPr>
              <a:spLocks noChangeShapeType="1"/>
            </p:cNvSpPr>
            <p:nvPr/>
          </p:nvSpPr>
          <p:spPr bwMode="auto">
            <a:xfrm>
              <a:off x="4144" y="1806"/>
              <a:ext cx="12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76" name="Line 153"/>
            <p:cNvSpPr>
              <a:spLocks noChangeShapeType="1"/>
            </p:cNvSpPr>
            <p:nvPr/>
          </p:nvSpPr>
          <p:spPr bwMode="auto">
            <a:xfrm>
              <a:off x="4144" y="1836"/>
              <a:ext cx="12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77" name="Line 154"/>
            <p:cNvSpPr>
              <a:spLocks noChangeShapeType="1"/>
            </p:cNvSpPr>
            <p:nvPr/>
          </p:nvSpPr>
          <p:spPr bwMode="auto">
            <a:xfrm>
              <a:off x="4211" y="1839"/>
              <a:ext cx="0" cy="40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78" name="Rectangle 155"/>
            <p:cNvSpPr>
              <a:spLocks noChangeArrowheads="1"/>
            </p:cNvSpPr>
            <p:nvPr/>
          </p:nvSpPr>
          <p:spPr bwMode="auto">
            <a:xfrm>
              <a:off x="3995" y="1726"/>
              <a:ext cx="81" cy="21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 type="none" w="sm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l-SI"/>
            </a:p>
          </p:txBody>
        </p:sp>
        <p:sp>
          <p:nvSpPr>
            <p:cNvPr id="79" name="Line 156"/>
            <p:cNvSpPr>
              <a:spLocks noChangeShapeType="1"/>
            </p:cNvSpPr>
            <p:nvPr/>
          </p:nvSpPr>
          <p:spPr bwMode="auto">
            <a:xfrm>
              <a:off x="4036" y="1329"/>
              <a:ext cx="0" cy="39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80" name="Line 157"/>
            <p:cNvSpPr>
              <a:spLocks noChangeShapeType="1"/>
            </p:cNvSpPr>
            <p:nvPr/>
          </p:nvSpPr>
          <p:spPr bwMode="auto">
            <a:xfrm>
              <a:off x="4036" y="1946"/>
              <a:ext cx="0" cy="30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grpSp>
          <p:nvGrpSpPr>
            <p:cNvPr id="81" name="Group 158"/>
            <p:cNvGrpSpPr>
              <a:grpSpLocks/>
            </p:cNvGrpSpPr>
            <p:nvPr/>
          </p:nvGrpSpPr>
          <p:grpSpPr bwMode="auto">
            <a:xfrm>
              <a:off x="3953" y="2244"/>
              <a:ext cx="157" cy="50"/>
              <a:chOff x="3264" y="2244"/>
              <a:chExt cx="157" cy="50"/>
            </a:xfrm>
          </p:grpSpPr>
          <p:sp>
            <p:nvSpPr>
              <p:cNvPr id="86" name="Line 159"/>
              <p:cNvSpPr>
                <a:spLocks noChangeAspect="1" noChangeShapeType="1"/>
              </p:cNvSpPr>
              <p:nvPr/>
            </p:nvSpPr>
            <p:spPr bwMode="auto">
              <a:xfrm>
                <a:off x="3264" y="2244"/>
                <a:ext cx="157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87" name="Line 160"/>
              <p:cNvSpPr>
                <a:spLocks noChangeAspect="1" noChangeShapeType="1"/>
              </p:cNvSpPr>
              <p:nvPr/>
            </p:nvSpPr>
            <p:spPr bwMode="auto">
              <a:xfrm>
                <a:off x="3285" y="2267"/>
                <a:ext cx="113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88" name="Line 161"/>
              <p:cNvSpPr>
                <a:spLocks noChangeAspect="1" noChangeShapeType="1"/>
              </p:cNvSpPr>
              <p:nvPr/>
            </p:nvSpPr>
            <p:spPr bwMode="auto">
              <a:xfrm>
                <a:off x="3314" y="2293"/>
                <a:ext cx="60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</p:grpSp>
        <p:grpSp>
          <p:nvGrpSpPr>
            <p:cNvPr id="82" name="Group 162"/>
            <p:cNvGrpSpPr>
              <a:grpSpLocks/>
            </p:cNvGrpSpPr>
            <p:nvPr/>
          </p:nvGrpSpPr>
          <p:grpSpPr bwMode="auto">
            <a:xfrm>
              <a:off x="4137" y="2244"/>
              <a:ext cx="157" cy="50"/>
              <a:chOff x="3264" y="2244"/>
              <a:chExt cx="157" cy="50"/>
            </a:xfrm>
          </p:grpSpPr>
          <p:sp>
            <p:nvSpPr>
              <p:cNvPr id="83" name="Line 163"/>
              <p:cNvSpPr>
                <a:spLocks noChangeAspect="1" noChangeShapeType="1"/>
              </p:cNvSpPr>
              <p:nvPr/>
            </p:nvSpPr>
            <p:spPr bwMode="auto">
              <a:xfrm>
                <a:off x="3264" y="2244"/>
                <a:ext cx="157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84" name="Line 164"/>
              <p:cNvSpPr>
                <a:spLocks noChangeAspect="1" noChangeShapeType="1"/>
              </p:cNvSpPr>
              <p:nvPr/>
            </p:nvSpPr>
            <p:spPr bwMode="auto">
              <a:xfrm>
                <a:off x="3285" y="2267"/>
                <a:ext cx="113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85" name="Line 165"/>
              <p:cNvSpPr>
                <a:spLocks noChangeAspect="1" noChangeShapeType="1"/>
              </p:cNvSpPr>
              <p:nvPr/>
            </p:nvSpPr>
            <p:spPr bwMode="auto">
              <a:xfrm>
                <a:off x="3314" y="2293"/>
                <a:ext cx="60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</p:grpSp>
      </p:grpSp>
      <p:grpSp>
        <p:nvGrpSpPr>
          <p:cNvPr id="89" name="Group 166"/>
          <p:cNvGrpSpPr>
            <a:grpSpLocks/>
          </p:cNvGrpSpPr>
          <p:nvPr/>
        </p:nvGrpSpPr>
        <p:grpSpPr bwMode="auto">
          <a:xfrm>
            <a:off x="5668963" y="2043240"/>
            <a:ext cx="641350" cy="1357313"/>
            <a:chOff x="3571" y="1440"/>
            <a:chExt cx="404" cy="855"/>
          </a:xfrm>
        </p:grpSpPr>
        <p:graphicFrame>
          <p:nvGraphicFramePr>
            <p:cNvPr id="90" name="Object 167"/>
            <p:cNvGraphicFramePr>
              <a:graphicFrameLocks noChangeAspect="1"/>
            </p:cNvGraphicFramePr>
            <p:nvPr/>
          </p:nvGraphicFramePr>
          <p:xfrm>
            <a:off x="3849" y="1678"/>
            <a:ext cx="126" cy="1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4657" name="Equation" r:id="rId12" imgW="228501" imgH="215806" progId="Equation.DSMT4">
                    <p:embed/>
                  </p:oleObj>
                </mc:Choice>
                <mc:Fallback>
                  <p:oleObj name="Equation" r:id="rId12" imgW="228501" imgH="215806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49" y="1678"/>
                          <a:ext cx="126" cy="12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1" name="Object 168"/>
            <p:cNvGraphicFramePr>
              <a:graphicFrameLocks noChangeAspect="1"/>
            </p:cNvGraphicFramePr>
            <p:nvPr/>
          </p:nvGraphicFramePr>
          <p:xfrm>
            <a:off x="3655" y="1952"/>
            <a:ext cx="126" cy="1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4658" name="Equation" r:id="rId14" imgW="228501" imgH="215806" progId="Equation.DSMT4">
                    <p:embed/>
                  </p:oleObj>
                </mc:Choice>
                <mc:Fallback>
                  <p:oleObj name="Equation" r:id="rId14" imgW="228501" imgH="215806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55" y="1952"/>
                          <a:ext cx="126" cy="12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2" name="Line 169"/>
            <p:cNvSpPr>
              <a:spLocks noChangeShapeType="1"/>
            </p:cNvSpPr>
            <p:nvPr/>
          </p:nvSpPr>
          <p:spPr bwMode="auto">
            <a:xfrm>
              <a:off x="3840" y="1440"/>
              <a:ext cx="0" cy="36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93" name="Line 170"/>
            <p:cNvSpPr>
              <a:spLocks noChangeShapeType="1"/>
            </p:cNvSpPr>
            <p:nvPr/>
          </p:nvSpPr>
          <p:spPr bwMode="auto">
            <a:xfrm>
              <a:off x="3778" y="1807"/>
              <a:ext cx="12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94" name="Line 171"/>
            <p:cNvSpPr>
              <a:spLocks noChangeShapeType="1"/>
            </p:cNvSpPr>
            <p:nvPr/>
          </p:nvSpPr>
          <p:spPr bwMode="auto">
            <a:xfrm>
              <a:off x="3778" y="1837"/>
              <a:ext cx="126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95" name="Line 172"/>
            <p:cNvSpPr>
              <a:spLocks noChangeShapeType="1"/>
            </p:cNvSpPr>
            <p:nvPr/>
          </p:nvSpPr>
          <p:spPr bwMode="auto">
            <a:xfrm>
              <a:off x="3840" y="1840"/>
              <a:ext cx="0" cy="41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96" name="Rectangle 173"/>
            <p:cNvSpPr>
              <a:spLocks noChangeArrowheads="1"/>
            </p:cNvSpPr>
            <p:nvPr/>
          </p:nvSpPr>
          <p:spPr bwMode="auto">
            <a:xfrm>
              <a:off x="3613" y="1727"/>
              <a:ext cx="81" cy="21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 type="none" w="sm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l-SI"/>
            </a:p>
          </p:txBody>
        </p:sp>
        <p:sp>
          <p:nvSpPr>
            <p:cNvPr id="97" name="Line 174"/>
            <p:cNvSpPr>
              <a:spLocks noChangeShapeType="1"/>
            </p:cNvSpPr>
            <p:nvPr/>
          </p:nvSpPr>
          <p:spPr bwMode="auto">
            <a:xfrm>
              <a:off x="3654" y="1442"/>
              <a:ext cx="0" cy="28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98" name="Line 175"/>
            <p:cNvSpPr>
              <a:spLocks noChangeShapeType="1"/>
            </p:cNvSpPr>
            <p:nvPr/>
          </p:nvSpPr>
          <p:spPr bwMode="auto">
            <a:xfrm>
              <a:off x="3654" y="1947"/>
              <a:ext cx="0" cy="30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grpSp>
          <p:nvGrpSpPr>
            <p:cNvPr id="99" name="Group 176"/>
            <p:cNvGrpSpPr>
              <a:grpSpLocks/>
            </p:cNvGrpSpPr>
            <p:nvPr/>
          </p:nvGrpSpPr>
          <p:grpSpPr bwMode="auto">
            <a:xfrm>
              <a:off x="3571" y="2245"/>
              <a:ext cx="157" cy="50"/>
              <a:chOff x="3264" y="2244"/>
              <a:chExt cx="157" cy="50"/>
            </a:xfrm>
          </p:grpSpPr>
          <p:sp>
            <p:nvSpPr>
              <p:cNvPr id="104" name="Line 177"/>
              <p:cNvSpPr>
                <a:spLocks noChangeAspect="1" noChangeShapeType="1"/>
              </p:cNvSpPr>
              <p:nvPr/>
            </p:nvSpPr>
            <p:spPr bwMode="auto">
              <a:xfrm>
                <a:off x="3264" y="2244"/>
                <a:ext cx="157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105" name="Line 178"/>
              <p:cNvSpPr>
                <a:spLocks noChangeAspect="1" noChangeShapeType="1"/>
              </p:cNvSpPr>
              <p:nvPr/>
            </p:nvSpPr>
            <p:spPr bwMode="auto">
              <a:xfrm>
                <a:off x="3285" y="2267"/>
                <a:ext cx="113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106" name="Line 179"/>
              <p:cNvSpPr>
                <a:spLocks noChangeAspect="1" noChangeShapeType="1"/>
              </p:cNvSpPr>
              <p:nvPr/>
            </p:nvSpPr>
            <p:spPr bwMode="auto">
              <a:xfrm>
                <a:off x="3314" y="2293"/>
                <a:ext cx="60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</p:grpSp>
        <p:grpSp>
          <p:nvGrpSpPr>
            <p:cNvPr id="100" name="Group 180"/>
            <p:cNvGrpSpPr>
              <a:grpSpLocks/>
            </p:cNvGrpSpPr>
            <p:nvPr/>
          </p:nvGrpSpPr>
          <p:grpSpPr bwMode="auto">
            <a:xfrm>
              <a:off x="3764" y="2245"/>
              <a:ext cx="157" cy="50"/>
              <a:chOff x="3264" y="2244"/>
              <a:chExt cx="157" cy="50"/>
            </a:xfrm>
          </p:grpSpPr>
          <p:sp>
            <p:nvSpPr>
              <p:cNvPr id="101" name="Line 181"/>
              <p:cNvSpPr>
                <a:spLocks noChangeAspect="1" noChangeShapeType="1"/>
              </p:cNvSpPr>
              <p:nvPr/>
            </p:nvSpPr>
            <p:spPr bwMode="auto">
              <a:xfrm>
                <a:off x="3264" y="2244"/>
                <a:ext cx="157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102" name="Line 182"/>
              <p:cNvSpPr>
                <a:spLocks noChangeAspect="1" noChangeShapeType="1"/>
              </p:cNvSpPr>
              <p:nvPr/>
            </p:nvSpPr>
            <p:spPr bwMode="auto">
              <a:xfrm>
                <a:off x="3285" y="2267"/>
                <a:ext cx="113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103" name="Line 183"/>
              <p:cNvSpPr>
                <a:spLocks noChangeAspect="1" noChangeShapeType="1"/>
              </p:cNvSpPr>
              <p:nvPr/>
            </p:nvSpPr>
            <p:spPr bwMode="auto">
              <a:xfrm>
                <a:off x="3314" y="2293"/>
                <a:ext cx="60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</p:grpSp>
      </p:grpSp>
      <p:sp>
        <p:nvSpPr>
          <p:cNvPr id="107" name="Text Box 255"/>
          <p:cNvSpPr txBox="1">
            <a:spLocks noChangeArrowheads="1"/>
          </p:cNvSpPr>
          <p:nvPr/>
        </p:nvSpPr>
        <p:spPr bwMode="auto">
          <a:xfrm>
            <a:off x="1862138" y="3264028"/>
            <a:ext cx="192087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sl-SI" sz="1200" b="1" dirty="0">
                <a:latin typeface="Times New Roman" pitchFamily="18" charset="0"/>
                <a:cs typeface="Arial" charset="0"/>
              </a:rPr>
              <a:t>E</a:t>
            </a:r>
          </a:p>
        </p:txBody>
      </p:sp>
      <p:sp>
        <p:nvSpPr>
          <p:cNvPr id="108" name="Text Box 256"/>
          <p:cNvSpPr txBox="1">
            <a:spLocks noChangeArrowheads="1"/>
          </p:cNvSpPr>
          <p:nvPr/>
        </p:nvSpPr>
        <p:spPr bwMode="auto">
          <a:xfrm>
            <a:off x="1992313" y="1566990"/>
            <a:ext cx="192087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sl-SI" sz="1200" b="1">
                <a:latin typeface="Times New Roman" pitchFamily="18" charset="0"/>
                <a:cs typeface="Arial" charset="0"/>
              </a:rPr>
              <a:t>N</a:t>
            </a:r>
          </a:p>
        </p:txBody>
      </p:sp>
      <p:sp>
        <p:nvSpPr>
          <p:cNvPr id="110" name="Rectangle 94"/>
          <p:cNvSpPr>
            <a:spLocks noChangeArrowheads="1"/>
          </p:cNvSpPr>
          <p:nvPr/>
        </p:nvSpPr>
        <p:spPr bwMode="auto">
          <a:xfrm>
            <a:off x="4030744" y="4056645"/>
            <a:ext cx="5031828" cy="1862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 anchor="ctr">
            <a:spAutoFit/>
          </a:bodyPr>
          <a:lstStyle/>
          <a:p>
            <a:pPr marL="285750" indent="-285750">
              <a:lnSpc>
                <a:spcPct val="80000"/>
              </a:lnSpc>
              <a:buFont typeface="Courier New" panose="02070309020205020404" pitchFamily="49" charset="0"/>
              <a:buChar char="o"/>
            </a:pPr>
            <a:r>
              <a:rPr lang="sl-SI" sz="16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Toki ob zemeljskem stiku reda nekaj </a:t>
            </a:r>
            <a:r>
              <a:rPr lang="sl-SI" sz="1600" b="1" i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</a:t>
            </a:r>
            <a:r>
              <a:rPr lang="sl-SI" sz="1600" b="1" i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</a:p>
          <a:p>
            <a:pPr marL="285750" indent="-285750">
              <a:lnSpc>
                <a:spcPct val="80000"/>
              </a:lnSpc>
              <a:buFont typeface="Courier New" panose="02070309020205020404" pitchFamily="49" charset="0"/>
              <a:buChar char="o"/>
            </a:pPr>
            <a:endParaRPr lang="sl-SI" sz="1600" b="1" i="1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85750" indent="-285750">
              <a:lnSpc>
                <a:spcPct val="80000"/>
              </a:lnSpc>
              <a:buFont typeface="Courier New" panose="02070309020205020404" pitchFamily="49" charset="0"/>
              <a:buChar char="o"/>
            </a:pPr>
            <a:r>
              <a:rPr lang="sl-SI" sz="1600" b="1" i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Samougasnitev </a:t>
            </a:r>
            <a:r>
              <a:rPr lang="sl-SI" sz="16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obloka z najvišjo </a:t>
            </a:r>
            <a:r>
              <a:rPr lang="sl-SI" sz="1600" b="1" i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verjetnostjo</a:t>
            </a:r>
            <a:r>
              <a:rPr lang="sl-SI" sz="1600" b="1" i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</a:p>
          <a:p>
            <a:pPr>
              <a:lnSpc>
                <a:spcPct val="80000"/>
              </a:lnSpc>
            </a:pPr>
            <a:endParaRPr lang="sl-SI" sz="1600" b="1" i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85750" indent="-285750">
              <a:lnSpc>
                <a:spcPct val="80000"/>
              </a:lnSpc>
              <a:buFont typeface="Courier New" panose="02070309020205020404" pitchFamily="49" charset="0"/>
              <a:buChar char="o"/>
            </a:pPr>
            <a:r>
              <a:rPr lang="sl-SI" sz="1600" b="1" i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Srednje </a:t>
            </a:r>
            <a:r>
              <a:rPr lang="sl-SI" sz="1600" b="1" i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tranzientne </a:t>
            </a:r>
            <a:r>
              <a:rPr lang="sl-SI" sz="1600" b="1" i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prenapetosti,</a:t>
            </a:r>
          </a:p>
          <a:p>
            <a:pPr marL="285750" indent="-285750">
              <a:lnSpc>
                <a:spcPct val="80000"/>
              </a:lnSpc>
              <a:buFont typeface="Courier New" panose="02070309020205020404" pitchFamily="49" charset="0"/>
              <a:buChar char="o"/>
            </a:pPr>
            <a:endParaRPr lang="sl-SI" sz="1600" b="1" i="1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85750" indent="-285750">
              <a:lnSpc>
                <a:spcPct val="80000"/>
              </a:lnSpc>
              <a:buFont typeface="Courier New" panose="02070309020205020404" pitchFamily="49" charset="0"/>
              <a:buChar char="o"/>
            </a:pPr>
            <a:r>
              <a:rPr lang="sl-SI" sz="1600" b="1" i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Zahtevana </a:t>
            </a:r>
            <a:r>
              <a:rPr lang="sl-SI" sz="1600" b="1" i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hitrost odprave napake </a:t>
            </a:r>
            <a:r>
              <a:rPr lang="sl-SI" sz="1600" b="1" i="1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–</a:t>
            </a:r>
            <a:r>
              <a:rPr lang="sl-SI" sz="1600" b="1" i="1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najmanjša,</a:t>
            </a:r>
          </a:p>
          <a:p>
            <a:pPr marL="285750" indent="-285750">
              <a:lnSpc>
                <a:spcPct val="80000"/>
              </a:lnSpc>
              <a:buFont typeface="Courier New" panose="02070309020205020404" pitchFamily="49" charset="0"/>
              <a:buChar char="o"/>
            </a:pPr>
            <a:endParaRPr lang="sl-SI" sz="1600" b="1" i="1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85750" indent="-285750">
              <a:lnSpc>
                <a:spcPct val="80000"/>
              </a:lnSpc>
              <a:buFont typeface="Courier New" panose="02070309020205020404" pitchFamily="49" charset="0"/>
              <a:buChar char="o"/>
            </a:pPr>
            <a:r>
              <a:rPr lang="sl-SI" sz="1600" b="1" i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Najmanjše </a:t>
            </a:r>
            <a:r>
              <a:rPr lang="sl-SI" sz="16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termične obremenitve opreme.</a:t>
            </a:r>
            <a:endParaRPr lang="en-GB" sz="16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7" name="Line 212"/>
          <p:cNvSpPr>
            <a:spLocks noChangeShapeType="1"/>
          </p:cNvSpPr>
          <p:nvPr/>
        </p:nvSpPr>
        <p:spPr bwMode="auto">
          <a:xfrm flipV="1">
            <a:off x="2030413" y="2057219"/>
            <a:ext cx="388937" cy="460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sl-SI"/>
          </a:p>
        </p:txBody>
      </p:sp>
      <p:sp>
        <p:nvSpPr>
          <p:cNvPr id="118" name="Rectangle 166"/>
          <p:cNvSpPr>
            <a:spLocks noChangeAspect="1" noChangeArrowheads="1"/>
          </p:cNvSpPr>
          <p:nvPr/>
        </p:nvSpPr>
        <p:spPr bwMode="auto">
          <a:xfrm>
            <a:off x="2114396" y="2086103"/>
            <a:ext cx="188912" cy="447675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l-SI"/>
          </a:p>
        </p:txBody>
      </p:sp>
      <p:sp>
        <p:nvSpPr>
          <p:cNvPr id="119" name="Rectangle 59"/>
          <p:cNvSpPr>
            <a:spLocks noChangeAspect="1" noChangeArrowheads="1"/>
          </p:cNvSpPr>
          <p:nvPr/>
        </p:nvSpPr>
        <p:spPr bwMode="auto">
          <a:xfrm>
            <a:off x="1752719" y="2105889"/>
            <a:ext cx="324502" cy="4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/>
          <a:p>
            <a:pPr algn="ctr"/>
            <a:r>
              <a:rPr lang="sl-SI" sz="2400" b="1" i="1" dirty="0" err="1" smtClean="0">
                <a:solidFill>
                  <a:srgbClr val="FF0000"/>
                </a:solidFill>
                <a:latin typeface="Times New Roman" pitchFamily="18" charset="0"/>
                <a:cs typeface="Arial" charset="0"/>
                <a:sym typeface="Symbol"/>
              </a:rPr>
              <a:t>X</a:t>
            </a:r>
            <a:r>
              <a:rPr lang="sl-SI" sz="1200" b="1" i="1" dirty="0" err="1" smtClean="0">
                <a:solidFill>
                  <a:srgbClr val="FF0000"/>
                </a:solidFill>
                <a:latin typeface="Times New Roman" pitchFamily="18" charset="0"/>
                <a:cs typeface="Arial" charset="0"/>
                <a:sym typeface="Symbol"/>
              </a:rPr>
              <a:t>p</a:t>
            </a:r>
            <a:endParaRPr lang="sl-SI" sz="1200" b="1" i="1" dirty="0">
              <a:solidFill>
                <a:srgbClr val="FF0000"/>
              </a:solidFill>
              <a:latin typeface="Times New Roman" pitchFamily="18" charset="0"/>
              <a:cs typeface="Arial" charset="0"/>
            </a:endParaRPr>
          </a:p>
        </p:txBody>
      </p:sp>
      <p:pic>
        <p:nvPicPr>
          <p:cNvPr id="112" name="Picture 9" descr="IMG_0188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1" y="3793787"/>
            <a:ext cx="3647806" cy="271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3" name="Group 234"/>
          <p:cNvGrpSpPr>
            <a:grpSpLocks/>
          </p:cNvGrpSpPr>
          <p:nvPr/>
        </p:nvGrpSpPr>
        <p:grpSpPr bwMode="auto">
          <a:xfrm>
            <a:off x="4825188" y="2050941"/>
            <a:ext cx="476250" cy="1357312"/>
            <a:chOff x="3064" y="1439"/>
            <a:chExt cx="300" cy="855"/>
          </a:xfrm>
        </p:grpSpPr>
        <p:sp>
          <p:nvSpPr>
            <p:cNvPr id="114" name="Line 81"/>
            <p:cNvSpPr>
              <a:spLocks noChangeAspect="1" noChangeShapeType="1"/>
            </p:cNvSpPr>
            <p:nvPr/>
          </p:nvSpPr>
          <p:spPr bwMode="auto">
            <a:xfrm flipH="1">
              <a:off x="3145" y="1684"/>
              <a:ext cx="1" cy="8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l-SI"/>
            </a:p>
          </p:txBody>
        </p:sp>
        <p:sp>
          <p:nvSpPr>
            <p:cNvPr id="115" name="Line 82"/>
            <p:cNvSpPr>
              <a:spLocks noChangeAspect="1" noChangeShapeType="1"/>
            </p:cNvSpPr>
            <p:nvPr/>
          </p:nvSpPr>
          <p:spPr bwMode="auto">
            <a:xfrm flipH="1">
              <a:off x="3145" y="1948"/>
              <a:ext cx="1" cy="29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l-SI"/>
            </a:p>
          </p:txBody>
        </p:sp>
        <p:grpSp>
          <p:nvGrpSpPr>
            <p:cNvPr id="116" name="Group 83"/>
            <p:cNvGrpSpPr>
              <a:grpSpLocks/>
            </p:cNvGrpSpPr>
            <p:nvPr/>
          </p:nvGrpSpPr>
          <p:grpSpPr bwMode="auto">
            <a:xfrm>
              <a:off x="3064" y="2244"/>
              <a:ext cx="157" cy="50"/>
              <a:chOff x="3264" y="2244"/>
              <a:chExt cx="157" cy="50"/>
            </a:xfrm>
          </p:grpSpPr>
          <p:sp>
            <p:nvSpPr>
              <p:cNvPr id="123" name="Line 84"/>
              <p:cNvSpPr>
                <a:spLocks noChangeAspect="1" noChangeShapeType="1"/>
              </p:cNvSpPr>
              <p:nvPr/>
            </p:nvSpPr>
            <p:spPr bwMode="auto">
              <a:xfrm>
                <a:off x="3264" y="2244"/>
                <a:ext cx="157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124" name="Line 85"/>
              <p:cNvSpPr>
                <a:spLocks noChangeAspect="1" noChangeShapeType="1"/>
              </p:cNvSpPr>
              <p:nvPr/>
            </p:nvSpPr>
            <p:spPr bwMode="auto">
              <a:xfrm>
                <a:off x="3285" y="2267"/>
                <a:ext cx="113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125" name="Line 86"/>
              <p:cNvSpPr>
                <a:spLocks noChangeAspect="1" noChangeShapeType="1"/>
              </p:cNvSpPr>
              <p:nvPr/>
            </p:nvSpPr>
            <p:spPr bwMode="auto">
              <a:xfrm>
                <a:off x="3314" y="2293"/>
                <a:ext cx="60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</p:grpSp>
        <p:graphicFrame>
          <p:nvGraphicFramePr>
            <p:cNvPr id="120" name="Object 88"/>
            <p:cNvGraphicFramePr>
              <a:graphicFrameLocks noChangeAspect="1"/>
            </p:cNvGraphicFramePr>
            <p:nvPr/>
          </p:nvGraphicFramePr>
          <p:xfrm>
            <a:off x="3177" y="1734"/>
            <a:ext cx="187" cy="2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4659" name="Equation" r:id="rId17" imgW="190440" imgH="215640" progId="Equation.DSMT4">
                    <p:embed/>
                  </p:oleObj>
                </mc:Choice>
                <mc:Fallback>
                  <p:oleObj name="Equation" r:id="rId17" imgW="190440" imgH="21564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77" y="1734"/>
                          <a:ext cx="187" cy="2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1" name="Freeform 91"/>
            <p:cNvSpPr>
              <a:spLocks/>
            </p:cNvSpPr>
            <p:nvPr/>
          </p:nvSpPr>
          <p:spPr bwMode="auto">
            <a:xfrm>
              <a:off x="3147" y="1439"/>
              <a:ext cx="194" cy="247"/>
            </a:xfrm>
            <a:custGeom>
              <a:avLst/>
              <a:gdLst>
                <a:gd name="T0" fmla="*/ 141 w 303"/>
                <a:gd name="T1" fmla="*/ 9 h 417"/>
                <a:gd name="T2" fmla="*/ 45 w 303"/>
                <a:gd name="T3" fmla="*/ 207 h 417"/>
                <a:gd name="T4" fmla="*/ 222 w 303"/>
                <a:gd name="T5" fmla="*/ 165 h 417"/>
                <a:gd name="T6" fmla="*/ 30 w 303"/>
                <a:gd name="T7" fmla="*/ 378 h 417"/>
                <a:gd name="T8" fmla="*/ 33 w 303"/>
                <a:gd name="T9" fmla="*/ 345 h 417"/>
                <a:gd name="T10" fmla="*/ 0 w 303"/>
                <a:gd name="T11" fmla="*/ 417 h 417"/>
                <a:gd name="T12" fmla="*/ 72 w 303"/>
                <a:gd name="T13" fmla="*/ 381 h 417"/>
                <a:gd name="T14" fmla="*/ 42 w 303"/>
                <a:gd name="T15" fmla="*/ 378 h 417"/>
                <a:gd name="T16" fmla="*/ 303 w 303"/>
                <a:gd name="T17" fmla="*/ 114 h 417"/>
                <a:gd name="T18" fmla="*/ 96 w 303"/>
                <a:gd name="T19" fmla="*/ 171 h 417"/>
                <a:gd name="T20" fmla="*/ 216 w 303"/>
                <a:gd name="T21" fmla="*/ 0 h 417"/>
                <a:gd name="T22" fmla="*/ 141 w 303"/>
                <a:gd name="T23" fmla="*/ 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3" h="417">
                  <a:moveTo>
                    <a:pt x="141" y="9"/>
                  </a:moveTo>
                  <a:lnTo>
                    <a:pt x="45" y="207"/>
                  </a:lnTo>
                  <a:lnTo>
                    <a:pt x="222" y="165"/>
                  </a:lnTo>
                  <a:lnTo>
                    <a:pt x="30" y="378"/>
                  </a:lnTo>
                  <a:lnTo>
                    <a:pt x="33" y="345"/>
                  </a:lnTo>
                  <a:lnTo>
                    <a:pt x="0" y="417"/>
                  </a:lnTo>
                  <a:lnTo>
                    <a:pt x="72" y="381"/>
                  </a:lnTo>
                  <a:lnTo>
                    <a:pt x="42" y="378"/>
                  </a:lnTo>
                  <a:lnTo>
                    <a:pt x="303" y="114"/>
                  </a:lnTo>
                  <a:lnTo>
                    <a:pt x="96" y="171"/>
                  </a:lnTo>
                  <a:lnTo>
                    <a:pt x="216" y="0"/>
                  </a:lnTo>
                  <a:lnTo>
                    <a:pt x="141" y="9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122" name="Rectangle 172"/>
            <p:cNvSpPr>
              <a:spLocks noChangeArrowheads="1"/>
            </p:cNvSpPr>
            <p:nvPr/>
          </p:nvSpPr>
          <p:spPr bwMode="auto">
            <a:xfrm>
              <a:off x="3103" y="1726"/>
              <a:ext cx="81" cy="21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 type="none" w="sm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l-SI"/>
            </a:p>
          </p:txBody>
        </p:sp>
      </p:grpSp>
    </p:spTree>
    <p:extLst>
      <p:ext uri="{BB962C8B-B14F-4D97-AF65-F5344CB8AC3E}">
        <p14:creationId xmlns:p14="http://schemas.microsoft.com/office/powerpoint/2010/main" val="312796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/>
      <p:bldP spid="117" grpId="0" animBg="1"/>
      <p:bldP spid="118" grpId="0" animBg="1"/>
      <p:bldP spid="1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4" name="Slika 263"/>
          <p:cNvPicPr>
            <a:picLocks noChangeAspect="1"/>
          </p:cNvPicPr>
          <p:nvPr/>
        </p:nvPicPr>
        <p:blipFill>
          <a:blip r:embed="rId3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8" y="11002"/>
            <a:ext cx="9129329" cy="6846997"/>
          </a:xfrm>
          <a:prstGeom prst="rect">
            <a:avLst/>
          </a:prstGeom>
        </p:spPr>
      </p:pic>
      <p:sp>
        <p:nvSpPr>
          <p:cNvPr id="44034" name="Rectangle 2" descr="Zig zag"/>
          <p:cNvSpPr>
            <a:spLocks noChangeAspect="1" noChangeArrowheads="1"/>
          </p:cNvSpPr>
          <p:nvPr/>
        </p:nvSpPr>
        <p:spPr bwMode="auto">
          <a:xfrm>
            <a:off x="1477963" y="3513138"/>
            <a:ext cx="6521450" cy="184150"/>
          </a:xfrm>
          <a:prstGeom prst="rect">
            <a:avLst/>
          </a:prstGeom>
          <a:pattFill prst="zigZag">
            <a:fgClr>
              <a:schemeClr val="folHlink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sl-SI"/>
          </a:p>
        </p:txBody>
      </p:sp>
      <p:grpSp>
        <p:nvGrpSpPr>
          <p:cNvPr id="44271" name="Group 239"/>
          <p:cNvGrpSpPr>
            <a:grpSpLocks/>
          </p:cNvGrpSpPr>
          <p:nvPr/>
        </p:nvGrpSpPr>
        <p:grpSpPr bwMode="auto">
          <a:xfrm>
            <a:off x="769938" y="649288"/>
            <a:ext cx="7851775" cy="1952625"/>
            <a:chOff x="485" y="409"/>
            <a:chExt cx="4946" cy="1230"/>
          </a:xfrm>
        </p:grpSpPr>
        <p:sp>
          <p:nvSpPr>
            <p:cNvPr id="44035" name="Rectangle 3"/>
            <p:cNvSpPr>
              <a:spLocks noChangeAspect="1" noChangeArrowheads="1"/>
            </p:cNvSpPr>
            <p:nvPr/>
          </p:nvSpPr>
          <p:spPr bwMode="auto">
            <a:xfrm>
              <a:off x="1810" y="1134"/>
              <a:ext cx="1002" cy="408"/>
            </a:xfrm>
            <a:prstGeom prst="rect">
              <a:avLst/>
            </a:prstGeom>
            <a:gradFill rotWithShape="0">
              <a:gsLst>
                <a:gs pos="0">
                  <a:srgbClr val="DDDDDD"/>
                </a:gs>
                <a:gs pos="100000">
                  <a:srgbClr val="DDDDDD">
                    <a:gamma/>
                    <a:tint val="48627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l-SI"/>
            </a:p>
          </p:txBody>
        </p:sp>
        <p:sp>
          <p:nvSpPr>
            <p:cNvPr id="44036" name="Line 4"/>
            <p:cNvSpPr>
              <a:spLocks noChangeAspect="1" noChangeShapeType="1"/>
            </p:cNvSpPr>
            <p:nvPr/>
          </p:nvSpPr>
          <p:spPr bwMode="auto">
            <a:xfrm>
              <a:off x="1868" y="718"/>
              <a:ext cx="1" cy="91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44037" name="Oval 5"/>
            <p:cNvSpPr>
              <a:spLocks noChangeAspect="1" noChangeArrowheads="1"/>
            </p:cNvSpPr>
            <p:nvPr/>
          </p:nvSpPr>
          <p:spPr bwMode="auto">
            <a:xfrm>
              <a:off x="1233" y="811"/>
              <a:ext cx="317" cy="31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1200" b="1"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44038" name="Oval 6"/>
            <p:cNvSpPr>
              <a:spLocks noChangeAspect="1" noChangeArrowheads="1"/>
            </p:cNvSpPr>
            <p:nvPr/>
          </p:nvSpPr>
          <p:spPr bwMode="auto">
            <a:xfrm>
              <a:off x="1024" y="811"/>
              <a:ext cx="317" cy="31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1200" b="1"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44039" name="Oval 7"/>
            <p:cNvSpPr>
              <a:spLocks noChangeAspect="1" noChangeArrowheads="1"/>
            </p:cNvSpPr>
            <p:nvPr/>
          </p:nvSpPr>
          <p:spPr bwMode="auto">
            <a:xfrm>
              <a:off x="1135" y="637"/>
              <a:ext cx="317" cy="31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1200" b="1"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44040" name="Oval 8"/>
            <p:cNvSpPr>
              <a:spLocks noChangeAspect="1" noChangeArrowheads="1"/>
            </p:cNvSpPr>
            <p:nvPr/>
          </p:nvSpPr>
          <p:spPr bwMode="auto">
            <a:xfrm>
              <a:off x="499" y="805"/>
              <a:ext cx="315" cy="31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sl-SI" sz="2400" b="1">
                  <a:latin typeface="Times New Roman" pitchFamily="18" charset="0"/>
                  <a:cs typeface="Arial" charset="0"/>
                </a:rPr>
                <a:t>~</a:t>
              </a:r>
            </a:p>
          </p:txBody>
        </p:sp>
        <p:sp>
          <p:nvSpPr>
            <p:cNvPr id="44041" name="Rectangle 9"/>
            <p:cNvSpPr>
              <a:spLocks noChangeAspect="1" noChangeArrowheads="1"/>
            </p:cNvSpPr>
            <p:nvPr/>
          </p:nvSpPr>
          <p:spPr bwMode="auto">
            <a:xfrm>
              <a:off x="1020" y="903"/>
              <a:ext cx="261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sl-SI" sz="1400" b="1">
                  <a:latin typeface="Times New Roman" pitchFamily="18" charset="0"/>
                  <a:cs typeface="Arial" charset="0"/>
                </a:rPr>
                <a:t>Y</a:t>
              </a:r>
            </a:p>
          </p:txBody>
        </p:sp>
        <p:sp>
          <p:nvSpPr>
            <p:cNvPr id="44042" name="Rectangle 10"/>
            <p:cNvSpPr>
              <a:spLocks noChangeAspect="1" noChangeArrowheads="1"/>
            </p:cNvSpPr>
            <p:nvPr/>
          </p:nvSpPr>
          <p:spPr bwMode="auto">
            <a:xfrm>
              <a:off x="1299" y="903"/>
              <a:ext cx="261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sl-SI" sz="1400" b="1">
                  <a:latin typeface="Times New Roman" pitchFamily="18" charset="0"/>
                  <a:cs typeface="Arial" charset="0"/>
                </a:rPr>
                <a:t>yn</a:t>
              </a:r>
            </a:p>
          </p:txBody>
        </p:sp>
        <p:sp>
          <p:nvSpPr>
            <p:cNvPr id="44043" name="Rectangle 11"/>
            <p:cNvSpPr>
              <a:spLocks noChangeAspect="1" noChangeArrowheads="1"/>
            </p:cNvSpPr>
            <p:nvPr/>
          </p:nvSpPr>
          <p:spPr bwMode="auto">
            <a:xfrm>
              <a:off x="1169" y="625"/>
              <a:ext cx="261" cy="2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hlink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sl-SI" sz="1400" b="1">
                  <a:latin typeface="Times New Roman" pitchFamily="18" charset="0"/>
                  <a:cs typeface="Arial" charset="0"/>
                </a:rPr>
                <a:t>D</a:t>
              </a:r>
            </a:p>
          </p:txBody>
        </p:sp>
        <p:sp>
          <p:nvSpPr>
            <p:cNvPr id="44044" name="Line 12"/>
            <p:cNvSpPr>
              <a:spLocks noChangeAspect="1" noChangeShapeType="1"/>
            </p:cNvSpPr>
            <p:nvPr/>
          </p:nvSpPr>
          <p:spPr bwMode="auto">
            <a:xfrm flipH="1">
              <a:off x="1547" y="966"/>
              <a:ext cx="471" cy="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oval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44045" name="Line 13"/>
            <p:cNvSpPr>
              <a:spLocks noChangeAspect="1" noChangeShapeType="1"/>
            </p:cNvSpPr>
            <p:nvPr/>
          </p:nvSpPr>
          <p:spPr bwMode="auto">
            <a:xfrm flipH="1">
              <a:off x="813" y="966"/>
              <a:ext cx="215" cy="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44046" name="Rectangle 14"/>
            <p:cNvSpPr>
              <a:spLocks noChangeAspect="1" noChangeArrowheads="1"/>
            </p:cNvSpPr>
            <p:nvPr/>
          </p:nvSpPr>
          <p:spPr bwMode="auto">
            <a:xfrm>
              <a:off x="1060" y="409"/>
              <a:ext cx="491" cy="2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1">
                          <a:gamma/>
                          <a:shade val="76078"/>
                          <a:invGamma/>
                        </a:schemeClr>
                      </a:gs>
                      <a:gs pos="50000">
                        <a:schemeClr val="accent1"/>
                      </a:gs>
                      <a:gs pos="100000">
                        <a:schemeClr val="accent1">
                          <a:gamma/>
                          <a:shade val="76078"/>
                          <a:invGamma/>
                        </a:schemeClr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sl-SI" sz="1000">
                  <a:latin typeface="Times New Roman" pitchFamily="18" charset="0"/>
                  <a:cs typeface="Arial" charset="0"/>
                </a:rPr>
                <a:t>TR  </a:t>
              </a:r>
            </a:p>
            <a:p>
              <a:pPr algn="ctr"/>
              <a:r>
                <a:rPr lang="sl-SI" sz="1000">
                  <a:latin typeface="Times New Roman" pitchFamily="18" charset="0"/>
                  <a:cs typeface="Arial" charset="0"/>
                </a:rPr>
                <a:t>110/20 kV</a:t>
              </a:r>
            </a:p>
          </p:txBody>
        </p:sp>
        <p:sp>
          <p:nvSpPr>
            <p:cNvPr id="44049" name="Line 17"/>
            <p:cNvSpPr>
              <a:spLocks noChangeAspect="1" noChangeShapeType="1"/>
            </p:cNvSpPr>
            <p:nvPr/>
          </p:nvSpPr>
          <p:spPr bwMode="auto">
            <a:xfrm flipH="1">
              <a:off x="811" y="909"/>
              <a:ext cx="228" cy="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44050" name="Line 18"/>
            <p:cNvSpPr>
              <a:spLocks noChangeAspect="1" noChangeShapeType="1"/>
            </p:cNvSpPr>
            <p:nvPr/>
          </p:nvSpPr>
          <p:spPr bwMode="auto">
            <a:xfrm flipH="1">
              <a:off x="799" y="1030"/>
              <a:ext cx="235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44051" name="Line 19"/>
            <p:cNvSpPr>
              <a:spLocks noChangeAspect="1" noChangeShapeType="1"/>
            </p:cNvSpPr>
            <p:nvPr/>
          </p:nvSpPr>
          <p:spPr bwMode="auto">
            <a:xfrm flipH="1">
              <a:off x="1529" y="887"/>
              <a:ext cx="339" cy="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oval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44052" name="Line 20"/>
            <p:cNvSpPr>
              <a:spLocks noChangeAspect="1" noChangeShapeType="1"/>
            </p:cNvSpPr>
            <p:nvPr/>
          </p:nvSpPr>
          <p:spPr bwMode="auto">
            <a:xfrm flipH="1">
              <a:off x="1529" y="1052"/>
              <a:ext cx="643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oval" w="sm" len="sm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44053" name="Line 21"/>
            <p:cNvSpPr>
              <a:spLocks noChangeAspect="1" noChangeShapeType="1"/>
            </p:cNvSpPr>
            <p:nvPr/>
          </p:nvSpPr>
          <p:spPr bwMode="auto">
            <a:xfrm>
              <a:off x="2017" y="718"/>
              <a:ext cx="1" cy="91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44054" name="Line 22"/>
            <p:cNvSpPr>
              <a:spLocks noChangeAspect="1" noChangeShapeType="1"/>
            </p:cNvSpPr>
            <p:nvPr/>
          </p:nvSpPr>
          <p:spPr bwMode="auto">
            <a:xfrm>
              <a:off x="2169" y="718"/>
              <a:ext cx="2" cy="92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44055" name="Rectangle 23"/>
            <p:cNvSpPr>
              <a:spLocks noChangeAspect="1" noChangeArrowheads="1"/>
            </p:cNvSpPr>
            <p:nvPr/>
          </p:nvSpPr>
          <p:spPr bwMode="auto">
            <a:xfrm>
              <a:off x="1783" y="415"/>
              <a:ext cx="491" cy="2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1">
                          <a:gamma/>
                          <a:shade val="76078"/>
                          <a:invGamma/>
                        </a:schemeClr>
                      </a:gs>
                      <a:gs pos="50000">
                        <a:schemeClr val="accent1"/>
                      </a:gs>
                      <a:gs pos="100000">
                        <a:schemeClr val="accent1">
                          <a:gamma/>
                          <a:shade val="76078"/>
                          <a:invGamma/>
                        </a:schemeClr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sl-SI" sz="1000">
                  <a:latin typeface="Times New Roman" pitchFamily="18" charset="0"/>
                  <a:cs typeface="Arial" charset="0"/>
                </a:rPr>
                <a:t>ZBIRALKE </a:t>
              </a:r>
            </a:p>
            <a:p>
              <a:pPr algn="ctr"/>
              <a:r>
                <a:rPr lang="sl-SI" sz="1000">
                  <a:latin typeface="Times New Roman" pitchFamily="18" charset="0"/>
                  <a:cs typeface="Arial" charset="0"/>
                </a:rPr>
                <a:t>20kV</a:t>
              </a:r>
            </a:p>
          </p:txBody>
        </p:sp>
        <p:sp>
          <p:nvSpPr>
            <p:cNvPr id="44056" name="Rectangle 24"/>
            <p:cNvSpPr>
              <a:spLocks noChangeAspect="1" noChangeArrowheads="1"/>
            </p:cNvSpPr>
            <p:nvPr/>
          </p:nvSpPr>
          <p:spPr bwMode="auto">
            <a:xfrm>
              <a:off x="2361" y="731"/>
              <a:ext cx="517" cy="5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1">
                          <a:gamma/>
                          <a:shade val="76078"/>
                          <a:invGamma/>
                        </a:schemeClr>
                      </a:gs>
                      <a:gs pos="50000">
                        <a:schemeClr val="accent1"/>
                      </a:gs>
                      <a:gs pos="100000">
                        <a:schemeClr val="accent1">
                          <a:gamma/>
                          <a:shade val="76078"/>
                          <a:invGamma/>
                        </a:schemeClr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sl-SI" sz="1000">
                  <a:latin typeface="Times New Roman" pitchFamily="18" charset="0"/>
                  <a:cs typeface="Arial" charset="0"/>
                </a:rPr>
                <a:t>IZVODNA</a:t>
              </a:r>
            </a:p>
            <a:p>
              <a:pPr algn="ctr"/>
              <a:r>
                <a:rPr lang="sl-SI" sz="1000">
                  <a:latin typeface="Times New Roman" pitchFamily="18" charset="0"/>
                  <a:cs typeface="Arial" charset="0"/>
                </a:rPr>
                <a:t>CELICA </a:t>
              </a:r>
            </a:p>
            <a:p>
              <a:pPr algn="ctr"/>
              <a:r>
                <a:rPr lang="sl-SI" sz="1000">
                  <a:latin typeface="Times New Roman" pitchFamily="18" charset="0"/>
                  <a:cs typeface="Arial" charset="0"/>
                </a:rPr>
                <a:t>20kV</a:t>
              </a:r>
            </a:p>
            <a:p>
              <a:pPr algn="ctr"/>
              <a:endParaRPr lang="sl-SI" sz="1000"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44057" name="Line 25"/>
            <p:cNvSpPr>
              <a:spLocks noChangeAspect="1" noChangeShapeType="1"/>
            </p:cNvSpPr>
            <p:nvPr/>
          </p:nvSpPr>
          <p:spPr bwMode="auto">
            <a:xfrm flipH="1">
              <a:off x="1867" y="1224"/>
              <a:ext cx="415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44058" name="Line 26"/>
            <p:cNvSpPr>
              <a:spLocks noChangeAspect="1" noChangeShapeType="1"/>
            </p:cNvSpPr>
            <p:nvPr/>
          </p:nvSpPr>
          <p:spPr bwMode="auto">
            <a:xfrm flipH="1">
              <a:off x="2022" y="1330"/>
              <a:ext cx="269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44059" name="Line 27"/>
            <p:cNvSpPr>
              <a:spLocks noChangeAspect="1" noChangeShapeType="1"/>
            </p:cNvSpPr>
            <p:nvPr/>
          </p:nvSpPr>
          <p:spPr bwMode="auto">
            <a:xfrm flipH="1">
              <a:off x="2171" y="1437"/>
              <a:ext cx="115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44060" name="Line 28"/>
            <p:cNvSpPr>
              <a:spLocks noChangeAspect="1" noChangeShapeType="1"/>
            </p:cNvSpPr>
            <p:nvPr/>
          </p:nvSpPr>
          <p:spPr bwMode="auto">
            <a:xfrm flipH="1">
              <a:off x="2507" y="1437"/>
              <a:ext cx="2442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44061" name="Line 29"/>
            <p:cNvSpPr>
              <a:spLocks noChangeAspect="1" noChangeShapeType="1"/>
            </p:cNvSpPr>
            <p:nvPr/>
          </p:nvSpPr>
          <p:spPr bwMode="auto">
            <a:xfrm flipH="1">
              <a:off x="2507" y="1330"/>
              <a:ext cx="2436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44062" name="Line 30"/>
            <p:cNvSpPr>
              <a:spLocks noChangeAspect="1" noChangeShapeType="1"/>
            </p:cNvSpPr>
            <p:nvPr/>
          </p:nvSpPr>
          <p:spPr bwMode="auto">
            <a:xfrm flipH="1">
              <a:off x="2504" y="1224"/>
              <a:ext cx="2449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44063" name="Rectangle 31"/>
            <p:cNvSpPr>
              <a:spLocks noChangeAspect="1" noChangeArrowheads="1"/>
            </p:cNvSpPr>
            <p:nvPr/>
          </p:nvSpPr>
          <p:spPr bwMode="auto">
            <a:xfrm>
              <a:off x="1736" y="688"/>
              <a:ext cx="123" cy="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1">
                          <a:gamma/>
                          <a:shade val="76078"/>
                          <a:invGamma/>
                        </a:schemeClr>
                      </a:gs>
                      <a:gs pos="50000">
                        <a:schemeClr val="accent1"/>
                      </a:gs>
                      <a:gs pos="100000">
                        <a:schemeClr val="accent1">
                          <a:gamma/>
                          <a:shade val="76078"/>
                          <a:invGamma/>
                        </a:schemeClr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sl-SI" sz="1000">
                  <a:latin typeface="Times New Roman" pitchFamily="18" charset="0"/>
                  <a:cs typeface="Arial" charset="0"/>
                </a:rPr>
                <a:t>L3</a:t>
              </a:r>
            </a:p>
          </p:txBody>
        </p:sp>
        <p:sp>
          <p:nvSpPr>
            <p:cNvPr id="44064" name="Rectangle 32"/>
            <p:cNvSpPr>
              <a:spLocks noChangeAspect="1" noChangeArrowheads="1"/>
            </p:cNvSpPr>
            <p:nvPr/>
          </p:nvSpPr>
          <p:spPr bwMode="auto">
            <a:xfrm>
              <a:off x="1880" y="688"/>
              <a:ext cx="124" cy="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1">
                          <a:gamma/>
                          <a:shade val="76078"/>
                          <a:invGamma/>
                        </a:schemeClr>
                      </a:gs>
                      <a:gs pos="50000">
                        <a:schemeClr val="accent1"/>
                      </a:gs>
                      <a:gs pos="100000">
                        <a:schemeClr val="accent1">
                          <a:gamma/>
                          <a:shade val="76078"/>
                          <a:invGamma/>
                        </a:schemeClr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sl-SI" sz="1000">
                  <a:latin typeface="Times New Roman" pitchFamily="18" charset="0"/>
                  <a:cs typeface="Arial" charset="0"/>
                </a:rPr>
                <a:t>L2</a:t>
              </a:r>
            </a:p>
          </p:txBody>
        </p:sp>
        <p:sp>
          <p:nvSpPr>
            <p:cNvPr id="44065" name="Rectangle 33"/>
            <p:cNvSpPr>
              <a:spLocks noChangeAspect="1" noChangeArrowheads="1"/>
            </p:cNvSpPr>
            <p:nvPr/>
          </p:nvSpPr>
          <p:spPr bwMode="auto">
            <a:xfrm>
              <a:off x="2034" y="688"/>
              <a:ext cx="124" cy="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1">
                          <a:gamma/>
                          <a:shade val="76078"/>
                          <a:invGamma/>
                        </a:schemeClr>
                      </a:gs>
                      <a:gs pos="50000">
                        <a:schemeClr val="accent1"/>
                      </a:gs>
                      <a:gs pos="100000">
                        <a:schemeClr val="accent1">
                          <a:gamma/>
                          <a:shade val="76078"/>
                          <a:invGamma/>
                        </a:schemeClr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r>
                <a:rPr lang="sl-SI" sz="1000">
                  <a:latin typeface="Times New Roman" pitchFamily="18" charset="0"/>
                  <a:cs typeface="Arial" charset="0"/>
                </a:rPr>
                <a:t>L1</a:t>
              </a:r>
            </a:p>
          </p:txBody>
        </p:sp>
        <p:sp>
          <p:nvSpPr>
            <p:cNvPr id="44066" name="Line 34"/>
            <p:cNvSpPr>
              <a:spLocks noChangeShapeType="1"/>
            </p:cNvSpPr>
            <p:nvPr/>
          </p:nvSpPr>
          <p:spPr bwMode="auto">
            <a:xfrm flipH="1" flipV="1">
              <a:off x="2291" y="1225"/>
              <a:ext cx="217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44067" name="Line 35"/>
            <p:cNvSpPr>
              <a:spLocks noChangeShapeType="1"/>
            </p:cNvSpPr>
            <p:nvPr/>
          </p:nvSpPr>
          <p:spPr bwMode="auto">
            <a:xfrm flipH="1" flipV="1">
              <a:off x="2291" y="1331"/>
              <a:ext cx="217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44068" name="Line 36"/>
            <p:cNvSpPr>
              <a:spLocks noChangeShapeType="1"/>
            </p:cNvSpPr>
            <p:nvPr/>
          </p:nvSpPr>
          <p:spPr bwMode="auto">
            <a:xfrm flipH="1" flipV="1">
              <a:off x="2291" y="1438"/>
              <a:ext cx="217" cy="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44084" name="Line 52"/>
            <p:cNvSpPr>
              <a:spLocks noChangeAspect="1" noChangeShapeType="1"/>
            </p:cNvSpPr>
            <p:nvPr/>
          </p:nvSpPr>
          <p:spPr bwMode="auto">
            <a:xfrm rot="2700000">
              <a:off x="2287" y="1410"/>
              <a:ext cx="1" cy="5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44085" name="Line 53"/>
            <p:cNvSpPr>
              <a:spLocks noChangeAspect="1" noChangeShapeType="1"/>
            </p:cNvSpPr>
            <p:nvPr/>
          </p:nvSpPr>
          <p:spPr bwMode="auto">
            <a:xfrm rot="18900000" flipV="1">
              <a:off x="2289" y="1410"/>
              <a:ext cx="1" cy="5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44086" name="Line 54"/>
            <p:cNvSpPr>
              <a:spLocks noChangeAspect="1" noChangeShapeType="1"/>
            </p:cNvSpPr>
            <p:nvPr/>
          </p:nvSpPr>
          <p:spPr bwMode="auto">
            <a:xfrm rot="2700000">
              <a:off x="2287" y="1197"/>
              <a:ext cx="1" cy="5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44087" name="Line 55"/>
            <p:cNvSpPr>
              <a:spLocks noChangeAspect="1" noChangeShapeType="1"/>
            </p:cNvSpPr>
            <p:nvPr/>
          </p:nvSpPr>
          <p:spPr bwMode="auto">
            <a:xfrm rot="18900000" flipV="1">
              <a:off x="2289" y="1197"/>
              <a:ext cx="1" cy="5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44088" name="Line 56"/>
            <p:cNvSpPr>
              <a:spLocks noChangeAspect="1" noChangeShapeType="1"/>
            </p:cNvSpPr>
            <p:nvPr/>
          </p:nvSpPr>
          <p:spPr bwMode="auto">
            <a:xfrm rot="2700000">
              <a:off x="2287" y="1301"/>
              <a:ext cx="2" cy="5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44089" name="Line 57"/>
            <p:cNvSpPr>
              <a:spLocks noChangeAspect="1" noChangeShapeType="1"/>
            </p:cNvSpPr>
            <p:nvPr/>
          </p:nvSpPr>
          <p:spPr bwMode="auto">
            <a:xfrm rot="18900000" flipV="1">
              <a:off x="2289" y="1301"/>
              <a:ext cx="2" cy="5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44090" name="Rectangle 58"/>
            <p:cNvSpPr>
              <a:spLocks noChangeAspect="1" noChangeArrowheads="1"/>
            </p:cNvSpPr>
            <p:nvPr/>
          </p:nvSpPr>
          <p:spPr bwMode="auto">
            <a:xfrm>
              <a:off x="4949" y="1158"/>
              <a:ext cx="482" cy="34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l-SI"/>
            </a:p>
          </p:txBody>
        </p:sp>
        <p:sp>
          <p:nvSpPr>
            <p:cNvPr id="44091" name="Rectangle 59"/>
            <p:cNvSpPr>
              <a:spLocks noChangeAspect="1" noChangeArrowheads="1"/>
            </p:cNvSpPr>
            <p:nvPr/>
          </p:nvSpPr>
          <p:spPr bwMode="auto">
            <a:xfrm>
              <a:off x="4941" y="1256"/>
              <a:ext cx="484" cy="14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sl-SI" sz="1000" b="1">
                  <a:latin typeface="Times New Roman" pitchFamily="18" charset="0"/>
                  <a:cs typeface="Arial" charset="0"/>
                </a:rPr>
                <a:t>BREMENA</a:t>
              </a:r>
            </a:p>
          </p:txBody>
        </p:sp>
        <p:sp>
          <p:nvSpPr>
            <p:cNvPr id="44092" name="Rectangle 60"/>
            <p:cNvSpPr>
              <a:spLocks noChangeAspect="1" noChangeArrowheads="1"/>
            </p:cNvSpPr>
            <p:nvPr/>
          </p:nvSpPr>
          <p:spPr bwMode="auto">
            <a:xfrm>
              <a:off x="485" y="679"/>
              <a:ext cx="354" cy="1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sl-SI" sz="1000" b="1">
                  <a:latin typeface="Times New Roman" pitchFamily="18" charset="0"/>
                  <a:cs typeface="Arial" charset="0"/>
                </a:rPr>
                <a:t>110kV</a:t>
              </a:r>
            </a:p>
          </p:txBody>
        </p:sp>
      </p:grpSp>
      <p:grpSp>
        <p:nvGrpSpPr>
          <p:cNvPr id="44266" name="Group 234"/>
          <p:cNvGrpSpPr>
            <a:grpSpLocks/>
          </p:cNvGrpSpPr>
          <p:nvPr/>
        </p:nvGrpSpPr>
        <p:grpSpPr bwMode="auto">
          <a:xfrm>
            <a:off x="4864100" y="2284413"/>
            <a:ext cx="476250" cy="1357312"/>
            <a:chOff x="3064" y="1439"/>
            <a:chExt cx="300" cy="855"/>
          </a:xfrm>
        </p:grpSpPr>
        <p:sp>
          <p:nvSpPr>
            <p:cNvPr id="44113" name="Line 81"/>
            <p:cNvSpPr>
              <a:spLocks noChangeAspect="1" noChangeShapeType="1"/>
            </p:cNvSpPr>
            <p:nvPr/>
          </p:nvSpPr>
          <p:spPr bwMode="auto">
            <a:xfrm flipH="1">
              <a:off x="3145" y="1684"/>
              <a:ext cx="1" cy="8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l-SI"/>
            </a:p>
          </p:txBody>
        </p:sp>
        <p:sp>
          <p:nvSpPr>
            <p:cNvPr id="44114" name="Line 82"/>
            <p:cNvSpPr>
              <a:spLocks noChangeAspect="1" noChangeShapeType="1"/>
            </p:cNvSpPr>
            <p:nvPr/>
          </p:nvSpPr>
          <p:spPr bwMode="auto">
            <a:xfrm flipH="1">
              <a:off x="3145" y="1948"/>
              <a:ext cx="1" cy="29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l-SI"/>
            </a:p>
          </p:txBody>
        </p:sp>
        <p:grpSp>
          <p:nvGrpSpPr>
            <p:cNvPr id="44115" name="Group 83"/>
            <p:cNvGrpSpPr>
              <a:grpSpLocks/>
            </p:cNvGrpSpPr>
            <p:nvPr/>
          </p:nvGrpSpPr>
          <p:grpSpPr bwMode="auto">
            <a:xfrm>
              <a:off x="3064" y="2244"/>
              <a:ext cx="157" cy="50"/>
              <a:chOff x="3264" y="2244"/>
              <a:chExt cx="157" cy="50"/>
            </a:xfrm>
          </p:grpSpPr>
          <p:sp>
            <p:nvSpPr>
              <p:cNvPr id="44116" name="Line 84"/>
              <p:cNvSpPr>
                <a:spLocks noChangeAspect="1" noChangeShapeType="1"/>
              </p:cNvSpPr>
              <p:nvPr/>
            </p:nvSpPr>
            <p:spPr bwMode="auto">
              <a:xfrm>
                <a:off x="3264" y="2244"/>
                <a:ext cx="157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44117" name="Line 85"/>
              <p:cNvSpPr>
                <a:spLocks noChangeAspect="1" noChangeShapeType="1"/>
              </p:cNvSpPr>
              <p:nvPr/>
            </p:nvSpPr>
            <p:spPr bwMode="auto">
              <a:xfrm>
                <a:off x="3285" y="2267"/>
                <a:ext cx="113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44118" name="Line 86"/>
              <p:cNvSpPr>
                <a:spLocks noChangeAspect="1" noChangeShapeType="1"/>
              </p:cNvSpPr>
              <p:nvPr/>
            </p:nvSpPr>
            <p:spPr bwMode="auto">
              <a:xfrm>
                <a:off x="3314" y="2293"/>
                <a:ext cx="60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</p:grpSp>
        <p:graphicFrame>
          <p:nvGraphicFramePr>
            <p:cNvPr id="44120" name="Object 88"/>
            <p:cNvGraphicFramePr>
              <a:graphicFrameLocks noChangeAspect="1"/>
            </p:cNvGraphicFramePr>
            <p:nvPr/>
          </p:nvGraphicFramePr>
          <p:xfrm>
            <a:off x="3177" y="1734"/>
            <a:ext cx="187" cy="2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735" name="Equation" r:id="rId4" imgW="190440" imgH="215640" progId="Equation.DSMT4">
                    <p:embed/>
                  </p:oleObj>
                </mc:Choice>
                <mc:Fallback>
                  <p:oleObj name="Equation" r:id="rId4" imgW="190440" imgH="21564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77" y="1734"/>
                          <a:ext cx="187" cy="2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123" name="Freeform 91"/>
            <p:cNvSpPr>
              <a:spLocks/>
            </p:cNvSpPr>
            <p:nvPr/>
          </p:nvSpPr>
          <p:spPr bwMode="auto">
            <a:xfrm>
              <a:off x="3147" y="1439"/>
              <a:ext cx="194" cy="247"/>
            </a:xfrm>
            <a:custGeom>
              <a:avLst/>
              <a:gdLst>
                <a:gd name="T0" fmla="*/ 141 w 303"/>
                <a:gd name="T1" fmla="*/ 9 h 417"/>
                <a:gd name="T2" fmla="*/ 45 w 303"/>
                <a:gd name="T3" fmla="*/ 207 h 417"/>
                <a:gd name="T4" fmla="*/ 222 w 303"/>
                <a:gd name="T5" fmla="*/ 165 h 417"/>
                <a:gd name="T6" fmla="*/ 30 w 303"/>
                <a:gd name="T7" fmla="*/ 378 h 417"/>
                <a:gd name="T8" fmla="*/ 33 w 303"/>
                <a:gd name="T9" fmla="*/ 345 h 417"/>
                <a:gd name="T10" fmla="*/ 0 w 303"/>
                <a:gd name="T11" fmla="*/ 417 h 417"/>
                <a:gd name="T12" fmla="*/ 72 w 303"/>
                <a:gd name="T13" fmla="*/ 381 h 417"/>
                <a:gd name="T14" fmla="*/ 42 w 303"/>
                <a:gd name="T15" fmla="*/ 378 h 417"/>
                <a:gd name="T16" fmla="*/ 303 w 303"/>
                <a:gd name="T17" fmla="*/ 114 h 417"/>
                <a:gd name="T18" fmla="*/ 96 w 303"/>
                <a:gd name="T19" fmla="*/ 171 h 417"/>
                <a:gd name="T20" fmla="*/ 216 w 303"/>
                <a:gd name="T21" fmla="*/ 0 h 417"/>
                <a:gd name="T22" fmla="*/ 141 w 303"/>
                <a:gd name="T23" fmla="*/ 9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3" h="417">
                  <a:moveTo>
                    <a:pt x="141" y="9"/>
                  </a:moveTo>
                  <a:lnTo>
                    <a:pt x="45" y="207"/>
                  </a:lnTo>
                  <a:lnTo>
                    <a:pt x="222" y="165"/>
                  </a:lnTo>
                  <a:lnTo>
                    <a:pt x="30" y="378"/>
                  </a:lnTo>
                  <a:lnTo>
                    <a:pt x="33" y="345"/>
                  </a:lnTo>
                  <a:lnTo>
                    <a:pt x="0" y="417"/>
                  </a:lnTo>
                  <a:lnTo>
                    <a:pt x="72" y="381"/>
                  </a:lnTo>
                  <a:lnTo>
                    <a:pt x="42" y="378"/>
                  </a:lnTo>
                  <a:lnTo>
                    <a:pt x="303" y="114"/>
                  </a:lnTo>
                  <a:lnTo>
                    <a:pt x="96" y="171"/>
                  </a:lnTo>
                  <a:lnTo>
                    <a:pt x="216" y="0"/>
                  </a:lnTo>
                  <a:lnTo>
                    <a:pt x="141" y="9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44204" name="Rectangle 172"/>
            <p:cNvSpPr>
              <a:spLocks noChangeArrowheads="1"/>
            </p:cNvSpPr>
            <p:nvPr/>
          </p:nvSpPr>
          <p:spPr bwMode="auto">
            <a:xfrm>
              <a:off x="3103" y="1726"/>
              <a:ext cx="81" cy="217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 type="none" w="sm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l-SI"/>
            </a:p>
          </p:txBody>
        </p:sp>
      </p:grpSp>
      <p:grpSp>
        <p:nvGrpSpPr>
          <p:cNvPr id="44393" name="Group 361"/>
          <p:cNvGrpSpPr>
            <a:grpSpLocks/>
          </p:cNvGrpSpPr>
          <p:nvPr/>
        </p:nvGrpSpPr>
        <p:grpSpPr bwMode="auto">
          <a:xfrm>
            <a:off x="5975350" y="1939925"/>
            <a:ext cx="1552575" cy="1703388"/>
            <a:chOff x="3764" y="1222"/>
            <a:chExt cx="978" cy="1073"/>
          </a:xfrm>
        </p:grpSpPr>
        <p:grpSp>
          <p:nvGrpSpPr>
            <p:cNvPr id="44282" name="Group 250"/>
            <p:cNvGrpSpPr>
              <a:grpSpLocks/>
            </p:cNvGrpSpPr>
            <p:nvPr/>
          </p:nvGrpSpPr>
          <p:grpSpPr bwMode="auto">
            <a:xfrm>
              <a:off x="4524" y="1222"/>
              <a:ext cx="218" cy="1072"/>
              <a:chOff x="4524" y="1222"/>
              <a:chExt cx="218" cy="1072"/>
            </a:xfrm>
          </p:grpSpPr>
          <p:graphicFrame>
            <p:nvGraphicFramePr>
              <p:cNvPr id="44132" name="Object 100"/>
              <p:cNvGraphicFramePr>
                <a:graphicFrameLocks noChangeAspect="1"/>
              </p:cNvGraphicFramePr>
              <p:nvPr/>
            </p:nvGraphicFramePr>
            <p:xfrm>
              <a:off x="4616" y="1673"/>
              <a:ext cx="126" cy="13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6736" name="Equation" r:id="rId6" imgW="228600" imgH="228600" progId="Equation.DSMT4">
                      <p:embed/>
                    </p:oleObj>
                  </mc:Choice>
                  <mc:Fallback>
                    <p:oleObj name="Equation" r:id="rId6" imgW="228600" imgH="22860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616" y="1673"/>
                            <a:ext cx="126" cy="13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4158" name="Line 126"/>
              <p:cNvSpPr>
                <a:spLocks noChangeShapeType="1"/>
              </p:cNvSpPr>
              <p:nvPr/>
            </p:nvSpPr>
            <p:spPr bwMode="auto">
              <a:xfrm>
                <a:off x="4607" y="1222"/>
                <a:ext cx="0" cy="5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oval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44159" name="Line 127"/>
              <p:cNvSpPr>
                <a:spLocks noChangeShapeType="1"/>
              </p:cNvSpPr>
              <p:nvPr/>
            </p:nvSpPr>
            <p:spPr bwMode="auto">
              <a:xfrm>
                <a:off x="4540" y="1806"/>
                <a:ext cx="12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44160" name="Line 128"/>
              <p:cNvSpPr>
                <a:spLocks noChangeShapeType="1"/>
              </p:cNvSpPr>
              <p:nvPr/>
            </p:nvSpPr>
            <p:spPr bwMode="auto">
              <a:xfrm>
                <a:off x="4540" y="1836"/>
                <a:ext cx="12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44161" name="Line 129"/>
              <p:cNvSpPr>
                <a:spLocks noChangeShapeType="1"/>
              </p:cNvSpPr>
              <p:nvPr/>
            </p:nvSpPr>
            <p:spPr bwMode="auto">
              <a:xfrm>
                <a:off x="4607" y="1839"/>
                <a:ext cx="0" cy="4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grpSp>
            <p:nvGrpSpPr>
              <p:cNvPr id="44172" name="Group 140"/>
              <p:cNvGrpSpPr>
                <a:grpSpLocks/>
              </p:cNvGrpSpPr>
              <p:nvPr/>
            </p:nvGrpSpPr>
            <p:grpSpPr bwMode="auto">
              <a:xfrm>
                <a:off x="4524" y="2244"/>
                <a:ext cx="157" cy="50"/>
                <a:chOff x="3264" y="2244"/>
                <a:chExt cx="157" cy="50"/>
              </a:xfrm>
            </p:grpSpPr>
            <p:sp>
              <p:nvSpPr>
                <p:cNvPr id="44173" name="Line 141"/>
                <p:cNvSpPr>
                  <a:spLocks noChangeAspect="1" noChangeShapeType="1"/>
                </p:cNvSpPr>
                <p:nvPr/>
              </p:nvSpPr>
              <p:spPr bwMode="auto">
                <a:xfrm>
                  <a:off x="3264" y="2244"/>
                  <a:ext cx="157" cy="1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44174" name="Line 142"/>
                <p:cNvSpPr>
                  <a:spLocks noChangeAspect="1" noChangeShapeType="1"/>
                </p:cNvSpPr>
                <p:nvPr/>
              </p:nvSpPr>
              <p:spPr bwMode="auto">
                <a:xfrm>
                  <a:off x="3285" y="2267"/>
                  <a:ext cx="113" cy="1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44175" name="Line 143"/>
                <p:cNvSpPr>
                  <a:spLocks noChangeAspect="1" noChangeShapeType="1"/>
                </p:cNvSpPr>
                <p:nvPr/>
              </p:nvSpPr>
              <p:spPr bwMode="auto">
                <a:xfrm>
                  <a:off x="3314" y="2293"/>
                  <a:ext cx="60" cy="1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</p:grpSp>
        </p:grpSp>
        <p:grpSp>
          <p:nvGrpSpPr>
            <p:cNvPr id="44280" name="Group 248"/>
            <p:cNvGrpSpPr>
              <a:grpSpLocks/>
            </p:cNvGrpSpPr>
            <p:nvPr/>
          </p:nvGrpSpPr>
          <p:grpSpPr bwMode="auto">
            <a:xfrm>
              <a:off x="4137" y="1330"/>
              <a:ext cx="212" cy="964"/>
              <a:chOff x="4137" y="1330"/>
              <a:chExt cx="212" cy="964"/>
            </a:xfrm>
          </p:grpSpPr>
          <p:graphicFrame>
            <p:nvGraphicFramePr>
              <p:cNvPr id="44129" name="Object 97"/>
              <p:cNvGraphicFramePr>
                <a:graphicFrameLocks noChangeAspect="1"/>
              </p:cNvGraphicFramePr>
              <p:nvPr/>
            </p:nvGraphicFramePr>
            <p:xfrm>
              <a:off x="4223" y="1677"/>
              <a:ext cx="126" cy="12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6737" name="Equation" r:id="rId8" imgW="228600" imgH="215640" progId="Equation.DSMT4">
                      <p:embed/>
                    </p:oleObj>
                  </mc:Choice>
                  <mc:Fallback>
                    <p:oleObj name="Equation" r:id="rId8" imgW="228600" imgH="21564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223" y="1677"/>
                            <a:ext cx="126" cy="12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4146" name="Line 114"/>
              <p:cNvSpPr>
                <a:spLocks noChangeShapeType="1"/>
              </p:cNvSpPr>
              <p:nvPr/>
            </p:nvSpPr>
            <p:spPr bwMode="auto">
              <a:xfrm>
                <a:off x="4211" y="1330"/>
                <a:ext cx="0" cy="47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oval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44147" name="Line 115"/>
              <p:cNvSpPr>
                <a:spLocks noChangeShapeType="1"/>
              </p:cNvSpPr>
              <p:nvPr/>
            </p:nvSpPr>
            <p:spPr bwMode="auto">
              <a:xfrm>
                <a:off x="4144" y="1806"/>
                <a:ext cx="12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44148" name="Line 116"/>
              <p:cNvSpPr>
                <a:spLocks noChangeShapeType="1"/>
              </p:cNvSpPr>
              <p:nvPr/>
            </p:nvSpPr>
            <p:spPr bwMode="auto">
              <a:xfrm>
                <a:off x="4144" y="1836"/>
                <a:ext cx="12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44149" name="Line 117"/>
              <p:cNvSpPr>
                <a:spLocks noChangeShapeType="1"/>
              </p:cNvSpPr>
              <p:nvPr/>
            </p:nvSpPr>
            <p:spPr bwMode="auto">
              <a:xfrm>
                <a:off x="4211" y="1839"/>
                <a:ext cx="0" cy="40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grpSp>
            <p:nvGrpSpPr>
              <p:cNvPr id="44196" name="Group 164"/>
              <p:cNvGrpSpPr>
                <a:grpSpLocks/>
              </p:cNvGrpSpPr>
              <p:nvPr/>
            </p:nvGrpSpPr>
            <p:grpSpPr bwMode="auto">
              <a:xfrm>
                <a:off x="4137" y="2244"/>
                <a:ext cx="157" cy="50"/>
                <a:chOff x="3264" y="2244"/>
                <a:chExt cx="157" cy="50"/>
              </a:xfrm>
            </p:grpSpPr>
            <p:sp>
              <p:nvSpPr>
                <p:cNvPr id="44197" name="Line 165"/>
                <p:cNvSpPr>
                  <a:spLocks noChangeAspect="1" noChangeShapeType="1"/>
                </p:cNvSpPr>
                <p:nvPr/>
              </p:nvSpPr>
              <p:spPr bwMode="auto">
                <a:xfrm>
                  <a:off x="3264" y="2244"/>
                  <a:ext cx="157" cy="1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44198" name="Line 166"/>
                <p:cNvSpPr>
                  <a:spLocks noChangeAspect="1" noChangeShapeType="1"/>
                </p:cNvSpPr>
                <p:nvPr/>
              </p:nvSpPr>
              <p:spPr bwMode="auto">
                <a:xfrm>
                  <a:off x="3285" y="2267"/>
                  <a:ext cx="113" cy="1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44199" name="Line 167"/>
                <p:cNvSpPr>
                  <a:spLocks noChangeAspect="1" noChangeShapeType="1"/>
                </p:cNvSpPr>
                <p:nvPr/>
              </p:nvSpPr>
              <p:spPr bwMode="auto">
                <a:xfrm>
                  <a:off x="3314" y="2293"/>
                  <a:ext cx="60" cy="1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</p:grpSp>
        </p:grpSp>
        <p:grpSp>
          <p:nvGrpSpPr>
            <p:cNvPr id="44278" name="Group 246"/>
            <p:cNvGrpSpPr>
              <a:grpSpLocks/>
            </p:cNvGrpSpPr>
            <p:nvPr/>
          </p:nvGrpSpPr>
          <p:grpSpPr bwMode="auto">
            <a:xfrm>
              <a:off x="3764" y="1435"/>
              <a:ext cx="211" cy="860"/>
              <a:chOff x="3764" y="1435"/>
              <a:chExt cx="211" cy="860"/>
            </a:xfrm>
          </p:grpSpPr>
          <p:graphicFrame>
            <p:nvGraphicFramePr>
              <p:cNvPr id="44228" name="Object 196"/>
              <p:cNvGraphicFramePr>
                <a:graphicFrameLocks noChangeAspect="1"/>
              </p:cNvGraphicFramePr>
              <p:nvPr/>
            </p:nvGraphicFramePr>
            <p:xfrm>
              <a:off x="3849" y="1678"/>
              <a:ext cx="126" cy="12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6738" name="Equation" r:id="rId10" imgW="228600" imgH="215640" progId="Equation.DSMT4">
                      <p:embed/>
                    </p:oleObj>
                  </mc:Choice>
                  <mc:Fallback>
                    <p:oleObj name="Equation" r:id="rId10" imgW="228600" imgH="21564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1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849" y="1678"/>
                            <a:ext cx="126" cy="12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4231" name="Line 199"/>
              <p:cNvSpPr>
                <a:spLocks noChangeShapeType="1"/>
              </p:cNvSpPr>
              <p:nvPr/>
            </p:nvSpPr>
            <p:spPr bwMode="auto">
              <a:xfrm>
                <a:off x="3778" y="1807"/>
                <a:ext cx="12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44232" name="Line 200"/>
              <p:cNvSpPr>
                <a:spLocks noChangeShapeType="1"/>
              </p:cNvSpPr>
              <p:nvPr/>
            </p:nvSpPr>
            <p:spPr bwMode="auto">
              <a:xfrm>
                <a:off x="3778" y="1837"/>
                <a:ext cx="12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grpSp>
            <p:nvGrpSpPr>
              <p:cNvPr id="44241" name="Group 209"/>
              <p:cNvGrpSpPr>
                <a:grpSpLocks/>
              </p:cNvGrpSpPr>
              <p:nvPr/>
            </p:nvGrpSpPr>
            <p:grpSpPr bwMode="auto">
              <a:xfrm>
                <a:off x="3764" y="2245"/>
                <a:ext cx="157" cy="50"/>
                <a:chOff x="3264" y="2244"/>
                <a:chExt cx="157" cy="50"/>
              </a:xfrm>
            </p:grpSpPr>
            <p:sp>
              <p:nvSpPr>
                <p:cNvPr id="44242" name="Line 210"/>
                <p:cNvSpPr>
                  <a:spLocks noChangeAspect="1" noChangeShapeType="1"/>
                </p:cNvSpPr>
                <p:nvPr/>
              </p:nvSpPr>
              <p:spPr bwMode="auto">
                <a:xfrm>
                  <a:off x="3264" y="2244"/>
                  <a:ext cx="157" cy="1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44243" name="Line 211"/>
                <p:cNvSpPr>
                  <a:spLocks noChangeAspect="1" noChangeShapeType="1"/>
                </p:cNvSpPr>
                <p:nvPr/>
              </p:nvSpPr>
              <p:spPr bwMode="auto">
                <a:xfrm>
                  <a:off x="3285" y="2267"/>
                  <a:ext cx="113" cy="1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44244" name="Line 212"/>
                <p:cNvSpPr>
                  <a:spLocks noChangeAspect="1" noChangeShapeType="1"/>
                </p:cNvSpPr>
                <p:nvPr/>
              </p:nvSpPr>
              <p:spPr bwMode="auto">
                <a:xfrm>
                  <a:off x="3314" y="2293"/>
                  <a:ext cx="60" cy="1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</p:grpSp>
          <p:sp>
            <p:nvSpPr>
              <p:cNvPr id="44272" name="Line 240"/>
              <p:cNvSpPr>
                <a:spLocks noChangeShapeType="1"/>
              </p:cNvSpPr>
              <p:nvPr/>
            </p:nvSpPr>
            <p:spPr bwMode="auto">
              <a:xfrm>
                <a:off x="3840" y="1435"/>
                <a:ext cx="0" cy="36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 type="oval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44273" name="Line 241"/>
              <p:cNvSpPr>
                <a:spLocks noChangeShapeType="1"/>
              </p:cNvSpPr>
              <p:nvPr/>
            </p:nvSpPr>
            <p:spPr bwMode="auto">
              <a:xfrm>
                <a:off x="3840" y="1835"/>
                <a:ext cx="0" cy="4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</p:grpSp>
      </p:grpSp>
      <p:grpSp>
        <p:nvGrpSpPr>
          <p:cNvPr id="44394" name="Group 362"/>
          <p:cNvGrpSpPr>
            <a:grpSpLocks/>
          </p:cNvGrpSpPr>
          <p:nvPr/>
        </p:nvGrpSpPr>
        <p:grpSpPr bwMode="auto">
          <a:xfrm>
            <a:off x="5668963" y="1939925"/>
            <a:ext cx="1587500" cy="1703388"/>
            <a:chOff x="3571" y="1222"/>
            <a:chExt cx="1000" cy="1073"/>
          </a:xfrm>
        </p:grpSpPr>
        <p:grpSp>
          <p:nvGrpSpPr>
            <p:cNvPr id="44281" name="Group 249"/>
            <p:cNvGrpSpPr>
              <a:grpSpLocks/>
            </p:cNvGrpSpPr>
            <p:nvPr/>
          </p:nvGrpSpPr>
          <p:grpSpPr bwMode="auto">
            <a:xfrm>
              <a:off x="4356" y="1222"/>
              <a:ext cx="215" cy="1072"/>
              <a:chOff x="4356" y="1222"/>
              <a:chExt cx="215" cy="1072"/>
            </a:xfrm>
          </p:grpSpPr>
          <p:graphicFrame>
            <p:nvGraphicFramePr>
              <p:cNvPr id="44131" name="Object 99"/>
              <p:cNvGraphicFramePr>
                <a:graphicFrameLocks noChangeAspect="1"/>
              </p:cNvGraphicFramePr>
              <p:nvPr/>
            </p:nvGraphicFramePr>
            <p:xfrm>
              <a:off x="4438" y="1942"/>
              <a:ext cx="133" cy="13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6739" name="Equation" r:id="rId12" imgW="241200" imgH="228600" progId="Equation.DSMT4">
                      <p:embed/>
                    </p:oleObj>
                  </mc:Choice>
                  <mc:Fallback>
                    <p:oleObj name="Equation" r:id="rId12" imgW="241200" imgH="22860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3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438" y="1942"/>
                            <a:ext cx="133" cy="13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4169" name="Rectangle 137"/>
              <p:cNvSpPr>
                <a:spLocks noChangeArrowheads="1"/>
              </p:cNvSpPr>
              <p:nvPr/>
            </p:nvSpPr>
            <p:spPr bwMode="auto">
              <a:xfrm>
                <a:off x="4398" y="1726"/>
                <a:ext cx="81" cy="21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 type="none" w="sm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sl-SI"/>
              </a:p>
            </p:txBody>
          </p:sp>
          <p:sp>
            <p:nvSpPr>
              <p:cNvPr id="44176" name="Line 144"/>
              <p:cNvSpPr>
                <a:spLocks noChangeShapeType="1"/>
              </p:cNvSpPr>
              <p:nvPr/>
            </p:nvSpPr>
            <p:spPr bwMode="auto">
              <a:xfrm>
                <a:off x="4439" y="1222"/>
                <a:ext cx="0" cy="50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oval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44177" name="Line 145"/>
              <p:cNvSpPr>
                <a:spLocks noChangeShapeType="1"/>
              </p:cNvSpPr>
              <p:nvPr/>
            </p:nvSpPr>
            <p:spPr bwMode="auto">
              <a:xfrm>
                <a:off x="4439" y="1946"/>
                <a:ext cx="0" cy="30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grpSp>
            <p:nvGrpSpPr>
              <p:cNvPr id="44178" name="Group 146"/>
              <p:cNvGrpSpPr>
                <a:grpSpLocks/>
              </p:cNvGrpSpPr>
              <p:nvPr/>
            </p:nvGrpSpPr>
            <p:grpSpPr bwMode="auto">
              <a:xfrm>
                <a:off x="4356" y="2244"/>
                <a:ext cx="157" cy="50"/>
                <a:chOff x="3264" y="2244"/>
                <a:chExt cx="157" cy="50"/>
              </a:xfrm>
            </p:grpSpPr>
            <p:sp>
              <p:nvSpPr>
                <p:cNvPr id="44179" name="Line 147"/>
                <p:cNvSpPr>
                  <a:spLocks noChangeAspect="1" noChangeShapeType="1"/>
                </p:cNvSpPr>
                <p:nvPr/>
              </p:nvSpPr>
              <p:spPr bwMode="auto">
                <a:xfrm>
                  <a:off x="3264" y="2244"/>
                  <a:ext cx="157" cy="1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44180" name="Line 148"/>
                <p:cNvSpPr>
                  <a:spLocks noChangeAspect="1" noChangeShapeType="1"/>
                </p:cNvSpPr>
                <p:nvPr/>
              </p:nvSpPr>
              <p:spPr bwMode="auto">
                <a:xfrm>
                  <a:off x="3285" y="2267"/>
                  <a:ext cx="113" cy="1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44181" name="Line 149"/>
                <p:cNvSpPr>
                  <a:spLocks noChangeAspect="1" noChangeShapeType="1"/>
                </p:cNvSpPr>
                <p:nvPr/>
              </p:nvSpPr>
              <p:spPr bwMode="auto">
                <a:xfrm>
                  <a:off x="3314" y="2293"/>
                  <a:ext cx="60" cy="1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</p:grpSp>
        </p:grpSp>
        <p:grpSp>
          <p:nvGrpSpPr>
            <p:cNvPr id="44279" name="Group 247"/>
            <p:cNvGrpSpPr>
              <a:grpSpLocks/>
            </p:cNvGrpSpPr>
            <p:nvPr/>
          </p:nvGrpSpPr>
          <p:grpSpPr bwMode="auto">
            <a:xfrm>
              <a:off x="3953" y="1329"/>
              <a:ext cx="215" cy="965"/>
              <a:chOff x="3953" y="1329"/>
              <a:chExt cx="215" cy="965"/>
            </a:xfrm>
          </p:grpSpPr>
          <p:graphicFrame>
            <p:nvGraphicFramePr>
              <p:cNvPr id="44128" name="Object 96"/>
              <p:cNvGraphicFramePr>
                <a:graphicFrameLocks noChangeAspect="1"/>
              </p:cNvGraphicFramePr>
              <p:nvPr/>
            </p:nvGraphicFramePr>
            <p:xfrm>
              <a:off x="4035" y="1951"/>
              <a:ext cx="133" cy="12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6740" name="Equation" r:id="rId14" imgW="241200" imgH="215640" progId="Equation.DSMT4">
                      <p:embed/>
                    </p:oleObj>
                  </mc:Choice>
                  <mc:Fallback>
                    <p:oleObj name="Equation" r:id="rId14" imgW="241200" imgH="21564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4035" y="1951"/>
                            <a:ext cx="133" cy="12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44182" name="Rectangle 150"/>
              <p:cNvSpPr>
                <a:spLocks noChangeArrowheads="1"/>
              </p:cNvSpPr>
              <p:nvPr/>
            </p:nvSpPr>
            <p:spPr bwMode="auto">
              <a:xfrm>
                <a:off x="3995" y="1726"/>
                <a:ext cx="81" cy="21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 type="none" w="sm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sl-SI"/>
              </a:p>
            </p:txBody>
          </p:sp>
          <p:sp>
            <p:nvSpPr>
              <p:cNvPr id="44183" name="Line 151"/>
              <p:cNvSpPr>
                <a:spLocks noChangeShapeType="1"/>
              </p:cNvSpPr>
              <p:nvPr/>
            </p:nvSpPr>
            <p:spPr bwMode="auto">
              <a:xfrm>
                <a:off x="4036" y="1329"/>
                <a:ext cx="0" cy="39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oval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44184" name="Line 152"/>
              <p:cNvSpPr>
                <a:spLocks noChangeShapeType="1"/>
              </p:cNvSpPr>
              <p:nvPr/>
            </p:nvSpPr>
            <p:spPr bwMode="auto">
              <a:xfrm>
                <a:off x="4036" y="1946"/>
                <a:ext cx="0" cy="30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grpSp>
            <p:nvGrpSpPr>
              <p:cNvPr id="44185" name="Group 153"/>
              <p:cNvGrpSpPr>
                <a:grpSpLocks/>
              </p:cNvGrpSpPr>
              <p:nvPr/>
            </p:nvGrpSpPr>
            <p:grpSpPr bwMode="auto">
              <a:xfrm>
                <a:off x="3953" y="2244"/>
                <a:ext cx="157" cy="50"/>
                <a:chOff x="3264" y="2244"/>
                <a:chExt cx="157" cy="50"/>
              </a:xfrm>
            </p:grpSpPr>
            <p:sp>
              <p:nvSpPr>
                <p:cNvPr id="44186" name="Line 154"/>
                <p:cNvSpPr>
                  <a:spLocks noChangeAspect="1" noChangeShapeType="1"/>
                </p:cNvSpPr>
                <p:nvPr/>
              </p:nvSpPr>
              <p:spPr bwMode="auto">
                <a:xfrm>
                  <a:off x="3264" y="2244"/>
                  <a:ext cx="157" cy="1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44187" name="Line 155"/>
                <p:cNvSpPr>
                  <a:spLocks noChangeAspect="1" noChangeShapeType="1"/>
                </p:cNvSpPr>
                <p:nvPr/>
              </p:nvSpPr>
              <p:spPr bwMode="auto">
                <a:xfrm>
                  <a:off x="3285" y="2267"/>
                  <a:ext cx="113" cy="1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44188" name="Line 156"/>
                <p:cNvSpPr>
                  <a:spLocks noChangeAspect="1" noChangeShapeType="1"/>
                </p:cNvSpPr>
                <p:nvPr/>
              </p:nvSpPr>
              <p:spPr bwMode="auto">
                <a:xfrm>
                  <a:off x="3314" y="2293"/>
                  <a:ext cx="60" cy="1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</p:grpSp>
        </p:grpSp>
        <p:grpSp>
          <p:nvGrpSpPr>
            <p:cNvPr id="44277" name="Group 245"/>
            <p:cNvGrpSpPr>
              <a:grpSpLocks/>
            </p:cNvGrpSpPr>
            <p:nvPr/>
          </p:nvGrpSpPr>
          <p:grpSpPr bwMode="auto">
            <a:xfrm>
              <a:off x="3571" y="1437"/>
              <a:ext cx="210" cy="858"/>
              <a:chOff x="3571" y="1437"/>
              <a:chExt cx="210" cy="858"/>
            </a:xfrm>
          </p:grpSpPr>
          <p:graphicFrame>
            <p:nvGraphicFramePr>
              <p:cNvPr id="44229" name="Object 197"/>
              <p:cNvGraphicFramePr>
                <a:graphicFrameLocks noChangeAspect="1"/>
              </p:cNvGraphicFramePr>
              <p:nvPr/>
            </p:nvGraphicFramePr>
            <p:xfrm>
              <a:off x="3655" y="1952"/>
              <a:ext cx="126" cy="123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6741" name="Equation" r:id="rId16" imgW="228600" imgH="215640" progId="Equation.DSMT4">
                      <p:embed/>
                    </p:oleObj>
                  </mc:Choice>
                  <mc:Fallback>
                    <p:oleObj name="Equation" r:id="rId16" imgW="228600" imgH="21564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1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655" y="1952"/>
                            <a:ext cx="126" cy="123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pSp>
            <p:nvGrpSpPr>
              <p:cNvPr id="44237" name="Group 205"/>
              <p:cNvGrpSpPr>
                <a:grpSpLocks/>
              </p:cNvGrpSpPr>
              <p:nvPr/>
            </p:nvGrpSpPr>
            <p:grpSpPr bwMode="auto">
              <a:xfrm>
                <a:off x="3571" y="2245"/>
                <a:ext cx="157" cy="50"/>
                <a:chOff x="3264" y="2244"/>
                <a:chExt cx="157" cy="50"/>
              </a:xfrm>
            </p:grpSpPr>
            <p:sp>
              <p:nvSpPr>
                <p:cNvPr id="44238" name="Line 206"/>
                <p:cNvSpPr>
                  <a:spLocks noChangeAspect="1" noChangeShapeType="1"/>
                </p:cNvSpPr>
                <p:nvPr/>
              </p:nvSpPr>
              <p:spPr bwMode="auto">
                <a:xfrm>
                  <a:off x="3264" y="2244"/>
                  <a:ext cx="157" cy="1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44239" name="Line 207"/>
                <p:cNvSpPr>
                  <a:spLocks noChangeAspect="1" noChangeShapeType="1"/>
                </p:cNvSpPr>
                <p:nvPr/>
              </p:nvSpPr>
              <p:spPr bwMode="auto">
                <a:xfrm>
                  <a:off x="3285" y="2267"/>
                  <a:ext cx="113" cy="1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  <p:sp>
              <p:nvSpPr>
                <p:cNvPr id="44240" name="Line 208"/>
                <p:cNvSpPr>
                  <a:spLocks noChangeAspect="1" noChangeShapeType="1"/>
                </p:cNvSpPr>
                <p:nvPr/>
              </p:nvSpPr>
              <p:spPr bwMode="auto">
                <a:xfrm>
                  <a:off x="3314" y="2293"/>
                  <a:ext cx="60" cy="1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sl-SI"/>
                </a:p>
              </p:txBody>
            </p:sp>
          </p:grpSp>
          <p:sp>
            <p:nvSpPr>
              <p:cNvPr id="44274" name="Rectangle 242"/>
              <p:cNvSpPr>
                <a:spLocks noChangeArrowheads="1"/>
              </p:cNvSpPr>
              <p:nvPr/>
            </p:nvSpPr>
            <p:spPr bwMode="auto">
              <a:xfrm>
                <a:off x="3613" y="1722"/>
                <a:ext cx="81" cy="21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prstDash val="dash"/>
                <a:miter lim="800000"/>
                <a:headEnd/>
                <a:tailEnd type="none" w="sm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sl-SI"/>
              </a:p>
            </p:txBody>
          </p:sp>
          <p:sp>
            <p:nvSpPr>
              <p:cNvPr id="44275" name="Line 243"/>
              <p:cNvSpPr>
                <a:spLocks noChangeShapeType="1"/>
              </p:cNvSpPr>
              <p:nvPr/>
            </p:nvSpPr>
            <p:spPr bwMode="auto">
              <a:xfrm>
                <a:off x="3654" y="1437"/>
                <a:ext cx="0" cy="28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 type="oval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44276" name="Line 244"/>
              <p:cNvSpPr>
                <a:spLocks noChangeShapeType="1"/>
              </p:cNvSpPr>
              <p:nvPr/>
            </p:nvSpPr>
            <p:spPr bwMode="auto">
              <a:xfrm>
                <a:off x="3654" y="1942"/>
                <a:ext cx="0" cy="30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 type="none" w="sm" len="sm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</p:grpSp>
      </p:grpSp>
      <p:grpSp>
        <p:nvGrpSpPr>
          <p:cNvPr id="44347" name="Group 315"/>
          <p:cNvGrpSpPr>
            <a:grpSpLocks/>
          </p:cNvGrpSpPr>
          <p:nvPr/>
        </p:nvGrpSpPr>
        <p:grpSpPr bwMode="auto">
          <a:xfrm>
            <a:off x="1862138" y="1785938"/>
            <a:ext cx="477837" cy="1903412"/>
            <a:chOff x="1173" y="1125"/>
            <a:chExt cx="301" cy="1199"/>
          </a:xfrm>
        </p:grpSpPr>
        <p:sp>
          <p:nvSpPr>
            <p:cNvPr id="44047" name="Line 15"/>
            <p:cNvSpPr>
              <a:spLocks noChangeAspect="1" noChangeShapeType="1"/>
            </p:cNvSpPr>
            <p:nvPr/>
          </p:nvSpPr>
          <p:spPr bwMode="auto">
            <a:xfrm flipH="1">
              <a:off x="1393" y="1125"/>
              <a:ext cx="3" cy="34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l-SI"/>
            </a:p>
          </p:txBody>
        </p:sp>
        <p:sp>
          <p:nvSpPr>
            <p:cNvPr id="44048" name="Line 16"/>
            <p:cNvSpPr>
              <a:spLocks noChangeAspect="1" noChangeShapeType="1"/>
            </p:cNvSpPr>
            <p:nvPr/>
          </p:nvSpPr>
          <p:spPr bwMode="auto">
            <a:xfrm flipH="1">
              <a:off x="1395" y="1749"/>
              <a:ext cx="1" cy="4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l-SI"/>
            </a:p>
          </p:txBody>
        </p:sp>
        <p:grpSp>
          <p:nvGrpSpPr>
            <p:cNvPr id="44093" name="Group 61"/>
            <p:cNvGrpSpPr>
              <a:grpSpLocks/>
            </p:cNvGrpSpPr>
            <p:nvPr/>
          </p:nvGrpSpPr>
          <p:grpSpPr bwMode="auto">
            <a:xfrm>
              <a:off x="1317" y="2244"/>
              <a:ext cx="157" cy="50"/>
              <a:chOff x="3264" y="2244"/>
              <a:chExt cx="157" cy="50"/>
            </a:xfrm>
          </p:grpSpPr>
          <p:sp>
            <p:nvSpPr>
              <p:cNvPr id="44094" name="Line 62"/>
              <p:cNvSpPr>
                <a:spLocks noChangeAspect="1" noChangeShapeType="1"/>
              </p:cNvSpPr>
              <p:nvPr/>
            </p:nvSpPr>
            <p:spPr bwMode="auto">
              <a:xfrm>
                <a:off x="3264" y="2244"/>
                <a:ext cx="157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44095" name="Line 63"/>
              <p:cNvSpPr>
                <a:spLocks noChangeAspect="1" noChangeShapeType="1"/>
              </p:cNvSpPr>
              <p:nvPr/>
            </p:nvSpPr>
            <p:spPr bwMode="auto">
              <a:xfrm>
                <a:off x="3285" y="2267"/>
                <a:ext cx="113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44096" name="Line 64"/>
              <p:cNvSpPr>
                <a:spLocks noChangeAspect="1" noChangeShapeType="1"/>
              </p:cNvSpPr>
              <p:nvPr/>
            </p:nvSpPr>
            <p:spPr bwMode="auto">
              <a:xfrm>
                <a:off x="3314" y="2293"/>
                <a:ext cx="60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</p:grpSp>
        <p:sp>
          <p:nvSpPr>
            <p:cNvPr id="44323" name="Text Box 291"/>
            <p:cNvSpPr txBox="1">
              <a:spLocks noChangeArrowheads="1"/>
            </p:cNvSpPr>
            <p:nvPr/>
          </p:nvSpPr>
          <p:spPr bwMode="auto">
            <a:xfrm>
              <a:off x="1173" y="2209"/>
              <a:ext cx="12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sl-SI" sz="1200" b="1">
                  <a:latin typeface="Times New Roman" pitchFamily="18" charset="0"/>
                  <a:cs typeface="Arial" charset="0"/>
                </a:rPr>
                <a:t>E</a:t>
              </a:r>
            </a:p>
          </p:txBody>
        </p:sp>
        <p:sp>
          <p:nvSpPr>
            <p:cNvPr id="44324" name="Text Box 292"/>
            <p:cNvSpPr txBox="1">
              <a:spLocks noChangeArrowheads="1"/>
            </p:cNvSpPr>
            <p:nvPr/>
          </p:nvSpPr>
          <p:spPr bwMode="auto">
            <a:xfrm>
              <a:off x="1255" y="1140"/>
              <a:ext cx="121" cy="1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sl-SI" sz="1200" b="1">
                  <a:latin typeface="Times New Roman" pitchFamily="18" charset="0"/>
                  <a:cs typeface="Arial" charset="0"/>
                </a:rPr>
                <a:t>N</a:t>
              </a:r>
            </a:p>
          </p:txBody>
        </p:sp>
      </p:grpSp>
      <p:grpSp>
        <p:nvGrpSpPr>
          <p:cNvPr id="44368" name="Group 336"/>
          <p:cNvGrpSpPr>
            <a:grpSpLocks/>
          </p:cNvGrpSpPr>
          <p:nvPr/>
        </p:nvGrpSpPr>
        <p:grpSpPr bwMode="auto">
          <a:xfrm>
            <a:off x="712855" y="3717925"/>
            <a:ext cx="2716212" cy="2368550"/>
            <a:chOff x="271" y="2342"/>
            <a:chExt cx="1711" cy="1492"/>
          </a:xfrm>
        </p:grpSpPr>
        <p:sp>
          <p:nvSpPr>
            <p:cNvPr id="44348" name="Line 316"/>
            <p:cNvSpPr>
              <a:spLocks noChangeShapeType="1"/>
            </p:cNvSpPr>
            <p:nvPr/>
          </p:nvSpPr>
          <p:spPr bwMode="auto">
            <a:xfrm>
              <a:off x="384" y="2437"/>
              <a:ext cx="1489" cy="0"/>
            </a:xfrm>
            <a:prstGeom prst="line">
              <a:avLst/>
            </a:prstGeom>
            <a:noFill/>
            <a:ln w="6350">
              <a:solidFill>
                <a:schemeClr val="bg1">
                  <a:lumMod val="65000"/>
                </a:schemeClr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44349" name="Line 317"/>
            <p:cNvSpPr>
              <a:spLocks noChangeShapeType="1"/>
            </p:cNvSpPr>
            <p:nvPr/>
          </p:nvSpPr>
          <p:spPr bwMode="auto">
            <a:xfrm rot="7200000">
              <a:off x="761" y="3087"/>
              <a:ext cx="1489" cy="0"/>
            </a:xfrm>
            <a:prstGeom prst="line">
              <a:avLst/>
            </a:prstGeom>
            <a:noFill/>
            <a:ln w="6350">
              <a:solidFill>
                <a:schemeClr val="accent3">
                  <a:lumMod val="65000"/>
                </a:schemeClr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44350" name="Line 318"/>
            <p:cNvSpPr>
              <a:spLocks noChangeShapeType="1"/>
            </p:cNvSpPr>
            <p:nvPr/>
          </p:nvSpPr>
          <p:spPr bwMode="auto">
            <a:xfrm rot="14400000" flipH="1">
              <a:off x="9" y="3087"/>
              <a:ext cx="1489" cy="0"/>
            </a:xfrm>
            <a:prstGeom prst="line">
              <a:avLst/>
            </a:prstGeom>
            <a:noFill/>
            <a:ln w="6350">
              <a:solidFill>
                <a:schemeClr val="accent3">
                  <a:lumMod val="65000"/>
                </a:schemeClr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44351" name="Line 319"/>
            <p:cNvSpPr>
              <a:spLocks noChangeShapeType="1"/>
            </p:cNvSpPr>
            <p:nvPr/>
          </p:nvSpPr>
          <p:spPr bwMode="auto">
            <a:xfrm rot="-10800000" flipH="1" flipV="1">
              <a:off x="1130" y="2866"/>
              <a:ext cx="0" cy="862"/>
            </a:xfrm>
            <a:prstGeom prst="line">
              <a:avLst/>
            </a:prstGeom>
            <a:noFill/>
            <a:ln w="19050">
              <a:solidFill>
                <a:schemeClr val="accent5">
                  <a:lumMod val="75000"/>
                </a:schemeClr>
              </a:solidFill>
              <a:round/>
              <a:headEnd type="none" w="med" len="med"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44352" name="Line 320"/>
            <p:cNvSpPr>
              <a:spLocks noChangeShapeType="1"/>
            </p:cNvSpPr>
            <p:nvPr/>
          </p:nvSpPr>
          <p:spPr bwMode="auto">
            <a:xfrm rot="-3600000" flipH="1" flipV="1">
              <a:off x="754" y="2218"/>
              <a:ext cx="0" cy="863"/>
            </a:xfrm>
            <a:prstGeom prst="line">
              <a:avLst/>
            </a:prstGeom>
            <a:noFill/>
            <a:ln w="19050">
              <a:solidFill>
                <a:srgbClr val="92D050"/>
              </a:solidFill>
              <a:round/>
              <a:headEnd type="none" w="med" len="med"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44353" name="Line 321"/>
            <p:cNvSpPr>
              <a:spLocks noChangeShapeType="1"/>
            </p:cNvSpPr>
            <p:nvPr/>
          </p:nvSpPr>
          <p:spPr bwMode="auto">
            <a:xfrm rot="3600000" flipV="1">
              <a:off x="1509" y="2219"/>
              <a:ext cx="0" cy="862"/>
            </a:xfrm>
            <a:prstGeom prst="line">
              <a:avLst/>
            </a:prstGeom>
            <a:noFill/>
            <a:ln w="19050">
              <a:solidFill>
                <a:srgbClr val="FF33CC"/>
              </a:solidFill>
              <a:round/>
              <a:headEnd type="none" w="med" len="med"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graphicFrame>
          <p:nvGraphicFramePr>
            <p:cNvPr id="44354" name="Object 322"/>
            <p:cNvGraphicFramePr>
              <a:graphicFrameLocks noChangeAspect="1"/>
            </p:cNvGraphicFramePr>
            <p:nvPr/>
          </p:nvGraphicFramePr>
          <p:xfrm>
            <a:off x="813" y="2519"/>
            <a:ext cx="229" cy="2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742" name="Equation" r:id="rId18" imgW="266400" imgH="228600" progId="Equation.DSMT4">
                    <p:embed/>
                  </p:oleObj>
                </mc:Choice>
                <mc:Fallback>
                  <p:oleObj name="Equation" r:id="rId18" imgW="266400" imgH="2286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13" y="2519"/>
                          <a:ext cx="229" cy="2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355" name="Text Box 323"/>
            <p:cNvSpPr txBox="1">
              <a:spLocks noChangeArrowheads="1"/>
            </p:cNvSpPr>
            <p:nvPr/>
          </p:nvSpPr>
          <p:spPr bwMode="auto">
            <a:xfrm>
              <a:off x="1128" y="3738"/>
              <a:ext cx="121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sl-SI" sz="1000" b="1">
                  <a:solidFill>
                    <a:srgbClr val="3333FF"/>
                  </a:solidFill>
                  <a:latin typeface="Times New Roman" pitchFamily="18" charset="0"/>
                  <a:cs typeface="Arial" charset="0"/>
                </a:rPr>
                <a:t>1</a:t>
              </a:r>
            </a:p>
          </p:txBody>
        </p:sp>
        <p:sp>
          <p:nvSpPr>
            <p:cNvPr id="44356" name="Text Box 324"/>
            <p:cNvSpPr txBox="1">
              <a:spLocks noChangeArrowheads="1"/>
            </p:cNvSpPr>
            <p:nvPr/>
          </p:nvSpPr>
          <p:spPr bwMode="auto">
            <a:xfrm>
              <a:off x="271" y="2451"/>
              <a:ext cx="121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sl-SI" sz="1000" b="1">
                  <a:solidFill>
                    <a:srgbClr val="3333FF"/>
                  </a:solidFill>
                  <a:latin typeface="Times New Roman" pitchFamily="18" charset="0"/>
                  <a:cs typeface="Arial" charset="0"/>
                </a:rPr>
                <a:t>2</a:t>
              </a:r>
            </a:p>
          </p:txBody>
        </p:sp>
        <p:sp>
          <p:nvSpPr>
            <p:cNvPr id="44357" name="Text Box 325"/>
            <p:cNvSpPr txBox="1">
              <a:spLocks noChangeArrowheads="1"/>
            </p:cNvSpPr>
            <p:nvPr/>
          </p:nvSpPr>
          <p:spPr bwMode="auto">
            <a:xfrm>
              <a:off x="1861" y="2451"/>
              <a:ext cx="121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sl-SI" sz="1000" b="1">
                  <a:solidFill>
                    <a:srgbClr val="3333FF"/>
                  </a:solidFill>
                  <a:latin typeface="Times New Roman" pitchFamily="18" charset="0"/>
                  <a:cs typeface="Arial" charset="0"/>
                </a:rPr>
                <a:t>3</a:t>
              </a:r>
            </a:p>
          </p:txBody>
        </p:sp>
        <p:sp>
          <p:nvSpPr>
            <p:cNvPr id="44363" name="Text Box 331"/>
            <p:cNvSpPr txBox="1">
              <a:spLocks noChangeArrowheads="1"/>
            </p:cNvSpPr>
            <p:nvPr/>
          </p:nvSpPr>
          <p:spPr bwMode="auto">
            <a:xfrm>
              <a:off x="1181" y="2874"/>
              <a:ext cx="197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sl-SI" sz="1000" b="1">
                  <a:solidFill>
                    <a:srgbClr val="3333FF"/>
                  </a:solidFill>
                  <a:latin typeface="Times New Roman" pitchFamily="18" charset="0"/>
                  <a:cs typeface="Arial" charset="0"/>
                </a:rPr>
                <a:t>N,E</a:t>
              </a:r>
            </a:p>
          </p:txBody>
        </p:sp>
        <p:graphicFrame>
          <p:nvGraphicFramePr>
            <p:cNvPr id="44365" name="Object 333"/>
            <p:cNvGraphicFramePr>
              <a:graphicFrameLocks noChangeAspect="1"/>
            </p:cNvGraphicFramePr>
            <p:nvPr/>
          </p:nvGraphicFramePr>
          <p:xfrm>
            <a:off x="1134" y="3054"/>
            <a:ext cx="217" cy="2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743" name="Equation" r:id="rId20" imgW="253800" imgH="228600" progId="Equation.DSMT4">
                    <p:embed/>
                  </p:oleObj>
                </mc:Choice>
                <mc:Fallback>
                  <p:oleObj name="Equation" r:id="rId20" imgW="253800" imgH="2286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34" y="3054"/>
                          <a:ext cx="217" cy="2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4366" name="Object 334"/>
            <p:cNvGraphicFramePr>
              <a:graphicFrameLocks noChangeAspect="1"/>
            </p:cNvGraphicFramePr>
            <p:nvPr/>
          </p:nvGraphicFramePr>
          <p:xfrm>
            <a:off x="1222" y="2519"/>
            <a:ext cx="228" cy="2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744" name="Equation" r:id="rId22" imgW="266400" imgH="228600" progId="Equation.DSMT4">
                    <p:embed/>
                  </p:oleObj>
                </mc:Choice>
                <mc:Fallback>
                  <p:oleObj name="Equation" r:id="rId22" imgW="266400" imgH="2286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22" y="2519"/>
                          <a:ext cx="228" cy="2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4369" name="Group 337"/>
          <p:cNvGrpSpPr>
            <a:grpSpLocks/>
          </p:cNvGrpSpPr>
          <p:nvPr/>
        </p:nvGrpSpPr>
        <p:grpSpPr bwMode="auto">
          <a:xfrm>
            <a:off x="625542" y="3717925"/>
            <a:ext cx="2890838" cy="2493963"/>
            <a:chOff x="216" y="2342"/>
            <a:chExt cx="1821" cy="1571"/>
          </a:xfrm>
        </p:grpSpPr>
        <p:sp>
          <p:nvSpPr>
            <p:cNvPr id="44370" name="Line 338"/>
            <p:cNvSpPr>
              <a:spLocks noChangeShapeType="1"/>
            </p:cNvSpPr>
            <p:nvPr/>
          </p:nvSpPr>
          <p:spPr bwMode="auto">
            <a:xfrm>
              <a:off x="384" y="2437"/>
              <a:ext cx="1489" cy="0"/>
            </a:xfrm>
            <a:prstGeom prst="line">
              <a:avLst/>
            </a:prstGeom>
            <a:noFill/>
            <a:ln w="6350">
              <a:solidFill>
                <a:schemeClr val="accent3">
                  <a:lumMod val="65000"/>
                </a:schemeClr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44371" name="Line 339"/>
            <p:cNvSpPr>
              <a:spLocks noChangeShapeType="1"/>
            </p:cNvSpPr>
            <p:nvPr/>
          </p:nvSpPr>
          <p:spPr bwMode="auto">
            <a:xfrm rot="7200000">
              <a:off x="761" y="3087"/>
              <a:ext cx="1489" cy="0"/>
            </a:xfrm>
            <a:prstGeom prst="line">
              <a:avLst/>
            </a:prstGeom>
            <a:noFill/>
            <a:ln w="19050">
              <a:solidFill>
                <a:srgbClr val="FF33CC"/>
              </a:solidFill>
              <a:round/>
              <a:headEnd type="triangle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44372" name="Line 340"/>
            <p:cNvSpPr>
              <a:spLocks noChangeShapeType="1"/>
            </p:cNvSpPr>
            <p:nvPr/>
          </p:nvSpPr>
          <p:spPr bwMode="auto">
            <a:xfrm rot="14400000" flipH="1">
              <a:off x="9" y="3087"/>
              <a:ext cx="1489" cy="0"/>
            </a:xfrm>
            <a:prstGeom prst="line">
              <a:avLst/>
            </a:prstGeom>
            <a:noFill/>
            <a:ln w="19050">
              <a:solidFill>
                <a:srgbClr val="92D050"/>
              </a:solidFill>
              <a:round/>
              <a:headEnd type="triangle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44373" name="Line 341"/>
            <p:cNvSpPr>
              <a:spLocks noChangeShapeType="1"/>
            </p:cNvSpPr>
            <p:nvPr/>
          </p:nvSpPr>
          <p:spPr bwMode="auto">
            <a:xfrm rot="10800000" flipH="1" flipV="1">
              <a:off x="1130" y="2866"/>
              <a:ext cx="0" cy="862"/>
            </a:xfrm>
            <a:prstGeom prst="line">
              <a:avLst/>
            </a:prstGeom>
            <a:noFill/>
            <a:ln w="19050">
              <a:solidFill>
                <a:schemeClr val="accent3">
                  <a:lumMod val="65000"/>
                </a:schemeClr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44374" name="Line 342"/>
            <p:cNvSpPr>
              <a:spLocks noChangeShapeType="1"/>
            </p:cNvSpPr>
            <p:nvPr/>
          </p:nvSpPr>
          <p:spPr bwMode="auto">
            <a:xfrm rot="18000000" flipH="1" flipV="1">
              <a:off x="754" y="2217"/>
              <a:ext cx="0" cy="863"/>
            </a:xfrm>
            <a:prstGeom prst="line">
              <a:avLst/>
            </a:prstGeom>
            <a:noFill/>
            <a:ln w="19050">
              <a:solidFill>
                <a:schemeClr val="accent3">
                  <a:lumMod val="65000"/>
                </a:schemeClr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44375" name="Line 343"/>
            <p:cNvSpPr>
              <a:spLocks noChangeShapeType="1"/>
            </p:cNvSpPr>
            <p:nvPr/>
          </p:nvSpPr>
          <p:spPr bwMode="auto">
            <a:xfrm rot="3600000" flipV="1">
              <a:off x="1509" y="2220"/>
              <a:ext cx="0" cy="862"/>
            </a:xfrm>
            <a:prstGeom prst="line">
              <a:avLst/>
            </a:prstGeom>
            <a:noFill/>
            <a:ln w="19050">
              <a:solidFill>
                <a:schemeClr val="accent3">
                  <a:lumMod val="65000"/>
                </a:schemeClr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graphicFrame>
          <p:nvGraphicFramePr>
            <p:cNvPr id="44376" name="Object 344"/>
            <p:cNvGraphicFramePr>
              <a:graphicFrameLocks noChangeAspect="1"/>
            </p:cNvGraphicFramePr>
            <p:nvPr/>
          </p:nvGraphicFramePr>
          <p:xfrm>
            <a:off x="216" y="2524"/>
            <a:ext cx="208" cy="1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745" name="Equation" r:id="rId24" imgW="241200" imgH="215640" progId="Equation.DSMT4">
                    <p:embed/>
                  </p:oleObj>
                </mc:Choice>
                <mc:Fallback>
                  <p:oleObj name="Equation" r:id="rId24" imgW="241200" imgH="21564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6" y="2524"/>
                          <a:ext cx="208" cy="19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377" name="Text Box 345"/>
            <p:cNvSpPr txBox="1">
              <a:spLocks noChangeArrowheads="1"/>
            </p:cNvSpPr>
            <p:nvPr/>
          </p:nvSpPr>
          <p:spPr bwMode="auto">
            <a:xfrm>
              <a:off x="1128" y="3738"/>
              <a:ext cx="121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sl-SI" sz="1000" b="1">
                  <a:solidFill>
                    <a:srgbClr val="3333FF"/>
                  </a:solidFill>
                  <a:latin typeface="Times New Roman" pitchFamily="18" charset="0"/>
                  <a:cs typeface="Arial" charset="0"/>
                </a:rPr>
                <a:t>1</a:t>
              </a:r>
            </a:p>
          </p:txBody>
        </p:sp>
        <p:sp>
          <p:nvSpPr>
            <p:cNvPr id="44378" name="Text Box 346"/>
            <p:cNvSpPr txBox="1">
              <a:spLocks noChangeArrowheads="1"/>
            </p:cNvSpPr>
            <p:nvPr/>
          </p:nvSpPr>
          <p:spPr bwMode="auto">
            <a:xfrm>
              <a:off x="271" y="2451"/>
              <a:ext cx="121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sl-SI" sz="1000" b="1">
                  <a:solidFill>
                    <a:srgbClr val="3333FF"/>
                  </a:solidFill>
                  <a:latin typeface="Times New Roman" pitchFamily="18" charset="0"/>
                  <a:cs typeface="Arial" charset="0"/>
                </a:rPr>
                <a:t>2</a:t>
              </a:r>
            </a:p>
          </p:txBody>
        </p:sp>
        <p:sp>
          <p:nvSpPr>
            <p:cNvPr id="44379" name="Text Box 347"/>
            <p:cNvSpPr txBox="1">
              <a:spLocks noChangeArrowheads="1"/>
            </p:cNvSpPr>
            <p:nvPr/>
          </p:nvSpPr>
          <p:spPr bwMode="auto">
            <a:xfrm>
              <a:off x="1861" y="2451"/>
              <a:ext cx="121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sl-SI" sz="1000" b="1">
                  <a:solidFill>
                    <a:srgbClr val="3333FF"/>
                  </a:solidFill>
                  <a:latin typeface="Times New Roman" pitchFamily="18" charset="0"/>
                  <a:cs typeface="Arial" charset="0"/>
                </a:rPr>
                <a:t>3</a:t>
              </a:r>
            </a:p>
          </p:txBody>
        </p:sp>
        <p:sp>
          <p:nvSpPr>
            <p:cNvPr id="44380" name="Text Box 348"/>
            <p:cNvSpPr txBox="1">
              <a:spLocks noChangeArrowheads="1"/>
            </p:cNvSpPr>
            <p:nvPr/>
          </p:nvSpPr>
          <p:spPr bwMode="auto">
            <a:xfrm>
              <a:off x="1181" y="2874"/>
              <a:ext cx="197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sl-SI" sz="1000" b="1">
                  <a:solidFill>
                    <a:srgbClr val="3333FF"/>
                  </a:solidFill>
                  <a:latin typeface="Times New Roman" pitchFamily="18" charset="0"/>
                  <a:cs typeface="Arial" charset="0"/>
                </a:rPr>
                <a:t>N</a:t>
              </a:r>
            </a:p>
          </p:txBody>
        </p:sp>
        <p:graphicFrame>
          <p:nvGraphicFramePr>
            <p:cNvPr id="44381" name="Object 349"/>
            <p:cNvGraphicFramePr>
              <a:graphicFrameLocks noChangeAspect="1"/>
            </p:cNvGraphicFramePr>
            <p:nvPr/>
          </p:nvGraphicFramePr>
          <p:xfrm>
            <a:off x="1830" y="2519"/>
            <a:ext cx="207" cy="2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746" name="Equation" r:id="rId26" imgW="241200" imgH="228600" progId="Equation.DSMT4">
                    <p:embed/>
                  </p:oleObj>
                </mc:Choice>
                <mc:Fallback>
                  <p:oleObj name="Equation" r:id="rId26" imgW="241200" imgH="2286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30" y="2519"/>
                          <a:ext cx="207" cy="2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382" name="Text Box 350"/>
            <p:cNvSpPr txBox="1">
              <a:spLocks noChangeArrowheads="1"/>
            </p:cNvSpPr>
            <p:nvPr/>
          </p:nvSpPr>
          <p:spPr bwMode="auto">
            <a:xfrm>
              <a:off x="1181" y="3817"/>
              <a:ext cx="197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sl-SI" sz="1000" b="1">
                  <a:solidFill>
                    <a:srgbClr val="3333FF"/>
                  </a:solidFill>
                  <a:latin typeface="Times New Roman" pitchFamily="18" charset="0"/>
                  <a:cs typeface="Arial" charset="0"/>
                </a:rPr>
                <a:t>E</a:t>
              </a:r>
            </a:p>
          </p:txBody>
        </p:sp>
      </p:grpSp>
      <p:grpSp>
        <p:nvGrpSpPr>
          <p:cNvPr id="44433" name="Group 401"/>
          <p:cNvGrpSpPr>
            <a:grpSpLocks/>
          </p:cNvGrpSpPr>
          <p:nvPr/>
        </p:nvGrpSpPr>
        <p:grpSpPr bwMode="auto">
          <a:xfrm>
            <a:off x="495368" y="5688019"/>
            <a:ext cx="879475" cy="433388"/>
            <a:chOff x="1634" y="3583"/>
            <a:chExt cx="554" cy="273"/>
          </a:xfrm>
        </p:grpSpPr>
        <p:sp>
          <p:nvSpPr>
            <p:cNvPr id="44383" name="Line 351"/>
            <p:cNvSpPr>
              <a:spLocks noChangeShapeType="1"/>
            </p:cNvSpPr>
            <p:nvPr/>
          </p:nvSpPr>
          <p:spPr bwMode="auto">
            <a:xfrm rot="18000000" flipH="1" flipV="1">
              <a:off x="1911" y="3579"/>
              <a:ext cx="0" cy="554"/>
            </a:xfrm>
            <a:prstGeom prst="line">
              <a:avLst/>
            </a:prstGeom>
            <a:noFill/>
            <a:ln w="12700">
              <a:solidFill>
                <a:srgbClr val="FFC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44384" name="Line 352"/>
            <p:cNvSpPr>
              <a:spLocks noChangeShapeType="1"/>
            </p:cNvSpPr>
            <p:nvPr/>
          </p:nvSpPr>
          <p:spPr bwMode="auto">
            <a:xfrm rot="3600000" flipH="1">
              <a:off x="1911" y="3306"/>
              <a:ext cx="0" cy="554"/>
            </a:xfrm>
            <a:prstGeom prst="line">
              <a:avLst/>
            </a:prstGeom>
            <a:noFill/>
            <a:ln w="12700">
              <a:solidFill>
                <a:srgbClr val="FFC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</p:grpSp>
      <p:grpSp>
        <p:nvGrpSpPr>
          <p:cNvPr id="44432" name="Group 400"/>
          <p:cNvGrpSpPr>
            <a:grpSpLocks/>
          </p:cNvGrpSpPr>
          <p:nvPr/>
        </p:nvGrpSpPr>
        <p:grpSpPr bwMode="auto">
          <a:xfrm>
            <a:off x="1249432" y="5486401"/>
            <a:ext cx="882650" cy="755650"/>
            <a:chOff x="2109" y="3461"/>
            <a:chExt cx="556" cy="476"/>
          </a:xfrm>
        </p:grpSpPr>
        <p:graphicFrame>
          <p:nvGraphicFramePr>
            <p:cNvPr id="44388" name="Object 35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09197802"/>
                </p:ext>
              </p:extLst>
            </p:nvPr>
          </p:nvGraphicFramePr>
          <p:xfrm>
            <a:off x="2121" y="3735"/>
            <a:ext cx="208" cy="2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747" name="Equation" r:id="rId28" imgW="241200" imgH="228600" progId="Equation.DSMT4">
                    <p:embed/>
                  </p:oleObj>
                </mc:Choice>
                <mc:Fallback>
                  <p:oleObj name="Equation" r:id="rId28" imgW="241200" imgH="2286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21" y="3735"/>
                          <a:ext cx="208" cy="2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4389" name="Object 35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57020707"/>
                </p:ext>
              </p:extLst>
            </p:nvPr>
          </p:nvGraphicFramePr>
          <p:xfrm>
            <a:off x="2121" y="3461"/>
            <a:ext cx="208" cy="2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748" name="Equation" r:id="rId30" imgW="241200" imgH="228600" progId="Equation.DSMT4">
                    <p:embed/>
                  </p:oleObj>
                </mc:Choice>
                <mc:Fallback>
                  <p:oleObj name="Equation" r:id="rId30" imgW="241200" imgH="2286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21" y="3461"/>
                          <a:ext cx="208" cy="2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385" name="Line 353"/>
            <p:cNvSpPr>
              <a:spLocks noChangeShapeType="1"/>
            </p:cNvSpPr>
            <p:nvPr/>
          </p:nvSpPr>
          <p:spPr bwMode="auto">
            <a:xfrm rot="3600000" flipH="1">
              <a:off x="2386" y="3592"/>
              <a:ext cx="0" cy="554"/>
            </a:xfrm>
            <a:prstGeom prst="line">
              <a:avLst/>
            </a:prstGeom>
            <a:noFill/>
            <a:ln w="19050">
              <a:solidFill>
                <a:srgbClr val="FFC000"/>
              </a:solidFill>
              <a:round/>
              <a:headEnd type="none" w="med" len="med"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44386" name="Line 354"/>
            <p:cNvSpPr>
              <a:spLocks noChangeShapeType="1"/>
            </p:cNvSpPr>
            <p:nvPr/>
          </p:nvSpPr>
          <p:spPr bwMode="auto">
            <a:xfrm rot="18000000" flipH="1" flipV="1">
              <a:off x="2388" y="3307"/>
              <a:ext cx="0" cy="554"/>
            </a:xfrm>
            <a:prstGeom prst="line">
              <a:avLst/>
            </a:prstGeom>
            <a:noFill/>
            <a:ln w="19050">
              <a:solidFill>
                <a:srgbClr val="FFC000"/>
              </a:solidFill>
              <a:round/>
              <a:headEnd type="none" w="med" len="med"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</p:grpSp>
      <p:grpSp>
        <p:nvGrpSpPr>
          <p:cNvPr id="44434" name="Group 402"/>
          <p:cNvGrpSpPr>
            <a:grpSpLocks/>
          </p:cNvGrpSpPr>
          <p:nvPr/>
        </p:nvGrpSpPr>
        <p:grpSpPr bwMode="auto">
          <a:xfrm>
            <a:off x="561794" y="5591174"/>
            <a:ext cx="1494714" cy="320675"/>
            <a:chOff x="2653" y="3519"/>
            <a:chExt cx="923" cy="202"/>
          </a:xfrm>
        </p:grpSpPr>
        <p:sp>
          <p:nvSpPr>
            <p:cNvPr id="44387" name="Line 355"/>
            <p:cNvSpPr>
              <a:spLocks noChangeShapeType="1"/>
            </p:cNvSpPr>
            <p:nvPr/>
          </p:nvSpPr>
          <p:spPr bwMode="auto">
            <a:xfrm flipH="1">
              <a:off x="2653" y="3716"/>
              <a:ext cx="923" cy="0"/>
            </a:xfrm>
            <a:prstGeom prst="line">
              <a:avLst/>
            </a:prstGeom>
            <a:noFill/>
            <a:ln w="25400">
              <a:solidFill>
                <a:srgbClr val="996633"/>
              </a:solidFill>
              <a:round/>
              <a:headEnd type="none" w="med" len="med"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graphicFrame>
          <p:nvGraphicFramePr>
            <p:cNvPr id="44390" name="Object 35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05057302"/>
                </p:ext>
              </p:extLst>
            </p:nvPr>
          </p:nvGraphicFramePr>
          <p:xfrm>
            <a:off x="2885" y="3519"/>
            <a:ext cx="164" cy="2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749" name="Equation" r:id="rId32" imgW="190440" imgH="228600" progId="Equation.DSMT4">
                    <p:embed/>
                  </p:oleObj>
                </mc:Choice>
                <mc:Fallback>
                  <p:oleObj name="Equation" r:id="rId32" imgW="190440" imgH="2286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85" y="3519"/>
                          <a:ext cx="164" cy="2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44395" name="Object 363"/>
          <p:cNvGraphicFramePr>
            <a:graphicFrameLocks noGrp="1" noChangeAspect="1"/>
          </p:cNvGraphicFramePr>
          <p:nvPr>
            <p:ph/>
          </p:nvPr>
        </p:nvGraphicFramePr>
        <p:xfrm>
          <a:off x="4308475" y="2751138"/>
          <a:ext cx="608013" cy="325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50" name="Equation" r:id="rId34" imgW="406080" imgH="215640" progId="Equation.DSMT4">
                  <p:embed/>
                </p:oleObj>
              </mc:Choice>
              <mc:Fallback>
                <p:oleObj name="Equation" r:id="rId34" imgW="406080" imgH="215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08475" y="2751138"/>
                        <a:ext cx="608013" cy="325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4423" name="Group 391"/>
          <p:cNvGrpSpPr>
            <a:grpSpLocks/>
          </p:cNvGrpSpPr>
          <p:nvPr/>
        </p:nvGrpSpPr>
        <p:grpSpPr bwMode="auto">
          <a:xfrm>
            <a:off x="1701868" y="4549775"/>
            <a:ext cx="382587" cy="1368425"/>
            <a:chOff x="2129" y="2866"/>
            <a:chExt cx="241" cy="862"/>
          </a:xfrm>
        </p:grpSpPr>
        <p:sp>
          <p:nvSpPr>
            <p:cNvPr id="44421" name="Line 389"/>
            <p:cNvSpPr>
              <a:spLocks noChangeShapeType="1"/>
            </p:cNvSpPr>
            <p:nvPr/>
          </p:nvSpPr>
          <p:spPr bwMode="auto">
            <a:xfrm rot="-10800000" flipH="1" flipV="1">
              <a:off x="2363" y="2866"/>
              <a:ext cx="0" cy="862"/>
            </a:xfrm>
            <a:prstGeom prst="line">
              <a:avLst/>
            </a:prstGeom>
            <a:noFill/>
            <a:ln w="38100">
              <a:solidFill>
                <a:srgbClr val="3333FF"/>
              </a:solidFill>
              <a:round/>
              <a:headEnd type="triangle"/>
              <a:tailEnd type="none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graphicFrame>
          <p:nvGraphicFramePr>
            <p:cNvPr id="44422" name="Object 39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27772696"/>
                </p:ext>
              </p:extLst>
            </p:nvPr>
          </p:nvGraphicFramePr>
          <p:xfrm>
            <a:off x="2129" y="2975"/>
            <a:ext cx="241" cy="2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751" name="Equation" r:id="rId36" imgW="279360" imgH="228600" progId="Equation.DSMT4">
                    <p:embed/>
                  </p:oleObj>
                </mc:Choice>
                <mc:Fallback>
                  <p:oleObj name="Equation" r:id="rId36" imgW="279360" imgH="2286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129" y="2975"/>
                          <a:ext cx="241" cy="2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4446" name="Group 414"/>
          <p:cNvGrpSpPr>
            <a:grpSpLocks/>
          </p:cNvGrpSpPr>
          <p:nvPr/>
        </p:nvGrpSpPr>
        <p:grpSpPr bwMode="auto">
          <a:xfrm>
            <a:off x="2064143" y="5027626"/>
            <a:ext cx="277813" cy="881065"/>
            <a:chOff x="1124" y="3701"/>
            <a:chExt cx="175" cy="555"/>
          </a:xfrm>
        </p:grpSpPr>
        <p:sp>
          <p:nvSpPr>
            <p:cNvPr id="44436" name="Line 404"/>
            <p:cNvSpPr>
              <a:spLocks noChangeShapeType="1"/>
            </p:cNvSpPr>
            <p:nvPr/>
          </p:nvSpPr>
          <p:spPr bwMode="auto">
            <a:xfrm rot="10800000" flipH="1" flipV="1">
              <a:off x="1130" y="3701"/>
              <a:ext cx="0" cy="555"/>
            </a:xfrm>
            <a:prstGeom prst="line">
              <a:avLst/>
            </a:prstGeom>
            <a:noFill/>
            <a:ln w="19050">
              <a:solidFill>
                <a:schemeClr val="accent6">
                  <a:lumMod val="40000"/>
                  <a:lumOff val="60000"/>
                </a:schemeClr>
              </a:solidFill>
              <a:round/>
              <a:headEnd type="triangle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graphicFrame>
          <p:nvGraphicFramePr>
            <p:cNvPr id="44442" name="Object 4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00868277"/>
                </p:ext>
              </p:extLst>
            </p:nvPr>
          </p:nvGraphicFramePr>
          <p:xfrm>
            <a:off x="1124" y="3824"/>
            <a:ext cx="175" cy="20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752" name="Equation" r:id="rId38" imgW="203040" imgH="228600" progId="Equation.DSMT4">
                    <p:embed/>
                  </p:oleObj>
                </mc:Choice>
                <mc:Fallback>
                  <p:oleObj name="Equation" r:id="rId38" imgW="203040" imgH="2286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24" y="3824"/>
                          <a:ext cx="175" cy="20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4453" name="Group 421"/>
          <p:cNvGrpSpPr>
            <a:grpSpLocks/>
          </p:cNvGrpSpPr>
          <p:nvPr/>
        </p:nvGrpSpPr>
        <p:grpSpPr bwMode="auto">
          <a:xfrm>
            <a:off x="1893888" y="3713163"/>
            <a:ext cx="5502275" cy="703262"/>
            <a:chOff x="1193" y="2650"/>
            <a:chExt cx="3466" cy="443"/>
          </a:xfrm>
        </p:grpSpPr>
        <p:sp>
          <p:nvSpPr>
            <p:cNvPr id="44448" name="AutoShape 416"/>
            <p:cNvSpPr>
              <a:spLocks/>
            </p:cNvSpPr>
            <p:nvPr/>
          </p:nvSpPr>
          <p:spPr bwMode="auto">
            <a:xfrm rot="-5400000">
              <a:off x="2862" y="981"/>
              <a:ext cx="128" cy="3466"/>
            </a:xfrm>
            <a:prstGeom prst="leftBrace">
              <a:avLst>
                <a:gd name="adj1" fmla="val 225651"/>
                <a:gd name="adj2" fmla="val 50000"/>
              </a:avLst>
            </a:prstGeom>
            <a:noFill/>
            <a:ln w="25400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l-SI"/>
            </a:p>
          </p:txBody>
        </p:sp>
        <p:grpSp>
          <p:nvGrpSpPr>
            <p:cNvPr id="44452" name="Group 420"/>
            <p:cNvGrpSpPr>
              <a:grpSpLocks/>
            </p:cNvGrpSpPr>
            <p:nvPr/>
          </p:nvGrpSpPr>
          <p:grpSpPr bwMode="auto">
            <a:xfrm>
              <a:off x="2397" y="2794"/>
              <a:ext cx="1048" cy="299"/>
              <a:chOff x="2397" y="2794"/>
              <a:chExt cx="1048" cy="299"/>
            </a:xfrm>
          </p:grpSpPr>
          <p:sp>
            <p:nvSpPr>
              <p:cNvPr id="44449" name="Text Box 417"/>
              <p:cNvSpPr txBox="1">
                <a:spLocks noChangeArrowheads="1"/>
              </p:cNvSpPr>
              <p:nvPr/>
            </p:nvSpPr>
            <p:spPr bwMode="auto">
              <a:xfrm>
                <a:off x="2397" y="2794"/>
                <a:ext cx="1048" cy="1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sl-SI" sz="1200" b="1">
                    <a:solidFill>
                      <a:srgbClr val="FF0000"/>
                    </a:solidFill>
                    <a:latin typeface="Times New Roman" pitchFamily="18" charset="0"/>
                    <a:cs typeface="Arial" charset="0"/>
                  </a:rPr>
                  <a:t>1. Kirchoffov zakon</a:t>
                </a:r>
              </a:p>
            </p:txBody>
          </p:sp>
          <p:graphicFrame>
            <p:nvGraphicFramePr>
              <p:cNvPr id="44450" name="Object 418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45928506"/>
                  </p:ext>
                </p:extLst>
              </p:nvPr>
            </p:nvGraphicFramePr>
            <p:xfrm>
              <a:off x="2683" y="2887"/>
              <a:ext cx="484" cy="206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6753" name="Equation" r:id="rId40" imgW="596880" imgH="253800" progId="Equation.DSMT4">
                      <p:embed/>
                    </p:oleObj>
                  </mc:Choice>
                  <mc:Fallback>
                    <p:oleObj name="Equation" r:id="rId40" imgW="596880" imgH="253800" progId="Equation.DSMT4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1"/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683" y="2887"/>
                            <a:ext cx="484" cy="206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</p:grpSp>
      <p:grpSp>
        <p:nvGrpSpPr>
          <p:cNvPr id="44457" name="Group 425"/>
          <p:cNvGrpSpPr>
            <a:grpSpLocks/>
          </p:cNvGrpSpPr>
          <p:nvPr/>
        </p:nvGrpSpPr>
        <p:grpSpPr bwMode="auto">
          <a:xfrm>
            <a:off x="2030415" y="2316163"/>
            <a:ext cx="665163" cy="463550"/>
            <a:chOff x="1279" y="1459"/>
            <a:chExt cx="419" cy="292"/>
          </a:xfrm>
        </p:grpSpPr>
        <p:sp>
          <p:nvSpPr>
            <p:cNvPr id="44454" name="Rectangle 422"/>
            <p:cNvSpPr>
              <a:spLocks noChangeAspect="1" noChangeArrowheads="1"/>
            </p:cNvSpPr>
            <p:nvPr/>
          </p:nvSpPr>
          <p:spPr bwMode="auto">
            <a:xfrm>
              <a:off x="1337" y="1469"/>
              <a:ext cx="119" cy="282"/>
            </a:xfrm>
            <a:prstGeom prst="re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sl-SI"/>
            </a:p>
          </p:txBody>
        </p:sp>
        <p:graphicFrame>
          <p:nvGraphicFramePr>
            <p:cNvPr id="44455" name="Object 4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78266759"/>
                </p:ext>
              </p:extLst>
            </p:nvPr>
          </p:nvGraphicFramePr>
          <p:xfrm>
            <a:off x="1473" y="1532"/>
            <a:ext cx="225" cy="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754" name="Equation" r:id="rId42" imgW="228600" imgH="215640" progId="Equation.DSMT4">
                    <p:embed/>
                  </p:oleObj>
                </mc:Choice>
                <mc:Fallback>
                  <p:oleObj name="Equation" r:id="rId42" imgW="228600" imgH="21564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73" y="1532"/>
                          <a:ext cx="225" cy="2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4456" name="Line 424"/>
            <p:cNvSpPr>
              <a:spLocks noChangeShapeType="1"/>
            </p:cNvSpPr>
            <p:nvPr/>
          </p:nvSpPr>
          <p:spPr bwMode="auto">
            <a:xfrm flipV="1">
              <a:off x="1279" y="1459"/>
              <a:ext cx="245" cy="29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</p:grpSp>
      <p:grpSp>
        <p:nvGrpSpPr>
          <p:cNvPr id="44461" name="Group 429"/>
          <p:cNvGrpSpPr>
            <a:grpSpLocks/>
          </p:cNvGrpSpPr>
          <p:nvPr/>
        </p:nvGrpSpPr>
        <p:grpSpPr bwMode="auto">
          <a:xfrm>
            <a:off x="2074465" y="5562272"/>
            <a:ext cx="1540117" cy="341313"/>
            <a:chOff x="3169" y="3420"/>
            <a:chExt cx="923" cy="215"/>
          </a:xfrm>
        </p:grpSpPr>
        <p:sp>
          <p:nvSpPr>
            <p:cNvPr id="44459" name="Line 427"/>
            <p:cNvSpPr>
              <a:spLocks noChangeShapeType="1"/>
            </p:cNvSpPr>
            <p:nvPr/>
          </p:nvSpPr>
          <p:spPr bwMode="auto">
            <a:xfrm>
              <a:off x="3169" y="3635"/>
              <a:ext cx="923" cy="0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 type="none" w="med" len="med"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graphicFrame>
          <p:nvGraphicFramePr>
            <p:cNvPr id="44460" name="Object 4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104285258"/>
                </p:ext>
              </p:extLst>
            </p:nvPr>
          </p:nvGraphicFramePr>
          <p:xfrm>
            <a:off x="3731" y="3420"/>
            <a:ext cx="153" cy="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755" name="Equation" r:id="rId44" imgW="177480" imgH="241200" progId="Equation.DSMT4">
                    <p:embed/>
                  </p:oleObj>
                </mc:Choice>
                <mc:Fallback>
                  <p:oleObj name="Equation" r:id="rId44" imgW="177480" imgH="2412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31" y="3420"/>
                          <a:ext cx="153" cy="2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4471" name="Group 439"/>
          <p:cNvGrpSpPr>
            <a:grpSpLocks/>
          </p:cNvGrpSpPr>
          <p:nvPr/>
        </p:nvGrpSpPr>
        <p:grpSpPr bwMode="auto">
          <a:xfrm>
            <a:off x="1939981" y="4984748"/>
            <a:ext cx="269875" cy="528638"/>
            <a:chOff x="3220" y="3392"/>
            <a:chExt cx="170" cy="333"/>
          </a:xfrm>
        </p:grpSpPr>
        <p:sp>
          <p:nvSpPr>
            <p:cNvPr id="44464" name="Line 432"/>
            <p:cNvSpPr>
              <a:spLocks noChangeShapeType="1"/>
            </p:cNvSpPr>
            <p:nvPr/>
          </p:nvSpPr>
          <p:spPr bwMode="auto">
            <a:xfrm rot="14400000" flipH="1">
              <a:off x="3224" y="3560"/>
              <a:ext cx="33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44465" name="Line 433"/>
            <p:cNvSpPr>
              <a:spLocks noChangeShapeType="1"/>
            </p:cNvSpPr>
            <p:nvPr/>
          </p:nvSpPr>
          <p:spPr bwMode="auto">
            <a:xfrm rot="7200000">
              <a:off x="3054" y="3558"/>
              <a:ext cx="33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</p:grpSp>
      <p:grpSp>
        <p:nvGrpSpPr>
          <p:cNvPr id="44470" name="Group 438"/>
          <p:cNvGrpSpPr>
            <a:grpSpLocks/>
          </p:cNvGrpSpPr>
          <p:nvPr/>
        </p:nvGrpSpPr>
        <p:grpSpPr bwMode="auto">
          <a:xfrm>
            <a:off x="1495496" y="5314954"/>
            <a:ext cx="1149351" cy="636588"/>
            <a:chOff x="2940" y="2935"/>
            <a:chExt cx="724" cy="401"/>
          </a:xfrm>
        </p:grpSpPr>
        <p:sp>
          <p:nvSpPr>
            <p:cNvPr id="44462" name="Line 430"/>
            <p:cNvSpPr>
              <a:spLocks noChangeShapeType="1"/>
            </p:cNvSpPr>
            <p:nvPr/>
          </p:nvSpPr>
          <p:spPr bwMode="auto">
            <a:xfrm rot="14400000" flipH="1">
              <a:off x="3050" y="3169"/>
              <a:ext cx="33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sp>
          <p:nvSpPr>
            <p:cNvPr id="44463" name="Line 431"/>
            <p:cNvSpPr>
              <a:spLocks noChangeShapeType="1"/>
            </p:cNvSpPr>
            <p:nvPr/>
          </p:nvSpPr>
          <p:spPr bwMode="auto">
            <a:xfrm rot="7200000">
              <a:off x="3230" y="3171"/>
              <a:ext cx="331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graphicFrame>
          <p:nvGraphicFramePr>
            <p:cNvPr id="44467" name="Object 43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82303271"/>
                </p:ext>
              </p:extLst>
            </p:nvPr>
          </p:nvGraphicFramePr>
          <p:xfrm>
            <a:off x="2940" y="2935"/>
            <a:ext cx="208" cy="2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756" name="Equation" r:id="rId46" imgW="241200" imgH="228600" progId="Equation.DSMT4">
                    <p:embed/>
                  </p:oleObj>
                </mc:Choice>
                <mc:Fallback>
                  <p:oleObj name="Equation" r:id="rId46" imgW="241200" imgH="2286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40" y="2935"/>
                          <a:ext cx="208" cy="2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4468" name="Object 43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86208439"/>
                </p:ext>
              </p:extLst>
            </p:nvPr>
          </p:nvGraphicFramePr>
          <p:xfrm>
            <a:off x="3456" y="2935"/>
            <a:ext cx="208" cy="2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757" name="Equation" r:id="rId48" imgW="241200" imgH="228600" progId="Equation.DSMT4">
                    <p:embed/>
                  </p:oleObj>
                </mc:Choice>
                <mc:Fallback>
                  <p:oleObj name="Equation" r:id="rId48" imgW="241200" imgH="2286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456" y="2935"/>
                          <a:ext cx="208" cy="2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44475" name="Group 443"/>
          <p:cNvGrpSpPr>
            <a:grpSpLocks/>
          </p:cNvGrpSpPr>
          <p:nvPr/>
        </p:nvGrpSpPr>
        <p:grpSpPr bwMode="auto">
          <a:xfrm>
            <a:off x="1820562" y="5904963"/>
            <a:ext cx="254000" cy="860301"/>
            <a:chOff x="969" y="3701"/>
            <a:chExt cx="160" cy="526"/>
          </a:xfrm>
        </p:grpSpPr>
        <p:sp>
          <p:nvSpPr>
            <p:cNvPr id="44473" name="Line 441"/>
            <p:cNvSpPr>
              <a:spLocks noChangeShapeType="1"/>
            </p:cNvSpPr>
            <p:nvPr/>
          </p:nvSpPr>
          <p:spPr bwMode="auto">
            <a:xfrm rot="10800000" flipH="1">
              <a:off x="1129" y="3701"/>
              <a:ext cx="0" cy="526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 type="triangl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sl-SI"/>
            </a:p>
          </p:txBody>
        </p:sp>
        <p:graphicFrame>
          <p:nvGraphicFramePr>
            <p:cNvPr id="44474" name="Object 44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79089674"/>
                </p:ext>
              </p:extLst>
            </p:nvPr>
          </p:nvGraphicFramePr>
          <p:xfrm>
            <a:off x="969" y="3927"/>
            <a:ext cx="153" cy="19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758" name="Equation" r:id="rId50" imgW="177480" imgH="215640" progId="Equation.DSMT4">
                    <p:embed/>
                  </p:oleObj>
                </mc:Choice>
                <mc:Fallback>
                  <p:oleObj name="Equation" r:id="rId50" imgW="177480" imgH="21564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69" y="3927"/>
                          <a:ext cx="153" cy="19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44479" name="Picture 447"/>
          <p:cNvPicPr>
            <a:picLocks noChangeAspect="1" noChangeArrowheads="1"/>
          </p:cNvPicPr>
          <p:nvPr/>
        </p:nvPicPr>
        <p:blipFill>
          <a:blip r:embed="rId5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7" t="5180" r="8966"/>
          <a:stretch>
            <a:fillRect/>
          </a:stretch>
        </p:blipFill>
        <p:spPr bwMode="auto">
          <a:xfrm>
            <a:off x="3937000" y="4814888"/>
            <a:ext cx="5208588" cy="2043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481" name="Picture 449"/>
          <p:cNvPicPr>
            <a:picLocks noChangeAspect="1" noChangeArrowheads="1"/>
          </p:cNvPicPr>
          <p:nvPr/>
        </p:nvPicPr>
        <p:blipFill>
          <a:blip r:embed="rId5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7" t="6685" r="8966"/>
          <a:stretch>
            <a:fillRect/>
          </a:stretch>
        </p:blipFill>
        <p:spPr bwMode="auto">
          <a:xfrm>
            <a:off x="3935413" y="4848225"/>
            <a:ext cx="5208587" cy="200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Skupina 4"/>
          <p:cNvGrpSpPr/>
          <p:nvPr/>
        </p:nvGrpSpPr>
        <p:grpSpPr>
          <a:xfrm rot="19844224">
            <a:off x="1621193" y="5672246"/>
            <a:ext cx="527781" cy="240314"/>
            <a:chOff x="1407492" y="5591404"/>
            <a:chExt cx="527781" cy="240314"/>
          </a:xfrm>
        </p:grpSpPr>
        <p:grpSp>
          <p:nvGrpSpPr>
            <p:cNvPr id="4" name="Skupina 3"/>
            <p:cNvGrpSpPr/>
            <p:nvPr/>
          </p:nvGrpSpPr>
          <p:grpSpPr>
            <a:xfrm>
              <a:off x="1659591" y="5598395"/>
              <a:ext cx="275682" cy="212873"/>
              <a:chOff x="1659591" y="5598395"/>
              <a:chExt cx="275682" cy="212873"/>
            </a:xfrm>
          </p:grpSpPr>
          <p:sp>
            <p:nvSpPr>
              <p:cNvPr id="199" name="Line 353"/>
              <p:cNvSpPr>
                <a:spLocks noChangeShapeType="1"/>
              </p:cNvSpPr>
              <p:nvPr/>
            </p:nvSpPr>
            <p:spPr bwMode="auto">
              <a:xfrm rot="3600000" flipH="1">
                <a:off x="1776481" y="5552653"/>
                <a:ext cx="2867" cy="236647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00" name="Line 353"/>
              <p:cNvSpPr>
                <a:spLocks noChangeShapeType="1"/>
              </p:cNvSpPr>
              <p:nvPr/>
            </p:nvSpPr>
            <p:spPr bwMode="auto">
              <a:xfrm rot="9000000" flipH="1">
                <a:off x="1931760" y="5598395"/>
                <a:ext cx="3513" cy="212873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</p:grpSp>
        <p:grpSp>
          <p:nvGrpSpPr>
            <p:cNvPr id="202" name="Skupina 201"/>
            <p:cNvGrpSpPr/>
            <p:nvPr/>
          </p:nvGrpSpPr>
          <p:grpSpPr>
            <a:xfrm rot="3808497">
              <a:off x="1454888" y="5544008"/>
              <a:ext cx="240314" cy="335106"/>
              <a:chOff x="1406234" y="5882942"/>
              <a:chExt cx="240314" cy="335106"/>
            </a:xfrm>
          </p:grpSpPr>
          <p:sp>
            <p:nvSpPr>
              <p:cNvPr id="203" name="Line 353"/>
              <p:cNvSpPr>
                <a:spLocks noChangeShapeType="1"/>
              </p:cNvSpPr>
              <p:nvPr/>
            </p:nvSpPr>
            <p:spPr bwMode="auto">
              <a:xfrm rot="3600000">
                <a:off x="1438056" y="5851120"/>
                <a:ext cx="135232" cy="198875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04" name="Line 353"/>
              <p:cNvSpPr>
                <a:spLocks noChangeShapeType="1"/>
              </p:cNvSpPr>
              <p:nvPr/>
            </p:nvSpPr>
            <p:spPr bwMode="auto">
              <a:xfrm rot="9000000">
                <a:off x="1496716" y="6009052"/>
                <a:ext cx="149832" cy="208996"/>
              </a:xfrm>
              <a:prstGeom prst="line">
                <a:avLst/>
              </a:prstGeom>
              <a:noFill/>
              <a:ln w="12700">
                <a:solidFill>
                  <a:schemeClr val="accent2">
                    <a:lumMod val="40000"/>
                    <a:lumOff val="60000"/>
                  </a:schemeClr>
                </a:solidFill>
                <a:prstDash val="sysDot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sl-SI"/>
              </a:p>
            </p:txBody>
          </p:sp>
        </p:grpSp>
      </p:grpSp>
      <p:grpSp>
        <p:nvGrpSpPr>
          <p:cNvPr id="24" name="Skupina 23"/>
          <p:cNvGrpSpPr/>
          <p:nvPr/>
        </p:nvGrpSpPr>
        <p:grpSpPr>
          <a:xfrm>
            <a:off x="2109707" y="5556785"/>
            <a:ext cx="1927034" cy="348277"/>
            <a:chOff x="269817" y="5561272"/>
            <a:chExt cx="1927034" cy="348277"/>
          </a:xfrm>
        </p:grpSpPr>
        <p:cxnSp>
          <p:nvCxnSpPr>
            <p:cNvPr id="3" name="Raven puščični povezovalnik 2"/>
            <p:cNvCxnSpPr/>
            <p:nvPr/>
          </p:nvCxnSpPr>
          <p:spPr bwMode="auto">
            <a:xfrm flipH="1">
              <a:off x="269817" y="5909549"/>
              <a:ext cx="1927034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00B050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aphicFrame>
          <p:nvGraphicFramePr>
            <p:cNvPr id="224" name="Object 4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88821063"/>
                </p:ext>
              </p:extLst>
            </p:nvPr>
          </p:nvGraphicFramePr>
          <p:xfrm>
            <a:off x="1815567" y="5561272"/>
            <a:ext cx="242887" cy="3381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759" name="Equation" r:id="rId54" imgW="177480" imgH="241200" progId="Equation.DSMT4">
                    <p:embed/>
                  </p:oleObj>
                </mc:Choice>
                <mc:Fallback>
                  <p:oleObj name="Equation" r:id="rId54" imgW="177480" imgH="2412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815567" y="5561272"/>
                          <a:ext cx="242887" cy="3381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26" name="Raven povezovalnik 25"/>
          <p:cNvCxnSpPr/>
          <p:nvPr/>
        </p:nvCxnSpPr>
        <p:spPr bwMode="auto">
          <a:xfrm>
            <a:off x="3591653" y="5725854"/>
            <a:ext cx="0" cy="40983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92D05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7" name="Skupina 26"/>
          <p:cNvGrpSpPr/>
          <p:nvPr/>
        </p:nvGrpSpPr>
        <p:grpSpPr>
          <a:xfrm>
            <a:off x="2073770" y="5901545"/>
            <a:ext cx="443887" cy="845948"/>
            <a:chOff x="3443097" y="5917310"/>
            <a:chExt cx="558772" cy="831826"/>
          </a:xfrm>
        </p:grpSpPr>
        <p:grpSp>
          <p:nvGrpSpPr>
            <p:cNvPr id="23" name="Skupina 22"/>
            <p:cNvGrpSpPr/>
            <p:nvPr/>
          </p:nvGrpSpPr>
          <p:grpSpPr>
            <a:xfrm>
              <a:off x="3443097" y="5917310"/>
              <a:ext cx="558772" cy="831826"/>
              <a:chOff x="3443097" y="5917310"/>
              <a:chExt cx="558772" cy="831826"/>
            </a:xfrm>
          </p:grpSpPr>
          <p:cxnSp>
            <p:nvCxnSpPr>
              <p:cNvPr id="8" name="Raven puščični povezovalnik 7"/>
              <p:cNvCxnSpPr/>
              <p:nvPr/>
            </p:nvCxnSpPr>
            <p:spPr bwMode="auto">
              <a:xfrm flipH="1" flipV="1">
                <a:off x="3446745" y="5917310"/>
                <a:ext cx="551146" cy="831826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triangl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" name="Raven povezovalnik 9"/>
              <p:cNvCxnSpPr/>
              <p:nvPr/>
            </p:nvCxnSpPr>
            <p:spPr bwMode="auto">
              <a:xfrm flipH="1">
                <a:off x="3443097" y="6745568"/>
                <a:ext cx="558772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C000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4" name="Raven povezovalnik 213"/>
              <p:cNvCxnSpPr/>
              <p:nvPr/>
            </p:nvCxnSpPr>
            <p:spPr bwMode="auto">
              <a:xfrm flipV="1">
                <a:off x="3446552" y="5924704"/>
                <a:ext cx="0" cy="794358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C000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aphicFrame>
          <p:nvGraphicFramePr>
            <p:cNvPr id="228" name="Object 44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91677747"/>
                </p:ext>
              </p:extLst>
            </p:nvPr>
          </p:nvGraphicFramePr>
          <p:xfrm>
            <a:off x="3758980" y="6099155"/>
            <a:ext cx="242889" cy="303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760" name="Equation" r:id="rId55" imgW="177480" imgH="215640" progId="Equation.DSMT4">
                    <p:embed/>
                  </p:oleObj>
                </mc:Choice>
                <mc:Fallback>
                  <p:oleObj name="Equation" r:id="rId55" imgW="177480" imgH="21564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58980" y="6099155"/>
                          <a:ext cx="242889" cy="3032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30" name="Skupina 229"/>
          <p:cNvGrpSpPr/>
          <p:nvPr/>
        </p:nvGrpSpPr>
        <p:grpSpPr>
          <a:xfrm>
            <a:off x="2092564" y="5563880"/>
            <a:ext cx="1139776" cy="341182"/>
            <a:chOff x="258930" y="5571996"/>
            <a:chExt cx="1801766" cy="341182"/>
          </a:xfrm>
        </p:grpSpPr>
        <p:cxnSp>
          <p:nvCxnSpPr>
            <p:cNvPr id="231" name="Raven puščični povezovalnik 230"/>
            <p:cNvCxnSpPr/>
            <p:nvPr/>
          </p:nvCxnSpPr>
          <p:spPr bwMode="auto">
            <a:xfrm flipH="1">
              <a:off x="258930" y="5913178"/>
              <a:ext cx="1801766" cy="0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00B050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aphicFrame>
          <p:nvGraphicFramePr>
            <p:cNvPr id="232" name="Object 4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48242563"/>
                </p:ext>
              </p:extLst>
            </p:nvPr>
          </p:nvGraphicFramePr>
          <p:xfrm>
            <a:off x="258930" y="5571996"/>
            <a:ext cx="242887" cy="3381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761" name="Equation" r:id="rId56" imgW="177480" imgH="241200" progId="Equation.DSMT4">
                    <p:embed/>
                  </p:oleObj>
                </mc:Choice>
                <mc:Fallback>
                  <p:oleObj name="Equation" r:id="rId56" imgW="177480" imgH="2412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8930" y="5571996"/>
                          <a:ext cx="242887" cy="33813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33" name="Skupina 232"/>
          <p:cNvGrpSpPr/>
          <p:nvPr/>
        </p:nvGrpSpPr>
        <p:grpSpPr>
          <a:xfrm>
            <a:off x="1461294" y="5910922"/>
            <a:ext cx="619342" cy="832565"/>
            <a:chOff x="7126162" y="4995422"/>
            <a:chExt cx="3434665" cy="909270"/>
          </a:xfrm>
        </p:grpSpPr>
        <p:grpSp>
          <p:nvGrpSpPr>
            <p:cNvPr id="234" name="Skupina 233"/>
            <p:cNvGrpSpPr/>
            <p:nvPr/>
          </p:nvGrpSpPr>
          <p:grpSpPr>
            <a:xfrm>
              <a:off x="8125398" y="4995422"/>
              <a:ext cx="2435429" cy="909270"/>
              <a:chOff x="8125398" y="4995422"/>
              <a:chExt cx="2435429" cy="909270"/>
            </a:xfrm>
          </p:grpSpPr>
          <p:cxnSp>
            <p:nvCxnSpPr>
              <p:cNvPr id="236" name="Raven puščični povezovalnik 235"/>
              <p:cNvCxnSpPr/>
              <p:nvPr/>
            </p:nvCxnSpPr>
            <p:spPr bwMode="auto">
              <a:xfrm flipV="1">
                <a:off x="8125398" y="4998715"/>
                <a:ext cx="2435429" cy="905977"/>
              </a:xfrm>
              <a:prstGeom prst="straightConnector1">
                <a:avLst/>
              </a:prstGeom>
              <a:solidFill>
                <a:schemeClr val="accent1"/>
              </a:solidFill>
              <a:ln w="28575" cap="flat" cmpd="sng" algn="ctr">
                <a:solidFill>
                  <a:srgbClr val="FF0000"/>
                </a:solidFill>
                <a:prstDash val="solid"/>
                <a:round/>
                <a:headEnd type="triangl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Raven povezovalnik 236"/>
              <p:cNvCxnSpPr/>
              <p:nvPr/>
            </p:nvCxnSpPr>
            <p:spPr bwMode="auto">
              <a:xfrm flipH="1">
                <a:off x="8172798" y="5904692"/>
                <a:ext cx="2321942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C000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Raven povezovalnik 237"/>
              <p:cNvCxnSpPr/>
              <p:nvPr/>
            </p:nvCxnSpPr>
            <p:spPr bwMode="auto">
              <a:xfrm flipV="1">
                <a:off x="10538090" y="4995422"/>
                <a:ext cx="0" cy="90927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C00000"/>
                </a:solidFill>
                <a:prstDash val="sysDash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graphicFrame>
          <p:nvGraphicFramePr>
            <p:cNvPr id="235" name="Object 44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07543593"/>
                </p:ext>
              </p:extLst>
            </p:nvPr>
          </p:nvGraphicFramePr>
          <p:xfrm>
            <a:off x="7126162" y="5465426"/>
            <a:ext cx="1267169" cy="3032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762" name="Equation" r:id="rId57" imgW="177480" imgH="215640" progId="Equation.DSMT4">
                    <p:embed/>
                  </p:oleObj>
                </mc:Choice>
                <mc:Fallback>
                  <p:oleObj name="Equation" r:id="rId57" imgW="177480" imgH="21564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26162" y="5465426"/>
                          <a:ext cx="1267169" cy="3032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41" name="Pravokotnik 240"/>
              <p:cNvSpPr/>
              <p:nvPr/>
            </p:nvSpPr>
            <p:spPr>
              <a:xfrm>
                <a:off x="4529993" y="336550"/>
                <a:ext cx="4301270" cy="34233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r>
                  <a:rPr lang="sl-SI" sz="1400" dirty="0">
                    <a:latin typeface="Times New Roman"/>
                    <a:ea typeface="Times New Roman"/>
                  </a:rPr>
                  <a:t>Kompenzirano obratovanje, </a:t>
                </a:r>
                <a:r>
                  <a:rPr lang="sl-SI" sz="1400" dirty="0" smtClean="0">
                    <a:latin typeface="Times New Roman"/>
                    <a:ea typeface="Times New Roman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l-SI" sz="1400" i="1">
                            <a:latin typeface="Cambria Math"/>
                            <a:ea typeface="Times New Roman"/>
                          </a:rPr>
                        </m:ctrlPr>
                      </m:sSubPr>
                      <m:e>
                        <m:r>
                          <a:rPr lang="sl-SI" sz="1400" i="1">
                            <a:latin typeface="Cambria Math"/>
                            <a:ea typeface="Times New Roman"/>
                          </a:rPr>
                          <m:t>𝑋</m:t>
                        </m:r>
                      </m:e>
                      <m:sub>
                        <m:r>
                          <a:rPr lang="sl-SI" sz="1400">
                            <a:latin typeface="Cambria Math"/>
                            <a:ea typeface="Times New Roman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sl-SI" sz="1400">
                            <a:latin typeface="Cambria Math"/>
                            <a:ea typeface="Times New Roman"/>
                          </a:rPr>
                          <m:t>p</m:t>
                        </m:r>
                      </m:sub>
                    </m:sSub>
                    <m:r>
                      <a:rPr lang="sl-SI" sz="1400" i="1">
                        <a:latin typeface="Cambria Math"/>
                        <a:ea typeface="Times New Roman"/>
                      </a:rPr>
                      <m:t>=</m:t>
                    </m:r>
                    <m:sSub>
                      <m:sSubPr>
                        <m:ctrlPr>
                          <a:rPr lang="sl-SI" sz="1400" i="1">
                            <a:latin typeface="Cambria Math"/>
                            <a:ea typeface="Times New Roman"/>
                          </a:rPr>
                        </m:ctrlPr>
                      </m:sSubPr>
                      <m:e>
                        <m:r>
                          <a:rPr lang="sl-SI" sz="1400" i="1">
                            <a:latin typeface="Cambria Math"/>
                            <a:ea typeface="Times New Roman"/>
                          </a:rPr>
                          <m:t>𝑋</m:t>
                        </m:r>
                      </m:e>
                      <m:sub>
                        <m:r>
                          <a:rPr lang="sl-SI" sz="1400">
                            <a:latin typeface="Cambria Math"/>
                            <a:ea typeface="Times New Roman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sl-SI" sz="1400">
                            <a:latin typeface="Cambria Math"/>
                            <a:ea typeface="Times New Roman"/>
                          </a:rPr>
                          <m:t>c</m:t>
                        </m:r>
                      </m:sub>
                    </m:sSub>
                  </m:oMath>
                </a14:m>
                <a:r>
                  <a:rPr lang="sl-SI" sz="1400" dirty="0">
                    <a:latin typeface="Times New Roman"/>
                    <a:ea typeface="Times New Roman"/>
                  </a:rPr>
                  <a:t> </a:t>
                </a:r>
                <a14:m>
                  <m:oMath xmlns:m="http://schemas.openxmlformats.org/officeDocument/2006/math">
                    <m:r>
                      <a:rPr lang="sl-SI" sz="1400" i="1" smtClean="0">
                        <a:latin typeface="Cambria Math"/>
                        <a:ea typeface="Cambria Math"/>
                      </a:rPr>
                      <m:t>⇒</m:t>
                    </m:r>
                    <m:d>
                      <m:dPr>
                        <m:begChr m:val="|"/>
                        <m:endChr m:val="|"/>
                        <m:ctrlPr>
                          <a:rPr lang="sl-SI" sz="14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sl-SI" sz="1400" i="1">
                                <a:latin typeface="Cambria Math"/>
                                <a:ea typeface="Times New Roman"/>
                              </a:rPr>
                            </m:ctrlPr>
                          </m:sSubPr>
                          <m:e>
                            <m:bar>
                              <m:barPr>
                                <m:ctrlPr>
                                  <a:rPr lang="sl-SI" sz="1400" i="1">
                                    <a:latin typeface="Cambria Math"/>
                                    <a:ea typeface="Times New Roman"/>
                                  </a:rPr>
                                </m:ctrlPr>
                              </m:barPr>
                              <m:e>
                                <m:r>
                                  <a:rPr lang="sl-SI" sz="1400" i="1">
                                    <a:latin typeface="Cambria Math"/>
                                    <a:ea typeface="Times New Roman"/>
                                  </a:rPr>
                                  <m:t>𝐼</m:t>
                                </m:r>
                              </m:e>
                            </m:bar>
                          </m:e>
                          <m:sub>
                            <m:r>
                              <a:rPr lang="sl-SI" sz="1400">
                                <a:latin typeface="Cambria Math"/>
                                <a:ea typeface="Times New Roman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sl-SI" sz="1400">
                                <a:latin typeface="Cambria Math"/>
                                <a:ea typeface="Times New Roman"/>
                              </a:rPr>
                              <m:t>p</m:t>
                            </m:r>
                          </m:sub>
                        </m:sSub>
                      </m:e>
                    </m:d>
                    <m:r>
                      <a:rPr lang="sl-SI" sz="1400" i="1">
                        <a:latin typeface="Cambria Math"/>
                        <a:ea typeface="Times New Roman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sl-SI" sz="14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sl-SI" sz="1400" i="1">
                                <a:latin typeface="Cambria Math"/>
                                <a:ea typeface="Times New Roman"/>
                              </a:rPr>
                            </m:ctrlPr>
                          </m:sSubPr>
                          <m:e>
                            <m:bar>
                              <m:barPr>
                                <m:ctrlPr>
                                  <a:rPr lang="sl-SI" sz="1400" i="1">
                                    <a:latin typeface="Cambria Math"/>
                                    <a:ea typeface="Times New Roman"/>
                                  </a:rPr>
                                </m:ctrlPr>
                              </m:barPr>
                              <m:e>
                                <m:r>
                                  <a:rPr lang="sl-SI" sz="1400" i="1">
                                    <a:latin typeface="Cambria Math"/>
                                    <a:ea typeface="Times New Roman"/>
                                  </a:rPr>
                                  <m:t>𝐼</m:t>
                                </m:r>
                              </m:e>
                            </m:bar>
                          </m:e>
                          <m:sub>
                            <m:r>
                              <a:rPr lang="sl-SI" sz="1400">
                                <a:latin typeface="Cambria Math"/>
                                <a:ea typeface="Times New Roman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sl-SI" sz="1400">
                                <a:latin typeface="Cambria Math"/>
                                <a:ea typeface="Times New Roman"/>
                              </a:rPr>
                              <m:t>c</m:t>
                            </m:r>
                          </m:sub>
                        </m:sSub>
                      </m:e>
                    </m:d>
                  </m:oMath>
                </a14:m>
                <a:endParaRPr lang="sl-SI" sz="1400" dirty="0"/>
              </a:p>
            </p:txBody>
          </p:sp>
        </mc:Choice>
        <mc:Fallback xmlns="">
          <p:sp>
            <p:nvSpPr>
              <p:cNvPr id="241" name="Pravokotnik 2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9993" y="336550"/>
                <a:ext cx="4301270" cy="342338"/>
              </a:xfrm>
              <a:prstGeom prst="rect">
                <a:avLst/>
              </a:prstGeom>
              <a:blipFill rotWithShape="1">
                <a:blip r:embed="rId58"/>
                <a:stretch>
                  <a:fillRect l="-283" b="-10714"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2" name="Pravokotnik 241"/>
              <p:cNvSpPr/>
              <p:nvPr/>
            </p:nvSpPr>
            <p:spPr>
              <a:xfrm>
                <a:off x="4529993" y="678888"/>
                <a:ext cx="4301270" cy="34233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r>
                  <a:rPr lang="sl-SI" sz="1400" dirty="0" smtClean="0">
                    <a:latin typeface="Times New Roman"/>
                    <a:ea typeface="Times New Roman"/>
                  </a:rPr>
                  <a:t>Nad-kompenzirano </a:t>
                </a:r>
                <a:r>
                  <a:rPr lang="sl-SI" sz="1400" dirty="0">
                    <a:latin typeface="Times New Roman"/>
                    <a:ea typeface="Times New Roman"/>
                  </a:rPr>
                  <a:t>obratovanje, </a:t>
                </a:r>
                <a:r>
                  <a:rPr lang="sl-SI" sz="1400" dirty="0" smtClean="0">
                    <a:latin typeface="Times New Roman"/>
                    <a:ea typeface="Times New Roman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l-SI" sz="1400" i="1">
                            <a:latin typeface="Cambria Math"/>
                            <a:ea typeface="Times New Roman"/>
                          </a:rPr>
                        </m:ctrlPr>
                      </m:sSubPr>
                      <m:e>
                        <m:r>
                          <a:rPr lang="sl-SI" sz="1400" i="1">
                            <a:latin typeface="Cambria Math"/>
                            <a:ea typeface="Times New Roman"/>
                          </a:rPr>
                          <m:t>𝑋</m:t>
                        </m:r>
                      </m:e>
                      <m:sub>
                        <m:r>
                          <a:rPr lang="sl-SI" sz="1400">
                            <a:latin typeface="Cambria Math"/>
                            <a:ea typeface="Times New Roman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sl-SI" sz="1400">
                            <a:latin typeface="Cambria Math"/>
                            <a:ea typeface="Times New Roman"/>
                          </a:rPr>
                          <m:t>p</m:t>
                        </m:r>
                      </m:sub>
                    </m:sSub>
                    <m:r>
                      <a:rPr lang="sl-SI" sz="1400" b="0" i="1" smtClean="0">
                        <a:latin typeface="Cambria Math"/>
                        <a:ea typeface="Times New Roman"/>
                      </a:rPr>
                      <m:t>&lt;</m:t>
                    </m:r>
                    <m:sSub>
                      <m:sSubPr>
                        <m:ctrlPr>
                          <a:rPr lang="sl-SI" sz="1400" i="1">
                            <a:latin typeface="Cambria Math"/>
                            <a:ea typeface="Times New Roman"/>
                          </a:rPr>
                        </m:ctrlPr>
                      </m:sSubPr>
                      <m:e>
                        <m:r>
                          <a:rPr lang="sl-SI" sz="1400" i="1">
                            <a:latin typeface="Cambria Math"/>
                            <a:ea typeface="Times New Roman"/>
                          </a:rPr>
                          <m:t>𝑋</m:t>
                        </m:r>
                      </m:e>
                      <m:sub>
                        <m:r>
                          <a:rPr lang="sl-SI" sz="1400">
                            <a:latin typeface="Cambria Math"/>
                            <a:ea typeface="Times New Roman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sl-SI" sz="1400">
                            <a:latin typeface="Cambria Math"/>
                            <a:ea typeface="Times New Roman"/>
                          </a:rPr>
                          <m:t>c</m:t>
                        </m:r>
                      </m:sub>
                    </m:sSub>
                  </m:oMath>
                </a14:m>
                <a:r>
                  <a:rPr lang="sl-SI" sz="1400" dirty="0">
                    <a:latin typeface="Times New Roman"/>
                    <a:ea typeface="Times New Roman"/>
                  </a:rPr>
                  <a:t> </a:t>
                </a:r>
                <a14:m>
                  <m:oMath xmlns:m="http://schemas.openxmlformats.org/officeDocument/2006/math">
                    <m:r>
                      <a:rPr lang="sl-SI" sz="1400" i="1" smtClean="0">
                        <a:latin typeface="Cambria Math"/>
                        <a:ea typeface="Cambria Math"/>
                      </a:rPr>
                      <m:t>⇒</m:t>
                    </m:r>
                    <m:d>
                      <m:dPr>
                        <m:begChr m:val="|"/>
                        <m:endChr m:val="|"/>
                        <m:ctrlPr>
                          <a:rPr lang="sl-SI" sz="14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sl-SI" sz="1400" i="1">
                                <a:latin typeface="Cambria Math"/>
                                <a:ea typeface="Times New Roman"/>
                              </a:rPr>
                            </m:ctrlPr>
                          </m:sSubPr>
                          <m:e>
                            <m:bar>
                              <m:barPr>
                                <m:ctrlPr>
                                  <a:rPr lang="sl-SI" sz="1400" i="1">
                                    <a:latin typeface="Cambria Math"/>
                                    <a:ea typeface="Times New Roman"/>
                                  </a:rPr>
                                </m:ctrlPr>
                              </m:barPr>
                              <m:e>
                                <m:r>
                                  <a:rPr lang="sl-SI" sz="1400" i="1">
                                    <a:latin typeface="Cambria Math"/>
                                    <a:ea typeface="Times New Roman"/>
                                  </a:rPr>
                                  <m:t>𝐼</m:t>
                                </m:r>
                              </m:e>
                            </m:bar>
                          </m:e>
                          <m:sub>
                            <m:r>
                              <a:rPr lang="sl-SI" sz="1400">
                                <a:latin typeface="Cambria Math"/>
                                <a:ea typeface="Times New Roman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sl-SI" sz="1400">
                                <a:latin typeface="Cambria Math"/>
                                <a:ea typeface="Times New Roman"/>
                              </a:rPr>
                              <m:t>p</m:t>
                            </m:r>
                          </m:sub>
                        </m:sSub>
                      </m:e>
                    </m:d>
                    <m:r>
                      <a:rPr lang="sl-SI" sz="1400" b="0" i="1" smtClean="0">
                        <a:latin typeface="Cambria Math"/>
                        <a:ea typeface="Times New Roman"/>
                      </a:rPr>
                      <m:t>&gt;</m:t>
                    </m:r>
                    <m:d>
                      <m:dPr>
                        <m:begChr m:val="|"/>
                        <m:endChr m:val="|"/>
                        <m:ctrlPr>
                          <a:rPr lang="sl-SI" sz="14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sl-SI" sz="1400" i="1">
                                <a:latin typeface="Cambria Math"/>
                                <a:ea typeface="Times New Roman"/>
                              </a:rPr>
                            </m:ctrlPr>
                          </m:sSubPr>
                          <m:e>
                            <m:bar>
                              <m:barPr>
                                <m:ctrlPr>
                                  <a:rPr lang="sl-SI" sz="1400" i="1">
                                    <a:latin typeface="Cambria Math"/>
                                    <a:ea typeface="Times New Roman"/>
                                  </a:rPr>
                                </m:ctrlPr>
                              </m:barPr>
                              <m:e>
                                <m:r>
                                  <a:rPr lang="sl-SI" sz="1400" i="1">
                                    <a:latin typeface="Cambria Math"/>
                                    <a:ea typeface="Times New Roman"/>
                                  </a:rPr>
                                  <m:t>𝐼</m:t>
                                </m:r>
                              </m:e>
                            </m:bar>
                          </m:e>
                          <m:sub>
                            <m:r>
                              <a:rPr lang="sl-SI" sz="1400">
                                <a:latin typeface="Cambria Math"/>
                                <a:ea typeface="Times New Roman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sl-SI" sz="1400">
                                <a:latin typeface="Cambria Math"/>
                                <a:ea typeface="Times New Roman"/>
                              </a:rPr>
                              <m:t>c</m:t>
                            </m:r>
                          </m:sub>
                        </m:sSub>
                      </m:e>
                    </m:d>
                  </m:oMath>
                </a14:m>
                <a:endParaRPr lang="sl-SI" sz="1400" dirty="0"/>
              </a:p>
            </p:txBody>
          </p:sp>
        </mc:Choice>
        <mc:Fallback xmlns="">
          <p:sp>
            <p:nvSpPr>
              <p:cNvPr id="242" name="Pravokotnik 2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9993" y="678888"/>
                <a:ext cx="4301270" cy="342338"/>
              </a:xfrm>
              <a:prstGeom prst="rect">
                <a:avLst/>
              </a:prstGeom>
              <a:blipFill rotWithShape="1">
                <a:blip r:embed="rId59"/>
                <a:stretch>
                  <a:fillRect l="-283" b="-8772"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3" name="Pravokotnik 242"/>
              <p:cNvSpPr/>
              <p:nvPr/>
            </p:nvSpPr>
            <p:spPr>
              <a:xfrm>
                <a:off x="4529993" y="1021226"/>
                <a:ext cx="4301270" cy="342338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</p:spPr>
            <p:txBody>
              <a:bodyPr wrap="square">
                <a:spAutoFit/>
              </a:bodyPr>
              <a:lstStyle/>
              <a:p>
                <a:r>
                  <a:rPr lang="sl-SI" sz="1400" dirty="0" smtClean="0">
                    <a:latin typeface="Times New Roman"/>
                    <a:ea typeface="Times New Roman"/>
                  </a:rPr>
                  <a:t>Pod-kompenzirano </a:t>
                </a:r>
                <a:r>
                  <a:rPr lang="sl-SI" sz="1400" dirty="0">
                    <a:latin typeface="Times New Roman"/>
                    <a:ea typeface="Times New Roman"/>
                  </a:rPr>
                  <a:t>obratovanje, </a:t>
                </a:r>
                <a:r>
                  <a:rPr lang="sl-SI" sz="1400" dirty="0" smtClean="0">
                    <a:latin typeface="Times New Roman"/>
                    <a:ea typeface="Times New Roman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sl-SI" sz="1400" i="1">
                            <a:latin typeface="Cambria Math"/>
                            <a:ea typeface="Times New Roman"/>
                          </a:rPr>
                        </m:ctrlPr>
                      </m:sSubPr>
                      <m:e>
                        <m:r>
                          <a:rPr lang="sl-SI" sz="1400" i="1">
                            <a:latin typeface="Cambria Math"/>
                            <a:ea typeface="Times New Roman"/>
                          </a:rPr>
                          <m:t>𝑋</m:t>
                        </m:r>
                      </m:e>
                      <m:sub>
                        <m:r>
                          <a:rPr lang="sl-SI" sz="1400">
                            <a:latin typeface="Cambria Math"/>
                            <a:ea typeface="Times New Roman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sl-SI" sz="1400">
                            <a:latin typeface="Cambria Math"/>
                            <a:ea typeface="Times New Roman"/>
                          </a:rPr>
                          <m:t>p</m:t>
                        </m:r>
                      </m:sub>
                    </m:sSub>
                    <m:r>
                      <a:rPr lang="sl-SI" sz="1400" b="0" i="1" smtClean="0">
                        <a:latin typeface="Cambria Math"/>
                        <a:ea typeface="Times New Roman"/>
                      </a:rPr>
                      <m:t>&gt;</m:t>
                    </m:r>
                    <m:sSub>
                      <m:sSubPr>
                        <m:ctrlPr>
                          <a:rPr lang="sl-SI" sz="1400" i="1">
                            <a:latin typeface="Cambria Math"/>
                            <a:ea typeface="Times New Roman"/>
                          </a:rPr>
                        </m:ctrlPr>
                      </m:sSubPr>
                      <m:e>
                        <m:r>
                          <a:rPr lang="sl-SI" sz="1400" i="1">
                            <a:latin typeface="Cambria Math"/>
                            <a:ea typeface="Times New Roman"/>
                          </a:rPr>
                          <m:t>𝑋</m:t>
                        </m:r>
                      </m:e>
                      <m:sub>
                        <m:r>
                          <a:rPr lang="sl-SI" sz="1400">
                            <a:latin typeface="Cambria Math"/>
                            <a:ea typeface="Times New Roman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sl-SI" sz="1400">
                            <a:latin typeface="Cambria Math"/>
                            <a:ea typeface="Times New Roman"/>
                          </a:rPr>
                          <m:t>c</m:t>
                        </m:r>
                      </m:sub>
                    </m:sSub>
                  </m:oMath>
                </a14:m>
                <a:r>
                  <a:rPr lang="sl-SI" sz="1400" dirty="0">
                    <a:latin typeface="Times New Roman"/>
                    <a:ea typeface="Times New Roman"/>
                  </a:rPr>
                  <a:t> </a:t>
                </a:r>
                <a14:m>
                  <m:oMath xmlns:m="http://schemas.openxmlformats.org/officeDocument/2006/math">
                    <m:r>
                      <a:rPr lang="sl-SI" sz="1400" i="1" smtClean="0">
                        <a:latin typeface="Cambria Math"/>
                        <a:ea typeface="Cambria Math"/>
                      </a:rPr>
                      <m:t>⇒</m:t>
                    </m:r>
                    <m:d>
                      <m:dPr>
                        <m:begChr m:val="|"/>
                        <m:endChr m:val="|"/>
                        <m:ctrlPr>
                          <a:rPr lang="sl-SI" sz="14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sl-SI" sz="1400" i="1">
                                <a:latin typeface="Cambria Math"/>
                                <a:ea typeface="Times New Roman"/>
                              </a:rPr>
                            </m:ctrlPr>
                          </m:sSubPr>
                          <m:e>
                            <m:bar>
                              <m:barPr>
                                <m:ctrlPr>
                                  <a:rPr lang="sl-SI" sz="1400" i="1">
                                    <a:latin typeface="Cambria Math"/>
                                    <a:ea typeface="Times New Roman"/>
                                  </a:rPr>
                                </m:ctrlPr>
                              </m:barPr>
                              <m:e>
                                <m:r>
                                  <a:rPr lang="sl-SI" sz="1400" i="1">
                                    <a:latin typeface="Cambria Math"/>
                                    <a:ea typeface="Times New Roman"/>
                                  </a:rPr>
                                  <m:t>𝐼</m:t>
                                </m:r>
                              </m:e>
                            </m:bar>
                          </m:e>
                          <m:sub>
                            <m:r>
                              <a:rPr lang="sl-SI" sz="1400">
                                <a:latin typeface="Cambria Math"/>
                                <a:ea typeface="Times New Roman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sl-SI" sz="1400">
                                <a:latin typeface="Cambria Math"/>
                                <a:ea typeface="Times New Roman"/>
                              </a:rPr>
                              <m:t>p</m:t>
                            </m:r>
                          </m:sub>
                        </m:sSub>
                      </m:e>
                    </m:d>
                    <m:r>
                      <a:rPr lang="sl-SI" sz="1400" b="0" i="1" smtClean="0">
                        <a:latin typeface="Cambria Math"/>
                        <a:ea typeface="Times New Roman"/>
                      </a:rPr>
                      <m:t>&lt;</m:t>
                    </m:r>
                    <m:d>
                      <m:dPr>
                        <m:begChr m:val="|"/>
                        <m:endChr m:val="|"/>
                        <m:ctrlPr>
                          <a:rPr lang="sl-SI" sz="14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sl-SI" sz="1400" i="1">
                                <a:latin typeface="Cambria Math"/>
                                <a:ea typeface="Times New Roman"/>
                              </a:rPr>
                            </m:ctrlPr>
                          </m:sSubPr>
                          <m:e>
                            <m:bar>
                              <m:barPr>
                                <m:ctrlPr>
                                  <a:rPr lang="sl-SI" sz="1400" i="1">
                                    <a:latin typeface="Cambria Math"/>
                                    <a:ea typeface="Times New Roman"/>
                                  </a:rPr>
                                </m:ctrlPr>
                              </m:barPr>
                              <m:e>
                                <m:r>
                                  <a:rPr lang="sl-SI" sz="1400" i="1">
                                    <a:latin typeface="Cambria Math"/>
                                    <a:ea typeface="Times New Roman"/>
                                  </a:rPr>
                                  <m:t>𝐼</m:t>
                                </m:r>
                              </m:e>
                            </m:bar>
                          </m:e>
                          <m:sub>
                            <m:r>
                              <a:rPr lang="sl-SI" sz="1400">
                                <a:latin typeface="Cambria Math"/>
                                <a:ea typeface="Times New Roman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sl-SI" sz="1400">
                                <a:latin typeface="Cambria Math"/>
                                <a:ea typeface="Times New Roman"/>
                              </a:rPr>
                              <m:t>c</m:t>
                            </m:r>
                          </m:sub>
                        </m:sSub>
                      </m:e>
                    </m:d>
                  </m:oMath>
                </a14:m>
                <a:endParaRPr lang="sl-SI" sz="1400" dirty="0"/>
              </a:p>
            </p:txBody>
          </p:sp>
        </mc:Choice>
        <mc:Fallback xmlns="">
          <p:sp>
            <p:nvSpPr>
              <p:cNvPr id="243" name="Pravokotnik 2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29993" y="1021226"/>
                <a:ext cx="4301270" cy="342338"/>
              </a:xfrm>
              <a:prstGeom prst="rect">
                <a:avLst/>
              </a:prstGeom>
              <a:blipFill rotWithShape="1">
                <a:blip r:embed="rId60"/>
                <a:stretch>
                  <a:fillRect l="-283" b="-10714"/>
                </a:stretch>
              </a:blipFill>
            </p:spPr>
            <p:txBody>
              <a:bodyPr/>
              <a:lstStyle/>
              <a:p>
                <a:r>
                  <a:rPr lang="sl-SI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6" name="Text Box 77"/>
          <p:cNvSpPr txBox="1">
            <a:spLocks noChangeArrowheads="1"/>
          </p:cNvSpPr>
          <p:nvPr/>
        </p:nvSpPr>
        <p:spPr bwMode="auto">
          <a:xfrm>
            <a:off x="333375" y="0"/>
            <a:ext cx="849788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sl-SI" sz="1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RESONANČNO OZEMLJENA NEVTRALNA TOČKA</a:t>
            </a:r>
            <a:endParaRPr lang="sl-SI" sz="1600" b="1" dirty="0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6" name="Raven puščični povezovalnik 5"/>
          <p:cNvCxnSpPr/>
          <p:nvPr/>
        </p:nvCxnSpPr>
        <p:spPr bwMode="auto">
          <a:xfrm>
            <a:off x="6687544" y="3040755"/>
            <a:ext cx="0" cy="16237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7" name="Raven puščični povezovalnik 226"/>
          <p:cNvCxnSpPr/>
          <p:nvPr/>
        </p:nvCxnSpPr>
        <p:spPr bwMode="auto">
          <a:xfrm>
            <a:off x="7313613" y="3040755"/>
            <a:ext cx="0" cy="16237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9" name="Raven puščični povezovalnik 228"/>
          <p:cNvCxnSpPr/>
          <p:nvPr/>
        </p:nvCxnSpPr>
        <p:spPr bwMode="auto">
          <a:xfrm>
            <a:off x="2963863" y="2641941"/>
            <a:ext cx="0" cy="86484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33CC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9" name="Raven puščični povezovalnik 238"/>
          <p:cNvCxnSpPr/>
          <p:nvPr/>
        </p:nvCxnSpPr>
        <p:spPr bwMode="auto">
          <a:xfrm>
            <a:off x="3203576" y="2641941"/>
            <a:ext cx="0" cy="86484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92D050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0" name="Skupina 19"/>
          <p:cNvGrpSpPr/>
          <p:nvPr/>
        </p:nvGrpSpPr>
        <p:grpSpPr>
          <a:xfrm>
            <a:off x="5054601" y="3694542"/>
            <a:ext cx="2238998" cy="294540"/>
            <a:chOff x="5073353" y="3649054"/>
            <a:chExt cx="2238998" cy="294540"/>
          </a:xfrm>
        </p:grpSpPr>
        <p:sp>
          <p:nvSpPr>
            <p:cNvPr id="17" name="Prostoročno 16"/>
            <p:cNvSpPr/>
            <p:nvPr/>
          </p:nvSpPr>
          <p:spPr bwMode="auto">
            <a:xfrm>
              <a:off x="6506198" y="3649054"/>
              <a:ext cx="188008" cy="176613"/>
            </a:xfrm>
            <a:custGeom>
              <a:avLst/>
              <a:gdLst>
                <a:gd name="connsiteX0" fmla="*/ 188008 w 188008"/>
                <a:gd name="connsiteY0" fmla="*/ 0 h 176613"/>
                <a:gd name="connsiteX1" fmla="*/ 88307 w 188008"/>
                <a:gd name="connsiteY1" fmla="*/ 119641 h 176613"/>
                <a:gd name="connsiteX2" fmla="*/ 0 w 188008"/>
                <a:gd name="connsiteY2" fmla="*/ 176613 h 17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008" h="176613">
                  <a:moveTo>
                    <a:pt x="188008" y="0"/>
                  </a:moveTo>
                  <a:cubicBezTo>
                    <a:pt x="153825" y="45103"/>
                    <a:pt x="119642" y="90206"/>
                    <a:pt x="88307" y="119641"/>
                  </a:cubicBezTo>
                  <a:cubicBezTo>
                    <a:pt x="56972" y="149077"/>
                    <a:pt x="13293" y="167118"/>
                    <a:pt x="0" y="176613"/>
                  </a:cubicBezTo>
                </a:path>
              </a:pathLst>
            </a:custGeom>
            <a:noFill/>
            <a:ln w="127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sl-SI"/>
            </a:p>
          </p:txBody>
        </p:sp>
        <p:sp>
          <p:nvSpPr>
            <p:cNvPr id="18" name="Prostoročno 17"/>
            <p:cNvSpPr/>
            <p:nvPr/>
          </p:nvSpPr>
          <p:spPr bwMode="auto">
            <a:xfrm>
              <a:off x="6506198" y="3660449"/>
              <a:ext cx="806153" cy="205117"/>
            </a:xfrm>
            <a:custGeom>
              <a:avLst/>
              <a:gdLst>
                <a:gd name="connsiteX0" fmla="*/ 806153 w 806153"/>
                <a:gd name="connsiteY0" fmla="*/ 0 h 205117"/>
                <a:gd name="connsiteX1" fmla="*/ 675118 w 806153"/>
                <a:gd name="connsiteY1" fmla="*/ 156672 h 205117"/>
                <a:gd name="connsiteX2" fmla="*/ 173765 w 806153"/>
                <a:gd name="connsiteY2" fmla="*/ 205099 h 205117"/>
                <a:gd name="connsiteX3" fmla="*/ 0 w 806153"/>
                <a:gd name="connsiteY3" fmla="*/ 162370 h 205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6153" h="205117">
                  <a:moveTo>
                    <a:pt x="806153" y="0"/>
                  </a:moveTo>
                  <a:cubicBezTo>
                    <a:pt x="793334" y="61244"/>
                    <a:pt x="780516" y="122489"/>
                    <a:pt x="675118" y="156672"/>
                  </a:cubicBezTo>
                  <a:cubicBezTo>
                    <a:pt x="569720" y="190855"/>
                    <a:pt x="286285" y="204149"/>
                    <a:pt x="173765" y="205099"/>
                  </a:cubicBezTo>
                  <a:cubicBezTo>
                    <a:pt x="61245" y="206049"/>
                    <a:pt x="29435" y="169966"/>
                    <a:pt x="0" y="162370"/>
                  </a:cubicBezTo>
                </a:path>
              </a:pathLst>
            </a:custGeom>
            <a:noFill/>
            <a:ln w="1270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l-S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Prostoročno 15"/>
            <p:cNvSpPr/>
            <p:nvPr/>
          </p:nvSpPr>
          <p:spPr bwMode="auto">
            <a:xfrm>
              <a:off x="5073353" y="3657600"/>
              <a:ext cx="1452785" cy="285994"/>
            </a:xfrm>
            <a:custGeom>
              <a:avLst/>
              <a:gdLst>
                <a:gd name="connsiteX0" fmla="*/ 1452785 w 1452785"/>
                <a:gd name="connsiteY0" fmla="*/ 159521 h 285994"/>
                <a:gd name="connsiteX1" fmla="*/ 1099559 w 1452785"/>
                <a:gd name="connsiteY1" fmla="*/ 239282 h 285994"/>
                <a:gd name="connsiteX2" fmla="*/ 675118 w 1452785"/>
                <a:gd name="connsiteY2" fmla="*/ 284860 h 285994"/>
                <a:gd name="connsiteX3" fmla="*/ 247828 w 1452785"/>
                <a:gd name="connsiteY3" fmla="*/ 193705 h 285994"/>
                <a:gd name="connsiteX4" fmla="*/ 0 w 1452785"/>
                <a:gd name="connsiteY4" fmla="*/ 0 h 285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2785" h="285994">
                  <a:moveTo>
                    <a:pt x="1452785" y="159521"/>
                  </a:moveTo>
                  <a:cubicBezTo>
                    <a:pt x="1340977" y="188956"/>
                    <a:pt x="1229170" y="218392"/>
                    <a:pt x="1099559" y="239282"/>
                  </a:cubicBezTo>
                  <a:cubicBezTo>
                    <a:pt x="969948" y="260172"/>
                    <a:pt x="817073" y="292456"/>
                    <a:pt x="675118" y="284860"/>
                  </a:cubicBezTo>
                  <a:cubicBezTo>
                    <a:pt x="533163" y="277264"/>
                    <a:pt x="360347" y="241182"/>
                    <a:pt x="247828" y="193705"/>
                  </a:cubicBezTo>
                  <a:cubicBezTo>
                    <a:pt x="135309" y="146228"/>
                    <a:pt x="38456" y="29910"/>
                    <a:pt x="0" y="0"/>
                  </a:cubicBezTo>
                </a:path>
              </a:pathLst>
            </a:custGeom>
            <a:noFill/>
            <a:ln w="25400" cap="flat" cmpd="sng" algn="ctr">
              <a:solidFill>
                <a:srgbClr val="996633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sl-SI"/>
            </a:p>
          </p:txBody>
        </p:sp>
      </p:grpSp>
      <p:grpSp>
        <p:nvGrpSpPr>
          <p:cNvPr id="21" name="Skupina 20"/>
          <p:cNvGrpSpPr/>
          <p:nvPr/>
        </p:nvGrpSpPr>
        <p:grpSpPr>
          <a:xfrm>
            <a:off x="1572486" y="2140987"/>
            <a:ext cx="382587" cy="864847"/>
            <a:chOff x="1572486" y="2140987"/>
            <a:chExt cx="382587" cy="864847"/>
          </a:xfrm>
        </p:grpSpPr>
        <p:cxnSp>
          <p:nvCxnSpPr>
            <p:cNvPr id="244" name="Raven puščični povezovalnik 243"/>
            <p:cNvCxnSpPr/>
            <p:nvPr/>
          </p:nvCxnSpPr>
          <p:spPr bwMode="auto">
            <a:xfrm>
              <a:off x="1955073" y="2140987"/>
              <a:ext cx="0" cy="864847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rgbClr val="3333FF"/>
              </a:solidFill>
              <a:prstDash val="solid"/>
              <a:round/>
              <a:headEnd type="triangl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aphicFrame>
          <p:nvGraphicFramePr>
            <p:cNvPr id="246" name="Object 39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6441833"/>
                </p:ext>
              </p:extLst>
            </p:nvPr>
          </p:nvGraphicFramePr>
          <p:xfrm>
            <a:off x="1572486" y="2436813"/>
            <a:ext cx="382587" cy="3206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763" name="Equation" r:id="rId61" imgW="279360" imgH="228600" progId="Equation.DSMT4">
                    <p:embed/>
                  </p:oleObj>
                </mc:Choice>
                <mc:Fallback>
                  <p:oleObj name="Equation" r:id="rId61" imgW="279360" imgH="2286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2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72486" y="2436813"/>
                          <a:ext cx="382587" cy="3206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247" name="Raven puščični povezovalnik 246"/>
          <p:cNvCxnSpPr/>
          <p:nvPr/>
        </p:nvCxnSpPr>
        <p:spPr bwMode="auto">
          <a:xfrm>
            <a:off x="6407151" y="3240660"/>
            <a:ext cx="0" cy="16237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8" name="Raven puščični povezovalnik 247"/>
          <p:cNvCxnSpPr/>
          <p:nvPr/>
        </p:nvCxnSpPr>
        <p:spPr bwMode="auto">
          <a:xfrm>
            <a:off x="7046914" y="3240660"/>
            <a:ext cx="0" cy="16237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49" name="Skupina 248"/>
          <p:cNvGrpSpPr/>
          <p:nvPr/>
        </p:nvGrpSpPr>
        <p:grpSpPr>
          <a:xfrm>
            <a:off x="4989627" y="3742773"/>
            <a:ext cx="2050141" cy="429722"/>
            <a:chOff x="5067278" y="3652685"/>
            <a:chExt cx="1997733" cy="295590"/>
          </a:xfrm>
        </p:grpSpPr>
        <p:sp>
          <p:nvSpPr>
            <p:cNvPr id="250" name="Prostoročno 249"/>
            <p:cNvSpPr/>
            <p:nvPr/>
          </p:nvSpPr>
          <p:spPr bwMode="auto">
            <a:xfrm>
              <a:off x="6255915" y="3652685"/>
              <a:ext cx="188008" cy="176613"/>
            </a:xfrm>
            <a:custGeom>
              <a:avLst/>
              <a:gdLst>
                <a:gd name="connsiteX0" fmla="*/ 188008 w 188008"/>
                <a:gd name="connsiteY0" fmla="*/ 0 h 176613"/>
                <a:gd name="connsiteX1" fmla="*/ 88307 w 188008"/>
                <a:gd name="connsiteY1" fmla="*/ 119641 h 176613"/>
                <a:gd name="connsiteX2" fmla="*/ 0 w 188008"/>
                <a:gd name="connsiteY2" fmla="*/ 176613 h 176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8008" h="176613">
                  <a:moveTo>
                    <a:pt x="188008" y="0"/>
                  </a:moveTo>
                  <a:cubicBezTo>
                    <a:pt x="153825" y="45103"/>
                    <a:pt x="119642" y="90206"/>
                    <a:pt x="88307" y="119641"/>
                  </a:cubicBezTo>
                  <a:cubicBezTo>
                    <a:pt x="56972" y="149077"/>
                    <a:pt x="13293" y="167118"/>
                    <a:pt x="0" y="176613"/>
                  </a:cubicBezTo>
                </a:path>
              </a:pathLst>
            </a:cu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sl-SI"/>
            </a:p>
          </p:txBody>
        </p:sp>
        <p:sp>
          <p:nvSpPr>
            <p:cNvPr id="251" name="Prostoročno 250"/>
            <p:cNvSpPr/>
            <p:nvPr/>
          </p:nvSpPr>
          <p:spPr bwMode="auto">
            <a:xfrm>
              <a:off x="6258858" y="3665881"/>
              <a:ext cx="806153" cy="205117"/>
            </a:xfrm>
            <a:custGeom>
              <a:avLst/>
              <a:gdLst>
                <a:gd name="connsiteX0" fmla="*/ 806153 w 806153"/>
                <a:gd name="connsiteY0" fmla="*/ 0 h 205117"/>
                <a:gd name="connsiteX1" fmla="*/ 675118 w 806153"/>
                <a:gd name="connsiteY1" fmla="*/ 156672 h 205117"/>
                <a:gd name="connsiteX2" fmla="*/ 173765 w 806153"/>
                <a:gd name="connsiteY2" fmla="*/ 205099 h 205117"/>
                <a:gd name="connsiteX3" fmla="*/ 0 w 806153"/>
                <a:gd name="connsiteY3" fmla="*/ 162370 h 2051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6153" h="205117">
                  <a:moveTo>
                    <a:pt x="806153" y="0"/>
                  </a:moveTo>
                  <a:cubicBezTo>
                    <a:pt x="793334" y="61244"/>
                    <a:pt x="780516" y="122489"/>
                    <a:pt x="675118" y="156672"/>
                  </a:cubicBezTo>
                  <a:cubicBezTo>
                    <a:pt x="569720" y="190855"/>
                    <a:pt x="286285" y="204149"/>
                    <a:pt x="173765" y="205099"/>
                  </a:cubicBezTo>
                  <a:cubicBezTo>
                    <a:pt x="61245" y="206049"/>
                    <a:pt x="29435" y="169966"/>
                    <a:pt x="0" y="162370"/>
                  </a:cubicBezTo>
                </a:path>
              </a:pathLst>
            </a:cu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sl-SI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52" name="Prostoročno 251"/>
            <p:cNvSpPr/>
            <p:nvPr/>
          </p:nvSpPr>
          <p:spPr bwMode="auto">
            <a:xfrm>
              <a:off x="5067278" y="3680247"/>
              <a:ext cx="1197315" cy="268028"/>
            </a:xfrm>
            <a:custGeom>
              <a:avLst/>
              <a:gdLst>
                <a:gd name="connsiteX0" fmla="*/ 1452785 w 1452785"/>
                <a:gd name="connsiteY0" fmla="*/ 159521 h 285994"/>
                <a:gd name="connsiteX1" fmla="*/ 1099559 w 1452785"/>
                <a:gd name="connsiteY1" fmla="*/ 239282 h 285994"/>
                <a:gd name="connsiteX2" fmla="*/ 675118 w 1452785"/>
                <a:gd name="connsiteY2" fmla="*/ 284860 h 285994"/>
                <a:gd name="connsiteX3" fmla="*/ 247828 w 1452785"/>
                <a:gd name="connsiteY3" fmla="*/ 193705 h 285994"/>
                <a:gd name="connsiteX4" fmla="*/ 0 w 1452785"/>
                <a:gd name="connsiteY4" fmla="*/ 0 h 285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52785" h="285994">
                  <a:moveTo>
                    <a:pt x="1452785" y="159521"/>
                  </a:moveTo>
                  <a:cubicBezTo>
                    <a:pt x="1340977" y="188956"/>
                    <a:pt x="1229170" y="218392"/>
                    <a:pt x="1099559" y="239282"/>
                  </a:cubicBezTo>
                  <a:cubicBezTo>
                    <a:pt x="969948" y="260172"/>
                    <a:pt x="817073" y="292456"/>
                    <a:pt x="675118" y="284860"/>
                  </a:cubicBezTo>
                  <a:cubicBezTo>
                    <a:pt x="533163" y="277264"/>
                    <a:pt x="360347" y="241182"/>
                    <a:pt x="247828" y="193705"/>
                  </a:cubicBezTo>
                  <a:cubicBezTo>
                    <a:pt x="135309" y="146228"/>
                    <a:pt x="38456" y="29910"/>
                    <a:pt x="0" y="0"/>
                  </a:cubicBezTo>
                </a:path>
              </a:pathLst>
            </a:custGeom>
            <a:noFill/>
            <a:ln w="25400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sl-SI"/>
            </a:p>
          </p:txBody>
        </p:sp>
      </p:grpSp>
      <p:cxnSp>
        <p:nvCxnSpPr>
          <p:cNvPr id="254" name="Raven puščični povezovalnik 253"/>
          <p:cNvCxnSpPr/>
          <p:nvPr/>
        </p:nvCxnSpPr>
        <p:spPr bwMode="auto">
          <a:xfrm>
            <a:off x="2218602" y="3011265"/>
            <a:ext cx="0" cy="16237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FF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5" name="Prostoročno 24"/>
          <p:cNvSpPr/>
          <p:nvPr/>
        </p:nvSpPr>
        <p:spPr bwMode="auto">
          <a:xfrm>
            <a:off x="2370221" y="3609474"/>
            <a:ext cx="2510590" cy="141704"/>
          </a:xfrm>
          <a:custGeom>
            <a:avLst/>
            <a:gdLst>
              <a:gd name="connsiteX0" fmla="*/ 0 w 2510590"/>
              <a:gd name="connsiteY0" fmla="*/ 0 h 141704"/>
              <a:gd name="connsiteX1" fmla="*/ 1070811 w 2510590"/>
              <a:gd name="connsiteY1" fmla="*/ 132347 h 141704"/>
              <a:gd name="connsiteX2" fmla="*/ 1840832 w 2510590"/>
              <a:gd name="connsiteY2" fmla="*/ 120315 h 141704"/>
              <a:gd name="connsiteX3" fmla="*/ 2510590 w 2510590"/>
              <a:gd name="connsiteY3" fmla="*/ 36094 h 1417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10590" h="141704">
                <a:moveTo>
                  <a:pt x="0" y="0"/>
                </a:moveTo>
                <a:cubicBezTo>
                  <a:pt x="382003" y="56147"/>
                  <a:pt x="764006" y="112295"/>
                  <a:pt x="1070811" y="132347"/>
                </a:cubicBezTo>
                <a:cubicBezTo>
                  <a:pt x="1377616" y="152399"/>
                  <a:pt x="1600869" y="136357"/>
                  <a:pt x="1840832" y="120315"/>
                </a:cubicBezTo>
                <a:cubicBezTo>
                  <a:pt x="2080795" y="104273"/>
                  <a:pt x="2295692" y="70183"/>
                  <a:pt x="2510590" y="36094"/>
                </a:cubicBezTo>
              </a:path>
            </a:pathLst>
          </a:custGeom>
          <a:noFill/>
          <a:ln w="25400" cap="flat" cmpd="sng" algn="ctr">
            <a:solidFill>
              <a:srgbClr val="00FF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206163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4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4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44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0"/>
                                        <p:tgtEl>
                                          <p:spTgt spid="44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44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000"/>
                                        <p:tgtEl>
                                          <p:spTgt spid="44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44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4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44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44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44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44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44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44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44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"/>
                            </p:stCondLst>
                            <p:childTnLst>
                              <p:par>
                                <p:cTn id="10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8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44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"/>
                            </p:stCondLst>
                            <p:childTnLst>
                              <p:par>
                                <p:cTn id="1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44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500"/>
                            </p:stCondLst>
                            <p:childTnLst>
                              <p:par>
                                <p:cTn id="1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000"/>
                            </p:stCondLst>
                            <p:childTnLst>
                              <p:par>
                                <p:cTn id="1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500"/>
                            </p:stCondLst>
                            <p:childTnLst>
                              <p:par>
                                <p:cTn id="1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9" dur="500"/>
                                        <p:tgtEl>
                                          <p:spTgt spid="44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 nodeType="clickPar">
                      <p:stCondLst>
                        <p:cond delay="indefinite"/>
                      </p:stCondLst>
                      <p:childTnLst>
                        <p:par>
                          <p:cTn id="1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4" dur="500"/>
                                        <p:tgtEl>
                                          <p:spTgt spid="44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 nodeType="clickPar">
                      <p:stCondLst>
                        <p:cond delay="indefinite"/>
                      </p:stCondLst>
                      <p:childTnLst>
                        <p:par>
                          <p:cTn id="1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" dur="500"/>
                                        <p:tgtEl>
                                          <p:spTgt spid="44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4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500"/>
                                        <p:tgtEl>
                                          <p:spTgt spid="444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500"/>
                                        <p:tgtEl>
                                          <p:spTgt spid="444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6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500"/>
                            </p:stCondLst>
                            <p:childTnLst>
                              <p:par>
                                <p:cTn id="17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1000"/>
                            </p:stCondLst>
                            <p:childTnLst>
                              <p:par>
                                <p:cTn id="17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500"/>
                            </p:stCondLst>
                            <p:childTnLst>
                              <p:par>
                                <p:cTn id="18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0" fill="hold">
                            <p:stCondLst>
                              <p:cond delay="1000"/>
                            </p:stCondLst>
                            <p:childTnLst>
                              <p:par>
                                <p:cTn id="1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3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1500"/>
                            </p:stCondLst>
                            <p:childTnLst>
                              <p:par>
                                <p:cTn id="1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0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animBg="1"/>
      <p:bldP spid="241" grpId="0" animBg="1"/>
      <p:bldP spid="241" grpId="1" animBg="1"/>
      <p:bldP spid="242" grpId="0" animBg="1"/>
      <p:bldP spid="242" grpId="1" animBg="1"/>
      <p:bldP spid="243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" name="Slika 275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8" y="11002"/>
            <a:ext cx="9129329" cy="6846997"/>
          </a:xfrm>
          <a:prstGeom prst="rect">
            <a:avLst/>
          </a:prstGeom>
        </p:spPr>
      </p:pic>
      <p:sp>
        <p:nvSpPr>
          <p:cNvPr id="46" name="Pravokotnik 45"/>
          <p:cNvSpPr/>
          <p:nvPr/>
        </p:nvSpPr>
        <p:spPr bwMode="auto">
          <a:xfrm>
            <a:off x="4648490" y="2008642"/>
            <a:ext cx="1566194" cy="1191416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oval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7" name="Text Box 77"/>
          <p:cNvSpPr txBox="1">
            <a:spLocks noChangeArrowheads="1"/>
          </p:cNvSpPr>
          <p:nvPr/>
        </p:nvSpPr>
        <p:spPr bwMode="auto">
          <a:xfrm>
            <a:off x="333375" y="0"/>
            <a:ext cx="849788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sl-SI" sz="1600" b="1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EKSPERIMENTALNE MERITVE</a:t>
            </a:r>
            <a:endParaRPr lang="sl-SI" sz="1600" b="1" dirty="0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2" name="Skupina 1"/>
          <p:cNvGrpSpPr/>
          <p:nvPr/>
        </p:nvGrpSpPr>
        <p:grpSpPr>
          <a:xfrm>
            <a:off x="375905" y="693955"/>
            <a:ext cx="5794124" cy="3117304"/>
            <a:chOff x="219076" y="596940"/>
            <a:chExt cx="4481263" cy="2410970"/>
          </a:xfrm>
        </p:grpSpPr>
        <p:grpSp>
          <p:nvGrpSpPr>
            <p:cNvPr id="499" name="Group 212"/>
            <p:cNvGrpSpPr>
              <a:grpSpLocks/>
            </p:cNvGrpSpPr>
            <p:nvPr/>
          </p:nvGrpSpPr>
          <p:grpSpPr bwMode="auto">
            <a:xfrm>
              <a:off x="375285" y="1101294"/>
              <a:ext cx="582295" cy="570865"/>
              <a:chOff x="689" y="1235"/>
              <a:chExt cx="917" cy="899"/>
            </a:xfrm>
          </p:grpSpPr>
          <p:sp>
            <p:nvSpPr>
              <p:cNvPr id="500" name="Oval 218"/>
              <p:cNvSpPr>
                <a:spLocks noChangeArrowheads="1"/>
              </p:cNvSpPr>
              <p:nvPr/>
            </p:nvSpPr>
            <p:spPr bwMode="auto">
              <a:xfrm>
                <a:off x="698" y="1596"/>
                <a:ext cx="541" cy="538"/>
              </a:xfrm>
              <a:prstGeom prst="ellipse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sl-SI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01" name="Oval 217"/>
              <p:cNvSpPr>
                <a:spLocks noChangeArrowheads="1"/>
              </p:cNvSpPr>
              <p:nvPr/>
            </p:nvSpPr>
            <p:spPr bwMode="auto">
              <a:xfrm>
                <a:off x="1058" y="1596"/>
                <a:ext cx="541" cy="538"/>
              </a:xfrm>
              <a:prstGeom prst="ellipse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sl-SI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02" name="Oval 216"/>
              <p:cNvSpPr>
                <a:spLocks noChangeArrowheads="1"/>
              </p:cNvSpPr>
              <p:nvPr/>
            </p:nvSpPr>
            <p:spPr bwMode="auto">
              <a:xfrm>
                <a:off x="879" y="1235"/>
                <a:ext cx="541" cy="537"/>
              </a:xfrm>
              <a:prstGeom prst="ellipse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sl-SI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03" name="Text Box 215"/>
              <p:cNvSpPr txBox="1">
                <a:spLocks noChangeArrowheads="1"/>
              </p:cNvSpPr>
              <p:nvPr/>
            </p:nvSpPr>
            <p:spPr bwMode="auto">
              <a:xfrm>
                <a:off x="996" y="1317"/>
                <a:ext cx="293" cy="241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sl-SI" sz="1000" smtClean="0">
                    <a:solidFill>
                      <a:prstClr val="black"/>
                    </a:solidFill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D5</a:t>
                </a:r>
                <a:endParaRPr lang="sl-SI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4" name="Text Box 214"/>
              <p:cNvSpPr txBox="1">
                <a:spLocks noChangeArrowheads="1"/>
              </p:cNvSpPr>
              <p:nvPr/>
            </p:nvSpPr>
            <p:spPr bwMode="auto">
              <a:xfrm>
                <a:off x="689" y="1793"/>
                <a:ext cx="360" cy="249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sl-SI" sz="1000" smtClean="0">
                    <a:solidFill>
                      <a:prstClr val="black"/>
                    </a:solidFill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YN</a:t>
                </a:r>
                <a:endParaRPr lang="sl-SI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5" name="Text Box 213"/>
              <p:cNvSpPr txBox="1">
                <a:spLocks noChangeArrowheads="1"/>
              </p:cNvSpPr>
              <p:nvPr/>
            </p:nvSpPr>
            <p:spPr bwMode="auto">
              <a:xfrm>
                <a:off x="1246" y="1773"/>
                <a:ext cx="360" cy="226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r>
                  <a:rPr lang="sl-SI" sz="1000" smtClean="0">
                    <a:solidFill>
                      <a:prstClr val="black"/>
                    </a:solidFill>
                    <a:latin typeface="Arial" pitchFamily="34" charset="0"/>
                    <a:ea typeface="Times New Roman" pitchFamily="18" charset="0"/>
                    <a:cs typeface="Arial" pitchFamily="34" charset="0"/>
                  </a:rPr>
                  <a:t>yn6</a:t>
                </a:r>
                <a:endParaRPr lang="sl-SI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506" name="Line 211"/>
            <p:cNvSpPr>
              <a:spLocks noChangeShapeType="1"/>
            </p:cNvSpPr>
            <p:nvPr/>
          </p:nvSpPr>
          <p:spPr bwMode="auto">
            <a:xfrm>
              <a:off x="219076" y="620688"/>
              <a:ext cx="0" cy="1265291"/>
            </a:xfrm>
            <a:prstGeom prst="line">
              <a:avLst/>
            </a:prstGeom>
            <a:noFill/>
            <a:ln w="1905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sl-SI">
                <a:solidFill>
                  <a:srgbClr val="0000FF"/>
                </a:solidFill>
                <a:latin typeface="Calibri"/>
              </a:endParaRPr>
            </a:p>
          </p:txBody>
        </p:sp>
        <p:sp>
          <p:nvSpPr>
            <p:cNvPr id="507" name="Line 210"/>
            <p:cNvSpPr>
              <a:spLocks noChangeShapeType="1"/>
            </p:cNvSpPr>
            <p:nvPr/>
          </p:nvSpPr>
          <p:spPr bwMode="auto">
            <a:xfrm>
              <a:off x="221615" y="1506424"/>
              <a:ext cx="160020" cy="0"/>
            </a:xfrm>
            <a:prstGeom prst="line">
              <a:avLst/>
            </a:prstGeom>
            <a:noFill/>
            <a:ln w="15875">
              <a:solidFill>
                <a:srgbClr val="0000FF"/>
              </a:solidFill>
              <a:round/>
              <a:headEnd type="oval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sl-SI">
                <a:solidFill>
                  <a:srgbClr val="0000FF"/>
                </a:solidFill>
                <a:latin typeface="Calibri"/>
              </a:endParaRPr>
            </a:p>
          </p:txBody>
        </p:sp>
        <p:sp>
          <p:nvSpPr>
            <p:cNvPr id="508" name="Rectangle 205"/>
            <p:cNvSpPr>
              <a:spLocks noChangeArrowheads="1"/>
            </p:cNvSpPr>
            <p:nvPr/>
          </p:nvSpPr>
          <p:spPr bwMode="auto">
            <a:xfrm>
              <a:off x="739140" y="1947638"/>
              <a:ext cx="90805" cy="271780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sl-SI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09" name="Line 204"/>
            <p:cNvSpPr>
              <a:spLocks noChangeShapeType="1"/>
            </p:cNvSpPr>
            <p:nvPr/>
          </p:nvSpPr>
          <p:spPr bwMode="auto">
            <a:xfrm>
              <a:off x="786765" y="1669619"/>
              <a:ext cx="0" cy="127691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sl-SI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10" name="Line 199"/>
            <p:cNvSpPr>
              <a:spLocks noChangeShapeType="1"/>
            </p:cNvSpPr>
            <p:nvPr/>
          </p:nvSpPr>
          <p:spPr bwMode="auto">
            <a:xfrm flipV="1">
              <a:off x="670952" y="1958268"/>
              <a:ext cx="249815" cy="2452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sl-SI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11" name="Text Box 182"/>
            <p:cNvSpPr txBox="1">
              <a:spLocks noChangeArrowheads="1"/>
            </p:cNvSpPr>
            <p:nvPr/>
          </p:nvSpPr>
          <p:spPr bwMode="auto">
            <a:xfrm>
              <a:off x="272965" y="932385"/>
              <a:ext cx="972779" cy="146336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en-US" sz="1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</a:t>
              </a:r>
              <a:r>
                <a:rPr lang="sl-SI" sz="1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R 40MVA</a:t>
              </a:r>
              <a:endPara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2" name="Text Box 180"/>
            <p:cNvSpPr txBox="1">
              <a:spLocks noChangeArrowheads="1"/>
            </p:cNvSpPr>
            <p:nvPr/>
          </p:nvSpPr>
          <p:spPr bwMode="auto">
            <a:xfrm>
              <a:off x="236810" y="658816"/>
              <a:ext cx="477247" cy="184666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 w="9525">
              <a:noFill/>
              <a:miter lim="800000"/>
              <a:headEnd/>
              <a:tailEnd/>
            </a:ln>
            <a:extLst/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sl-SI" sz="1200" b="1" dirty="0" smtClean="0">
                  <a:solidFill>
                    <a:srgbClr val="0000FF"/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110 kV</a:t>
              </a:r>
              <a:endParaRPr lang="sl-SI" sz="12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3" name="Text Box 42"/>
            <p:cNvSpPr txBox="1">
              <a:spLocks noChangeArrowheads="1"/>
            </p:cNvSpPr>
            <p:nvPr/>
          </p:nvSpPr>
          <p:spPr bwMode="auto">
            <a:xfrm>
              <a:off x="1694633" y="767617"/>
              <a:ext cx="469900" cy="184666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sl-SI" sz="1200" b="1" dirty="0" smtClean="0">
                  <a:solidFill>
                    <a:prstClr val="black"/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20 kV</a:t>
              </a:r>
            </a:p>
          </p:txBody>
        </p:sp>
        <p:sp>
          <p:nvSpPr>
            <p:cNvPr id="514" name="Line 165"/>
            <p:cNvSpPr>
              <a:spLocks noChangeShapeType="1"/>
            </p:cNvSpPr>
            <p:nvPr/>
          </p:nvSpPr>
          <p:spPr bwMode="auto">
            <a:xfrm>
              <a:off x="2184652" y="1044207"/>
              <a:ext cx="1972842" cy="0"/>
            </a:xfrm>
            <a:prstGeom prst="line">
              <a:avLst/>
            </a:prstGeom>
            <a:noFill/>
            <a:ln w="19050">
              <a:solidFill>
                <a:sysClr val="windowText" lastClr="000000"/>
              </a:solidFill>
              <a:round/>
              <a:headEnd type="oval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l-SI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grpSp>
          <p:nvGrpSpPr>
            <p:cNvPr id="515" name="Skupina 514"/>
            <p:cNvGrpSpPr/>
            <p:nvPr/>
          </p:nvGrpSpPr>
          <p:grpSpPr>
            <a:xfrm>
              <a:off x="684018" y="2946536"/>
              <a:ext cx="201899" cy="57925"/>
              <a:chOff x="6170301" y="3912432"/>
              <a:chExt cx="201899" cy="57925"/>
            </a:xfrm>
          </p:grpSpPr>
          <p:cxnSp>
            <p:nvCxnSpPr>
              <p:cNvPr id="516" name="Raven povezovalnik 515"/>
              <p:cNvCxnSpPr/>
              <p:nvPr/>
            </p:nvCxnSpPr>
            <p:spPr>
              <a:xfrm>
                <a:off x="6170301" y="3912432"/>
                <a:ext cx="201899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517" name="Raven povezovalnik 516"/>
              <p:cNvCxnSpPr/>
              <p:nvPr/>
            </p:nvCxnSpPr>
            <p:spPr>
              <a:xfrm>
                <a:off x="6206305" y="3941948"/>
                <a:ext cx="129891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518" name="Raven povezovalnik 517"/>
              <p:cNvCxnSpPr/>
              <p:nvPr/>
            </p:nvCxnSpPr>
            <p:spPr>
              <a:xfrm>
                <a:off x="6245638" y="3970357"/>
                <a:ext cx="51224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sp>
          <p:nvSpPr>
            <p:cNvPr id="519" name="Elipsa 518"/>
            <p:cNvSpPr/>
            <p:nvPr/>
          </p:nvSpPr>
          <p:spPr>
            <a:xfrm>
              <a:off x="2339752" y="965636"/>
              <a:ext cx="162029" cy="162029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l-SI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20" name="PoljeZBesedilom 519"/>
            <p:cNvSpPr txBox="1"/>
            <p:nvPr/>
          </p:nvSpPr>
          <p:spPr>
            <a:xfrm>
              <a:off x="1776174" y="1777806"/>
              <a:ext cx="309948" cy="184666"/>
            </a:xfrm>
            <a:prstGeom prst="rect">
              <a:avLst/>
            </a:prstGeom>
            <a:solidFill>
              <a:srgbClr val="4F81BD">
                <a:lumMod val="20000"/>
                <a:lumOff val="80000"/>
              </a:srgbClr>
            </a:solidFill>
            <a:ln>
              <a:solidFill>
                <a:srgbClr val="4F81BD"/>
              </a:solidFill>
            </a:ln>
          </p:spPr>
          <p:txBody>
            <a:bodyPr wrap="none" lIns="36000" tIns="0" rIns="36000" bIns="0" rtlCol="0" anchor="ctr" anchorCtr="1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l-SI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3366FF"/>
                  </a:solidFill>
                  <a:effectLst/>
                  <a:uLnTx/>
                  <a:uFillTx/>
                  <a:latin typeface="Calibri"/>
                </a:rPr>
                <a:t>une</a:t>
              </a:r>
              <a:endParaRPr kumimoji="0" lang="sl-SI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21" name="Elipsa 520"/>
            <p:cNvSpPr/>
            <p:nvPr/>
          </p:nvSpPr>
          <p:spPr>
            <a:xfrm>
              <a:off x="707130" y="2693951"/>
              <a:ext cx="162029" cy="162029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l-SI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22" name="PoljeZBesedilom 521"/>
            <p:cNvSpPr txBox="1"/>
            <p:nvPr/>
          </p:nvSpPr>
          <p:spPr>
            <a:xfrm>
              <a:off x="916256" y="2636912"/>
              <a:ext cx="172090" cy="184666"/>
            </a:xfrm>
            <a:prstGeom prst="rect">
              <a:avLst/>
            </a:prstGeom>
            <a:solidFill>
              <a:srgbClr val="4F81BD">
                <a:lumMod val="20000"/>
                <a:lumOff val="80000"/>
              </a:srgbClr>
            </a:solidFill>
            <a:ln>
              <a:solidFill>
                <a:srgbClr val="4F81BD"/>
              </a:solidFill>
            </a:ln>
          </p:spPr>
          <p:txBody>
            <a:bodyPr wrap="none" lIns="36000" tIns="0" rIns="36000" bIns="0" rtlCol="0" anchor="ctr" anchorCtr="1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l-SI" sz="1200" b="0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3366FF"/>
                  </a:solidFill>
                  <a:effectLst/>
                  <a:uLnTx/>
                  <a:uFillTx/>
                  <a:latin typeface="Calibri"/>
                </a:rPr>
                <a:t>iL</a:t>
              </a:r>
              <a:endParaRPr kumimoji="0" lang="sl-SI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23" name="Line 219"/>
            <p:cNvSpPr>
              <a:spLocks noChangeShapeType="1"/>
            </p:cNvSpPr>
            <p:nvPr/>
          </p:nvSpPr>
          <p:spPr bwMode="auto">
            <a:xfrm flipH="1">
              <a:off x="2184652" y="620688"/>
              <a:ext cx="0" cy="2254683"/>
            </a:xfrm>
            <a:prstGeom prst="line">
              <a:avLst/>
            </a:prstGeom>
            <a:noFill/>
            <a:ln w="19050">
              <a:solidFill>
                <a:sysClr val="windowText" lastClr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l-SI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24" name="Line 208"/>
            <p:cNvSpPr>
              <a:spLocks noChangeShapeType="1"/>
            </p:cNvSpPr>
            <p:nvPr/>
          </p:nvSpPr>
          <p:spPr bwMode="auto">
            <a:xfrm>
              <a:off x="953769" y="1506425"/>
              <a:ext cx="1230883" cy="0"/>
            </a:xfrm>
            <a:prstGeom prst="line">
              <a:avLst/>
            </a:prstGeom>
            <a:noFill/>
            <a:ln w="19050">
              <a:solidFill>
                <a:sysClr val="windowText" lastClr="000000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l-SI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grpSp>
          <p:nvGrpSpPr>
            <p:cNvPr id="525" name="Skupina 524"/>
            <p:cNvGrpSpPr/>
            <p:nvPr/>
          </p:nvGrpSpPr>
          <p:grpSpPr>
            <a:xfrm>
              <a:off x="2866639" y="1044206"/>
              <a:ext cx="369095" cy="495600"/>
              <a:chOff x="3770857" y="588494"/>
              <a:chExt cx="369095" cy="495600"/>
            </a:xfrm>
          </p:grpSpPr>
          <p:sp>
            <p:nvSpPr>
              <p:cNvPr id="526" name="Rectangle 205"/>
              <p:cNvSpPr>
                <a:spLocks noChangeArrowheads="1"/>
              </p:cNvSpPr>
              <p:nvPr/>
            </p:nvSpPr>
            <p:spPr bwMode="auto">
              <a:xfrm>
                <a:off x="3782331" y="710009"/>
                <a:ext cx="90805" cy="204193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sl-SI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27" name="Line 204"/>
              <p:cNvSpPr>
                <a:spLocks noChangeShapeType="1"/>
              </p:cNvSpPr>
              <p:nvPr/>
            </p:nvSpPr>
            <p:spPr bwMode="auto">
              <a:xfrm>
                <a:off x="3830930" y="592088"/>
                <a:ext cx="0" cy="11698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oval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sl-SI">
                  <a:solidFill>
                    <a:prstClr val="black"/>
                  </a:solidFill>
                  <a:latin typeface="Calibri"/>
                </a:endParaRPr>
              </a:p>
            </p:txBody>
          </p:sp>
          <p:cxnSp>
            <p:nvCxnSpPr>
              <p:cNvPr id="528" name="Raven povezovalnik 527"/>
              <p:cNvCxnSpPr/>
              <p:nvPr/>
            </p:nvCxnSpPr>
            <p:spPr>
              <a:xfrm>
                <a:off x="4010061" y="827182"/>
                <a:ext cx="129891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529" name="Raven povezovalnik 528"/>
              <p:cNvCxnSpPr/>
              <p:nvPr/>
            </p:nvCxnSpPr>
            <p:spPr>
              <a:xfrm>
                <a:off x="4010061" y="787042"/>
                <a:ext cx="129891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530" name="Line 204"/>
              <p:cNvSpPr>
                <a:spLocks noChangeShapeType="1"/>
              </p:cNvSpPr>
              <p:nvPr/>
            </p:nvSpPr>
            <p:spPr bwMode="auto">
              <a:xfrm>
                <a:off x="4078761" y="588494"/>
                <a:ext cx="0" cy="19854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oval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sl-SI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31" name="Line 204"/>
              <p:cNvSpPr>
                <a:spLocks noChangeShapeType="1"/>
              </p:cNvSpPr>
              <p:nvPr/>
            </p:nvSpPr>
            <p:spPr bwMode="auto">
              <a:xfrm>
                <a:off x="3830930" y="914202"/>
                <a:ext cx="0" cy="11698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sl-SI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32" name="Line 204"/>
              <p:cNvSpPr>
                <a:spLocks noChangeShapeType="1"/>
              </p:cNvSpPr>
              <p:nvPr/>
            </p:nvSpPr>
            <p:spPr bwMode="auto">
              <a:xfrm>
                <a:off x="4078761" y="830173"/>
                <a:ext cx="0" cy="19854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sl-SI">
                  <a:solidFill>
                    <a:prstClr val="black"/>
                  </a:solidFill>
                  <a:latin typeface="Calibri"/>
                </a:endParaRPr>
              </a:p>
            </p:txBody>
          </p:sp>
          <p:grpSp>
            <p:nvGrpSpPr>
              <p:cNvPr id="533" name="Skupina 532"/>
              <p:cNvGrpSpPr/>
              <p:nvPr/>
            </p:nvGrpSpPr>
            <p:grpSpPr>
              <a:xfrm>
                <a:off x="4018688" y="1031188"/>
                <a:ext cx="116986" cy="52906"/>
                <a:chOff x="2439289" y="1250158"/>
                <a:chExt cx="116986" cy="52906"/>
              </a:xfrm>
            </p:grpSpPr>
            <p:sp>
              <p:nvSpPr>
                <p:cNvPr id="538" name="Line 204"/>
                <p:cNvSpPr>
                  <a:spLocks noChangeShapeType="1"/>
                </p:cNvSpPr>
                <p:nvPr/>
              </p:nvSpPr>
              <p:spPr bwMode="auto">
                <a:xfrm rot="5400000">
                  <a:off x="2497782" y="1241238"/>
                  <a:ext cx="0" cy="7264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sl-SI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539" name="Line 204"/>
                <p:cNvSpPr>
                  <a:spLocks noChangeShapeType="1"/>
                </p:cNvSpPr>
                <p:nvPr/>
              </p:nvSpPr>
              <p:spPr bwMode="auto">
                <a:xfrm rot="5400000">
                  <a:off x="2497782" y="1191665"/>
                  <a:ext cx="0" cy="11698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sl-SI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540" name="Line 204"/>
                <p:cNvSpPr>
                  <a:spLocks noChangeShapeType="1"/>
                </p:cNvSpPr>
                <p:nvPr/>
              </p:nvSpPr>
              <p:spPr bwMode="auto">
                <a:xfrm rot="5400000">
                  <a:off x="2497782" y="1286120"/>
                  <a:ext cx="0" cy="33887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sl-SI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534" name="Skupina 533"/>
              <p:cNvGrpSpPr/>
              <p:nvPr/>
            </p:nvGrpSpPr>
            <p:grpSpPr>
              <a:xfrm>
                <a:off x="3770857" y="1031188"/>
                <a:ext cx="116986" cy="52906"/>
                <a:chOff x="2439289" y="1250158"/>
                <a:chExt cx="116986" cy="52906"/>
              </a:xfrm>
            </p:grpSpPr>
            <p:sp>
              <p:nvSpPr>
                <p:cNvPr id="535" name="Line 204"/>
                <p:cNvSpPr>
                  <a:spLocks noChangeShapeType="1"/>
                </p:cNvSpPr>
                <p:nvPr/>
              </p:nvSpPr>
              <p:spPr bwMode="auto">
                <a:xfrm rot="5400000">
                  <a:off x="2497782" y="1241238"/>
                  <a:ext cx="0" cy="7264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sl-SI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536" name="Line 204"/>
                <p:cNvSpPr>
                  <a:spLocks noChangeShapeType="1"/>
                </p:cNvSpPr>
                <p:nvPr/>
              </p:nvSpPr>
              <p:spPr bwMode="auto">
                <a:xfrm rot="5400000">
                  <a:off x="2497782" y="1191665"/>
                  <a:ext cx="0" cy="11698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sl-SI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537" name="Line 204"/>
                <p:cNvSpPr>
                  <a:spLocks noChangeShapeType="1"/>
                </p:cNvSpPr>
                <p:nvPr/>
              </p:nvSpPr>
              <p:spPr bwMode="auto">
                <a:xfrm rot="5400000">
                  <a:off x="2497782" y="1286120"/>
                  <a:ext cx="0" cy="33887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sl-SI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</p:grpSp>
        <p:sp>
          <p:nvSpPr>
            <p:cNvPr id="541" name="Line 165"/>
            <p:cNvSpPr>
              <a:spLocks noChangeShapeType="1"/>
            </p:cNvSpPr>
            <p:nvPr/>
          </p:nvSpPr>
          <p:spPr bwMode="auto">
            <a:xfrm>
              <a:off x="2184653" y="1910207"/>
              <a:ext cx="1363938" cy="0"/>
            </a:xfrm>
            <a:prstGeom prst="line">
              <a:avLst/>
            </a:prstGeom>
            <a:noFill/>
            <a:ln w="19050">
              <a:solidFill>
                <a:sysClr val="windowText" lastClr="000000"/>
              </a:solidFill>
              <a:round/>
              <a:headEnd type="oval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l-SI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42" name="Elipsa 541"/>
            <p:cNvSpPr/>
            <p:nvPr/>
          </p:nvSpPr>
          <p:spPr>
            <a:xfrm>
              <a:off x="2339752" y="1831636"/>
              <a:ext cx="162029" cy="162029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l-SI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grpSp>
          <p:nvGrpSpPr>
            <p:cNvPr id="543" name="Skupina 542"/>
            <p:cNvGrpSpPr/>
            <p:nvPr/>
          </p:nvGrpSpPr>
          <p:grpSpPr>
            <a:xfrm>
              <a:off x="2866639" y="1910207"/>
              <a:ext cx="369095" cy="495600"/>
              <a:chOff x="3770857" y="588494"/>
              <a:chExt cx="369095" cy="495600"/>
            </a:xfrm>
          </p:grpSpPr>
          <p:sp>
            <p:nvSpPr>
              <p:cNvPr id="544" name="Rectangle 205"/>
              <p:cNvSpPr>
                <a:spLocks noChangeArrowheads="1"/>
              </p:cNvSpPr>
              <p:nvPr/>
            </p:nvSpPr>
            <p:spPr bwMode="auto">
              <a:xfrm>
                <a:off x="3782331" y="710009"/>
                <a:ext cx="90805" cy="204193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sl-SI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45" name="Line 204"/>
              <p:cNvSpPr>
                <a:spLocks noChangeShapeType="1"/>
              </p:cNvSpPr>
              <p:nvPr/>
            </p:nvSpPr>
            <p:spPr bwMode="auto">
              <a:xfrm>
                <a:off x="3830930" y="592088"/>
                <a:ext cx="0" cy="11698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oval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sl-SI">
                  <a:solidFill>
                    <a:prstClr val="black"/>
                  </a:solidFill>
                  <a:latin typeface="Calibri"/>
                </a:endParaRPr>
              </a:p>
            </p:txBody>
          </p:sp>
          <p:cxnSp>
            <p:nvCxnSpPr>
              <p:cNvPr id="546" name="Raven povezovalnik 545"/>
              <p:cNvCxnSpPr/>
              <p:nvPr/>
            </p:nvCxnSpPr>
            <p:spPr>
              <a:xfrm>
                <a:off x="4010061" y="827182"/>
                <a:ext cx="129891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547" name="Raven povezovalnik 546"/>
              <p:cNvCxnSpPr/>
              <p:nvPr/>
            </p:nvCxnSpPr>
            <p:spPr>
              <a:xfrm>
                <a:off x="4010061" y="787042"/>
                <a:ext cx="129891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548" name="Line 204"/>
              <p:cNvSpPr>
                <a:spLocks noChangeShapeType="1"/>
              </p:cNvSpPr>
              <p:nvPr/>
            </p:nvSpPr>
            <p:spPr bwMode="auto">
              <a:xfrm>
                <a:off x="4078761" y="588494"/>
                <a:ext cx="0" cy="19854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oval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sl-SI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49" name="Line 204"/>
              <p:cNvSpPr>
                <a:spLocks noChangeShapeType="1"/>
              </p:cNvSpPr>
              <p:nvPr/>
            </p:nvSpPr>
            <p:spPr bwMode="auto">
              <a:xfrm>
                <a:off x="3830930" y="914202"/>
                <a:ext cx="0" cy="11698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sl-SI">
                  <a:solidFill>
                    <a:prstClr val="black"/>
                  </a:solidFill>
                  <a:latin typeface="Calibri"/>
                </a:endParaRPr>
              </a:p>
            </p:txBody>
          </p:sp>
          <p:sp>
            <p:nvSpPr>
              <p:cNvPr id="550" name="Line 204"/>
              <p:cNvSpPr>
                <a:spLocks noChangeShapeType="1"/>
              </p:cNvSpPr>
              <p:nvPr/>
            </p:nvSpPr>
            <p:spPr bwMode="auto">
              <a:xfrm>
                <a:off x="4078761" y="830173"/>
                <a:ext cx="0" cy="198547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sl-SI">
                  <a:solidFill>
                    <a:prstClr val="black"/>
                  </a:solidFill>
                  <a:latin typeface="Calibri"/>
                </a:endParaRPr>
              </a:p>
            </p:txBody>
          </p:sp>
          <p:grpSp>
            <p:nvGrpSpPr>
              <p:cNvPr id="551" name="Skupina 550"/>
              <p:cNvGrpSpPr/>
              <p:nvPr/>
            </p:nvGrpSpPr>
            <p:grpSpPr>
              <a:xfrm>
                <a:off x="4018688" y="1031188"/>
                <a:ext cx="116986" cy="52906"/>
                <a:chOff x="2439289" y="1250158"/>
                <a:chExt cx="116986" cy="52906"/>
              </a:xfrm>
            </p:grpSpPr>
            <p:sp>
              <p:nvSpPr>
                <p:cNvPr id="556" name="Line 204"/>
                <p:cNvSpPr>
                  <a:spLocks noChangeShapeType="1"/>
                </p:cNvSpPr>
                <p:nvPr/>
              </p:nvSpPr>
              <p:spPr bwMode="auto">
                <a:xfrm rot="5400000">
                  <a:off x="2497782" y="1241238"/>
                  <a:ext cx="0" cy="7264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sl-SI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557" name="Line 204"/>
                <p:cNvSpPr>
                  <a:spLocks noChangeShapeType="1"/>
                </p:cNvSpPr>
                <p:nvPr/>
              </p:nvSpPr>
              <p:spPr bwMode="auto">
                <a:xfrm rot="5400000">
                  <a:off x="2497782" y="1191665"/>
                  <a:ext cx="0" cy="11698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sl-SI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558" name="Line 204"/>
                <p:cNvSpPr>
                  <a:spLocks noChangeShapeType="1"/>
                </p:cNvSpPr>
                <p:nvPr/>
              </p:nvSpPr>
              <p:spPr bwMode="auto">
                <a:xfrm rot="5400000">
                  <a:off x="2497782" y="1286120"/>
                  <a:ext cx="0" cy="33887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sl-SI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  <p:grpSp>
            <p:nvGrpSpPr>
              <p:cNvPr id="552" name="Skupina 551"/>
              <p:cNvGrpSpPr/>
              <p:nvPr/>
            </p:nvGrpSpPr>
            <p:grpSpPr>
              <a:xfrm>
                <a:off x="3770857" y="1031188"/>
                <a:ext cx="116986" cy="52906"/>
                <a:chOff x="2439289" y="1250158"/>
                <a:chExt cx="116986" cy="52906"/>
              </a:xfrm>
            </p:grpSpPr>
            <p:sp>
              <p:nvSpPr>
                <p:cNvPr id="553" name="Line 204"/>
                <p:cNvSpPr>
                  <a:spLocks noChangeShapeType="1"/>
                </p:cNvSpPr>
                <p:nvPr/>
              </p:nvSpPr>
              <p:spPr bwMode="auto">
                <a:xfrm rot="5400000">
                  <a:off x="2497782" y="1241238"/>
                  <a:ext cx="0" cy="7264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sl-SI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554" name="Line 204"/>
                <p:cNvSpPr>
                  <a:spLocks noChangeShapeType="1"/>
                </p:cNvSpPr>
                <p:nvPr/>
              </p:nvSpPr>
              <p:spPr bwMode="auto">
                <a:xfrm rot="5400000">
                  <a:off x="2497782" y="1191665"/>
                  <a:ext cx="0" cy="11698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sl-SI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  <p:sp>
              <p:nvSpPr>
                <p:cNvPr id="555" name="Line 204"/>
                <p:cNvSpPr>
                  <a:spLocks noChangeShapeType="1"/>
                </p:cNvSpPr>
                <p:nvPr/>
              </p:nvSpPr>
              <p:spPr bwMode="auto">
                <a:xfrm rot="5400000">
                  <a:off x="2497782" y="1286120"/>
                  <a:ext cx="0" cy="33887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endParaRPr lang="sl-SI">
                    <a:solidFill>
                      <a:prstClr val="black"/>
                    </a:solidFill>
                    <a:latin typeface="Calibri"/>
                  </a:endParaRPr>
                </a:p>
              </p:txBody>
            </p:sp>
          </p:grpSp>
        </p:grpSp>
        <p:sp>
          <p:nvSpPr>
            <p:cNvPr id="559" name="Line 204"/>
            <p:cNvSpPr>
              <a:spLocks noChangeShapeType="1"/>
            </p:cNvSpPr>
            <p:nvPr/>
          </p:nvSpPr>
          <p:spPr bwMode="auto">
            <a:xfrm rot="5400000">
              <a:off x="975451" y="2409372"/>
              <a:ext cx="0" cy="37886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med" len="med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sl-SI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60" name="Line 204"/>
            <p:cNvSpPr>
              <a:spLocks noChangeShapeType="1"/>
            </p:cNvSpPr>
            <p:nvPr/>
          </p:nvSpPr>
          <p:spPr bwMode="auto">
            <a:xfrm rot="5400000">
              <a:off x="979262" y="1564443"/>
              <a:ext cx="0" cy="37886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med" len="med"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sl-SI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61" name="Rectangle 205"/>
            <p:cNvSpPr>
              <a:spLocks noChangeArrowheads="1"/>
            </p:cNvSpPr>
            <p:nvPr/>
          </p:nvSpPr>
          <p:spPr bwMode="auto">
            <a:xfrm>
              <a:off x="1117031" y="1947638"/>
              <a:ext cx="90805" cy="27178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sl-SI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62" name="Line 204"/>
            <p:cNvSpPr>
              <a:spLocks noChangeShapeType="1"/>
            </p:cNvSpPr>
            <p:nvPr/>
          </p:nvSpPr>
          <p:spPr bwMode="auto">
            <a:xfrm flipV="1">
              <a:off x="1164133" y="1749569"/>
              <a:ext cx="0" cy="19806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sl-SI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63" name="Line 204"/>
            <p:cNvSpPr>
              <a:spLocks noChangeShapeType="1"/>
            </p:cNvSpPr>
            <p:nvPr/>
          </p:nvSpPr>
          <p:spPr bwMode="auto">
            <a:xfrm flipV="1">
              <a:off x="1160323" y="2496180"/>
              <a:ext cx="0" cy="10568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sl-SI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64" name="Line 204"/>
            <p:cNvSpPr>
              <a:spLocks noChangeShapeType="1"/>
            </p:cNvSpPr>
            <p:nvPr/>
          </p:nvSpPr>
          <p:spPr bwMode="auto">
            <a:xfrm flipV="1">
              <a:off x="1164133" y="2222890"/>
              <a:ext cx="0" cy="11254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sl-SI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565" name="Line 204"/>
            <p:cNvSpPr>
              <a:spLocks noChangeShapeType="1"/>
            </p:cNvSpPr>
            <p:nvPr/>
          </p:nvSpPr>
          <p:spPr bwMode="auto">
            <a:xfrm flipV="1">
              <a:off x="1155660" y="2348880"/>
              <a:ext cx="40051" cy="14917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sl-SI">
                <a:solidFill>
                  <a:prstClr val="black"/>
                </a:solidFill>
                <a:latin typeface="Calibri"/>
              </a:endParaRPr>
            </a:p>
          </p:txBody>
        </p:sp>
        <p:grpSp>
          <p:nvGrpSpPr>
            <p:cNvPr id="566" name="Skupina 565"/>
            <p:cNvGrpSpPr/>
            <p:nvPr/>
          </p:nvGrpSpPr>
          <p:grpSpPr>
            <a:xfrm>
              <a:off x="4160125" y="837060"/>
              <a:ext cx="458233" cy="413112"/>
              <a:chOff x="4669578" y="381348"/>
              <a:chExt cx="458233" cy="413112"/>
            </a:xfrm>
          </p:grpSpPr>
          <p:sp>
            <p:nvSpPr>
              <p:cNvPr id="567" name="Pravokotnik 566"/>
              <p:cNvSpPr/>
              <p:nvPr/>
            </p:nvSpPr>
            <p:spPr>
              <a:xfrm>
                <a:off x="4669578" y="381348"/>
                <a:ext cx="458233" cy="413112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  <a:ln w="635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l-SI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568" name="Skupina 567"/>
              <p:cNvGrpSpPr>
                <a:grpSpLocks noChangeAspect="1"/>
              </p:cNvGrpSpPr>
              <p:nvPr/>
            </p:nvGrpSpPr>
            <p:grpSpPr>
              <a:xfrm flipV="1">
                <a:off x="4721115" y="384075"/>
                <a:ext cx="360000" cy="385945"/>
                <a:chOff x="5623781" y="1898251"/>
                <a:chExt cx="579195" cy="620936"/>
              </a:xfrm>
            </p:grpSpPr>
            <p:grpSp>
              <p:nvGrpSpPr>
                <p:cNvPr id="569" name="Skupina 568"/>
                <p:cNvGrpSpPr/>
                <p:nvPr/>
              </p:nvGrpSpPr>
              <p:grpSpPr>
                <a:xfrm>
                  <a:off x="5625761" y="1898251"/>
                  <a:ext cx="573244" cy="174083"/>
                  <a:chOff x="5625761" y="1898251"/>
                  <a:chExt cx="573244" cy="174083"/>
                </a:xfrm>
              </p:grpSpPr>
              <p:sp>
                <p:nvSpPr>
                  <p:cNvPr id="587" name="Rectangle 205"/>
                  <p:cNvSpPr>
                    <a:spLocks noChangeAspect="1" noChangeArrowheads="1"/>
                  </p:cNvSpPr>
                  <p:nvPr/>
                </p:nvSpPr>
                <p:spPr bwMode="auto">
                  <a:xfrm rot="16200000">
                    <a:off x="5872358" y="1895622"/>
                    <a:ext cx="80046" cy="180000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sl-SI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588" name="Line 204"/>
                  <p:cNvSpPr>
                    <a:spLocks noChangeShapeType="1"/>
                  </p:cNvSpPr>
                  <p:nvPr/>
                </p:nvSpPr>
                <p:spPr bwMode="auto">
                  <a:xfrm rot="16200000">
                    <a:off x="6002381" y="1877678"/>
                    <a:ext cx="0" cy="49049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sl-SI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589" name="Line 204"/>
                  <p:cNvSpPr>
                    <a:spLocks noChangeShapeType="1"/>
                  </p:cNvSpPr>
                  <p:nvPr/>
                </p:nvSpPr>
                <p:spPr bwMode="auto">
                  <a:xfrm rot="16440000">
                    <a:off x="5821074" y="1918314"/>
                    <a:ext cx="174083" cy="133958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sl-SI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590" name="Line 204"/>
                  <p:cNvSpPr>
                    <a:spLocks noChangeShapeType="1"/>
                  </p:cNvSpPr>
                  <p:nvPr/>
                </p:nvSpPr>
                <p:spPr bwMode="auto">
                  <a:xfrm rot="16200000">
                    <a:off x="5724073" y="1887238"/>
                    <a:ext cx="0" cy="196624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sl-SI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591" name="Line 204"/>
                  <p:cNvSpPr>
                    <a:spLocks noChangeShapeType="1"/>
                  </p:cNvSpPr>
                  <p:nvPr/>
                </p:nvSpPr>
                <p:spPr bwMode="auto">
                  <a:xfrm rot="16200000">
                    <a:off x="5814410" y="2041639"/>
                    <a:ext cx="0" cy="49049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sl-SI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592" name="Line 204"/>
                  <p:cNvSpPr>
                    <a:spLocks noChangeShapeType="1"/>
                  </p:cNvSpPr>
                  <p:nvPr/>
                </p:nvSpPr>
                <p:spPr bwMode="auto">
                  <a:xfrm rot="16200000">
                    <a:off x="6100693" y="1887238"/>
                    <a:ext cx="0" cy="196624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sl-SI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grpSp>
              <p:nvGrpSpPr>
                <p:cNvPr id="570" name="Skupina 569"/>
                <p:cNvGrpSpPr/>
                <p:nvPr/>
              </p:nvGrpSpPr>
              <p:grpSpPr>
                <a:xfrm rot="3600000">
                  <a:off x="5486445" y="2145523"/>
                  <a:ext cx="573244" cy="174083"/>
                  <a:chOff x="5625761" y="1898251"/>
                  <a:chExt cx="573244" cy="174083"/>
                </a:xfrm>
              </p:grpSpPr>
              <p:sp>
                <p:nvSpPr>
                  <p:cNvPr id="581" name="Rectangle 205"/>
                  <p:cNvSpPr>
                    <a:spLocks noChangeAspect="1" noChangeArrowheads="1"/>
                  </p:cNvSpPr>
                  <p:nvPr/>
                </p:nvSpPr>
                <p:spPr bwMode="auto">
                  <a:xfrm rot="16200000">
                    <a:off x="5872358" y="1895622"/>
                    <a:ext cx="80046" cy="180000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sl-SI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582" name="Line 204"/>
                  <p:cNvSpPr>
                    <a:spLocks noChangeShapeType="1"/>
                  </p:cNvSpPr>
                  <p:nvPr/>
                </p:nvSpPr>
                <p:spPr bwMode="auto">
                  <a:xfrm rot="16200000">
                    <a:off x="6002381" y="1877678"/>
                    <a:ext cx="0" cy="49049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sl-SI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583" name="Line 204"/>
                  <p:cNvSpPr>
                    <a:spLocks noChangeShapeType="1"/>
                  </p:cNvSpPr>
                  <p:nvPr/>
                </p:nvSpPr>
                <p:spPr bwMode="auto">
                  <a:xfrm rot="16440000">
                    <a:off x="5821074" y="1918314"/>
                    <a:ext cx="174083" cy="133958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sl-SI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584" name="Line 204"/>
                  <p:cNvSpPr>
                    <a:spLocks noChangeShapeType="1"/>
                  </p:cNvSpPr>
                  <p:nvPr/>
                </p:nvSpPr>
                <p:spPr bwMode="auto">
                  <a:xfrm rot="16200000">
                    <a:off x="5724073" y="1887238"/>
                    <a:ext cx="0" cy="196624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sl-SI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585" name="Line 204"/>
                  <p:cNvSpPr>
                    <a:spLocks noChangeShapeType="1"/>
                  </p:cNvSpPr>
                  <p:nvPr/>
                </p:nvSpPr>
                <p:spPr bwMode="auto">
                  <a:xfrm rot="16200000">
                    <a:off x="5814410" y="2041639"/>
                    <a:ext cx="0" cy="49049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sl-SI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586" name="Line 204"/>
                  <p:cNvSpPr>
                    <a:spLocks noChangeShapeType="1"/>
                  </p:cNvSpPr>
                  <p:nvPr/>
                </p:nvSpPr>
                <p:spPr bwMode="auto">
                  <a:xfrm rot="16200000">
                    <a:off x="6100693" y="1887238"/>
                    <a:ext cx="0" cy="196624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sl-SI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grpSp>
              <p:nvGrpSpPr>
                <p:cNvPr id="571" name="Skupina 570"/>
                <p:cNvGrpSpPr/>
                <p:nvPr/>
              </p:nvGrpSpPr>
              <p:grpSpPr>
                <a:xfrm rot="-3600000">
                  <a:off x="5771004" y="2143256"/>
                  <a:ext cx="573244" cy="174083"/>
                  <a:chOff x="5625761" y="1898251"/>
                  <a:chExt cx="573244" cy="174083"/>
                </a:xfrm>
              </p:grpSpPr>
              <p:sp>
                <p:nvSpPr>
                  <p:cNvPr id="575" name="Rectangle 205"/>
                  <p:cNvSpPr>
                    <a:spLocks noChangeAspect="1" noChangeArrowheads="1"/>
                  </p:cNvSpPr>
                  <p:nvPr/>
                </p:nvSpPr>
                <p:spPr bwMode="auto">
                  <a:xfrm rot="16200000">
                    <a:off x="5872358" y="1895622"/>
                    <a:ext cx="80046" cy="180000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sl-SI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576" name="Line 204"/>
                  <p:cNvSpPr>
                    <a:spLocks noChangeShapeType="1"/>
                  </p:cNvSpPr>
                  <p:nvPr/>
                </p:nvSpPr>
                <p:spPr bwMode="auto">
                  <a:xfrm rot="16200000">
                    <a:off x="6002381" y="1877678"/>
                    <a:ext cx="0" cy="49049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sl-SI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577" name="Line 204"/>
                  <p:cNvSpPr>
                    <a:spLocks noChangeShapeType="1"/>
                  </p:cNvSpPr>
                  <p:nvPr/>
                </p:nvSpPr>
                <p:spPr bwMode="auto">
                  <a:xfrm rot="16440000">
                    <a:off x="5821074" y="1918314"/>
                    <a:ext cx="174083" cy="133958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sl-SI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578" name="Line 204"/>
                  <p:cNvSpPr>
                    <a:spLocks noChangeShapeType="1"/>
                  </p:cNvSpPr>
                  <p:nvPr/>
                </p:nvSpPr>
                <p:spPr bwMode="auto">
                  <a:xfrm rot="16200000">
                    <a:off x="5724073" y="1887238"/>
                    <a:ext cx="0" cy="196624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sl-SI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579" name="Line 204"/>
                  <p:cNvSpPr>
                    <a:spLocks noChangeShapeType="1"/>
                  </p:cNvSpPr>
                  <p:nvPr/>
                </p:nvSpPr>
                <p:spPr bwMode="auto">
                  <a:xfrm rot="16200000">
                    <a:off x="5814410" y="2041639"/>
                    <a:ext cx="0" cy="49049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sl-SI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580" name="Line 204"/>
                  <p:cNvSpPr>
                    <a:spLocks noChangeShapeType="1"/>
                  </p:cNvSpPr>
                  <p:nvPr/>
                </p:nvSpPr>
                <p:spPr bwMode="auto">
                  <a:xfrm rot="16200000">
                    <a:off x="6100693" y="1887238"/>
                    <a:ext cx="0" cy="196624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sl-SI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572" name="Elipsa 571"/>
                <p:cNvSpPr>
                  <a:spLocks noChangeAspect="1"/>
                </p:cNvSpPr>
                <p:nvPr/>
              </p:nvSpPr>
              <p:spPr>
                <a:xfrm>
                  <a:off x="5623781" y="1976622"/>
                  <a:ext cx="18000" cy="180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sl-SI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573" name="Elipsa 572"/>
                <p:cNvSpPr>
                  <a:spLocks noChangeAspect="1"/>
                </p:cNvSpPr>
                <p:nvPr/>
              </p:nvSpPr>
              <p:spPr>
                <a:xfrm>
                  <a:off x="6184976" y="1976622"/>
                  <a:ext cx="18000" cy="180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sl-SI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574" name="Elipsa 573"/>
                <p:cNvSpPr>
                  <a:spLocks noChangeAspect="1"/>
                </p:cNvSpPr>
                <p:nvPr/>
              </p:nvSpPr>
              <p:spPr>
                <a:xfrm>
                  <a:off x="5905538" y="2457611"/>
                  <a:ext cx="18000" cy="180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sl-SI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</p:grpSp>
        <p:sp>
          <p:nvSpPr>
            <p:cNvPr id="593" name="Text Box 42"/>
            <p:cNvSpPr txBox="1">
              <a:spLocks noChangeArrowheads="1"/>
            </p:cNvSpPr>
            <p:nvPr/>
          </p:nvSpPr>
          <p:spPr bwMode="auto">
            <a:xfrm>
              <a:off x="4078373" y="1268760"/>
              <a:ext cx="621966" cy="184666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sl-SI" sz="120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Bremena</a:t>
              </a:r>
              <a:endParaRPr lang="en-US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4" name="Elipsa 593"/>
            <p:cNvSpPr/>
            <p:nvPr/>
          </p:nvSpPr>
          <p:spPr>
            <a:xfrm>
              <a:off x="1835696" y="2588568"/>
              <a:ext cx="162029" cy="162029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l-SI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95" name="Elipsa 594"/>
            <p:cNvSpPr/>
            <p:nvPr/>
          </p:nvSpPr>
          <p:spPr>
            <a:xfrm>
              <a:off x="1835696" y="2698448"/>
              <a:ext cx="162029" cy="162029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l-SI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96" name="Elipsa 595"/>
            <p:cNvSpPr/>
            <p:nvPr/>
          </p:nvSpPr>
          <p:spPr>
            <a:xfrm>
              <a:off x="1921396" y="2639039"/>
              <a:ext cx="162029" cy="162029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l-SI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97" name="Line 208"/>
            <p:cNvSpPr>
              <a:spLocks noChangeShapeType="1"/>
            </p:cNvSpPr>
            <p:nvPr/>
          </p:nvSpPr>
          <p:spPr bwMode="auto">
            <a:xfrm>
              <a:off x="2083425" y="2723750"/>
              <a:ext cx="101227" cy="0"/>
            </a:xfrm>
            <a:prstGeom prst="line">
              <a:avLst/>
            </a:prstGeom>
            <a:noFill/>
            <a:ln w="19050">
              <a:solidFill>
                <a:sysClr val="windowText" lastClr="000000"/>
              </a:solidFill>
              <a:round/>
              <a:headEnd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l-SI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598" name="Text Box 42"/>
            <p:cNvSpPr txBox="1">
              <a:spLocks noChangeArrowheads="1"/>
            </p:cNvSpPr>
            <p:nvPr/>
          </p:nvSpPr>
          <p:spPr bwMode="auto">
            <a:xfrm>
              <a:off x="3529150" y="596940"/>
              <a:ext cx="716543" cy="184666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sl-SI" sz="120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Ostali vodi</a:t>
              </a:r>
              <a:endPara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9" name="Text Box 182"/>
            <p:cNvSpPr txBox="1">
              <a:spLocks noChangeArrowheads="1"/>
            </p:cNvSpPr>
            <p:nvPr/>
          </p:nvSpPr>
          <p:spPr bwMode="auto">
            <a:xfrm>
              <a:off x="787159" y="2233980"/>
              <a:ext cx="282174" cy="155939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sl-SI" sz="120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Xp</a:t>
              </a:r>
              <a:endPara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0" name="Text Box 182"/>
            <p:cNvSpPr txBox="1">
              <a:spLocks noChangeArrowheads="1"/>
            </p:cNvSpPr>
            <p:nvPr/>
          </p:nvSpPr>
          <p:spPr bwMode="auto">
            <a:xfrm>
              <a:off x="1159754" y="1768415"/>
              <a:ext cx="282174" cy="155939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sl-SI" sz="120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Rs</a:t>
              </a:r>
              <a:endPara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1" name="PoljeZBesedilom 600"/>
            <p:cNvSpPr txBox="1"/>
            <p:nvPr/>
          </p:nvSpPr>
          <p:spPr>
            <a:xfrm>
              <a:off x="1802623" y="1984403"/>
              <a:ext cx="242621" cy="184666"/>
            </a:xfrm>
            <a:prstGeom prst="rect">
              <a:avLst/>
            </a:prstGeom>
            <a:solidFill>
              <a:srgbClr val="4F81BD">
                <a:lumMod val="20000"/>
                <a:lumOff val="80000"/>
              </a:srgbClr>
            </a:solidFill>
            <a:ln>
              <a:solidFill>
                <a:srgbClr val="4F81BD"/>
              </a:solidFill>
            </a:ln>
          </p:spPr>
          <p:txBody>
            <a:bodyPr wrap="none" lIns="36000" tIns="0" rIns="36000" bIns="0" rtlCol="0" anchor="ctr" anchorCtr="1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l-SI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3366FF"/>
                  </a:solidFill>
                  <a:effectLst/>
                  <a:uLnTx/>
                  <a:uFillTx/>
                  <a:latin typeface="Calibri"/>
                </a:rPr>
                <a:t>uA</a:t>
              </a:r>
              <a:endParaRPr kumimoji="0" lang="sl-SI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02" name="PoljeZBesedilom 601"/>
            <p:cNvSpPr txBox="1"/>
            <p:nvPr/>
          </p:nvSpPr>
          <p:spPr>
            <a:xfrm>
              <a:off x="1803425" y="2388330"/>
              <a:ext cx="234607" cy="184666"/>
            </a:xfrm>
            <a:prstGeom prst="rect">
              <a:avLst/>
            </a:prstGeom>
            <a:solidFill>
              <a:srgbClr val="4F81BD">
                <a:lumMod val="20000"/>
                <a:lumOff val="80000"/>
              </a:srgbClr>
            </a:solidFill>
            <a:ln>
              <a:solidFill>
                <a:srgbClr val="4F81BD"/>
              </a:solidFill>
            </a:ln>
          </p:spPr>
          <p:txBody>
            <a:bodyPr wrap="none" lIns="36000" tIns="0" rIns="36000" bIns="0" rtlCol="0" anchor="ctr" anchorCtr="1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l-SI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3366FF"/>
                  </a:solidFill>
                  <a:effectLst/>
                  <a:uLnTx/>
                  <a:uFillTx/>
                  <a:latin typeface="Calibri"/>
                </a:rPr>
                <a:t>uC</a:t>
              </a:r>
              <a:endParaRPr kumimoji="0" lang="sl-SI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03" name="PoljeZBesedilom 602"/>
            <p:cNvSpPr txBox="1"/>
            <p:nvPr/>
          </p:nvSpPr>
          <p:spPr>
            <a:xfrm>
              <a:off x="1801823" y="2185655"/>
              <a:ext cx="236209" cy="184666"/>
            </a:xfrm>
            <a:prstGeom prst="rect">
              <a:avLst/>
            </a:prstGeom>
            <a:solidFill>
              <a:srgbClr val="4F81BD">
                <a:lumMod val="20000"/>
                <a:lumOff val="80000"/>
              </a:srgbClr>
            </a:solidFill>
            <a:ln>
              <a:solidFill>
                <a:srgbClr val="4F81BD"/>
              </a:solidFill>
            </a:ln>
          </p:spPr>
          <p:txBody>
            <a:bodyPr wrap="none" lIns="36000" tIns="0" rIns="36000" bIns="0" rtlCol="0" anchor="ctr" anchorCtr="1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l-SI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3366FF"/>
                  </a:solidFill>
                  <a:effectLst/>
                  <a:uLnTx/>
                  <a:uFillTx/>
                  <a:latin typeface="Calibri"/>
                </a:rPr>
                <a:t>uB</a:t>
              </a:r>
              <a:endParaRPr kumimoji="0" lang="sl-SI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04" name="Text Box 182"/>
            <p:cNvSpPr txBox="1">
              <a:spLocks noChangeArrowheads="1"/>
            </p:cNvSpPr>
            <p:nvPr/>
          </p:nvSpPr>
          <p:spPr bwMode="auto">
            <a:xfrm>
              <a:off x="1185899" y="2379259"/>
              <a:ext cx="192729" cy="155939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sl-SI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S</a:t>
              </a:r>
              <a:endParaRPr lang="sl-SI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5" name="Text Box 182"/>
            <p:cNvSpPr txBox="1">
              <a:spLocks noChangeArrowheads="1"/>
            </p:cNvSpPr>
            <p:nvPr/>
          </p:nvSpPr>
          <p:spPr bwMode="auto">
            <a:xfrm>
              <a:off x="1500647" y="2662364"/>
              <a:ext cx="341430" cy="155939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sl-SI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N</a:t>
              </a:r>
              <a:r>
                <a:rPr lang="sl-SI" sz="120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T1</a:t>
              </a:r>
              <a:endPara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6" name="Elipsa 605"/>
            <p:cNvSpPr/>
            <p:nvPr/>
          </p:nvSpPr>
          <p:spPr>
            <a:xfrm>
              <a:off x="2339752" y="611682"/>
              <a:ext cx="162029" cy="162029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l-SI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07" name="Text Box 182"/>
            <p:cNvSpPr txBox="1">
              <a:spLocks noChangeArrowheads="1"/>
            </p:cNvSpPr>
            <p:nvPr/>
          </p:nvSpPr>
          <p:spPr bwMode="auto">
            <a:xfrm>
              <a:off x="340370" y="2634789"/>
              <a:ext cx="401009" cy="188401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sl-SI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O</a:t>
              </a:r>
              <a:r>
                <a:rPr lang="sl-SI" sz="120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T4</a:t>
              </a:r>
              <a:endPara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8" name="Text Box 182"/>
            <p:cNvSpPr txBox="1">
              <a:spLocks noChangeArrowheads="1"/>
            </p:cNvSpPr>
            <p:nvPr/>
          </p:nvSpPr>
          <p:spPr bwMode="auto">
            <a:xfrm>
              <a:off x="484822" y="2851971"/>
              <a:ext cx="282174" cy="155939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sl-SI" sz="1200" dirty="0">
                  <a:solidFill>
                    <a:srgbClr val="3366FF"/>
                  </a:solidFill>
                  <a:latin typeface="Arial" pitchFamily="34" charset="0"/>
                  <a:cs typeface="Arial" pitchFamily="34" charset="0"/>
                </a:rPr>
                <a:t>E</a:t>
              </a:r>
              <a:endParaRPr lang="sl-SI" sz="1200" dirty="0" smtClean="0">
                <a:solidFill>
                  <a:srgbClr val="3366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9" name="Text Box 182"/>
            <p:cNvSpPr txBox="1">
              <a:spLocks noChangeArrowheads="1"/>
            </p:cNvSpPr>
            <p:nvPr/>
          </p:nvSpPr>
          <p:spPr bwMode="auto">
            <a:xfrm>
              <a:off x="547543" y="1677854"/>
              <a:ext cx="282174" cy="155939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sl-SI" sz="1200" dirty="0">
                  <a:solidFill>
                    <a:srgbClr val="3366FF"/>
                  </a:solidFill>
                  <a:latin typeface="Arial" pitchFamily="34" charset="0"/>
                  <a:cs typeface="Arial" pitchFamily="34" charset="0"/>
                </a:rPr>
                <a:t>N</a:t>
              </a:r>
              <a:endParaRPr lang="sl-SI" sz="1200" dirty="0" smtClean="0">
                <a:solidFill>
                  <a:srgbClr val="3366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0" name="Text Box 182"/>
            <p:cNvSpPr txBox="1">
              <a:spLocks noChangeArrowheads="1"/>
            </p:cNvSpPr>
            <p:nvPr/>
          </p:nvSpPr>
          <p:spPr bwMode="auto">
            <a:xfrm>
              <a:off x="2248562" y="1657002"/>
              <a:ext cx="347740" cy="155939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sl-SI" sz="12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O</a:t>
              </a:r>
              <a:r>
                <a:rPr lang="sl-SI" sz="120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T1</a:t>
              </a:r>
              <a:endPara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1" name="Line 165"/>
            <p:cNvSpPr>
              <a:spLocks noChangeShapeType="1"/>
            </p:cNvSpPr>
            <p:nvPr/>
          </p:nvSpPr>
          <p:spPr bwMode="auto">
            <a:xfrm>
              <a:off x="2184652" y="692697"/>
              <a:ext cx="1250717" cy="0"/>
            </a:xfrm>
            <a:prstGeom prst="line">
              <a:avLst/>
            </a:prstGeom>
            <a:noFill/>
            <a:ln w="19050">
              <a:solidFill>
                <a:sysClr val="windowText" lastClr="000000"/>
              </a:solidFill>
              <a:prstDash val="sysDash"/>
              <a:round/>
              <a:headEnd type="oval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l-SI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12" name="Text Box 182"/>
            <p:cNvSpPr txBox="1">
              <a:spLocks noChangeArrowheads="1"/>
            </p:cNvSpPr>
            <p:nvPr/>
          </p:nvSpPr>
          <p:spPr bwMode="auto">
            <a:xfrm>
              <a:off x="2627784" y="1175363"/>
              <a:ext cx="282174" cy="155939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sl-SI" sz="1200" i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G</a:t>
              </a:r>
              <a:r>
                <a:rPr lang="sl-SI" sz="1200" baseline="-25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0</a:t>
              </a:r>
              <a:endParaRPr lang="en-US" sz="1200" baseline="-25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3" name="Text Box 182"/>
            <p:cNvSpPr txBox="1">
              <a:spLocks noChangeArrowheads="1"/>
            </p:cNvSpPr>
            <p:nvPr/>
          </p:nvSpPr>
          <p:spPr bwMode="auto">
            <a:xfrm>
              <a:off x="3209606" y="1175363"/>
              <a:ext cx="282174" cy="155939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sl-SI" sz="1200" i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C</a:t>
              </a:r>
              <a:r>
                <a:rPr lang="sl-SI" sz="1200" baseline="-25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0</a:t>
              </a:r>
              <a:endParaRPr lang="en-US" sz="1200" baseline="-25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4" name="Text Box 182"/>
            <p:cNvSpPr txBox="1">
              <a:spLocks noChangeArrowheads="1"/>
            </p:cNvSpPr>
            <p:nvPr/>
          </p:nvSpPr>
          <p:spPr bwMode="auto">
            <a:xfrm>
              <a:off x="2627784" y="2047355"/>
              <a:ext cx="282174" cy="155939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sl-SI" sz="1200" i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G</a:t>
              </a:r>
              <a:r>
                <a:rPr lang="sl-SI" sz="1200" baseline="-25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0</a:t>
              </a:r>
              <a:endParaRPr lang="en-US" sz="1200" baseline="-25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5" name="Text Box 182"/>
            <p:cNvSpPr txBox="1">
              <a:spLocks noChangeArrowheads="1"/>
            </p:cNvSpPr>
            <p:nvPr/>
          </p:nvSpPr>
          <p:spPr bwMode="auto">
            <a:xfrm>
              <a:off x="3209606" y="2047355"/>
              <a:ext cx="282174" cy="155939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sl-SI" sz="1200" i="1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C</a:t>
              </a:r>
              <a:r>
                <a:rPr lang="sl-SI" sz="1200" baseline="-250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0</a:t>
              </a:r>
              <a:endParaRPr lang="en-US" sz="1200" baseline="-250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6" name="Text Box 182"/>
            <p:cNvSpPr txBox="1">
              <a:spLocks noChangeArrowheads="1"/>
            </p:cNvSpPr>
            <p:nvPr/>
          </p:nvSpPr>
          <p:spPr bwMode="auto">
            <a:xfrm>
              <a:off x="2248562" y="803286"/>
              <a:ext cx="347740" cy="155939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sl-SI" sz="12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O</a:t>
              </a:r>
              <a:r>
                <a:rPr lang="sl-SI" sz="120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T2</a:t>
              </a:r>
              <a:endPara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7" name="Text Box 42"/>
            <p:cNvSpPr txBox="1">
              <a:spLocks noChangeArrowheads="1"/>
            </p:cNvSpPr>
            <p:nvPr/>
          </p:nvSpPr>
          <p:spPr bwMode="auto">
            <a:xfrm>
              <a:off x="2721433" y="1685815"/>
              <a:ext cx="349006" cy="184666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sl-SI" sz="120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Vod1</a:t>
              </a:r>
              <a:endParaRPr lang="en-US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8" name="Text Box 42"/>
            <p:cNvSpPr txBox="1">
              <a:spLocks noChangeArrowheads="1"/>
            </p:cNvSpPr>
            <p:nvPr/>
          </p:nvSpPr>
          <p:spPr bwMode="auto">
            <a:xfrm>
              <a:off x="2699792" y="846728"/>
              <a:ext cx="392288" cy="184666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sl-SI" sz="120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Vod 2</a:t>
              </a:r>
              <a:endParaRPr lang="en-US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9" name="Text Box 182"/>
            <p:cNvSpPr txBox="1">
              <a:spLocks noChangeArrowheads="1"/>
            </p:cNvSpPr>
            <p:nvPr/>
          </p:nvSpPr>
          <p:spPr bwMode="auto">
            <a:xfrm>
              <a:off x="3938507" y="2377659"/>
              <a:ext cx="341430" cy="155939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sl-SI" sz="120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ZS</a:t>
              </a:r>
              <a:endPara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620" name="Skupina 619"/>
            <p:cNvGrpSpPr/>
            <p:nvPr/>
          </p:nvGrpSpPr>
          <p:grpSpPr>
            <a:xfrm>
              <a:off x="3541570" y="1844276"/>
              <a:ext cx="1147947" cy="615219"/>
              <a:chOff x="5009166" y="2624547"/>
              <a:chExt cx="1147947" cy="615219"/>
            </a:xfrm>
          </p:grpSpPr>
          <p:sp>
            <p:nvSpPr>
              <p:cNvPr id="621" name="Pravokotnik 620"/>
              <p:cNvSpPr/>
              <p:nvPr/>
            </p:nvSpPr>
            <p:spPr>
              <a:xfrm>
                <a:off x="5787822" y="2624601"/>
                <a:ext cx="72515" cy="137593"/>
              </a:xfrm>
              <a:prstGeom prst="rect">
                <a:avLst/>
              </a:prstGeom>
              <a:solidFill>
                <a:srgbClr val="4F81BD"/>
              </a:solidFill>
              <a:ln w="317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l-SI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622" name="Pravokotnik 621"/>
              <p:cNvSpPr/>
              <p:nvPr/>
            </p:nvSpPr>
            <p:spPr>
              <a:xfrm>
                <a:off x="5510074" y="3049101"/>
                <a:ext cx="621825" cy="49786"/>
              </a:xfrm>
              <a:prstGeom prst="rect">
                <a:avLst/>
              </a:prstGeom>
              <a:pattFill prst="ltUpDiag">
                <a:fgClr>
                  <a:srgbClr val="9BBB59">
                    <a:lumMod val="75000"/>
                  </a:srgbClr>
                </a:fgClr>
                <a:bgClr>
                  <a:sysClr val="window" lastClr="FFFFFF"/>
                </a:bgClr>
              </a:pattFill>
              <a:ln w="317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l-SI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623" name="Pravokotnik 622"/>
              <p:cNvSpPr/>
              <p:nvPr/>
            </p:nvSpPr>
            <p:spPr>
              <a:xfrm rot="8563564">
                <a:off x="5864239" y="2839569"/>
                <a:ext cx="223500" cy="37001"/>
              </a:xfrm>
              <a:prstGeom prst="rect">
                <a:avLst/>
              </a:prstGeom>
              <a:pattFill prst="ltUpDiag">
                <a:fgClr>
                  <a:srgbClr val="9BBB59">
                    <a:lumMod val="75000"/>
                  </a:srgbClr>
                </a:fgClr>
                <a:bgClr>
                  <a:sysClr val="window" lastClr="FFFFFF"/>
                </a:bgClr>
              </a:pattFill>
              <a:ln w="3175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l-SI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cxnSp>
            <p:nvCxnSpPr>
              <p:cNvPr id="624" name="Raven povezovalnik 623"/>
              <p:cNvCxnSpPr>
                <a:stCxn id="623" idx="1"/>
                <a:endCxn id="629" idx="3"/>
              </p:cNvCxnSpPr>
              <p:nvPr/>
            </p:nvCxnSpPr>
            <p:spPr>
              <a:xfrm flipV="1">
                <a:off x="6064914" y="2719251"/>
                <a:ext cx="39749" cy="71140"/>
              </a:xfrm>
              <a:prstGeom prst="line">
                <a:avLst/>
              </a:prstGeom>
              <a:noFill/>
              <a:ln w="317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625" name="Pravokotnik 624"/>
              <p:cNvSpPr/>
              <p:nvPr/>
            </p:nvSpPr>
            <p:spPr>
              <a:xfrm>
                <a:off x="6078919" y="2967607"/>
                <a:ext cx="34538" cy="129965"/>
              </a:xfrm>
              <a:prstGeom prst="rect">
                <a:avLst/>
              </a:prstGeom>
              <a:solidFill>
                <a:srgbClr val="F79646">
                  <a:lumMod val="75000"/>
                </a:srgbClr>
              </a:solidFill>
              <a:ln w="3175" cap="flat" cmpd="sng" algn="ctr">
                <a:solidFill>
                  <a:srgbClr val="F79646">
                    <a:lumMod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l-SI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cxnSp>
            <p:nvCxnSpPr>
              <p:cNvPr id="626" name="Raven povezovalnik 625"/>
              <p:cNvCxnSpPr>
                <a:stCxn id="623" idx="3"/>
              </p:cNvCxnSpPr>
              <p:nvPr/>
            </p:nvCxnSpPr>
            <p:spPr>
              <a:xfrm flipH="1" flipV="1">
                <a:off x="5824079" y="2765248"/>
                <a:ext cx="62985" cy="160501"/>
              </a:xfrm>
              <a:prstGeom prst="line">
                <a:avLst/>
              </a:prstGeom>
              <a:noFill/>
              <a:ln w="3175" cap="flat" cmpd="sng" algn="ctr">
                <a:solidFill>
                  <a:sysClr val="windowText" lastClr="000000"/>
                </a:solidFill>
                <a:prstDash val="sysDot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grpSp>
            <p:nvGrpSpPr>
              <p:cNvPr id="627" name="Skupina 626"/>
              <p:cNvGrpSpPr/>
              <p:nvPr/>
            </p:nvGrpSpPr>
            <p:grpSpPr>
              <a:xfrm>
                <a:off x="6031678" y="3098884"/>
                <a:ext cx="125435" cy="140882"/>
                <a:chOff x="3434393" y="1688763"/>
                <a:chExt cx="332503" cy="373451"/>
              </a:xfrm>
            </p:grpSpPr>
            <p:grpSp>
              <p:nvGrpSpPr>
                <p:cNvPr id="653" name="Skupina 652"/>
                <p:cNvGrpSpPr/>
                <p:nvPr/>
              </p:nvGrpSpPr>
              <p:grpSpPr>
                <a:xfrm>
                  <a:off x="3434393" y="1906801"/>
                  <a:ext cx="332503" cy="155413"/>
                  <a:chOff x="6170301" y="3905862"/>
                  <a:chExt cx="201899" cy="57925"/>
                </a:xfrm>
              </p:grpSpPr>
              <p:cxnSp>
                <p:nvCxnSpPr>
                  <p:cNvPr id="655" name="Raven povezovalnik 654"/>
                  <p:cNvCxnSpPr/>
                  <p:nvPr/>
                </p:nvCxnSpPr>
                <p:spPr>
                  <a:xfrm>
                    <a:off x="6170301" y="3905862"/>
                    <a:ext cx="201899" cy="0"/>
                  </a:xfrm>
                  <a:prstGeom prst="line">
                    <a:avLst/>
                  </a:prstGeom>
                  <a:noFill/>
                  <a:ln w="3175" cap="flat" cmpd="sng" algn="ctr">
                    <a:solidFill>
                      <a:srgbClr val="9BBB59"/>
                    </a:solidFill>
                    <a:prstDash val="solid"/>
                    <a:headEnd/>
                    <a:tailEnd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p:spPr>
              </p:cxnSp>
              <p:cxnSp>
                <p:nvCxnSpPr>
                  <p:cNvPr id="656" name="Raven povezovalnik 655"/>
                  <p:cNvCxnSpPr/>
                  <p:nvPr/>
                </p:nvCxnSpPr>
                <p:spPr>
                  <a:xfrm>
                    <a:off x="6206304" y="3937196"/>
                    <a:ext cx="129891" cy="0"/>
                  </a:xfrm>
                  <a:prstGeom prst="line">
                    <a:avLst/>
                  </a:prstGeom>
                  <a:noFill/>
                  <a:ln w="3175" cap="flat" cmpd="sng" algn="ctr">
                    <a:solidFill>
                      <a:srgbClr val="9BBB59"/>
                    </a:solidFill>
                    <a:prstDash val="solid"/>
                    <a:headEnd/>
                    <a:tailEnd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p:spPr>
              </p:cxnSp>
              <p:cxnSp>
                <p:nvCxnSpPr>
                  <p:cNvPr id="657" name="Raven povezovalnik 656"/>
                  <p:cNvCxnSpPr/>
                  <p:nvPr/>
                </p:nvCxnSpPr>
                <p:spPr>
                  <a:xfrm>
                    <a:off x="6245638" y="3963787"/>
                    <a:ext cx="51224" cy="0"/>
                  </a:xfrm>
                  <a:prstGeom prst="line">
                    <a:avLst/>
                  </a:prstGeom>
                  <a:noFill/>
                  <a:ln w="3175" cap="flat" cmpd="sng" algn="ctr">
                    <a:solidFill>
                      <a:srgbClr val="9BBB59"/>
                    </a:solidFill>
                    <a:prstDash val="solid"/>
                    <a:headEnd/>
                    <a:tailEnd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</p:spPr>
              </p:cxnSp>
            </p:grpSp>
            <p:sp>
              <p:nvSpPr>
                <p:cNvPr id="654" name="Line 204"/>
                <p:cNvSpPr>
                  <a:spLocks noChangeShapeType="1"/>
                </p:cNvSpPr>
                <p:nvPr/>
              </p:nvSpPr>
              <p:spPr bwMode="auto">
                <a:xfrm>
                  <a:off x="3599771" y="1688763"/>
                  <a:ext cx="0" cy="219479"/>
                </a:xfrm>
                <a:prstGeom prst="line">
                  <a:avLst/>
                </a:prstGeom>
                <a:noFill/>
                <a:ln w="3175" cap="flat" cmpd="sng" algn="ctr">
                  <a:solidFill>
                    <a:srgbClr val="9BBB59"/>
                  </a:solidFill>
                  <a:prstDash val="solid"/>
                  <a:headEnd/>
                  <a:tailEnd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sl-SI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sp>
            <p:nvSpPr>
              <p:cNvPr id="628" name="Pločevinka 627"/>
              <p:cNvSpPr/>
              <p:nvPr/>
            </p:nvSpPr>
            <p:spPr>
              <a:xfrm>
                <a:off x="5601935" y="2722510"/>
                <a:ext cx="89135" cy="340611"/>
              </a:xfrm>
              <a:prstGeom prst="can">
                <a:avLst/>
              </a:prstGeom>
              <a:gradFill>
                <a:gsLst>
                  <a:gs pos="0">
                    <a:srgbClr val="C0504D">
                      <a:lumMod val="50000"/>
                    </a:srgbClr>
                  </a:gs>
                  <a:gs pos="90000">
                    <a:srgbClr val="C0504D">
                      <a:lumMod val="91000"/>
                      <a:lumOff val="9000"/>
                    </a:srgbClr>
                  </a:gs>
                </a:gsLst>
                <a:lin ang="5400000" scaled="0"/>
              </a:gradFill>
              <a:ln w="3175" cap="flat" cmpd="sng" algn="ctr">
                <a:solidFill>
                  <a:srgbClr val="C0504D">
                    <a:lumMod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l-SI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629" name="Pravokotnik 628"/>
              <p:cNvSpPr/>
              <p:nvPr/>
            </p:nvSpPr>
            <p:spPr>
              <a:xfrm>
                <a:off x="5535267" y="2702502"/>
                <a:ext cx="569396" cy="33499"/>
              </a:xfrm>
              <a:prstGeom prst="rect">
                <a:avLst/>
              </a:prstGeom>
              <a:solidFill>
                <a:srgbClr val="F79646">
                  <a:lumMod val="75000"/>
                </a:srgbClr>
              </a:solidFill>
              <a:ln w="3175" cap="flat" cmpd="sng" algn="ctr">
                <a:solidFill>
                  <a:srgbClr val="F79646">
                    <a:lumMod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l-SI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sp>
            <p:nvSpPr>
              <p:cNvPr id="630" name="Eksplozija 2 629"/>
              <p:cNvSpPr/>
              <p:nvPr/>
            </p:nvSpPr>
            <p:spPr>
              <a:xfrm>
                <a:off x="5947760" y="2872425"/>
                <a:ext cx="161227" cy="111669"/>
              </a:xfrm>
              <a:prstGeom prst="irregularSeal2">
                <a:avLst/>
              </a:prstGeom>
              <a:gradFill flip="none" rotWithShape="1">
                <a:gsLst>
                  <a:gs pos="100000">
                    <a:srgbClr val="FFFF00"/>
                  </a:gs>
                  <a:gs pos="0">
                    <a:srgbClr val="FFFF00"/>
                  </a:gs>
                  <a:gs pos="51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3175" cap="flat" cmpd="sng" algn="ctr">
                <a:solidFill>
                  <a:srgbClr val="C0504D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l-SI" sz="1800" b="0" i="0" u="none" strike="noStrike" kern="0" cap="none" spc="0" normalizeH="0" baseline="0" noProof="0" smtClean="0">
                  <a:ln>
                    <a:solidFill>
                      <a:srgbClr val="FF0000"/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631" name="Skupina 630"/>
              <p:cNvGrpSpPr/>
              <p:nvPr/>
            </p:nvGrpSpPr>
            <p:grpSpPr>
              <a:xfrm>
                <a:off x="5009166" y="2624547"/>
                <a:ext cx="567248" cy="121157"/>
                <a:chOff x="3965621" y="920957"/>
                <a:chExt cx="6176161" cy="1319141"/>
              </a:xfrm>
            </p:grpSpPr>
            <p:sp>
              <p:nvSpPr>
                <p:cNvPr id="643" name="Pločevinka 642"/>
                <p:cNvSpPr/>
                <p:nvPr/>
              </p:nvSpPr>
              <p:spPr>
                <a:xfrm rot="5400000">
                  <a:off x="4791050" y="343977"/>
                  <a:ext cx="777282" cy="2428140"/>
                </a:xfrm>
                <a:prstGeom prst="can">
                  <a:avLst/>
                </a:prstGeom>
                <a:solidFill>
                  <a:srgbClr val="FF0000"/>
                </a:solidFill>
                <a:ln w="3175" cap="flat" cmpd="sng" algn="ctr">
                  <a:solidFill>
                    <a:sysClr val="windowText" lastClr="000000">
                      <a:lumMod val="65000"/>
                      <a:lumOff val="35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sl-SI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644" name="Pravokotnik 643"/>
                <p:cNvSpPr/>
                <p:nvPr/>
              </p:nvSpPr>
              <p:spPr>
                <a:xfrm>
                  <a:off x="9633591" y="1374980"/>
                  <a:ext cx="508191" cy="379281"/>
                </a:xfrm>
                <a:prstGeom prst="rect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3175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sl-SI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645" name="Odreži kota na isti strani pravokotnika 644"/>
                <p:cNvSpPr/>
                <p:nvPr/>
              </p:nvSpPr>
              <p:spPr>
                <a:xfrm rot="5400000">
                  <a:off x="5769271" y="1348392"/>
                  <a:ext cx="1319141" cy="464271"/>
                </a:xfrm>
                <a:prstGeom prst="snip2SameRect">
                  <a:avLst>
                    <a:gd name="adj1" fmla="val 50000"/>
                    <a:gd name="adj2" fmla="val 0"/>
                  </a:avLst>
                </a:prstGeom>
                <a:gradFill>
                  <a:gsLst>
                    <a:gs pos="0">
                      <a:srgbClr val="C0504D">
                        <a:lumMod val="50000"/>
                      </a:srgbClr>
                    </a:gs>
                    <a:gs pos="90000">
                      <a:srgbClr val="C0504D">
                        <a:lumMod val="91000"/>
                        <a:lumOff val="9000"/>
                      </a:srgbClr>
                    </a:gs>
                  </a:gsLst>
                  <a:lin ang="5400000" scaled="0"/>
                </a:gradFill>
                <a:ln w="3175" cap="flat" cmpd="sng" algn="ctr">
                  <a:solidFill>
                    <a:srgbClr val="C0504D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sl-SI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646" name="Pravokotnik 645"/>
                <p:cNvSpPr/>
                <p:nvPr/>
              </p:nvSpPr>
              <p:spPr>
                <a:xfrm rot="5400000">
                  <a:off x="6509996" y="1430179"/>
                  <a:ext cx="586282" cy="290392"/>
                </a:xfrm>
                <a:prstGeom prst="rect">
                  <a:avLst/>
                </a:prstGeom>
                <a:gradFill>
                  <a:gsLst>
                    <a:gs pos="0">
                      <a:srgbClr val="C0504D">
                        <a:lumMod val="50000"/>
                      </a:srgbClr>
                    </a:gs>
                    <a:gs pos="90000">
                      <a:srgbClr val="C0504D">
                        <a:lumMod val="91000"/>
                        <a:lumOff val="9000"/>
                      </a:srgbClr>
                    </a:gs>
                  </a:gsLst>
                  <a:lin ang="5400000" scaled="0"/>
                </a:gradFill>
                <a:ln w="3175" cap="flat" cmpd="sng" algn="ctr">
                  <a:solidFill>
                    <a:srgbClr val="C0504D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sl-SI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647" name="Odreži kota na isti strani pravokotnika 646"/>
                <p:cNvSpPr/>
                <p:nvPr/>
              </p:nvSpPr>
              <p:spPr>
                <a:xfrm rot="5400000">
                  <a:off x="6520899" y="1348392"/>
                  <a:ext cx="1319141" cy="464271"/>
                </a:xfrm>
                <a:prstGeom prst="snip2SameRect">
                  <a:avLst>
                    <a:gd name="adj1" fmla="val 50000"/>
                    <a:gd name="adj2" fmla="val 0"/>
                  </a:avLst>
                </a:prstGeom>
                <a:gradFill>
                  <a:gsLst>
                    <a:gs pos="0">
                      <a:srgbClr val="C0504D">
                        <a:lumMod val="50000"/>
                      </a:srgbClr>
                    </a:gs>
                    <a:gs pos="90000">
                      <a:srgbClr val="C0504D">
                        <a:lumMod val="91000"/>
                        <a:lumOff val="9000"/>
                      </a:srgbClr>
                    </a:gs>
                  </a:gsLst>
                  <a:lin ang="5400000" scaled="0"/>
                </a:gradFill>
                <a:ln w="3175" cap="flat" cmpd="sng" algn="ctr">
                  <a:solidFill>
                    <a:srgbClr val="C0504D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sl-SI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648" name="Odreži kota na isti strani pravokotnika 647"/>
                <p:cNvSpPr/>
                <p:nvPr/>
              </p:nvSpPr>
              <p:spPr>
                <a:xfrm rot="5400000">
                  <a:off x="7280568" y="1348392"/>
                  <a:ext cx="1319141" cy="464271"/>
                </a:xfrm>
                <a:prstGeom prst="snip2SameRect">
                  <a:avLst>
                    <a:gd name="adj1" fmla="val 50000"/>
                    <a:gd name="adj2" fmla="val 0"/>
                  </a:avLst>
                </a:prstGeom>
                <a:gradFill>
                  <a:gsLst>
                    <a:gs pos="0">
                      <a:srgbClr val="C0504D">
                        <a:lumMod val="50000"/>
                      </a:srgbClr>
                    </a:gs>
                    <a:gs pos="90000">
                      <a:srgbClr val="C0504D">
                        <a:lumMod val="91000"/>
                        <a:lumOff val="9000"/>
                      </a:srgbClr>
                    </a:gs>
                  </a:gsLst>
                  <a:lin ang="5400000" scaled="0"/>
                </a:gradFill>
                <a:ln w="3175" cap="flat" cmpd="sng" algn="ctr">
                  <a:solidFill>
                    <a:srgbClr val="C0504D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sl-SI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649" name="Odreži kota na isti strani pravokotnika 648"/>
                <p:cNvSpPr/>
                <p:nvPr/>
              </p:nvSpPr>
              <p:spPr>
                <a:xfrm rot="5400000">
                  <a:off x="8046608" y="1348392"/>
                  <a:ext cx="1319141" cy="464271"/>
                </a:xfrm>
                <a:prstGeom prst="snip2SameRect">
                  <a:avLst>
                    <a:gd name="adj1" fmla="val 50000"/>
                    <a:gd name="adj2" fmla="val 0"/>
                  </a:avLst>
                </a:prstGeom>
                <a:gradFill>
                  <a:gsLst>
                    <a:gs pos="0">
                      <a:srgbClr val="C0504D">
                        <a:lumMod val="50000"/>
                      </a:srgbClr>
                    </a:gs>
                    <a:gs pos="90000">
                      <a:srgbClr val="C0504D">
                        <a:lumMod val="91000"/>
                        <a:lumOff val="9000"/>
                      </a:srgbClr>
                    </a:gs>
                  </a:gsLst>
                  <a:lin ang="5400000" scaled="0"/>
                </a:gradFill>
                <a:ln w="3175" cap="flat" cmpd="sng" algn="ctr">
                  <a:solidFill>
                    <a:srgbClr val="C0504D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sl-SI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650" name="Pravokotnik 649"/>
                <p:cNvSpPr/>
                <p:nvPr/>
              </p:nvSpPr>
              <p:spPr>
                <a:xfrm rot="5400000">
                  <a:off x="7264660" y="1430179"/>
                  <a:ext cx="586282" cy="290392"/>
                </a:xfrm>
                <a:prstGeom prst="rect">
                  <a:avLst/>
                </a:prstGeom>
                <a:gradFill>
                  <a:gsLst>
                    <a:gs pos="0">
                      <a:srgbClr val="C0504D">
                        <a:lumMod val="50000"/>
                      </a:srgbClr>
                    </a:gs>
                    <a:gs pos="90000">
                      <a:srgbClr val="C0504D">
                        <a:lumMod val="91000"/>
                        <a:lumOff val="9000"/>
                      </a:srgbClr>
                    </a:gs>
                  </a:gsLst>
                  <a:lin ang="5400000" scaled="0"/>
                </a:gradFill>
                <a:ln w="3175" cap="flat" cmpd="sng" algn="ctr">
                  <a:solidFill>
                    <a:srgbClr val="C0504D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sl-SI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651" name="Pravokotnik 650"/>
                <p:cNvSpPr/>
                <p:nvPr/>
              </p:nvSpPr>
              <p:spPr>
                <a:xfrm rot="5400000">
                  <a:off x="8033594" y="1430179"/>
                  <a:ext cx="586282" cy="290392"/>
                </a:xfrm>
                <a:prstGeom prst="rect">
                  <a:avLst/>
                </a:prstGeom>
                <a:gradFill>
                  <a:gsLst>
                    <a:gs pos="0">
                      <a:srgbClr val="C0504D">
                        <a:lumMod val="50000"/>
                      </a:srgbClr>
                    </a:gs>
                    <a:gs pos="90000">
                      <a:srgbClr val="C0504D">
                        <a:lumMod val="91000"/>
                        <a:lumOff val="9000"/>
                      </a:srgbClr>
                    </a:gs>
                  </a:gsLst>
                  <a:lin ang="5400000" scaled="0"/>
                </a:gradFill>
                <a:ln w="3175" cap="flat" cmpd="sng" algn="ctr">
                  <a:solidFill>
                    <a:srgbClr val="C0504D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sl-SI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652" name="Pravokotnik 651"/>
                <p:cNvSpPr/>
                <p:nvPr/>
              </p:nvSpPr>
              <p:spPr>
                <a:xfrm rot="5400000">
                  <a:off x="8992811" y="1227736"/>
                  <a:ext cx="586282" cy="695277"/>
                </a:xfrm>
                <a:prstGeom prst="rect">
                  <a:avLst/>
                </a:prstGeom>
                <a:gradFill>
                  <a:gsLst>
                    <a:gs pos="0">
                      <a:srgbClr val="C0504D">
                        <a:lumMod val="50000"/>
                      </a:srgbClr>
                    </a:gs>
                    <a:gs pos="90000">
                      <a:srgbClr val="C0504D">
                        <a:lumMod val="91000"/>
                        <a:lumOff val="9000"/>
                      </a:srgbClr>
                    </a:gs>
                  </a:gsLst>
                  <a:lin ang="5400000" scaled="0"/>
                </a:gradFill>
                <a:ln w="3175" cap="flat" cmpd="sng" algn="ctr">
                  <a:solidFill>
                    <a:srgbClr val="C0504D">
                      <a:lumMod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sl-SI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grpSp>
            <p:nvGrpSpPr>
              <p:cNvPr id="632" name="Skupina 631"/>
              <p:cNvGrpSpPr/>
              <p:nvPr/>
            </p:nvGrpSpPr>
            <p:grpSpPr>
              <a:xfrm>
                <a:off x="5349905" y="2712267"/>
                <a:ext cx="190083" cy="412035"/>
                <a:chOff x="5442813" y="2295175"/>
                <a:chExt cx="560439" cy="1214834"/>
              </a:xfrm>
            </p:grpSpPr>
            <p:sp>
              <p:nvSpPr>
                <p:cNvPr id="633" name="Elipsa 632"/>
                <p:cNvSpPr/>
                <p:nvPr/>
              </p:nvSpPr>
              <p:spPr>
                <a:xfrm>
                  <a:off x="5442813" y="2901100"/>
                  <a:ext cx="283725" cy="283725"/>
                </a:xfrm>
                <a:prstGeom prst="ellipse">
                  <a:avLst/>
                </a:prstGeom>
                <a:noFill/>
                <a:ln w="3175" cap="flat" cmpd="sng" algn="ctr">
                  <a:solidFill>
                    <a:srgbClr val="4F81BD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sl-SI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cxnSp>
              <p:nvCxnSpPr>
                <p:cNvPr id="634" name="Raven povezovalnik 633"/>
                <p:cNvCxnSpPr/>
                <p:nvPr/>
              </p:nvCxnSpPr>
              <p:spPr>
                <a:xfrm flipH="1">
                  <a:off x="5586388" y="2295175"/>
                  <a:ext cx="416864" cy="413380"/>
                </a:xfrm>
                <a:prstGeom prst="line">
                  <a:avLst/>
                </a:prstGeom>
                <a:noFill/>
                <a:ln w="317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cxnSp>
              <p:nvCxnSpPr>
                <p:cNvPr id="635" name="Raven povezovalnik 634"/>
                <p:cNvCxnSpPr/>
                <p:nvPr/>
              </p:nvCxnSpPr>
              <p:spPr>
                <a:xfrm>
                  <a:off x="5585834" y="2699738"/>
                  <a:ext cx="0" cy="199542"/>
                </a:xfrm>
                <a:prstGeom prst="line">
                  <a:avLst/>
                </a:prstGeom>
                <a:noFill/>
                <a:ln w="3175" cap="flat" cmpd="sng" algn="ctr">
                  <a:solidFill>
                    <a:srgbClr val="4F81BD">
                      <a:shade val="95000"/>
                      <a:satMod val="105000"/>
                    </a:srgbClr>
                  </a:solidFill>
                  <a:prstDash val="solid"/>
                </a:ln>
                <a:effectLst/>
              </p:spPr>
            </p:cxnSp>
            <p:grpSp>
              <p:nvGrpSpPr>
                <p:cNvPr id="636" name="Skupina 635"/>
                <p:cNvGrpSpPr/>
                <p:nvPr/>
              </p:nvGrpSpPr>
              <p:grpSpPr>
                <a:xfrm>
                  <a:off x="5461007" y="3311636"/>
                  <a:ext cx="246937" cy="198373"/>
                  <a:chOff x="3434393" y="1688763"/>
                  <a:chExt cx="332503" cy="391077"/>
                </a:xfrm>
              </p:grpSpPr>
              <p:grpSp>
                <p:nvGrpSpPr>
                  <p:cNvPr id="638" name="Skupina 637"/>
                  <p:cNvGrpSpPr/>
                  <p:nvPr/>
                </p:nvGrpSpPr>
                <p:grpSpPr>
                  <a:xfrm>
                    <a:off x="3434393" y="1924427"/>
                    <a:ext cx="332503" cy="155413"/>
                    <a:chOff x="6170301" y="3912432"/>
                    <a:chExt cx="201899" cy="57925"/>
                  </a:xfrm>
                </p:grpSpPr>
                <p:cxnSp>
                  <p:nvCxnSpPr>
                    <p:cNvPr id="640" name="Raven povezovalnik 639"/>
                    <p:cNvCxnSpPr/>
                    <p:nvPr/>
                  </p:nvCxnSpPr>
                  <p:spPr>
                    <a:xfrm>
                      <a:off x="6170301" y="3912432"/>
                      <a:ext cx="201899" cy="0"/>
                    </a:xfrm>
                    <a:prstGeom prst="line">
                      <a:avLst/>
                    </a:prstGeom>
                    <a:noFill/>
                    <a:ln w="3175" cap="flat" cmpd="sng" algn="ctr">
                      <a:solidFill>
                        <a:srgbClr val="9BBB59"/>
                      </a:solidFill>
                      <a:prstDash val="solid"/>
                      <a:headEnd/>
                      <a:tailEnd/>
                    </a:ln>
                    <a:effectLst>
                      <a:outerShdw blurRad="40000" dist="23000" dir="5400000" rotWithShape="0">
                        <a:srgbClr val="000000">
                          <a:alpha val="35000"/>
                        </a:srgbClr>
                      </a:outerShdw>
                    </a:effectLst>
                  </p:spPr>
                </p:cxnSp>
                <p:cxnSp>
                  <p:nvCxnSpPr>
                    <p:cNvPr id="641" name="Raven povezovalnik 640"/>
                    <p:cNvCxnSpPr/>
                    <p:nvPr/>
                  </p:nvCxnSpPr>
                  <p:spPr>
                    <a:xfrm>
                      <a:off x="6206305" y="3943766"/>
                      <a:ext cx="129891" cy="0"/>
                    </a:xfrm>
                    <a:prstGeom prst="line">
                      <a:avLst/>
                    </a:prstGeom>
                    <a:noFill/>
                    <a:ln w="3175" cap="flat" cmpd="sng" algn="ctr">
                      <a:solidFill>
                        <a:srgbClr val="9BBB59"/>
                      </a:solidFill>
                      <a:prstDash val="solid"/>
                      <a:headEnd/>
                      <a:tailEnd/>
                    </a:ln>
                    <a:effectLst>
                      <a:outerShdw blurRad="40000" dist="23000" dir="5400000" rotWithShape="0">
                        <a:srgbClr val="000000">
                          <a:alpha val="35000"/>
                        </a:srgbClr>
                      </a:outerShdw>
                    </a:effectLst>
                  </p:spPr>
                </p:cxnSp>
                <p:cxnSp>
                  <p:nvCxnSpPr>
                    <p:cNvPr id="642" name="Raven povezovalnik 641"/>
                    <p:cNvCxnSpPr/>
                    <p:nvPr/>
                  </p:nvCxnSpPr>
                  <p:spPr>
                    <a:xfrm>
                      <a:off x="6245638" y="3970357"/>
                      <a:ext cx="51224" cy="0"/>
                    </a:xfrm>
                    <a:prstGeom prst="line">
                      <a:avLst/>
                    </a:prstGeom>
                    <a:noFill/>
                    <a:ln w="3175" cap="flat" cmpd="sng" algn="ctr">
                      <a:solidFill>
                        <a:srgbClr val="9BBB59"/>
                      </a:solidFill>
                      <a:prstDash val="solid"/>
                      <a:headEnd/>
                      <a:tailEnd/>
                    </a:ln>
                    <a:effectLst>
                      <a:outerShdw blurRad="40000" dist="23000" dir="5400000" rotWithShape="0">
                        <a:srgbClr val="000000">
                          <a:alpha val="35000"/>
                        </a:srgbClr>
                      </a:outerShdw>
                    </a:effectLst>
                  </p:spPr>
                </p:cxnSp>
              </p:grpSp>
              <p:sp>
                <p:nvSpPr>
                  <p:cNvPr id="639" name="Line 204"/>
                  <p:cNvSpPr>
                    <a:spLocks noChangeShapeType="1"/>
                  </p:cNvSpPr>
                  <p:nvPr/>
                </p:nvSpPr>
                <p:spPr bwMode="auto">
                  <a:xfrm>
                    <a:off x="3599771" y="1688763"/>
                    <a:ext cx="0" cy="219479"/>
                  </a:xfrm>
                  <a:prstGeom prst="line">
                    <a:avLst/>
                  </a:prstGeom>
                  <a:noFill/>
                  <a:ln w="3175" cap="flat" cmpd="sng" algn="ctr">
                    <a:solidFill>
                      <a:srgbClr val="9BBB59"/>
                    </a:solidFill>
                    <a:prstDash val="solid"/>
                    <a:headEnd/>
                    <a:tailEnd/>
                  </a:ln>
                  <a:effectLst>
                    <a:outerShdw blurRad="40000" dist="23000" dir="5400000" rotWithShape="0">
                      <a:srgbClr val="000000">
                        <a:alpha val="35000"/>
                      </a:srgbClr>
                    </a:outerShdw>
                  </a:effectLst>
                  <a:extLst/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sl-SI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637" name="Elipsa 636"/>
                <p:cNvSpPr/>
                <p:nvPr/>
              </p:nvSpPr>
              <p:spPr>
                <a:xfrm>
                  <a:off x="5442813" y="3029213"/>
                  <a:ext cx="283725" cy="283725"/>
                </a:xfrm>
                <a:prstGeom prst="ellipse">
                  <a:avLst/>
                </a:prstGeom>
                <a:noFill/>
                <a:ln w="3175" cap="flat" cmpd="sng" algn="ctr">
                  <a:solidFill>
                    <a:srgbClr val="4F81BD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sl-SI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</p:grpSp>
        <p:sp>
          <p:nvSpPr>
            <p:cNvPr id="658" name="Elipsa 657"/>
            <p:cNvSpPr/>
            <p:nvPr/>
          </p:nvSpPr>
          <p:spPr>
            <a:xfrm>
              <a:off x="3329751" y="1831636"/>
              <a:ext cx="162029" cy="162029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>
                  <a:lumMod val="75000"/>
                </a:sys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l-SI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59" name="PoljeZBesedilom 658"/>
            <p:cNvSpPr txBox="1"/>
            <p:nvPr/>
          </p:nvSpPr>
          <p:spPr>
            <a:xfrm>
              <a:off x="3584966" y="2319760"/>
              <a:ext cx="199341" cy="184666"/>
            </a:xfrm>
            <a:prstGeom prst="rect">
              <a:avLst/>
            </a:prstGeom>
            <a:solidFill>
              <a:srgbClr val="4F81BD">
                <a:lumMod val="20000"/>
                <a:lumOff val="80000"/>
              </a:srgbClr>
            </a:solidFill>
            <a:ln>
              <a:solidFill>
                <a:srgbClr val="4F81BD"/>
              </a:solidFill>
            </a:ln>
          </p:spPr>
          <p:txBody>
            <a:bodyPr wrap="none" lIns="36000" tIns="0" rIns="36000" bIns="0" rtlCol="0" anchor="ctr" anchorCtr="1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l-SI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3366FF"/>
                  </a:solidFill>
                  <a:effectLst/>
                  <a:uLnTx/>
                  <a:uFillTx/>
                  <a:latin typeface="Calibri"/>
                </a:rPr>
                <a:t>uf</a:t>
              </a:r>
              <a:endParaRPr kumimoji="0" lang="sl-SI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60" name="PoljeZBesedilom 659"/>
            <p:cNvSpPr txBox="1"/>
            <p:nvPr/>
          </p:nvSpPr>
          <p:spPr>
            <a:xfrm>
              <a:off x="3607408" y="1648049"/>
              <a:ext cx="154457" cy="184666"/>
            </a:xfrm>
            <a:prstGeom prst="rect">
              <a:avLst/>
            </a:prstGeom>
            <a:solidFill>
              <a:srgbClr val="4F81BD">
                <a:lumMod val="20000"/>
                <a:lumOff val="80000"/>
              </a:srgbClr>
            </a:solidFill>
            <a:ln>
              <a:solidFill>
                <a:srgbClr val="4F81BD"/>
              </a:solidFill>
            </a:ln>
          </p:spPr>
          <p:txBody>
            <a:bodyPr wrap="none" lIns="36000" tIns="0" rIns="36000" bIns="0" rtlCol="0" anchor="ctr" anchorCtr="1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l-SI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3366FF"/>
                  </a:solidFill>
                  <a:effectLst/>
                  <a:uLnTx/>
                  <a:uFillTx/>
                  <a:latin typeface="Calibri"/>
                </a:rPr>
                <a:t>if</a:t>
              </a:r>
              <a:endParaRPr kumimoji="0" lang="sl-SI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Calibri"/>
              </a:endParaRPr>
            </a:p>
          </p:txBody>
        </p:sp>
        <p:sp>
          <p:nvSpPr>
            <p:cNvPr id="661" name="Text Box 182"/>
            <p:cNvSpPr txBox="1">
              <a:spLocks noChangeArrowheads="1"/>
            </p:cNvSpPr>
            <p:nvPr/>
          </p:nvSpPr>
          <p:spPr bwMode="auto">
            <a:xfrm>
              <a:off x="3228709" y="1657002"/>
              <a:ext cx="347740" cy="155939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sl-SI" sz="120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O</a:t>
              </a:r>
              <a:r>
                <a:rPr lang="sl-SI" sz="120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T5</a:t>
              </a:r>
              <a:endPara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62" name="Text Box 182"/>
            <p:cNvSpPr txBox="1">
              <a:spLocks noChangeArrowheads="1"/>
            </p:cNvSpPr>
            <p:nvPr/>
          </p:nvSpPr>
          <p:spPr bwMode="auto">
            <a:xfrm>
              <a:off x="3525887" y="2127992"/>
              <a:ext cx="341430" cy="155939"/>
            </a:xfrm>
            <a:prstGeom prst="rect">
              <a:avLst/>
            </a:prstGeom>
            <a:solidFill>
              <a:srgbClr val="FFFFFF">
                <a:alpha val="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sl-SI" sz="120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NT2</a:t>
              </a:r>
              <a:endParaRPr lang="en-US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663" name="Picture 2" descr="C:\Users\Miran\Documents\delo_2009_studij\naloga_petersenka\IRD5_EnPretv\naprav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4982" y="3510069"/>
            <a:ext cx="4326174" cy="3088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4" name="Prostoročno 663"/>
          <p:cNvSpPr/>
          <p:nvPr/>
        </p:nvSpPr>
        <p:spPr bwMode="auto">
          <a:xfrm>
            <a:off x="5035194" y="5206828"/>
            <a:ext cx="711379" cy="801112"/>
          </a:xfrm>
          <a:custGeom>
            <a:avLst/>
            <a:gdLst>
              <a:gd name="connsiteX0" fmla="*/ 1545579 w 1545579"/>
              <a:gd name="connsiteY0" fmla="*/ 0 h 1254265"/>
              <a:gd name="connsiteX1" fmla="*/ 1084333 w 1545579"/>
              <a:gd name="connsiteY1" fmla="*/ 825387 h 1254265"/>
              <a:gd name="connsiteX2" fmla="*/ 0 w 1545579"/>
              <a:gd name="connsiteY2" fmla="*/ 1254265 h 1254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45579" h="1254265">
                <a:moveTo>
                  <a:pt x="1545579" y="0"/>
                </a:moveTo>
                <a:cubicBezTo>
                  <a:pt x="1443754" y="308171"/>
                  <a:pt x="1341929" y="616343"/>
                  <a:pt x="1084333" y="825387"/>
                </a:cubicBezTo>
                <a:cubicBezTo>
                  <a:pt x="826737" y="1034431"/>
                  <a:pt x="413368" y="1144348"/>
                  <a:pt x="0" y="1254265"/>
                </a:cubicBezTo>
              </a:path>
            </a:pathLst>
          </a:custGeom>
          <a:noFill/>
          <a:ln w="25400" cap="flat" cmpd="sng" algn="ctr">
            <a:solidFill>
              <a:srgbClr val="FF00FF"/>
            </a:solidFill>
            <a:prstDash val="dash"/>
            <a:round/>
            <a:headEnd type="none" w="med" len="med"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65" name="Eksplozija 2 664"/>
          <p:cNvSpPr/>
          <p:nvPr/>
        </p:nvSpPr>
        <p:spPr>
          <a:xfrm rot="4569638">
            <a:off x="4789118" y="5947607"/>
            <a:ext cx="374166" cy="259156"/>
          </a:xfrm>
          <a:prstGeom prst="irregularSeal2">
            <a:avLst/>
          </a:prstGeom>
          <a:gradFill flip="none" rotWithShape="1">
            <a:gsLst>
              <a:gs pos="100000">
                <a:srgbClr val="FFFF00"/>
              </a:gs>
              <a:gs pos="0">
                <a:srgbClr val="FFFF00"/>
              </a:gs>
              <a:gs pos="51000">
                <a:srgbClr val="FF0000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rgbClr val="C0504D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l-SI" sz="1800" b="0" i="0" u="none" strike="noStrike" kern="0" cap="none" spc="0" normalizeH="0" baseline="0" noProof="0">
              <a:ln>
                <a:solidFill>
                  <a:srgbClr val="FF0000"/>
                </a:solidFill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52" name="Puščica dol 151"/>
          <p:cNvSpPr/>
          <p:nvPr/>
        </p:nvSpPr>
        <p:spPr bwMode="auto">
          <a:xfrm>
            <a:off x="5562507" y="3200058"/>
            <a:ext cx="279940" cy="310011"/>
          </a:xfrm>
          <a:prstGeom prst="downArrow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0"/>
          </a:gradFill>
          <a:ln w="127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oval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66" name="Pravokotnik 665"/>
          <p:cNvSpPr/>
          <p:nvPr/>
        </p:nvSpPr>
        <p:spPr>
          <a:xfrm>
            <a:off x="5102093" y="6561495"/>
            <a:ext cx="3325925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sl-SI" sz="1600" dirty="0" smtClean="0"/>
              <a:t>Naprava za simulacijo obloka</a:t>
            </a:r>
            <a:endParaRPr lang="sl-SI" sz="1600" dirty="0"/>
          </a:p>
        </p:txBody>
      </p:sp>
    </p:spTree>
    <p:extLst>
      <p:ext uri="{BB962C8B-B14F-4D97-AF65-F5344CB8AC3E}">
        <p14:creationId xmlns:p14="http://schemas.microsoft.com/office/powerpoint/2010/main" val="3635093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664" grpId="0" animBg="1"/>
      <p:bldP spid="665" grpId="0" animBg="1"/>
      <p:bldP spid="152" grpId="0" animBg="1"/>
      <p:bldP spid="66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lika 6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8" y="0"/>
            <a:ext cx="9129329" cy="6846997"/>
          </a:xfrm>
          <a:prstGeom prst="rect">
            <a:avLst/>
          </a:prstGeom>
        </p:spPr>
      </p:pic>
      <p:pic>
        <p:nvPicPr>
          <p:cNvPr id="19" name="Picture 2" descr="C:\Users\Miran\Documents\delo_2009_studij\naloga_petersenka\IRD5_EnPretv\DSC_8370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170" y="4754015"/>
            <a:ext cx="2340000" cy="175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 Box 77"/>
          <p:cNvSpPr txBox="1">
            <a:spLocks noChangeArrowheads="1"/>
          </p:cNvSpPr>
          <p:nvPr/>
        </p:nvSpPr>
        <p:spPr bwMode="auto">
          <a:xfrm>
            <a:off x="333375" y="0"/>
            <a:ext cx="849788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sl-SI" sz="1600" b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REZULTATI EKSPERIMENTALNIH </a:t>
            </a:r>
            <a:r>
              <a:rPr lang="sl-SI" sz="1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MERITEV</a:t>
            </a:r>
            <a:endParaRPr lang="sl-SI" sz="1600" b="1" dirty="0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3" name="Skupina 2"/>
          <p:cNvGrpSpPr/>
          <p:nvPr/>
        </p:nvGrpSpPr>
        <p:grpSpPr>
          <a:xfrm>
            <a:off x="344488" y="371409"/>
            <a:ext cx="8455025" cy="2166937"/>
            <a:chOff x="344488" y="371409"/>
            <a:chExt cx="8455025" cy="2166937"/>
          </a:xfrm>
        </p:grpSpPr>
        <p:pic>
          <p:nvPicPr>
            <p:cNvPr id="105480" name="Picture 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4488" y="371409"/>
              <a:ext cx="8455025" cy="21669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 Box 553"/>
            <p:cNvSpPr txBox="1">
              <a:spLocks noChangeArrowheads="1"/>
            </p:cNvSpPr>
            <p:nvPr/>
          </p:nvSpPr>
          <p:spPr bwMode="auto">
            <a:xfrm>
              <a:off x="8139220" y="498973"/>
              <a:ext cx="291916" cy="24622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square" lIns="0" tIns="0" rIns="0" bIns="0" anchor="b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sl-SI" sz="1600" i="1" smtClean="0">
                  <a:latin typeface="Times New Roman" pitchFamily="18" charset="0"/>
                </a:rPr>
                <a:t>u</a:t>
              </a:r>
              <a:r>
                <a:rPr lang="sl-SI" sz="1600" baseline="-25000" smtClean="0">
                  <a:latin typeface="Times New Roman" pitchFamily="18" charset="0"/>
                </a:rPr>
                <a:t>f</a:t>
              </a:r>
              <a:endParaRPr lang="sl-SI" sz="1600" dirty="0">
                <a:latin typeface="Times New Roman" pitchFamily="18" charset="0"/>
              </a:endParaRPr>
            </a:p>
          </p:txBody>
        </p:sp>
        <p:sp>
          <p:nvSpPr>
            <p:cNvPr id="11" name="Text Box 553"/>
            <p:cNvSpPr txBox="1">
              <a:spLocks noChangeArrowheads="1"/>
            </p:cNvSpPr>
            <p:nvPr/>
          </p:nvSpPr>
          <p:spPr bwMode="auto">
            <a:xfrm>
              <a:off x="7944722" y="2166765"/>
              <a:ext cx="427395" cy="22383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square" lIns="0" tIns="0" rIns="0" bIns="0" anchor="b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sl-SI" sz="1600" smtClean="0">
                  <a:latin typeface="Times New Roman" pitchFamily="18" charset="0"/>
                </a:rPr>
                <a:t>t [s]</a:t>
              </a:r>
              <a:endParaRPr lang="sl-SI" sz="1600" dirty="0">
                <a:latin typeface="Times New Roman" pitchFamily="18" charset="0"/>
              </a:endParaRPr>
            </a:p>
          </p:txBody>
        </p:sp>
        <p:sp>
          <p:nvSpPr>
            <p:cNvPr id="12" name="Text Box 553"/>
            <p:cNvSpPr txBox="1">
              <a:spLocks noChangeArrowheads="1"/>
            </p:cNvSpPr>
            <p:nvPr/>
          </p:nvSpPr>
          <p:spPr bwMode="auto">
            <a:xfrm rot="16200000">
              <a:off x="171406" y="1331768"/>
              <a:ext cx="625750" cy="24622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square" lIns="0" tIns="0" rIns="0" bIns="0" anchor="b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sl-SI" sz="1600" smtClean="0">
                  <a:latin typeface="Times New Roman" pitchFamily="18" charset="0"/>
                </a:rPr>
                <a:t>u [kV]</a:t>
              </a:r>
              <a:endParaRPr lang="sl-SI" sz="1600" dirty="0">
                <a:latin typeface="Times New Roman" pitchFamily="18" charset="0"/>
              </a:endParaRPr>
            </a:p>
          </p:txBody>
        </p:sp>
      </p:grpSp>
      <p:grpSp>
        <p:nvGrpSpPr>
          <p:cNvPr id="4" name="Skupina 3"/>
          <p:cNvGrpSpPr/>
          <p:nvPr/>
        </p:nvGrpSpPr>
        <p:grpSpPr>
          <a:xfrm>
            <a:off x="344488" y="2554710"/>
            <a:ext cx="8455025" cy="2166937"/>
            <a:chOff x="344488" y="2554710"/>
            <a:chExt cx="8455025" cy="2166937"/>
          </a:xfrm>
        </p:grpSpPr>
        <p:pic>
          <p:nvPicPr>
            <p:cNvPr id="105481" name="Picture 9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4488" y="2554710"/>
              <a:ext cx="8455025" cy="21669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Text Box 553"/>
            <p:cNvSpPr txBox="1">
              <a:spLocks noChangeArrowheads="1"/>
            </p:cNvSpPr>
            <p:nvPr/>
          </p:nvSpPr>
          <p:spPr bwMode="auto">
            <a:xfrm rot="16200000">
              <a:off x="831843" y="2826889"/>
              <a:ext cx="470135" cy="2034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square" lIns="0" tIns="0" rIns="0" bIns="0" anchor="b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sl-SI" sz="1600">
                  <a:latin typeface="Times New Roman" pitchFamily="18" charset="0"/>
                </a:rPr>
                <a:t>i</a:t>
              </a:r>
              <a:r>
                <a:rPr lang="sl-SI" sz="1600" smtClean="0">
                  <a:latin typeface="Times New Roman" pitchFamily="18" charset="0"/>
                </a:rPr>
                <a:t> [A]</a:t>
              </a:r>
              <a:endParaRPr lang="sl-SI" sz="1600" dirty="0">
                <a:latin typeface="Times New Roman" pitchFamily="18" charset="0"/>
              </a:endParaRPr>
            </a:p>
          </p:txBody>
        </p:sp>
        <p:sp>
          <p:nvSpPr>
            <p:cNvPr id="17" name="Text Box 553"/>
            <p:cNvSpPr txBox="1">
              <a:spLocks noChangeArrowheads="1"/>
            </p:cNvSpPr>
            <p:nvPr/>
          </p:nvSpPr>
          <p:spPr bwMode="auto">
            <a:xfrm>
              <a:off x="8139220" y="2678376"/>
              <a:ext cx="291916" cy="24622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square" lIns="0" tIns="0" rIns="0" bIns="0" anchor="b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sl-SI" sz="1600" i="1" smtClean="0">
                  <a:latin typeface="Times New Roman" pitchFamily="18" charset="0"/>
                </a:rPr>
                <a:t>i</a:t>
              </a:r>
              <a:r>
                <a:rPr lang="sl-SI" sz="1600" baseline="-25000" smtClean="0">
                  <a:latin typeface="Times New Roman" pitchFamily="18" charset="0"/>
                </a:rPr>
                <a:t>f</a:t>
              </a:r>
              <a:endParaRPr lang="sl-SI" sz="1600" dirty="0">
                <a:latin typeface="Times New Roman" pitchFamily="18" charset="0"/>
              </a:endParaRPr>
            </a:p>
          </p:txBody>
        </p:sp>
        <p:sp>
          <p:nvSpPr>
            <p:cNvPr id="25" name="Text Box 553"/>
            <p:cNvSpPr txBox="1">
              <a:spLocks noChangeArrowheads="1"/>
            </p:cNvSpPr>
            <p:nvPr/>
          </p:nvSpPr>
          <p:spPr bwMode="auto">
            <a:xfrm>
              <a:off x="7944722" y="4375891"/>
              <a:ext cx="427395" cy="22383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square" lIns="0" tIns="0" rIns="0" bIns="0" anchor="b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sl-SI" sz="1600" smtClean="0">
                  <a:latin typeface="Times New Roman" pitchFamily="18" charset="0"/>
                </a:rPr>
                <a:t>t [s]</a:t>
              </a:r>
              <a:endParaRPr lang="sl-SI" sz="1600" dirty="0">
                <a:latin typeface="Times New Roman" pitchFamily="18" charset="0"/>
              </a:endParaRPr>
            </a:p>
          </p:txBody>
        </p:sp>
      </p:grpSp>
      <p:pic>
        <p:nvPicPr>
          <p:cNvPr id="32" name="Picture 3" descr="C:\Users\Miran\Documents\delo_2009_studij\naloga_petersenka\IRD5_EnPretv\DSC_8370_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8864" y="4754016"/>
            <a:ext cx="2340000" cy="175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Skupina 4"/>
          <p:cNvGrpSpPr/>
          <p:nvPr/>
        </p:nvGrpSpPr>
        <p:grpSpPr>
          <a:xfrm>
            <a:off x="2010964" y="498973"/>
            <a:ext cx="0" cy="4236900"/>
            <a:chOff x="2010964" y="498973"/>
            <a:chExt cx="0" cy="4236900"/>
          </a:xfrm>
        </p:grpSpPr>
        <p:cxnSp>
          <p:nvCxnSpPr>
            <p:cNvPr id="8" name="Raven puščični povezovalnik 7"/>
            <p:cNvCxnSpPr/>
            <p:nvPr/>
          </p:nvCxnSpPr>
          <p:spPr bwMode="auto">
            <a:xfrm>
              <a:off x="2010964" y="3675741"/>
              <a:ext cx="0" cy="1060132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7" name="Raven puščični povezovalnik 36"/>
            <p:cNvCxnSpPr/>
            <p:nvPr/>
          </p:nvCxnSpPr>
          <p:spPr bwMode="auto">
            <a:xfrm>
              <a:off x="2010964" y="498973"/>
              <a:ext cx="0" cy="3119914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FF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6" name="Skupina 5"/>
          <p:cNvGrpSpPr/>
          <p:nvPr/>
        </p:nvGrpSpPr>
        <p:grpSpPr>
          <a:xfrm>
            <a:off x="3463436" y="1454877"/>
            <a:ext cx="0" cy="3280996"/>
            <a:chOff x="3463436" y="1454877"/>
            <a:chExt cx="0" cy="3280996"/>
          </a:xfrm>
        </p:grpSpPr>
        <p:cxnSp>
          <p:nvCxnSpPr>
            <p:cNvPr id="35" name="Raven puščični povezovalnik 34"/>
            <p:cNvCxnSpPr/>
            <p:nvPr/>
          </p:nvCxnSpPr>
          <p:spPr bwMode="auto">
            <a:xfrm>
              <a:off x="3463436" y="4375891"/>
              <a:ext cx="0" cy="359982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" name="Raven puščični povezovalnik 38"/>
            <p:cNvCxnSpPr/>
            <p:nvPr/>
          </p:nvCxnSpPr>
          <p:spPr bwMode="auto">
            <a:xfrm>
              <a:off x="3463436" y="1454877"/>
              <a:ext cx="0" cy="216401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FF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2" name="Pravokotnik 21"/>
          <p:cNvSpPr/>
          <p:nvPr/>
        </p:nvSpPr>
        <p:spPr>
          <a:xfrm>
            <a:off x="7200521" y="6561495"/>
            <a:ext cx="1877397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sl-SI" sz="1600" smtClean="0"/>
              <a:t>Oblok -10 % Nk</a:t>
            </a:r>
            <a:endParaRPr lang="sl-SI" sz="1600" dirty="0"/>
          </a:p>
        </p:txBody>
      </p:sp>
    </p:spTree>
    <p:extLst>
      <p:ext uri="{BB962C8B-B14F-4D97-AF65-F5344CB8AC3E}">
        <p14:creationId xmlns:p14="http://schemas.microsoft.com/office/powerpoint/2010/main" val="3742728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lika 6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8" y="0"/>
            <a:ext cx="9129329" cy="6846997"/>
          </a:xfrm>
          <a:prstGeom prst="rect">
            <a:avLst/>
          </a:prstGeom>
        </p:spPr>
      </p:pic>
      <p:sp>
        <p:nvSpPr>
          <p:cNvPr id="21" name="Text Box 77"/>
          <p:cNvSpPr txBox="1">
            <a:spLocks noChangeArrowheads="1"/>
          </p:cNvSpPr>
          <p:nvPr/>
        </p:nvSpPr>
        <p:spPr bwMode="auto">
          <a:xfrm>
            <a:off x="333375" y="0"/>
            <a:ext cx="849788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sl-SI" sz="1600" b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REZULTATI EKSPERIMENTALNIH </a:t>
            </a:r>
            <a:r>
              <a:rPr lang="sl-SI" sz="1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MERITEV</a:t>
            </a:r>
            <a:endParaRPr lang="sl-SI" sz="1600" b="1" dirty="0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2" name="Skupina 1"/>
          <p:cNvGrpSpPr/>
          <p:nvPr/>
        </p:nvGrpSpPr>
        <p:grpSpPr>
          <a:xfrm>
            <a:off x="342900" y="352116"/>
            <a:ext cx="8456613" cy="2170113"/>
            <a:chOff x="342900" y="352116"/>
            <a:chExt cx="8456613" cy="2170113"/>
          </a:xfrm>
        </p:grpSpPr>
        <p:pic>
          <p:nvPicPr>
            <p:cNvPr id="105474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900" y="352116"/>
              <a:ext cx="8456613" cy="2170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Text Box 553"/>
            <p:cNvSpPr txBox="1">
              <a:spLocks noChangeArrowheads="1"/>
            </p:cNvSpPr>
            <p:nvPr/>
          </p:nvSpPr>
          <p:spPr bwMode="auto">
            <a:xfrm>
              <a:off x="7944722" y="2264045"/>
              <a:ext cx="427395" cy="22383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square" lIns="0" tIns="0" rIns="0" bIns="0" anchor="b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sl-SI" sz="1600" smtClean="0">
                  <a:latin typeface="Times New Roman" pitchFamily="18" charset="0"/>
                </a:rPr>
                <a:t>t [s]</a:t>
              </a:r>
              <a:endParaRPr lang="sl-SI" sz="1600" dirty="0">
                <a:latin typeface="Times New Roman" pitchFamily="18" charset="0"/>
              </a:endParaRPr>
            </a:p>
          </p:txBody>
        </p:sp>
        <p:sp>
          <p:nvSpPr>
            <p:cNvPr id="12" name="Text Box 553"/>
            <p:cNvSpPr txBox="1">
              <a:spLocks noChangeArrowheads="1"/>
            </p:cNvSpPr>
            <p:nvPr/>
          </p:nvSpPr>
          <p:spPr bwMode="auto">
            <a:xfrm rot="16200000">
              <a:off x="161678" y="1331768"/>
              <a:ext cx="625750" cy="24622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square" lIns="0" tIns="0" rIns="0" bIns="0" anchor="b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sl-SI" sz="1600" smtClean="0">
                  <a:latin typeface="Times New Roman" pitchFamily="18" charset="0"/>
                </a:rPr>
                <a:t>u [kV]</a:t>
              </a:r>
              <a:endParaRPr lang="sl-SI" sz="1600" dirty="0">
                <a:latin typeface="Times New Roman" pitchFamily="18" charset="0"/>
              </a:endParaRPr>
            </a:p>
          </p:txBody>
        </p:sp>
      </p:grpSp>
      <p:grpSp>
        <p:nvGrpSpPr>
          <p:cNvPr id="4" name="Skupina 3"/>
          <p:cNvGrpSpPr/>
          <p:nvPr/>
        </p:nvGrpSpPr>
        <p:grpSpPr>
          <a:xfrm>
            <a:off x="342900" y="2565760"/>
            <a:ext cx="8456613" cy="2170113"/>
            <a:chOff x="342900" y="2565760"/>
            <a:chExt cx="8456613" cy="2170113"/>
          </a:xfrm>
        </p:grpSpPr>
        <p:grpSp>
          <p:nvGrpSpPr>
            <p:cNvPr id="3" name="Skupina 2"/>
            <p:cNvGrpSpPr/>
            <p:nvPr/>
          </p:nvGrpSpPr>
          <p:grpSpPr>
            <a:xfrm>
              <a:off x="342900" y="2565760"/>
              <a:ext cx="8456613" cy="2170113"/>
              <a:chOff x="342900" y="2565760"/>
              <a:chExt cx="8456613" cy="2170113"/>
            </a:xfrm>
          </p:grpSpPr>
          <p:pic>
            <p:nvPicPr>
              <p:cNvPr id="105475" name="Picture 3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2900" y="2565760"/>
                <a:ext cx="8456613" cy="217011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3" name="Text Box 553"/>
              <p:cNvSpPr txBox="1">
                <a:spLocks noChangeArrowheads="1"/>
              </p:cNvSpPr>
              <p:nvPr/>
            </p:nvSpPr>
            <p:spPr bwMode="auto">
              <a:xfrm rot="16200000">
                <a:off x="161678" y="3527706"/>
                <a:ext cx="625750" cy="246221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/>
            </p:spPr>
            <p:txBody>
              <a:bodyPr wrap="square" lIns="0" tIns="0" rIns="0" bIns="0" anchor="b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sl-SI" sz="1600" smtClean="0">
                    <a:latin typeface="Times New Roman" pitchFamily="18" charset="0"/>
                  </a:rPr>
                  <a:t>u [kV]</a:t>
                </a:r>
                <a:endParaRPr lang="sl-SI" sz="1600" dirty="0">
                  <a:latin typeface="Times New Roman" pitchFamily="18" charset="0"/>
                </a:endParaRPr>
              </a:p>
            </p:txBody>
          </p:sp>
        </p:grpSp>
        <p:sp>
          <p:nvSpPr>
            <p:cNvPr id="25" name="Text Box 553"/>
            <p:cNvSpPr txBox="1">
              <a:spLocks noChangeArrowheads="1"/>
            </p:cNvSpPr>
            <p:nvPr/>
          </p:nvSpPr>
          <p:spPr bwMode="auto">
            <a:xfrm>
              <a:off x="7944722" y="4482899"/>
              <a:ext cx="427395" cy="22383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square" lIns="0" tIns="0" rIns="0" bIns="0" anchor="b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sl-SI" sz="1600" smtClean="0">
                  <a:latin typeface="Times New Roman" pitchFamily="18" charset="0"/>
                </a:rPr>
                <a:t>t [s]</a:t>
              </a:r>
              <a:endParaRPr lang="sl-SI" sz="1600" dirty="0">
                <a:latin typeface="Times New Roman" pitchFamily="18" charset="0"/>
              </a:endParaRPr>
            </a:p>
          </p:txBody>
        </p:sp>
      </p:grpSp>
      <p:sp>
        <p:nvSpPr>
          <p:cNvPr id="24" name="Pravokotnik 23"/>
          <p:cNvSpPr/>
          <p:nvPr/>
        </p:nvSpPr>
        <p:spPr>
          <a:xfrm>
            <a:off x="7200521" y="6561495"/>
            <a:ext cx="1877397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sl-SI" sz="1600" smtClean="0"/>
              <a:t>Oblok -10 % Nk</a:t>
            </a:r>
            <a:endParaRPr lang="sl-SI" sz="1600" dirty="0"/>
          </a:p>
        </p:txBody>
      </p:sp>
      <p:pic>
        <p:nvPicPr>
          <p:cNvPr id="27" name="Picture 2" descr="C:\Users\Miran\Documents\delo_2009_studij\naloga_petersenka\IRD5_EnPretv\DSC_8370_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170" y="4754015"/>
            <a:ext cx="2340000" cy="175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3" descr="C:\Users\Miran\Documents\delo_2009_studij\naloga_petersenka\IRD5_EnPretv\DSC_8370_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8864" y="4754016"/>
            <a:ext cx="2340000" cy="175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9" name="Skupina 28"/>
          <p:cNvGrpSpPr/>
          <p:nvPr/>
        </p:nvGrpSpPr>
        <p:grpSpPr>
          <a:xfrm>
            <a:off x="2010964" y="498973"/>
            <a:ext cx="0" cy="4236900"/>
            <a:chOff x="2010964" y="498973"/>
            <a:chExt cx="0" cy="4236900"/>
          </a:xfrm>
        </p:grpSpPr>
        <p:cxnSp>
          <p:nvCxnSpPr>
            <p:cNvPr id="30" name="Raven puščični povezovalnik 29"/>
            <p:cNvCxnSpPr/>
            <p:nvPr/>
          </p:nvCxnSpPr>
          <p:spPr bwMode="auto">
            <a:xfrm>
              <a:off x="2010964" y="3675741"/>
              <a:ext cx="0" cy="1060132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" name="Raven puščični povezovalnik 30"/>
            <p:cNvCxnSpPr/>
            <p:nvPr/>
          </p:nvCxnSpPr>
          <p:spPr bwMode="auto">
            <a:xfrm>
              <a:off x="2010964" y="498973"/>
              <a:ext cx="0" cy="3119914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FF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33" name="Skupina 32"/>
          <p:cNvGrpSpPr/>
          <p:nvPr/>
        </p:nvGrpSpPr>
        <p:grpSpPr>
          <a:xfrm>
            <a:off x="3463436" y="1454877"/>
            <a:ext cx="0" cy="3280996"/>
            <a:chOff x="3463436" y="1454877"/>
            <a:chExt cx="0" cy="3280996"/>
          </a:xfrm>
        </p:grpSpPr>
        <p:cxnSp>
          <p:nvCxnSpPr>
            <p:cNvPr id="38" name="Raven puščični povezovalnik 37"/>
            <p:cNvCxnSpPr/>
            <p:nvPr/>
          </p:nvCxnSpPr>
          <p:spPr bwMode="auto">
            <a:xfrm>
              <a:off x="3463436" y="4375891"/>
              <a:ext cx="0" cy="359982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0" name="Raven puščični povezovalnik 39"/>
            <p:cNvCxnSpPr/>
            <p:nvPr/>
          </p:nvCxnSpPr>
          <p:spPr bwMode="auto">
            <a:xfrm>
              <a:off x="3463436" y="1454877"/>
              <a:ext cx="0" cy="216401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00FF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237668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lika 6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8" y="0"/>
            <a:ext cx="9129329" cy="6846997"/>
          </a:xfrm>
          <a:prstGeom prst="rect">
            <a:avLst/>
          </a:prstGeom>
        </p:spPr>
      </p:pic>
      <p:sp>
        <p:nvSpPr>
          <p:cNvPr id="21" name="Text Box 77"/>
          <p:cNvSpPr txBox="1">
            <a:spLocks noChangeArrowheads="1"/>
          </p:cNvSpPr>
          <p:nvPr/>
        </p:nvSpPr>
        <p:spPr bwMode="auto">
          <a:xfrm>
            <a:off x="333375" y="0"/>
            <a:ext cx="849788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sl-SI" sz="1600" b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REZULTATI EKSPERIMENTALNIH </a:t>
            </a:r>
            <a:r>
              <a:rPr lang="sl-SI" sz="1600" b="1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MERITEV</a:t>
            </a:r>
            <a:endParaRPr lang="sl-SI" sz="1600" b="1" dirty="0">
              <a:solidFill>
                <a:srgbClr val="3333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4" name="Skupina 3"/>
          <p:cNvGrpSpPr/>
          <p:nvPr/>
        </p:nvGrpSpPr>
        <p:grpSpPr>
          <a:xfrm>
            <a:off x="342900" y="358110"/>
            <a:ext cx="8456613" cy="2170113"/>
            <a:chOff x="342900" y="358110"/>
            <a:chExt cx="8456613" cy="2170113"/>
          </a:xfrm>
        </p:grpSpPr>
        <p:pic>
          <p:nvPicPr>
            <p:cNvPr id="106498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900" y="358110"/>
              <a:ext cx="8456613" cy="2170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 Box 553"/>
            <p:cNvSpPr txBox="1">
              <a:spLocks noChangeArrowheads="1"/>
            </p:cNvSpPr>
            <p:nvPr/>
          </p:nvSpPr>
          <p:spPr bwMode="auto">
            <a:xfrm>
              <a:off x="8038675" y="523249"/>
              <a:ext cx="291916" cy="24622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square" lIns="0" tIns="0" rIns="0" bIns="0" anchor="b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sl-SI" sz="1600" i="1" smtClean="0">
                  <a:latin typeface="Times New Roman" pitchFamily="18" charset="0"/>
                </a:rPr>
                <a:t>u</a:t>
              </a:r>
              <a:r>
                <a:rPr lang="sl-SI" sz="1600" baseline="-25000" smtClean="0">
                  <a:latin typeface="Times New Roman" pitchFamily="18" charset="0"/>
                </a:rPr>
                <a:t>f</a:t>
              </a:r>
              <a:endParaRPr lang="sl-SI" sz="1600" dirty="0">
                <a:latin typeface="Times New Roman" pitchFamily="18" charset="0"/>
              </a:endParaRPr>
            </a:p>
          </p:txBody>
        </p:sp>
        <p:sp>
          <p:nvSpPr>
            <p:cNvPr id="11" name="Text Box 553"/>
            <p:cNvSpPr txBox="1">
              <a:spLocks noChangeArrowheads="1"/>
            </p:cNvSpPr>
            <p:nvPr/>
          </p:nvSpPr>
          <p:spPr bwMode="auto">
            <a:xfrm>
              <a:off x="7944722" y="2166765"/>
              <a:ext cx="427395" cy="22383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square" lIns="0" tIns="0" rIns="0" bIns="0" anchor="b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sl-SI" sz="1600" smtClean="0">
                  <a:latin typeface="Times New Roman" pitchFamily="18" charset="0"/>
                </a:rPr>
                <a:t>t [s]</a:t>
              </a:r>
              <a:endParaRPr lang="sl-SI" sz="1600" dirty="0">
                <a:latin typeface="Times New Roman" pitchFamily="18" charset="0"/>
              </a:endParaRPr>
            </a:p>
          </p:txBody>
        </p:sp>
        <p:sp>
          <p:nvSpPr>
            <p:cNvPr id="12" name="Text Box 553"/>
            <p:cNvSpPr txBox="1">
              <a:spLocks noChangeArrowheads="1"/>
            </p:cNvSpPr>
            <p:nvPr/>
          </p:nvSpPr>
          <p:spPr bwMode="auto">
            <a:xfrm rot="16200000">
              <a:off x="171406" y="1331768"/>
              <a:ext cx="625750" cy="24622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square" lIns="0" tIns="0" rIns="0" bIns="0" anchor="b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sl-SI" sz="1600" smtClean="0">
                  <a:latin typeface="Times New Roman" pitchFamily="18" charset="0"/>
                </a:rPr>
                <a:t>u [kV]</a:t>
              </a:r>
              <a:endParaRPr lang="sl-SI" sz="1600" dirty="0">
                <a:latin typeface="Times New Roman" pitchFamily="18" charset="0"/>
              </a:endParaRPr>
            </a:p>
          </p:txBody>
        </p:sp>
      </p:grpSp>
      <p:grpSp>
        <p:nvGrpSpPr>
          <p:cNvPr id="3" name="Skupina 2"/>
          <p:cNvGrpSpPr/>
          <p:nvPr/>
        </p:nvGrpSpPr>
        <p:grpSpPr>
          <a:xfrm>
            <a:off x="342900" y="2556717"/>
            <a:ext cx="8456613" cy="2170113"/>
            <a:chOff x="342900" y="2556717"/>
            <a:chExt cx="8456613" cy="2170113"/>
          </a:xfrm>
        </p:grpSpPr>
        <p:pic>
          <p:nvPicPr>
            <p:cNvPr id="106500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900" y="2556717"/>
              <a:ext cx="8456613" cy="21701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Text Box 553"/>
            <p:cNvSpPr txBox="1">
              <a:spLocks noChangeArrowheads="1"/>
            </p:cNvSpPr>
            <p:nvPr/>
          </p:nvSpPr>
          <p:spPr bwMode="auto">
            <a:xfrm rot="16200000">
              <a:off x="238213" y="3535567"/>
              <a:ext cx="470135" cy="2034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square" lIns="0" tIns="0" rIns="0" bIns="0" anchor="b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sl-SI" sz="1600">
                  <a:latin typeface="Times New Roman" pitchFamily="18" charset="0"/>
                </a:rPr>
                <a:t>i</a:t>
              </a:r>
              <a:r>
                <a:rPr lang="sl-SI" sz="1600" smtClean="0">
                  <a:latin typeface="Times New Roman" pitchFamily="18" charset="0"/>
                </a:rPr>
                <a:t> [A]</a:t>
              </a:r>
              <a:endParaRPr lang="sl-SI" sz="1600" dirty="0">
                <a:latin typeface="Times New Roman" pitchFamily="18" charset="0"/>
              </a:endParaRPr>
            </a:p>
          </p:txBody>
        </p:sp>
        <p:sp>
          <p:nvSpPr>
            <p:cNvPr id="17" name="Text Box 553"/>
            <p:cNvSpPr txBox="1">
              <a:spLocks noChangeArrowheads="1"/>
            </p:cNvSpPr>
            <p:nvPr/>
          </p:nvSpPr>
          <p:spPr bwMode="auto">
            <a:xfrm>
              <a:off x="8060745" y="2717288"/>
              <a:ext cx="291916" cy="24622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square" lIns="0" tIns="0" rIns="0" bIns="0" anchor="b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sl-SI" sz="1600" i="1" smtClean="0">
                  <a:latin typeface="Times New Roman" pitchFamily="18" charset="0"/>
                </a:rPr>
                <a:t>i</a:t>
              </a:r>
              <a:r>
                <a:rPr lang="sl-SI" sz="1600" baseline="-25000" smtClean="0">
                  <a:latin typeface="Times New Roman" pitchFamily="18" charset="0"/>
                </a:rPr>
                <a:t>f</a:t>
              </a:r>
              <a:endParaRPr lang="sl-SI" sz="1600" dirty="0">
                <a:latin typeface="Times New Roman" pitchFamily="18" charset="0"/>
              </a:endParaRPr>
            </a:p>
          </p:txBody>
        </p:sp>
        <p:sp>
          <p:nvSpPr>
            <p:cNvPr id="25" name="Text Box 553"/>
            <p:cNvSpPr txBox="1">
              <a:spLocks noChangeArrowheads="1"/>
            </p:cNvSpPr>
            <p:nvPr/>
          </p:nvSpPr>
          <p:spPr bwMode="auto">
            <a:xfrm>
              <a:off x="7944722" y="4375891"/>
              <a:ext cx="427395" cy="22383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  <a:extLst/>
          </p:spPr>
          <p:txBody>
            <a:bodyPr wrap="square" lIns="0" tIns="0" rIns="0" bIns="0" anchor="b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r>
                <a:rPr lang="sl-SI" sz="1600" smtClean="0">
                  <a:latin typeface="Times New Roman" pitchFamily="18" charset="0"/>
                </a:rPr>
                <a:t>t [s]</a:t>
              </a:r>
              <a:endParaRPr lang="sl-SI" sz="1600" dirty="0">
                <a:latin typeface="Times New Roman" pitchFamily="18" charset="0"/>
              </a:endParaRPr>
            </a:p>
          </p:txBody>
        </p:sp>
      </p:grpSp>
      <p:pic>
        <p:nvPicPr>
          <p:cNvPr id="10650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736" y="4842819"/>
            <a:ext cx="7356941" cy="1886537"/>
          </a:xfrm>
          <a:prstGeom prst="rect">
            <a:avLst/>
          </a:prstGeom>
          <a:noFill/>
          <a:ln w="25400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Pravokotnik 1"/>
          <p:cNvSpPr/>
          <p:nvPr/>
        </p:nvSpPr>
        <p:spPr bwMode="auto">
          <a:xfrm>
            <a:off x="6673175" y="2717288"/>
            <a:ext cx="1916348" cy="1770521"/>
          </a:xfrm>
          <a:prstGeom prst="rect">
            <a:avLst/>
          </a:prstGeom>
          <a:solidFill>
            <a:schemeClr val="bg1">
              <a:lumMod val="65000"/>
              <a:alpha val="25000"/>
            </a:schemeClr>
          </a:solidFill>
          <a:ln w="31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oval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Puščica dol 19"/>
          <p:cNvSpPr/>
          <p:nvPr/>
        </p:nvSpPr>
        <p:spPr bwMode="auto">
          <a:xfrm>
            <a:off x="7491378" y="4487641"/>
            <a:ext cx="453343" cy="332373"/>
          </a:xfrm>
          <a:prstGeom prst="downArrow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0"/>
          </a:gradFill>
          <a:ln w="127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oval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l-S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Pravokotnik 21"/>
          <p:cNvSpPr/>
          <p:nvPr/>
        </p:nvSpPr>
        <p:spPr>
          <a:xfrm>
            <a:off x="7200521" y="6561495"/>
            <a:ext cx="1877397" cy="24622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sl-SI" sz="1600" smtClean="0"/>
              <a:t>Oblok - popolna K</a:t>
            </a:r>
            <a:endParaRPr lang="sl-SI" sz="1600" dirty="0"/>
          </a:p>
        </p:txBody>
      </p:sp>
      <p:pic>
        <p:nvPicPr>
          <p:cNvPr id="23" name="Picture 4" descr="C:\Users\Miran\Documents\delo_2009_studij\naloga_petersenka\IRD5_EnPretv\DSC_8370_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77" y="4929605"/>
            <a:ext cx="2340000" cy="175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9354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4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4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06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0" grpId="0" animBg="1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lika 5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8" y="11002"/>
            <a:ext cx="9129329" cy="6846997"/>
          </a:xfrm>
          <a:prstGeom prst="rect">
            <a:avLst/>
          </a:prstGeom>
        </p:spPr>
      </p:pic>
      <p:sp>
        <p:nvSpPr>
          <p:cNvPr id="59" name="Text Box 77"/>
          <p:cNvSpPr txBox="1">
            <a:spLocks noChangeArrowheads="1"/>
          </p:cNvSpPr>
          <p:nvPr/>
        </p:nvSpPr>
        <p:spPr bwMode="auto">
          <a:xfrm>
            <a:off x="333375" y="6738"/>
            <a:ext cx="849788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0" algn="ctr"/>
            <a:r>
              <a:rPr lang="sl-SI" sz="1600" b="1" dirty="0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SKLEP</a:t>
            </a:r>
          </a:p>
        </p:txBody>
      </p:sp>
      <p:sp>
        <p:nvSpPr>
          <p:cNvPr id="2" name="Pravokotnik 1"/>
          <p:cNvSpPr/>
          <p:nvPr/>
        </p:nvSpPr>
        <p:spPr>
          <a:xfrm>
            <a:off x="333375" y="477227"/>
            <a:ext cx="834693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sl-SI" sz="1600" b="1" i="1" dirty="0" smtClean="0">
                <a:solidFill>
                  <a:srgbClr val="3333FF"/>
                </a:solidFill>
              </a:rPr>
              <a:t>V primeru, da so razdalje na mestu okvare </a:t>
            </a:r>
            <a:r>
              <a:rPr lang="sl-SI" sz="1600" b="1" i="1" smtClean="0">
                <a:solidFill>
                  <a:srgbClr val="3333FF"/>
                </a:solidFill>
              </a:rPr>
              <a:t>majhne (dotik </a:t>
            </a:r>
            <a:r>
              <a:rPr lang="sl-SI" sz="1600" b="1" i="1" dirty="0" smtClean="0">
                <a:solidFill>
                  <a:srgbClr val="3333FF"/>
                </a:solidFill>
              </a:rPr>
              <a:t>slabše vodljivih predmetov s faznim vodnikom, preboji </a:t>
            </a:r>
            <a:r>
              <a:rPr lang="sl-SI" sz="1600" b="1" i="1" smtClean="0">
                <a:solidFill>
                  <a:srgbClr val="3333FF"/>
                </a:solidFill>
              </a:rPr>
              <a:t>na kablih, žica </a:t>
            </a:r>
            <a:r>
              <a:rPr lang="sl-SI" sz="1600" b="1" i="1">
                <a:solidFill>
                  <a:srgbClr val="3333FF"/>
                </a:solidFill>
              </a:rPr>
              <a:t>na </a:t>
            </a:r>
            <a:r>
              <a:rPr lang="sl-SI" sz="1600" b="1" i="1" smtClean="0">
                <a:solidFill>
                  <a:srgbClr val="3333FF"/>
                </a:solidFill>
              </a:rPr>
              <a:t>tleh…), zaradi toka </a:t>
            </a:r>
            <a:r>
              <a:rPr lang="sl-SI" sz="1600" b="1" i="1">
                <a:solidFill>
                  <a:srgbClr val="3333FF"/>
                </a:solidFill>
              </a:rPr>
              <a:t>zemeljskega </a:t>
            </a:r>
            <a:r>
              <a:rPr lang="sl-SI" sz="1600" b="1" i="1" smtClean="0">
                <a:solidFill>
                  <a:srgbClr val="3333FF"/>
                </a:solidFill>
              </a:rPr>
              <a:t>stika, </a:t>
            </a:r>
            <a:r>
              <a:rPr lang="sl-SI" sz="1600" b="1" i="1">
                <a:solidFill>
                  <a:srgbClr val="3333FF"/>
                </a:solidFill>
              </a:rPr>
              <a:t>skozi </a:t>
            </a:r>
            <a:r>
              <a:rPr lang="sl-SI" sz="1600" b="1" i="1" smtClean="0">
                <a:solidFill>
                  <a:srgbClr val="3333FF"/>
                </a:solidFill>
              </a:rPr>
              <a:t>prehodno upornost </a:t>
            </a:r>
            <a:r>
              <a:rPr lang="sl-SI" sz="1600" b="1" i="1" dirty="0">
                <a:solidFill>
                  <a:srgbClr val="3333FF"/>
                </a:solidFill>
              </a:rPr>
              <a:t>na </a:t>
            </a:r>
            <a:r>
              <a:rPr lang="sl-SI" sz="1600" b="1" i="1">
                <a:solidFill>
                  <a:srgbClr val="3333FF"/>
                </a:solidFill>
              </a:rPr>
              <a:t>mestu </a:t>
            </a:r>
            <a:r>
              <a:rPr lang="sl-SI" sz="1600" b="1" i="1" smtClean="0">
                <a:solidFill>
                  <a:srgbClr val="3333FF"/>
                </a:solidFill>
              </a:rPr>
              <a:t>okvare, </a:t>
            </a:r>
            <a:r>
              <a:rPr lang="sl-SI" sz="1600" b="1" i="1" dirty="0" smtClean="0">
                <a:solidFill>
                  <a:srgbClr val="3333FF"/>
                </a:solidFill>
              </a:rPr>
              <a:t>nastaja oblok, ki ga dušilka ne ugasne,</a:t>
            </a:r>
          </a:p>
          <a:p>
            <a:pPr marL="285750" indent="-285750" algn="just">
              <a:buFont typeface="Arial" pitchFamily="34" charset="0"/>
              <a:buChar char="•"/>
            </a:pPr>
            <a:endParaRPr lang="sl-SI" sz="1600" b="1" i="1" dirty="0" smtClean="0">
              <a:solidFill>
                <a:srgbClr val="3333FF"/>
              </a:solidFill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sl-SI" sz="1600" b="1" i="1" dirty="0" smtClean="0">
                <a:solidFill>
                  <a:srgbClr val="3333FF"/>
                </a:solidFill>
              </a:rPr>
              <a:t>Trajni obločni zemeljski stiki ne omogočajo daljših časov (trajnega) obratovanja pod okvaro (oblok</a:t>
            </a:r>
            <a:r>
              <a:rPr lang="sl-SI" sz="1600" b="1" i="1" dirty="0" smtClean="0">
                <a:solidFill>
                  <a:srgbClr val="3333FF"/>
                </a:solidFill>
                <a:sym typeface="Wingdings" pitchFamily="2" charset="2"/>
              </a:rPr>
              <a:t></a:t>
            </a:r>
            <a:r>
              <a:rPr lang="sl-SI" sz="1600" b="1" i="1" dirty="0" smtClean="0">
                <a:solidFill>
                  <a:srgbClr val="3333FF"/>
                </a:solidFill>
              </a:rPr>
              <a:t>mehanske poškodbe, nevarnosti…),</a:t>
            </a:r>
            <a:r>
              <a:rPr lang="sl-SI" sz="1600" dirty="0" smtClean="0">
                <a:solidFill>
                  <a:srgbClr val="3333FF"/>
                </a:solidFill>
              </a:rPr>
              <a:t> </a:t>
            </a:r>
          </a:p>
          <a:p>
            <a:pPr algn="just"/>
            <a:endParaRPr lang="sl-SI" sz="1600" b="1" i="1" dirty="0">
              <a:solidFill>
                <a:srgbClr val="3333FF"/>
              </a:solidFill>
            </a:endParaRPr>
          </a:p>
          <a:p>
            <a:pPr marL="285750" lvl="0" indent="-285750" algn="just">
              <a:buFont typeface="Arial" pitchFamily="34" charset="0"/>
              <a:buChar char="•"/>
            </a:pPr>
            <a:r>
              <a:rPr lang="sl-SI" sz="1600" b="1" i="1" dirty="0" smtClean="0">
                <a:solidFill>
                  <a:srgbClr val="3333FF"/>
                </a:solidFill>
              </a:rPr>
              <a:t>Zaradi nekompenzirane delovne komponente toka, delovne komponente toka zaradi izgub v omrežju in dušilki, ter višjih harmonskih komponent,  oblok ob obločnem ZS ne ugasne, na ta način RONT nima učinkovitega vpliva na </a:t>
            </a:r>
            <a:r>
              <a:rPr lang="sl-SI" sz="1600" b="1" i="1" smtClean="0">
                <a:solidFill>
                  <a:srgbClr val="3333FF"/>
                </a:solidFill>
              </a:rPr>
              <a:t>neprekinjenost napajanja (negativen vpliv na SAIFI).</a:t>
            </a:r>
            <a:endParaRPr lang="sl-SI" sz="1600" b="1" i="1" dirty="0" smtClean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66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rivzeti načrt">
  <a:themeElements>
    <a:clrScheme name="Privzeti načr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ivzeti načr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FF00FF"/>
          </a:solidFill>
          <a:prstDash val="dash"/>
          <a:round/>
          <a:headEnd type="none" w="med" len="med"/>
          <a:tailEnd type="oval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l-SI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FF00FF"/>
          </a:solidFill>
          <a:prstDash val="dash"/>
          <a:round/>
          <a:headEnd type="none" w="med" len="med"/>
          <a:tailEnd type="oval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l-SI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ivzeti načr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ivzeti načr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ivzeti načr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ivzeti načr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ivzeti načr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ivzeti načr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ivzeti načr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ivzeti načr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ivzeti načr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ivzeti načr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ivzeti načr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ivzeti načr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ova 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isar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isar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4352</TotalTime>
  <Words>504</Words>
  <Application>Microsoft Office PowerPoint</Application>
  <PresentationFormat>Diaprojekcija na zaslonu (4:3)</PresentationFormat>
  <Paragraphs>155</Paragraphs>
  <Slides>13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Vdelani OLE strežniki</vt:lpstr>
      </vt:variant>
      <vt:variant>
        <vt:i4>2</vt:i4>
      </vt:variant>
      <vt:variant>
        <vt:lpstr>Naslovi diapozitivov</vt:lpstr>
      </vt:variant>
      <vt:variant>
        <vt:i4>13</vt:i4>
      </vt:variant>
    </vt:vector>
  </HeadingPairs>
  <TitlesOfParts>
    <vt:vector size="16" baseType="lpstr">
      <vt:lpstr>Privzeti načrt</vt:lpstr>
      <vt:lpstr>Picture</vt:lpstr>
      <vt:lpstr>Equation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</vt:vector>
  </TitlesOfParts>
  <Company>Elektro Celje,d.d.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Diapozitiv 1</dc:title>
  <dc:creator>Miran Rošer</dc:creator>
  <cp:lastModifiedBy>Miran Roser</cp:lastModifiedBy>
  <cp:revision>297</cp:revision>
  <dcterms:created xsi:type="dcterms:W3CDTF">2005-05-25T18:31:26Z</dcterms:created>
  <dcterms:modified xsi:type="dcterms:W3CDTF">2014-05-13T21:17:05Z</dcterms:modified>
</cp:coreProperties>
</file>