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emf" ContentType="image/x-emf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3" r:id="rId2"/>
    <p:sldMasterId id="2147483685" r:id="rId3"/>
  </p:sldMasterIdLst>
  <p:notesMasterIdLst>
    <p:notesMasterId r:id="rId53"/>
  </p:notesMasterIdLst>
  <p:handoutMasterIdLst>
    <p:handoutMasterId r:id="rId54"/>
  </p:handoutMasterIdLst>
  <p:sldIdLst>
    <p:sldId id="257" r:id="rId4"/>
    <p:sldId id="258" r:id="rId5"/>
    <p:sldId id="259" r:id="rId6"/>
    <p:sldId id="337" r:id="rId7"/>
    <p:sldId id="313" r:id="rId8"/>
    <p:sldId id="345" r:id="rId9"/>
    <p:sldId id="338" r:id="rId10"/>
    <p:sldId id="339" r:id="rId11"/>
    <p:sldId id="340" r:id="rId12"/>
    <p:sldId id="341" r:id="rId13"/>
    <p:sldId id="342" r:id="rId14"/>
    <p:sldId id="343" r:id="rId15"/>
    <p:sldId id="344" r:id="rId16"/>
    <p:sldId id="279" r:id="rId17"/>
    <p:sldId id="291" r:id="rId18"/>
    <p:sldId id="312" r:id="rId19"/>
    <p:sldId id="325" r:id="rId20"/>
    <p:sldId id="326" r:id="rId21"/>
    <p:sldId id="327" r:id="rId22"/>
    <p:sldId id="298" r:id="rId23"/>
    <p:sldId id="299" r:id="rId24"/>
    <p:sldId id="314" r:id="rId25"/>
    <p:sldId id="315" r:id="rId26"/>
    <p:sldId id="316" r:id="rId27"/>
    <p:sldId id="317" r:id="rId28"/>
    <p:sldId id="308" r:id="rId29"/>
    <p:sldId id="309" r:id="rId30"/>
    <p:sldId id="300" r:id="rId31"/>
    <p:sldId id="301" r:id="rId32"/>
    <p:sldId id="333" r:id="rId33"/>
    <p:sldId id="334" r:id="rId34"/>
    <p:sldId id="335" r:id="rId35"/>
    <p:sldId id="336" r:id="rId36"/>
    <p:sldId id="306" r:id="rId37"/>
    <p:sldId id="307" r:id="rId38"/>
    <p:sldId id="323" r:id="rId39"/>
    <p:sldId id="324" r:id="rId40"/>
    <p:sldId id="328" r:id="rId41"/>
    <p:sldId id="329" r:id="rId42"/>
    <p:sldId id="318" r:id="rId43"/>
    <p:sldId id="319" r:id="rId44"/>
    <p:sldId id="321" r:id="rId45"/>
    <p:sldId id="322" r:id="rId46"/>
    <p:sldId id="330" r:id="rId47"/>
    <p:sldId id="331" r:id="rId48"/>
    <p:sldId id="332" r:id="rId49"/>
    <p:sldId id="310" r:id="rId50"/>
    <p:sldId id="311" r:id="rId51"/>
    <p:sldId id="273" r:id="rId52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CD0920"/>
    <a:srgbClr val="6D6E6D"/>
    <a:srgbClr val="D5D6D4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479" autoAdjust="0"/>
    <p:restoredTop sz="85435" autoAdjust="0"/>
  </p:normalViewPr>
  <p:slideViewPr>
    <p:cSldViewPr snapToGrid="0" snapToObjects="1">
      <p:cViewPr>
        <p:scale>
          <a:sx n="107" d="100"/>
          <a:sy n="107" d="100"/>
        </p:scale>
        <p:origin x="-1224" y="-78"/>
      </p:cViewPr>
      <p:guideLst>
        <p:guide orient="horz" pos="4152"/>
        <p:guide orient="horz" pos="1007"/>
        <p:guide pos="561"/>
        <p:guide pos="5196"/>
        <p:guide pos="3137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slide" Target="slides/slide47.xml"/><Relationship Id="rId55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54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notesMaster" Target="notesMasters/notesMaster1.xml"/><Relationship Id="rId58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slide" Target="slides/slide46.xml"/><Relationship Id="rId57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slide" Target="slides/slide49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56" Type="http://schemas.openxmlformats.org/officeDocument/2006/relationships/viewProps" Target="viewProps.xml"/><Relationship Id="rId8" Type="http://schemas.openxmlformats.org/officeDocument/2006/relationships/slide" Target="slides/slide5.xml"/><Relationship Id="rId51" Type="http://schemas.openxmlformats.org/officeDocument/2006/relationships/slide" Target="slides/slide48.xml"/><Relationship Id="rId3" Type="http://schemas.openxmlformats.org/officeDocument/2006/relationships/slideMaster" Target="slideMasters/slideMaster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201C5D-D88D-9F4E-BE4A-83FA1AE64F3B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331114-FEA2-EA45-B27F-A779726BF8A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9070008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41B53-B9F5-D743-8FFB-F668E7912074}" type="datetimeFigureOut">
              <a:rPr lang="en-US" smtClean="0"/>
              <a:pPr/>
              <a:t>5/14/2014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AEB671-7D0E-9649-9DD2-070E33FA759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3638147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AEB671-7D0E-9649-9DD2-070E33FA7594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366629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značba mest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Označba mesta glave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sl-SI"/>
          </a:p>
        </p:txBody>
      </p:sp>
      <p:sp>
        <p:nvSpPr>
          <p:cNvPr id="5" name="Označba mesta datuma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fld id="{78A67351-0D4D-42E6-958F-8A57AD34E0C8}" type="datetime1">
              <a:rPr lang="sl-SI" smtClean="0"/>
              <a:pPr>
                <a:defRPr/>
              </a:pPr>
              <a:t>14.5.2014</a:t>
            </a:fld>
            <a:endParaRPr lang="sl-SI"/>
          </a:p>
        </p:txBody>
      </p:sp>
      <p:sp>
        <p:nvSpPr>
          <p:cNvPr id="6" name="Označba mesta noge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sl-SI"/>
          </a:p>
        </p:txBody>
      </p:sp>
      <p:sp>
        <p:nvSpPr>
          <p:cNvPr id="7" name="Označba mesta številke diapozitiva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6CDEEBD9-A094-49AC-AD28-59DD19F45979}" type="slidenum">
              <a:rPr lang="sl-SI" smtClean="0"/>
              <a:pPr/>
              <a:t>4</a:t>
            </a:fld>
            <a:endParaRPr lang="sl-SI"/>
          </a:p>
        </p:txBody>
      </p:sp>
    </p:spTree>
    <p:extLst>
      <p:ext uri="{BB962C8B-B14F-4D97-AF65-F5344CB8AC3E}">
        <p14:creationId xmlns="" xmlns:p14="http://schemas.microsoft.com/office/powerpoint/2010/main" val="42508808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0000" y="4500001"/>
            <a:ext cx="7344000" cy="1146302"/>
          </a:xfrm>
        </p:spPr>
        <p:txBody>
          <a:bodyPr lIns="0" tIns="36000" rIns="0" bIns="36000" anchor="t" anchorCtr="0">
            <a:normAutofit/>
          </a:bodyPr>
          <a:lstStyle>
            <a:lvl1pPr algn="l">
              <a:defRPr sz="2800" b="1">
                <a:solidFill>
                  <a:srgbClr val="6D6E6D"/>
                </a:solidFill>
              </a:defRPr>
            </a:lvl1pPr>
          </a:lstStyle>
          <a:p>
            <a:r>
              <a:rPr lang="x-none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00000" y="6300000"/>
            <a:ext cx="2133600" cy="249385"/>
          </a:xfrm>
        </p:spPr>
        <p:txBody>
          <a:bodyPr tIns="0" rIns="0" bIns="0" anchor="t" anchorCtr="0"/>
          <a:lstStyle/>
          <a:p>
            <a:r>
              <a:rPr lang="x-none" smtClean="0"/>
              <a:t>Bled, 29. 06. 2011</a:t>
            </a:r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900000" y="4428000"/>
            <a:ext cx="7344000" cy="0"/>
          </a:xfrm>
          <a:prstGeom prst="line">
            <a:avLst/>
          </a:prstGeom>
          <a:ln w="6350">
            <a:solidFill>
              <a:srgbClr val="6D6E6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 userDrawn="1"/>
        </p:nvSpPr>
        <p:spPr>
          <a:xfrm>
            <a:off x="900000" y="3989634"/>
            <a:ext cx="3389075" cy="30777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cs-CZ" sz="2000" dirty="0" err="1" smtClean="0">
                <a:solidFill>
                  <a:srgbClr val="6D6E6D"/>
                </a:solidFill>
              </a:rPr>
              <a:t>Eltec</a:t>
            </a:r>
            <a:r>
              <a:rPr lang="cs-CZ" sz="2000" dirty="0" smtClean="0">
                <a:solidFill>
                  <a:srgbClr val="6D6E6D"/>
                </a:solidFill>
              </a:rPr>
              <a:t> Petrol </a:t>
            </a:r>
            <a:r>
              <a:rPr lang="cs-CZ" sz="2000" dirty="0" err="1" smtClean="0">
                <a:solidFill>
                  <a:srgbClr val="6D6E6D"/>
                </a:solidFill>
              </a:rPr>
              <a:t>d.o.o</a:t>
            </a:r>
            <a:r>
              <a:rPr lang="cs-CZ" sz="2000" dirty="0" smtClean="0">
                <a:solidFill>
                  <a:srgbClr val="6D6E6D"/>
                </a:solidFill>
              </a:rPr>
              <a:t>.</a:t>
            </a:r>
            <a:endParaRPr lang="en-US" sz="2000" dirty="0">
              <a:solidFill>
                <a:srgbClr val="6D6E6D"/>
              </a:solidFill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5958000" y="357994"/>
            <a:ext cx="2286000" cy="2218467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FontTx/>
              <a:buNone/>
              <a:defRPr sz="1400" b="0">
                <a:solidFill>
                  <a:srgbClr val="6D6E6D"/>
                </a:solidFill>
              </a:defRPr>
            </a:lvl1pPr>
            <a:lvl2pPr marL="0" indent="0" algn="l">
              <a:spcBef>
                <a:spcPts val="0"/>
              </a:spcBef>
              <a:buFontTx/>
              <a:buNone/>
              <a:defRPr sz="1400" b="0">
                <a:solidFill>
                  <a:srgbClr val="6D6E6D"/>
                </a:solidFill>
              </a:defRPr>
            </a:lvl2pPr>
            <a:lvl3pPr marL="0" indent="0" algn="l">
              <a:spcBef>
                <a:spcPts val="0"/>
              </a:spcBef>
              <a:buFontTx/>
              <a:buNone/>
              <a:defRPr sz="1400" b="0">
                <a:solidFill>
                  <a:srgbClr val="6D6E6D"/>
                </a:solidFill>
              </a:defRPr>
            </a:lvl3pPr>
            <a:lvl4pPr marL="0" indent="0" algn="l">
              <a:spcBef>
                <a:spcPts val="0"/>
              </a:spcBef>
              <a:buFontTx/>
              <a:buNone/>
              <a:defRPr sz="1400" b="0">
                <a:solidFill>
                  <a:srgbClr val="6D6E6D"/>
                </a:solidFill>
              </a:defRPr>
            </a:lvl4pPr>
            <a:lvl5pPr marL="0" indent="0" algn="l">
              <a:spcBef>
                <a:spcPts val="0"/>
              </a:spcBef>
              <a:buFontTx/>
              <a:buNone/>
              <a:defRPr sz="1400" b="0">
                <a:solidFill>
                  <a:srgbClr val="6D6E6D"/>
                </a:solidFill>
              </a:defRPr>
            </a:lvl5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5948475" y="2774950"/>
            <a:ext cx="2298700" cy="540000"/>
            <a:chOff x="5949950" y="2774950"/>
            <a:chExt cx="2298700" cy="540000"/>
          </a:xfrm>
        </p:grpSpPr>
        <p:sp>
          <p:nvSpPr>
            <p:cNvPr id="17" name="Oval 16"/>
            <p:cNvSpPr/>
            <p:nvPr userDrawn="1"/>
          </p:nvSpPr>
          <p:spPr>
            <a:xfrm>
              <a:off x="7723050" y="2774950"/>
              <a:ext cx="525600" cy="525600"/>
            </a:xfrm>
            <a:prstGeom prst="ellipse">
              <a:avLst/>
            </a:prstGeom>
            <a:solidFill>
              <a:srgbClr val="00426B"/>
            </a:solidFill>
            <a:ln w="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/>
            <p:cNvSpPr>
              <a:spLocks/>
            </p:cNvSpPr>
            <p:nvPr userDrawn="1"/>
          </p:nvSpPr>
          <p:spPr>
            <a:xfrm>
              <a:off x="7137348" y="2774950"/>
              <a:ext cx="525600" cy="525600"/>
            </a:xfrm>
            <a:prstGeom prst="ellipse">
              <a:avLst/>
            </a:prstGeom>
            <a:solidFill>
              <a:srgbClr val="F2B01E"/>
            </a:solidFill>
            <a:ln w="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Oval 18"/>
            <p:cNvSpPr>
              <a:spLocks noChangeAspect="1"/>
            </p:cNvSpPr>
            <p:nvPr userDrawn="1"/>
          </p:nvSpPr>
          <p:spPr>
            <a:xfrm>
              <a:off x="6537246" y="2774950"/>
              <a:ext cx="540000" cy="540000"/>
            </a:xfrm>
            <a:prstGeom prst="ellipse">
              <a:avLst/>
            </a:prstGeom>
            <a:solidFill>
              <a:srgbClr val="007937"/>
            </a:solidFill>
            <a:ln w="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/>
            <p:cNvSpPr/>
            <p:nvPr userDrawn="1"/>
          </p:nvSpPr>
          <p:spPr>
            <a:xfrm>
              <a:off x="5949950" y="2774950"/>
              <a:ext cx="527194" cy="527194"/>
            </a:xfrm>
            <a:prstGeom prst="ellipse">
              <a:avLst/>
            </a:prstGeom>
            <a:solidFill>
              <a:srgbClr val="AA0F1F"/>
            </a:solidFill>
            <a:ln w="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34075979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x-none" dirty="0" smtClean="0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Celovite sistemske rešitve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1D1DA-3F46-2740-AD89-04A595C448F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900113" y="1619999"/>
            <a:ext cx="7343887" cy="4517276"/>
          </a:xfrm>
        </p:spPr>
        <p:txBody>
          <a:bodyPr lIns="0" tIns="0" rIns="0" bIns="0"/>
          <a:lstStyle>
            <a:lvl1pPr marL="0" indent="0">
              <a:buFontTx/>
              <a:buNone/>
              <a:defRPr/>
            </a:lvl1pPr>
            <a:lvl2pPr marL="288000" indent="0">
              <a:buFontTx/>
              <a:buNone/>
              <a:defRPr/>
            </a:lvl2pPr>
            <a:lvl3pPr marL="576000" indent="0">
              <a:buFontTx/>
              <a:buNone/>
              <a:defRPr/>
            </a:lvl3pPr>
            <a:lvl4pPr marL="864000" indent="0">
              <a:buFontTx/>
              <a:buNone/>
              <a:defRPr/>
            </a:lvl4pPr>
            <a:lvl5pPr marL="1152000" indent="0">
              <a:buFontTx/>
              <a:buNone/>
              <a:defRPr/>
            </a:lvl5pPr>
          </a:lstStyle>
          <a:p>
            <a:pPr lvl="0"/>
            <a:r>
              <a:rPr lang="x-none" dirty="0" smtClean="0"/>
              <a:t>Click to edit Master text styles</a:t>
            </a:r>
          </a:p>
          <a:p>
            <a:pPr lvl="1"/>
            <a:r>
              <a:rPr lang="x-none" dirty="0" smtClean="0"/>
              <a:t>Second level</a:t>
            </a:r>
          </a:p>
          <a:p>
            <a:pPr lvl="2"/>
            <a:r>
              <a:rPr lang="x-none" dirty="0" smtClean="0"/>
              <a:t>Third level</a:t>
            </a:r>
          </a:p>
          <a:p>
            <a:pPr lvl="3"/>
            <a:r>
              <a:rPr lang="x-none" dirty="0" smtClean="0"/>
              <a:t>Fourth level</a:t>
            </a:r>
          </a:p>
          <a:p>
            <a:pPr lvl="4"/>
            <a:r>
              <a:rPr lang="x-none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0694846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5000"/>
    </mc:Choice>
    <mc:Fallback>
      <p:transition spd="slow" advTm="5000"/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x-none" dirty="0" smtClean="0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Celovite sistemske rešitve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1D1DA-3F46-2740-AD89-04A595C448F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900113" y="1619999"/>
            <a:ext cx="7343887" cy="4517276"/>
          </a:xfrm>
        </p:spPr>
        <p:txBody>
          <a:bodyPr lIns="0" tIns="0" rIns="0" bIns="0"/>
          <a:lstStyle>
            <a:lvl1pPr marL="0" indent="0">
              <a:buFontTx/>
              <a:buNone/>
              <a:defRPr/>
            </a:lvl1pPr>
            <a:lvl2pPr marL="288000" indent="0">
              <a:buFontTx/>
              <a:buNone/>
              <a:defRPr/>
            </a:lvl2pPr>
            <a:lvl3pPr marL="576000" indent="0">
              <a:buFontTx/>
              <a:buNone/>
              <a:defRPr/>
            </a:lvl3pPr>
            <a:lvl4pPr marL="864000" indent="0">
              <a:buFontTx/>
              <a:buNone/>
              <a:defRPr/>
            </a:lvl4pPr>
            <a:lvl5pPr marL="1152000" indent="0">
              <a:buFontTx/>
              <a:buNone/>
              <a:defRPr/>
            </a:lvl5pPr>
          </a:lstStyle>
          <a:p>
            <a:pPr lvl="0"/>
            <a:r>
              <a:rPr lang="x-none" dirty="0" smtClean="0"/>
              <a:t>Click to edit Master text styles</a:t>
            </a:r>
          </a:p>
          <a:p>
            <a:pPr lvl="1"/>
            <a:r>
              <a:rPr lang="x-none" dirty="0" smtClean="0"/>
              <a:t>Second level</a:t>
            </a:r>
          </a:p>
          <a:p>
            <a:pPr lvl="2"/>
            <a:r>
              <a:rPr lang="x-none" dirty="0" smtClean="0"/>
              <a:t>Third level</a:t>
            </a:r>
          </a:p>
          <a:p>
            <a:pPr lvl="3"/>
            <a:r>
              <a:rPr lang="x-none" dirty="0" smtClean="0"/>
              <a:t>Fourth level</a:t>
            </a:r>
          </a:p>
          <a:p>
            <a:pPr lvl="4"/>
            <a:r>
              <a:rPr lang="x-none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882338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5000"/>
    </mc:Choice>
    <mc:Fallback>
      <p:transition spd="slow" advTm="5000"/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000" y="720000"/>
            <a:ext cx="7344000" cy="648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x-none" dirty="0" smtClean="0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dirty="0" smtClean="0"/>
              <a:t>Energetske </a:t>
            </a:r>
            <a:r>
              <a:rPr lang="hr-HR" dirty="0" err="1" smtClean="0"/>
              <a:t>in</a:t>
            </a:r>
            <a:r>
              <a:rPr lang="hr-HR" dirty="0" smtClean="0"/>
              <a:t> </a:t>
            </a:r>
            <a:r>
              <a:rPr lang="hr-HR" dirty="0" err="1" smtClean="0"/>
              <a:t>okoljske</a:t>
            </a:r>
            <a:r>
              <a:rPr lang="hr-HR" dirty="0" smtClean="0"/>
              <a:t> </a:t>
            </a:r>
            <a:r>
              <a:rPr lang="hr-HR" dirty="0" err="1" smtClean="0"/>
              <a:t>rešitve</a:t>
            </a:r>
            <a:endParaRPr lang="en-US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900113" y="1612900"/>
            <a:ext cx="5760000" cy="452437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900115" y="5201574"/>
            <a:ext cx="5759998" cy="935701"/>
          </a:xfrm>
          <a:solidFill>
            <a:schemeClr val="tx1">
              <a:alpha val="65000"/>
            </a:schemeClr>
          </a:solidFill>
        </p:spPr>
        <p:txBody>
          <a:bodyPr anchor="b" anchorCtr="0">
            <a:noAutofit/>
          </a:bodyPr>
          <a:lstStyle>
            <a:lvl1pPr marL="0" indent="0">
              <a:spcBef>
                <a:spcPts val="300"/>
              </a:spcBef>
              <a:buFontTx/>
              <a:buNone/>
              <a:defRPr sz="1600" b="0">
                <a:solidFill>
                  <a:schemeClr val="bg1"/>
                </a:solidFill>
              </a:defRPr>
            </a:lvl1pPr>
            <a:lvl2pPr marL="288000" indent="0">
              <a:spcBef>
                <a:spcPts val="300"/>
              </a:spcBef>
              <a:buFontTx/>
              <a:buNone/>
              <a:defRPr sz="2000"/>
            </a:lvl2pPr>
            <a:lvl3pPr marL="576000" indent="0">
              <a:spcBef>
                <a:spcPts val="300"/>
              </a:spcBef>
              <a:buFontTx/>
              <a:buNone/>
              <a:defRPr sz="2000"/>
            </a:lvl3pPr>
            <a:lvl4pPr marL="864000" indent="0">
              <a:spcBef>
                <a:spcPts val="300"/>
              </a:spcBef>
              <a:buFontTx/>
              <a:buNone/>
              <a:defRPr sz="2000"/>
            </a:lvl4pPr>
            <a:lvl5pPr marL="1152000" indent="0">
              <a:spcBef>
                <a:spcPts val="300"/>
              </a:spcBef>
              <a:buFontTx/>
              <a:buNone/>
              <a:defRPr sz="2000"/>
            </a:lvl5pPr>
          </a:lstStyle>
          <a:p>
            <a:pPr lvl="0"/>
            <a:r>
              <a:rPr lang="x-none" dirty="0" smtClean="0"/>
              <a:t>Click to edit Master text style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31432" y="288000"/>
            <a:ext cx="516298" cy="3683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E1D1DA-3F46-2740-AD89-04A595C448F4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3" name="Group 10"/>
          <p:cNvGrpSpPr/>
          <p:nvPr userDrawn="1"/>
        </p:nvGrpSpPr>
        <p:grpSpPr>
          <a:xfrm>
            <a:off x="6912000" y="1612900"/>
            <a:ext cx="1332000" cy="5031442"/>
            <a:chOff x="6912000" y="1612900"/>
            <a:chExt cx="1332000" cy="5031442"/>
          </a:xfrm>
        </p:grpSpPr>
        <p:sp>
          <p:nvSpPr>
            <p:cNvPr id="12" name="Rectangle 11"/>
            <p:cNvSpPr/>
            <p:nvPr userDrawn="1"/>
          </p:nvSpPr>
          <p:spPr>
            <a:xfrm>
              <a:off x="7600047" y="1763059"/>
              <a:ext cx="304563" cy="4870847"/>
            </a:xfrm>
            <a:prstGeom prst="rect">
              <a:avLst/>
            </a:prstGeom>
            <a:gradFill flip="none" rotWithShape="1">
              <a:gsLst>
                <a:gs pos="0">
                  <a:srgbClr val="F2B01E"/>
                </a:gs>
                <a:gs pos="100000">
                  <a:srgbClr val="D5D6D4"/>
                </a:gs>
              </a:gsLst>
              <a:lin ang="5400000" scaled="0"/>
              <a:tileRect/>
            </a:gradFill>
            <a:ln w="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5" name="Group 12"/>
            <p:cNvGrpSpPr>
              <a:grpSpLocks noChangeAspect="1"/>
            </p:cNvGrpSpPr>
            <p:nvPr userDrawn="1"/>
          </p:nvGrpSpPr>
          <p:grpSpPr>
            <a:xfrm>
              <a:off x="6912000" y="1612900"/>
              <a:ext cx="1332000" cy="5031442"/>
              <a:chOff x="6477144" y="-14345"/>
              <a:chExt cx="1771506" cy="6691620"/>
            </a:xfrm>
          </p:grpSpPr>
          <p:sp>
            <p:nvSpPr>
              <p:cNvPr id="14" name="Oval 13"/>
              <p:cNvSpPr/>
              <p:nvPr userDrawn="1"/>
            </p:nvSpPr>
            <p:spPr>
              <a:xfrm>
                <a:off x="7843593" y="6261121"/>
                <a:ext cx="405057" cy="405057"/>
              </a:xfrm>
              <a:prstGeom prst="ellipse">
                <a:avLst/>
              </a:prstGeom>
              <a:solidFill>
                <a:srgbClr val="00426B"/>
              </a:solidFill>
              <a:ln w="0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Oval 14"/>
              <p:cNvSpPr>
                <a:spLocks/>
              </p:cNvSpPr>
              <p:nvPr userDrawn="1"/>
            </p:nvSpPr>
            <p:spPr>
              <a:xfrm>
                <a:off x="7392219" y="-14345"/>
                <a:ext cx="405056" cy="405057"/>
              </a:xfrm>
              <a:prstGeom prst="ellipse">
                <a:avLst/>
              </a:prstGeom>
              <a:solidFill>
                <a:srgbClr val="F2B01E"/>
              </a:solidFill>
              <a:ln w="0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6" name="Oval 15"/>
              <p:cNvSpPr>
                <a:spLocks noChangeAspect="1"/>
              </p:cNvSpPr>
              <p:nvPr userDrawn="1"/>
            </p:nvSpPr>
            <p:spPr>
              <a:xfrm>
                <a:off x="6929747" y="6261121"/>
                <a:ext cx="416154" cy="416154"/>
              </a:xfrm>
              <a:prstGeom prst="ellipse">
                <a:avLst/>
              </a:prstGeom>
              <a:solidFill>
                <a:srgbClr val="007937"/>
              </a:solidFill>
              <a:ln w="0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Oval 16"/>
              <p:cNvSpPr/>
              <p:nvPr userDrawn="1"/>
            </p:nvSpPr>
            <p:spPr>
              <a:xfrm>
                <a:off x="6477144" y="6261121"/>
                <a:ext cx="406285" cy="406285"/>
              </a:xfrm>
              <a:prstGeom prst="ellipse">
                <a:avLst/>
              </a:prstGeom>
              <a:solidFill>
                <a:srgbClr val="AA0F1F"/>
              </a:solidFill>
              <a:ln w="0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xmlns="" val="12270904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5000"/>
    </mc:Choice>
    <mc:Fallback>
      <p:transition spd="slow" advTm="5000"/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x-none" dirty="0" smtClean="0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Celovite sistemske rešitve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1D1DA-3F46-2740-AD89-04A595C448F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900113" y="1619999"/>
            <a:ext cx="7343887" cy="4517276"/>
          </a:xfrm>
        </p:spPr>
        <p:txBody>
          <a:bodyPr lIns="0" tIns="0" rIns="0" bIns="0"/>
          <a:lstStyle>
            <a:lvl1pPr marL="0" indent="0">
              <a:buFontTx/>
              <a:buNone/>
              <a:defRPr/>
            </a:lvl1pPr>
            <a:lvl2pPr marL="288000" indent="0">
              <a:buFontTx/>
              <a:buNone/>
              <a:defRPr/>
            </a:lvl2pPr>
            <a:lvl3pPr marL="576000" indent="0">
              <a:buFontTx/>
              <a:buNone/>
              <a:defRPr/>
            </a:lvl3pPr>
            <a:lvl4pPr marL="864000" indent="0">
              <a:buFontTx/>
              <a:buNone/>
              <a:defRPr/>
            </a:lvl4pPr>
            <a:lvl5pPr marL="1152000" indent="0">
              <a:buFontTx/>
              <a:buNone/>
              <a:defRPr/>
            </a:lvl5pPr>
          </a:lstStyle>
          <a:p>
            <a:pPr lvl="0"/>
            <a:r>
              <a:rPr lang="x-none" dirty="0" smtClean="0"/>
              <a:t>Click to edit Master text styles</a:t>
            </a:r>
          </a:p>
          <a:p>
            <a:pPr lvl="1"/>
            <a:r>
              <a:rPr lang="x-none" dirty="0" smtClean="0"/>
              <a:t>Second level</a:t>
            </a:r>
          </a:p>
          <a:p>
            <a:pPr lvl="2"/>
            <a:r>
              <a:rPr lang="x-none" dirty="0" smtClean="0"/>
              <a:t>Third level</a:t>
            </a:r>
          </a:p>
          <a:p>
            <a:pPr lvl="3"/>
            <a:r>
              <a:rPr lang="x-none" dirty="0" smtClean="0"/>
              <a:t>Fourth level</a:t>
            </a:r>
          </a:p>
          <a:p>
            <a:pPr lvl="4"/>
            <a:r>
              <a:rPr lang="x-none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829360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5000"/>
    </mc:Choice>
    <mc:Fallback>
      <p:transition spd="slow" advTm="5000"/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000" y="720000"/>
            <a:ext cx="7344000" cy="648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x-none" dirty="0" smtClean="0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dirty="0" smtClean="0"/>
              <a:t>Energetske </a:t>
            </a:r>
            <a:r>
              <a:rPr lang="hr-HR" dirty="0" err="1" smtClean="0"/>
              <a:t>in</a:t>
            </a:r>
            <a:r>
              <a:rPr lang="hr-HR" dirty="0" smtClean="0"/>
              <a:t> </a:t>
            </a:r>
            <a:r>
              <a:rPr lang="hr-HR" dirty="0" err="1" smtClean="0"/>
              <a:t>okoljske</a:t>
            </a:r>
            <a:r>
              <a:rPr lang="hr-HR" dirty="0" smtClean="0"/>
              <a:t> </a:t>
            </a:r>
            <a:r>
              <a:rPr lang="hr-HR" dirty="0" err="1" smtClean="0"/>
              <a:t>rešitve</a:t>
            </a:r>
            <a:endParaRPr lang="en-US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900113" y="1612900"/>
            <a:ext cx="5760000" cy="452437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900115" y="5201574"/>
            <a:ext cx="5759998" cy="935701"/>
          </a:xfrm>
          <a:solidFill>
            <a:schemeClr val="tx1">
              <a:alpha val="65000"/>
            </a:schemeClr>
          </a:solidFill>
        </p:spPr>
        <p:txBody>
          <a:bodyPr anchor="b" anchorCtr="0">
            <a:noAutofit/>
          </a:bodyPr>
          <a:lstStyle>
            <a:lvl1pPr marL="0" indent="0">
              <a:spcBef>
                <a:spcPts val="300"/>
              </a:spcBef>
              <a:buFontTx/>
              <a:buNone/>
              <a:defRPr sz="1600" b="0">
                <a:solidFill>
                  <a:schemeClr val="bg1"/>
                </a:solidFill>
              </a:defRPr>
            </a:lvl1pPr>
            <a:lvl2pPr marL="288000" indent="0">
              <a:spcBef>
                <a:spcPts val="300"/>
              </a:spcBef>
              <a:buFontTx/>
              <a:buNone/>
              <a:defRPr sz="2000"/>
            </a:lvl2pPr>
            <a:lvl3pPr marL="576000" indent="0">
              <a:spcBef>
                <a:spcPts val="300"/>
              </a:spcBef>
              <a:buFontTx/>
              <a:buNone/>
              <a:defRPr sz="2000"/>
            </a:lvl3pPr>
            <a:lvl4pPr marL="864000" indent="0">
              <a:spcBef>
                <a:spcPts val="300"/>
              </a:spcBef>
              <a:buFontTx/>
              <a:buNone/>
              <a:defRPr sz="2000"/>
            </a:lvl4pPr>
            <a:lvl5pPr marL="1152000" indent="0">
              <a:spcBef>
                <a:spcPts val="300"/>
              </a:spcBef>
              <a:buFontTx/>
              <a:buNone/>
              <a:defRPr sz="2000"/>
            </a:lvl5pPr>
          </a:lstStyle>
          <a:p>
            <a:pPr lvl="0"/>
            <a:r>
              <a:rPr lang="x-none" dirty="0" smtClean="0"/>
              <a:t>Click to edit Master text style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31432" y="288000"/>
            <a:ext cx="516298" cy="3683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E1D1DA-3F46-2740-AD89-04A595C448F4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1" name="Group 10"/>
          <p:cNvGrpSpPr/>
          <p:nvPr userDrawn="1"/>
        </p:nvGrpSpPr>
        <p:grpSpPr>
          <a:xfrm>
            <a:off x="6912000" y="1612900"/>
            <a:ext cx="1332000" cy="5031442"/>
            <a:chOff x="6912000" y="1612900"/>
            <a:chExt cx="1332000" cy="5031442"/>
          </a:xfrm>
        </p:grpSpPr>
        <p:sp>
          <p:nvSpPr>
            <p:cNvPr id="12" name="Rectangle 11"/>
            <p:cNvSpPr/>
            <p:nvPr userDrawn="1"/>
          </p:nvSpPr>
          <p:spPr>
            <a:xfrm>
              <a:off x="7600047" y="1763059"/>
              <a:ext cx="304563" cy="4870847"/>
            </a:xfrm>
            <a:prstGeom prst="rect">
              <a:avLst/>
            </a:prstGeom>
            <a:gradFill flip="none" rotWithShape="1">
              <a:gsLst>
                <a:gs pos="0">
                  <a:srgbClr val="F2B01E"/>
                </a:gs>
                <a:gs pos="100000">
                  <a:srgbClr val="D5D6D4"/>
                </a:gs>
              </a:gsLst>
              <a:lin ang="5400000" scaled="0"/>
              <a:tileRect/>
            </a:gradFill>
            <a:ln w="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3" name="Group 12"/>
            <p:cNvGrpSpPr>
              <a:grpSpLocks noChangeAspect="1"/>
            </p:cNvGrpSpPr>
            <p:nvPr userDrawn="1"/>
          </p:nvGrpSpPr>
          <p:grpSpPr>
            <a:xfrm>
              <a:off x="6912000" y="1612900"/>
              <a:ext cx="1332000" cy="5031442"/>
              <a:chOff x="6477144" y="-14345"/>
              <a:chExt cx="1771506" cy="6691620"/>
            </a:xfrm>
          </p:grpSpPr>
          <p:sp>
            <p:nvSpPr>
              <p:cNvPr id="14" name="Oval 13"/>
              <p:cNvSpPr/>
              <p:nvPr userDrawn="1"/>
            </p:nvSpPr>
            <p:spPr>
              <a:xfrm>
                <a:off x="7843593" y="6261121"/>
                <a:ext cx="405057" cy="405057"/>
              </a:xfrm>
              <a:prstGeom prst="ellipse">
                <a:avLst/>
              </a:prstGeom>
              <a:solidFill>
                <a:srgbClr val="00426B"/>
              </a:solidFill>
              <a:ln w="0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Oval 14"/>
              <p:cNvSpPr>
                <a:spLocks/>
              </p:cNvSpPr>
              <p:nvPr userDrawn="1"/>
            </p:nvSpPr>
            <p:spPr>
              <a:xfrm>
                <a:off x="7392219" y="-14345"/>
                <a:ext cx="405056" cy="405057"/>
              </a:xfrm>
              <a:prstGeom prst="ellipse">
                <a:avLst/>
              </a:prstGeom>
              <a:solidFill>
                <a:srgbClr val="F2B01E"/>
              </a:solidFill>
              <a:ln w="0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6" name="Oval 15"/>
              <p:cNvSpPr>
                <a:spLocks noChangeAspect="1"/>
              </p:cNvSpPr>
              <p:nvPr userDrawn="1"/>
            </p:nvSpPr>
            <p:spPr>
              <a:xfrm>
                <a:off x="6929747" y="6261121"/>
                <a:ext cx="416154" cy="416154"/>
              </a:xfrm>
              <a:prstGeom prst="ellipse">
                <a:avLst/>
              </a:prstGeom>
              <a:solidFill>
                <a:srgbClr val="007937"/>
              </a:solidFill>
              <a:ln w="0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Oval 16"/>
              <p:cNvSpPr/>
              <p:nvPr userDrawn="1"/>
            </p:nvSpPr>
            <p:spPr>
              <a:xfrm>
                <a:off x="6477144" y="6261121"/>
                <a:ext cx="406285" cy="406285"/>
              </a:xfrm>
              <a:prstGeom prst="ellipse">
                <a:avLst/>
              </a:prstGeom>
              <a:solidFill>
                <a:srgbClr val="AA0F1F"/>
              </a:solidFill>
              <a:ln w="0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xmlns="" val="11081990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x-none" dirty="0" smtClean="0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Celovite sistemske rešitve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1D1DA-3F46-2740-AD89-04A595C448F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900113" y="1619999"/>
            <a:ext cx="7343887" cy="4517276"/>
          </a:xfrm>
        </p:spPr>
        <p:txBody>
          <a:bodyPr lIns="0" tIns="0" rIns="0" bIns="0"/>
          <a:lstStyle>
            <a:lvl1pPr marL="0" indent="0">
              <a:buFontTx/>
              <a:buNone/>
              <a:defRPr/>
            </a:lvl1pPr>
            <a:lvl2pPr marL="288000" indent="0">
              <a:buFontTx/>
              <a:buNone/>
              <a:defRPr/>
            </a:lvl2pPr>
            <a:lvl3pPr marL="576000" indent="0">
              <a:buFontTx/>
              <a:buNone/>
              <a:defRPr/>
            </a:lvl3pPr>
            <a:lvl4pPr marL="864000" indent="0">
              <a:buFontTx/>
              <a:buNone/>
              <a:defRPr/>
            </a:lvl4pPr>
            <a:lvl5pPr marL="1152000" indent="0">
              <a:buFontTx/>
              <a:buNone/>
              <a:defRPr/>
            </a:lvl5pPr>
          </a:lstStyle>
          <a:p>
            <a:pPr lvl="0"/>
            <a:r>
              <a:rPr lang="x-none" dirty="0" smtClean="0"/>
              <a:t>Click to edit Master text styles</a:t>
            </a:r>
          </a:p>
          <a:p>
            <a:pPr lvl="1"/>
            <a:r>
              <a:rPr lang="x-none" dirty="0" smtClean="0"/>
              <a:t>Second level</a:t>
            </a:r>
          </a:p>
          <a:p>
            <a:pPr lvl="2"/>
            <a:r>
              <a:rPr lang="x-none" dirty="0" smtClean="0"/>
              <a:t>Third level</a:t>
            </a:r>
          </a:p>
          <a:p>
            <a:pPr lvl="3"/>
            <a:r>
              <a:rPr lang="x-none" dirty="0" smtClean="0"/>
              <a:t>Fourth level</a:t>
            </a:r>
          </a:p>
          <a:p>
            <a:pPr lvl="4"/>
            <a:r>
              <a:rPr lang="x-none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094446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5000"/>
    </mc:Choice>
    <mc:Fallback>
      <p:transition spd="slow" advTm="5000"/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x-none" dirty="0" smtClean="0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Celovite sistemske rešitve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1D1DA-3F46-2740-AD89-04A595C448F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900113" y="1619999"/>
            <a:ext cx="7343887" cy="4517276"/>
          </a:xfrm>
        </p:spPr>
        <p:txBody>
          <a:bodyPr lIns="0" tIns="0" rIns="0" bIns="0"/>
          <a:lstStyle>
            <a:lvl1pPr marL="0" indent="0">
              <a:buFontTx/>
              <a:buNone/>
              <a:defRPr/>
            </a:lvl1pPr>
            <a:lvl2pPr marL="288000" indent="0">
              <a:buFontTx/>
              <a:buNone/>
              <a:defRPr/>
            </a:lvl2pPr>
            <a:lvl3pPr marL="576000" indent="0">
              <a:buFontTx/>
              <a:buNone/>
              <a:defRPr/>
            </a:lvl3pPr>
            <a:lvl4pPr marL="864000" indent="0">
              <a:buFontTx/>
              <a:buNone/>
              <a:defRPr/>
            </a:lvl4pPr>
            <a:lvl5pPr marL="1152000" indent="0">
              <a:buFontTx/>
              <a:buNone/>
              <a:defRPr/>
            </a:lvl5pPr>
          </a:lstStyle>
          <a:p>
            <a:pPr lvl="0"/>
            <a:r>
              <a:rPr lang="x-none" dirty="0" smtClean="0"/>
              <a:t>Click to edit Master text styles</a:t>
            </a:r>
          </a:p>
          <a:p>
            <a:pPr lvl="1"/>
            <a:r>
              <a:rPr lang="x-none" dirty="0" smtClean="0"/>
              <a:t>Second level</a:t>
            </a:r>
          </a:p>
          <a:p>
            <a:pPr lvl="2"/>
            <a:r>
              <a:rPr lang="x-none" dirty="0" smtClean="0"/>
              <a:t>Third level</a:t>
            </a:r>
          </a:p>
          <a:p>
            <a:pPr lvl="3"/>
            <a:r>
              <a:rPr lang="x-none" dirty="0" smtClean="0"/>
              <a:t>Fourth level</a:t>
            </a:r>
          </a:p>
          <a:p>
            <a:pPr lvl="4"/>
            <a:r>
              <a:rPr lang="x-none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1199074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5000"/>
    </mc:Choice>
    <mc:Fallback>
      <p:transition spd="slow" advTm="5000"/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000" y="720000"/>
            <a:ext cx="7344000" cy="648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x-none" dirty="0" smtClean="0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dirty="0" smtClean="0"/>
              <a:t>Energetske </a:t>
            </a:r>
            <a:r>
              <a:rPr lang="hr-HR" dirty="0" err="1" smtClean="0"/>
              <a:t>in</a:t>
            </a:r>
            <a:r>
              <a:rPr lang="hr-HR" dirty="0" smtClean="0"/>
              <a:t> </a:t>
            </a:r>
            <a:r>
              <a:rPr lang="hr-HR" dirty="0" err="1" smtClean="0"/>
              <a:t>okoljske</a:t>
            </a:r>
            <a:r>
              <a:rPr lang="hr-HR" dirty="0" smtClean="0"/>
              <a:t> </a:t>
            </a:r>
            <a:r>
              <a:rPr lang="hr-HR" dirty="0" err="1" smtClean="0"/>
              <a:t>rešitve</a:t>
            </a:r>
            <a:endParaRPr lang="en-US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890587" y="1612900"/>
            <a:ext cx="5760000" cy="452437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900115" y="5201574"/>
            <a:ext cx="5750472" cy="935701"/>
          </a:xfrm>
          <a:solidFill>
            <a:schemeClr val="tx1">
              <a:alpha val="65000"/>
            </a:schemeClr>
          </a:solidFill>
        </p:spPr>
        <p:txBody>
          <a:bodyPr anchor="b" anchorCtr="0">
            <a:noAutofit/>
          </a:bodyPr>
          <a:lstStyle>
            <a:lvl1pPr marL="0" indent="0">
              <a:spcBef>
                <a:spcPts val="300"/>
              </a:spcBef>
              <a:buFontTx/>
              <a:buNone/>
              <a:defRPr sz="1600" b="0">
                <a:solidFill>
                  <a:schemeClr val="bg1"/>
                </a:solidFill>
              </a:defRPr>
            </a:lvl1pPr>
            <a:lvl2pPr marL="288000" indent="0">
              <a:spcBef>
                <a:spcPts val="300"/>
              </a:spcBef>
              <a:buFontTx/>
              <a:buNone/>
              <a:defRPr sz="2000"/>
            </a:lvl2pPr>
            <a:lvl3pPr marL="576000" indent="0">
              <a:spcBef>
                <a:spcPts val="300"/>
              </a:spcBef>
              <a:buFontTx/>
              <a:buNone/>
              <a:defRPr sz="2000"/>
            </a:lvl3pPr>
            <a:lvl4pPr marL="864000" indent="0">
              <a:spcBef>
                <a:spcPts val="300"/>
              </a:spcBef>
              <a:buFontTx/>
              <a:buNone/>
              <a:defRPr sz="2000"/>
            </a:lvl4pPr>
            <a:lvl5pPr marL="1152000" indent="0">
              <a:spcBef>
                <a:spcPts val="300"/>
              </a:spcBef>
              <a:buFontTx/>
              <a:buNone/>
              <a:defRPr sz="2000"/>
            </a:lvl5pPr>
          </a:lstStyle>
          <a:p>
            <a:pPr lvl="0"/>
            <a:r>
              <a:rPr lang="x-none" dirty="0" smtClean="0"/>
              <a:t>Click to edit Master text style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31432" y="288000"/>
            <a:ext cx="516298" cy="3683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E1D1DA-3F46-2740-AD89-04A595C448F4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9" name="Group 8"/>
          <p:cNvGrpSpPr/>
          <p:nvPr userDrawn="1"/>
        </p:nvGrpSpPr>
        <p:grpSpPr>
          <a:xfrm>
            <a:off x="6911999" y="1612900"/>
            <a:ext cx="1332001" cy="5031442"/>
            <a:chOff x="6911999" y="1612900"/>
            <a:chExt cx="1332001" cy="5031442"/>
          </a:xfrm>
        </p:grpSpPr>
        <p:sp>
          <p:nvSpPr>
            <p:cNvPr id="12" name="Rectangle 11"/>
            <p:cNvSpPr/>
            <p:nvPr userDrawn="1"/>
          </p:nvSpPr>
          <p:spPr>
            <a:xfrm>
              <a:off x="6911999" y="1764805"/>
              <a:ext cx="305487" cy="4869101"/>
            </a:xfrm>
            <a:prstGeom prst="rect">
              <a:avLst/>
            </a:prstGeom>
            <a:gradFill flip="none" rotWithShape="1">
              <a:gsLst>
                <a:gs pos="0">
                  <a:srgbClr val="AA0F1F"/>
                </a:gs>
                <a:gs pos="100000">
                  <a:srgbClr val="D5D6D4"/>
                </a:gs>
              </a:gsLst>
              <a:lin ang="5400000" scaled="0"/>
              <a:tileRect/>
            </a:gradFill>
            <a:ln w="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Oval 13"/>
            <p:cNvSpPr/>
            <p:nvPr userDrawn="1"/>
          </p:nvSpPr>
          <p:spPr>
            <a:xfrm>
              <a:off x="7939437" y="6331435"/>
              <a:ext cx="304563" cy="304563"/>
            </a:xfrm>
            <a:prstGeom prst="ellipse">
              <a:avLst/>
            </a:prstGeom>
            <a:solidFill>
              <a:srgbClr val="00426B"/>
            </a:solidFill>
            <a:ln w="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/>
            <p:cNvSpPr>
              <a:spLocks/>
            </p:cNvSpPr>
            <p:nvPr userDrawn="1"/>
          </p:nvSpPr>
          <p:spPr>
            <a:xfrm>
              <a:off x="7600047" y="6331435"/>
              <a:ext cx="304563" cy="304563"/>
            </a:xfrm>
            <a:prstGeom prst="ellipse">
              <a:avLst/>
            </a:prstGeom>
            <a:solidFill>
              <a:srgbClr val="F2B01E"/>
            </a:solidFill>
            <a:ln w="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Oval 15"/>
            <p:cNvSpPr>
              <a:spLocks noChangeAspect="1"/>
            </p:cNvSpPr>
            <p:nvPr userDrawn="1"/>
          </p:nvSpPr>
          <p:spPr>
            <a:xfrm>
              <a:off x="7252313" y="6331435"/>
              <a:ext cx="312907" cy="312907"/>
            </a:xfrm>
            <a:prstGeom prst="ellipse">
              <a:avLst/>
            </a:prstGeom>
            <a:solidFill>
              <a:srgbClr val="007937"/>
            </a:solidFill>
            <a:ln w="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 userDrawn="1"/>
          </p:nvSpPr>
          <p:spPr>
            <a:xfrm>
              <a:off x="6912000" y="1612900"/>
              <a:ext cx="305487" cy="305486"/>
            </a:xfrm>
            <a:prstGeom prst="ellipse">
              <a:avLst/>
            </a:prstGeom>
            <a:solidFill>
              <a:srgbClr val="AA0F1F"/>
            </a:solidFill>
            <a:ln w="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12135343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x-none" dirty="0" smtClean="0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Celovite sistemske rešitve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1D1DA-3F46-2740-AD89-04A595C448F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900113" y="1619999"/>
            <a:ext cx="7343887" cy="4517276"/>
          </a:xfrm>
        </p:spPr>
        <p:txBody>
          <a:bodyPr lIns="0" tIns="0" rIns="0" bIns="0"/>
          <a:lstStyle>
            <a:lvl1pPr marL="0" indent="0">
              <a:buFontTx/>
              <a:buNone/>
              <a:defRPr/>
            </a:lvl1pPr>
            <a:lvl2pPr marL="288000" indent="0">
              <a:buFontTx/>
              <a:buNone/>
              <a:defRPr/>
            </a:lvl2pPr>
            <a:lvl3pPr marL="576000" indent="0">
              <a:buFontTx/>
              <a:buNone/>
              <a:defRPr/>
            </a:lvl3pPr>
            <a:lvl4pPr marL="864000" indent="0">
              <a:buFontTx/>
              <a:buNone/>
              <a:defRPr/>
            </a:lvl4pPr>
            <a:lvl5pPr marL="1152000" indent="0">
              <a:buFontTx/>
              <a:buNone/>
              <a:defRPr/>
            </a:lvl5pPr>
          </a:lstStyle>
          <a:p>
            <a:pPr lvl="0"/>
            <a:r>
              <a:rPr lang="x-none" dirty="0" smtClean="0"/>
              <a:t>Click to edit Master text styles</a:t>
            </a:r>
          </a:p>
          <a:p>
            <a:pPr lvl="1"/>
            <a:r>
              <a:rPr lang="x-none" dirty="0" smtClean="0"/>
              <a:t>Second level</a:t>
            </a:r>
          </a:p>
          <a:p>
            <a:pPr lvl="2"/>
            <a:r>
              <a:rPr lang="x-none" dirty="0" smtClean="0"/>
              <a:t>Third level</a:t>
            </a:r>
          </a:p>
          <a:p>
            <a:pPr lvl="3"/>
            <a:r>
              <a:rPr lang="x-none" dirty="0" smtClean="0"/>
              <a:t>Fourth level</a:t>
            </a:r>
          </a:p>
          <a:p>
            <a:pPr lvl="4"/>
            <a:r>
              <a:rPr lang="x-none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216720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5000"/>
    </mc:Choice>
    <mc:Fallback>
      <p:transition spd="slow" advTm="5000"/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x-none" dirty="0" smtClean="0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Celovite sistemske rešitve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1D1DA-3F46-2740-AD89-04A595C448F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900113" y="1619999"/>
            <a:ext cx="7343887" cy="4517276"/>
          </a:xfrm>
        </p:spPr>
        <p:txBody>
          <a:bodyPr lIns="0" tIns="0" rIns="0" bIns="0"/>
          <a:lstStyle>
            <a:lvl1pPr marL="0" indent="0">
              <a:buFontTx/>
              <a:buNone/>
              <a:defRPr/>
            </a:lvl1pPr>
            <a:lvl2pPr marL="288000" indent="0">
              <a:buFontTx/>
              <a:buNone/>
              <a:defRPr/>
            </a:lvl2pPr>
            <a:lvl3pPr marL="576000" indent="0">
              <a:buFontTx/>
              <a:buNone/>
              <a:defRPr/>
            </a:lvl3pPr>
            <a:lvl4pPr marL="864000" indent="0">
              <a:buFontTx/>
              <a:buNone/>
              <a:defRPr/>
            </a:lvl4pPr>
            <a:lvl5pPr marL="1152000" indent="0">
              <a:buFontTx/>
              <a:buNone/>
              <a:defRPr/>
            </a:lvl5pPr>
          </a:lstStyle>
          <a:p>
            <a:pPr lvl="0"/>
            <a:r>
              <a:rPr lang="x-none" dirty="0" smtClean="0"/>
              <a:t>Click to edit Master text styles</a:t>
            </a:r>
          </a:p>
          <a:p>
            <a:pPr lvl="1"/>
            <a:r>
              <a:rPr lang="x-none" dirty="0" smtClean="0"/>
              <a:t>Second level</a:t>
            </a:r>
          </a:p>
          <a:p>
            <a:pPr lvl="2"/>
            <a:r>
              <a:rPr lang="x-none" dirty="0" smtClean="0"/>
              <a:t>Third level</a:t>
            </a:r>
          </a:p>
          <a:p>
            <a:pPr lvl="3"/>
            <a:r>
              <a:rPr lang="x-none" dirty="0" smtClean="0"/>
              <a:t>Fourth level</a:t>
            </a:r>
          </a:p>
          <a:p>
            <a:pPr lvl="4"/>
            <a:r>
              <a:rPr lang="x-none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424167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5000"/>
    </mc:Choice>
    <mc:Fallback>
      <p:transition spd="slow" advTm="5000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x-none" dirty="0" smtClean="0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dirty="0" smtClean="0"/>
              <a:t>Energetske </a:t>
            </a:r>
            <a:r>
              <a:rPr lang="hr-HR" dirty="0" err="1" smtClean="0"/>
              <a:t>in</a:t>
            </a:r>
            <a:r>
              <a:rPr lang="hr-HR" dirty="0" smtClean="0"/>
              <a:t> </a:t>
            </a:r>
            <a:r>
              <a:rPr lang="hr-HR" dirty="0" err="1" smtClean="0"/>
              <a:t>okoljske</a:t>
            </a:r>
            <a:r>
              <a:rPr lang="hr-HR" dirty="0" smtClean="0"/>
              <a:t> </a:t>
            </a:r>
            <a:r>
              <a:rPr lang="hr-HR" dirty="0" err="1" smtClean="0"/>
              <a:t>rešitve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1D1DA-3F46-2740-AD89-04A595C448F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900113" y="1619999"/>
            <a:ext cx="7343887" cy="4517275"/>
          </a:xfrm>
        </p:spPr>
        <p:txBody>
          <a:bodyPr lIns="0" tIns="0" rIns="0" bIns="0"/>
          <a:lstStyle/>
          <a:p>
            <a:pPr lvl="0"/>
            <a:r>
              <a:rPr lang="x-none" dirty="0" smtClean="0"/>
              <a:t>Click to edit Master text styles</a:t>
            </a:r>
          </a:p>
          <a:p>
            <a:pPr lvl="1"/>
            <a:r>
              <a:rPr lang="x-none" dirty="0" smtClean="0"/>
              <a:t>Second level</a:t>
            </a:r>
          </a:p>
          <a:p>
            <a:pPr lvl="2"/>
            <a:r>
              <a:rPr lang="x-none" dirty="0" smtClean="0"/>
              <a:t>Third level</a:t>
            </a:r>
          </a:p>
          <a:p>
            <a:pPr lvl="3"/>
            <a:r>
              <a:rPr lang="x-none" dirty="0" smtClean="0"/>
              <a:t>Fourth level</a:t>
            </a:r>
          </a:p>
          <a:p>
            <a:pPr lvl="4"/>
            <a:r>
              <a:rPr lang="x-none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9435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x-none" dirty="0" smtClean="0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Celovite sistemske rešitve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1D1DA-3F46-2740-AD89-04A595C448F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900113" y="1619999"/>
            <a:ext cx="7343887" cy="4517276"/>
          </a:xfrm>
        </p:spPr>
        <p:txBody>
          <a:bodyPr lIns="0" tIns="0" rIns="0" bIns="0"/>
          <a:lstStyle>
            <a:lvl1pPr marL="0" indent="0">
              <a:buFontTx/>
              <a:buNone/>
              <a:defRPr/>
            </a:lvl1pPr>
            <a:lvl2pPr marL="288000" indent="0">
              <a:buFontTx/>
              <a:buNone/>
              <a:defRPr/>
            </a:lvl2pPr>
            <a:lvl3pPr marL="576000" indent="0">
              <a:buFontTx/>
              <a:buNone/>
              <a:defRPr/>
            </a:lvl3pPr>
            <a:lvl4pPr marL="864000" indent="0">
              <a:buFontTx/>
              <a:buNone/>
              <a:defRPr/>
            </a:lvl4pPr>
            <a:lvl5pPr marL="1152000" indent="0">
              <a:buFontTx/>
              <a:buNone/>
              <a:defRPr/>
            </a:lvl5pPr>
          </a:lstStyle>
          <a:p>
            <a:pPr lvl="0"/>
            <a:r>
              <a:rPr lang="x-none" dirty="0" smtClean="0"/>
              <a:t>Click to edit Master text styles</a:t>
            </a:r>
          </a:p>
          <a:p>
            <a:pPr lvl="1"/>
            <a:r>
              <a:rPr lang="x-none" dirty="0" smtClean="0"/>
              <a:t>Second level</a:t>
            </a:r>
          </a:p>
          <a:p>
            <a:pPr lvl="2"/>
            <a:r>
              <a:rPr lang="x-none" dirty="0" smtClean="0"/>
              <a:t>Third level</a:t>
            </a:r>
          </a:p>
          <a:p>
            <a:pPr lvl="3"/>
            <a:r>
              <a:rPr lang="x-none" dirty="0" smtClean="0"/>
              <a:t>Fourth level</a:t>
            </a:r>
          </a:p>
          <a:p>
            <a:pPr lvl="4"/>
            <a:r>
              <a:rPr lang="x-none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342136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5000"/>
    </mc:Choice>
    <mc:Fallback>
      <p:transition spd="slow" advTm="5000"/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grada vsebine 2"/>
          <p:cNvSpPr>
            <a:spLocks noGrp="1"/>
          </p:cNvSpPr>
          <p:nvPr>
            <p:ph idx="1"/>
          </p:nvPr>
        </p:nvSpPr>
        <p:spPr/>
        <p:txBody>
          <a:bodyPr/>
          <a:lstStyle>
            <a:lvl1pPr eaLnBrk="1" latinLnBrk="0" hangingPunct="1">
              <a:spcBef>
                <a:spcPts val="400"/>
              </a:spcBef>
              <a:spcAft>
                <a:spcPts val="0"/>
              </a:spcAft>
              <a:defRPr/>
            </a:lvl1pPr>
            <a:lvl2pPr marL="678942" indent="-285750" eaLnBrk="1" latinLnBrk="0" hangingPunct="1">
              <a:spcBef>
                <a:spcPts val="0"/>
              </a:spcBef>
              <a:spcAft>
                <a:spcPts val="0"/>
              </a:spcAft>
              <a:buFont typeface="Courier New" pitchFamily="49" charset="0"/>
              <a:buChar char="o"/>
              <a:defRPr kumimoji="0" lang="sl-SI" sz="1800" kern="1200" dirty="0" smtClean="0">
                <a:solidFill>
                  <a:schemeClr val="accent4"/>
                </a:solidFill>
                <a:latin typeface="+mn-lt"/>
                <a:ea typeface="+mn-ea"/>
                <a:cs typeface="+mn-cs"/>
              </a:defRPr>
            </a:lvl2pPr>
            <a:lvl3pPr marL="916686" indent="-285750" eaLnBrk="1" latinLnBrk="0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 kumimoji="0" lang="sl-SI" sz="1600" b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85750" indent="-285750" eaLnBrk="1" latinLnBrk="0" hangingPunct="1">
              <a:spcAft>
                <a:spcPts val="0"/>
              </a:spcAft>
              <a:buClr>
                <a:schemeClr val="accent4"/>
              </a:buClr>
              <a:buSzPct val="77000"/>
              <a:buFont typeface="Courier New" pitchFamily="49" charset="0"/>
              <a:buChar char="o"/>
              <a:defRPr kumimoji="0" lang="sl-SI" sz="14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65750" indent="-285750" eaLnBrk="1" latinLnBrk="0" hangingPunct="1">
              <a:spcAft>
                <a:spcPts val="0"/>
              </a:spcAft>
              <a:buClr>
                <a:schemeClr val="accent1"/>
              </a:buClr>
              <a:buFont typeface="Arial" pitchFamily="34" charset="0"/>
              <a:buChar char="•"/>
              <a:defRPr sz="14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 dirty="0" smtClean="0"/>
          </a:p>
        </p:txBody>
      </p:sp>
      <p:sp>
        <p:nvSpPr>
          <p:cNvPr id="7" name="Naslov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Ograda številke diapozitiva 17"/>
          <p:cNvSpPr>
            <a:spLocks noGrp="1"/>
          </p:cNvSpPr>
          <p:nvPr>
            <p:ph type="sldNum" sz="quarter" idx="10"/>
          </p:nvPr>
        </p:nvSpPr>
        <p:spPr>
          <a:xfrm>
            <a:off x="455613" y="6480175"/>
            <a:ext cx="334962" cy="334963"/>
          </a:xfrm>
        </p:spPr>
        <p:txBody>
          <a:bodyPr/>
          <a:lstStyle>
            <a:lvl1pPr algn="ctr">
              <a:defRPr sz="1000">
                <a:solidFill>
                  <a:srgbClr val="000000"/>
                </a:solidFill>
              </a:defRPr>
            </a:lvl1pPr>
          </a:lstStyle>
          <a:p>
            <a:fld id="{EDD212DD-2C68-47C9-A82D-8A07D560553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Ograda datuma 2"/>
          <p:cNvSpPr>
            <a:spLocks noGrp="1"/>
          </p:cNvSpPr>
          <p:nvPr>
            <p:ph type="dt" sz="half" idx="11"/>
          </p:nvPr>
        </p:nvSpPr>
        <p:spPr>
          <a:xfrm>
            <a:off x="7885113" y="14288"/>
            <a:ext cx="1008062" cy="336550"/>
          </a:xfrm>
          <a:prstGeom prst="rect">
            <a:avLst/>
          </a:prstGeom>
        </p:spPr>
        <p:txBody>
          <a:bodyPr rtlCol="0" anchor="ctr"/>
          <a:lstStyle>
            <a:lvl1pPr algn="l">
              <a:defRPr sz="100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r>
              <a:rPr lang="sl-SI"/>
              <a:t>Ljubljana, 23.09.2013</a:t>
            </a:r>
          </a:p>
        </p:txBody>
      </p:sp>
    </p:spTree>
    <p:extLst>
      <p:ext uri="{BB962C8B-B14F-4D97-AF65-F5344CB8AC3E}">
        <p14:creationId xmlns="" xmlns:p14="http://schemas.microsoft.com/office/powerpoint/2010/main" val="37849578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000" y="720000"/>
            <a:ext cx="7344000" cy="648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x-none" dirty="0" smtClean="0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dirty="0" smtClean="0"/>
              <a:t>Energetske </a:t>
            </a:r>
            <a:r>
              <a:rPr lang="hr-HR" dirty="0" err="1" smtClean="0"/>
              <a:t>in</a:t>
            </a:r>
            <a:r>
              <a:rPr lang="hr-HR" dirty="0" smtClean="0"/>
              <a:t> </a:t>
            </a:r>
            <a:r>
              <a:rPr lang="hr-HR" dirty="0" err="1" smtClean="0"/>
              <a:t>okoljske</a:t>
            </a:r>
            <a:r>
              <a:rPr lang="hr-HR" dirty="0" smtClean="0"/>
              <a:t> </a:t>
            </a:r>
            <a:r>
              <a:rPr lang="hr-HR" dirty="0" err="1" smtClean="0"/>
              <a:t>rešitve</a:t>
            </a:r>
            <a:endParaRPr lang="en-US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890587" y="1612900"/>
            <a:ext cx="5760000" cy="452437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3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900115" y="5201574"/>
            <a:ext cx="5750472" cy="935701"/>
          </a:xfrm>
          <a:solidFill>
            <a:schemeClr val="tx1">
              <a:alpha val="65000"/>
            </a:schemeClr>
          </a:solidFill>
        </p:spPr>
        <p:txBody>
          <a:bodyPr anchor="b" anchorCtr="0">
            <a:noAutofit/>
          </a:bodyPr>
          <a:lstStyle>
            <a:lvl1pPr marL="0" indent="0">
              <a:spcBef>
                <a:spcPts val="300"/>
              </a:spcBef>
              <a:buFontTx/>
              <a:buNone/>
              <a:defRPr sz="1600" b="0">
                <a:solidFill>
                  <a:schemeClr val="bg1"/>
                </a:solidFill>
              </a:defRPr>
            </a:lvl1pPr>
            <a:lvl2pPr marL="288000" indent="0">
              <a:spcBef>
                <a:spcPts val="300"/>
              </a:spcBef>
              <a:buFontTx/>
              <a:buNone/>
              <a:defRPr sz="2000"/>
            </a:lvl2pPr>
            <a:lvl3pPr marL="576000" indent="0">
              <a:spcBef>
                <a:spcPts val="300"/>
              </a:spcBef>
              <a:buFontTx/>
              <a:buNone/>
              <a:defRPr sz="2000"/>
            </a:lvl3pPr>
            <a:lvl4pPr marL="864000" indent="0">
              <a:spcBef>
                <a:spcPts val="300"/>
              </a:spcBef>
              <a:buFontTx/>
              <a:buNone/>
              <a:defRPr sz="2000"/>
            </a:lvl4pPr>
            <a:lvl5pPr marL="1152000" indent="0">
              <a:spcBef>
                <a:spcPts val="300"/>
              </a:spcBef>
              <a:buFontTx/>
              <a:buNone/>
              <a:defRPr sz="2000"/>
            </a:lvl5pPr>
          </a:lstStyle>
          <a:p>
            <a:pPr lvl="0"/>
            <a:r>
              <a:rPr lang="x-none" dirty="0" smtClean="0"/>
              <a:t>Click to edit Master text style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31432" y="288000"/>
            <a:ext cx="516298" cy="3683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E1D1DA-3F46-2740-AD89-04A595C448F4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9" name="Group 8"/>
          <p:cNvGrpSpPr/>
          <p:nvPr userDrawn="1"/>
        </p:nvGrpSpPr>
        <p:grpSpPr>
          <a:xfrm>
            <a:off x="6911999" y="1612900"/>
            <a:ext cx="1332001" cy="5031442"/>
            <a:chOff x="6911999" y="1612900"/>
            <a:chExt cx="1332001" cy="5031442"/>
          </a:xfrm>
        </p:grpSpPr>
        <p:sp>
          <p:nvSpPr>
            <p:cNvPr id="12" name="Rectangle 11"/>
            <p:cNvSpPr/>
            <p:nvPr userDrawn="1"/>
          </p:nvSpPr>
          <p:spPr>
            <a:xfrm>
              <a:off x="6911999" y="1764805"/>
              <a:ext cx="305487" cy="4869101"/>
            </a:xfrm>
            <a:prstGeom prst="rect">
              <a:avLst/>
            </a:prstGeom>
            <a:gradFill flip="none" rotWithShape="1">
              <a:gsLst>
                <a:gs pos="0">
                  <a:srgbClr val="AA0F1F"/>
                </a:gs>
                <a:gs pos="100000">
                  <a:srgbClr val="D5D6D4"/>
                </a:gs>
              </a:gsLst>
              <a:lin ang="5400000" scaled="0"/>
              <a:tileRect/>
            </a:gradFill>
            <a:ln w="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Oval 13"/>
            <p:cNvSpPr/>
            <p:nvPr userDrawn="1"/>
          </p:nvSpPr>
          <p:spPr>
            <a:xfrm>
              <a:off x="7939437" y="6331435"/>
              <a:ext cx="304563" cy="304563"/>
            </a:xfrm>
            <a:prstGeom prst="ellipse">
              <a:avLst/>
            </a:prstGeom>
            <a:solidFill>
              <a:srgbClr val="00426B"/>
            </a:solidFill>
            <a:ln w="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/>
            <p:cNvSpPr>
              <a:spLocks/>
            </p:cNvSpPr>
            <p:nvPr userDrawn="1"/>
          </p:nvSpPr>
          <p:spPr>
            <a:xfrm>
              <a:off x="7600047" y="6331435"/>
              <a:ext cx="304563" cy="304563"/>
            </a:xfrm>
            <a:prstGeom prst="ellipse">
              <a:avLst/>
            </a:prstGeom>
            <a:solidFill>
              <a:srgbClr val="F2B01E"/>
            </a:solidFill>
            <a:ln w="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Oval 15"/>
            <p:cNvSpPr>
              <a:spLocks noChangeAspect="1"/>
            </p:cNvSpPr>
            <p:nvPr userDrawn="1"/>
          </p:nvSpPr>
          <p:spPr>
            <a:xfrm>
              <a:off x="7252313" y="6331435"/>
              <a:ext cx="312907" cy="312907"/>
            </a:xfrm>
            <a:prstGeom prst="ellipse">
              <a:avLst/>
            </a:prstGeom>
            <a:solidFill>
              <a:srgbClr val="007937"/>
            </a:solidFill>
            <a:ln w="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 userDrawn="1"/>
          </p:nvSpPr>
          <p:spPr>
            <a:xfrm>
              <a:off x="6912000" y="1612900"/>
              <a:ext cx="305487" cy="305486"/>
            </a:xfrm>
            <a:prstGeom prst="ellipse">
              <a:avLst/>
            </a:prstGeom>
            <a:solidFill>
              <a:srgbClr val="AA0F1F"/>
            </a:solidFill>
            <a:ln w="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29013334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000" y="720000"/>
            <a:ext cx="7344000" cy="648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x-none" dirty="0" smtClean="0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dirty="0" smtClean="0"/>
              <a:t>Energetske </a:t>
            </a:r>
            <a:r>
              <a:rPr lang="hr-HR" dirty="0" err="1" smtClean="0"/>
              <a:t>in</a:t>
            </a:r>
            <a:r>
              <a:rPr lang="hr-HR" dirty="0" smtClean="0"/>
              <a:t> </a:t>
            </a:r>
            <a:r>
              <a:rPr lang="hr-HR" dirty="0" err="1" smtClean="0"/>
              <a:t>okoljske</a:t>
            </a:r>
            <a:r>
              <a:rPr lang="hr-HR" dirty="0" smtClean="0"/>
              <a:t> </a:t>
            </a:r>
            <a:r>
              <a:rPr lang="hr-HR" dirty="0" err="1" smtClean="0"/>
              <a:t>rešitve</a:t>
            </a:r>
            <a:endParaRPr lang="en-US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900114" y="1612900"/>
            <a:ext cx="5760000" cy="452437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900000" y="5201574"/>
            <a:ext cx="5760113" cy="935701"/>
          </a:xfrm>
          <a:solidFill>
            <a:schemeClr val="tx1">
              <a:alpha val="65000"/>
            </a:schemeClr>
          </a:solidFill>
        </p:spPr>
        <p:txBody>
          <a:bodyPr anchor="b" anchorCtr="0">
            <a:noAutofit/>
          </a:bodyPr>
          <a:lstStyle>
            <a:lvl1pPr marL="0" indent="0">
              <a:spcBef>
                <a:spcPts val="300"/>
              </a:spcBef>
              <a:buFontTx/>
              <a:buNone/>
              <a:defRPr sz="1600" b="0">
                <a:solidFill>
                  <a:schemeClr val="bg1"/>
                </a:solidFill>
              </a:defRPr>
            </a:lvl1pPr>
            <a:lvl2pPr marL="288000" indent="0">
              <a:spcBef>
                <a:spcPts val="300"/>
              </a:spcBef>
              <a:buFontTx/>
              <a:buNone/>
              <a:defRPr sz="2000"/>
            </a:lvl2pPr>
            <a:lvl3pPr marL="576000" indent="0">
              <a:spcBef>
                <a:spcPts val="300"/>
              </a:spcBef>
              <a:buFontTx/>
              <a:buNone/>
              <a:defRPr sz="2000"/>
            </a:lvl3pPr>
            <a:lvl4pPr marL="864000" indent="0">
              <a:spcBef>
                <a:spcPts val="300"/>
              </a:spcBef>
              <a:buFontTx/>
              <a:buNone/>
              <a:defRPr sz="2000"/>
            </a:lvl4pPr>
            <a:lvl5pPr marL="1152000" indent="0">
              <a:spcBef>
                <a:spcPts val="300"/>
              </a:spcBef>
              <a:buFontTx/>
              <a:buNone/>
              <a:defRPr sz="2000"/>
            </a:lvl5pPr>
          </a:lstStyle>
          <a:p>
            <a:pPr lvl="0"/>
            <a:r>
              <a:rPr lang="x-none" dirty="0" smtClean="0"/>
              <a:t>Click to edit Master text style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31432" y="288000"/>
            <a:ext cx="516298" cy="3683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E1D1DA-3F46-2740-AD89-04A595C448F4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6912000" y="1612900"/>
            <a:ext cx="1332000" cy="5024022"/>
            <a:chOff x="6912000" y="1612900"/>
            <a:chExt cx="1332000" cy="5024022"/>
          </a:xfrm>
        </p:grpSpPr>
        <p:sp>
          <p:nvSpPr>
            <p:cNvPr id="12" name="Rectangle 11"/>
            <p:cNvSpPr/>
            <p:nvPr userDrawn="1"/>
          </p:nvSpPr>
          <p:spPr>
            <a:xfrm>
              <a:off x="7252312" y="1770529"/>
              <a:ext cx="312907" cy="4863378"/>
            </a:xfrm>
            <a:prstGeom prst="rect">
              <a:avLst/>
            </a:prstGeom>
            <a:gradFill flip="none" rotWithShape="1">
              <a:gsLst>
                <a:gs pos="0">
                  <a:srgbClr val="007937"/>
                </a:gs>
                <a:gs pos="100000">
                  <a:srgbClr val="D5D6D4"/>
                </a:gs>
              </a:gsLst>
              <a:lin ang="5400000" scaled="0"/>
              <a:tileRect/>
            </a:gradFill>
            <a:ln w="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3" name="Group 12"/>
            <p:cNvGrpSpPr>
              <a:grpSpLocks noChangeAspect="1"/>
            </p:cNvGrpSpPr>
            <p:nvPr userDrawn="1"/>
          </p:nvGrpSpPr>
          <p:grpSpPr>
            <a:xfrm>
              <a:off x="6912000" y="1612900"/>
              <a:ext cx="1332000" cy="5024022"/>
              <a:chOff x="6477144" y="-14345"/>
              <a:chExt cx="1771506" cy="6681751"/>
            </a:xfrm>
          </p:grpSpPr>
          <p:sp>
            <p:nvSpPr>
              <p:cNvPr id="14" name="Oval 13"/>
              <p:cNvSpPr/>
              <p:nvPr userDrawn="1"/>
            </p:nvSpPr>
            <p:spPr>
              <a:xfrm>
                <a:off x="7843593" y="6261121"/>
                <a:ext cx="405057" cy="405057"/>
              </a:xfrm>
              <a:prstGeom prst="ellipse">
                <a:avLst/>
              </a:prstGeom>
              <a:solidFill>
                <a:srgbClr val="00426B"/>
              </a:solidFill>
              <a:ln w="0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Oval 14"/>
              <p:cNvSpPr>
                <a:spLocks/>
              </p:cNvSpPr>
              <p:nvPr userDrawn="1"/>
            </p:nvSpPr>
            <p:spPr>
              <a:xfrm>
                <a:off x="7392219" y="6261121"/>
                <a:ext cx="405057" cy="405057"/>
              </a:xfrm>
              <a:prstGeom prst="ellipse">
                <a:avLst/>
              </a:prstGeom>
              <a:solidFill>
                <a:srgbClr val="F2B01E"/>
              </a:solidFill>
              <a:ln w="0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6" name="Oval 15"/>
              <p:cNvSpPr>
                <a:spLocks noChangeAspect="1"/>
              </p:cNvSpPr>
              <p:nvPr userDrawn="1"/>
            </p:nvSpPr>
            <p:spPr>
              <a:xfrm>
                <a:off x="6929746" y="-14345"/>
                <a:ext cx="416154" cy="416154"/>
              </a:xfrm>
              <a:prstGeom prst="ellipse">
                <a:avLst/>
              </a:prstGeom>
              <a:solidFill>
                <a:srgbClr val="007937"/>
              </a:solidFill>
              <a:ln w="0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Oval 16"/>
              <p:cNvSpPr/>
              <p:nvPr userDrawn="1"/>
            </p:nvSpPr>
            <p:spPr>
              <a:xfrm>
                <a:off x="6477144" y="6261121"/>
                <a:ext cx="406285" cy="406285"/>
              </a:xfrm>
              <a:prstGeom prst="ellipse">
                <a:avLst/>
              </a:prstGeom>
              <a:solidFill>
                <a:srgbClr val="AA0F1F"/>
              </a:solidFill>
              <a:ln w="0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xmlns="" val="5201737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000" y="720000"/>
            <a:ext cx="7344000" cy="648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x-none" dirty="0" smtClean="0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dirty="0" smtClean="0"/>
              <a:t>Energetske </a:t>
            </a:r>
            <a:r>
              <a:rPr lang="hr-HR" dirty="0" err="1" smtClean="0"/>
              <a:t>in</a:t>
            </a:r>
            <a:r>
              <a:rPr lang="hr-HR" dirty="0" smtClean="0"/>
              <a:t> </a:t>
            </a:r>
            <a:r>
              <a:rPr lang="hr-HR" dirty="0" err="1" smtClean="0"/>
              <a:t>okoljske</a:t>
            </a:r>
            <a:r>
              <a:rPr lang="hr-HR" dirty="0" smtClean="0"/>
              <a:t> </a:t>
            </a:r>
            <a:r>
              <a:rPr lang="hr-HR" dirty="0" err="1" smtClean="0"/>
              <a:t>rešitve</a:t>
            </a:r>
            <a:endParaRPr lang="en-US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900113" y="1612900"/>
            <a:ext cx="5760000" cy="452437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900115" y="5201574"/>
            <a:ext cx="5759998" cy="935701"/>
          </a:xfrm>
          <a:solidFill>
            <a:schemeClr val="tx1">
              <a:alpha val="65000"/>
            </a:schemeClr>
          </a:solidFill>
        </p:spPr>
        <p:txBody>
          <a:bodyPr anchor="b" anchorCtr="0">
            <a:noAutofit/>
          </a:bodyPr>
          <a:lstStyle>
            <a:lvl1pPr marL="0" indent="0">
              <a:spcBef>
                <a:spcPts val="300"/>
              </a:spcBef>
              <a:buFontTx/>
              <a:buNone/>
              <a:defRPr sz="1600" b="0">
                <a:solidFill>
                  <a:schemeClr val="bg1"/>
                </a:solidFill>
              </a:defRPr>
            </a:lvl1pPr>
            <a:lvl2pPr marL="288000" indent="0">
              <a:spcBef>
                <a:spcPts val="300"/>
              </a:spcBef>
              <a:buFontTx/>
              <a:buNone/>
              <a:defRPr sz="2000"/>
            </a:lvl2pPr>
            <a:lvl3pPr marL="576000" indent="0">
              <a:spcBef>
                <a:spcPts val="300"/>
              </a:spcBef>
              <a:buFontTx/>
              <a:buNone/>
              <a:defRPr sz="2000"/>
            </a:lvl3pPr>
            <a:lvl4pPr marL="864000" indent="0">
              <a:spcBef>
                <a:spcPts val="300"/>
              </a:spcBef>
              <a:buFontTx/>
              <a:buNone/>
              <a:defRPr sz="2000"/>
            </a:lvl4pPr>
            <a:lvl5pPr marL="1152000" indent="0">
              <a:spcBef>
                <a:spcPts val="300"/>
              </a:spcBef>
              <a:buFontTx/>
              <a:buNone/>
              <a:defRPr sz="2000"/>
            </a:lvl5pPr>
          </a:lstStyle>
          <a:p>
            <a:pPr lvl="0"/>
            <a:r>
              <a:rPr lang="x-none" dirty="0" smtClean="0"/>
              <a:t>Click to edit Master text style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31432" y="288000"/>
            <a:ext cx="516298" cy="3683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E1D1DA-3F46-2740-AD89-04A595C448F4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1" name="Group 10"/>
          <p:cNvGrpSpPr/>
          <p:nvPr userDrawn="1"/>
        </p:nvGrpSpPr>
        <p:grpSpPr>
          <a:xfrm>
            <a:off x="6912000" y="1612900"/>
            <a:ext cx="1332000" cy="5031442"/>
            <a:chOff x="6912000" y="1612900"/>
            <a:chExt cx="1332000" cy="5031442"/>
          </a:xfrm>
        </p:grpSpPr>
        <p:sp>
          <p:nvSpPr>
            <p:cNvPr id="12" name="Rectangle 11"/>
            <p:cNvSpPr/>
            <p:nvPr userDrawn="1"/>
          </p:nvSpPr>
          <p:spPr>
            <a:xfrm>
              <a:off x="7600047" y="1763059"/>
              <a:ext cx="304563" cy="4870847"/>
            </a:xfrm>
            <a:prstGeom prst="rect">
              <a:avLst/>
            </a:prstGeom>
            <a:gradFill flip="none" rotWithShape="1">
              <a:gsLst>
                <a:gs pos="0">
                  <a:srgbClr val="F2B01E"/>
                </a:gs>
                <a:gs pos="100000">
                  <a:srgbClr val="D5D6D4"/>
                </a:gs>
              </a:gsLst>
              <a:lin ang="5400000" scaled="0"/>
              <a:tileRect/>
            </a:gradFill>
            <a:ln w="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3" name="Group 12"/>
            <p:cNvGrpSpPr>
              <a:grpSpLocks noChangeAspect="1"/>
            </p:cNvGrpSpPr>
            <p:nvPr userDrawn="1"/>
          </p:nvGrpSpPr>
          <p:grpSpPr>
            <a:xfrm>
              <a:off x="6912000" y="1612900"/>
              <a:ext cx="1332000" cy="5031442"/>
              <a:chOff x="6477144" y="-14345"/>
              <a:chExt cx="1771506" cy="6691620"/>
            </a:xfrm>
          </p:grpSpPr>
          <p:sp>
            <p:nvSpPr>
              <p:cNvPr id="14" name="Oval 13"/>
              <p:cNvSpPr/>
              <p:nvPr userDrawn="1"/>
            </p:nvSpPr>
            <p:spPr>
              <a:xfrm>
                <a:off x="7843593" y="6261121"/>
                <a:ext cx="405057" cy="405057"/>
              </a:xfrm>
              <a:prstGeom prst="ellipse">
                <a:avLst/>
              </a:prstGeom>
              <a:solidFill>
                <a:srgbClr val="00426B"/>
              </a:solidFill>
              <a:ln w="0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Oval 14"/>
              <p:cNvSpPr>
                <a:spLocks/>
              </p:cNvSpPr>
              <p:nvPr userDrawn="1"/>
            </p:nvSpPr>
            <p:spPr>
              <a:xfrm>
                <a:off x="7392219" y="-14345"/>
                <a:ext cx="405056" cy="405057"/>
              </a:xfrm>
              <a:prstGeom prst="ellipse">
                <a:avLst/>
              </a:prstGeom>
              <a:solidFill>
                <a:srgbClr val="F2B01E"/>
              </a:solidFill>
              <a:ln w="0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6" name="Oval 15"/>
              <p:cNvSpPr>
                <a:spLocks noChangeAspect="1"/>
              </p:cNvSpPr>
              <p:nvPr userDrawn="1"/>
            </p:nvSpPr>
            <p:spPr>
              <a:xfrm>
                <a:off x="6929747" y="6261121"/>
                <a:ext cx="416154" cy="416154"/>
              </a:xfrm>
              <a:prstGeom prst="ellipse">
                <a:avLst/>
              </a:prstGeom>
              <a:solidFill>
                <a:srgbClr val="007937"/>
              </a:solidFill>
              <a:ln w="0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Oval 16"/>
              <p:cNvSpPr/>
              <p:nvPr userDrawn="1"/>
            </p:nvSpPr>
            <p:spPr>
              <a:xfrm>
                <a:off x="6477144" y="6261121"/>
                <a:ext cx="406285" cy="406285"/>
              </a:xfrm>
              <a:prstGeom prst="ellipse">
                <a:avLst/>
              </a:prstGeom>
              <a:solidFill>
                <a:srgbClr val="AA0F1F"/>
              </a:solidFill>
              <a:ln w="0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xmlns="" val="4259058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000" y="720000"/>
            <a:ext cx="7344000" cy="648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x-none" dirty="0" smtClean="0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dirty="0" smtClean="0"/>
              <a:t>Energetske </a:t>
            </a:r>
            <a:r>
              <a:rPr lang="hr-HR" dirty="0" err="1" smtClean="0"/>
              <a:t>in</a:t>
            </a:r>
            <a:r>
              <a:rPr lang="hr-HR" dirty="0" smtClean="0"/>
              <a:t> </a:t>
            </a:r>
            <a:r>
              <a:rPr lang="hr-HR" dirty="0" err="1" smtClean="0"/>
              <a:t>okoljske</a:t>
            </a:r>
            <a:r>
              <a:rPr lang="hr-HR" dirty="0" smtClean="0"/>
              <a:t> </a:t>
            </a:r>
            <a:r>
              <a:rPr lang="hr-HR" dirty="0" err="1" smtClean="0"/>
              <a:t>rešitve</a:t>
            </a:r>
            <a:endParaRPr lang="en-US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900113" y="1612900"/>
            <a:ext cx="5760000" cy="452437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900115" y="5201574"/>
            <a:ext cx="5759998" cy="935701"/>
          </a:xfrm>
          <a:solidFill>
            <a:schemeClr val="tx1">
              <a:alpha val="65000"/>
            </a:schemeClr>
          </a:solidFill>
        </p:spPr>
        <p:txBody>
          <a:bodyPr anchor="b" anchorCtr="0">
            <a:noAutofit/>
          </a:bodyPr>
          <a:lstStyle>
            <a:lvl1pPr marL="0" indent="0">
              <a:spcBef>
                <a:spcPts val="300"/>
              </a:spcBef>
              <a:buFontTx/>
              <a:buNone/>
              <a:defRPr sz="1600" b="0">
                <a:solidFill>
                  <a:schemeClr val="bg1"/>
                </a:solidFill>
              </a:defRPr>
            </a:lvl1pPr>
            <a:lvl2pPr marL="288000" indent="0">
              <a:spcBef>
                <a:spcPts val="300"/>
              </a:spcBef>
              <a:buFontTx/>
              <a:buNone/>
              <a:defRPr sz="2000"/>
            </a:lvl2pPr>
            <a:lvl3pPr marL="576000" indent="0">
              <a:spcBef>
                <a:spcPts val="300"/>
              </a:spcBef>
              <a:buFontTx/>
              <a:buNone/>
              <a:defRPr sz="2000"/>
            </a:lvl3pPr>
            <a:lvl4pPr marL="864000" indent="0">
              <a:spcBef>
                <a:spcPts val="300"/>
              </a:spcBef>
              <a:buFontTx/>
              <a:buNone/>
              <a:defRPr sz="2000"/>
            </a:lvl4pPr>
            <a:lvl5pPr marL="1152000" indent="0">
              <a:spcBef>
                <a:spcPts val="300"/>
              </a:spcBef>
              <a:buFontTx/>
              <a:buNone/>
              <a:defRPr sz="2000"/>
            </a:lvl5pPr>
          </a:lstStyle>
          <a:p>
            <a:pPr lvl="0"/>
            <a:r>
              <a:rPr lang="x-none" dirty="0" smtClean="0"/>
              <a:t>Click to edit Master text style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31432" y="288000"/>
            <a:ext cx="516298" cy="3683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E1D1DA-3F46-2740-AD89-04A595C448F4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6912000" y="1612900"/>
            <a:ext cx="1332000" cy="5031442"/>
            <a:chOff x="6912000" y="1612900"/>
            <a:chExt cx="1332000" cy="5031442"/>
          </a:xfrm>
        </p:grpSpPr>
        <p:sp>
          <p:nvSpPr>
            <p:cNvPr id="20" name="Rectangle 19"/>
            <p:cNvSpPr/>
            <p:nvPr userDrawn="1"/>
          </p:nvSpPr>
          <p:spPr>
            <a:xfrm>
              <a:off x="7939437" y="1763059"/>
              <a:ext cx="304563" cy="4870848"/>
            </a:xfrm>
            <a:prstGeom prst="rect">
              <a:avLst/>
            </a:prstGeom>
            <a:gradFill flip="none" rotWithShape="1">
              <a:gsLst>
                <a:gs pos="0">
                  <a:srgbClr val="00426B"/>
                </a:gs>
                <a:gs pos="100000">
                  <a:srgbClr val="D5D6D4"/>
                </a:gs>
              </a:gsLst>
              <a:lin ang="5400000" scaled="0"/>
              <a:tileRect/>
            </a:gradFill>
            <a:ln w="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Oval 20"/>
            <p:cNvSpPr/>
            <p:nvPr userDrawn="1"/>
          </p:nvSpPr>
          <p:spPr>
            <a:xfrm>
              <a:off x="7939437" y="1612900"/>
              <a:ext cx="304563" cy="304563"/>
            </a:xfrm>
            <a:prstGeom prst="ellipse">
              <a:avLst/>
            </a:prstGeom>
            <a:solidFill>
              <a:srgbClr val="00426B"/>
            </a:solidFill>
            <a:ln w="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/>
            <p:cNvSpPr>
              <a:spLocks/>
            </p:cNvSpPr>
            <p:nvPr userDrawn="1"/>
          </p:nvSpPr>
          <p:spPr>
            <a:xfrm>
              <a:off x="7600047" y="6331435"/>
              <a:ext cx="304563" cy="304563"/>
            </a:xfrm>
            <a:prstGeom prst="ellipse">
              <a:avLst/>
            </a:prstGeom>
            <a:solidFill>
              <a:srgbClr val="F2B01E"/>
            </a:solidFill>
            <a:ln w="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Oval 22"/>
            <p:cNvSpPr>
              <a:spLocks noChangeAspect="1"/>
            </p:cNvSpPr>
            <p:nvPr userDrawn="1"/>
          </p:nvSpPr>
          <p:spPr>
            <a:xfrm>
              <a:off x="7252313" y="6331435"/>
              <a:ext cx="312907" cy="312907"/>
            </a:xfrm>
            <a:prstGeom prst="ellipse">
              <a:avLst/>
            </a:prstGeom>
            <a:solidFill>
              <a:srgbClr val="007937"/>
            </a:solidFill>
            <a:ln w="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/>
            <p:cNvSpPr/>
            <p:nvPr userDrawn="1"/>
          </p:nvSpPr>
          <p:spPr>
            <a:xfrm>
              <a:off x="6912000" y="6331435"/>
              <a:ext cx="305487" cy="305486"/>
            </a:xfrm>
            <a:prstGeom prst="ellipse">
              <a:avLst/>
            </a:prstGeom>
            <a:solidFill>
              <a:srgbClr val="AA0F1F"/>
            </a:solidFill>
            <a:ln w="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1660906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x-none" dirty="0" smtClean="0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dirty="0" smtClean="0"/>
              <a:t>Energetske </a:t>
            </a:r>
            <a:r>
              <a:rPr lang="hr-HR" dirty="0" err="1" smtClean="0"/>
              <a:t>in</a:t>
            </a:r>
            <a:r>
              <a:rPr lang="hr-HR" dirty="0" smtClean="0"/>
              <a:t> </a:t>
            </a:r>
            <a:r>
              <a:rPr lang="hr-HR" dirty="0" err="1" smtClean="0"/>
              <a:t>okoljske</a:t>
            </a:r>
            <a:r>
              <a:rPr lang="hr-HR" dirty="0" smtClean="0"/>
              <a:t> </a:t>
            </a:r>
            <a:r>
              <a:rPr lang="hr-HR" dirty="0" err="1" smtClean="0"/>
              <a:t>rešitve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1D1DA-3F46-2740-AD89-04A595C448F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900113" y="1619999"/>
            <a:ext cx="7343887" cy="4517276"/>
          </a:xfrm>
        </p:spPr>
        <p:txBody>
          <a:bodyPr lIns="0" tIns="0" rIns="0" bIns="0"/>
          <a:lstStyle>
            <a:lvl1pPr marL="0" indent="0">
              <a:buFontTx/>
              <a:buNone/>
              <a:defRPr/>
            </a:lvl1pPr>
            <a:lvl2pPr marL="288000" indent="0">
              <a:buFontTx/>
              <a:buNone/>
              <a:defRPr/>
            </a:lvl2pPr>
            <a:lvl3pPr marL="576000" indent="0">
              <a:buFontTx/>
              <a:buNone/>
              <a:defRPr/>
            </a:lvl3pPr>
            <a:lvl4pPr marL="864000" indent="0">
              <a:buFontTx/>
              <a:buNone/>
              <a:defRPr/>
            </a:lvl4pPr>
            <a:lvl5pPr marL="1152000" indent="0">
              <a:buFontTx/>
              <a:buNone/>
              <a:defRPr/>
            </a:lvl5pPr>
          </a:lstStyle>
          <a:p>
            <a:pPr lvl="0"/>
            <a:r>
              <a:rPr lang="x-none" dirty="0" smtClean="0"/>
              <a:t>Click to edit Master text styles</a:t>
            </a:r>
          </a:p>
          <a:p>
            <a:pPr lvl="1"/>
            <a:r>
              <a:rPr lang="x-none" dirty="0" smtClean="0"/>
              <a:t>Second level</a:t>
            </a:r>
          </a:p>
          <a:p>
            <a:pPr lvl="2"/>
            <a:r>
              <a:rPr lang="x-none" dirty="0" smtClean="0"/>
              <a:t>Third level</a:t>
            </a:r>
          </a:p>
          <a:p>
            <a:pPr lvl="3"/>
            <a:r>
              <a:rPr lang="x-none" dirty="0" smtClean="0"/>
              <a:t>Fourth level</a:t>
            </a:r>
          </a:p>
          <a:p>
            <a:pPr lvl="4"/>
            <a:r>
              <a:rPr lang="x-none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793022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000" y="720000"/>
            <a:ext cx="7344000" cy="64618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x-none" dirty="0" smtClean="0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dirty="0" smtClean="0"/>
              <a:t>Energetske </a:t>
            </a:r>
            <a:r>
              <a:rPr lang="hr-HR" dirty="0" err="1" smtClean="0"/>
              <a:t>in</a:t>
            </a:r>
            <a:r>
              <a:rPr lang="hr-HR" dirty="0" smtClean="0"/>
              <a:t> </a:t>
            </a:r>
            <a:r>
              <a:rPr lang="hr-HR" dirty="0" err="1" smtClean="0"/>
              <a:t>okoljske</a:t>
            </a:r>
            <a:r>
              <a:rPr lang="hr-HR" dirty="0" smtClean="0"/>
              <a:t> </a:t>
            </a:r>
            <a:r>
              <a:rPr lang="hr-HR" dirty="0" err="1" smtClean="0"/>
              <a:t>rešitve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1D1DA-3F46-2740-AD89-04A595C448F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5641975" y="2512507"/>
            <a:ext cx="2601913" cy="3624767"/>
          </a:xfrm>
        </p:spPr>
        <p:txBody>
          <a:bodyPr lIns="0" tIns="0" rIns="0" bIns="0" anchor="b" anchorCtr="0">
            <a:noAutofit/>
          </a:bodyPr>
          <a:lstStyle>
            <a:lvl1pPr marL="0" indent="0">
              <a:buFontTx/>
              <a:buNone/>
              <a:defRPr sz="2200"/>
            </a:lvl1pPr>
            <a:lvl2pPr marL="0" indent="0">
              <a:buFontTx/>
              <a:buNone/>
              <a:defRPr sz="2200"/>
            </a:lvl2pPr>
            <a:lvl3pPr marL="0" indent="0">
              <a:buFontTx/>
              <a:buNone/>
              <a:defRPr sz="2200"/>
            </a:lvl3pPr>
            <a:lvl4pPr marL="0" indent="0">
              <a:buFontTx/>
              <a:buNone/>
              <a:defRPr sz="2200"/>
            </a:lvl4pPr>
            <a:lvl5pPr marL="0" indent="0">
              <a:buFontTx/>
              <a:buNone/>
              <a:defRPr sz="2200"/>
            </a:lvl5pPr>
          </a:lstStyle>
          <a:p>
            <a:pPr lvl="0"/>
            <a:r>
              <a:rPr lang="x-none" dirty="0" smtClean="0"/>
              <a:t>Click to edit Master text styles</a:t>
            </a:r>
          </a:p>
          <a:p>
            <a:pPr lvl="1"/>
            <a:r>
              <a:rPr lang="x-none" dirty="0" smtClean="0"/>
              <a:t>Second level</a:t>
            </a:r>
          </a:p>
          <a:p>
            <a:pPr lvl="2"/>
            <a:r>
              <a:rPr lang="x-none" dirty="0" smtClean="0"/>
              <a:t>Third level</a:t>
            </a:r>
          </a:p>
          <a:p>
            <a:pPr lvl="3"/>
            <a:r>
              <a:rPr lang="x-none" dirty="0" smtClean="0"/>
              <a:t>Fourth level</a:t>
            </a:r>
          </a:p>
          <a:p>
            <a:pPr lvl="4"/>
            <a:r>
              <a:rPr lang="x-none" dirty="0" smtClean="0"/>
              <a:t>Fifth level</a:t>
            </a:r>
            <a:endParaRPr lang="en-US" dirty="0"/>
          </a:p>
        </p:txBody>
      </p:sp>
      <p:sp>
        <p:nvSpPr>
          <p:cNvPr id="13" name="Subtitle 2"/>
          <p:cNvSpPr>
            <a:spLocks noGrp="1"/>
          </p:cNvSpPr>
          <p:nvPr>
            <p:ph type="subTitle" idx="1"/>
          </p:nvPr>
        </p:nvSpPr>
        <p:spPr>
          <a:xfrm>
            <a:off x="900000" y="1620000"/>
            <a:ext cx="7343888" cy="6480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dirty="0" smtClean="0"/>
              <a:t>Click to edit Master subtitle style</a:t>
            </a:r>
            <a:endParaRPr lang="en-US" dirty="0"/>
          </a:p>
        </p:txBody>
      </p:sp>
      <p:sp>
        <p:nvSpPr>
          <p:cNvPr id="16" name="Content Placeholder 3"/>
          <p:cNvSpPr>
            <a:spLocks noGrp="1"/>
          </p:cNvSpPr>
          <p:nvPr>
            <p:ph sz="half" idx="2"/>
          </p:nvPr>
        </p:nvSpPr>
        <p:spPr>
          <a:xfrm>
            <a:off x="900000" y="2447999"/>
            <a:ext cx="4459400" cy="3689275"/>
          </a:xfrm>
        </p:spPr>
        <p:txBody>
          <a:bodyPr lIns="0" tIns="0" rIns="0" bIns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dirty="0" smtClean="0"/>
              <a:t>Click to edit Master text styles</a:t>
            </a:r>
          </a:p>
          <a:p>
            <a:pPr lvl="1"/>
            <a:r>
              <a:rPr lang="x-none" dirty="0" smtClean="0"/>
              <a:t>Second level</a:t>
            </a:r>
          </a:p>
          <a:p>
            <a:pPr lvl="2"/>
            <a:r>
              <a:rPr lang="x-none" dirty="0" smtClean="0"/>
              <a:t>Third level</a:t>
            </a:r>
          </a:p>
          <a:p>
            <a:pPr lvl="3"/>
            <a:r>
              <a:rPr lang="x-none" dirty="0" smtClean="0"/>
              <a:t>Fourth level</a:t>
            </a:r>
          </a:p>
          <a:p>
            <a:pPr lvl="4"/>
            <a:r>
              <a:rPr lang="x-none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183643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000" y="720000"/>
            <a:ext cx="7344000" cy="648000"/>
          </a:xfrm>
        </p:spPr>
        <p:txBody>
          <a:bodyPr/>
          <a:lstStyle/>
          <a:p>
            <a:r>
              <a:rPr lang="x-none" dirty="0" smtClean="0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dirty="0" smtClean="0"/>
              <a:t>Energetske </a:t>
            </a:r>
            <a:r>
              <a:rPr lang="hr-HR" dirty="0" err="1" smtClean="0"/>
              <a:t>in</a:t>
            </a:r>
            <a:r>
              <a:rPr lang="hr-HR" dirty="0" smtClean="0"/>
              <a:t> </a:t>
            </a:r>
            <a:r>
              <a:rPr lang="hr-HR" dirty="0" err="1" smtClean="0"/>
              <a:t>okoljske</a:t>
            </a:r>
            <a:r>
              <a:rPr lang="hr-HR" dirty="0" smtClean="0"/>
              <a:t> </a:t>
            </a:r>
            <a:r>
              <a:rPr lang="hr-HR" dirty="0" err="1" smtClean="0"/>
              <a:t>rešitve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1D1DA-3F46-2740-AD89-04A595C448F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900000" y="1620000"/>
            <a:ext cx="7343888" cy="6480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800">
                <a:solidFill>
                  <a:srgbClr val="6D6E6D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dirty="0" smtClean="0"/>
              <a:t>Click to edit Master subtitle style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900000" y="2443163"/>
            <a:ext cx="2601913" cy="3694112"/>
          </a:xfrm>
        </p:spPr>
        <p:txBody>
          <a:bodyPr lIns="0" tIns="0" rIns="0" bIns="0" anchor="b" anchorCtr="0">
            <a:noAutofit/>
          </a:bodyPr>
          <a:lstStyle>
            <a:lvl1pPr marL="0" indent="0">
              <a:buFontTx/>
              <a:buNone/>
              <a:defRPr sz="2200"/>
            </a:lvl1pPr>
            <a:lvl2pPr marL="0" indent="0">
              <a:buFontTx/>
              <a:buNone/>
              <a:defRPr sz="2200"/>
            </a:lvl2pPr>
            <a:lvl3pPr marL="0" indent="0">
              <a:buFontTx/>
              <a:buNone/>
              <a:defRPr sz="2200"/>
            </a:lvl3pPr>
            <a:lvl4pPr marL="0" indent="0">
              <a:buFontTx/>
              <a:buNone/>
              <a:defRPr sz="2200"/>
            </a:lvl4pPr>
            <a:lvl5pPr marL="0" indent="0">
              <a:buFontTx/>
              <a:buNone/>
              <a:defRPr sz="2200"/>
            </a:lvl5pPr>
          </a:lstStyle>
          <a:p>
            <a:pPr lvl="0"/>
            <a:r>
              <a:rPr lang="x-none" dirty="0" smtClean="0"/>
              <a:t>Click to edit Master text styles</a:t>
            </a:r>
          </a:p>
          <a:p>
            <a:pPr lvl="1"/>
            <a:r>
              <a:rPr lang="x-none" dirty="0" smtClean="0"/>
              <a:t>Second level</a:t>
            </a:r>
          </a:p>
          <a:p>
            <a:pPr lvl="2"/>
            <a:r>
              <a:rPr lang="x-none" dirty="0" smtClean="0"/>
              <a:t>Third level</a:t>
            </a:r>
          </a:p>
          <a:p>
            <a:pPr lvl="3"/>
            <a:r>
              <a:rPr lang="x-none" dirty="0" smtClean="0"/>
              <a:t>Fourth level</a:t>
            </a:r>
          </a:p>
          <a:p>
            <a:pPr lvl="4"/>
            <a:r>
              <a:rPr lang="x-none" dirty="0" smtClean="0"/>
              <a:t>Fifth level</a:t>
            </a:r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2"/>
          </p:nvPr>
        </p:nvSpPr>
        <p:spPr>
          <a:xfrm>
            <a:off x="3788330" y="2443163"/>
            <a:ext cx="4459400" cy="3694111"/>
          </a:xfrm>
        </p:spPr>
        <p:txBody>
          <a:bodyPr lIns="0" tIns="0" rIns="0" bIns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dirty="0" smtClean="0"/>
              <a:t>Click to edit Master text styles</a:t>
            </a:r>
          </a:p>
          <a:p>
            <a:pPr lvl="1"/>
            <a:r>
              <a:rPr lang="x-none" dirty="0" smtClean="0"/>
              <a:t>Second level</a:t>
            </a:r>
          </a:p>
          <a:p>
            <a:pPr lvl="2"/>
            <a:r>
              <a:rPr lang="x-none" dirty="0" smtClean="0"/>
              <a:t>Third level</a:t>
            </a:r>
          </a:p>
          <a:p>
            <a:pPr lvl="3"/>
            <a:r>
              <a:rPr lang="x-none" dirty="0" smtClean="0"/>
              <a:t>Fourth level</a:t>
            </a:r>
          </a:p>
          <a:p>
            <a:pPr lvl="4"/>
            <a:r>
              <a:rPr lang="x-none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297785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53558" y="728300"/>
            <a:ext cx="2590441" cy="931562"/>
          </a:xfrm>
        </p:spPr>
        <p:txBody>
          <a:bodyPr lIns="0" tIns="0" rIns="0" bIns="0">
            <a:normAutofit/>
          </a:bodyPr>
          <a:lstStyle>
            <a:lvl1pPr>
              <a:defRPr sz="2800"/>
            </a:lvl1pPr>
          </a:lstStyle>
          <a:p>
            <a:r>
              <a:rPr lang="x-none" dirty="0" smtClean="0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dirty="0" smtClean="0"/>
              <a:t>Energetske </a:t>
            </a:r>
            <a:r>
              <a:rPr lang="hr-HR" dirty="0" err="1" smtClean="0"/>
              <a:t>in</a:t>
            </a:r>
            <a:r>
              <a:rPr lang="hr-HR" dirty="0" smtClean="0"/>
              <a:t> </a:t>
            </a:r>
            <a:r>
              <a:rPr lang="hr-HR" dirty="0" err="1" smtClean="0"/>
              <a:t>okoljske</a:t>
            </a:r>
            <a:r>
              <a:rPr lang="hr-HR" dirty="0" smtClean="0"/>
              <a:t> </a:t>
            </a:r>
            <a:r>
              <a:rPr lang="hr-HR" dirty="0" err="1" smtClean="0"/>
              <a:t>rešitve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1D1DA-3F46-2740-AD89-04A595C448F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5653558" y="1882095"/>
            <a:ext cx="2579126" cy="4255179"/>
          </a:xfrm>
        </p:spPr>
        <p:txBody>
          <a:bodyPr lIns="0" tIns="0" rIns="0" bIns="0" anchor="b" anchorCtr="0">
            <a:noAutofit/>
          </a:bodyPr>
          <a:lstStyle>
            <a:lvl1pPr marL="0" indent="0">
              <a:buFontTx/>
              <a:buNone/>
              <a:defRPr sz="2200"/>
            </a:lvl1pPr>
            <a:lvl2pPr marL="0" indent="0">
              <a:buFontTx/>
              <a:buNone/>
              <a:defRPr sz="2200"/>
            </a:lvl2pPr>
            <a:lvl3pPr marL="0" indent="0">
              <a:buFontTx/>
              <a:buNone/>
              <a:defRPr sz="2200"/>
            </a:lvl3pPr>
            <a:lvl4pPr marL="0" indent="0">
              <a:buFontTx/>
              <a:buNone/>
              <a:defRPr sz="2200"/>
            </a:lvl4pPr>
            <a:lvl5pPr marL="0" indent="0">
              <a:buFontTx/>
              <a:buNone/>
              <a:defRPr sz="2200"/>
            </a:lvl5pPr>
          </a:lstStyle>
          <a:p>
            <a:pPr lvl="0"/>
            <a:r>
              <a:rPr lang="x-none" dirty="0" smtClean="0"/>
              <a:t>Click to edit Master text styles</a:t>
            </a:r>
          </a:p>
          <a:p>
            <a:pPr lvl="1"/>
            <a:r>
              <a:rPr lang="x-none" dirty="0" smtClean="0"/>
              <a:t>Second level</a:t>
            </a:r>
          </a:p>
          <a:p>
            <a:pPr lvl="2"/>
            <a:r>
              <a:rPr lang="x-none" dirty="0" smtClean="0"/>
              <a:t>Third level</a:t>
            </a:r>
          </a:p>
          <a:p>
            <a:pPr lvl="3"/>
            <a:r>
              <a:rPr lang="x-none" dirty="0" smtClean="0"/>
              <a:t>Fourth level</a:t>
            </a:r>
          </a:p>
          <a:p>
            <a:pPr lvl="4"/>
            <a:r>
              <a:rPr lang="x-none" dirty="0" smtClean="0"/>
              <a:t>Fifth level</a:t>
            </a:r>
            <a:endParaRPr lang="en-US" dirty="0"/>
          </a:p>
        </p:txBody>
      </p:sp>
      <p:sp>
        <p:nvSpPr>
          <p:cNvPr id="9" name="Content Placeholder 3"/>
          <p:cNvSpPr>
            <a:spLocks noGrp="1"/>
          </p:cNvSpPr>
          <p:nvPr>
            <p:ph sz="half" idx="2"/>
          </p:nvPr>
        </p:nvSpPr>
        <p:spPr>
          <a:xfrm>
            <a:off x="900000" y="728301"/>
            <a:ext cx="4459400" cy="5408974"/>
          </a:xfrm>
        </p:spPr>
        <p:txBody>
          <a:bodyPr lIns="0" tIns="0" rIns="0" bIns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dirty="0" smtClean="0"/>
              <a:t>Click to edit Master text styles</a:t>
            </a:r>
          </a:p>
          <a:p>
            <a:pPr lvl="1"/>
            <a:r>
              <a:rPr lang="x-none" dirty="0" smtClean="0"/>
              <a:t>Second level</a:t>
            </a:r>
          </a:p>
          <a:p>
            <a:pPr lvl="2"/>
            <a:r>
              <a:rPr lang="x-none" dirty="0" smtClean="0"/>
              <a:t>Third level</a:t>
            </a:r>
          </a:p>
          <a:p>
            <a:pPr lvl="3"/>
            <a:r>
              <a:rPr lang="x-none" dirty="0" smtClean="0"/>
              <a:t>Fourth level</a:t>
            </a:r>
          </a:p>
          <a:p>
            <a:pPr lvl="4"/>
            <a:r>
              <a:rPr lang="x-none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0887347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dirty="0" smtClean="0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dirty="0" smtClean="0"/>
              <a:t>Energetske </a:t>
            </a:r>
            <a:r>
              <a:rPr lang="hr-HR" dirty="0" err="1" smtClean="0"/>
              <a:t>in</a:t>
            </a:r>
            <a:r>
              <a:rPr lang="hr-HR" dirty="0" smtClean="0"/>
              <a:t> </a:t>
            </a:r>
            <a:r>
              <a:rPr lang="hr-HR" dirty="0" err="1" smtClean="0"/>
              <a:t>okoljske</a:t>
            </a:r>
            <a:r>
              <a:rPr lang="hr-HR" dirty="0" smtClean="0"/>
              <a:t> </a:t>
            </a:r>
            <a:r>
              <a:rPr lang="hr-HR" dirty="0" err="1" smtClean="0"/>
              <a:t>rešitve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1D1DA-3F46-2740-AD89-04A595C448F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>
          <a:xfrm>
            <a:off x="900000" y="1612900"/>
            <a:ext cx="3597388" cy="4308831"/>
          </a:xfrm>
        </p:spPr>
        <p:txBody>
          <a:bodyPr lIns="0" tIns="0" rIns="0" bIns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dirty="0" smtClean="0"/>
              <a:t>Click to edit Master text styles</a:t>
            </a:r>
          </a:p>
          <a:p>
            <a:pPr lvl="1"/>
            <a:r>
              <a:rPr lang="x-none" dirty="0" smtClean="0"/>
              <a:t>Second level</a:t>
            </a:r>
          </a:p>
          <a:p>
            <a:pPr lvl="2"/>
            <a:r>
              <a:rPr lang="x-none" dirty="0" smtClean="0"/>
              <a:t>Third level</a:t>
            </a:r>
          </a:p>
          <a:p>
            <a:pPr lvl="3"/>
            <a:r>
              <a:rPr lang="x-none" dirty="0" smtClean="0"/>
              <a:t>Fourth level</a:t>
            </a:r>
          </a:p>
          <a:p>
            <a:pPr lvl="4"/>
            <a:r>
              <a:rPr lang="x-none" dirty="0" smtClean="0"/>
              <a:t>Fifth level</a:t>
            </a:r>
            <a:endParaRPr lang="en-US" dirty="0"/>
          </a:p>
        </p:txBody>
      </p:sp>
      <p:sp>
        <p:nvSpPr>
          <p:cNvPr id="7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612900"/>
            <a:ext cx="3602705" cy="4308831"/>
          </a:xfrm>
        </p:spPr>
        <p:txBody>
          <a:bodyPr lIns="0" tIns="0" rIns="0" bIns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dirty="0" smtClean="0"/>
              <a:t>Click to edit Master text styles</a:t>
            </a:r>
          </a:p>
          <a:p>
            <a:pPr lvl="1"/>
            <a:r>
              <a:rPr lang="x-none" dirty="0" smtClean="0"/>
              <a:t>Second level</a:t>
            </a:r>
          </a:p>
          <a:p>
            <a:pPr lvl="2"/>
            <a:r>
              <a:rPr lang="x-none" dirty="0" smtClean="0"/>
              <a:t>Third level</a:t>
            </a:r>
          </a:p>
          <a:p>
            <a:pPr lvl="3"/>
            <a:r>
              <a:rPr lang="x-none" dirty="0" smtClean="0"/>
              <a:t>Fourth level</a:t>
            </a:r>
          </a:p>
          <a:p>
            <a:pPr lvl="4"/>
            <a:r>
              <a:rPr lang="x-none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05856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0000" y="4500001"/>
            <a:ext cx="7344000" cy="1146302"/>
          </a:xfrm>
        </p:spPr>
        <p:txBody>
          <a:bodyPr lIns="0" tIns="36000" rIns="0" bIns="36000" anchor="t" anchorCtr="0">
            <a:normAutofit/>
          </a:bodyPr>
          <a:lstStyle>
            <a:lvl1pPr algn="l">
              <a:defRPr sz="2800" b="1">
                <a:solidFill>
                  <a:srgbClr val="6D6E6D"/>
                </a:solidFill>
              </a:defRPr>
            </a:lvl1pPr>
          </a:lstStyle>
          <a:p>
            <a:r>
              <a:rPr lang="x-none" smtClean="0"/>
              <a:t>Click to edit Master title style</a:t>
            </a:r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900000" y="4428000"/>
            <a:ext cx="7344000" cy="0"/>
          </a:xfrm>
          <a:prstGeom prst="line">
            <a:avLst/>
          </a:prstGeom>
          <a:ln w="6350">
            <a:solidFill>
              <a:srgbClr val="6D6E6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 userDrawn="1"/>
        </p:nvSpPr>
        <p:spPr>
          <a:xfrm>
            <a:off x="900000" y="3989634"/>
            <a:ext cx="3389075" cy="307777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cs-CZ" sz="2000" dirty="0" err="1" smtClean="0">
                <a:solidFill>
                  <a:srgbClr val="6D6E6D"/>
                </a:solidFill>
              </a:rPr>
              <a:t>Eltec</a:t>
            </a:r>
            <a:r>
              <a:rPr lang="cs-CZ" sz="2000" dirty="0" smtClean="0">
                <a:solidFill>
                  <a:srgbClr val="6D6E6D"/>
                </a:solidFill>
              </a:rPr>
              <a:t> Petrol </a:t>
            </a:r>
            <a:r>
              <a:rPr lang="cs-CZ" sz="2000" dirty="0" err="1" smtClean="0">
                <a:solidFill>
                  <a:srgbClr val="6D6E6D"/>
                </a:solidFill>
              </a:rPr>
              <a:t>d.o.o</a:t>
            </a:r>
            <a:r>
              <a:rPr lang="cs-CZ" sz="2000" dirty="0" smtClean="0">
                <a:solidFill>
                  <a:srgbClr val="6D6E6D"/>
                </a:solidFill>
              </a:rPr>
              <a:t>.</a:t>
            </a:r>
            <a:endParaRPr lang="en-US" sz="2000" dirty="0">
              <a:solidFill>
                <a:srgbClr val="6D6E6D"/>
              </a:solidFill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5958000" y="357994"/>
            <a:ext cx="2286000" cy="2218467"/>
          </a:xfrm>
        </p:spPr>
        <p:txBody>
          <a:bodyPr lIns="0" tIns="0" rIns="0" bIns="0">
            <a:noAutofit/>
          </a:bodyPr>
          <a:lstStyle>
            <a:lvl1pPr marL="0" indent="0" algn="l">
              <a:spcBef>
                <a:spcPts val="0"/>
              </a:spcBef>
              <a:buFontTx/>
              <a:buNone/>
              <a:defRPr sz="1400" b="0">
                <a:solidFill>
                  <a:srgbClr val="6D6E6D"/>
                </a:solidFill>
              </a:defRPr>
            </a:lvl1pPr>
            <a:lvl2pPr marL="0" indent="0" algn="l">
              <a:spcBef>
                <a:spcPts val="0"/>
              </a:spcBef>
              <a:buFontTx/>
              <a:buNone/>
              <a:defRPr sz="1400" b="0">
                <a:solidFill>
                  <a:srgbClr val="6D6E6D"/>
                </a:solidFill>
              </a:defRPr>
            </a:lvl2pPr>
            <a:lvl3pPr marL="0" indent="0" algn="l">
              <a:spcBef>
                <a:spcPts val="0"/>
              </a:spcBef>
              <a:buFontTx/>
              <a:buNone/>
              <a:defRPr sz="1400" b="0">
                <a:solidFill>
                  <a:srgbClr val="6D6E6D"/>
                </a:solidFill>
              </a:defRPr>
            </a:lvl3pPr>
            <a:lvl4pPr marL="0" indent="0" algn="l">
              <a:spcBef>
                <a:spcPts val="0"/>
              </a:spcBef>
              <a:buFontTx/>
              <a:buNone/>
              <a:defRPr sz="1400" b="0">
                <a:solidFill>
                  <a:srgbClr val="6D6E6D"/>
                </a:solidFill>
              </a:defRPr>
            </a:lvl4pPr>
            <a:lvl5pPr marL="0" indent="0" algn="l">
              <a:spcBef>
                <a:spcPts val="0"/>
              </a:spcBef>
              <a:buFontTx/>
              <a:buNone/>
              <a:defRPr sz="1400" b="0">
                <a:solidFill>
                  <a:srgbClr val="6D6E6D"/>
                </a:solidFill>
              </a:defRPr>
            </a:lvl5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grpSp>
        <p:nvGrpSpPr>
          <p:cNvPr id="3" name="Group 15"/>
          <p:cNvGrpSpPr/>
          <p:nvPr userDrawn="1"/>
        </p:nvGrpSpPr>
        <p:grpSpPr>
          <a:xfrm>
            <a:off x="5948475" y="2774950"/>
            <a:ext cx="2298700" cy="540000"/>
            <a:chOff x="5949950" y="2774950"/>
            <a:chExt cx="2298700" cy="540000"/>
          </a:xfrm>
        </p:grpSpPr>
        <p:sp>
          <p:nvSpPr>
            <p:cNvPr id="17" name="Oval 16"/>
            <p:cNvSpPr/>
            <p:nvPr userDrawn="1"/>
          </p:nvSpPr>
          <p:spPr>
            <a:xfrm>
              <a:off x="7723050" y="2774950"/>
              <a:ext cx="525600" cy="525600"/>
            </a:xfrm>
            <a:prstGeom prst="ellipse">
              <a:avLst/>
            </a:prstGeom>
            <a:solidFill>
              <a:srgbClr val="00426B"/>
            </a:solidFill>
            <a:ln w="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/>
            <p:cNvSpPr>
              <a:spLocks/>
            </p:cNvSpPr>
            <p:nvPr userDrawn="1"/>
          </p:nvSpPr>
          <p:spPr>
            <a:xfrm>
              <a:off x="7137348" y="2774950"/>
              <a:ext cx="525600" cy="525600"/>
            </a:xfrm>
            <a:prstGeom prst="ellipse">
              <a:avLst/>
            </a:prstGeom>
            <a:solidFill>
              <a:srgbClr val="F2B01E"/>
            </a:solidFill>
            <a:ln w="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Oval 18"/>
            <p:cNvSpPr>
              <a:spLocks noChangeAspect="1"/>
            </p:cNvSpPr>
            <p:nvPr userDrawn="1"/>
          </p:nvSpPr>
          <p:spPr>
            <a:xfrm>
              <a:off x="6537246" y="2774950"/>
              <a:ext cx="540000" cy="540000"/>
            </a:xfrm>
            <a:prstGeom prst="ellipse">
              <a:avLst/>
            </a:prstGeom>
            <a:solidFill>
              <a:srgbClr val="007937"/>
            </a:solidFill>
            <a:ln w="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/>
            <p:cNvSpPr/>
            <p:nvPr userDrawn="1"/>
          </p:nvSpPr>
          <p:spPr>
            <a:xfrm>
              <a:off x="5949950" y="2774950"/>
              <a:ext cx="527194" cy="527194"/>
            </a:xfrm>
            <a:prstGeom prst="ellipse">
              <a:avLst/>
            </a:prstGeom>
            <a:solidFill>
              <a:srgbClr val="AA0F1F"/>
            </a:solidFill>
            <a:ln w="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34075979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000" y="720000"/>
            <a:ext cx="7344000" cy="648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x-none" dirty="0" smtClean="0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dirty="0" smtClean="0"/>
              <a:t>Energetske </a:t>
            </a:r>
            <a:r>
              <a:rPr lang="hr-HR" dirty="0" err="1" smtClean="0"/>
              <a:t>in</a:t>
            </a:r>
            <a:r>
              <a:rPr lang="hr-HR" dirty="0" smtClean="0"/>
              <a:t> </a:t>
            </a:r>
            <a:r>
              <a:rPr lang="hr-HR" dirty="0" err="1" smtClean="0"/>
              <a:t>okoljske</a:t>
            </a:r>
            <a:r>
              <a:rPr lang="hr-HR" dirty="0" smtClean="0"/>
              <a:t> </a:t>
            </a:r>
            <a:r>
              <a:rPr lang="hr-HR" dirty="0" err="1" smtClean="0"/>
              <a:t>rešitve</a:t>
            </a:r>
            <a:endParaRPr lang="en-US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900114" y="1612900"/>
            <a:ext cx="5760000" cy="452437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900000" y="5201574"/>
            <a:ext cx="5760113" cy="935701"/>
          </a:xfrm>
          <a:solidFill>
            <a:schemeClr val="tx1">
              <a:alpha val="65000"/>
            </a:schemeClr>
          </a:solidFill>
        </p:spPr>
        <p:txBody>
          <a:bodyPr anchor="b" anchorCtr="0">
            <a:noAutofit/>
          </a:bodyPr>
          <a:lstStyle>
            <a:lvl1pPr marL="0" indent="0">
              <a:spcBef>
                <a:spcPts val="300"/>
              </a:spcBef>
              <a:buFontTx/>
              <a:buNone/>
              <a:defRPr sz="1600" b="0">
                <a:solidFill>
                  <a:schemeClr val="bg1"/>
                </a:solidFill>
              </a:defRPr>
            </a:lvl1pPr>
            <a:lvl2pPr marL="288000" indent="0">
              <a:spcBef>
                <a:spcPts val="300"/>
              </a:spcBef>
              <a:buFontTx/>
              <a:buNone/>
              <a:defRPr sz="2000"/>
            </a:lvl2pPr>
            <a:lvl3pPr marL="576000" indent="0">
              <a:spcBef>
                <a:spcPts val="300"/>
              </a:spcBef>
              <a:buFontTx/>
              <a:buNone/>
              <a:defRPr sz="2000"/>
            </a:lvl3pPr>
            <a:lvl4pPr marL="864000" indent="0">
              <a:spcBef>
                <a:spcPts val="300"/>
              </a:spcBef>
              <a:buFontTx/>
              <a:buNone/>
              <a:defRPr sz="2000"/>
            </a:lvl4pPr>
            <a:lvl5pPr marL="1152000" indent="0">
              <a:spcBef>
                <a:spcPts val="300"/>
              </a:spcBef>
              <a:buFontTx/>
              <a:buNone/>
              <a:defRPr sz="2000"/>
            </a:lvl5pPr>
          </a:lstStyle>
          <a:p>
            <a:pPr lvl="0"/>
            <a:r>
              <a:rPr lang="x-none" dirty="0" smtClean="0"/>
              <a:t>Click to edit Master text style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31432" y="288000"/>
            <a:ext cx="516298" cy="3683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E1D1DA-3F46-2740-AD89-04A595C448F4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6912000" y="1612900"/>
            <a:ext cx="1332000" cy="5024022"/>
            <a:chOff x="6912000" y="1612900"/>
            <a:chExt cx="1332000" cy="5024022"/>
          </a:xfrm>
        </p:grpSpPr>
        <p:sp>
          <p:nvSpPr>
            <p:cNvPr id="12" name="Rectangle 11"/>
            <p:cNvSpPr/>
            <p:nvPr userDrawn="1"/>
          </p:nvSpPr>
          <p:spPr>
            <a:xfrm>
              <a:off x="7252312" y="1770529"/>
              <a:ext cx="312907" cy="4863378"/>
            </a:xfrm>
            <a:prstGeom prst="rect">
              <a:avLst/>
            </a:prstGeom>
            <a:gradFill flip="none" rotWithShape="1">
              <a:gsLst>
                <a:gs pos="0">
                  <a:srgbClr val="007937"/>
                </a:gs>
                <a:gs pos="100000">
                  <a:srgbClr val="D5D6D4"/>
                </a:gs>
              </a:gsLst>
              <a:lin ang="5400000" scaled="0"/>
              <a:tileRect/>
            </a:gradFill>
            <a:ln w="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3" name="Group 12"/>
            <p:cNvGrpSpPr>
              <a:grpSpLocks noChangeAspect="1"/>
            </p:cNvGrpSpPr>
            <p:nvPr userDrawn="1"/>
          </p:nvGrpSpPr>
          <p:grpSpPr>
            <a:xfrm>
              <a:off x="6912000" y="1612900"/>
              <a:ext cx="1332000" cy="5024022"/>
              <a:chOff x="6477144" y="-14345"/>
              <a:chExt cx="1771506" cy="6681751"/>
            </a:xfrm>
          </p:grpSpPr>
          <p:sp>
            <p:nvSpPr>
              <p:cNvPr id="14" name="Oval 13"/>
              <p:cNvSpPr/>
              <p:nvPr userDrawn="1"/>
            </p:nvSpPr>
            <p:spPr>
              <a:xfrm>
                <a:off x="7843593" y="6261121"/>
                <a:ext cx="405057" cy="405057"/>
              </a:xfrm>
              <a:prstGeom prst="ellipse">
                <a:avLst/>
              </a:prstGeom>
              <a:solidFill>
                <a:srgbClr val="00426B"/>
              </a:solidFill>
              <a:ln w="0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Oval 14"/>
              <p:cNvSpPr>
                <a:spLocks/>
              </p:cNvSpPr>
              <p:nvPr userDrawn="1"/>
            </p:nvSpPr>
            <p:spPr>
              <a:xfrm>
                <a:off x="7392219" y="6261121"/>
                <a:ext cx="405057" cy="405057"/>
              </a:xfrm>
              <a:prstGeom prst="ellipse">
                <a:avLst/>
              </a:prstGeom>
              <a:solidFill>
                <a:srgbClr val="F2B01E"/>
              </a:solidFill>
              <a:ln w="0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6" name="Oval 15"/>
              <p:cNvSpPr>
                <a:spLocks noChangeAspect="1"/>
              </p:cNvSpPr>
              <p:nvPr userDrawn="1"/>
            </p:nvSpPr>
            <p:spPr>
              <a:xfrm>
                <a:off x="6929746" y="-14345"/>
                <a:ext cx="416154" cy="416154"/>
              </a:xfrm>
              <a:prstGeom prst="ellipse">
                <a:avLst/>
              </a:prstGeom>
              <a:solidFill>
                <a:srgbClr val="007937"/>
              </a:solidFill>
              <a:ln w="0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Oval 16"/>
              <p:cNvSpPr/>
              <p:nvPr userDrawn="1"/>
            </p:nvSpPr>
            <p:spPr>
              <a:xfrm>
                <a:off x="6477144" y="6261121"/>
                <a:ext cx="406285" cy="406285"/>
              </a:xfrm>
              <a:prstGeom prst="ellipse">
                <a:avLst/>
              </a:prstGeom>
              <a:solidFill>
                <a:srgbClr val="AA0F1F"/>
              </a:solidFill>
              <a:ln w="0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xmlns="" val="22013825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4.xml"/><Relationship Id="rId1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4.xml"/><Relationship Id="rId21" Type="http://schemas.openxmlformats.org/officeDocument/2006/relationships/theme" Target="../theme/theme2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1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3.xml"/><Relationship Id="rId16" Type="http://schemas.openxmlformats.org/officeDocument/2006/relationships/slideLayout" Target="../slideLayouts/slideLayout17.xml"/><Relationship Id="rId2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11.xml"/><Relationship Id="rId19" Type="http://schemas.openxmlformats.org/officeDocument/2006/relationships/slideLayout" Target="../slideLayouts/slideLayout20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5.xml"/><Relationship Id="rId22" Type="http://schemas.openxmlformats.org/officeDocument/2006/relationships/image" Target="../media/image2.emf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4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2.emf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7000">
              <a:schemeClr val="bg1"/>
            </a:gs>
            <a:gs pos="3000">
              <a:srgbClr val="D5D6D4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00000" y="1422260"/>
            <a:ext cx="7786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000" y="2991469"/>
            <a:ext cx="7786800" cy="31346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dirty="0" smtClean="0"/>
              <a:t>Click to edit Master text styles</a:t>
            </a:r>
          </a:p>
          <a:p>
            <a:pPr lvl="1"/>
            <a:r>
              <a:rPr lang="x-none" dirty="0" smtClean="0"/>
              <a:t>Second level</a:t>
            </a:r>
          </a:p>
          <a:p>
            <a:pPr lvl="2"/>
            <a:r>
              <a:rPr lang="x-none" dirty="0" smtClean="0"/>
              <a:t>Third level</a:t>
            </a:r>
          </a:p>
          <a:p>
            <a:pPr lvl="3"/>
            <a:r>
              <a:rPr lang="x-none" dirty="0" smtClean="0"/>
              <a:t>Fourth level</a:t>
            </a:r>
          </a:p>
          <a:p>
            <a:pPr lvl="4"/>
            <a:r>
              <a:rPr lang="x-none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00000" y="6356350"/>
            <a:ext cx="213360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000">
                <a:solidFill>
                  <a:srgbClr val="6D6E6D"/>
                </a:solidFill>
              </a:defRPr>
            </a:lvl1pPr>
          </a:lstStyle>
          <a:p>
            <a:r>
              <a:rPr lang="x-none" smtClean="0"/>
              <a:t>Bled, 29. 06.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hr-HR" dirty="0" smtClean="0"/>
              <a:t>Energetske </a:t>
            </a:r>
            <a:r>
              <a:rPr lang="hr-HR" dirty="0" err="1" smtClean="0"/>
              <a:t>in</a:t>
            </a:r>
            <a:r>
              <a:rPr lang="hr-HR" dirty="0" smtClean="0"/>
              <a:t> </a:t>
            </a:r>
            <a:r>
              <a:rPr lang="hr-HR" dirty="0" err="1" smtClean="0"/>
              <a:t>okoljske</a:t>
            </a:r>
            <a:r>
              <a:rPr lang="hr-HR" dirty="0" smtClean="0"/>
              <a:t> </a:t>
            </a:r>
            <a:r>
              <a:rPr lang="hr-HR" dirty="0" err="1" smtClean="0"/>
              <a:t>rešitve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E1D1DA-3F46-2740-AD89-04A595C448F4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0000" y="360000"/>
            <a:ext cx="2476500" cy="36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58733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iming>
    <p:tnLst>
      <p:par>
        <p:cTn id="1" dur="indefinite" restart="never" nodeType="tmRoot"/>
      </p:par>
    </p:tnLst>
  </p:timing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17000">
              <a:schemeClr val="bg1"/>
            </a:gs>
            <a:gs pos="3000">
              <a:srgbClr val="D5D6D4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00000" y="720000"/>
            <a:ext cx="7344000" cy="64618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x-none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000" y="1619999"/>
            <a:ext cx="7344000" cy="451403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x-none" dirty="0" smtClean="0"/>
              <a:t>Click to edit Master text styles</a:t>
            </a:r>
          </a:p>
          <a:p>
            <a:pPr lvl="1"/>
            <a:r>
              <a:rPr lang="x-none" dirty="0" smtClean="0"/>
              <a:t>Second level</a:t>
            </a:r>
          </a:p>
          <a:p>
            <a:pPr lvl="2"/>
            <a:r>
              <a:rPr lang="x-none" dirty="0" smtClean="0"/>
              <a:t>Third level</a:t>
            </a:r>
          </a:p>
          <a:p>
            <a:pPr lvl="3"/>
            <a:r>
              <a:rPr lang="x-none" dirty="0" smtClean="0"/>
              <a:t>Fourth level</a:t>
            </a:r>
          </a:p>
          <a:p>
            <a:pPr lvl="4"/>
            <a:r>
              <a:rPr lang="x-none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64000" y="6487889"/>
            <a:ext cx="3352584" cy="146018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900">
                <a:solidFill>
                  <a:srgbClr val="6D6E6D"/>
                </a:solidFill>
              </a:defRPr>
            </a:lvl1pPr>
          </a:lstStyle>
          <a:p>
            <a:r>
              <a:rPr lang="hr-HR" dirty="0" smtClean="0"/>
              <a:t>Energetske </a:t>
            </a:r>
            <a:r>
              <a:rPr lang="hr-HR" dirty="0" err="1" smtClean="0"/>
              <a:t>in</a:t>
            </a:r>
            <a:r>
              <a:rPr lang="hr-HR" dirty="0" smtClean="0"/>
              <a:t> </a:t>
            </a:r>
            <a:r>
              <a:rPr lang="hr-HR" dirty="0" err="1" smtClean="0"/>
              <a:t>okoljske</a:t>
            </a:r>
            <a:r>
              <a:rPr lang="hr-HR" dirty="0" smtClean="0"/>
              <a:t> </a:t>
            </a:r>
            <a:r>
              <a:rPr lang="hr-HR" dirty="0" err="1" smtClean="0"/>
              <a:t>rešitve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31432" y="288000"/>
            <a:ext cx="516298" cy="3683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E1D1DA-3F46-2740-AD89-04A595C448F4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900000" y="6354182"/>
            <a:ext cx="1663701" cy="241300"/>
          </a:xfrm>
          <a:prstGeom prst="rect">
            <a:avLst/>
          </a:prstGeom>
        </p:spPr>
      </p:pic>
      <p:grpSp>
        <p:nvGrpSpPr>
          <p:cNvPr id="19" name="Group 18"/>
          <p:cNvGrpSpPr>
            <a:grpSpLocks noChangeAspect="1"/>
          </p:cNvGrpSpPr>
          <p:nvPr userDrawn="1"/>
        </p:nvGrpSpPr>
        <p:grpSpPr>
          <a:xfrm>
            <a:off x="6912000" y="6331435"/>
            <a:ext cx="1332000" cy="312907"/>
            <a:chOff x="6477144" y="6261121"/>
            <a:chExt cx="1771506" cy="416154"/>
          </a:xfrm>
        </p:grpSpPr>
        <p:sp>
          <p:nvSpPr>
            <p:cNvPr id="20" name="Oval 19"/>
            <p:cNvSpPr/>
            <p:nvPr userDrawn="1"/>
          </p:nvSpPr>
          <p:spPr>
            <a:xfrm>
              <a:off x="7843593" y="6261121"/>
              <a:ext cx="405057" cy="405057"/>
            </a:xfrm>
            <a:prstGeom prst="ellipse">
              <a:avLst/>
            </a:prstGeom>
            <a:solidFill>
              <a:srgbClr val="00426B"/>
            </a:solidFill>
            <a:ln w="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/>
            <p:cNvSpPr>
              <a:spLocks/>
            </p:cNvSpPr>
            <p:nvPr userDrawn="1"/>
          </p:nvSpPr>
          <p:spPr>
            <a:xfrm>
              <a:off x="7392219" y="6261121"/>
              <a:ext cx="405057" cy="405057"/>
            </a:xfrm>
            <a:prstGeom prst="ellipse">
              <a:avLst/>
            </a:prstGeom>
            <a:solidFill>
              <a:srgbClr val="F2B01E"/>
            </a:solidFill>
            <a:ln w="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" name="Oval 21"/>
            <p:cNvSpPr>
              <a:spLocks noChangeAspect="1"/>
            </p:cNvSpPr>
            <p:nvPr userDrawn="1"/>
          </p:nvSpPr>
          <p:spPr>
            <a:xfrm>
              <a:off x="6929747" y="6261121"/>
              <a:ext cx="416154" cy="416154"/>
            </a:xfrm>
            <a:prstGeom prst="ellipse">
              <a:avLst/>
            </a:prstGeom>
            <a:solidFill>
              <a:srgbClr val="007937"/>
            </a:solidFill>
            <a:ln w="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/>
            <p:cNvSpPr/>
            <p:nvPr userDrawn="1"/>
          </p:nvSpPr>
          <p:spPr>
            <a:xfrm>
              <a:off x="6477144" y="6261121"/>
              <a:ext cx="406285" cy="406285"/>
            </a:xfrm>
            <a:prstGeom prst="ellipse">
              <a:avLst/>
            </a:prstGeom>
            <a:solidFill>
              <a:srgbClr val="AA0F1F"/>
            </a:solidFill>
            <a:ln w="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17331068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82" r:id="rId4"/>
    <p:sldLayoutId id="2147483684" r:id="rId5"/>
    <p:sldLayoutId id="2147483681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  <p:sldLayoutId id="2147483701" r:id="rId13"/>
    <p:sldLayoutId id="2147483702" r:id="rId14"/>
    <p:sldLayoutId id="2147483703" r:id="rId15"/>
    <p:sldLayoutId id="2147483704" r:id="rId16"/>
    <p:sldLayoutId id="2147483705" r:id="rId17"/>
    <p:sldLayoutId id="2147483706" r:id="rId18"/>
    <p:sldLayoutId id="2147483707" r:id="rId19"/>
    <p:sldLayoutId id="2147483708" r:id="rId20"/>
  </p:sldLayoutIdLst>
  <p:timing>
    <p:tnLst>
      <p:par>
        <p:cTn id="1" dur="indefinite" restart="never" nodeType="tmRoot"/>
      </p:par>
    </p:tnLst>
  </p:timing>
  <p:hf hdr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rgbClr val="CD0920"/>
          </a:solidFill>
          <a:latin typeface="+mj-lt"/>
          <a:ea typeface="+mj-ea"/>
          <a:cs typeface="+mj-cs"/>
        </a:defRPr>
      </a:lvl1pPr>
    </p:titleStyle>
    <p:bodyStyle>
      <a:lvl1pPr marL="288000" indent="-288000" algn="l" defTabSz="457200" rtl="0" eaLnBrk="1" latinLnBrk="0" hangingPunct="1">
        <a:spcBef>
          <a:spcPct val="20000"/>
        </a:spcBef>
        <a:buClr>
          <a:srgbClr val="CD0920"/>
        </a:buClr>
        <a:buFont typeface="Arial"/>
        <a:buChar char="•"/>
        <a:defRPr sz="3000" kern="1200">
          <a:solidFill>
            <a:srgbClr val="6D6E6D"/>
          </a:solidFill>
          <a:latin typeface="+mn-lt"/>
          <a:ea typeface="+mn-ea"/>
          <a:cs typeface="+mn-cs"/>
        </a:defRPr>
      </a:lvl1pPr>
      <a:lvl2pPr marL="576000" indent="-288000" algn="l" defTabSz="457200" rtl="0" eaLnBrk="1" latinLnBrk="0" hangingPunct="1">
        <a:spcBef>
          <a:spcPct val="20000"/>
        </a:spcBef>
        <a:buClr>
          <a:srgbClr val="CD0920"/>
        </a:buClr>
        <a:buFont typeface="Arial"/>
        <a:buChar char="•"/>
        <a:defRPr sz="2700" kern="1200">
          <a:solidFill>
            <a:srgbClr val="6D6E6D"/>
          </a:solidFill>
          <a:latin typeface="+mn-lt"/>
          <a:ea typeface="+mn-ea"/>
          <a:cs typeface="+mn-cs"/>
        </a:defRPr>
      </a:lvl2pPr>
      <a:lvl3pPr marL="864000" indent="-288000" algn="l" defTabSz="457200" rtl="0" eaLnBrk="1" latinLnBrk="0" hangingPunct="1">
        <a:spcBef>
          <a:spcPct val="20000"/>
        </a:spcBef>
        <a:buClr>
          <a:srgbClr val="CD0920"/>
        </a:buClr>
        <a:buFont typeface="Arial"/>
        <a:buChar char="•"/>
        <a:defRPr sz="2400" kern="1200">
          <a:solidFill>
            <a:srgbClr val="6D6E6D"/>
          </a:solidFill>
          <a:latin typeface="+mn-lt"/>
          <a:ea typeface="+mn-ea"/>
          <a:cs typeface="+mn-cs"/>
        </a:defRPr>
      </a:lvl3pPr>
      <a:lvl4pPr marL="1152000" indent="-288000" algn="l" defTabSz="457200" rtl="0" eaLnBrk="1" latinLnBrk="0" hangingPunct="1">
        <a:spcBef>
          <a:spcPct val="20000"/>
        </a:spcBef>
        <a:buClr>
          <a:srgbClr val="CD0920"/>
        </a:buClr>
        <a:buFont typeface="Arial"/>
        <a:buChar char="•"/>
        <a:defRPr sz="2000" kern="1200">
          <a:solidFill>
            <a:srgbClr val="6D6E6D"/>
          </a:solidFill>
          <a:latin typeface="+mn-lt"/>
          <a:ea typeface="+mn-ea"/>
          <a:cs typeface="+mn-cs"/>
        </a:defRPr>
      </a:lvl4pPr>
      <a:lvl5pPr marL="1440000" indent="-288000" algn="l" defTabSz="457200" rtl="0" eaLnBrk="1" latinLnBrk="0" hangingPunct="1">
        <a:spcBef>
          <a:spcPct val="20000"/>
        </a:spcBef>
        <a:buClr>
          <a:srgbClr val="CD0920"/>
        </a:buClr>
        <a:buFont typeface="Arial"/>
        <a:buChar char="•"/>
        <a:defRPr sz="2000" kern="1200">
          <a:solidFill>
            <a:srgbClr val="6D6E6D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17000">
              <a:schemeClr val="bg1"/>
            </a:gs>
            <a:gs pos="3000">
              <a:srgbClr val="D5D6D4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00000" y="648000"/>
            <a:ext cx="7344000" cy="6480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x-none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000" y="1604963"/>
            <a:ext cx="7344000" cy="45323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dirty="0" smtClean="0"/>
              <a:t>Click to edit Master text styles</a:t>
            </a:r>
          </a:p>
          <a:p>
            <a:pPr lvl="1"/>
            <a:r>
              <a:rPr lang="x-none" dirty="0" smtClean="0"/>
              <a:t>Second level</a:t>
            </a:r>
          </a:p>
          <a:p>
            <a:pPr lvl="2"/>
            <a:r>
              <a:rPr lang="x-none" dirty="0" smtClean="0"/>
              <a:t>Third level</a:t>
            </a:r>
          </a:p>
          <a:p>
            <a:pPr lvl="3"/>
            <a:r>
              <a:rPr lang="x-none" dirty="0" smtClean="0"/>
              <a:t>Fourth level</a:t>
            </a:r>
          </a:p>
          <a:p>
            <a:pPr lvl="4"/>
            <a:r>
              <a:rPr lang="x-none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64000" y="6487889"/>
            <a:ext cx="3352584" cy="146018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900">
                <a:solidFill>
                  <a:srgbClr val="6D6E6D"/>
                </a:solidFill>
              </a:defRPr>
            </a:lvl1pPr>
          </a:lstStyle>
          <a:p>
            <a:r>
              <a:rPr lang="hr-HR" dirty="0" smtClean="0"/>
              <a:t>Energetske </a:t>
            </a:r>
            <a:r>
              <a:rPr lang="hr-HR" dirty="0" err="1" smtClean="0"/>
              <a:t>in</a:t>
            </a:r>
            <a:r>
              <a:rPr lang="hr-HR" dirty="0" smtClean="0"/>
              <a:t> </a:t>
            </a:r>
            <a:r>
              <a:rPr lang="hr-HR" dirty="0" err="1" smtClean="0"/>
              <a:t>okoljske</a:t>
            </a:r>
            <a:r>
              <a:rPr lang="hr-HR" dirty="0" smtClean="0"/>
              <a:t> </a:t>
            </a:r>
            <a:r>
              <a:rPr lang="hr-HR" dirty="0" err="1" smtClean="0"/>
              <a:t>rešitve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00000" y="6354182"/>
            <a:ext cx="1663701" cy="241300"/>
          </a:xfrm>
          <a:prstGeom prst="rect">
            <a:avLst/>
          </a:prstGeom>
        </p:spPr>
      </p:pic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31432" y="288000"/>
            <a:ext cx="516298" cy="3683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E1D1DA-3F46-2740-AD89-04A595C448F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5090207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92" r:id="rId2"/>
    <p:sldLayoutId id="2147483693" r:id="rId3"/>
    <p:sldLayoutId id="2147483694" r:id="rId4"/>
  </p:sldLayoutIdLst>
  <p:timing>
    <p:tnLst>
      <p:par>
        <p:cTn id="1" dur="indefinite" restart="never" nodeType="tmRoot"/>
      </p:par>
    </p:tnLst>
  </p:timing>
  <p:hf hdr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rgbClr val="CD0920"/>
          </a:solidFill>
          <a:latin typeface="+mj-lt"/>
          <a:ea typeface="+mj-ea"/>
          <a:cs typeface="+mj-cs"/>
        </a:defRPr>
      </a:lvl1pPr>
    </p:titleStyle>
    <p:bodyStyle>
      <a:lvl1pPr marL="288000" indent="-288000" algn="l" defTabSz="457200" rtl="0" eaLnBrk="1" latinLnBrk="0" hangingPunct="1">
        <a:spcBef>
          <a:spcPct val="20000"/>
        </a:spcBef>
        <a:buClr>
          <a:srgbClr val="CD0920"/>
        </a:buClr>
        <a:buFont typeface="Arial"/>
        <a:buChar char="•"/>
        <a:defRPr sz="3000" kern="1200">
          <a:solidFill>
            <a:srgbClr val="6D6E6D"/>
          </a:solidFill>
          <a:latin typeface="+mn-lt"/>
          <a:ea typeface="+mn-ea"/>
          <a:cs typeface="+mn-cs"/>
        </a:defRPr>
      </a:lvl1pPr>
      <a:lvl2pPr marL="576000" indent="-288000" algn="l" defTabSz="457200" rtl="0" eaLnBrk="1" latinLnBrk="0" hangingPunct="1">
        <a:spcBef>
          <a:spcPct val="20000"/>
        </a:spcBef>
        <a:buClr>
          <a:srgbClr val="CD0920"/>
        </a:buClr>
        <a:buFont typeface="Arial"/>
        <a:buChar char="•"/>
        <a:defRPr sz="2700" kern="1200">
          <a:solidFill>
            <a:srgbClr val="6D6E6D"/>
          </a:solidFill>
          <a:latin typeface="+mn-lt"/>
          <a:ea typeface="+mn-ea"/>
          <a:cs typeface="+mn-cs"/>
        </a:defRPr>
      </a:lvl2pPr>
      <a:lvl3pPr marL="864000" indent="-288000" algn="l" defTabSz="457200" rtl="0" eaLnBrk="1" latinLnBrk="0" hangingPunct="1">
        <a:spcBef>
          <a:spcPct val="20000"/>
        </a:spcBef>
        <a:buClr>
          <a:srgbClr val="CD0920"/>
        </a:buClr>
        <a:buFont typeface="Arial"/>
        <a:buChar char="•"/>
        <a:defRPr sz="2400" kern="1200">
          <a:solidFill>
            <a:srgbClr val="6D6E6D"/>
          </a:solidFill>
          <a:latin typeface="+mn-lt"/>
          <a:ea typeface="+mn-ea"/>
          <a:cs typeface="+mn-cs"/>
        </a:defRPr>
      </a:lvl3pPr>
      <a:lvl4pPr marL="1152000" indent="-288000" algn="l" defTabSz="457200" rtl="0" eaLnBrk="1" latinLnBrk="0" hangingPunct="1">
        <a:spcBef>
          <a:spcPct val="20000"/>
        </a:spcBef>
        <a:buClr>
          <a:srgbClr val="CD0920"/>
        </a:buClr>
        <a:buFont typeface="Arial"/>
        <a:buChar char="•"/>
        <a:defRPr sz="2000" kern="1200">
          <a:solidFill>
            <a:srgbClr val="6D6E6D"/>
          </a:solidFill>
          <a:latin typeface="+mn-lt"/>
          <a:ea typeface="+mn-ea"/>
          <a:cs typeface="+mn-cs"/>
        </a:defRPr>
      </a:lvl4pPr>
      <a:lvl5pPr marL="1440000" indent="-288000" algn="l" defTabSz="457200" rtl="0" eaLnBrk="1" latinLnBrk="0" hangingPunct="1">
        <a:spcBef>
          <a:spcPct val="20000"/>
        </a:spcBef>
        <a:buClr>
          <a:srgbClr val="CD0920"/>
        </a:buClr>
        <a:buFont typeface="Arial"/>
        <a:buChar char="•"/>
        <a:defRPr sz="2000" kern="1200">
          <a:solidFill>
            <a:srgbClr val="6D6E6D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1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0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6.jpe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0.pn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14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5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Izkušnje pri financiranju energetskih projektov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cs-CZ" dirty="0" smtClean="0"/>
              <a:t>Robert </a:t>
            </a:r>
            <a:r>
              <a:rPr lang="cs-CZ" dirty="0" smtClean="0"/>
              <a:t>Ostrelič</a:t>
            </a:r>
            <a:endParaRPr lang="cs-C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sl-SI" dirty="0" smtClean="0"/>
              <a:t>Maribor</a:t>
            </a:r>
            <a:r>
              <a:rPr lang="x-none" smtClean="0"/>
              <a:t>, </a:t>
            </a:r>
            <a:r>
              <a:rPr lang="sl-SI" dirty="0" smtClean="0"/>
              <a:t>14</a:t>
            </a:r>
            <a:r>
              <a:rPr lang="x-none" smtClean="0"/>
              <a:t>. 0</a:t>
            </a:r>
            <a:r>
              <a:rPr lang="sl-SI" dirty="0" smtClean="0"/>
              <a:t>5</a:t>
            </a:r>
            <a:r>
              <a:rPr lang="x-none" smtClean="0"/>
              <a:t>. </a:t>
            </a:r>
            <a:r>
              <a:rPr lang="x-none" smtClean="0"/>
              <a:t>201</a:t>
            </a:r>
            <a:r>
              <a:rPr lang="sl-SI" dirty="0"/>
              <a:t>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37760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slov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Značilnosti projektov PZP (EPC)</a:t>
            </a:r>
            <a:endParaRPr lang="sl-SI" dirty="0"/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Celovite sistemske rešitve</a:t>
            </a:r>
            <a:endParaRPr lang="en-US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1D1DA-3F46-2740-AD89-04A595C448F4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6" name="Ograda vsebine 1"/>
          <p:cNvSpPr txBox="1">
            <a:spLocks/>
          </p:cNvSpPr>
          <p:nvPr/>
        </p:nvSpPr>
        <p:spPr>
          <a:xfrm>
            <a:off x="761466" y="1124745"/>
            <a:ext cx="8208912" cy="4997624"/>
          </a:xfrm>
          <a:prstGeom prst="rect">
            <a:avLst/>
          </a:prstGeom>
        </p:spPr>
        <p:txBody>
          <a:bodyPr/>
          <a:lstStyle>
            <a:lvl1pPr marL="288000" indent="-288000" algn="l" defTabSz="457200" rtl="0" eaLnBrk="1" latinLnBrk="0" hangingPunct="1">
              <a:spcBef>
                <a:spcPct val="20000"/>
              </a:spcBef>
              <a:buClr>
                <a:srgbClr val="CD0920"/>
              </a:buClr>
              <a:buFont typeface="Arial"/>
              <a:buChar char="•"/>
              <a:defRPr sz="3000" kern="1200">
                <a:solidFill>
                  <a:srgbClr val="6D6E6D"/>
                </a:solidFill>
                <a:latin typeface="+mn-lt"/>
                <a:ea typeface="+mn-ea"/>
                <a:cs typeface="+mn-cs"/>
              </a:defRPr>
            </a:lvl1pPr>
            <a:lvl2pPr marL="576000" indent="-288000" algn="l" defTabSz="457200" rtl="0" eaLnBrk="1" latinLnBrk="0" hangingPunct="1">
              <a:spcBef>
                <a:spcPct val="20000"/>
              </a:spcBef>
              <a:buClr>
                <a:srgbClr val="CD0920"/>
              </a:buClr>
              <a:buFont typeface="Arial"/>
              <a:buChar char="•"/>
              <a:defRPr sz="2700" kern="1200">
                <a:solidFill>
                  <a:srgbClr val="6D6E6D"/>
                </a:solidFill>
                <a:latin typeface="+mn-lt"/>
                <a:ea typeface="+mn-ea"/>
                <a:cs typeface="+mn-cs"/>
              </a:defRPr>
            </a:lvl2pPr>
            <a:lvl3pPr marL="864000" indent="-288000" algn="l" defTabSz="457200" rtl="0" eaLnBrk="1" latinLnBrk="0" hangingPunct="1">
              <a:spcBef>
                <a:spcPct val="20000"/>
              </a:spcBef>
              <a:buClr>
                <a:srgbClr val="CD0920"/>
              </a:buClr>
              <a:buFont typeface="Arial"/>
              <a:buChar char="•"/>
              <a:defRPr sz="2400" kern="1200">
                <a:solidFill>
                  <a:srgbClr val="6D6E6D"/>
                </a:solidFill>
                <a:latin typeface="+mn-lt"/>
                <a:ea typeface="+mn-ea"/>
                <a:cs typeface="+mn-cs"/>
              </a:defRPr>
            </a:lvl3pPr>
            <a:lvl4pPr marL="1152000" indent="-288000" algn="l" defTabSz="457200" rtl="0" eaLnBrk="1" latinLnBrk="0" hangingPunct="1">
              <a:spcBef>
                <a:spcPct val="20000"/>
              </a:spcBef>
              <a:buClr>
                <a:srgbClr val="CD0920"/>
              </a:buClr>
              <a:buFont typeface="Arial"/>
              <a:buChar char="•"/>
              <a:defRPr sz="2000" kern="1200">
                <a:solidFill>
                  <a:srgbClr val="6D6E6D"/>
                </a:solidFill>
                <a:latin typeface="+mn-lt"/>
                <a:ea typeface="+mn-ea"/>
                <a:cs typeface="+mn-cs"/>
              </a:defRPr>
            </a:lvl4pPr>
            <a:lvl5pPr marL="1440000" indent="-288000" algn="l" defTabSz="457200" rtl="0" eaLnBrk="1" latinLnBrk="0" hangingPunct="1">
              <a:spcBef>
                <a:spcPct val="20000"/>
              </a:spcBef>
              <a:buClr>
                <a:srgbClr val="CD0920"/>
              </a:buClr>
              <a:buFont typeface="Arial"/>
              <a:buChar char="•"/>
              <a:defRPr sz="2000" kern="1200">
                <a:solidFill>
                  <a:srgbClr val="6D6E6D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endParaRPr lang="sl-SI" sz="800" dirty="0" smtClean="0"/>
          </a:p>
          <a:p>
            <a:pPr>
              <a:lnSpc>
                <a:spcPct val="90000"/>
              </a:lnSpc>
            </a:pPr>
            <a:r>
              <a:rPr lang="sl-SI" sz="2600" dirty="0" smtClean="0"/>
              <a:t>Izvajalec prevzame tveganje - tehnično</a:t>
            </a:r>
          </a:p>
          <a:p>
            <a:pPr lvl="1"/>
            <a:r>
              <a:rPr lang="sl-SI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analiza obstoječega stanja,</a:t>
            </a:r>
          </a:p>
          <a:p>
            <a:pPr lvl="1"/>
            <a:r>
              <a:rPr lang="sl-SI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doseganje realnih prihrankov,</a:t>
            </a:r>
          </a:p>
          <a:p>
            <a:pPr lvl="1"/>
            <a:r>
              <a:rPr lang="sl-SI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izbor prave, optimalne opreme – pogodbena doba-življenjska doba,</a:t>
            </a:r>
          </a:p>
          <a:p>
            <a:pPr lvl="1"/>
            <a:r>
              <a:rPr lang="sl-SI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prava ocena investicije (kot ključ v roke),</a:t>
            </a:r>
          </a:p>
          <a:p>
            <a:pPr lvl="1"/>
            <a:r>
              <a:rPr lang="sl-SI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stroški vzdrževanja.</a:t>
            </a:r>
          </a:p>
          <a:p>
            <a:r>
              <a:rPr lang="sl-SI" sz="2600" dirty="0" smtClean="0"/>
              <a:t>Izvajalec prevzame tveganje – finančno</a:t>
            </a:r>
          </a:p>
          <a:p>
            <a:pPr lvl="1"/>
            <a:r>
              <a:rPr lang="sl-SI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izračun vračilne dobe (stroški financiranja),</a:t>
            </a:r>
          </a:p>
          <a:p>
            <a:pPr lvl="1"/>
            <a:r>
              <a:rPr lang="sl-SI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naročnikova “usoda”.</a:t>
            </a:r>
          </a:p>
          <a:p>
            <a:endParaRPr lang="sl-SI" dirty="0"/>
          </a:p>
        </p:txBody>
      </p:sp>
    </p:spTree>
    <p:extLst>
      <p:ext uri="{BB962C8B-B14F-4D97-AF65-F5344CB8AC3E}">
        <p14:creationId xmlns="" xmlns:p14="http://schemas.microsoft.com/office/powerpoint/2010/main" val="1101247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rostoročno 43"/>
          <p:cNvSpPr/>
          <p:nvPr/>
        </p:nvSpPr>
        <p:spPr>
          <a:xfrm>
            <a:off x="5996003" y="3043573"/>
            <a:ext cx="1721016" cy="1771314"/>
          </a:xfrm>
          <a:custGeom>
            <a:avLst/>
            <a:gdLst>
              <a:gd name="connsiteX0" fmla="*/ 1704975 w 1704975"/>
              <a:gd name="connsiteY0" fmla="*/ 0 h 3048000"/>
              <a:gd name="connsiteX1" fmla="*/ 1704975 w 1704975"/>
              <a:gd name="connsiteY1" fmla="*/ 3048000 h 3048000"/>
              <a:gd name="connsiteX2" fmla="*/ 0 w 1704975"/>
              <a:gd name="connsiteY2" fmla="*/ 3048000 h 3048000"/>
              <a:gd name="connsiteX3" fmla="*/ 0 w 1704975"/>
              <a:gd name="connsiteY3" fmla="*/ 585787 h 3048000"/>
              <a:gd name="connsiteX4" fmla="*/ 871538 w 1704975"/>
              <a:gd name="connsiteY4" fmla="*/ 266700 h 3048000"/>
              <a:gd name="connsiteX5" fmla="*/ 1290638 w 1704975"/>
              <a:gd name="connsiteY5" fmla="*/ 133350 h 3048000"/>
              <a:gd name="connsiteX6" fmla="*/ 1704975 w 1704975"/>
              <a:gd name="connsiteY6" fmla="*/ 0 h 304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04975" h="3048000">
                <a:moveTo>
                  <a:pt x="1704975" y="0"/>
                </a:moveTo>
                <a:lnTo>
                  <a:pt x="1704975" y="3048000"/>
                </a:lnTo>
                <a:lnTo>
                  <a:pt x="0" y="3048000"/>
                </a:lnTo>
                <a:lnTo>
                  <a:pt x="0" y="585787"/>
                </a:lnTo>
                <a:lnTo>
                  <a:pt x="871538" y="266700"/>
                </a:lnTo>
                <a:lnTo>
                  <a:pt x="1290638" y="133350"/>
                </a:lnTo>
                <a:lnTo>
                  <a:pt x="1704975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32" name="Pravokotnik 31"/>
          <p:cNvSpPr/>
          <p:nvPr/>
        </p:nvSpPr>
        <p:spPr>
          <a:xfrm>
            <a:off x="3198017" y="4425950"/>
            <a:ext cx="2794183" cy="6796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34" name="Pravokotnik 33"/>
          <p:cNvSpPr/>
          <p:nvPr/>
        </p:nvSpPr>
        <p:spPr>
          <a:xfrm>
            <a:off x="5992201" y="4814888"/>
            <a:ext cx="1724818" cy="29051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36" name="Prostoročno 35"/>
          <p:cNvSpPr/>
          <p:nvPr/>
        </p:nvSpPr>
        <p:spPr>
          <a:xfrm>
            <a:off x="1524000" y="3097900"/>
            <a:ext cx="1681163" cy="2014537"/>
          </a:xfrm>
          <a:custGeom>
            <a:avLst/>
            <a:gdLst>
              <a:gd name="connsiteX0" fmla="*/ 9525 w 1681163"/>
              <a:gd name="connsiteY0" fmla="*/ 495300 h 2014537"/>
              <a:gd name="connsiteX1" fmla="*/ 347663 w 1681163"/>
              <a:gd name="connsiteY1" fmla="*/ 404812 h 2014537"/>
              <a:gd name="connsiteX2" fmla="*/ 619125 w 1681163"/>
              <a:gd name="connsiteY2" fmla="*/ 495300 h 2014537"/>
              <a:gd name="connsiteX3" fmla="*/ 1447800 w 1681163"/>
              <a:gd name="connsiteY3" fmla="*/ 195262 h 2014537"/>
              <a:gd name="connsiteX4" fmla="*/ 1681163 w 1681163"/>
              <a:gd name="connsiteY4" fmla="*/ 0 h 2014537"/>
              <a:gd name="connsiteX5" fmla="*/ 1671638 w 1681163"/>
              <a:gd name="connsiteY5" fmla="*/ 2014537 h 2014537"/>
              <a:gd name="connsiteX6" fmla="*/ 0 w 1681163"/>
              <a:gd name="connsiteY6" fmla="*/ 2009775 h 2014537"/>
              <a:gd name="connsiteX7" fmla="*/ 9525 w 1681163"/>
              <a:gd name="connsiteY7" fmla="*/ 495300 h 2014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681163" h="2014537">
                <a:moveTo>
                  <a:pt x="9525" y="495300"/>
                </a:moveTo>
                <a:lnTo>
                  <a:pt x="347663" y="404812"/>
                </a:lnTo>
                <a:lnTo>
                  <a:pt x="619125" y="495300"/>
                </a:lnTo>
                <a:lnTo>
                  <a:pt x="1447800" y="195262"/>
                </a:lnTo>
                <a:lnTo>
                  <a:pt x="1681163" y="0"/>
                </a:lnTo>
                <a:lnTo>
                  <a:pt x="1671638" y="2014537"/>
                </a:lnTo>
                <a:lnTo>
                  <a:pt x="0" y="2009775"/>
                </a:lnTo>
                <a:cubicBezTo>
                  <a:pt x="1588" y="1506537"/>
                  <a:pt x="3175" y="1003300"/>
                  <a:pt x="9525" y="49530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7" name="Naslov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l-SI" dirty="0" smtClean="0"/>
              <a:t>Pogodbena oskrba z energijo</a:t>
            </a:r>
            <a:endParaRPr lang="sl-SI" dirty="0"/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dirty="0" smtClean="0"/>
              <a:t>Energetske </a:t>
            </a:r>
            <a:r>
              <a:rPr lang="hr-HR" dirty="0" err="1" smtClean="0"/>
              <a:t>in</a:t>
            </a:r>
            <a:r>
              <a:rPr lang="hr-HR" dirty="0" smtClean="0"/>
              <a:t> </a:t>
            </a:r>
            <a:r>
              <a:rPr lang="hr-HR" dirty="0" err="1" smtClean="0"/>
              <a:t>okoljske</a:t>
            </a:r>
            <a:r>
              <a:rPr lang="hr-HR" dirty="0" smtClean="0"/>
              <a:t> </a:t>
            </a:r>
            <a:r>
              <a:rPr lang="hr-HR" dirty="0" err="1" smtClean="0"/>
              <a:t>rešitve</a:t>
            </a:r>
            <a:endParaRPr lang="en-US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1D1DA-3F46-2740-AD89-04A595C448F4}" type="slidenum">
              <a:rPr lang="en-US" smtClean="0"/>
              <a:pPr/>
              <a:t>11</a:t>
            </a:fld>
            <a:endParaRPr lang="en-US" dirty="0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3204636" y="5116672"/>
            <a:ext cx="2802761" cy="304800"/>
            <a:chOff x="2016" y="3264"/>
            <a:chExt cx="1776" cy="192"/>
          </a:xfrm>
        </p:grpSpPr>
        <p:sp>
          <p:nvSpPr>
            <p:cNvPr id="12" name="Line 4"/>
            <p:cNvSpPr>
              <a:spLocks noChangeShapeType="1"/>
            </p:cNvSpPr>
            <p:nvPr/>
          </p:nvSpPr>
          <p:spPr bwMode="auto">
            <a:xfrm>
              <a:off x="3792" y="3264"/>
              <a:ext cx="0" cy="192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sl-SI"/>
            </a:p>
          </p:txBody>
        </p:sp>
        <p:sp>
          <p:nvSpPr>
            <p:cNvPr id="13" name="Line 5"/>
            <p:cNvSpPr>
              <a:spLocks noChangeShapeType="1"/>
            </p:cNvSpPr>
            <p:nvPr/>
          </p:nvSpPr>
          <p:spPr bwMode="auto">
            <a:xfrm>
              <a:off x="2016" y="3408"/>
              <a:ext cx="1776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 type="triangle" w="med" len="lg"/>
              <a:tailEnd type="triangle" w="med" len="lg"/>
            </a:ln>
          </p:spPr>
          <p:txBody>
            <a:bodyPr/>
            <a:lstStyle/>
            <a:p>
              <a:endParaRPr lang="sl-SI"/>
            </a:p>
          </p:txBody>
        </p:sp>
        <p:sp>
          <p:nvSpPr>
            <p:cNvPr id="14" name="Text Box 6"/>
            <p:cNvSpPr txBox="1">
              <a:spLocks noChangeArrowheads="1"/>
            </p:cNvSpPr>
            <p:nvPr/>
          </p:nvSpPr>
          <p:spPr bwMode="auto">
            <a:xfrm>
              <a:off x="2352" y="3264"/>
              <a:ext cx="1152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sl-SI" sz="1200" b="1" u="none" dirty="0"/>
                <a:t>TRAJANJE POGODBE</a:t>
              </a:r>
            </a:p>
          </p:txBody>
        </p:sp>
      </p:grpSp>
      <p:grpSp>
        <p:nvGrpSpPr>
          <p:cNvPr id="5" name="Group 7"/>
          <p:cNvGrpSpPr>
            <a:grpSpLocks/>
          </p:cNvGrpSpPr>
          <p:nvPr/>
        </p:nvGrpSpPr>
        <p:grpSpPr bwMode="auto">
          <a:xfrm>
            <a:off x="3200399" y="5119464"/>
            <a:ext cx="4510087" cy="685800"/>
            <a:chOff x="2016" y="3264"/>
            <a:chExt cx="2832" cy="432"/>
          </a:xfrm>
        </p:grpSpPr>
        <p:sp>
          <p:nvSpPr>
            <p:cNvPr id="16" name="Line 8"/>
            <p:cNvSpPr>
              <a:spLocks noChangeShapeType="1"/>
            </p:cNvSpPr>
            <p:nvPr/>
          </p:nvSpPr>
          <p:spPr bwMode="auto">
            <a:xfrm>
              <a:off x="2016" y="3264"/>
              <a:ext cx="0" cy="432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sl-SI"/>
            </a:p>
          </p:txBody>
        </p:sp>
        <p:sp>
          <p:nvSpPr>
            <p:cNvPr id="17" name="Line 9"/>
            <p:cNvSpPr>
              <a:spLocks noChangeShapeType="1"/>
            </p:cNvSpPr>
            <p:nvPr/>
          </p:nvSpPr>
          <p:spPr bwMode="auto">
            <a:xfrm>
              <a:off x="4848" y="3264"/>
              <a:ext cx="0" cy="432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sl-SI"/>
            </a:p>
          </p:txBody>
        </p:sp>
        <p:sp>
          <p:nvSpPr>
            <p:cNvPr id="18" name="Line 10"/>
            <p:cNvSpPr>
              <a:spLocks noChangeShapeType="1"/>
            </p:cNvSpPr>
            <p:nvPr/>
          </p:nvSpPr>
          <p:spPr bwMode="auto">
            <a:xfrm>
              <a:off x="2016" y="3648"/>
              <a:ext cx="283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 type="triangle" w="med" len="lg"/>
              <a:tailEnd type="triangle" w="med" len="lg"/>
            </a:ln>
          </p:spPr>
          <p:txBody>
            <a:bodyPr/>
            <a:lstStyle/>
            <a:p>
              <a:endParaRPr lang="sl-SI"/>
            </a:p>
          </p:txBody>
        </p:sp>
        <p:sp>
          <p:nvSpPr>
            <p:cNvPr id="19" name="Text Box 11"/>
            <p:cNvSpPr txBox="1">
              <a:spLocks noChangeArrowheads="1"/>
            </p:cNvSpPr>
            <p:nvPr/>
          </p:nvSpPr>
          <p:spPr bwMode="auto">
            <a:xfrm>
              <a:off x="2400" y="3504"/>
              <a:ext cx="2112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sl-SI" sz="1200" b="1" u="none"/>
                <a:t>ŽIVLJENJSKA DOBA IZVEDENIH UKREPOV</a:t>
              </a:r>
            </a:p>
          </p:txBody>
        </p:sp>
      </p:grpSp>
      <p:sp>
        <p:nvSpPr>
          <p:cNvPr id="22" name="Text Box 14"/>
          <p:cNvSpPr txBox="1">
            <a:spLocks noChangeArrowheads="1"/>
          </p:cNvSpPr>
          <p:nvPr/>
        </p:nvSpPr>
        <p:spPr bwMode="auto">
          <a:xfrm>
            <a:off x="1684192" y="4051920"/>
            <a:ext cx="1281539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sl-SI" sz="1200" b="1" u="none" dirty="0"/>
              <a:t>IZHODIŠČNI STROŠKI</a:t>
            </a:r>
          </a:p>
        </p:txBody>
      </p:sp>
      <p:sp>
        <p:nvSpPr>
          <p:cNvPr id="38" name="Freeform 105"/>
          <p:cNvSpPr/>
          <p:nvPr/>
        </p:nvSpPr>
        <p:spPr bwMode="auto">
          <a:xfrm>
            <a:off x="6839712" y="1767840"/>
            <a:ext cx="1938528" cy="999744"/>
          </a:xfrm>
          <a:custGeom>
            <a:avLst/>
            <a:gdLst>
              <a:gd name="connsiteX0" fmla="*/ 0 w 1938528"/>
              <a:gd name="connsiteY0" fmla="*/ 914400 h 999744"/>
              <a:gd name="connsiteX1" fmla="*/ 0 w 1938528"/>
              <a:gd name="connsiteY1" fmla="*/ 597408 h 999744"/>
              <a:gd name="connsiteX2" fmla="*/ 1938528 w 1938528"/>
              <a:gd name="connsiteY2" fmla="*/ 0 h 999744"/>
              <a:gd name="connsiteX3" fmla="*/ 1926336 w 1938528"/>
              <a:gd name="connsiteY3" fmla="*/ 999744 h 999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8528" h="999744">
                <a:moveTo>
                  <a:pt x="0" y="914400"/>
                </a:moveTo>
                <a:lnTo>
                  <a:pt x="0" y="597408"/>
                </a:lnTo>
                <a:lnTo>
                  <a:pt x="1938528" y="0"/>
                </a:lnTo>
                <a:lnTo>
                  <a:pt x="1926336" y="999744"/>
                </a:ln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</a:endParaRPr>
          </a:p>
        </p:txBody>
      </p:sp>
      <p:grpSp>
        <p:nvGrpSpPr>
          <p:cNvPr id="6" name="Group 15"/>
          <p:cNvGrpSpPr>
            <a:grpSpLocks/>
          </p:cNvGrpSpPr>
          <p:nvPr/>
        </p:nvGrpSpPr>
        <p:grpSpPr bwMode="auto">
          <a:xfrm>
            <a:off x="0" y="2057400"/>
            <a:ext cx="8458200" cy="3505200"/>
            <a:chOff x="0" y="1296"/>
            <a:chExt cx="5328" cy="2208"/>
          </a:xfrm>
        </p:grpSpPr>
        <p:grpSp>
          <p:nvGrpSpPr>
            <p:cNvPr id="8" name="Group 16"/>
            <p:cNvGrpSpPr>
              <a:grpSpLocks/>
            </p:cNvGrpSpPr>
            <p:nvPr/>
          </p:nvGrpSpPr>
          <p:grpSpPr bwMode="auto">
            <a:xfrm>
              <a:off x="960" y="1296"/>
              <a:ext cx="4176" cy="1920"/>
              <a:chOff x="960" y="1296"/>
              <a:chExt cx="4176" cy="1920"/>
            </a:xfrm>
          </p:grpSpPr>
          <p:sp>
            <p:nvSpPr>
              <p:cNvPr id="27" name="Line 17"/>
              <p:cNvSpPr>
                <a:spLocks noChangeShapeType="1"/>
              </p:cNvSpPr>
              <p:nvPr/>
            </p:nvSpPr>
            <p:spPr bwMode="auto">
              <a:xfrm flipV="1">
                <a:off x="960" y="1296"/>
                <a:ext cx="0" cy="1920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8" name="Line 18"/>
              <p:cNvSpPr>
                <a:spLocks noChangeShapeType="1"/>
              </p:cNvSpPr>
              <p:nvPr/>
            </p:nvSpPr>
            <p:spPr bwMode="auto">
              <a:xfrm>
                <a:off x="960" y="3216"/>
                <a:ext cx="4176" cy="0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sl-SI"/>
              </a:p>
            </p:txBody>
          </p:sp>
        </p:grpSp>
        <p:sp>
          <p:nvSpPr>
            <p:cNvPr id="25" name="Text Box 19"/>
            <p:cNvSpPr txBox="1">
              <a:spLocks noChangeArrowheads="1"/>
            </p:cNvSpPr>
            <p:nvPr/>
          </p:nvSpPr>
          <p:spPr bwMode="auto">
            <a:xfrm>
              <a:off x="0" y="1296"/>
              <a:ext cx="965" cy="6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sl-SI" sz="1600" b="1" u="none" dirty="0"/>
                <a:t>Stroški za </a:t>
              </a:r>
              <a:r>
                <a:rPr lang="sl-SI" sz="1600" b="1" u="none" dirty="0" smtClean="0"/>
                <a:t>energijo (energenti in vzdrževanje)</a:t>
              </a:r>
              <a:endParaRPr lang="sl-SI" sz="1600" b="1" u="none" dirty="0"/>
            </a:p>
          </p:txBody>
        </p:sp>
        <p:sp>
          <p:nvSpPr>
            <p:cNvPr id="26" name="Text Box 20"/>
            <p:cNvSpPr txBox="1">
              <a:spLocks noChangeArrowheads="1"/>
            </p:cNvSpPr>
            <p:nvPr/>
          </p:nvSpPr>
          <p:spPr bwMode="auto">
            <a:xfrm>
              <a:off x="4848" y="3312"/>
              <a:ext cx="48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sl-SI" b="1" u="none"/>
                <a:t>Čas</a:t>
              </a:r>
            </a:p>
          </p:txBody>
        </p:sp>
      </p:grpSp>
      <p:sp>
        <p:nvSpPr>
          <p:cNvPr id="9" name="Pravokotnik 8"/>
          <p:cNvSpPr/>
          <p:nvPr/>
        </p:nvSpPr>
        <p:spPr>
          <a:xfrm>
            <a:off x="1531938" y="4814887"/>
            <a:ext cx="1666080" cy="29051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30" name="Text Box 14"/>
          <p:cNvSpPr txBox="1">
            <a:spLocks noChangeArrowheads="1"/>
          </p:cNvSpPr>
          <p:nvPr/>
        </p:nvSpPr>
        <p:spPr bwMode="auto">
          <a:xfrm>
            <a:off x="1524000" y="4851560"/>
            <a:ext cx="167401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sl-SI" sz="800" b="1" u="none" dirty="0" smtClean="0">
                <a:solidFill>
                  <a:schemeClr val="bg1"/>
                </a:solidFill>
              </a:rPr>
              <a:t>Fiksni stroški (vzdrževanje, ..)</a:t>
            </a:r>
            <a:endParaRPr lang="sl-SI" sz="800" b="1" u="none" dirty="0">
              <a:solidFill>
                <a:schemeClr val="bg1"/>
              </a:solidFill>
            </a:endParaRPr>
          </a:p>
        </p:txBody>
      </p:sp>
      <p:sp>
        <p:nvSpPr>
          <p:cNvPr id="33" name="Text Box 14"/>
          <p:cNvSpPr txBox="1">
            <a:spLocks noChangeArrowheads="1"/>
          </p:cNvSpPr>
          <p:nvPr/>
        </p:nvSpPr>
        <p:spPr bwMode="auto">
          <a:xfrm>
            <a:off x="3734888" y="4613583"/>
            <a:ext cx="167401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sl-SI" sz="800" b="1" u="none" dirty="0" smtClean="0">
                <a:solidFill>
                  <a:schemeClr val="bg1"/>
                </a:solidFill>
              </a:rPr>
              <a:t>Fiksni stroški </a:t>
            </a:r>
          </a:p>
          <a:p>
            <a:pPr algn="ctr"/>
            <a:r>
              <a:rPr lang="sl-SI" sz="800" b="1" u="none" dirty="0" smtClean="0">
                <a:solidFill>
                  <a:schemeClr val="bg1"/>
                </a:solidFill>
              </a:rPr>
              <a:t>(plačilo izvajalcu)</a:t>
            </a:r>
            <a:endParaRPr lang="sl-SI" sz="800" b="1" u="none" dirty="0">
              <a:solidFill>
                <a:schemeClr val="bg1"/>
              </a:solidFill>
            </a:endParaRPr>
          </a:p>
        </p:txBody>
      </p:sp>
      <p:sp>
        <p:nvSpPr>
          <p:cNvPr id="35" name="Text Box 14"/>
          <p:cNvSpPr txBox="1">
            <a:spLocks noChangeArrowheads="1"/>
          </p:cNvSpPr>
          <p:nvPr/>
        </p:nvSpPr>
        <p:spPr bwMode="auto">
          <a:xfrm>
            <a:off x="6017784" y="4851560"/>
            <a:ext cx="167401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sl-SI" sz="800" b="1" u="none" dirty="0" smtClean="0">
                <a:solidFill>
                  <a:schemeClr val="bg1"/>
                </a:solidFill>
              </a:rPr>
              <a:t>Fiksni stroški (vzdrževanje, ..)</a:t>
            </a:r>
            <a:endParaRPr lang="sl-SI" sz="800" b="1" u="none" dirty="0">
              <a:solidFill>
                <a:schemeClr val="bg1"/>
              </a:solidFill>
            </a:endParaRPr>
          </a:p>
        </p:txBody>
      </p:sp>
      <p:sp>
        <p:nvSpPr>
          <p:cNvPr id="20" name="Prostoročno 19"/>
          <p:cNvSpPr/>
          <p:nvPr/>
        </p:nvSpPr>
        <p:spPr>
          <a:xfrm>
            <a:off x="3200401" y="2767584"/>
            <a:ext cx="2791800" cy="1656779"/>
          </a:xfrm>
          <a:custGeom>
            <a:avLst/>
            <a:gdLst>
              <a:gd name="connsiteX0" fmla="*/ 0 w 2819400"/>
              <a:gd name="connsiteY0" fmla="*/ 1138237 h 2466975"/>
              <a:gd name="connsiteX1" fmla="*/ 623888 w 2819400"/>
              <a:gd name="connsiteY1" fmla="*/ 781050 h 2466975"/>
              <a:gd name="connsiteX2" fmla="*/ 1062038 w 2819400"/>
              <a:gd name="connsiteY2" fmla="*/ 638175 h 2466975"/>
              <a:gd name="connsiteX3" fmla="*/ 1795463 w 2819400"/>
              <a:gd name="connsiteY3" fmla="*/ 271462 h 2466975"/>
              <a:gd name="connsiteX4" fmla="*/ 2819400 w 2819400"/>
              <a:gd name="connsiteY4" fmla="*/ 0 h 2466975"/>
              <a:gd name="connsiteX5" fmla="*/ 2819400 w 2819400"/>
              <a:gd name="connsiteY5" fmla="*/ 2466975 h 2466975"/>
              <a:gd name="connsiteX6" fmla="*/ 0 w 2819400"/>
              <a:gd name="connsiteY6" fmla="*/ 2466975 h 2466975"/>
              <a:gd name="connsiteX7" fmla="*/ 0 w 2819400"/>
              <a:gd name="connsiteY7" fmla="*/ 1138237 h 2466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819400" h="2466975">
                <a:moveTo>
                  <a:pt x="0" y="1138237"/>
                </a:moveTo>
                <a:lnTo>
                  <a:pt x="623888" y="781050"/>
                </a:lnTo>
                <a:lnTo>
                  <a:pt x="1062038" y="638175"/>
                </a:lnTo>
                <a:lnTo>
                  <a:pt x="1795463" y="271462"/>
                </a:lnTo>
                <a:lnTo>
                  <a:pt x="2819400" y="0"/>
                </a:lnTo>
                <a:lnTo>
                  <a:pt x="2819400" y="2466975"/>
                </a:lnTo>
                <a:lnTo>
                  <a:pt x="0" y="2466975"/>
                </a:lnTo>
                <a:lnTo>
                  <a:pt x="0" y="113823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49" name="Text Box 14"/>
          <p:cNvSpPr txBox="1">
            <a:spLocks noChangeArrowheads="1"/>
          </p:cNvSpPr>
          <p:nvPr/>
        </p:nvSpPr>
        <p:spPr bwMode="auto">
          <a:xfrm>
            <a:off x="4065442" y="3204195"/>
            <a:ext cx="128153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sl-SI" sz="1200" b="1" u="none" dirty="0" smtClean="0"/>
              <a:t>STROŠKI</a:t>
            </a:r>
          </a:p>
          <a:p>
            <a:pPr algn="ctr"/>
            <a:r>
              <a:rPr lang="sl-SI" sz="1200" b="1" dirty="0" smtClean="0"/>
              <a:t>V POGODBENI DOBI</a:t>
            </a:r>
            <a:endParaRPr lang="sl-SI" sz="1200" b="1" u="none" dirty="0"/>
          </a:p>
        </p:txBody>
      </p:sp>
      <p:sp>
        <p:nvSpPr>
          <p:cNvPr id="50" name="Text Box 14"/>
          <p:cNvSpPr txBox="1">
            <a:spLocks noChangeArrowheads="1"/>
          </p:cNvSpPr>
          <p:nvPr/>
        </p:nvSpPr>
        <p:spPr bwMode="auto">
          <a:xfrm>
            <a:off x="6198942" y="3377922"/>
            <a:ext cx="128153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sl-SI" sz="1200" b="1" u="none" dirty="0" smtClean="0"/>
              <a:t>STROŠKI</a:t>
            </a:r>
          </a:p>
          <a:p>
            <a:pPr algn="ctr"/>
            <a:r>
              <a:rPr lang="sl-SI" sz="1200" b="1" dirty="0" smtClean="0"/>
              <a:t>PO PRETEKU POGODBENE DOBE</a:t>
            </a:r>
            <a:endParaRPr lang="sl-SI" sz="1200" b="1" u="none" dirty="0"/>
          </a:p>
        </p:txBody>
      </p:sp>
      <p:sp>
        <p:nvSpPr>
          <p:cNvPr id="52" name="Text Box 14"/>
          <p:cNvSpPr txBox="1">
            <a:spLocks noChangeArrowheads="1"/>
          </p:cNvSpPr>
          <p:nvPr/>
        </p:nvSpPr>
        <p:spPr bwMode="auto">
          <a:xfrm>
            <a:off x="1531938" y="4509120"/>
            <a:ext cx="167401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sl-SI" sz="800" b="1" u="none" dirty="0" smtClean="0"/>
              <a:t>Variabilni stroški (energent)</a:t>
            </a:r>
            <a:endParaRPr lang="sl-SI" sz="800" b="1" u="none" dirty="0"/>
          </a:p>
        </p:txBody>
      </p:sp>
      <p:sp>
        <p:nvSpPr>
          <p:cNvPr id="53" name="Text Box 14"/>
          <p:cNvSpPr txBox="1">
            <a:spLocks noChangeArrowheads="1"/>
          </p:cNvSpPr>
          <p:nvPr/>
        </p:nvSpPr>
        <p:spPr bwMode="auto">
          <a:xfrm>
            <a:off x="3828603" y="3874571"/>
            <a:ext cx="167401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sl-SI" sz="800" b="1" u="none" dirty="0" smtClean="0"/>
              <a:t>Variabilni stroški (energent)</a:t>
            </a:r>
            <a:endParaRPr lang="sl-SI" sz="800" b="1" u="none" dirty="0"/>
          </a:p>
        </p:txBody>
      </p:sp>
      <p:sp>
        <p:nvSpPr>
          <p:cNvPr id="54" name="Text Box 14"/>
          <p:cNvSpPr txBox="1">
            <a:spLocks noChangeArrowheads="1"/>
          </p:cNvSpPr>
          <p:nvPr/>
        </p:nvSpPr>
        <p:spPr bwMode="auto">
          <a:xfrm>
            <a:off x="6057414" y="4208919"/>
            <a:ext cx="1674018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sl-SI" sz="800" b="1" u="none" dirty="0" smtClean="0"/>
              <a:t>Variabilni stroški (energent)</a:t>
            </a:r>
            <a:endParaRPr lang="sl-SI" sz="800" b="1" u="none" dirty="0"/>
          </a:p>
        </p:txBody>
      </p:sp>
    </p:spTree>
    <p:extLst>
      <p:ext uri="{BB962C8B-B14F-4D97-AF65-F5344CB8AC3E}">
        <p14:creationId xmlns="" xmlns:p14="http://schemas.microsoft.com/office/powerpoint/2010/main" val="76216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32" grpId="0" animBg="1"/>
      <p:bldP spid="34" grpId="0" animBg="1"/>
      <p:bldP spid="36" grpId="0" animBg="1"/>
      <p:bldP spid="22" grpId="0"/>
      <p:bldP spid="9" grpId="0" animBg="1"/>
      <p:bldP spid="30" grpId="0"/>
      <p:bldP spid="33" grpId="0"/>
      <p:bldP spid="35" grpId="0"/>
      <p:bldP spid="20" grpId="0" animBg="1"/>
      <p:bldP spid="49" grpId="0"/>
      <p:bldP spid="50" grpId="0"/>
      <p:bldP spid="52" grpId="0"/>
      <p:bldP spid="53" grpId="0"/>
      <p:bldP spid="5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slov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Pogodbena oskrba z energijo (ESC)</a:t>
            </a:r>
            <a:endParaRPr lang="sl-SI" dirty="0"/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Celovite sistemske rešitve</a:t>
            </a:r>
            <a:endParaRPr lang="en-US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1D1DA-3F46-2740-AD89-04A595C448F4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0" name="Ograda vsebine 1"/>
          <p:cNvSpPr txBox="1">
            <a:spLocks/>
          </p:cNvSpPr>
          <p:nvPr/>
        </p:nvSpPr>
        <p:spPr>
          <a:xfrm>
            <a:off x="791570" y="1547833"/>
            <a:ext cx="7884886" cy="4997624"/>
          </a:xfrm>
          <a:prstGeom prst="rect">
            <a:avLst/>
          </a:prstGeom>
        </p:spPr>
        <p:txBody>
          <a:bodyPr/>
          <a:lstStyle>
            <a:lvl1pPr marL="288000" indent="-288000" algn="l" defTabSz="457200" rtl="0" eaLnBrk="1" latinLnBrk="0" hangingPunct="1">
              <a:spcBef>
                <a:spcPct val="20000"/>
              </a:spcBef>
              <a:buClr>
                <a:srgbClr val="CD0920"/>
              </a:buClr>
              <a:buFont typeface="Arial"/>
              <a:buChar char="•"/>
              <a:defRPr sz="3000" kern="1200">
                <a:solidFill>
                  <a:srgbClr val="6D6E6D"/>
                </a:solidFill>
                <a:latin typeface="+mn-lt"/>
                <a:ea typeface="+mn-ea"/>
                <a:cs typeface="+mn-cs"/>
              </a:defRPr>
            </a:lvl1pPr>
            <a:lvl2pPr marL="576000" indent="-288000" algn="l" defTabSz="457200" rtl="0" eaLnBrk="1" latinLnBrk="0" hangingPunct="1">
              <a:spcBef>
                <a:spcPct val="20000"/>
              </a:spcBef>
              <a:buClr>
                <a:srgbClr val="CD0920"/>
              </a:buClr>
              <a:buFont typeface="Arial"/>
              <a:buChar char="•"/>
              <a:defRPr sz="2700" kern="1200">
                <a:solidFill>
                  <a:srgbClr val="6D6E6D"/>
                </a:solidFill>
                <a:latin typeface="+mn-lt"/>
                <a:ea typeface="+mn-ea"/>
                <a:cs typeface="+mn-cs"/>
              </a:defRPr>
            </a:lvl2pPr>
            <a:lvl3pPr marL="864000" indent="-288000" algn="l" defTabSz="457200" rtl="0" eaLnBrk="1" latinLnBrk="0" hangingPunct="1">
              <a:spcBef>
                <a:spcPct val="20000"/>
              </a:spcBef>
              <a:buClr>
                <a:srgbClr val="CD0920"/>
              </a:buClr>
              <a:buFont typeface="Arial"/>
              <a:buChar char="•"/>
              <a:defRPr sz="2400" kern="1200">
                <a:solidFill>
                  <a:srgbClr val="6D6E6D"/>
                </a:solidFill>
                <a:latin typeface="+mn-lt"/>
                <a:ea typeface="+mn-ea"/>
                <a:cs typeface="+mn-cs"/>
              </a:defRPr>
            </a:lvl3pPr>
            <a:lvl4pPr marL="1152000" indent="-288000" algn="l" defTabSz="457200" rtl="0" eaLnBrk="1" latinLnBrk="0" hangingPunct="1">
              <a:spcBef>
                <a:spcPct val="20000"/>
              </a:spcBef>
              <a:buClr>
                <a:srgbClr val="CD0920"/>
              </a:buClr>
              <a:buFont typeface="Arial"/>
              <a:buChar char="•"/>
              <a:defRPr sz="2000" kern="1200">
                <a:solidFill>
                  <a:srgbClr val="6D6E6D"/>
                </a:solidFill>
                <a:latin typeface="+mn-lt"/>
                <a:ea typeface="+mn-ea"/>
                <a:cs typeface="+mn-cs"/>
              </a:defRPr>
            </a:lvl4pPr>
            <a:lvl5pPr marL="1440000" indent="-288000" algn="l" defTabSz="457200" rtl="0" eaLnBrk="1" latinLnBrk="0" hangingPunct="1">
              <a:spcBef>
                <a:spcPct val="20000"/>
              </a:spcBef>
              <a:buClr>
                <a:srgbClr val="CD0920"/>
              </a:buClr>
              <a:buFont typeface="Arial"/>
              <a:buChar char="•"/>
              <a:defRPr sz="2000" kern="1200">
                <a:solidFill>
                  <a:srgbClr val="6D6E6D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sl-SI" sz="800" dirty="0" smtClean="0"/>
          </a:p>
          <a:p>
            <a:r>
              <a:rPr lang="sl-SI" sz="2600" dirty="0" smtClean="0"/>
              <a:t>Izvajalec se s pogodbo zaveže </a:t>
            </a:r>
            <a:r>
              <a:rPr lang="sl-SI" sz="2600" b="1" dirty="0" smtClean="0"/>
              <a:t>izvesti ukrepe</a:t>
            </a:r>
            <a:r>
              <a:rPr lang="sl-SI" sz="2600" dirty="0" smtClean="0"/>
              <a:t>, ki bodo zagotovili zanesljivo oskrbo objekta z energijo</a:t>
            </a:r>
          </a:p>
          <a:p>
            <a:r>
              <a:rPr lang="sl-SI" sz="2600" b="1" dirty="0" smtClean="0"/>
              <a:t>Jamči </a:t>
            </a:r>
            <a:r>
              <a:rPr lang="sl-SI" sz="2600" dirty="0" smtClean="0"/>
              <a:t>za dogovorjeno količino in kakovost energije na dogovorjenem mestu, ne pa za prihranke!</a:t>
            </a:r>
          </a:p>
          <a:p>
            <a:r>
              <a:rPr lang="sl-SI" sz="2600" dirty="0" smtClean="0"/>
              <a:t>Plačilo storitve – fiksni del in variabilni del, odvisen od porabe</a:t>
            </a:r>
          </a:p>
          <a:p>
            <a:pPr lvl="1"/>
            <a:r>
              <a:rPr lang="sl-SI" sz="2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Možno jamstvo za učinkovitost!</a:t>
            </a:r>
          </a:p>
          <a:p>
            <a:endParaRPr lang="sl-SI" dirty="0"/>
          </a:p>
        </p:txBody>
      </p:sp>
    </p:spTree>
    <p:extLst>
      <p:ext uri="{BB962C8B-B14F-4D97-AF65-F5344CB8AC3E}">
        <p14:creationId xmlns="" xmlns:p14="http://schemas.microsoft.com/office/powerpoint/2010/main" val="3733376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slov 6"/>
          <p:cNvSpPr>
            <a:spLocks noGrp="1"/>
          </p:cNvSpPr>
          <p:nvPr>
            <p:ph type="title"/>
          </p:nvPr>
        </p:nvSpPr>
        <p:spPr>
          <a:xfrm>
            <a:off x="899999" y="720000"/>
            <a:ext cx="7541635" cy="646180"/>
          </a:xfrm>
        </p:spPr>
        <p:txBody>
          <a:bodyPr>
            <a:normAutofit fontScale="90000"/>
          </a:bodyPr>
          <a:lstStyle/>
          <a:p>
            <a:r>
              <a:rPr lang="sl-SI" dirty="0" smtClean="0"/>
              <a:t>ESC in EPC projekti – možna kombinacija z nepovratnimi sredstvi</a:t>
            </a:r>
            <a:endParaRPr lang="sl-SI" dirty="0"/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Celovite sistemske rešitve</a:t>
            </a:r>
            <a:endParaRPr lang="en-US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1D1DA-3F46-2740-AD89-04A595C448F4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0" name="Ograda vsebine 1"/>
          <p:cNvSpPr txBox="1">
            <a:spLocks/>
          </p:cNvSpPr>
          <p:nvPr/>
        </p:nvSpPr>
        <p:spPr>
          <a:xfrm>
            <a:off x="791570" y="1860376"/>
            <a:ext cx="7884886" cy="4997624"/>
          </a:xfrm>
          <a:prstGeom prst="rect">
            <a:avLst/>
          </a:prstGeom>
        </p:spPr>
        <p:txBody>
          <a:bodyPr/>
          <a:lstStyle>
            <a:lvl1pPr marL="288000" indent="-288000" algn="l" defTabSz="457200" rtl="0" eaLnBrk="1" latinLnBrk="0" hangingPunct="1">
              <a:spcBef>
                <a:spcPct val="20000"/>
              </a:spcBef>
              <a:buClr>
                <a:srgbClr val="CD0920"/>
              </a:buClr>
              <a:buFont typeface="Arial"/>
              <a:buChar char="•"/>
              <a:defRPr sz="3000" kern="1200">
                <a:solidFill>
                  <a:srgbClr val="6D6E6D"/>
                </a:solidFill>
                <a:latin typeface="+mn-lt"/>
                <a:ea typeface="+mn-ea"/>
                <a:cs typeface="+mn-cs"/>
              </a:defRPr>
            </a:lvl1pPr>
            <a:lvl2pPr marL="576000" indent="-288000" algn="l" defTabSz="457200" rtl="0" eaLnBrk="1" latinLnBrk="0" hangingPunct="1">
              <a:spcBef>
                <a:spcPct val="20000"/>
              </a:spcBef>
              <a:buClr>
                <a:srgbClr val="CD0920"/>
              </a:buClr>
              <a:buFont typeface="Arial"/>
              <a:buChar char="•"/>
              <a:defRPr sz="2700" kern="1200">
                <a:solidFill>
                  <a:srgbClr val="6D6E6D"/>
                </a:solidFill>
                <a:latin typeface="+mn-lt"/>
                <a:ea typeface="+mn-ea"/>
                <a:cs typeface="+mn-cs"/>
              </a:defRPr>
            </a:lvl2pPr>
            <a:lvl3pPr marL="864000" indent="-288000" algn="l" defTabSz="457200" rtl="0" eaLnBrk="1" latinLnBrk="0" hangingPunct="1">
              <a:spcBef>
                <a:spcPct val="20000"/>
              </a:spcBef>
              <a:buClr>
                <a:srgbClr val="CD0920"/>
              </a:buClr>
              <a:buFont typeface="Arial"/>
              <a:buChar char="•"/>
              <a:defRPr sz="2400" kern="1200">
                <a:solidFill>
                  <a:srgbClr val="6D6E6D"/>
                </a:solidFill>
                <a:latin typeface="+mn-lt"/>
                <a:ea typeface="+mn-ea"/>
                <a:cs typeface="+mn-cs"/>
              </a:defRPr>
            </a:lvl3pPr>
            <a:lvl4pPr marL="1152000" indent="-288000" algn="l" defTabSz="457200" rtl="0" eaLnBrk="1" latinLnBrk="0" hangingPunct="1">
              <a:spcBef>
                <a:spcPct val="20000"/>
              </a:spcBef>
              <a:buClr>
                <a:srgbClr val="CD0920"/>
              </a:buClr>
              <a:buFont typeface="Arial"/>
              <a:buChar char="•"/>
              <a:defRPr sz="2000" kern="1200">
                <a:solidFill>
                  <a:srgbClr val="6D6E6D"/>
                </a:solidFill>
                <a:latin typeface="+mn-lt"/>
                <a:ea typeface="+mn-ea"/>
                <a:cs typeface="+mn-cs"/>
              </a:defRPr>
            </a:lvl4pPr>
            <a:lvl5pPr marL="1440000" indent="-288000" algn="l" defTabSz="457200" rtl="0" eaLnBrk="1" latinLnBrk="0" hangingPunct="1">
              <a:spcBef>
                <a:spcPct val="20000"/>
              </a:spcBef>
              <a:buClr>
                <a:srgbClr val="CD0920"/>
              </a:buClr>
              <a:buFont typeface="Arial"/>
              <a:buChar char="•"/>
              <a:defRPr sz="2000" kern="1200">
                <a:solidFill>
                  <a:srgbClr val="6D6E6D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sl-SI" sz="800" dirty="0" smtClean="0"/>
          </a:p>
          <a:p>
            <a:r>
              <a:rPr lang="sl-SI" sz="2600" dirty="0" smtClean="0"/>
              <a:t>Energetsko </a:t>
            </a:r>
            <a:r>
              <a:rPr lang="sl-SI" sz="2600" dirty="0" err="1" smtClean="0"/>
              <a:t>pogodbeništvo</a:t>
            </a:r>
            <a:r>
              <a:rPr lang="sl-SI" sz="2600" dirty="0" smtClean="0"/>
              <a:t> poudarjeno v Direktivi o energetski učinkovitosti (2012/27/EU) in predlogu novele Energetskega zakona</a:t>
            </a:r>
          </a:p>
          <a:p>
            <a:r>
              <a:rPr lang="sl-SI" sz="2600" dirty="0" smtClean="0"/>
              <a:t>V objavljenih razpisih (KNLB, DOLB, UREE…veliki zavezanci) že možnost pridobitve nepovratnih sredstev s strani pogodbenika – učinek nujno naročniku</a:t>
            </a:r>
          </a:p>
          <a:p>
            <a:r>
              <a:rPr lang="sl-SI" sz="2600" b="1" dirty="0" smtClean="0"/>
              <a:t>Razpis </a:t>
            </a:r>
            <a:r>
              <a:rPr lang="sl-SI" sz="2600" b="1" dirty="0" err="1" smtClean="0"/>
              <a:t>MzIP</a:t>
            </a:r>
            <a:r>
              <a:rPr lang="sl-SI" sz="2600" b="1" dirty="0" smtClean="0"/>
              <a:t> LS2 (ovoji in stavbno pohištvo) + EPC energetski sistemi – Model Marie</a:t>
            </a:r>
          </a:p>
          <a:p>
            <a:pPr>
              <a:buNone/>
            </a:pPr>
            <a:endParaRPr lang="sl-SI" sz="2600" dirty="0" smtClean="0"/>
          </a:p>
        </p:txBody>
      </p:sp>
    </p:spTree>
    <p:extLst>
      <p:ext uri="{BB962C8B-B14F-4D97-AF65-F5344CB8AC3E}">
        <p14:creationId xmlns="" xmlns:p14="http://schemas.microsoft.com/office/powerpoint/2010/main" val="3733376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Naslov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Učinkovito do izvedbe projektov EP</a:t>
            </a:r>
            <a:endParaRPr lang="sl-SI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1D1DA-3F46-2740-AD89-04A595C448F4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0" name="Ograda besedila 9"/>
          <p:cNvSpPr>
            <a:spLocks noGrp="1"/>
          </p:cNvSpPr>
          <p:nvPr>
            <p:ph type="body" sz="quarter" idx="13"/>
          </p:nvPr>
        </p:nvSpPr>
        <p:spPr>
          <a:xfrm>
            <a:off x="900113" y="1673267"/>
            <a:ext cx="7343887" cy="4517275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sl-SI" dirty="0" smtClean="0"/>
              <a:t>Naročniki potrebujejo celovito podporo in celovito rešitev!</a:t>
            </a:r>
          </a:p>
          <a:p>
            <a:pPr marL="0" indent="0">
              <a:buNone/>
            </a:pPr>
            <a:endParaRPr lang="sl-SI" dirty="0" smtClean="0"/>
          </a:p>
          <a:p>
            <a:pPr marL="514350" indent="-514350">
              <a:buFont typeface="+mj-lt"/>
              <a:buAutoNum type="arabicPeriod"/>
            </a:pPr>
            <a:r>
              <a:rPr lang="sl-SI" dirty="0" smtClean="0"/>
              <a:t>Priprava podatkov za </a:t>
            </a:r>
            <a:r>
              <a:rPr lang="sl-SI" dirty="0"/>
              <a:t>odločanje o ukrepih za doseganje učinkovite rabe energije in </a:t>
            </a:r>
            <a:r>
              <a:rPr lang="sl-SI" dirty="0" smtClean="0"/>
              <a:t>vode</a:t>
            </a:r>
          </a:p>
          <a:p>
            <a:pPr lvl="2"/>
            <a:r>
              <a:rPr lang="sl-SI" dirty="0" smtClean="0"/>
              <a:t>Kateri podatki in kako do podatkov</a:t>
            </a:r>
            <a:r>
              <a:rPr lang="sl-SI" dirty="0"/>
              <a:t>? Nepopolne evidence oz. nepopolne baze podatkov.</a:t>
            </a:r>
          </a:p>
          <a:p>
            <a:pPr lvl="2"/>
            <a:r>
              <a:rPr lang="sl-SI" dirty="0" smtClean="0"/>
              <a:t>Motivacija? Naročniki v tej fazi morajo poznati cilj in prepoznati dodane vrednosti.</a:t>
            </a:r>
            <a:endParaRPr lang="sl-SI" dirty="0"/>
          </a:p>
          <a:p>
            <a:pPr marL="514350" indent="-514350">
              <a:buFont typeface="+mj-lt"/>
              <a:buAutoNum type="arabicPeriod"/>
            </a:pPr>
            <a:r>
              <a:rPr lang="sl-SI" dirty="0" smtClean="0"/>
              <a:t>Priprava analiz in predlogov ukrepov za doseganje potencialnih prihrankov z izračunano vračilno dobo</a:t>
            </a:r>
          </a:p>
          <a:p>
            <a:pPr lvl="2"/>
            <a:r>
              <a:rPr lang="sl-SI" dirty="0" smtClean="0"/>
              <a:t>Primeri dobe prakse (referenčni projekti), vzorci.</a:t>
            </a:r>
          </a:p>
          <a:p>
            <a:pPr lvl="2"/>
            <a:r>
              <a:rPr lang="sl-SI" dirty="0" smtClean="0"/>
              <a:t>Predlogi smiselnih ukrepov, fokus na ukrepe s krajšimi vračilnimi dobami. Strokovno znanje in bogate izkušnje.</a:t>
            </a:r>
            <a:endParaRPr lang="sl-SI" dirty="0"/>
          </a:p>
          <a:p>
            <a:pPr marL="514350" indent="-514350">
              <a:buFont typeface="+mj-lt"/>
              <a:buAutoNum type="arabicPeriod"/>
            </a:pPr>
            <a:r>
              <a:rPr lang="sl-SI" dirty="0" smtClean="0"/>
              <a:t>Priprava celovitih idejnih rešitev, strokovno </a:t>
            </a:r>
            <a:r>
              <a:rPr lang="sl-SI" dirty="0"/>
              <a:t>tehnično in finančno svetovanje pri novih investicijah v ukrepe učinkovite rabe energije in </a:t>
            </a:r>
            <a:r>
              <a:rPr lang="sl-SI" dirty="0" smtClean="0"/>
              <a:t>vode.</a:t>
            </a:r>
          </a:p>
          <a:p>
            <a:pPr lvl="2"/>
            <a:r>
              <a:rPr lang="sl-SI" dirty="0" smtClean="0"/>
              <a:t>Strokovni dialog. </a:t>
            </a:r>
          </a:p>
          <a:p>
            <a:pPr lvl="2"/>
            <a:r>
              <a:rPr lang="sl-SI" dirty="0" smtClean="0"/>
              <a:t>Priprava idejnih rešitev celovite sanacije.</a:t>
            </a:r>
          </a:p>
          <a:p>
            <a:pPr lvl="2"/>
            <a:r>
              <a:rPr lang="sl-SI" dirty="0" smtClean="0"/>
              <a:t>Priprava investicijskih programov, ekonomskih študij izvedljivost, ..</a:t>
            </a:r>
            <a:endParaRPr lang="sl-SI" dirty="0"/>
          </a:p>
        </p:txBody>
      </p:sp>
      <p:sp>
        <p:nvSpPr>
          <p:cNvPr id="11" name="Ograda noge 2"/>
          <p:cNvSpPr>
            <a:spLocks noGrp="1"/>
          </p:cNvSpPr>
          <p:nvPr>
            <p:ph type="ftr" sz="quarter" idx="11"/>
          </p:nvPr>
        </p:nvSpPr>
        <p:spPr>
          <a:xfrm>
            <a:off x="2664000" y="6487889"/>
            <a:ext cx="3352584" cy="146018"/>
          </a:xfrm>
        </p:spPr>
        <p:txBody>
          <a:bodyPr/>
          <a:lstStyle/>
          <a:p>
            <a:r>
              <a:rPr lang="hr-HR" dirty="0"/>
              <a:t>Energetske </a:t>
            </a:r>
            <a:r>
              <a:rPr lang="hr-HR" dirty="0" err="1"/>
              <a:t>in</a:t>
            </a:r>
            <a:r>
              <a:rPr lang="hr-HR" dirty="0"/>
              <a:t> </a:t>
            </a:r>
            <a:r>
              <a:rPr lang="hr-HR" dirty="0" err="1"/>
              <a:t>okoljske</a:t>
            </a:r>
            <a:r>
              <a:rPr lang="hr-HR" dirty="0"/>
              <a:t> </a:t>
            </a:r>
            <a:r>
              <a:rPr lang="hr-HR" dirty="0" err="1"/>
              <a:t>rešitve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3275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1D1DA-3F46-2740-AD89-04A595C448F4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0" name="Ograda besedila 9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sl-SI" sz="1900" dirty="0" smtClean="0"/>
              <a:t>Naročniki potrebujejo celovito podporo in celovito rešitev!</a:t>
            </a:r>
          </a:p>
          <a:p>
            <a:pPr marL="0" indent="0">
              <a:buNone/>
            </a:pPr>
            <a:endParaRPr lang="sl-SI" sz="1900" dirty="0" smtClean="0"/>
          </a:p>
          <a:p>
            <a:pPr marL="514350" indent="-514350">
              <a:buFont typeface="+mj-lt"/>
              <a:buAutoNum type="arabicPeriod" startAt="4"/>
            </a:pPr>
            <a:r>
              <a:rPr lang="sl-SI" sz="1900" dirty="0" smtClean="0"/>
              <a:t>Priprava razpisne dokumentacije</a:t>
            </a:r>
          </a:p>
          <a:p>
            <a:pPr lvl="2"/>
            <a:r>
              <a:rPr lang="sl-SI" sz="1500" dirty="0" smtClean="0"/>
              <a:t>Primeri uspešno zaključenih razpis, vzorci (mreženje).</a:t>
            </a:r>
          </a:p>
          <a:p>
            <a:pPr marL="514350" indent="-514350">
              <a:buFont typeface="+mj-lt"/>
              <a:buAutoNum type="arabicPeriod" startAt="4"/>
            </a:pPr>
            <a:r>
              <a:rPr lang="sl-SI" sz="1900" dirty="0" smtClean="0"/>
              <a:t>Pomoč </a:t>
            </a:r>
            <a:r>
              <a:rPr lang="sl-SI" sz="1900" dirty="0"/>
              <a:t>pri zagotavljanju sredstev za izvedbo ukrepov za učinkovito rabo energije in </a:t>
            </a:r>
            <a:r>
              <a:rPr lang="sl-SI" sz="1900" dirty="0" smtClean="0"/>
              <a:t>vode (financiranje in subvencioniranje)</a:t>
            </a:r>
          </a:p>
          <a:p>
            <a:pPr lvl="2"/>
            <a:r>
              <a:rPr lang="sl-SI" sz="1500" dirty="0" smtClean="0"/>
              <a:t>Energetsko </a:t>
            </a:r>
            <a:r>
              <a:rPr lang="sl-SI" sz="1500" dirty="0" err="1" smtClean="0"/>
              <a:t>pogodbeništvo</a:t>
            </a:r>
            <a:r>
              <a:rPr lang="sl-SI" sz="1500" dirty="0" smtClean="0"/>
              <a:t>. Ponudniki, ki razpolagajo z zadostnim kapitalom za izvedbo investicij.</a:t>
            </a:r>
            <a:endParaRPr lang="sl-SI" sz="1500" dirty="0"/>
          </a:p>
          <a:p>
            <a:pPr marL="514350" indent="-514350">
              <a:buFont typeface="+mj-lt"/>
              <a:buAutoNum type="arabicPeriod" startAt="4"/>
            </a:pPr>
            <a:r>
              <a:rPr lang="sl-SI" sz="1900" dirty="0"/>
              <a:t>Izvedba ukrepov za znižanje rabe energije in </a:t>
            </a:r>
            <a:r>
              <a:rPr lang="sl-SI" sz="1900" dirty="0" smtClean="0"/>
              <a:t>vode</a:t>
            </a:r>
          </a:p>
          <a:p>
            <a:pPr lvl="2"/>
            <a:r>
              <a:rPr lang="sl-SI" sz="1500" dirty="0" smtClean="0"/>
              <a:t>Prevzem tveganja za rezultate. Ponudniki, ki imajo zadosti izkušenj in razpolagajo z ustreznimi strokovnimi znanji, da so pripravljeni prevzeti tveganje za rezultate.</a:t>
            </a:r>
            <a:endParaRPr lang="sl-SI" sz="1500" dirty="0"/>
          </a:p>
        </p:txBody>
      </p:sp>
      <p:sp>
        <p:nvSpPr>
          <p:cNvPr id="11" name="Ograda noge 2"/>
          <p:cNvSpPr>
            <a:spLocks noGrp="1"/>
          </p:cNvSpPr>
          <p:nvPr>
            <p:ph type="ftr" sz="quarter" idx="11"/>
          </p:nvPr>
        </p:nvSpPr>
        <p:spPr>
          <a:xfrm>
            <a:off x="2664000" y="6487889"/>
            <a:ext cx="3352584" cy="146018"/>
          </a:xfrm>
        </p:spPr>
        <p:txBody>
          <a:bodyPr/>
          <a:lstStyle/>
          <a:p>
            <a:r>
              <a:rPr lang="hr-HR" dirty="0"/>
              <a:t>Energetske </a:t>
            </a:r>
            <a:r>
              <a:rPr lang="hr-HR" dirty="0" err="1"/>
              <a:t>in</a:t>
            </a:r>
            <a:r>
              <a:rPr lang="hr-HR" dirty="0"/>
              <a:t> </a:t>
            </a:r>
            <a:r>
              <a:rPr lang="hr-HR" dirty="0" err="1"/>
              <a:t>okoljske</a:t>
            </a:r>
            <a:r>
              <a:rPr lang="hr-HR" dirty="0"/>
              <a:t> </a:t>
            </a:r>
            <a:r>
              <a:rPr lang="hr-HR" dirty="0" err="1"/>
              <a:t>rešitve</a:t>
            </a:r>
            <a:endParaRPr lang="en-US" dirty="0"/>
          </a:p>
        </p:txBody>
      </p:sp>
      <p:sp>
        <p:nvSpPr>
          <p:cNvPr id="8" name="Naslov 8"/>
          <p:cNvSpPr>
            <a:spLocks noGrp="1"/>
          </p:cNvSpPr>
          <p:nvPr>
            <p:ph type="title"/>
          </p:nvPr>
        </p:nvSpPr>
        <p:spPr>
          <a:xfrm>
            <a:off x="900000" y="720000"/>
            <a:ext cx="7344000" cy="646180"/>
          </a:xfrm>
        </p:spPr>
        <p:txBody>
          <a:bodyPr/>
          <a:lstStyle/>
          <a:p>
            <a:r>
              <a:rPr lang="sl-SI" dirty="0" smtClean="0"/>
              <a:t>Učinkovito do izvedbe projektov EP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xmlns="" val="1438474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Energetske in okoljske rešitve</a:t>
            </a:r>
            <a:endParaRPr lang="en-US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1D1DA-3F46-2740-AD89-04A595C448F4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ctr"/>
            <a:endParaRPr lang="sl-SI" dirty="0" smtClean="0"/>
          </a:p>
          <a:p>
            <a:pPr algn="ctr"/>
            <a:endParaRPr lang="sl-SI" dirty="0"/>
          </a:p>
          <a:p>
            <a:pPr algn="ctr"/>
            <a:endParaRPr lang="sl-SI" dirty="0" smtClean="0"/>
          </a:p>
          <a:p>
            <a:pPr algn="ctr"/>
            <a:r>
              <a:rPr lang="sl-SI" sz="4000" b="1" dirty="0" smtClean="0"/>
              <a:t>Primeri dobre prakse energetskega </a:t>
            </a:r>
            <a:r>
              <a:rPr lang="sl-SI" sz="4000" b="1" dirty="0" err="1" smtClean="0"/>
              <a:t>pogodbeništva</a:t>
            </a:r>
            <a:endParaRPr lang="sl-SI" sz="4000" b="1" dirty="0"/>
          </a:p>
        </p:txBody>
      </p:sp>
    </p:spTree>
    <p:extLst>
      <p:ext uri="{BB962C8B-B14F-4D97-AF65-F5344CB8AC3E}">
        <p14:creationId xmlns:p14="http://schemas.microsoft.com/office/powerpoint/2010/main" xmlns="" val="3604877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4051" y="1612900"/>
            <a:ext cx="5752209" cy="452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3600" dirty="0" smtClean="0"/>
              <a:t>Energetsko upravljanje </a:t>
            </a:r>
            <a:r>
              <a:rPr lang="hr-HR" sz="3600" dirty="0" err="1" smtClean="0"/>
              <a:t>objektov</a:t>
            </a:r>
            <a:endParaRPr lang="en-US" sz="3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dirty="0"/>
              <a:t>Energetske </a:t>
            </a:r>
            <a:r>
              <a:rPr lang="hr-HR" dirty="0" err="1"/>
              <a:t>in</a:t>
            </a:r>
            <a:r>
              <a:rPr lang="hr-HR" dirty="0"/>
              <a:t> </a:t>
            </a:r>
            <a:r>
              <a:rPr lang="hr-HR" dirty="0" err="1"/>
              <a:t>okoljske</a:t>
            </a:r>
            <a:r>
              <a:rPr lang="hr-HR" dirty="0"/>
              <a:t> </a:t>
            </a:r>
            <a:r>
              <a:rPr lang="hr-HR" dirty="0" err="1"/>
              <a:t>rešitve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900000" y="5157926"/>
            <a:ext cx="5760113" cy="979350"/>
          </a:xfrm>
          <a:solidFill>
            <a:schemeClr val="accent1">
              <a:lumMod val="50000"/>
              <a:alpha val="65000"/>
            </a:schemeClr>
          </a:solidFill>
        </p:spPr>
        <p:txBody>
          <a:bodyPr/>
          <a:lstStyle/>
          <a:p>
            <a:r>
              <a:rPr lang="hr-HR" sz="2000" dirty="0" err="1"/>
              <a:t>C</a:t>
            </a:r>
            <a:r>
              <a:rPr lang="hr-HR" sz="2000" dirty="0" err="1" smtClean="0"/>
              <a:t>elovite</a:t>
            </a:r>
            <a:r>
              <a:rPr lang="hr-HR" sz="2000" dirty="0" smtClean="0"/>
              <a:t> </a:t>
            </a:r>
            <a:r>
              <a:rPr lang="hr-HR" sz="2000" dirty="0" err="1" smtClean="0"/>
              <a:t>rešitve</a:t>
            </a:r>
            <a:r>
              <a:rPr lang="hr-HR" sz="2000" dirty="0" smtClean="0"/>
              <a:t> </a:t>
            </a:r>
            <a:r>
              <a:rPr lang="hr-HR" sz="2000" dirty="0"/>
              <a:t>učinkovite </a:t>
            </a:r>
            <a:r>
              <a:rPr lang="hr-HR" sz="2000" dirty="0" smtClean="0"/>
              <a:t>rabe energije </a:t>
            </a:r>
            <a:r>
              <a:rPr lang="hr-HR" sz="2000" dirty="0" err="1" smtClean="0"/>
              <a:t>in</a:t>
            </a:r>
            <a:r>
              <a:rPr lang="hr-HR" sz="2000" dirty="0" smtClean="0"/>
              <a:t> vode pri </a:t>
            </a:r>
            <a:r>
              <a:rPr lang="hr-HR" sz="2000" dirty="0"/>
              <a:t>načrtovanju gradnje, obnovi in upravljanju </a:t>
            </a:r>
            <a:r>
              <a:rPr lang="hr-HR" sz="2000" dirty="0" err="1" smtClean="0"/>
              <a:t>objektov</a:t>
            </a:r>
            <a:r>
              <a:rPr lang="hr-HR" sz="2000" dirty="0" smtClean="0"/>
              <a:t> z </a:t>
            </a:r>
            <a:r>
              <a:rPr lang="hr-HR" sz="2000" dirty="0"/>
              <a:t>upoštevanjem ciljev trajnostnega razvoja bivanja.</a:t>
            </a:r>
            <a:endParaRPr lang="en-US" sz="2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E1D1DA-3F46-2740-AD89-04A595C448F4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734093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1D1DA-3F46-2740-AD89-04A595C448F4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6" name="Ograda vsebine 1"/>
          <p:cNvSpPr txBox="1">
            <a:spLocks/>
          </p:cNvSpPr>
          <p:nvPr/>
        </p:nvSpPr>
        <p:spPr>
          <a:xfrm>
            <a:off x="794124" y="1043090"/>
            <a:ext cx="8208912" cy="5276056"/>
          </a:xfrm>
          <a:prstGeom prst="rect">
            <a:avLst/>
          </a:prstGeom>
        </p:spPr>
        <p:txBody>
          <a:bodyPr/>
          <a:lstStyle>
            <a:lvl1pPr marL="288000" indent="-288000" algn="l" defTabSz="457200" rtl="0" eaLnBrk="1" latinLnBrk="0" hangingPunct="1">
              <a:spcBef>
                <a:spcPct val="20000"/>
              </a:spcBef>
              <a:buClr>
                <a:srgbClr val="CD0920"/>
              </a:buClr>
              <a:buFont typeface="Arial"/>
              <a:buChar char="•"/>
              <a:defRPr sz="3000" kern="1200">
                <a:solidFill>
                  <a:srgbClr val="6D6E6D"/>
                </a:solidFill>
                <a:latin typeface="+mn-lt"/>
                <a:ea typeface="+mn-ea"/>
                <a:cs typeface="+mn-cs"/>
              </a:defRPr>
            </a:lvl1pPr>
            <a:lvl2pPr marL="576000" indent="-288000" algn="l" defTabSz="457200" rtl="0" eaLnBrk="1" latinLnBrk="0" hangingPunct="1">
              <a:spcBef>
                <a:spcPct val="20000"/>
              </a:spcBef>
              <a:buClr>
                <a:srgbClr val="CD0920"/>
              </a:buClr>
              <a:buFont typeface="Arial"/>
              <a:buChar char="•"/>
              <a:defRPr sz="2700" kern="1200">
                <a:solidFill>
                  <a:srgbClr val="6D6E6D"/>
                </a:solidFill>
                <a:latin typeface="+mn-lt"/>
                <a:ea typeface="+mn-ea"/>
                <a:cs typeface="+mn-cs"/>
              </a:defRPr>
            </a:lvl2pPr>
            <a:lvl3pPr marL="864000" indent="-288000" algn="l" defTabSz="457200" rtl="0" eaLnBrk="1" latinLnBrk="0" hangingPunct="1">
              <a:spcBef>
                <a:spcPct val="20000"/>
              </a:spcBef>
              <a:buClr>
                <a:srgbClr val="CD0920"/>
              </a:buClr>
              <a:buFont typeface="Arial"/>
              <a:buChar char="•"/>
              <a:defRPr sz="2400" kern="1200">
                <a:solidFill>
                  <a:srgbClr val="6D6E6D"/>
                </a:solidFill>
                <a:latin typeface="+mn-lt"/>
                <a:ea typeface="+mn-ea"/>
                <a:cs typeface="+mn-cs"/>
              </a:defRPr>
            </a:lvl3pPr>
            <a:lvl4pPr marL="1152000" indent="-288000" algn="l" defTabSz="457200" rtl="0" eaLnBrk="1" latinLnBrk="0" hangingPunct="1">
              <a:spcBef>
                <a:spcPct val="20000"/>
              </a:spcBef>
              <a:buClr>
                <a:srgbClr val="CD0920"/>
              </a:buClr>
              <a:buFont typeface="Arial"/>
              <a:buChar char="•"/>
              <a:defRPr sz="2000" kern="1200">
                <a:solidFill>
                  <a:srgbClr val="6D6E6D"/>
                </a:solidFill>
                <a:latin typeface="+mn-lt"/>
                <a:ea typeface="+mn-ea"/>
                <a:cs typeface="+mn-cs"/>
              </a:defRPr>
            </a:lvl4pPr>
            <a:lvl5pPr marL="1440000" indent="-288000" algn="l" defTabSz="457200" rtl="0" eaLnBrk="1" latinLnBrk="0" hangingPunct="1">
              <a:spcBef>
                <a:spcPct val="20000"/>
              </a:spcBef>
              <a:buClr>
                <a:srgbClr val="CD0920"/>
              </a:buClr>
              <a:buFont typeface="Arial"/>
              <a:buChar char="•"/>
              <a:defRPr sz="2000" kern="1200">
                <a:solidFill>
                  <a:srgbClr val="6D6E6D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endParaRPr lang="sl-SI" sz="800" dirty="0" smtClean="0"/>
          </a:p>
          <a:p>
            <a:r>
              <a:rPr lang="sl-SI" sz="2800" dirty="0" smtClean="0"/>
              <a:t>MO Kranj 1 (javni objekti 14) 2002-2017</a:t>
            </a:r>
          </a:p>
          <a:p>
            <a:r>
              <a:rPr lang="sl-SI" sz="2800" dirty="0" smtClean="0"/>
              <a:t>MO Kranj 2 (bazen) 2007-2017</a:t>
            </a:r>
          </a:p>
          <a:p>
            <a:r>
              <a:rPr lang="sl-SI" sz="2800" dirty="0" smtClean="0"/>
              <a:t>ZPO Celje   (bazen) 2010-2025</a:t>
            </a:r>
          </a:p>
          <a:p>
            <a:r>
              <a:rPr lang="sl-SI" sz="2800" dirty="0" smtClean="0"/>
              <a:t>Univerza Maribor (objekti 33) 2010-2025</a:t>
            </a:r>
          </a:p>
          <a:p>
            <a:r>
              <a:rPr lang="sl-SI" sz="2800" dirty="0" smtClean="0"/>
              <a:t>MO Maribor (javni objekti 3) 2011-2026</a:t>
            </a:r>
          </a:p>
          <a:p>
            <a:r>
              <a:rPr lang="sl-SI" sz="2800" dirty="0" smtClean="0"/>
              <a:t>Občina Jesenice (javni objekti 5) 2013-2023</a:t>
            </a:r>
          </a:p>
          <a:p>
            <a:r>
              <a:rPr lang="sl-SI" sz="2800" dirty="0" smtClean="0"/>
              <a:t>MO </a:t>
            </a:r>
            <a:r>
              <a:rPr lang="sl-SI" sz="2800" dirty="0"/>
              <a:t>Koper </a:t>
            </a:r>
            <a:r>
              <a:rPr lang="sl-SI" sz="2800" dirty="0" smtClean="0"/>
              <a:t>(javni objekti 30) 2012-2027</a:t>
            </a:r>
          </a:p>
          <a:p>
            <a:r>
              <a:rPr lang="sl-SI" sz="2800" dirty="0" smtClean="0"/>
              <a:t>GH Bernardin (hoteli 23) 2014-2026</a:t>
            </a:r>
          </a:p>
          <a:p>
            <a:r>
              <a:rPr lang="sl-SI" sz="2800" dirty="0" smtClean="0"/>
              <a:t>HIT </a:t>
            </a:r>
            <a:r>
              <a:rPr lang="sl-SI" sz="2800" dirty="0" err="1" smtClean="0"/>
              <a:t>Alpinea</a:t>
            </a:r>
            <a:r>
              <a:rPr lang="sl-SI" sz="2800" dirty="0" smtClean="0"/>
              <a:t> (hoteli 6) 2014-2026</a:t>
            </a:r>
            <a:endParaRPr lang="sl-SI" sz="2800" dirty="0" smtClean="0"/>
          </a:p>
          <a:p>
            <a:r>
              <a:rPr lang="sl-SI" sz="2800" dirty="0" smtClean="0"/>
              <a:t>Prihranki energije: </a:t>
            </a:r>
            <a:r>
              <a:rPr lang="sl-SI" sz="2800" dirty="0" smtClean="0"/>
              <a:t>6.980 </a:t>
            </a:r>
            <a:r>
              <a:rPr lang="sl-SI" sz="2800" dirty="0" smtClean="0"/>
              <a:t>MWh letno</a:t>
            </a:r>
          </a:p>
          <a:p>
            <a:endParaRPr lang="sl-SI" dirty="0" smtClean="0"/>
          </a:p>
          <a:p>
            <a:endParaRPr lang="sl-SI" dirty="0"/>
          </a:p>
        </p:txBody>
      </p:sp>
      <p:sp>
        <p:nvSpPr>
          <p:cNvPr id="8" name="Ograda noge 2"/>
          <p:cNvSpPr>
            <a:spLocks noGrp="1"/>
          </p:cNvSpPr>
          <p:nvPr>
            <p:ph type="ftr" sz="quarter" idx="11"/>
          </p:nvPr>
        </p:nvSpPr>
        <p:spPr>
          <a:xfrm>
            <a:off x="2664000" y="6487889"/>
            <a:ext cx="3352584" cy="146018"/>
          </a:xfrm>
        </p:spPr>
        <p:txBody>
          <a:bodyPr/>
          <a:lstStyle/>
          <a:p>
            <a:r>
              <a:rPr lang="hr-HR" dirty="0"/>
              <a:t>Energetske </a:t>
            </a:r>
            <a:r>
              <a:rPr lang="hr-HR" dirty="0" err="1"/>
              <a:t>in</a:t>
            </a:r>
            <a:r>
              <a:rPr lang="hr-HR" dirty="0"/>
              <a:t> </a:t>
            </a:r>
            <a:r>
              <a:rPr lang="hr-HR" dirty="0" err="1"/>
              <a:t>okoljske</a:t>
            </a:r>
            <a:r>
              <a:rPr lang="hr-HR" dirty="0"/>
              <a:t> </a:t>
            </a:r>
            <a:r>
              <a:rPr lang="hr-HR" dirty="0" err="1"/>
              <a:t>rešitve</a:t>
            </a:r>
            <a:endParaRPr lang="en-US" dirty="0"/>
          </a:p>
        </p:txBody>
      </p:sp>
      <p:sp>
        <p:nvSpPr>
          <p:cNvPr id="9" name="Naslov 1"/>
          <p:cNvSpPr>
            <a:spLocks noGrp="1"/>
          </p:cNvSpPr>
          <p:nvPr>
            <p:ph type="title"/>
          </p:nvPr>
        </p:nvSpPr>
        <p:spPr>
          <a:xfrm>
            <a:off x="903730" y="396910"/>
            <a:ext cx="7344000" cy="646180"/>
          </a:xfrm>
        </p:spPr>
        <p:txBody>
          <a:bodyPr/>
          <a:lstStyle/>
          <a:p>
            <a:r>
              <a:rPr lang="sl-SI" dirty="0" smtClean="0"/>
              <a:t>Referenčni projekti - prihranki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xmlns="" val="375882694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1D1DA-3F46-2740-AD89-04A595C448F4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6" name="Ograda vsebine 1"/>
          <p:cNvSpPr txBox="1">
            <a:spLocks/>
          </p:cNvSpPr>
          <p:nvPr/>
        </p:nvSpPr>
        <p:spPr>
          <a:xfrm>
            <a:off x="794124" y="1211833"/>
            <a:ext cx="8208912" cy="4997624"/>
          </a:xfrm>
          <a:prstGeom prst="rect">
            <a:avLst/>
          </a:prstGeom>
        </p:spPr>
        <p:txBody>
          <a:bodyPr/>
          <a:lstStyle>
            <a:lvl1pPr marL="288000" indent="-288000" algn="l" defTabSz="457200" rtl="0" eaLnBrk="1" latinLnBrk="0" hangingPunct="1">
              <a:spcBef>
                <a:spcPct val="20000"/>
              </a:spcBef>
              <a:buClr>
                <a:srgbClr val="CD0920"/>
              </a:buClr>
              <a:buFont typeface="Arial"/>
              <a:buChar char="•"/>
              <a:defRPr sz="3000" kern="1200">
                <a:solidFill>
                  <a:srgbClr val="6D6E6D"/>
                </a:solidFill>
                <a:latin typeface="+mn-lt"/>
                <a:ea typeface="+mn-ea"/>
                <a:cs typeface="+mn-cs"/>
              </a:defRPr>
            </a:lvl1pPr>
            <a:lvl2pPr marL="576000" indent="-288000" algn="l" defTabSz="457200" rtl="0" eaLnBrk="1" latinLnBrk="0" hangingPunct="1">
              <a:spcBef>
                <a:spcPct val="20000"/>
              </a:spcBef>
              <a:buClr>
                <a:srgbClr val="CD0920"/>
              </a:buClr>
              <a:buFont typeface="Arial"/>
              <a:buChar char="•"/>
              <a:defRPr sz="2700" kern="1200">
                <a:solidFill>
                  <a:srgbClr val="6D6E6D"/>
                </a:solidFill>
                <a:latin typeface="+mn-lt"/>
                <a:ea typeface="+mn-ea"/>
                <a:cs typeface="+mn-cs"/>
              </a:defRPr>
            </a:lvl2pPr>
            <a:lvl3pPr marL="864000" indent="-288000" algn="l" defTabSz="457200" rtl="0" eaLnBrk="1" latinLnBrk="0" hangingPunct="1">
              <a:spcBef>
                <a:spcPct val="20000"/>
              </a:spcBef>
              <a:buClr>
                <a:srgbClr val="CD0920"/>
              </a:buClr>
              <a:buFont typeface="Arial"/>
              <a:buChar char="•"/>
              <a:defRPr sz="2400" kern="1200">
                <a:solidFill>
                  <a:srgbClr val="6D6E6D"/>
                </a:solidFill>
                <a:latin typeface="+mn-lt"/>
                <a:ea typeface="+mn-ea"/>
                <a:cs typeface="+mn-cs"/>
              </a:defRPr>
            </a:lvl3pPr>
            <a:lvl4pPr marL="1152000" indent="-288000" algn="l" defTabSz="457200" rtl="0" eaLnBrk="1" latinLnBrk="0" hangingPunct="1">
              <a:spcBef>
                <a:spcPct val="20000"/>
              </a:spcBef>
              <a:buClr>
                <a:srgbClr val="CD0920"/>
              </a:buClr>
              <a:buFont typeface="Arial"/>
              <a:buChar char="•"/>
              <a:defRPr sz="2000" kern="1200">
                <a:solidFill>
                  <a:srgbClr val="6D6E6D"/>
                </a:solidFill>
                <a:latin typeface="+mn-lt"/>
                <a:ea typeface="+mn-ea"/>
                <a:cs typeface="+mn-cs"/>
              </a:defRPr>
            </a:lvl4pPr>
            <a:lvl5pPr marL="1440000" indent="-288000" algn="l" defTabSz="457200" rtl="0" eaLnBrk="1" latinLnBrk="0" hangingPunct="1">
              <a:spcBef>
                <a:spcPct val="20000"/>
              </a:spcBef>
              <a:buClr>
                <a:srgbClr val="CD0920"/>
              </a:buClr>
              <a:buFont typeface="Arial"/>
              <a:buChar char="•"/>
              <a:defRPr sz="2000" kern="1200">
                <a:solidFill>
                  <a:srgbClr val="6D6E6D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endParaRPr lang="sl-SI" sz="800" dirty="0" smtClean="0"/>
          </a:p>
          <a:p>
            <a:r>
              <a:rPr lang="sl-SI" sz="2800" dirty="0" smtClean="0"/>
              <a:t>MO Kranj (KNLB Besnica) 2011-2026</a:t>
            </a:r>
          </a:p>
          <a:p>
            <a:r>
              <a:rPr lang="sl-SI" sz="2800" dirty="0"/>
              <a:t>MO Kranj </a:t>
            </a:r>
            <a:r>
              <a:rPr lang="sl-SI" sz="2800" dirty="0" smtClean="0"/>
              <a:t>(upravna stavba) 2012-2027</a:t>
            </a:r>
            <a:endParaRPr lang="sl-SI" sz="2800" dirty="0"/>
          </a:p>
          <a:p>
            <a:r>
              <a:rPr lang="sl-SI" sz="2800" dirty="0" smtClean="0"/>
              <a:t>MO Maribor (šole) 2011-2025</a:t>
            </a:r>
          </a:p>
          <a:p>
            <a:r>
              <a:rPr lang="sl-SI" sz="2800" dirty="0" smtClean="0"/>
              <a:t>GOLEA (šole) 2012-2022</a:t>
            </a:r>
          </a:p>
          <a:p>
            <a:r>
              <a:rPr lang="sl-SI" sz="2800" dirty="0" smtClean="0"/>
              <a:t>DOLB Mojstrana 2013-2028 </a:t>
            </a:r>
          </a:p>
          <a:p>
            <a:r>
              <a:rPr lang="sl-SI" sz="2800" dirty="0" smtClean="0"/>
              <a:t>DO Hrušica 2013-2028 </a:t>
            </a:r>
          </a:p>
          <a:p>
            <a:r>
              <a:rPr lang="sl-SI" sz="2800" dirty="0" smtClean="0"/>
              <a:t>DOLB Ivančna Gorica 2013-2028 </a:t>
            </a:r>
          </a:p>
          <a:p>
            <a:r>
              <a:rPr lang="sl-SI" sz="2800" dirty="0" smtClean="0"/>
              <a:t>Dobavljena toplotna energija: 8.300 MWh/leto</a:t>
            </a:r>
          </a:p>
          <a:p>
            <a:pPr>
              <a:buNone/>
            </a:pPr>
            <a:endParaRPr lang="sl-SI" dirty="0"/>
          </a:p>
        </p:txBody>
      </p:sp>
      <p:sp>
        <p:nvSpPr>
          <p:cNvPr id="8" name="Ograda noge 2"/>
          <p:cNvSpPr>
            <a:spLocks noGrp="1"/>
          </p:cNvSpPr>
          <p:nvPr>
            <p:ph type="ftr" sz="quarter" idx="11"/>
          </p:nvPr>
        </p:nvSpPr>
        <p:spPr>
          <a:xfrm>
            <a:off x="2664000" y="6487889"/>
            <a:ext cx="3352584" cy="146018"/>
          </a:xfrm>
        </p:spPr>
        <p:txBody>
          <a:bodyPr/>
          <a:lstStyle/>
          <a:p>
            <a:r>
              <a:rPr lang="hr-HR" dirty="0"/>
              <a:t>Energetske </a:t>
            </a:r>
            <a:r>
              <a:rPr lang="hr-HR" dirty="0" err="1"/>
              <a:t>in</a:t>
            </a:r>
            <a:r>
              <a:rPr lang="hr-HR" dirty="0"/>
              <a:t> </a:t>
            </a:r>
            <a:r>
              <a:rPr lang="hr-HR" dirty="0" err="1"/>
              <a:t>okoljske</a:t>
            </a:r>
            <a:r>
              <a:rPr lang="hr-HR" dirty="0"/>
              <a:t> </a:t>
            </a:r>
            <a:r>
              <a:rPr lang="hr-HR" dirty="0" err="1"/>
              <a:t>rešitve</a:t>
            </a:r>
            <a:endParaRPr lang="en-US" dirty="0"/>
          </a:p>
        </p:txBody>
      </p:sp>
      <p:sp>
        <p:nvSpPr>
          <p:cNvPr id="9" name="Naslov 1"/>
          <p:cNvSpPr>
            <a:spLocks noGrp="1"/>
          </p:cNvSpPr>
          <p:nvPr>
            <p:ph type="title"/>
          </p:nvPr>
        </p:nvSpPr>
        <p:spPr>
          <a:xfrm>
            <a:off x="900000" y="720000"/>
            <a:ext cx="7344000" cy="646180"/>
          </a:xfrm>
        </p:spPr>
        <p:txBody>
          <a:bodyPr>
            <a:normAutofit fontScale="90000"/>
          </a:bodyPr>
          <a:lstStyle/>
          <a:p>
            <a:r>
              <a:rPr lang="sl-SI" dirty="0" smtClean="0"/>
              <a:t>Referenčni projekti – oskrba z energijo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xmlns="" val="345561279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Poslanstvo in slogan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dirty="0" smtClean="0"/>
              <a:t>Energetske </a:t>
            </a:r>
            <a:r>
              <a:rPr lang="hr-HR" dirty="0" err="1" smtClean="0"/>
              <a:t>in</a:t>
            </a:r>
            <a:r>
              <a:rPr lang="hr-HR" dirty="0" smtClean="0"/>
              <a:t> </a:t>
            </a:r>
            <a:r>
              <a:rPr lang="hr-HR" dirty="0" err="1" smtClean="0"/>
              <a:t>okoljske</a:t>
            </a:r>
            <a:r>
              <a:rPr lang="hr-HR" dirty="0" smtClean="0"/>
              <a:t> </a:t>
            </a:r>
            <a:r>
              <a:rPr lang="hr-HR" dirty="0" err="1" smtClean="0"/>
              <a:t>rešitve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hr-HR" dirty="0"/>
              <a:t>S svojim delovanjem</a:t>
            </a:r>
          </a:p>
          <a:p>
            <a:r>
              <a:rPr lang="hr-HR" dirty="0"/>
              <a:t>prispevamo </a:t>
            </a:r>
          </a:p>
          <a:p>
            <a:r>
              <a:rPr lang="hr-HR" dirty="0"/>
              <a:t>k zniževanju rabe</a:t>
            </a:r>
          </a:p>
          <a:p>
            <a:r>
              <a:rPr lang="hr-HR" dirty="0"/>
              <a:t>energije, vode </a:t>
            </a:r>
          </a:p>
          <a:p>
            <a:r>
              <a:rPr lang="hr-HR" dirty="0"/>
              <a:t>in okoljskih obremenitev</a:t>
            </a:r>
            <a:r>
              <a:rPr lang="hr-HR" dirty="0" smtClean="0"/>
              <a:t>.</a:t>
            </a:r>
            <a:endParaRPr lang="en-US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hr-HR" dirty="0"/>
              <a:t>Energija zelene prihodnosti</a:t>
            </a:r>
            <a:endParaRPr lang="en-US" dirty="0"/>
          </a:p>
        </p:txBody>
      </p:sp>
      <p:pic>
        <p:nvPicPr>
          <p:cNvPr id="11" name="Content Placeholder 7" descr="Bled.jpg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329" r="9329"/>
          <a:stretch>
            <a:fillRect/>
          </a:stretch>
        </p:blipFill>
        <p:spPr>
          <a:xfrm>
            <a:off x="900113" y="2447925"/>
            <a:ext cx="4459287" cy="368935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1D1DA-3F46-2740-AD89-04A595C448F4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92654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Energetska sanacija objektov</a:t>
            </a:r>
            <a:endParaRPr lang="sl-SI" dirty="0"/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Energetske in okoljske rešitve</a:t>
            </a:r>
            <a:endParaRPr lang="en-US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1D1DA-3F46-2740-AD89-04A595C448F4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sl-SI" sz="2800" b="1" dirty="0" smtClean="0"/>
              <a:t>Univerza v Mariboru</a:t>
            </a:r>
          </a:p>
          <a:p>
            <a:r>
              <a:rPr lang="sl-SI" sz="2400" dirty="0" smtClean="0"/>
              <a:t>Glavna storitev izvajalca: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l-SI" sz="2000" dirty="0"/>
              <a:t>pogodbeno zagotavljanje prihrankov toplotne in električne energije (- 8%, - 17%)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l-SI" sz="2000" dirty="0"/>
              <a:t>pogodbena oskrba z energijo in izvajanje storitev energetskega upravljanja</a:t>
            </a:r>
          </a:p>
        </p:txBody>
      </p:sp>
      <p:pic>
        <p:nvPicPr>
          <p:cNvPr id="6" name="Picture 2" descr="http://www.pf.uni-mb.si/jmc/datoteke/slike/Univerza_v_Mariboru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320574" y="3944705"/>
            <a:ext cx="2923426" cy="2192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75776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Energetska sanacija objektov</a:t>
            </a:r>
            <a:endParaRPr lang="sl-SI" dirty="0"/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Energetske in okoljske rešitve</a:t>
            </a:r>
            <a:endParaRPr lang="en-US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1D1DA-3F46-2740-AD89-04A595C448F4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sl-SI" sz="2800" b="1" dirty="0" smtClean="0"/>
              <a:t>Univerza v Mariboru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l-SI" sz="2000" dirty="0" smtClean="0"/>
              <a:t>33 </a:t>
            </a:r>
            <a:r>
              <a:rPr lang="sl-SI" sz="2000" dirty="0"/>
              <a:t>objektov,14 z investicijami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l-SI" sz="2000" dirty="0"/>
              <a:t>Investicija 2010 - 2012: </a:t>
            </a:r>
            <a:r>
              <a:rPr lang="sl-SI" sz="2000" dirty="0" smtClean="0"/>
              <a:t>~ 4.700.000 </a:t>
            </a:r>
            <a:r>
              <a:rPr lang="sl-SI" sz="2000" dirty="0"/>
              <a:t>€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l-SI" sz="2000" dirty="0"/>
              <a:t>Obseg: izgradnja toplovoda, toplotnih postaj, kotlovnic, FNE, prenova </a:t>
            </a:r>
            <a:r>
              <a:rPr lang="sl-SI" sz="2000" dirty="0" err="1"/>
              <a:t>klimatov</a:t>
            </a:r>
            <a:r>
              <a:rPr lang="sl-SI" sz="2000" dirty="0"/>
              <a:t> in razsvetljave,  izvedba </a:t>
            </a:r>
            <a:r>
              <a:rPr lang="sl-SI" sz="2000" dirty="0" smtClean="0"/>
              <a:t>DNU, prenova zunanjih in notranjih ovojev</a:t>
            </a:r>
            <a:endParaRPr lang="sl-SI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l-SI" sz="2000" dirty="0"/>
              <a:t>Pogodbena doba 15 let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900001" y="4350012"/>
            <a:ext cx="2446882" cy="17428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734975" y="4359608"/>
            <a:ext cx="2509025" cy="1733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275859" y="4359608"/>
            <a:ext cx="2512379" cy="1733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786815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Energetska sanacija objektov</a:t>
            </a:r>
            <a:endParaRPr lang="sl-SI" dirty="0"/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Energetske in okoljske rešitve</a:t>
            </a:r>
            <a:endParaRPr lang="en-US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1D1DA-3F46-2740-AD89-04A595C448F4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sl-SI" sz="2800" b="1" dirty="0" smtClean="0"/>
              <a:t>Mestna občina Kranj</a:t>
            </a:r>
          </a:p>
          <a:p>
            <a:r>
              <a:rPr lang="sl-SI" sz="2800" dirty="0" smtClean="0"/>
              <a:t>Glavna </a:t>
            </a:r>
            <a:r>
              <a:rPr lang="sl-SI" sz="2800" dirty="0"/>
              <a:t>storitev izvajalca: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l-SI" sz="2000" dirty="0"/>
              <a:t>pogodbeno zagotavljanje prihrankov toplotne in električne energije </a:t>
            </a:r>
            <a:endParaRPr lang="sl-SI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l-SI" sz="2000" dirty="0" smtClean="0"/>
              <a:t>pogodbena </a:t>
            </a:r>
            <a:r>
              <a:rPr lang="sl-SI" sz="2000" dirty="0"/>
              <a:t>oskrba z energijo in izvajanje storitev energetskega </a:t>
            </a:r>
            <a:r>
              <a:rPr lang="sl-SI" sz="2000" dirty="0" smtClean="0"/>
              <a:t>upravljanja</a:t>
            </a:r>
          </a:p>
          <a:p>
            <a:endParaRPr lang="sl-SI" sz="2400" dirty="0" smtClean="0"/>
          </a:p>
        </p:txBody>
      </p:sp>
      <p:pic>
        <p:nvPicPr>
          <p:cNvPr id="7" name="Picture 2" descr="http://www.delo.si/assets/media/picture/20130710/Delo_Foto-20130710073943-54482600.jpeg?rev=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015883" y="3908875"/>
            <a:ext cx="3228117" cy="222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1689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Energetska sanacija objektov</a:t>
            </a:r>
            <a:endParaRPr lang="sl-SI" dirty="0"/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Energetske in okoljske rešitve</a:t>
            </a:r>
            <a:endParaRPr lang="en-US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1D1DA-3F46-2740-AD89-04A595C448F4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sl-SI" sz="2800" b="1" dirty="0" smtClean="0"/>
              <a:t>Mestna občina Kranj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l-SI" sz="2000" dirty="0" smtClean="0"/>
              <a:t>Izvedba investicij v osnovne šole, športne dvorane, olimpijski bazen in stavbo mestne občine (2001 – 2012)</a:t>
            </a:r>
            <a:endParaRPr lang="sl-SI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l-SI" sz="2000" dirty="0" smtClean="0"/>
              <a:t>Raba toplote pred ukrepi: 9.800.000 </a:t>
            </a:r>
            <a:r>
              <a:rPr lang="sl-SI" sz="2000" dirty="0" err="1" smtClean="0"/>
              <a:t>kWh</a:t>
            </a:r>
            <a:r>
              <a:rPr lang="sl-SI" sz="2000" dirty="0" smtClean="0"/>
              <a:t> letno</a:t>
            </a:r>
            <a:endParaRPr lang="sl-SI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l-SI" sz="2000" dirty="0"/>
              <a:t>Zagotovljeni prihranki: </a:t>
            </a:r>
            <a:r>
              <a:rPr lang="sl-SI" sz="2000" dirty="0" smtClean="0"/>
              <a:t>3.200.000 </a:t>
            </a:r>
            <a:r>
              <a:rPr lang="sl-SI" sz="2000" dirty="0" err="1" smtClean="0"/>
              <a:t>kWh</a:t>
            </a:r>
            <a:r>
              <a:rPr lang="sl-SI" sz="2000" dirty="0" smtClean="0"/>
              <a:t> letno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l-SI" sz="2000" dirty="0" smtClean="0"/>
              <a:t>Pogodbena </a:t>
            </a:r>
            <a:r>
              <a:rPr lang="sl-SI" sz="2000" dirty="0"/>
              <a:t>doba 15 let</a:t>
            </a:r>
          </a:p>
          <a:p>
            <a:endParaRPr lang="sl-SI" sz="2800" b="1" dirty="0" smtClean="0"/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380015" y="4283873"/>
            <a:ext cx="2394059" cy="18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774074" y="4283873"/>
            <a:ext cx="2511646" cy="1799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900113" y="4292581"/>
            <a:ext cx="2479902" cy="1791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122238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Energetska sanacija objektov</a:t>
            </a:r>
            <a:endParaRPr lang="sl-SI" dirty="0"/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Energetske in okoljske rešitve</a:t>
            </a:r>
            <a:endParaRPr lang="en-US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1D1DA-3F46-2740-AD89-04A595C448F4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sl-SI" sz="2800" b="1" dirty="0" smtClean="0"/>
              <a:t>ZPO Celje</a:t>
            </a:r>
          </a:p>
          <a:p>
            <a:r>
              <a:rPr lang="sl-SI" sz="2800" dirty="0" smtClean="0"/>
              <a:t>Glavna </a:t>
            </a:r>
            <a:r>
              <a:rPr lang="sl-SI" sz="2800" dirty="0"/>
              <a:t>storitev izvajalca: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l-SI" sz="2000" dirty="0"/>
              <a:t>pogodbeno zagotavljanje prihrankov toplotne in električne energije </a:t>
            </a:r>
            <a:r>
              <a:rPr lang="sl-SI" sz="2000" dirty="0" smtClean="0"/>
              <a:t>(-10 %, - 50 %)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l-SI" sz="2000" dirty="0" smtClean="0"/>
              <a:t>energetsko upravljanje objektov</a:t>
            </a:r>
          </a:p>
          <a:p>
            <a:endParaRPr lang="sl-SI" sz="2400" dirty="0" smtClean="0"/>
          </a:p>
        </p:txBody>
      </p:sp>
      <p:pic>
        <p:nvPicPr>
          <p:cNvPr id="11266" name="Picture 2" descr="http://kraji.eu/PICTURES/korosko_savinjska/celje_z_okolico/celjska_koca/DSC_1175_celjska_koca_big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821412" y="3908875"/>
            <a:ext cx="3355297" cy="222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03687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Energetska sanacija objektov</a:t>
            </a:r>
            <a:endParaRPr lang="sl-SI" dirty="0"/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Energetske in okoljske rešitve</a:t>
            </a:r>
            <a:endParaRPr lang="en-US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1D1DA-3F46-2740-AD89-04A595C448F4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sl-SI" sz="2800" b="1" dirty="0" smtClean="0"/>
              <a:t>ZPO Celje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l-SI" sz="2000" dirty="0" smtClean="0"/>
              <a:t>Izvedba investicij v Halo A (športna dvorana Golovec, pisarne) in Halo B (notranji bazen, savna center, kegljišče)</a:t>
            </a:r>
            <a:endParaRPr lang="sl-SI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l-SI" sz="2000" dirty="0" smtClean="0"/>
              <a:t>Obnova ovojev, razsvetljave, bazenske tehnike in klimatizacije</a:t>
            </a:r>
            <a:endParaRPr lang="sl-SI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l-SI" sz="2000" dirty="0" smtClean="0"/>
              <a:t>Zagotovljeni </a:t>
            </a:r>
            <a:r>
              <a:rPr lang="sl-SI" sz="2000" dirty="0"/>
              <a:t>prihranki: </a:t>
            </a:r>
            <a:r>
              <a:rPr lang="sl-SI" sz="2000" dirty="0" smtClean="0"/>
              <a:t>626.000 </a:t>
            </a:r>
            <a:r>
              <a:rPr lang="sl-SI" sz="2000" dirty="0" err="1" smtClean="0"/>
              <a:t>kWh</a:t>
            </a:r>
            <a:r>
              <a:rPr lang="sl-SI" sz="2000" dirty="0" smtClean="0"/>
              <a:t> letno elektrike in 44.200 </a:t>
            </a:r>
            <a:r>
              <a:rPr lang="sl-SI" sz="2000" dirty="0" err="1" smtClean="0"/>
              <a:t>kWh</a:t>
            </a:r>
            <a:r>
              <a:rPr lang="sl-SI" sz="2000" dirty="0" smtClean="0"/>
              <a:t> letno toplote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l-SI" sz="2000" dirty="0" smtClean="0"/>
              <a:t>Pogodbena </a:t>
            </a:r>
            <a:r>
              <a:rPr lang="sl-SI" sz="2000" dirty="0"/>
              <a:t>doba 15 let</a:t>
            </a:r>
          </a:p>
          <a:p>
            <a:endParaRPr lang="sl-SI" sz="2800" b="1" dirty="0" smtClean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705035" y="4394875"/>
            <a:ext cx="2538965" cy="174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2" descr="http://www.tv1.si/pic.aspx?id=93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444536" y="4392485"/>
            <a:ext cx="2326386" cy="1744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41" name="Picture 1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918426" y="4394875"/>
            <a:ext cx="2526110" cy="174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464410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Energetska sanacija objektov</a:t>
            </a:r>
            <a:endParaRPr lang="sl-SI" dirty="0"/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Energetske in okoljske rešitve</a:t>
            </a:r>
            <a:endParaRPr lang="en-US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1D1DA-3F46-2740-AD89-04A595C448F4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sl-SI" sz="2800" b="1" dirty="0" smtClean="0"/>
              <a:t>Mestna občina Koper</a:t>
            </a:r>
          </a:p>
          <a:p>
            <a:r>
              <a:rPr lang="sl-SI" sz="2400" dirty="0" smtClean="0"/>
              <a:t>Glavna storitev izvajalca: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l-SI" sz="2000" dirty="0"/>
              <a:t>pogodbeno zagotavljanje prihrankov toplotne in električne energije (- </a:t>
            </a:r>
            <a:r>
              <a:rPr lang="sl-SI" sz="2000" dirty="0" smtClean="0"/>
              <a:t>45 %, </a:t>
            </a:r>
            <a:r>
              <a:rPr lang="sl-SI" sz="2000" dirty="0"/>
              <a:t>- 5</a:t>
            </a:r>
            <a:r>
              <a:rPr lang="sl-SI" sz="2000" dirty="0" smtClean="0"/>
              <a:t>%)</a:t>
            </a:r>
            <a:endParaRPr lang="sl-SI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l-SI" sz="2000" dirty="0"/>
              <a:t>pogodbena oskrba z energijo in izvajanje storitev energetskega upravljanja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002902" y="3944875"/>
            <a:ext cx="3241098" cy="219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120523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Energetska sanacija objektov</a:t>
            </a:r>
            <a:endParaRPr lang="sl-SI" dirty="0"/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Energetske in okoljske rešitve</a:t>
            </a:r>
            <a:endParaRPr lang="en-US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1D1DA-3F46-2740-AD89-04A595C448F4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sl-SI" sz="2800" b="1" dirty="0" smtClean="0"/>
              <a:t>Mestna občina Koper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l-SI" sz="2000" dirty="0" smtClean="0"/>
              <a:t>30 objektov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l-SI" sz="2000" dirty="0" smtClean="0"/>
              <a:t>Investicija 2012 - 2013: ~ 2.000.000 </a:t>
            </a:r>
            <a:r>
              <a:rPr lang="sl-SI" sz="2000" dirty="0"/>
              <a:t>€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l-SI" sz="2000" dirty="0"/>
              <a:t>Obseg: </a:t>
            </a:r>
            <a:r>
              <a:rPr lang="sl-SI" sz="2000" dirty="0" smtClean="0"/>
              <a:t>33 toplotnih črpalk zrak-voda, 1 </a:t>
            </a:r>
            <a:r>
              <a:rPr lang="sl-SI" sz="2000" dirty="0" err="1" smtClean="0"/>
              <a:t>biomasna</a:t>
            </a:r>
            <a:r>
              <a:rPr lang="sl-SI" sz="2000" dirty="0" smtClean="0"/>
              <a:t> kotlovnica, izvedba DNU</a:t>
            </a:r>
            <a:endParaRPr lang="sl-SI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l-SI" sz="2000" dirty="0"/>
              <a:t>Pogodbena doba 15 let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187080" y="4350485"/>
            <a:ext cx="2512380" cy="17400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663953" y="4350485"/>
            <a:ext cx="2583777" cy="1786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900000" y="4350485"/>
            <a:ext cx="2420250" cy="174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087759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Energetska sanacija objektov</a:t>
            </a:r>
            <a:endParaRPr lang="sl-SI" dirty="0"/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Energetske in okoljske rešitve</a:t>
            </a:r>
            <a:endParaRPr lang="en-US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1D1DA-3F46-2740-AD89-04A595C448F4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sl-SI" sz="2800" b="1" dirty="0" smtClean="0"/>
              <a:t>Hotel Špik</a:t>
            </a:r>
          </a:p>
          <a:p>
            <a:r>
              <a:rPr lang="sl-SI" sz="2400" dirty="0" smtClean="0"/>
              <a:t>Glavna storitev izvajalca: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l-SI" sz="2000" dirty="0"/>
              <a:t>pogodbena oskrba s toploto in hladom (~30 % nižji stroški ogrevanja in hlajenja za naročnika)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4651" y="3909246"/>
            <a:ext cx="3309349" cy="2228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43462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Energetska sanacija objektov</a:t>
            </a:r>
            <a:endParaRPr lang="sl-SI" dirty="0"/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Energetske in okoljske rešitve</a:t>
            </a:r>
            <a:endParaRPr lang="en-US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1D1DA-3F46-2740-AD89-04A595C448F4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sl-SI" sz="2800" b="1" dirty="0" smtClean="0"/>
              <a:t>Hotel Špik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l-SI" sz="2000" dirty="0" smtClean="0"/>
              <a:t>Vgradnja </a:t>
            </a:r>
            <a:r>
              <a:rPr lang="sl-SI" sz="2000" dirty="0"/>
              <a:t>TČ voda-voda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l-SI" sz="2000" dirty="0"/>
              <a:t>Investicija: ~ 400.000 EUR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l-SI" sz="2000" dirty="0"/>
              <a:t>Obseg: Vgradnja TČ, vgradnja pasivnega hladilnega sistema, predelava internih instalacij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l-SI" sz="2000" dirty="0"/>
              <a:t>Pogodbena doba 12 let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592932" y="4297217"/>
            <a:ext cx="2654798" cy="174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900000" y="4297217"/>
            <a:ext cx="2323358" cy="174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050960" y="4297217"/>
            <a:ext cx="2772791" cy="174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491006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/>
              <a:t>Vizija in strategija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dirty="0"/>
              <a:t>Energetske </a:t>
            </a:r>
            <a:r>
              <a:rPr lang="hr-HR" dirty="0" err="1"/>
              <a:t>in</a:t>
            </a:r>
            <a:r>
              <a:rPr lang="hr-HR" dirty="0"/>
              <a:t> </a:t>
            </a:r>
            <a:r>
              <a:rPr lang="hr-HR" dirty="0" err="1"/>
              <a:t>okoljske</a:t>
            </a:r>
            <a:r>
              <a:rPr lang="hr-HR" dirty="0"/>
              <a:t> </a:t>
            </a:r>
            <a:r>
              <a:rPr lang="hr-HR" dirty="0" err="1"/>
              <a:t>rešitve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/>
        <p:txBody>
          <a:bodyPr>
            <a:noAutofit/>
          </a:bodyPr>
          <a:lstStyle/>
          <a:p>
            <a:r>
              <a:rPr lang="hr-HR" sz="2200" dirty="0"/>
              <a:t>Na območju JV Evrope postati vodilni ponudnik celovitih</a:t>
            </a:r>
          </a:p>
          <a:p>
            <a:r>
              <a:rPr lang="hr-HR" sz="2200" dirty="0"/>
              <a:t>rešitev na poslovnih stebrih:</a:t>
            </a:r>
          </a:p>
          <a:p>
            <a:pPr marL="288000" indent="-288000">
              <a:buFont typeface="Arial"/>
              <a:buChar char="•"/>
            </a:pPr>
            <a:r>
              <a:rPr lang="hr-HR" sz="2200" dirty="0" smtClean="0"/>
              <a:t>daljinske </a:t>
            </a:r>
            <a:r>
              <a:rPr lang="hr-HR" sz="2200" dirty="0"/>
              <a:t>energetike,</a:t>
            </a:r>
          </a:p>
          <a:p>
            <a:pPr marL="288000" indent="-288000">
              <a:buFont typeface="Arial"/>
              <a:buChar char="•"/>
            </a:pPr>
            <a:r>
              <a:rPr lang="hr-HR" sz="2200" dirty="0"/>
              <a:t>vodovodnih sistemov,</a:t>
            </a:r>
          </a:p>
          <a:p>
            <a:pPr marL="288000" indent="-288000">
              <a:buFont typeface="Arial"/>
              <a:buChar char="•"/>
            </a:pPr>
            <a:r>
              <a:rPr lang="hr-HR" sz="2200" dirty="0"/>
              <a:t>učinkovite razsvetljave in</a:t>
            </a:r>
          </a:p>
          <a:p>
            <a:pPr marL="288000" indent="-288000">
              <a:buFont typeface="Arial"/>
              <a:buChar char="•"/>
            </a:pPr>
            <a:r>
              <a:rPr lang="hr-HR" sz="2200" dirty="0"/>
              <a:t>energetskega upravljanja objektov.</a:t>
            </a:r>
          </a:p>
          <a:p>
            <a:endParaRPr lang="hr-HR" sz="2200" dirty="0"/>
          </a:p>
          <a:p>
            <a:r>
              <a:rPr lang="hr-HR" sz="2200" dirty="0"/>
              <a:t>Usmerjeni v prihodnost nenehno izboljšujemo obstoječe</a:t>
            </a:r>
          </a:p>
          <a:p>
            <a:r>
              <a:rPr lang="hr-HR" sz="2200" dirty="0"/>
              <a:t>sisteme, razvijamo visoko kvalitetne proizvode in</a:t>
            </a:r>
          </a:p>
          <a:p>
            <a:r>
              <a:rPr lang="hr-HR" sz="2200" dirty="0"/>
              <a:t>storitve, združujemo dosežke znanosti ter potrebe</a:t>
            </a:r>
          </a:p>
          <a:p>
            <a:r>
              <a:rPr lang="hr-HR" sz="2200" dirty="0"/>
              <a:t>kupcev v medsebojno zadovoljstvo in vzajemne koristi</a:t>
            </a:r>
            <a:r>
              <a:rPr lang="hr-HR" sz="2200" dirty="0" smtClean="0"/>
              <a:t>.</a:t>
            </a:r>
            <a:endParaRPr 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1D1DA-3F46-2740-AD89-04A595C448F4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928433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02319" y="1612899"/>
            <a:ext cx="5752208" cy="452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3600" dirty="0"/>
              <a:t>Daljinska energetika</a:t>
            </a:r>
            <a:endParaRPr lang="en-US" sz="3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dirty="0"/>
              <a:t>Energetske </a:t>
            </a:r>
            <a:r>
              <a:rPr lang="hr-HR" dirty="0" err="1"/>
              <a:t>in</a:t>
            </a:r>
            <a:r>
              <a:rPr lang="hr-HR" dirty="0"/>
              <a:t> </a:t>
            </a:r>
            <a:r>
              <a:rPr lang="hr-HR" dirty="0" err="1"/>
              <a:t>okoljske</a:t>
            </a:r>
            <a:r>
              <a:rPr lang="hr-HR" dirty="0"/>
              <a:t> </a:t>
            </a:r>
            <a:r>
              <a:rPr lang="hr-HR" dirty="0" err="1"/>
              <a:t>rešitve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900115" y="5090614"/>
            <a:ext cx="5750472" cy="1046661"/>
          </a:xfrm>
          <a:solidFill>
            <a:schemeClr val="accent4">
              <a:lumMod val="75000"/>
              <a:alpha val="65000"/>
            </a:schemeClr>
          </a:solidFill>
        </p:spPr>
        <p:txBody>
          <a:bodyPr/>
          <a:lstStyle/>
          <a:p>
            <a:r>
              <a:rPr lang="hr-HR" sz="2000" dirty="0" err="1"/>
              <a:t>C</a:t>
            </a:r>
            <a:r>
              <a:rPr lang="hr-HR" sz="2000" dirty="0" err="1" smtClean="0"/>
              <a:t>elovite</a:t>
            </a:r>
            <a:r>
              <a:rPr lang="hr-HR" sz="2000" dirty="0" smtClean="0"/>
              <a:t> </a:t>
            </a:r>
            <a:r>
              <a:rPr lang="hr-HR" sz="2000" dirty="0"/>
              <a:t>rešitve ekonomičnega načrtovanja </a:t>
            </a:r>
            <a:r>
              <a:rPr lang="hr-HR" sz="2000" dirty="0" smtClean="0"/>
              <a:t>gradnje</a:t>
            </a:r>
            <a:r>
              <a:rPr lang="hr-HR" sz="2000" dirty="0"/>
              <a:t>, obnove in upravljanja proizvodnih virov, </a:t>
            </a:r>
            <a:r>
              <a:rPr lang="hr-HR" sz="2000" dirty="0" smtClean="0"/>
              <a:t>distribucije </a:t>
            </a:r>
            <a:r>
              <a:rPr lang="hr-HR" sz="2000" dirty="0"/>
              <a:t>in rabe plina, toplote ter hladu.</a:t>
            </a:r>
            <a:endParaRPr lang="en-US" sz="2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E1D1DA-3F46-2740-AD89-04A595C448F4}" type="slidenum">
              <a:rPr lang="en-US" smtClean="0"/>
              <a:pPr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30830894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slov 6"/>
          <p:cNvSpPr>
            <a:spLocks noGrp="1"/>
          </p:cNvSpPr>
          <p:nvPr>
            <p:ph type="title"/>
          </p:nvPr>
        </p:nvSpPr>
        <p:spPr>
          <a:xfrm>
            <a:off x="900000" y="648000"/>
            <a:ext cx="8103036" cy="648000"/>
          </a:xfrm>
        </p:spPr>
        <p:txBody>
          <a:bodyPr>
            <a:normAutofit/>
          </a:bodyPr>
          <a:lstStyle/>
          <a:p>
            <a:r>
              <a:rPr lang="sl-SI" dirty="0" smtClean="0"/>
              <a:t>Referenčni projekti</a:t>
            </a:r>
            <a:endParaRPr lang="sl-SI" dirty="0"/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dirty="0"/>
              <a:t>Energetske </a:t>
            </a:r>
            <a:r>
              <a:rPr lang="hr-HR" dirty="0" err="1"/>
              <a:t>in</a:t>
            </a:r>
            <a:r>
              <a:rPr lang="hr-HR" dirty="0"/>
              <a:t> </a:t>
            </a:r>
            <a:r>
              <a:rPr lang="hr-HR" dirty="0" err="1"/>
              <a:t>okoljske</a:t>
            </a:r>
            <a:r>
              <a:rPr lang="hr-HR" dirty="0"/>
              <a:t> </a:t>
            </a:r>
            <a:r>
              <a:rPr lang="hr-HR" dirty="0" err="1"/>
              <a:t>rešitve</a:t>
            </a:r>
            <a:endParaRPr lang="en-US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1D1DA-3F46-2740-AD89-04A595C448F4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6" name="Ograda vsebine 1"/>
          <p:cNvSpPr txBox="1">
            <a:spLocks/>
          </p:cNvSpPr>
          <p:nvPr/>
        </p:nvSpPr>
        <p:spPr>
          <a:xfrm>
            <a:off x="794124" y="1211833"/>
            <a:ext cx="8208912" cy="4997624"/>
          </a:xfrm>
          <a:prstGeom prst="rect">
            <a:avLst/>
          </a:prstGeom>
        </p:spPr>
        <p:txBody>
          <a:bodyPr/>
          <a:lstStyle>
            <a:lvl1pPr marL="288000" indent="-288000" algn="l" defTabSz="457200" rtl="0" eaLnBrk="1" latinLnBrk="0" hangingPunct="1">
              <a:spcBef>
                <a:spcPct val="20000"/>
              </a:spcBef>
              <a:buClr>
                <a:srgbClr val="CD0920"/>
              </a:buClr>
              <a:buFont typeface="Arial"/>
              <a:buChar char="•"/>
              <a:defRPr sz="3000" kern="1200">
                <a:solidFill>
                  <a:srgbClr val="6D6E6D"/>
                </a:solidFill>
                <a:latin typeface="+mn-lt"/>
                <a:ea typeface="+mn-ea"/>
                <a:cs typeface="+mn-cs"/>
              </a:defRPr>
            </a:lvl1pPr>
            <a:lvl2pPr marL="576000" indent="-288000" algn="l" defTabSz="457200" rtl="0" eaLnBrk="1" latinLnBrk="0" hangingPunct="1">
              <a:spcBef>
                <a:spcPct val="20000"/>
              </a:spcBef>
              <a:buClr>
                <a:srgbClr val="CD0920"/>
              </a:buClr>
              <a:buFont typeface="Arial"/>
              <a:buChar char="•"/>
              <a:defRPr sz="2700" kern="1200">
                <a:solidFill>
                  <a:srgbClr val="6D6E6D"/>
                </a:solidFill>
                <a:latin typeface="+mn-lt"/>
                <a:ea typeface="+mn-ea"/>
                <a:cs typeface="+mn-cs"/>
              </a:defRPr>
            </a:lvl2pPr>
            <a:lvl3pPr marL="864000" indent="-288000" algn="l" defTabSz="457200" rtl="0" eaLnBrk="1" latinLnBrk="0" hangingPunct="1">
              <a:spcBef>
                <a:spcPct val="20000"/>
              </a:spcBef>
              <a:buClr>
                <a:srgbClr val="CD0920"/>
              </a:buClr>
              <a:buFont typeface="Arial"/>
              <a:buChar char="•"/>
              <a:defRPr sz="2400" kern="1200">
                <a:solidFill>
                  <a:srgbClr val="6D6E6D"/>
                </a:solidFill>
                <a:latin typeface="+mn-lt"/>
                <a:ea typeface="+mn-ea"/>
                <a:cs typeface="+mn-cs"/>
              </a:defRPr>
            </a:lvl3pPr>
            <a:lvl4pPr marL="1152000" indent="-288000" algn="l" defTabSz="457200" rtl="0" eaLnBrk="1" latinLnBrk="0" hangingPunct="1">
              <a:spcBef>
                <a:spcPct val="20000"/>
              </a:spcBef>
              <a:buClr>
                <a:srgbClr val="CD0920"/>
              </a:buClr>
              <a:buFont typeface="Arial"/>
              <a:buChar char="•"/>
              <a:defRPr sz="2000" kern="1200">
                <a:solidFill>
                  <a:srgbClr val="6D6E6D"/>
                </a:solidFill>
                <a:latin typeface="+mn-lt"/>
                <a:ea typeface="+mn-ea"/>
                <a:cs typeface="+mn-cs"/>
              </a:defRPr>
            </a:lvl4pPr>
            <a:lvl5pPr marL="1440000" indent="-288000" algn="l" defTabSz="457200" rtl="0" eaLnBrk="1" latinLnBrk="0" hangingPunct="1">
              <a:spcBef>
                <a:spcPct val="20000"/>
              </a:spcBef>
              <a:buClr>
                <a:srgbClr val="CD0920"/>
              </a:buClr>
              <a:buFont typeface="Arial"/>
              <a:buChar char="•"/>
              <a:defRPr sz="2000" kern="1200">
                <a:solidFill>
                  <a:srgbClr val="6D6E6D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endParaRPr lang="sl-SI" sz="800" dirty="0" smtClean="0"/>
          </a:p>
          <a:p>
            <a:r>
              <a:rPr lang="sl-SI" sz="2600" dirty="0" smtClean="0"/>
              <a:t>Energetika Ljubljana</a:t>
            </a:r>
          </a:p>
          <a:p>
            <a:r>
              <a:rPr lang="sl-SI" sz="2600" dirty="0" err="1" smtClean="0"/>
              <a:t>Beogradske</a:t>
            </a:r>
            <a:r>
              <a:rPr lang="sl-SI" sz="2600" dirty="0" smtClean="0"/>
              <a:t> </a:t>
            </a:r>
            <a:r>
              <a:rPr lang="sl-SI" sz="2600" dirty="0" err="1" smtClean="0"/>
              <a:t>elektrane</a:t>
            </a:r>
            <a:endParaRPr lang="sl-SI" sz="2600" dirty="0" smtClean="0"/>
          </a:p>
          <a:p>
            <a:r>
              <a:rPr lang="sl-SI" sz="2600" dirty="0" smtClean="0"/>
              <a:t>Novosadske </a:t>
            </a:r>
            <a:r>
              <a:rPr lang="sl-SI" sz="2600" dirty="0" err="1" smtClean="0"/>
              <a:t>toplane</a:t>
            </a:r>
            <a:endParaRPr lang="sl-SI" sz="2600" dirty="0" smtClean="0"/>
          </a:p>
          <a:p>
            <a:r>
              <a:rPr lang="sl-SI" sz="2600" dirty="0" smtClean="0"/>
              <a:t>HEP </a:t>
            </a:r>
            <a:r>
              <a:rPr lang="sl-SI" sz="2600" dirty="0" err="1" smtClean="0"/>
              <a:t>Toplinarstvo</a:t>
            </a:r>
            <a:r>
              <a:rPr lang="sl-SI" sz="2600" dirty="0" smtClean="0"/>
              <a:t> Zagreb, </a:t>
            </a:r>
            <a:r>
              <a:rPr lang="sl-SI" sz="2600" dirty="0" err="1" smtClean="0"/>
              <a:t>Sisak</a:t>
            </a:r>
            <a:r>
              <a:rPr lang="sl-SI" sz="2600" dirty="0" smtClean="0"/>
              <a:t>, Osijek</a:t>
            </a:r>
          </a:p>
          <a:p>
            <a:r>
              <a:rPr lang="sl-SI" sz="2600" dirty="0" smtClean="0"/>
              <a:t>Energetika Maribor</a:t>
            </a:r>
          </a:p>
          <a:p>
            <a:r>
              <a:rPr lang="sl-SI" sz="2600" dirty="0" smtClean="0"/>
              <a:t>Komunala Velenje, PE Energetika</a:t>
            </a:r>
          </a:p>
          <a:p>
            <a:r>
              <a:rPr lang="sl-SI" sz="2600" dirty="0" smtClean="0"/>
              <a:t>Centralno </a:t>
            </a:r>
            <a:r>
              <a:rPr lang="sl-SI" sz="2600" dirty="0" err="1" smtClean="0"/>
              <a:t>grijanje</a:t>
            </a:r>
            <a:r>
              <a:rPr lang="sl-SI" sz="2600" dirty="0" smtClean="0"/>
              <a:t> Tuzla</a:t>
            </a:r>
          </a:p>
          <a:p>
            <a:r>
              <a:rPr lang="sl-SI" sz="2600" dirty="0" err="1" smtClean="0"/>
              <a:t>Graz</a:t>
            </a:r>
            <a:r>
              <a:rPr lang="sl-SI" sz="2600" dirty="0" smtClean="0"/>
              <a:t> (STGW), Celovec (</a:t>
            </a:r>
            <a:r>
              <a:rPr lang="sl-SI" sz="2600" dirty="0" err="1" smtClean="0"/>
              <a:t>Kelag</a:t>
            </a:r>
            <a:r>
              <a:rPr lang="sl-SI" sz="2600" dirty="0" smtClean="0"/>
              <a:t>), Dunaj, …</a:t>
            </a:r>
          </a:p>
          <a:p>
            <a:r>
              <a:rPr lang="sl-SI" sz="2600" dirty="0" smtClean="0"/>
              <a:t>Koper, Piran, Jesenice, Kranj, Celje, Murska Sobota, </a:t>
            </a:r>
            <a:r>
              <a:rPr lang="sl-SI" sz="2600" dirty="0" err="1" smtClean="0"/>
              <a:t>Sombor</a:t>
            </a:r>
            <a:r>
              <a:rPr lang="sl-SI" sz="2600" dirty="0" smtClean="0"/>
              <a:t>, Niš, Bolzano, …</a:t>
            </a:r>
          </a:p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xmlns="" val="160175710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slov 6"/>
          <p:cNvSpPr>
            <a:spLocks noGrp="1"/>
          </p:cNvSpPr>
          <p:nvPr>
            <p:ph type="title"/>
          </p:nvPr>
        </p:nvSpPr>
        <p:spPr>
          <a:xfrm>
            <a:off x="900000" y="648000"/>
            <a:ext cx="8103036" cy="648000"/>
          </a:xfrm>
        </p:spPr>
        <p:txBody>
          <a:bodyPr>
            <a:normAutofit/>
          </a:bodyPr>
          <a:lstStyle/>
          <a:p>
            <a:r>
              <a:rPr lang="sl-SI" dirty="0" smtClean="0"/>
              <a:t>Referenčni projekti</a:t>
            </a:r>
            <a:endParaRPr lang="sl-SI" dirty="0"/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dirty="0"/>
              <a:t>Energetske </a:t>
            </a:r>
            <a:r>
              <a:rPr lang="hr-HR" dirty="0" err="1"/>
              <a:t>in</a:t>
            </a:r>
            <a:r>
              <a:rPr lang="hr-HR" dirty="0"/>
              <a:t> </a:t>
            </a:r>
            <a:r>
              <a:rPr lang="hr-HR" dirty="0" err="1"/>
              <a:t>okoljske</a:t>
            </a:r>
            <a:r>
              <a:rPr lang="hr-HR" dirty="0"/>
              <a:t> </a:t>
            </a:r>
            <a:r>
              <a:rPr lang="hr-HR" dirty="0" err="1"/>
              <a:t>rešitve</a:t>
            </a:r>
            <a:endParaRPr lang="en-US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1D1DA-3F46-2740-AD89-04A595C448F4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6" name="Ograda vsebine 1"/>
          <p:cNvSpPr txBox="1">
            <a:spLocks/>
          </p:cNvSpPr>
          <p:nvPr/>
        </p:nvSpPr>
        <p:spPr>
          <a:xfrm>
            <a:off x="794124" y="1211833"/>
            <a:ext cx="8208912" cy="4997624"/>
          </a:xfrm>
          <a:prstGeom prst="rect">
            <a:avLst/>
          </a:prstGeom>
        </p:spPr>
        <p:txBody>
          <a:bodyPr/>
          <a:lstStyle>
            <a:lvl1pPr marL="288000" indent="-288000" algn="l" defTabSz="457200" rtl="0" eaLnBrk="1" latinLnBrk="0" hangingPunct="1">
              <a:spcBef>
                <a:spcPct val="20000"/>
              </a:spcBef>
              <a:buClr>
                <a:srgbClr val="CD0920"/>
              </a:buClr>
              <a:buFont typeface="Arial"/>
              <a:buChar char="•"/>
              <a:defRPr sz="3000" kern="1200">
                <a:solidFill>
                  <a:srgbClr val="6D6E6D"/>
                </a:solidFill>
                <a:latin typeface="+mn-lt"/>
                <a:ea typeface="+mn-ea"/>
                <a:cs typeface="+mn-cs"/>
              </a:defRPr>
            </a:lvl1pPr>
            <a:lvl2pPr marL="576000" indent="-288000" algn="l" defTabSz="457200" rtl="0" eaLnBrk="1" latinLnBrk="0" hangingPunct="1">
              <a:spcBef>
                <a:spcPct val="20000"/>
              </a:spcBef>
              <a:buClr>
                <a:srgbClr val="CD0920"/>
              </a:buClr>
              <a:buFont typeface="Arial"/>
              <a:buChar char="•"/>
              <a:defRPr sz="2700" kern="1200">
                <a:solidFill>
                  <a:srgbClr val="6D6E6D"/>
                </a:solidFill>
                <a:latin typeface="+mn-lt"/>
                <a:ea typeface="+mn-ea"/>
                <a:cs typeface="+mn-cs"/>
              </a:defRPr>
            </a:lvl2pPr>
            <a:lvl3pPr marL="864000" indent="-288000" algn="l" defTabSz="457200" rtl="0" eaLnBrk="1" latinLnBrk="0" hangingPunct="1">
              <a:spcBef>
                <a:spcPct val="20000"/>
              </a:spcBef>
              <a:buClr>
                <a:srgbClr val="CD0920"/>
              </a:buClr>
              <a:buFont typeface="Arial"/>
              <a:buChar char="•"/>
              <a:defRPr sz="2400" kern="1200">
                <a:solidFill>
                  <a:srgbClr val="6D6E6D"/>
                </a:solidFill>
                <a:latin typeface="+mn-lt"/>
                <a:ea typeface="+mn-ea"/>
                <a:cs typeface="+mn-cs"/>
              </a:defRPr>
            </a:lvl3pPr>
            <a:lvl4pPr marL="1152000" indent="-288000" algn="l" defTabSz="457200" rtl="0" eaLnBrk="1" latinLnBrk="0" hangingPunct="1">
              <a:spcBef>
                <a:spcPct val="20000"/>
              </a:spcBef>
              <a:buClr>
                <a:srgbClr val="CD0920"/>
              </a:buClr>
              <a:buFont typeface="Arial"/>
              <a:buChar char="•"/>
              <a:defRPr sz="2000" kern="1200">
                <a:solidFill>
                  <a:srgbClr val="6D6E6D"/>
                </a:solidFill>
                <a:latin typeface="+mn-lt"/>
                <a:ea typeface="+mn-ea"/>
                <a:cs typeface="+mn-cs"/>
              </a:defRPr>
            </a:lvl4pPr>
            <a:lvl5pPr marL="1440000" indent="-288000" algn="l" defTabSz="457200" rtl="0" eaLnBrk="1" latinLnBrk="0" hangingPunct="1">
              <a:spcBef>
                <a:spcPct val="20000"/>
              </a:spcBef>
              <a:buClr>
                <a:srgbClr val="CD0920"/>
              </a:buClr>
              <a:buFont typeface="Arial"/>
              <a:buChar char="•"/>
              <a:defRPr sz="2000" kern="1200">
                <a:solidFill>
                  <a:srgbClr val="6D6E6D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endParaRPr lang="sl-SI" sz="800" dirty="0" smtClean="0"/>
          </a:p>
          <a:p>
            <a:r>
              <a:rPr lang="sl-SI" sz="2800" dirty="0" smtClean="0"/>
              <a:t>Daljinska ogrevanja na lesno biomaso in plin:</a:t>
            </a:r>
          </a:p>
          <a:p>
            <a:pPr lvl="1"/>
            <a:r>
              <a:rPr lang="sl-SI" sz="2400" dirty="0" smtClean="0"/>
              <a:t>Železniki, Preddvor, Nazarje, Luče, Mozirje, Solčava, Postojna, Ribnica, Ivančna Gorica, Mojstrana, Hrušica, Maribor Pobrežje</a:t>
            </a:r>
          </a:p>
          <a:p>
            <a:r>
              <a:rPr lang="sl-SI" sz="2800" dirty="0" smtClean="0"/>
              <a:t>Kotlovnice na lesno biomaso:</a:t>
            </a:r>
          </a:p>
          <a:p>
            <a:pPr lvl="1"/>
            <a:r>
              <a:rPr lang="sl-SI" sz="2400" dirty="0" smtClean="0"/>
              <a:t>Besnica, Koper 2, Piran 2, Pivka, Gorje, Gorenja vas – Poljane, Cerkno, Brda, …</a:t>
            </a:r>
          </a:p>
          <a:p>
            <a:r>
              <a:rPr lang="sl-SI" sz="2800" dirty="0" smtClean="0"/>
              <a:t>SPTE:</a:t>
            </a:r>
          </a:p>
          <a:p>
            <a:pPr lvl="1"/>
            <a:r>
              <a:rPr lang="sl-SI" sz="2400" dirty="0" smtClean="0"/>
              <a:t>Maribor 3 x, Kranj 3 x: skupna električna moč 320 kW, proizvodnja 1.280.000 MWh električne energije</a:t>
            </a:r>
            <a:endParaRPr lang="sl-SI" sz="2400" dirty="0"/>
          </a:p>
          <a:p>
            <a:pPr>
              <a:buNone/>
            </a:pPr>
            <a:endParaRPr lang="sl-SI" dirty="0" smtClean="0"/>
          </a:p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xmlns="" val="426089618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slov 6"/>
          <p:cNvSpPr>
            <a:spLocks noGrp="1"/>
          </p:cNvSpPr>
          <p:nvPr>
            <p:ph type="title"/>
          </p:nvPr>
        </p:nvSpPr>
        <p:spPr>
          <a:xfrm>
            <a:off x="900000" y="648000"/>
            <a:ext cx="8103036" cy="648000"/>
          </a:xfrm>
        </p:spPr>
        <p:txBody>
          <a:bodyPr>
            <a:normAutofit/>
          </a:bodyPr>
          <a:lstStyle/>
          <a:p>
            <a:r>
              <a:rPr lang="sl-SI" dirty="0" smtClean="0"/>
              <a:t>Referenčni projekti</a:t>
            </a:r>
            <a:endParaRPr lang="sl-SI" dirty="0"/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dirty="0"/>
              <a:t>Energetske </a:t>
            </a:r>
            <a:r>
              <a:rPr lang="hr-HR" dirty="0" err="1"/>
              <a:t>in</a:t>
            </a:r>
            <a:r>
              <a:rPr lang="hr-HR" dirty="0"/>
              <a:t> </a:t>
            </a:r>
            <a:r>
              <a:rPr lang="hr-HR" dirty="0" err="1"/>
              <a:t>okoljske</a:t>
            </a:r>
            <a:r>
              <a:rPr lang="hr-HR" dirty="0"/>
              <a:t> </a:t>
            </a:r>
            <a:r>
              <a:rPr lang="hr-HR" dirty="0" err="1"/>
              <a:t>rešitve</a:t>
            </a:r>
            <a:endParaRPr lang="en-US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1D1DA-3F46-2740-AD89-04A595C448F4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6" name="Ograda vsebine 1"/>
          <p:cNvSpPr txBox="1">
            <a:spLocks/>
          </p:cNvSpPr>
          <p:nvPr/>
        </p:nvSpPr>
        <p:spPr>
          <a:xfrm>
            <a:off x="794124" y="1211833"/>
            <a:ext cx="8208912" cy="4997624"/>
          </a:xfrm>
          <a:prstGeom prst="rect">
            <a:avLst/>
          </a:prstGeom>
        </p:spPr>
        <p:txBody>
          <a:bodyPr/>
          <a:lstStyle>
            <a:lvl1pPr marL="288000" indent="-288000" algn="l" defTabSz="457200" rtl="0" eaLnBrk="1" latinLnBrk="0" hangingPunct="1">
              <a:spcBef>
                <a:spcPct val="20000"/>
              </a:spcBef>
              <a:buClr>
                <a:srgbClr val="CD0920"/>
              </a:buClr>
              <a:buFont typeface="Arial"/>
              <a:buChar char="•"/>
              <a:defRPr sz="3000" kern="1200">
                <a:solidFill>
                  <a:srgbClr val="6D6E6D"/>
                </a:solidFill>
                <a:latin typeface="+mn-lt"/>
                <a:ea typeface="+mn-ea"/>
                <a:cs typeface="+mn-cs"/>
              </a:defRPr>
            </a:lvl1pPr>
            <a:lvl2pPr marL="576000" indent="-288000" algn="l" defTabSz="457200" rtl="0" eaLnBrk="1" latinLnBrk="0" hangingPunct="1">
              <a:spcBef>
                <a:spcPct val="20000"/>
              </a:spcBef>
              <a:buClr>
                <a:srgbClr val="CD0920"/>
              </a:buClr>
              <a:buFont typeface="Arial"/>
              <a:buChar char="•"/>
              <a:defRPr sz="2700" kern="1200">
                <a:solidFill>
                  <a:srgbClr val="6D6E6D"/>
                </a:solidFill>
                <a:latin typeface="+mn-lt"/>
                <a:ea typeface="+mn-ea"/>
                <a:cs typeface="+mn-cs"/>
              </a:defRPr>
            </a:lvl2pPr>
            <a:lvl3pPr marL="864000" indent="-288000" algn="l" defTabSz="457200" rtl="0" eaLnBrk="1" latinLnBrk="0" hangingPunct="1">
              <a:spcBef>
                <a:spcPct val="20000"/>
              </a:spcBef>
              <a:buClr>
                <a:srgbClr val="CD0920"/>
              </a:buClr>
              <a:buFont typeface="Arial"/>
              <a:buChar char="•"/>
              <a:defRPr sz="2400" kern="1200">
                <a:solidFill>
                  <a:srgbClr val="6D6E6D"/>
                </a:solidFill>
                <a:latin typeface="+mn-lt"/>
                <a:ea typeface="+mn-ea"/>
                <a:cs typeface="+mn-cs"/>
              </a:defRPr>
            </a:lvl3pPr>
            <a:lvl4pPr marL="1152000" indent="-288000" algn="l" defTabSz="457200" rtl="0" eaLnBrk="1" latinLnBrk="0" hangingPunct="1">
              <a:spcBef>
                <a:spcPct val="20000"/>
              </a:spcBef>
              <a:buClr>
                <a:srgbClr val="CD0920"/>
              </a:buClr>
              <a:buFont typeface="Arial"/>
              <a:buChar char="•"/>
              <a:defRPr sz="2000" kern="1200">
                <a:solidFill>
                  <a:srgbClr val="6D6E6D"/>
                </a:solidFill>
                <a:latin typeface="+mn-lt"/>
                <a:ea typeface="+mn-ea"/>
                <a:cs typeface="+mn-cs"/>
              </a:defRPr>
            </a:lvl4pPr>
            <a:lvl5pPr marL="1440000" indent="-288000" algn="l" defTabSz="457200" rtl="0" eaLnBrk="1" latinLnBrk="0" hangingPunct="1">
              <a:spcBef>
                <a:spcPct val="20000"/>
              </a:spcBef>
              <a:buClr>
                <a:srgbClr val="CD0920"/>
              </a:buClr>
              <a:buFont typeface="Arial"/>
              <a:buChar char="•"/>
              <a:defRPr sz="2000" kern="1200">
                <a:solidFill>
                  <a:srgbClr val="6D6E6D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endParaRPr lang="sl-SI" sz="800" dirty="0" smtClean="0"/>
          </a:p>
          <a:p>
            <a:r>
              <a:rPr lang="sl-SI" sz="2800" dirty="0" smtClean="0"/>
              <a:t>Število distributerjev toplote: 34</a:t>
            </a:r>
          </a:p>
          <a:p>
            <a:r>
              <a:rPr lang="sl-SI" sz="2800" dirty="0" smtClean="0"/>
              <a:t>Število toplotnih postaj: 9100</a:t>
            </a:r>
          </a:p>
          <a:p>
            <a:r>
              <a:rPr lang="sl-SI" sz="2800" dirty="0" smtClean="0"/>
              <a:t>Število SCADA sistemov: 29</a:t>
            </a:r>
          </a:p>
          <a:p>
            <a:r>
              <a:rPr lang="sl-SI" sz="2800" dirty="0"/>
              <a:t>Število </a:t>
            </a:r>
            <a:r>
              <a:rPr lang="sl-SI" sz="2800" dirty="0" smtClean="0"/>
              <a:t>objektov na SCADA sistemih: </a:t>
            </a:r>
            <a:r>
              <a:rPr lang="sl-SI" sz="2800" dirty="0"/>
              <a:t>1200 </a:t>
            </a:r>
          </a:p>
          <a:p>
            <a:r>
              <a:rPr lang="sl-SI" sz="2800" dirty="0" smtClean="0"/>
              <a:t>Število TERMIS sistemov: 23</a:t>
            </a:r>
          </a:p>
          <a:p>
            <a:r>
              <a:rPr lang="sl-SI" sz="2800" dirty="0" smtClean="0"/>
              <a:t>Priključna moč TERMIS sistemov: preko 7500 MW</a:t>
            </a:r>
            <a:endParaRPr lang="sl-SI" sz="2800" dirty="0"/>
          </a:p>
          <a:p>
            <a:pPr>
              <a:buNone/>
            </a:pPr>
            <a:endParaRPr lang="sl-SI" dirty="0" smtClean="0"/>
          </a:p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xmlns="" val="142769722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Sistemi daljinskih ogrevanj</a:t>
            </a:r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Energetske in okoljske rešitve</a:t>
            </a:r>
            <a:endParaRPr lang="en-US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1D1DA-3F46-2740-AD89-04A595C448F4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13"/>
          </p:nvPr>
        </p:nvSpPr>
        <p:spPr>
          <a:xfrm>
            <a:off x="900113" y="1619999"/>
            <a:ext cx="7666838" cy="4517276"/>
          </a:xfrm>
        </p:spPr>
        <p:txBody>
          <a:bodyPr/>
          <a:lstStyle/>
          <a:p>
            <a:r>
              <a:rPr lang="sl-SI" sz="2800" b="1" dirty="0" err="1"/>
              <a:t>Domplan</a:t>
            </a:r>
            <a:r>
              <a:rPr lang="sl-SI" sz="2800" b="1" dirty="0"/>
              <a:t> d.d., </a:t>
            </a:r>
            <a:r>
              <a:rPr lang="sl-SI" sz="2800" b="1" dirty="0" smtClean="0"/>
              <a:t>Kranj (DO Planina Kranj)</a:t>
            </a:r>
            <a:endParaRPr lang="sl-SI" sz="2800" b="1" dirty="0"/>
          </a:p>
          <a:p>
            <a:r>
              <a:rPr lang="sl-SI" sz="2400" dirty="0" smtClean="0"/>
              <a:t>Glavna storitev izvajalca: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v-SE" sz="2000" dirty="0"/>
              <a:t>pogodbeno zagotavljanje prihrankov primarne energije (- 4,6 %)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5360" y="3827895"/>
            <a:ext cx="3355647" cy="222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104461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Sistemi daljinskih ogrevanj</a:t>
            </a:r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Energetske in okoljske rešitve</a:t>
            </a:r>
            <a:endParaRPr lang="en-US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1D1DA-3F46-2740-AD89-04A595C448F4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sl-SI" sz="2800" b="1" dirty="0" err="1" smtClean="0"/>
              <a:t>Domplan</a:t>
            </a:r>
            <a:r>
              <a:rPr lang="sl-SI" sz="2800" b="1" dirty="0" smtClean="0"/>
              <a:t> d.d., Kranj</a:t>
            </a:r>
            <a:endParaRPr lang="sl-SI" sz="28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l-SI" sz="2000" dirty="0" smtClean="0"/>
              <a:t>Investicija</a:t>
            </a:r>
            <a:r>
              <a:rPr lang="sl-SI" sz="2000" dirty="0"/>
              <a:t>: ~ </a:t>
            </a:r>
            <a:r>
              <a:rPr lang="sl-SI" sz="2000" dirty="0" smtClean="0"/>
              <a:t>860.000 </a:t>
            </a:r>
            <a:r>
              <a:rPr lang="sl-SI" sz="2000" dirty="0"/>
              <a:t>€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l-SI" sz="2000" dirty="0"/>
              <a:t>Obseg: 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sl-SI" sz="1700" dirty="0" smtClean="0"/>
              <a:t>Obnova toplotnih postaj (66), vzpostavitev sistema daljinskega nadzora in upravljanja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sl-SI" sz="1700" dirty="0"/>
              <a:t>Vzpostavitev </a:t>
            </a:r>
            <a:r>
              <a:rPr lang="sl-SI" sz="1700" dirty="0" smtClean="0"/>
              <a:t>termo-hidravličnega </a:t>
            </a:r>
            <a:r>
              <a:rPr lang="sl-SI" sz="1700" dirty="0"/>
              <a:t>modela </a:t>
            </a:r>
            <a:r>
              <a:rPr lang="sl-SI" sz="1700" dirty="0" smtClean="0"/>
              <a:t>omrežja DO, </a:t>
            </a:r>
            <a:r>
              <a:rPr lang="sl-SI" sz="1700" dirty="0"/>
              <a:t>kalibracija modela, povezava modela za delovanje v realnem </a:t>
            </a:r>
            <a:r>
              <a:rPr lang="sl-SI" sz="1700" dirty="0" smtClean="0"/>
              <a:t>času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l-SI" sz="2000" dirty="0" smtClean="0"/>
              <a:t>Dokazovanje rezultatov v 1 letu po izvedbi</a:t>
            </a:r>
            <a:endParaRPr lang="sl-SI" sz="2000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61734" y="4430387"/>
            <a:ext cx="2485996" cy="174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24483" y="4430387"/>
            <a:ext cx="2237251" cy="174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4761" y="4440946"/>
            <a:ext cx="2629722" cy="174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126096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Sistemi daljinskih ogrevanj</a:t>
            </a:r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Energetske in okoljske rešitve</a:t>
            </a:r>
            <a:endParaRPr lang="en-US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1D1DA-3F46-2740-AD89-04A595C448F4}" type="slidenum">
              <a:rPr lang="en-US" smtClean="0"/>
              <a:pPr/>
              <a:t>36</a:t>
            </a:fld>
            <a:endParaRPr lang="en-US" dirty="0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13"/>
          </p:nvPr>
        </p:nvSpPr>
        <p:spPr>
          <a:xfrm>
            <a:off x="900113" y="1619999"/>
            <a:ext cx="7666838" cy="4517276"/>
          </a:xfrm>
        </p:spPr>
        <p:txBody>
          <a:bodyPr/>
          <a:lstStyle/>
          <a:p>
            <a:r>
              <a:rPr lang="sl-SI" sz="2800" b="1" dirty="0" smtClean="0"/>
              <a:t>Daljinsko ogrevanje Bled</a:t>
            </a:r>
          </a:p>
          <a:p>
            <a:r>
              <a:rPr lang="sl-SI" sz="2400" dirty="0" smtClean="0"/>
              <a:t>Glavna storitev izvajalca: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2000" dirty="0"/>
              <a:t>pogodbena oskrba s toploto (~20 % nižja cena toplote za naročnika)</a:t>
            </a:r>
            <a:endParaRPr lang="sl-SI" sz="2000" dirty="0"/>
          </a:p>
        </p:txBody>
      </p:sp>
      <p:pic>
        <p:nvPicPr>
          <p:cNvPr id="8" name="Picture 2" descr="http://mysoul.blog.siol.net/files/2008/09/bled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748045" y="3573258"/>
            <a:ext cx="3862630" cy="2527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77132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Sistemi daljinskih ogrevanj</a:t>
            </a:r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Energetske in okoljske rešitve</a:t>
            </a:r>
            <a:endParaRPr lang="en-US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1D1DA-3F46-2740-AD89-04A595C448F4}" type="slidenum">
              <a:rPr lang="en-US" smtClean="0"/>
              <a:pPr/>
              <a:t>37</a:t>
            </a:fld>
            <a:endParaRPr lang="en-US" dirty="0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sl-SI" sz="2800" b="1" dirty="0"/>
              <a:t>Daljinsko ogrevanje Bled</a:t>
            </a:r>
          </a:p>
          <a:p>
            <a:r>
              <a:rPr lang="sl-SI" sz="2400" dirty="0" smtClean="0"/>
              <a:t>Lastnosti projekta: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l-SI" sz="2000" dirty="0"/>
              <a:t>Investicija: ~ 3.000.000 €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l-SI" sz="2000" dirty="0"/>
              <a:t>Obseg: 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sl-SI" sz="1700" dirty="0"/>
              <a:t>Izgradnja nove kotlovnice na lokaciji Športne dvorane Bled: 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sl-SI" sz="1700" dirty="0"/>
              <a:t>2x SPTE (999 </a:t>
            </a:r>
            <a:r>
              <a:rPr lang="sl-SI" sz="1700" dirty="0" err="1"/>
              <a:t>kWe</a:t>
            </a:r>
            <a:r>
              <a:rPr lang="sl-SI" sz="1700" dirty="0"/>
              <a:t> + 389 </a:t>
            </a:r>
            <a:r>
              <a:rPr lang="sl-SI" sz="1700" dirty="0" err="1"/>
              <a:t>kWe</a:t>
            </a:r>
            <a:r>
              <a:rPr lang="sl-SI" sz="1700" dirty="0"/>
              <a:t>)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sl-SI" sz="1700" dirty="0"/>
              <a:t>1x plinski kotel ZP (2,9 MW)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sl-SI" sz="1700" dirty="0"/>
              <a:t>1x toplotna črpalka (400 kW)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l-SI" sz="2000" dirty="0"/>
              <a:t>Izgradnja toplovodnega omrežja skupne dolžine okrog 1 km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sl-SI" sz="1700" dirty="0"/>
              <a:t>7 toplotnih postaj skupne priključne moči 4.964 kW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l-SI" sz="2000" dirty="0"/>
              <a:t>Daljinski nadzor in upravljanje</a:t>
            </a:r>
          </a:p>
        </p:txBody>
      </p:sp>
    </p:spTree>
    <p:extLst>
      <p:ext uri="{BB962C8B-B14F-4D97-AF65-F5344CB8AC3E}">
        <p14:creationId xmlns:p14="http://schemas.microsoft.com/office/powerpoint/2010/main" xmlns="" val="723931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00115" y="1612899"/>
            <a:ext cx="5752208" cy="452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3600" dirty="0"/>
              <a:t>Vodovodni sistemi</a:t>
            </a:r>
            <a:endParaRPr lang="en-US" sz="3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dirty="0"/>
              <a:t>Energetske </a:t>
            </a:r>
            <a:r>
              <a:rPr lang="hr-HR" dirty="0" err="1"/>
              <a:t>in</a:t>
            </a:r>
            <a:r>
              <a:rPr lang="hr-HR" dirty="0"/>
              <a:t> </a:t>
            </a:r>
            <a:r>
              <a:rPr lang="hr-HR" dirty="0" err="1"/>
              <a:t>okoljske</a:t>
            </a:r>
            <a:r>
              <a:rPr lang="hr-HR" dirty="0"/>
              <a:t> </a:t>
            </a:r>
            <a:r>
              <a:rPr lang="hr-HR" dirty="0" err="1"/>
              <a:t>rešitve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900115" y="5201574"/>
            <a:ext cx="5759998" cy="935701"/>
          </a:xfrm>
          <a:solidFill>
            <a:schemeClr val="accent6">
              <a:lumMod val="50000"/>
              <a:alpha val="65000"/>
            </a:schemeClr>
          </a:solidFill>
        </p:spPr>
        <p:txBody>
          <a:bodyPr/>
          <a:lstStyle/>
          <a:p>
            <a:r>
              <a:rPr lang="hr-HR" sz="2000" dirty="0" err="1"/>
              <a:t>C</a:t>
            </a:r>
            <a:r>
              <a:rPr lang="hr-HR" sz="2000" dirty="0" err="1" smtClean="0"/>
              <a:t>elovite</a:t>
            </a:r>
            <a:r>
              <a:rPr lang="hr-HR" sz="2000" dirty="0" smtClean="0"/>
              <a:t> </a:t>
            </a:r>
            <a:r>
              <a:rPr lang="hr-HR" sz="2000" dirty="0"/>
              <a:t>rešitve ekonomičnega načrtovanja </a:t>
            </a:r>
            <a:r>
              <a:rPr lang="hr-HR" sz="2000" dirty="0" smtClean="0"/>
              <a:t>gradnje</a:t>
            </a:r>
            <a:r>
              <a:rPr lang="hr-HR" sz="2000" dirty="0"/>
              <a:t>, obnove in upravljanja sistemov za </a:t>
            </a:r>
            <a:r>
              <a:rPr lang="hr-HR" sz="2000" dirty="0" err="1"/>
              <a:t>oskrbo</a:t>
            </a:r>
            <a:r>
              <a:rPr lang="hr-HR" sz="2000" dirty="0"/>
              <a:t> </a:t>
            </a:r>
            <a:r>
              <a:rPr lang="hr-HR" sz="2000" dirty="0" smtClean="0"/>
              <a:t>s </a:t>
            </a:r>
            <a:r>
              <a:rPr lang="hr-HR" sz="2000" dirty="0"/>
              <a:t>pitno vodo.</a:t>
            </a:r>
            <a:endParaRPr lang="en-US" sz="20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E1D1DA-3F46-2740-AD89-04A595C448F4}" type="slidenum">
              <a:rPr lang="en-US" smtClean="0"/>
              <a:pPr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8044104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dirty="0"/>
              <a:t>Energetske </a:t>
            </a:r>
            <a:r>
              <a:rPr lang="hr-HR" dirty="0" err="1"/>
              <a:t>in</a:t>
            </a:r>
            <a:r>
              <a:rPr lang="hr-HR" dirty="0"/>
              <a:t> </a:t>
            </a:r>
            <a:r>
              <a:rPr lang="hr-HR" dirty="0" err="1"/>
              <a:t>okoljske</a:t>
            </a:r>
            <a:r>
              <a:rPr lang="hr-HR" dirty="0"/>
              <a:t> </a:t>
            </a:r>
            <a:r>
              <a:rPr lang="hr-HR" dirty="0" err="1"/>
              <a:t>rešitve</a:t>
            </a:r>
            <a:endParaRPr lang="en-US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1D1DA-3F46-2740-AD89-04A595C448F4}" type="slidenum">
              <a:rPr lang="en-US" smtClean="0"/>
              <a:pPr/>
              <a:t>39</a:t>
            </a:fld>
            <a:endParaRPr lang="en-US" dirty="0"/>
          </a:p>
        </p:txBody>
      </p:sp>
      <p:sp>
        <p:nvSpPr>
          <p:cNvPr id="6" name="Ograda vsebine 1"/>
          <p:cNvSpPr txBox="1">
            <a:spLocks/>
          </p:cNvSpPr>
          <p:nvPr/>
        </p:nvSpPr>
        <p:spPr>
          <a:xfrm>
            <a:off x="794124" y="1211833"/>
            <a:ext cx="8208912" cy="4997624"/>
          </a:xfrm>
          <a:prstGeom prst="rect">
            <a:avLst/>
          </a:prstGeom>
        </p:spPr>
        <p:txBody>
          <a:bodyPr/>
          <a:lstStyle>
            <a:lvl1pPr marL="288000" indent="-288000" algn="l" defTabSz="457200" rtl="0" eaLnBrk="1" latinLnBrk="0" hangingPunct="1">
              <a:spcBef>
                <a:spcPct val="20000"/>
              </a:spcBef>
              <a:buClr>
                <a:srgbClr val="CD0920"/>
              </a:buClr>
              <a:buFont typeface="Arial"/>
              <a:buChar char="•"/>
              <a:defRPr sz="3000" kern="1200">
                <a:solidFill>
                  <a:srgbClr val="6D6E6D"/>
                </a:solidFill>
                <a:latin typeface="+mn-lt"/>
                <a:ea typeface="+mn-ea"/>
                <a:cs typeface="+mn-cs"/>
              </a:defRPr>
            </a:lvl1pPr>
            <a:lvl2pPr marL="576000" indent="-288000" algn="l" defTabSz="457200" rtl="0" eaLnBrk="1" latinLnBrk="0" hangingPunct="1">
              <a:spcBef>
                <a:spcPct val="20000"/>
              </a:spcBef>
              <a:buClr>
                <a:srgbClr val="CD0920"/>
              </a:buClr>
              <a:buFont typeface="Arial"/>
              <a:buChar char="•"/>
              <a:defRPr sz="2700" kern="1200">
                <a:solidFill>
                  <a:srgbClr val="6D6E6D"/>
                </a:solidFill>
                <a:latin typeface="+mn-lt"/>
                <a:ea typeface="+mn-ea"/>
                <a:cs typeface="+mn-cs"/>
              </a:defRPr>
            </a:lvl2pPr>
            <a:lvl3pPr marL="864000" indent="-288000" algn="l" defTabSz="457200" rtl="0" eaLnBrk="1" latinLnBrk="0" hangingPunct="1">
              <a:spcBef>
                <a:spcPct val="20000"/>
              </a:spcBef>
              <a:buClr>
                <a:srgbClr val="CD0920"/>
              </a:buClr>
              <a:buFont typeface="Arial"/>
              <a:buChar char="•"/>
              <a:defRPr sz="2400" kern="1200">
                <a:solidFill>
                  <a:srgbClr val="6D6E6D"/>
                </a:solidFill>
                <a:latin typeface="+mn-lt"/>
                <a:ea typeface="+mn-ea"/>
                <a:cs typeface="+mn-cs"/>
              </a:defRPr>
            </a:lvl3pPr>
            <a:lvl4pPr marL="1152000" indent="-288000" algn="l" defTabSz="457200" rtl="0" eaLnBrk="1" latinLnBrk="0" hangingPunct="1">
              <a:spcBef>
                <a:spcPct val="20000"/>
              </a:spcBef>
              <a:buClr>
                <a:srgbClr val="CD0920"/>
              </a:buClr>
              <a:buFont typeface="Arial"/>
              <a:buChar char="•"/>
              <a:defRPr sz="2000" kern="1200">
                <a:solidFill>
                  <a:srgbClr val="6D6E6D"/>
                </a:solidFill>
                <a:latin typeface="+mn-lt"/>
                <a:ea typeface="+mn-ea"/>
                <a:cs typeface="+mn-cs"/>
              </a:defRPr>
            </a:lvl4pPr>
            <a:lvl5pPr marL="1440000" indent="-288000" algn="l" defTabSz="457200" rtl="0" eaLnBrk="1" latinLnBrk="0" hangingPunct="1">
              <a:spcBef>
                <a:spcPct val="20000"/>
              </a:spcBef>
              <a:buClr>
                <a:srgbClr val="CD0920"/>
              </a:buClr>
              <a:buFont typeface="Arial"/>
              <a:buChar char="•"/>
              <a:defRPr sz="2000" kern="1200">
                <a:solidFill>
                  <a:srgbClr val="6D6E6D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endParaRPr lang="sl-SI" sz="800" dirty="0" smtClean="0"/>
          </a:p>
          <a:p>
            <a:endParaRPr lang="sl-SI" dirty="0" smtClean="0"/>
          </a:p>
          <a:p>
            <a:r>
              <a:rPr lang="sl-SI" sz="2800" dirty="0" smtClean="0"/>
              <a:t>Komunala Kranj (PZPV) 2012-2022</a:t>
            </a:r>
          </a:p>
          <a:p>
            <a:r>
              <a:rPr lang="sl-SI" sz="2800" dirty="0" smtClean="0"/>
              <a:t>Komunala Velenje (Kohezija) 2012-2014</a:t>
            </a:r>
          </a:p>
          <a:p>
            <a:r>
              <a:rPr lang="sl-SI" sz="2800" dirty="0" smtClean="0"/>
              <a:t>Komunala Trbovlje 2010-…</a:t>
            </a:r>
          </a:p>
          <a:p>
            <a:r>
              <a:rPr lang="sl-SI" sz="2800" dirty="0" smtClean="0"/>
              <a:t>Prekmurski vodovod (Kohezija) 2013-2015</a:t>
            </a:r>
          </a:p>
          <a:p>
            <a:r>
              <a:rPr lang="sl-SI" sz="2800" dirty="0" smtClean="0"/>
              <a:t>Občina Tuzla</a:t>
            </a:r>
          </a:p>
          <a:p>
            <a:r>
              <a:rPr lang="sl-SI" sz="2800" dirty="0" smtClean="0"/>
              <a:t>…</a:t>
            </a:r>
          </a:p>
          <a:p>
            <a:pPr>
              <a:buNone/>
            </a:pPr>
            <a:endParaRPr lang="sl-SI" dirty="0" smtClean="0"/>
          </a:p>
          <a:p>
            <a:endParaRPr lang="sl-SI" dirty="0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Referenčni projekti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xmlns="" val="309157287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r>
              <a:rPr lang="sl-SI" sz="2800" b="1" dirty="0" smtClean="0"/>
              <a:t>Skupina Petrol</a:t>
            </a:r>
            <a:br>
              <a:rPr lang="sl-SI" sz="2800" b="1" dirty="0" smtClean="0"/>
            </a:br>
            <a:endParaRPr lang="sl-SI" sz="2800" b="1" dirty="0"/>
          </a:p>
        </p:txBody>
      </p:sp>
      <p:pic>
        <p:nvPicPr>
          <p:cNvPr id="18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846138"/>
            <a:ext cx="6264275" cy="543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4099043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Vodovodni sistemi</a:t>
            </a:r>
            <a:endParaRPr lang="sl-SI" dirty="0"/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Energetske in okoljske rešitve</a:t>
            </a:r>
            <a:endParaRPr lang="en-US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1D1DA-3F46-2740-AD89-04A595C448F4}" type="slidenum">
              <a:rPr lang="en-US" smtClean="0"/>
              <a:pPr/>
              <a:t>40</a:t>
            </a:fld>
            <a:endParaRPr lang="en-US" dirty="0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13"/>
          </p:nvPr>
        </p:nvSpPr>
        <p:spPr>
          <a:xfrm>
            <a:off x="900113" y="1619999"/>
            <a:ext cx="7666838" cy="4517276"/>
          </a:xfrm>
        </p:spPr>
        <p:txBody>
          <a:bodyPr/>
          <a:lstStyle/>
          <a:p>
            <a:r>
              <a:rPr lang="sl-SI" sz="2800" b="1" dirty="0" smtClean="0"/>
              <a:t>Komunala Kranj</a:t>
            </a:r>
          </a:p>
          <a:p>
            <a:r>
              <a:rPr lang="sl-SI" sz="2400" dirty="0" smtClean="0"/>
              <a:t>Glavna storitev izvajalca: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2000" dirty="0" smtClean="0"/>
              <a:t>Tehnično-ekonomska optimizacija vodovodnega sistema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2000" dirty="0" smtClean="0"/>
              <a:t>Pogodbeno znižanje vodnih izgub (- 10 %)</a:t>
            </a:r>
          </a:p>
        </p:txBody>
      </p:sp>
      <p:pic>
        <p:nvPicPr>
          <p:cNvPr id="9" name="Slika 14" descr="image029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465385" y="3807768"/>
            <a:ext cx="3782345" cy="222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091507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Vodovodni sistemi</a:t>
            </a:r>
            <a:endParaRPr lang="sl-SI" b="1" dirty="0"/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Energetske in okoljske rešitve</a:t>
            </a:r>
            <a:endParaRPr lang="en-US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1D1DA-3F46-2740-AD89-04A595C448F4}" type="slidenum">
              <a:rPr lang="en-US" smtClean="0"/>
              <a:pPr/>
              <a:t>41</a:t>
            </a:fld>
            <a:endParaRPr lang="en-US" dirty="0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sl-SI" sz="2800" b="1" dirty="0" smtClean="0"/>
              <a:t>Komunala Kranj</a:t>
            </a:r>
            <a:endParaRPr lang="sl-SI" sz="28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l-SI" sz="2000" dirty="0" smtClean="0"/>
              <a:t>Investicija</a:t>
            </a:r>
            <a:r>
              <a:rPr lang="sl-SI" sz="2000" dirty="0"/>
              <a:t>: ~ </a:t>
            </a:r>
            <a:r>
              <a:rPr lang="sl-SI" sz="2000" dirty="0" smtClean="0"/>
              <a:t>2.600.000 </a:t>
            </a:r>
            <a:r>
              <a:rPr lang="sl-SI" sz="2000" dirty="0"/>
              <a:t>€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l-SI" sz="2000" dirty="0"/>
              <a:t>Obseg: 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sl-SI" sz="1700" dirty="0" smtClean="0"/>
              <a:t>Vzpostavitev merilnih mest, posodobitev vodovodnih objektov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sl-SI" sz="1700" dirty="0" smtClean="0"/>
              <a:t>Vzpostavitev centra za vodenje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sl-SI" sz="1700" dirty="0" smtClean="0"/>
              <a:t>Vzpostavitev hidravličnega modela vodovodnega omrežja, kalibracija modela, povezava modela za delovanje v realnem času</a:t>
            </a:r>
            <a:endParaRPr lang="sl-SI" sz="17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l-SI" sz="2000" dirty="0" smtClean="0"/>
              <a:t>Pogodbena doba 10 let (znižanje vodnih izgub v 5 letih)</a:t>
            </a:r>
            <a:endParaRPr lang="sl-SI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25872" y="4464243"/>
            <a:ext cx="2475938" cy="174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01810" y="4464243"/>
            <a:ext cx="2642190" cy="174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900113" y="4464243"/>
            <a:ext cx="2323413" cy="174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144299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Vodovodni sistemi</a:t>
            </a:r>
            <a:endParaRPr lang="sl-SI" dirty="0"/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Energetske in okoljske rešitve</a:t>
            </a:r>
            <a:endParaRPr lang="en-US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1D1DA-3F46-2740-AD89-04A595C448F4}" type="slidenum">
              <a:rPr lang="en-US" smtClean="0"/>
              <a:pPr/>
              <a:t>42</a:t>
            </a:fld>
            <a:endParaRPr lang="en-US" dirty="0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13"/>
          </p:nvPr>
        </p:nvSpPr>
        <p:spPr>
          <a:xfrm>
            <a:off x="900113" y="1619999"/>
            <a:ext cx="7666838" cy="4517276"/>
          </a:xfrm>
        </p:spPr>
        <p:txBody>
          <a:bodyPr/>
          <a:lstStyle/>
          <a:p>
            <a:r>
              <a:rPr lang="sl-SI" sz="2800" b="1" dirty="0" smtClean="0"/>
              <a:t>Komunala Velenje</a:t>
            </a:r>
          </a:p>
          <a:p>
            <a:r>
              <a:rPr lang="sl-SI" sz="2400" dirty="0" smtClean="0"/>
              <a:t>Glavna storitev izvajalca: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2000" dirty="0" smtClean="0"/>
              <a:t>Operacija „Celovita oskrba s pitno vodo v Saleški dolini”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2000" dirty="0" smtClean="0"/>
              <a:t>Tehnično-ekonomska optimizacija vodovodnega sistema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2000" dirty="0" smtClean="0"/>
              <a:t>Jamčenje za znižanje vodnih izgub (- 8 %)</a:t>
            </a:r>
          </a:p>
        </p:txBody>
      </p:sp>
      <p:pic>
        <p:nvPicPr>
          <p:cNvPr id="7" name="Slika 1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 bwMode="auto">
          <a:xfrm>
            <a:off x="5015883" y="3848399"/>
            <a:ext cx="3228117" cy="222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950875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Vodovodni sistemi</a:t>
            </a:r>
            <a:endParaRPr lang="sl-SI" b="1" dirty="0"/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Energetske in okoljske rešitve</a:t>
            </a:r>
            <a:endParaRPr lang="en-US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1D1DA-3F46-2740-AD89-04A595C448F4}" type="slidenum">
              <a:rPr lang="en-US" smtClean="0"/>
              <a:pPr/>
              <a:t>43</a:t>
            </a:fld>
            <a:endParaRPr lang="en-US" dirty="0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sl-SI" sz="2800" b="1" dirty="0"/>
              <a:t>Komunala Velenje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l-SI" sz="2000" dirty="0" smtClean="0"/>
              <a:t>Investicija</a:t>
            </a:r>
            <a:r>
              <a:rPr lang="sl-SI" sz="2000" dirty="0"/>
              <a:t>: ~ </a:t>
            </a:r>
            <a:r>
              <a:rPr lang="sl-SI" sz="2000" dirty="0" smtClean="0"/>
              <a:t>2.100.000 </a:t>
            </a:r>
            <a:r>
              <a:rPr lang="sl-SI" sz="2000" dirty="0"/>
              <a:t>€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l-SI" sz="2000" dirty="0"/>
              <a:t>Obseg: 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sl-SI" sz="1700" dirty="0" smtClean="0"/>
              <a:t>Vzpostavitev merilnih mest, posodobitev vodovodnih objektov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sl-SI" sz="1700" dirty="0" smtClean="0"/>
              <a:t>Vzpostavitev centra za vodenje</a:t>
            </a:r>
          </a:p>
          <a:p>
            <a:pPr marL="630900" lvl="1" indent="-342900">
              <a:buFont typeface="Arial" panose="020B0604020202020204" pitchFamily="34" charset="0"/>
              <a:buChar char="•"/>
            </a:pPr>
            <a:r>
              <a:rPr lang="sl-SI" sz="1700" dirty="0" smtClean="0"/>
              <a:t>Vzpostavitev hidravličnega modela vodovodnega omrežja, kalibracija modela, povezava modela za delovanje v realnem času</a:t>
            </a:r>
            <a:endParaRPr lang="sl-SI" sz="17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l-SI" sz="2000" dirty="0" smtClean="0"/>
              <a:t>Pogodbena doba 3 leta</a:t>
            </a:r>
            <a:endParaRPr lang="sl-SI" sz="2000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900113" y="4460284"/>
            <a:ext cx="2269215" cy="174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Slika 1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169327" y="4460284"/>
            <a:ext cx="2459115" cy="174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628442" y="4460284"/>
            <a:ext cx="2619288" cy="174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905213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r-HR" sz="3600" dirty="0"/>
              <a:t>Učinkovita razsvetljava</a:t>
            </a:r>
            <a:endParaRPr lang="en-US" sz="3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dirty="0"/>
              <a:t>Energetske </a:t>
            </a:r>
            <a:r>
              <a:rPr lang="hr-HR" dirty="0" err="1"/>
              <a:t>in</a:t>
            </a:r>
            <a:r>
              <a:rPr lang="hr-HR" dirty="0"/>
              <a:t> </a:t>
            </a:r>
            <a:r>
              <a:rPr lang="hr-HR" dirty="0" err="1"/>
              <a:t>okoljske</a:t>
            </a:r>
            <a:r>
              <a:rPr lang="hr-HR" dirty="0"/>
              <a:t> </a:t>
            </a:r>
            <a:r>
              <a:rPr lang="hr-HR" dirty="0" err="1"/>
              <a:t>rešitve</a:t>
            </a:r>
            <a:endParaRPr lang="en-US" dirty="0"/>
          </a:p>
        </p:txBody>
      </p:sp>
      <p:pic>
        <p:nvPicPr>
          <p:cNvPr id="8" name="Picture Placeholder 7" descr="shutterstock_23020721[1].jpg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070" r="8070"/>
          <a:stretch>
            <a:fillRect/>
          </a:stretch>
        </p:blipFill>
        <p:spPr/>
      </p:pic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900115" y="4876800"/>
            <a:ext cx="5759998" cy="1260475"/>
          </a:xfrm>
          <a:solidFill>
            <a:schemeClr val="accent5">
              <a:lumMod val="75000"/>
              <a:alpha val="65000"/>
            </a:schemeClr>
          </a:solidFill>
        </p:spPr>
        <p:txBody>
          <a:bodyPr/>
          <a:lstStyle/>
          <a:p>
            <a:r>
              <a:rPr lang="hr-HR" sz="2000" dirty="0" err="1"/>
              <a:t>C</a:t>
            </a:r>
            <a:r>
              <a:rPr lang="hr-HR" sz="2000" dirty="0" err="1" smtClean="0"/>
              <a:t>elovite</a:t>
            </a:r>
            <a:r>
              <a:rPr lang="hr-HR" sz="2000" dirty="0" smtClean="0"/>
              <a:t> </a:t>
            </a:r>
            <a:r>
              <a:rPr lang="hr-HR" sz="2000" dirty="0"/>
              <a:t>rešitve ekonomičnega načrtovanja </a:t>
            </a:r>
            <a:r>
              <a:rPr lang="hr-HR" sz="2000" dirty="0" smtClean="0"/>
              <a:t>gradnje</a:t>
            </a:r>
            <a:r>
              <a:rPr lang="hr-HR" sz="2000" dirty="0"/>
              <a:t>, obnove in upravljanja razsvetljave v proizvodnih </a:t>
            </a:r>
            <a:r>
              <a:rPr lang="hr-HR" sz="2000" dirty="0" err="1" smtClean="0"/>
              <a:t>in</a:t>
            </a:r>
            <a:r>
              <a:rPr lang="hr-HR" sz="2000" dirty="0" smtClean="0"/>
              <a:t> </a:t>
            </a:r>
            <a:r>
              <a:rPr lang="hr-HR" sz="2000" dirty="0"/>
              <a:t>športnih objektih ter sistemih javne razsvetljave.</a:t>
            </a:r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E1D1DA-3F46-2740-AD89-04A595C448F4}" type="slidenum">
              <a:rPr lang="en-US" smtClean="0"/>
              <a:pPr/>
              <a:t>44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436229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slov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l-SI" dirty="0" smtClean="0"/>
              <a:t>Referenčni projekti</a:t>
            </a:r>
            <a:endParaRPr lang="sl-SI" dirty="0"/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dirty="0"/>
              <a:t>Energetske </a:t>
            </a:r>
            <a:r>
              <a:rPr lang="hr-HR" dirty="0" err="1"/>
              <a:t>in</a:t>
            </a:r>
            <a:r>
              <a:rPr lang="hr-HR" dirty="0"/>
              <a:t> </a:t>
            </a:r>
            <a:r>
              <a:rPr lang="hr-HR" dirty="0" err="1"/>
              <a:t>okoljske</a:t>
            </a:r>
            <a:r>
              <a:rPr lang="hr-HR" dirty="0"/>
              <a:t> </a:t>
            </a:r>
            <a:r>
              <a:rPr lang="hr-HR" dirty="0" err="1"/>
              <a:t>rešitve</a:t>
            </a:r>
            <a:endParaRPr lang="en-US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1D1DA-3F46-2740-AD89-04A595C448F4}" type="slidenum">
              <a:rPr lang="en-US" smtClean="0"/>
              <a:pPr/>
              <a:t>45</a:t>
            </a:fld>
            <a:endParaRPr lang="en-US" dirty="0"/>
          </a:p>
        </p:txBody>
      </p:sp>
      <p:sp>
        <p:nvSpPr>
          <p:cNvPr id="6" name="Ograda vsebine 1"/>
          <p:cNvSpPr txBox="1">
            <a:spLocks/>
          </p:cNvSpPr>
          <p:nvPr/>
        </p:nvSpPr>
        <p:spPr>
          <a:xfrm>
            <a:off x="794124" y="1211833"/>
            <a:ext cx="8208912" cy="4997624"/>
          </a:xfrm>
          <a:prstGeom prst="rect">
            <a:avLst/>
          </a:prstGeom>
        </p:spPr>
        <p:txBody>
          <a:bodyPr/>
          <a:lstStyle>
            <a:lvl1pPr marL="288000" indent="-288000" algn="l" defTabSz="457200" rtl="0" eaLnBrk="1" latinLnBrk="0" hangingPunct="1">
              <a:spcBef>
                <a:spcPct val="20000"/>
              </a:spcBef>
              <a:buClr>
                <a:srgbClr val="CD0920"/>
              </a:buClr>
              <a:buFont typeface="Arial"/>
              <a:buChar char="•"/>
              <a:defRPr sz="3000" kern="1200">
                <a:solidFill>
                  <a:srgbClr val="6D6E6D"/>
                </a:solidFill>
                <a:latin typeface="+mn-lt"/>
                <a:ea typeface="+mn-ea"/>
                <a:cs typeface="+mn-cs"/>
              </a:defRPr>
            </a:lvl1pPr>
            <a:lvl2pPr marL="576000" indent="-288000" algn="l" defTabSz="457200" rtl="0" eaLnBrk="1" latinLnBrk="0" hangingPunct="1">
              <a:spcBef>
                <a:spcPct val="20000"/>
              </a:spcBef>
              <a:buClr>
                <a:srgbClr val="CD0920"/>
              </a:buClr>
              <a:buFont typeface="Arial"/>
              <a:buChar char="•"/>
              <a:defRPr sz="2700" kern="1200">
                <a:solidFill>
                  <a:srgbClr val="6D6E6D"/>
                </a:solidFill>
                <a:latin typeface="+mn-lt"/>
                <a:ea typeface="+mn-ea"/>
                <a:cs typeface="+mn-cs"/>
              </a:defRPr>
            </a:lvl2pPr>
            <a:lvl3pPr marL="864000" indent="-288000" algn="l" defTabSz="457200" rtl="0" eaLnBrk="1" latinLnBrk="0" hangingPunct="1">
              <a:spcBef>
                <a:spcPct val="20000"/>
              </a:spcBef>
              <a:buClr>
                <a:srgbClr val="CD0920"/>
              </a:buClr>
              <a:buFont typeface="Arial"/>
              <a:buChar char="•"/>
              <a:defRPr sz="2400" kern="1200">
                <a:solidFill>
                  <a:srgbClr val="6D6E6D"/>
                </a:solidFill>
                <a:latin typeface="+mn-lt"/>
                <a:ea typeface="+mn-ea"/>
                <a:cs typeface="+mn-cs"/>
              </a:defRPr>
            </a:lvl3pPr>
            <a:lvl4pPr marL="1152000" indent="-288000" algn="l" defTabSz="457200" rtl="0" eaLnBrk="1" latinLnBrk="0" hangingPunct="1">
              <a:spcBef>
                <a:spcPct val="20000"/>
              </a:spcBef>
              <a:buClr>
                <a:srgbClr val="CD0920"/>
              </a:buClr>
              <a:buFont typeface="Arial"/>
              <a:buChar char="•"/>
              <a:defRPr sz="2000" kern="1200">
                <a:solidFill>
                  <a:srgbClr val="6D6E6D"/>
                </a:solidFill>
                <a:latin typeface="+mn-lt"/>
                <a:ea typeface="+mn-ea"/>
                <a:cs typeface="+mn-cs"/>
              </a:defRPr>
            </a:lvl4pPr>
            <a:lvl5pPr marL="1440000" indent="-288000" algn="l" defTabSz="457200" rtl="0" eaLnBrk="1" latinLnBrk="0" hangingPunct="1">
              <a:spcBef>
                <a:spcPct val="20000"/>
              </a:spcBef>
              <a:buClr>
                <a:srgbClr val="CD0920"/>
              </a:buClr>
              <a:buFont typeface="Arial"/>
              <a:buChar char="•"/>
              <a:defRPr sz="2000" kern="1200">
                <a:solidFill>
                  <a:srgbClr val="6D6E6D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endParaRPr lang="sl-SI" sz="800" dirty="0" smtClean="0"/>
          </a:p>
          <a:p>
            <a:pPr marL="180000">
              <a:spcBef>
                <a:spcPts val="300"/>
              </a:spcBef>
            </a:pPr>
            <a:r>
              <a:rPr lang="sl-SI" sz="2400" dirty="0" smtClean="0"/>
              <a:t>Acroni I (proizvodni objekti) 2002-2006</a:t>
            </a:r>
          </a:p>
          <a:p>
            <a:pPr marL="180000">
              <a:spcBef>
                <a:spcPts val="300"/>
              </a:spcBef>
            </a:pPr>
            <a:r>
              <a:rPr lang="sl-SI" sz="2400" dirty="0" smtClean="0"/>
              <a:t>JR Gorje (javna razsvetljava) 2008-2023</a:t>
            </a:r>
          </a:p>
          <a:p>
            <a:pPr marL="180000">
              <a:spcBef>
                <a:spcPts val="300"/>
              </a:spcBef>
            </a:pPr>
            <a:r>
              <a:rPr lang="sl-SI" sz="2400" dirty="0" smtClean="0"/>
              <a:t>ZPO Celje  (bazen) 2010-2025</a:t>
            </a:r>
          </a:p>
          <a:p>
            <a:pPr marL="180000">
              <a:spcBef>
                <a:spcPts val="300"/>
              </a:spcBef>
            </a:pPr>
            <a:r>
              <a:rPr lang="sl-SI" sz="2400" dirty="0" smtClean="0"/>
              <a:t>Univerza Maribor (javni objekti) 2010-2025</a:t>
            </a:r>
          </a:p>
          <a:p>
            <a:pPr marL="180000">
              <a:spcBef>
                <a:spcPts val="300"/>
              </a:spcBef>
            </a:pPr>
            <a:r>
              <a:rPr lang="sl-SI" sz="2400" dirty="0" smtClean="0"/>
              <a:t>Petrol (bencinski servisi in skladišča) 2012</a:t>
            </a:r>
          </a:p>
          <a:p>
            <a:pPr marL="180000">
              <a:spcBef>
                <a:spcPts val="300"/>
              </a:spcBef>
            </a:pPr>
            <a:r>
              <a:rPr lang="sl-SI" sz="2400" dirty="0" smtClean="0"/>
              <a:t>JR Bled (javna razsvetljava) 2012-2027</a:t>
            </a:r>
          </a:p>
          <a:p>
            <a:pPr marL="180000">
              <a:spcBef>
                <a:spcPts val="300"/>
              </a:spcBef>
            </a:pPr>
            <a:r>
              <a:rPr lang="sl-SI" sz="2400" dirty="0"/>
              <a:t>JR </a:t>
            </a:r>
            <a:r>
              <a:rPr lang="sl-SI" sz="2400" dirty="0" smtClean="0"/>
              <a:t>Koper (javna razsvetljava) 2012-2023</a:t>
            </a:r>
            <a:endParaRPr lang="sl-SI" sz="2400" dirty="0"/>
          </a:p>
          <a:p>
            <a:pPr marL="180000">
              <a:spcBef>
                <a:spcPts val="300"/>
              </a:spcBef>
            </a:pPr>
            <a:r>
              <a:rPr lang="sl-SI" sz="2400" dirty="0" smtClean="0"/>
              <a:t>JR Litija (javna razsvetljava) 2012-2019</a:t>
            </a:r>
          </a:p>
          <a:p>
            <a:pPr marL="180000">
              <a:spcBef>
                <a:spcPts val="300"/>
              </a:spcBef>
            </a:pPr>
            <a:r>
              <a:rPr lang="sl-SI" sz="2400" dirty="0" smtClean="0"/>
              <a:t>JR Mengeš (javna razsvetljava) 2012-2023</a:t>
            </a:r>
            <a:endParaRPr lang="sl-SI" sz="2400" dirty="0"/>
          </a:p>
          <a:p>
            <a:pPr marL="180000">
              <a:spcBef>
                <a:spcPts val="300"/>
              </a:spcBef>
            </a:pPr>
            <a:r>
              <a:rPr lang="sl-SI" sz="2400" dirty="0" smtClean="0"/>
              <a:t>Mercator (trgovski centri) 2012 - 2022</a:t>
            </a:r>
          </a:p>
          <a:p>
            <a:pPr marL="180000">
              <a:spcBef>
                <a:spcPts val="300"/>
              </a:spcBef>
            </a:pPr>
            <a:r>
              <a:rPr lang="sl-SI" sz="2400" dirty="0" smtClean="0"/>
              <a:t>JR Brda (javna razsvetljava) 2013-2023</a:t>
            </a:r>
          </a:p>
          <a:p>
            <a:pPr marL="180000">
              <a:spcBef>
                <a:spcPts val="300"/>
              </a:spcBef>
            </a:pPr>
            <a:r>
              <a:rPr lang="sl-SI" sz="2400" dirty="0" smtClean="0"/>
              <a:t>JR Ivančna Gorica (javna razsvetljava) 2013-2017</a:t>
            </a:r>
          </a:p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xmlns="" val="130998552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slov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l-SI" dirty="0" smtClean="0"/>
              <a:t>Referenčni projekti</a:t>
            </a:r>
            <a:endParaRPr lang="sl-SI" dirty="0"/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dirty="0"/>
              <a:t>Energetske </a:t>
            </a:r>
            <a:r>
              <a:rPr lang="hr-HR" dirty="0" err="1"/>
              <a:t>in</a:t>
            </a:r>
            <a:r>
              <a:rPr lang="hr-HR" dirty="0"/>
              <a:t> </a:t>
            </a:r>
            <a:r>
              <a:rPr lang="hr-HR" dirty="0" err="1"/>
              <a:t>okoljske</a:t>
            </a:r>
            <a:r>
              <a:rPr lang="hr-HR" dirty="0"/>
              <a:t> </a:t>
            </a:r>
            <a:r>
              <a:rPr lang="hr-HR" dirty="0" err="1"/>
              <a:t>rešitve</a:t>
            </a:r>
            <a:endParaRPr lang="en-US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1D1DA-3F46-2740-AD89-04A595C448F4}" type="slidenum">
              <a:rPr lang="en-US" smtClean="0"/>
              <a:pPr/>
              <a:t>46</a:t>
            </a:fld>
            <a:endParaRPr lang="en-US" dirty="0"/>
          </a:p>
        </p:txBody>
      </p:sp>
      <p:sp>
        <p:nvSpPr>
          <p:cNvPr id="6" name="Ograda vsebine 1"/>
          <p:cNvSpPr txBox="1">
            <a:spLocks/>
          </p:cNvSpPr>
          <p:nvPr/>
        </p:nvSpPr>
        <p:spPr>
          <a:xfrm>
            <a:off x="794124" y="1211833"/>
            <a:ext cx="8208912" cy="4997624"/>
          </a:xfrm>
          <a:prstGeom prst="rect">
            <a:avLst/>
          </a:prstGeom>
        </p:spPr>
        <p:txBody>
          <a:bodyPr/>
          <a:lstStyle>
            <a:lvl1pPr marL="288000" indent="-288000" algn="l" defTabSz="457200" rtl="0" eaLnBrk="1" latinLnBrk="0" hangingPunct="1">
              <a:spcBef>
                <a:spcPct val="20000"/>
              </a:spcBef>
              <a:buClr>
                <a:srgbClr val="CD0920"/>
              </a:buClr>
              <a:buFont typeface="Arial"/>
              <a:buChar char="•"/>
              <a:defRPr sz="3000" kern="1200">
                <a:solidFill>
                  <a:srgbClr val="6D6E6D"/>
                </a:solidFill>
                <a:latin typeface="+mn-lt"/>
                <a:ea typeface="+mn-ea"/>
                <a:cs typeface="+mn-cs"/>
              </a:defRPr>
            </a:lvl1pPr>
            <a:lvl2pPr marL="576000" indent="-288000" algn="l" defTabSz="457200" rtl="0" eaLnBrk="1" latinLnBrk="0" hangingPunct="1">
              <a:spcBef>
                <a:spcPct val="20000"/>
              </a:spcBef>
              <a:buClr>
                <a:srgbClr val="CD0920"/>
              </a:buClr>
              <a:buFont typeface="Arial"/>
              <a:buChar char="•"/>
              <a:defRPr sz="2700" kern="1200">
                <a:solidFill>
                  <a:srgbClr val="6D6E6D"/>
                </a:solidFill>
                <a:latin typeface="+mn-lt"/>
                <a:ea typeface="+mn-ea"/>
                <a:cs typeface="+mn-cs"/>
              </a:defRPr>
            </a:lvl2pPr>
            <a:lvl3pPr marL="864000" indent="-288000" algn="l" defTabSz="457200" rtl="0" eaLnBrk="1" latinLnBrk="0" hangingPunct="1">
              <a:spcBef>
                <a:spcPct val="20000"/>
              </a:spcBef>
              <a:buClr>
                <a:srgbClr val="CD0920"/>
              </a:buClr>
              <a:buFont typeface="Arial"/>
              <a:buChar char="•"/>
              <a:defRPr sz="2400" kern="1200">
                <a:solidFill>
                  <a:srgbClr val="6D6E6D"/>
                </a:solidFill>
                <a:latin typeface="+mn-lt"/>
                <a:ea typeface="+mn-ea"/>
                <a:cs typeface="+mn-cs"/>
              </a:defRPr>
            </a:lvl3pPr>
            <a:lvl4pPr marL="1152000" indent="-288000" algn="l" defTabSz="457200" rtl="0" eaLnBrk="1" latinLnBrk="0" hangingPunct="1">
              <a:spcBef>
                <a:spcPct val="20000"/>
              </a:spcBef>
              <a:buClr>
                <a:srgbClr val="CD0920"/>
              </a:buClr>
              <a:buFont typeface="Arial"/>
              <a:buChar char="•"/>
              <a:defRPr sz="2000" kern="1200">
                <a:solidFill>
                  <a:srgbClr val="6D6E6D"/>
                </a:solidFill>
                <a:latin typeface="+mn-lt"/>
                <a:ea typeface="+mn-ea"/>
                <a:cs typeface="+mn-cs"/>
              </a:defRPr>
            </a:lvl4pPr>
            <a:lvl5pPr marL="1440000" indent="-288000" algn="l" defTabSz="457200" rtl="0" eaLnBrk="1" latinLnBrk="0" hangingPunct="1">
              <a:spcBef>
                <a:spcPct val="20000"/>
              </a:spcBef>
              <a:buClr>
                <a:srgbClr val="CD0920"/>
              </a:buClr>
              <a:buFont typeface="Arial"/>
              <a:buChar char="•"/>
              <a:defRPr sz="2000" kern="1200">
                <a:solidFill>
                  <a:srgbClr val="6D6E6D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endParaRPr lang="sl-SI" sz="8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sl-SI" sz="2800" dirty="0"/>
              <a:t>47 objektov z zamenjano notranjo ali zunanjo razsvetljavo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sl-SI" sz="2800" dirty="0" smtClean="0"/>
              <a:t>7 </a:t>
            </a:r>
            <a:r>
              <a:rPr lang="sl-SI" sz="2800" dirty="0"/>
              <a:t>prenov javnih razsvetljav – koncesij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sl-SI" sz="2800" dirty="0" smtClean="0"/>
              <a:t>19.410 </a:t>
            </a:r>
            <a:r>
              <a:rPr lang="sl-SI" sz="2800" dirty="0"/>
              <a:t>zamenjanih svetilk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sl-SI" sz="2800" dirty="0" smtClean="0"/>
              <a:t>8.231.623 € </a:t>
            </a:r>
            <a:r>
              <a:rPr lang="sl-SI" sz="2800" dirty="0"/>
              <a:t>investiranih v učinkovito rabo energije na področju razsvetljave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sl-SI" sz="2800" dirty="0" smtClean="0"/>
              <a:t>13.899.914,00 </a:t>
            </a:r>
            <a:r>
              <a:rPr lang="sl-SI" sz="2800" dirty="0" err="1"/>
              <a:t>kWh</a:t>
            </a:r>
            <a:r>
              <a:rPr lang="sl-SI" sz="2800" dirty="0"/>
              <a:t> električne energije prihranjene na letni ravni vsako leto.</a:t>
            </a:r>
          </a:p>
          <a:p>
            <a:pPr>
              <a:buNone/>
            </a:pPr>
            <a:endParaRPr lang="sl-SI" dirty="0" smtClean="0"/>
          </a:p>
          <a:p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xmlns="" val="227637350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Sanacija javne razsvetljave</a:t>
            </a:r>
            <a:endParaRPr lang="sl-SI" dirty="0"/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Energetske in okoljske rešitve</a:t>
            </a:r>
            <a:endParaRPr lang="en-US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1D1DA-3F46-2740-AD89-04A595C448F4}" type="slidenum">
              <a:rPr lang="en-US" smtClean="0"/>
              <a:pPr/>
              <a:t>47</a:t>
            </a:fld>
            <a:endParaRPr lang="en-US" dirty="0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sl-SI" sz="2800" b="1" dirty="0" smtClean="0"/>
              <a:t>Mestna občina Koper</a:t>
            </a:r>
          </a:p>
          <a:p>
            <a:r>
              <a:rPr lang="sl-SI" sz="2400" dirty="0" smtClean="0"/>
              <a:t>Glavna storitev izvajalca: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l-SI" sz="2000" dirty="0"/>
              <a:t>10 letna koncesija za izvajanje gospodarske javne službe urejanja javne razsvetljave </a:t>
            </a:r>
            <a:endParaRPr lang="sl-SI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l-SI" sz="2000" dirty="0" smtClean="0"/>
              <a:t>Prihranek električne energije 2.294.220 </a:t>
            </a:r>
            <a:r>
              <a:rPr lang="sl-SI" sz="2000" dirty="0" err="1" smtClean="0"/>
              <a:t>kWh</a:t>
            </a:r>
            <a:r>
              <a:rPr lang="sl-SI" sz="2000" dirty="0" smtClean="0"/>
              <a:t> letno</a:t>
            </a:r>
            <a:endParaRPr lang="sl-SI" sz="2000" dirty="0"/>
          </a:p>
        </p:txBody>
      </p:sp>
      <p:pic>
        <p:nvPicPr>
          <p:cNvPr id="4098" name="Picture 2" descr="http://www.stat.si/obcinevstevilkah/images/slikiceObcina/50_Kop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48043" y="3908735"/>
            <a:ext cx="3295957" cy="219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13343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/>
              <a:t>Sanacija javne razsvetljave</a:t>
            </a:r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Energetske in okoljske rešitve</a:t>
            </a:r>
            <a:endParaRPr lang="en-US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1D1DA-3F46-2740-AD89-04A595C448F4}" type="slidenum">
              <a:rPr lang="en-US" smtClean="0"/>
              <a:pPr/>
              <a:t>48</a:t>
            </a:fld>
            <a:endParaRPr lang="en-US" dirty="0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sl-SI" sz="2800" b="1" dirty="0" smtClean="0"/>
              <a:t>Mestna občina Koper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l-SI" sz="2000" dirty="0" smtClean="0"/>
              <a:t>Pogodbena </a:t>
            </a:r>
            <a:r>
              <a:rPr lang="sl-SI" sz="2000" dirty="0"/>
              <a:t>vrednost investicije 2.300.000,00 EUR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l-SI" sz="2000" dirty="0"/>
              <a:t>Zamenjava in predelava cca. 5300 </a:t>
            </a:r>
            <a:r>
              <a:rPr lang="sl-SI" sz="2000" dirty="0" smtClean="0"/>
              <a:t>svetilk, prenova </a:t>
            </a:r>
            <a:r>
              <a:rPr lang="sl-SI" sz="2000" dirty="0"/>
              <a:t>248 </a:t>
            </a:r>
            <a:r>
              <a:rPr lang="sl-SI" sz="2000" dirty="0" err="1"/>
              <a:t>prižigališč</a:t>
            </a:r>
            <a:r>
              <a:rPr lang="sl-SI" sz="2000" dirty="0"/>
              <a:t> </a:t>
            </a:r>
            <a:endParaRPr lang="sl-SI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sl-SI" sz="2000" dirty="0" smtClean="0"/>
              <a:t>Vzpostavljen </a:t>
            </a:r>
            <a:r>
              <a:rPr lang="sl-SI" sz="2000" dirty="0"/>
              <a:t>paket </a:t>
            </a:r>
            <a:r>
              <a:rPr lang="sl-SI" sz="2000" dirty="0" smtClean="0"/>
              <a:t>upravljanja in energetskega knjigovodstva, vzpostavljen </a:t>
            </a:r>
            <a:r>
              <a:rPr lang="sl-SI" sz="2000" dirty="0"/>
              <a:t>center za prijavo napak obratovanja javne </a:t>
            </a:r>
            <a:r>
              <a:rPr lang="sl-SI" sz="2000" dirty="0" smtClean="0"/>
              <a:t>razsvetljave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217072" y="4403321"/>
            <a:ext cx="3097600" cy="174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900113" y="4403321"/>
            <a:ext cx="2623159" cy="174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627771" y="4403321"/>
            <a:ext cx="2619959" cy="174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843682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Občine, ukrepajte takoj!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900000" y="6300000"/>
            <a:ext cx="2133600" cy="249385"/>
          </a:xfrm>
        </p:spPr>
        <p:txBody>
          <a:bodyPr/>
          <a:lstStyle/>
          <a:p>
            <a:r>
              <a:rPr lang="x-none" smtClean="0"/>
              <a:t>Bled, </a:t>
            </a:r>
            <a:r>
              <a:rPr lang="sl-SI" dirty="0" smtClean="0"/>
              <a:t>21</a:t>
            </a:r>
            <a:r>
              <a:rPr lang="x-none" smtClean="0"/>
              <a:t>. 0</a:t>
            </a:r>
            <a:r>
              <a:rPr lang="sl-SI" dirty="0" smtClean="0"/>
              <a:t>3</a:t>
            </a:r>
            <a:r>
              <a:rPr lang="x-none" smtClean="0"/>
              <a:t>. 201</a:t>
            </a:r>
            <a:r>
              <a:rPr lang="sl-SI" dirty="0"/>
              <a:t>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937760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l-SI"/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Energetske in okoljske rešitve</a:t>
            </a:r>
            <a:endParaRPr lang="en-US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1D1DA-3F46-2740-AD89-04A595C448F4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Ograda besedila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ctr"/>
            <a:endParaRPr lang="sl-SI" dirty="0" smtClean="0"/>
          </a:p>
          <a:p>
            <a:pPr algn="ctr"/>
            <a:endParaRPr lang="sl-SI" dirty="0"/>
          </a:p>
          <a:p>
            <a:pPr algn="ctr"/>
            <a:endParaRPr lang="sl-SI" dirty="0" smtClean="0"/>
          </a:p>
          <a:p>
            <a:pPr algn="ctr"/>
            <a:r>
              <a:rPr lang="sl-SI" sz="4400" b="1" dirty="0" smtClean="0"/>
              <a:t>Energetsko </a:t>
            </a:r>
            <a:r>
              <a:rPr lang="sl-SI" sz="4400" b="1" dirty="0" err="1" smtClean="0"/>
              <a:t>pogodbeništvo</a:t>
            </a:r>
            <a:endParaRPr lang="sl-SI" sz="4400" b="1" dirty="0"/>
          </a:p>
        </p:txBody>
      </p:sp>
    </p:spTree>
    <p:extLst>
      <p:ext uri="{BB962C8B-B14F-4D97-AF65-F5344CB8AC3E}">
        <p14:creationId xmlns:p14="http://schemas.microsoft.com/office/powerpoint/2010/main" xmlns="" val="1710418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Energetsko </a:t>
            </a:r>
            <a:r>
              <a:rPr lang="hr-HR" dirty="0" err="1" smtClean="0"/>
              <a:t>pogodbeništvo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dirty="0"/>
              <a:t>Energetske </a:t>
            </a:r>
            <a:r>
              <a:rPr lang="hr-HR" dirty="0" err="1"/>
              <a:t>in</a:t>
            </a:r>
            <a:r>
              <a:rPr lang="hr-HR" dirty="0"/>
              <a:t> </a:t>
            </a:r>
            <a:r>
              <a:rPr lang="hr-HR" dirty="0" err="1"/>
              <a:t>okoljske</a:t>
            </a:r>
            <a:r>
              <a:rPr lang="hr-HR" dirty="0"/>
              <a:t> </a:t>
            </a:r>
            <a:r>
              <a:rPr lang="hr-HR" dirty="0" err="1"/>
              <a:t>rešitve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/>
        <p:txBody>
          <a:bodyPr>
            <a:noAutofit/>
          </a:bodyPr>
          <a:lstStyle/>
          <a:p>
            <a:pPr marL="288000" indent="-288000">
              <a:buFont typeface="Arial"/>
              <a:buChar char="•"/>
            </a:pPr>
            <a:r>
              <a:rPr lang="sl-SI" sz="2400" dirty="0" smtClean="0"/>
              <a:t>Pogodbeno zagotavljanje prihrankov (EPC</a:t>
            </a:r>
            <a:r>
              <a:rPr lang="sl-SI" sz="2400" dirty="0"/>
              <a:t>)</a:t>
            </a:r>
          </a:p>
          <a:p>
            <a:pPr marL="288000" indent="-288000">
              <a:buFont typeface="Arial"/>
              <a:buChar char="•"/>
            </a:pPr>
            <a:r>
              <a:rPr lang="sl-SI" sz="2400" dirty="0" smtClean="0"/>
              <a:t>Pogodbena dobava energije (ESC</a:t>
            </a:r>
            <a:r>
              <a:rPr lang="sl-SI" sz="2400" dirty="0"/>
              <a:t>)</a:t>
            </a:r>
          </a:p>
          <a:p>
            <a:pPr marL="288000" indent="-288000">
              <a:buFont typeface="Arial"/>
              <a:buChar char="•"/>
            </a:pPr>
            <a:r>
              <a:rPr lang="sl-SI" sz="2400" dirty="0" smtClean="0"/>
              <a:t>Javno-zasebno partnerstvo (JZP)</a:t>
            </a:r>
            <a:endParaRPr lang="sl-SI" sz="2400" dirty="0"/>
          </a:p>
          <a:p>
            <a:pPr marL="288000" indent="-288000">
              <a:buFont typeface="Arial"/>
              <a:buChar char="•"/>
            </a:pPr>
            <a:endParaRPr lang="sl-SI" sz="2400" dirty="0"/>
          </a:p>
          <a:p>
            <a:pPr marL="288000" indent="-288000">
              <a:buFont typeface="Arial"/>
              <a:buChar char="•"/>
            </a:pPr>
            <a:r>
              <a:rPr lang="sl-SI" sz="2400" dirty="0" smtClean="0"/>
              <a:t>Zagotovljeni učinki, plačilo je (lahko) vezano na prihranke.</a:t>
            </a:r>
            <a:endParaRPr lang="sl-SI" sz="2400" dirty="0"/>
          </a:p>
          <a:p>
            <a:pPr marL="288000" indent="-288000">
              <a:buFont typeface="Arial"/>
              <a:buChar char="•"/>
            </a:pPr>
            <a:r>
              <a:rPr lang="sl-SI" sz="2400" dirty="0" smtClean="0"/>
              <a:t>Prevzem tehničnega in finančnega tveganja.</a:t>
            </a:r>
            <a:endParaRPr lang="sl-SI" sz="2400" dirty="0"/>
          </a:p>
          <a:p>
            <a:pPr marL="288000" indent="-288000">
              <a:buFont typeface="Arial"/>
              <a:buChar char="•"/>
            </a:pPr>
            <a:r>
              <a:rPr lang="sl-SI" sz="2400" dirty="0" smtClean="0"/>
              <a:t>Zagotovitev financiranja. </a:t>
            </a:r>
            <a:endParaRPr lang="sl-SI" sz="2400" dirty="0"/>
          </a:p>
          <a:p>
            <a:pPr marL="288000" indent="-288000">
              <a:buFont typeface="Arial"/>
              <a:buChar char="•"/>
            </a:pPr>
            <a:r>
              <a:rPr lang="sl-SI" sz="2400" dirty="0" smtClean="0"/>
              <a:t>Prevzem odgovornosti za upravljanje in vzdrževanje energetskih naprav in objektov.</a:t>
            </a:r>
            <a:endParaRPr lang="sl-SI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1D1DA-3F46-2740-AD89-04A595C448F4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4714787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ostoročno 9"/>
          <p:cNvSpPr/>
          <p:nvPr/>
        </p:nvSpPr>
        <p:spPr>
          <a:xfrm>
            <a:off x="3203575" y="2862580"/>
            <a:ext cx="4508500" cy="1362075"/>
          </a:xfrm>
          <a:custGeom>
            <a:avLst/>
            <a:gdLst>
              <a:gd name="connsiteX0" fmla="*/ 0 w 4508500"/>
              <a:gd name="connsiteY0" fmla="*/ 1362075 h 1362075"/>
              <a:gd name="connsiteX1" fmla="*/ 0 w 4508500"/>
              <a:gd name="connsiteY1" fmla="*/ 1362075 h 1362075"/>
              <a:gd name="connsiteX2" fmla="*/ 654050 w 4508500"/>
              <a:gd name="connsiteY2" fmla="*/ 1016000 h 1362075"/>
              <a:gd name="connsiteX3" fmla="*/ 1079500 w 4508500"/>
              <a:gd name="connsiteY3" fmla="*/ 917575 h 1362075"/>
              <a:gd name="connsiteX4" fmla="*/ 1857375 w 4508500"/>
              <a:gd name="connsiteY4" fmla="*/ 584200 h 1362075"/>
              <a:gd name="connsiteX5" fmla="*/ 2917825 w 4508500"/>
              <a:gd name="connsiteY5" fmla="*/ 396875 h 1362075"/>
              <a:gd name="connsiteX6" fmla="*/ 3765550 w 4508500"/>
              <a:gd name="connsiteY6" fmla="*/ 155575 h 1362075"/>
              <a:gd name="connsiteX7" fmla="*/ 4508500 w 4508500"/>
              <a:gd name="connsiteY7" fmla="*/ 0 h 1362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08500" h="1362075">
                <a:moveTo>
                  <a:pt x="0" y="1362075"/>
                </a:moveTo>
                <a:lnTo>
                  <a:pt x="0" y="1362075"/>
                </a:lnTo>
                <a:lnTo>
                  <a:pt x="654050" y="1016000"/>
                </a:lnTo>
                <a:lnTo>
                  <a:pt x="1079500" y="917575"/>
                </a:lnTo>
                <a:lnTo>
                  <a:pt x="1857375" y="584200"/>
                </a:lnTo>
                <a:lnTo>
                  <a:pt x="2917825" y="396875"/>
                </a:lnTo>
                <a:lnTo>
                  <a:pt x="3765550" y="155575"/>
                </a:lnTo>
                <a:lnTo>
                  <a:pt x="4508500" y="0"/>
                </a:lnTo>
              </a:path>
            </a:pathLst>
          </a:cu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36" name="Prostoročno 35"/>
          <p:cNvSpPr/>
          <p:nvPr/>
        </p:nvSpPr>
        <p:spPr>
          <a:xfrm>
            <a:off x="1524000" y="3097900"/>
            <a:ext cx="1681163" cy="2014537"/>
          </a:xfrm>
          <a:custGeom>
            <a:avLst/>
            <a:gdLst>
              <a:gd name="connsiteX0" fmla="*/ 9525 w 1681163"/>
              <a:gd name="connsiteY0" fmla="*/ 495300 h 2014537"/>
              <a:gd name="connsiteX1" fmla="*/ 347663 w 1681163"/>
              <a:gd name="connsiteY1" fmla="*/ 404812 h 2014537"/>
              <a:gd name="connsiteX2" fmla="*/ 619125 w 1681163"/>
              <a:gd name="connsiteY2" fmla="*/ 495300 h 2014537"/>
              <a:gd name="connsiteX3" fmla="*/ 1447800 w 1681163"/>
              <a:gd name="connsiteY3" fmla="*/ 195262 h 2014537"/>
              <a:gd name="connsiteX4" fmla="*/ 1681163 w 1681163"/>
              <a:gd name="connsiteY4" fmla="*/ 0 h 2014537"/>
              <a:gd name="connsiteX5" fmla="*/ 1671638 w 1681163"/>
              <a:gd name="connsiteY5" fmla="*/ 2014537 h 2014537"/>
              <a:gd name="connsiteX6" fmla="*/ 0 w 1681163"/>
              <a:gd name="connsiteY6" fmla="*/ 2009775 h 2014537"/>
              <a:gd name="connsiteX7" fmla="*/ 9525 w 1681163"/>
              <a:gd name="connsiteY7" fmla="*/ 495300 h 20145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681163" h="2014537">
                <a:moveTo>
                  <a:pt x="9525" y="495300"/>
                </a:moveTo>
                <a:lnTo>
                  <a:pt x="347663" y="404812"/>
                </a:lnTo>
                <a:lnTo>
                  <a:pt x="619125" y="495300"/>
                </a:lnTo>
                <a:lnTo>
                  <a:pt x="1447800" y="195262"/>
                </a:lnTo>
                <a:lnTo>
                  <a:pt x="1681163" y="0"/>
                </a:lnTo>
                <a:lnTo>
                  <a:pt x="1671638" y="2014537"/>
                </a:lnTo>
                <a:lnTo>
                  <a:pt x="0" y="2009775"/>
                </a:lnTo>
                <a:cubicBezTo>
                  <a:pt x="1588" y="1506537"/>
                  <a:pt x="3175" y="1003300"/>
                  <a:pt x="9525" y="49530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46" name="Prostoročno 45"/>
          <p:cNvSpPr/>
          <p:nvPr/>
        </p:nvSpPr>
        <p:spPr>
          <a:xfrm>
            <a:off x="3200400" y="1377270"/>
            <a:ext cx="4510087" cy="2847975"/>
          </a:xfrm>
          <a:custGeom>
            <a:avLst/>
            <a:gdLst>
              <a:gd name="connsiteX0" fmla="*/ 0 w 4510087"/>
              <a:gd name="connsiteY0" fmla="*/ 1724025 h 2847975"/>
              <a:gd name="connsiteX1" fmla="*/ 619125 w 4510087"/>
              <a:gd name="connsiteY1" fmla="*/ 1362075 h 2847975"/>
              <a:gd name="connsiteX2" fmla="*/ 1057275 w 4510087"/>
              <a:gd name="connsiteY2" fmla="*/ 1219200 h 2847975"/>
              <a:gd name="connsiteX3" fmla="*/ 1785937 w 4510087"/>
              <a:gd name="connsiteY3" fmla="*/ 857250 h 2847975"/>
              <a:gd name="connsiteX4" fmla="*/ 2814637 w 4510087"/>
              <a:gd name="connsiteY4" fmla="*/ 581025 h 2847975"/>
              <a:gd name="connsiteX5" fmla="*/ 3652837 w 4510087"/>
              <a:gd name="connsiteY5" fmla="*/ 266700 h 2847975"/>
              <a:gd name="connsiteX6" fmla="*/ 4510087 w 4510087"/>
              <a:gd name="connsiteY6" fmla="*/ 0 h 2847975"/>
              <a:gd name="connsiteX7" fmla="*/ 4510087 w 4510087"/>
              <a:gd name="connsiteY7" fmla="*/ 1490663 h 2847975"/>
              <a:gd name="connsiteX8" fmla="*/ 3757612 w 4510087"/>
              <a:gd name="connsiteY8" fmla="*/ 1647825 h 2847975"/>
              <a:gd name="connsiteX9" fmla="*/ 2924175 w 4510087"/>
              <a:gd name="connsiteY9" fmla="*/ 1885950 h 2847975"/>
              <a:gd name="connsiteX10" fmla="*/ 1857375 w 4510087"/>
              <a:gd name="connsiteY10" fmla="*/ 2076450 h 2847975"/>
              <a:gd name="connsiteX11" fmla="*/ 1090612 w 4510087"/>
              <a:gd name="connsiteY11" fmla="*/ 2400300 h 2847975"/>
              <a:gd name="connsiteX12" fmla="*/ 652462 w 4510087"/>
              <a:gd name="connsiteY12" fmla="*/ 2509838 h 2847975"/>
              <a:gd name="connsiteX13" fmla="*/ 0 w 4510087"/>
              <a:gd name="connsiteY13" fmla="*/ 2847975 h 2847975"/>
              <a:gd name="connsiteX14" fmla="*/ 0 w 4510087"/>
              <a:gd name="connsiteY14" fmla="*/ 1724025 h 2847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510087" h="2847975">
                <a:moveTo>
                  <a:pt x="0" y="1724025"/>
                </a:moveTo>
                <a:lnTo>
                  <a:pt x="619125" y="1362075"/>
                </a:lnTo>
                <a:lnTo>
                  <a:pt x="1057275" y="1219200"/>
                </a:lnTo>
                <a:lnTo>
                  <a:pt x="1785937" y="857250"/>
                </a:lnTo>
                <a:lnTo>
                  <a:pt x="2814637" y="581025"/>
                </a:lnTo>
                <a:lnTo>
                  <a:pt x="3652837" y="266700"/>
                </a:lnTo>
                <a:lnTo>
                  <a:pt x="4510087" y="0"/>
                </a:lnTo>
                <a:lnTo>
                  <a:pt x="4510087" y="1490663"/>
                </a:lnTo>
                <a:lnTo>
                  <a:pt x="3757612" y="1647825"/>
                </a:lnTo>
                <a:lnTo>
                  <a:pt x="2924175" y="1885950"/>
                </a:lnTo>
                <a:lnTo>
                  <a:pt x="1857375" y="2076450"/>
                </a:lnTo>
                <a:lnTo>
                  <a:pt x="1090612" y="2400300"/>
                </a:lnTo>
                <a:lnTo>
                  <a:pt x="652462" y="2509838"/>
                </a:lnTo>
                <a:lnTo>
                  <a:pt x="0" y="2847975"/>
                </a:lnTo>
                <a:lnTo>
                  <a:pt x="0" y="1724025"/>
                </a:lnTo>
                <a:close/>
              </a:path>
            </a:pathLst>
          </a:custGeom>
          <a:solidFill>
            <a:srgbClr val="FFFF66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7" name="Naslov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l-SI" dirty="0" smtClean="0"/>
              <a:t>Pogodbeno zagotavljanje prihrankov</a:t>
            </a:r>
            <a:endParaRPr lang="sl-SI" dirty="0"/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dirty="0" smtClean="0"/>
              <a:t>Energetske </a:t>
            </a:r>
            <a:r>
              <a:rPr lang="hr-HR" dirty="0" err="1" smtClean="0"/>
              <a:t>in</a:t>
            </a:r>
            <a:r>
              <a:rPr lang="hr-HR" dirty="0" smtClean="0"/>
              <a:t> </a:t>
            </a:r>
            <a:r>
              <a:rPr lang="hr-HR" dirty="0" err="1" smtClean="0"/>
              <a:t>okoljske</a:t>
            </a:r>
            <a:r>
              <a:rPr lang="hr-HR" dirty="0" smtClean="0"/>
              <a:t> </a:t>
            </a:r>
            <a:r>
              <a:rPr lang="hr-HR" dirty="0" err="1" smtClean="0"/>
              <a:t>rešitve</a:t>
            </a:r>
            <a:endParaRPr lang="en-US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1D1DA-3F46-2740-AD89-04A595C448F4}" type="slidenum">
              <a:rPr lang="en-US" smtClean="0"/>
              <a:pPr/>
              <a:t>7</a:t>
            </a:fld>
            <a:endParaRPr lang="en-US" dirty="0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3204636" y="5116672"/>
            <a:ext cx="2802761" cy="304800"/>
            <a:chOff x="2016" y="3264"/>
            <a:chExt cx="1776" cy="192"/>
          </a:xfrm>
        </p:grpSpPr>
        <p:sp>
          <p:nvSpPr>
            <p:cNvPr id="12" name="Line 4"/>
            <p:cNvSpPr>
              <a:spLocks noChangeShapeType="1"/>
            </p:cNvSpPr>
            <p:nvPr/>
          </p:nvSpPr>
          <p:spPr bwMode="auto">
            <a:xfrm>
              <a:off x="3792" y="3264"/>
              <a:ext cx="0" cy="192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sl-SI"/>
            </a:p>
          </p:txBody>
        </p:sp>
        <p:sp>
          <p:nvSpPr>
            <p:cNvPr id="13" name="Line 5"/>
            <p:cNvSpPr>
              <a:spLocks noChangeShapeType="1"/>
            </p:cNvSpPr>
            <p:nvPr/>
          </p:nvSpPr>
          <p:spPr bwMode="auto">
            <a:xfrm>
              <a:off x="2016" y="3408"/>
              <a:ext cx="1776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 type="triangle" w="med" len="lg"/>
              <a:tailEnd type="triangle" w="med" len="lg"/>
            </a:ln>
          </p:spPr>
          <p:txBody>
            <a:bodyPr/>
            <a:lstStyle/>
            <a:p>
              <a:endParaRPr lang="sl-SI"/>
            </a:p>
          </p:txBody>
        </p:sp>
        <p:sp>
          <p:nvSpPr>
            <p:cNvPr id="14" name="Text Box 6"/>
            <p:cNvSpPr txBox="1">
              <a:spLocks noChangeArrowheads="1"/>
            </p:cNvSpPr>
            <p:nvPr/>
          </p:nvSpPr>
          <p:spPr bwMode="auto">
            <a:xfrm>
              <a:off x="2352" y="3264"/>
              <a:ext cx="1152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sl-SI" sz="1200" b="1" u="none" dirty="0"/>
                <a:t>TRAJANJE POGODBE</a:t>
              </a:r>
            </a:p>
          </p:txBody>
        </p:sp>
      </p:grpSp>
      <p:grpSp>
        <p:nvGrpSpPr>
          <p:cNvPr id="5" name="Group 7"/>
          <p:cNvGrpSpPr>
            <a:grpSpLocks/>
          </p:cNvGrpSpPr>
          <p:nvPr/>
        </p:nvGrpSpPr>
        <p:grpSpPr bwMode="auto">
          <a:xfrm>
            <a:off x="3200399" y="5119464"/>
            <a:ext cx="4510087" cy="685800"/>
            <a:chOff x="2016" y="3264"/>
            <a:chExt cx="2832" cy="432"/>
          </a:xfrm>
        </p:grpSpPr>
        <p:sp>
          <p:nvSpPr>
            <p:cNvPr id="16" name="Line 8"/>
            <p:cNvSpPr>
              <a:spLocks noChangeShapeType="1"/>
            </p:cNvSpPr>
            <p:nvPr/>
          </p:nvSpPr>
          <p:spPr bwMode="auto">
            <a:xfrm>
              <a:off x="2016" y="3264"/>
              <a:ext cx="0" cy="432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sl-SI"/>
            </a:p>
          </p:txBody>
        </p:sp>
        <p:sp>
          <p:nvSpPr>
            <p:cNvPr id="17" name="Line 9"/>
            <p:cNvSpPr>
              <a:spLocks noChangeShapeType="1"/>
            </p:cNvSpPr>
            <p:nvPr/>
          </p:nvSpPr>
          <p:spPr bwMode="auto">
            <a:xfrm>
              <a:off x="4848" y="3264"/>
              <a:ext cx="0" cy="432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sl-SI"/>
            </a:p>
          </p:txBody>
        </p:sp>
        <p:sp>
          <p:nvSpPr>
            <p:cNvPr id="18" name="Line 10"/>
            <p:cNvSpPr>
              <a:spLocks noChangeShapeType="1"/>
            </p:cNvSpPr>
            <p:nvPr/>
          </p:nvSpPr>
          <p:spPr bwMode="auto">
            <a:xfrm>
              <a:off x="2016" y="3648"/>
              <a:ext cx="2832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 type="triangle" w="med" len="lg"/>
              <a:tailEnd type="triangle" w="med" len="lg"/>
            </a:ln>
          </p:spPr>
          <p:txBody>
            <a:bodyPr/>
            <a:lstStyle/>
            <a:p>
              <a:endParaRPr lang="sl-SI"/>
            </a:p>
          </p:txBody>
        </p:sp>
        <p:sp>
          <p:nvSpPr>
            <p:cNvPr id="19" name="Text Box 11"/>
            <p:cNvSpPr txBox="1">
              <a:spLocks noChangeArrowheads="1"/>
            </p:cNvSpPr>
            <p:nvPr/>
          </p:nvSpPr>
          <p:spPr bwMode="auto">
            <a:xfrm>
              <a:off x="2400" y="3504"/>
              <a:ext cx="2112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sl-SI" sz="1200" b="1" u="none"/>
                <a:t>ŽIVLJENJSKA DOBA IZVEDENIH UKREPOV</a:t>
              </a:r>
            </a:p>
          </p:txBody>
        </p:sp>
      </p:grpSp>
      <p:sp>
        <p:nvSpPr>
          <p:cNvPr id="22" name="Text Box 14"/>
          <p:cNvSpPr txBox="1">
            <a:spLocks noChangeArrowheads="1"/>
          </p:cNvSpPr>
          <p:nvPr/>
        </p:nvSpPr>
        <p:spPr bwMode="auto">
          <a:xfrm>
            <a:off x="1684192" y="4051920"/>
            <a:ext cx="1281539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sl-SI" sz="1200" b="1" u="none" dirty="0"/>
              <a:t>IZHODIŠČNI STROŠKI</a:t>
            </a:r>
          </a:p>
        </p:txBody>
      </p:sp>
      <p:sp>
        <p:nvSpPr>
          <p:cNvPr id="31" name="Text Box 25"/>
          <p:cNvSpPr txBox="1">
            <a:spLocks noChangeArrowheads="1"/>
          </p:cNvSpPr>
          <p:nvPr/>
        </p:nvSpPr>
        <p:spPr bwMode="auto">
          <a:xfrm rot="20716628">
            <a:off x="4201825" y="4000514"/>
            <a:ext cx="2743201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sl-SI" sz="1200" b="1" u="none" dirty="0"/>
              <a:t>STROŠKI PO IZVEDENIH UKREPIH</a:t>
            </a:r>
          </a:p>
        </p:txBody>
      </p:sp>
      <p:sp>
        <p:nvSpPr>
          <p:cNvPr id="37" name="Text Box 31"/>
          <p:cNvSpPr txBox="1">
            <a:spLocks noChangeArrowheads="1"/>
          </p:cNvSpPr>
          <p:nvPr/>
        </p:nvSpPr>
        <p:spPr bwMode="auto">
          <a:xfrm rot="20766556">
            <a:off x="4106590" y="2452299"/>
            <a:ext cx="27432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sl-SI" sz="1200" b="1" u="none" dirty="0"/>
              <a:t>Udeležba lastnika pri prihranku</a:t>
            </a:r>
          </a:p>
        </p:txBody>
      </p:sp>
      <p:sp>
        <p:nvSpPr>
          <p:cNvPr id="38" name="Freeform 105"/>
          <p:cNvSpPr/>
          <p:nvPr/>
        </p:nvSpPr>
        <p:spPr bwMode="auto">
          <a:xfrm>
            <a:off x="6839712" y="1767840"/>
            <a:ext cx="1938528" cy="999744"/>
          </a:xfrm>
          <a:custGeom>
            <a:avLst/>
            <a:gdLst>
              <a:gd name="connsiteX0" fmla="*/ 0 w 1938528"/>
              <a:gd name="connsiteY0" fmla="*/ 914400 h 999744"/>
              <a:gd name="connsiteX1" fmla="*/ 0 w 1938528"/>
              <a:gd name="connsiteY1" fmla="*/ 597408 h 999744"/>
              <a:gd name="connsiteX2" fmla="*/ 1938528 w 1938528"/>
              <a:gd name="connsiteY2" fmla="*/ 0 h 999744"/>
              <a:gd name="connsiteX3" fmla="*/ 1926336 w 1938528"/>
              <a:gd name="connsiteY3" fmla="*/ 999744 h 999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8528" h="999744">
                <a:moveTo>
                  <a:pt x="0" y="914400"/>
                </a:moveTo>
                <a:lnTo>
                  <a:pt x="0" y="597408"/>
                </a:lnTo>
                <a:lnTo>
                  <a:pt x="1938528" y="0"/>
                </a:lnTo>
                <a:lnTo>
                  <a:pt x="1926336" y="999744"/>
                </a:lnTo>
              </a:path>
            </a:pathLst>
          </a:custGeom>
          <a:noFill/>
          <a:ln w="9525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Unicode MS" pitchFamily="34" charset="-128"/>
            </a:endParaRPr>
          </a:p>
        </p:txBody>
      </p:sp>
      <p:sp>
        <p:nvSpPr>
          <p:cNvPr id="45" name="Prostoročno 44"/>
          <p:cNvSpPr/>
          <p:nvPr/>
        </p:nvSpPr>
        <p:spPr>
          <a:xfrm>
            <a:off x="3192760" y="2795066"/>
            <a:ext cx="2814637" cy="1430179"/>
          </a:xfrm>
          <a:custGeom>
            <a:avLst/>
            <a:gdLst>
              <a:gd name="connsiteX0" fmla="*/ 0 w 2814637"/>
              <a:gd name="connsiteY0" fmla="*/ 842963 h 1300163"/>
              <a:gd name="connsiteX1" fmla="*/ 642937 w 2814637"/>
              <a:gd name="connsiteY1" fmla="*/ 552450 h 1300163"/>
              <a:gd name="connsiteX2" fmla="*/ 1081087 w 2814637"/>
              <a:gd name="connsiteY2" fmla="*/ 461963 h 1300163"/>
              <a:gd name="connsiteX3" fmla="*/ 1847850 w 2814637"/>
              <a:gd name="connsiteY3" fmla="*/ 157163 h 1300163"/>
              <a:gd name="connsiteX4" fmla="*/ 2814637 w 2814637"/>
              <a:gd name="connsiteY4" fmla="*/ 0 h 1300163"/>
              <a:gd name="connsiteX5" fmla="*/ 2814637 w 2814637"/>
              <a:gd name="connsiteY5" fmla="*/ 442913 h 1300163"/>
              <a:gd name="connsiteX6" fmla="*/ 1862137 w 2814637"/>
              <a:gd name="connsiteY6" fmla="*/ 600075 h 1300163"/>
              <a:gd name="connsiteX7" fmla="*/ 1090612 w 2814637"/>
              <a:gd name="connsiteY7" fmla="*/ 900113 h 1300163"/>
              <a:gd name="connsiteX8" fmla="*/ 661987 w 2814637"/>
              <a:gd name="connsiteY8" fmla="*/ 990600 h 1300163"/>
              <a:gd name="connsiteX9" fmla="*/ 9525 w 2814637"/>
              <a:gd name="connsiteY9" fmla="*/ 1300163 h 1300163"/>
              <a:gd name="connsiteX10" fmla="*/ 0 w 2814637"/>
              <a:gd name="connsiteY10" fmla="*/ 842963 h 13001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14637" h="1300163">
                <a:moveTo>
                  <a:pt x="0" y="842963"/>
                </a:moveTo>
                <a:lnTo>
                  <a:pt x="642937" y="552450"/>
                </a:lnTo>
                <a:lnTo>
                  <a:pt x="1081087" y="461963"/>
                </a:lnTo>
                <a:lnTo>
                  <a:pt x="1847850" y="157163"/>
                </a:lnTo>
                <a:lnTo>
                  <a:pt x="2814637" y="0"/>
                </a:lnTo>
                <a:lnTo>
                  <a:pt x="2814637" y="442913"/>
                </a:lnTo>
                <a:lnTo>
                  <a:pt x="1862137" y="600075"/>
                </a:lnTo>
                <a:lnTo>
                  <a:pt x="1090612" y="900113"/>
                </a:lnTo>
                <a:lnTo>
                  <a:pt x="661987" y="990600"/>
                </a:lnTo>
                <a:lnTo>
                  <a:pt x="9525" y="1300163"/>
                </a:lnTo>
                <a:cubicBezTo>
                  <a:pt x="7937" y="1149350"/>
                  <a:pt x="6350" y="998538"/>
                  <a:pt x="0" y="842963"/>
                </a:cubicBez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 w="9525">
            <a:solidFill>
              <a:schemeClr val="tx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grpSp>
        <p:nvGrpSpPr>
          <p:cNvPr id="6" name="Group 15"/>
          <p:cNvGrpSpPr>
            <a:grpSpLocks/>
          </p:cNvGrpSpPr>
          <p:nvPr/>
        </p:nvGrpSpPr>
        <p:grpSpPr bwMode="auto">
          <a:xfrm>
            <a:off x="0" y="2057400"/>
            <a:ext cx="8458200" cy="3505200"/>
            <a:chOff x="0" y="1296"/>
            <a:chExt cx="5328" cy="2208"/>
          </a:xfrm>
        </p:grpSpPr>
        <p:grpSp>
          <p:nvGrpSpPr>
            <p:cNvPr id="8" name="Group 16"/>
            <p:cNvGrpSpPr>
              <a:grpSpLocks/>
            </p:cNvGrpSpPr>
            <p:nvPr/>
          </p:nvGrpSpPr>
          <p:grpSpPr bwMode="auto">
            <a:xfrm>
              <a:off x="960" y="1296"/>
              <a:ext cx="4176" cy="1920"/>
              <a:chOff x="960" y="1296"/>
              <a:chExt cx="4176" cy="1920"/>
            </a:xfrm>
          </p:grpSpPr>
          <p:sp>
            <p:nvSpPr>
              <p:cNvPr id="27" name="Line 17"/>
              <p:cNvSpPr>
                <a:spLocks noChangeShapeType="1"/>
              </p:cNvSpPr>
              <p:nvPr/>
            </p:nvSpPr>
            <p:spPr bwMode="auto">
              <a:xfrm flipV="1">
                <a:off x="960" y="1296"/>
                <a:ext cx="0" cy="1920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sl-SI"/>
              </a:p>
            </p:txBody>
          </p:sp>
          <p:sp>
            <p:nvSpPr>
              <p:cNvPr id="28" name="Line 18"/>
              <p:cNvSpPr>
                <a:spLocks noChangeShapeType="1"/>
              </p:cNvSpPr>
              <p:nvPr/>
            </p:nvSpPr>
            <p:spPr bwMode="auto">
              <a:xfrm>
                <a:off x="960" y="3216"/>
                <a:ext cx="4176" cy="0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sl-SI"/>
              </a:p>
            </p:txBody>
          </p:sp>
        </p:grpSp>
        <p:sp>
          <p:nvSpPr>
            <p:cNvPr id="25" name="Text Box 19"/>
            <p:cNvSpPr txBox="1">
              <a:spLocks noChangeArrowheads="1"/>
            </p:cNvSpPr>
            <p:nvPr/>
          </p:nvSpPr>
          <p:spPr bwMode="auto">
            <a:xfrm>
              <a:off x="0" y="1296"/>
              <a:ext cx="965" cy="6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sl-SI" sz="1600" b="1" u="none" dirty="0"/>
                <a:t>Stroški za </a:t>
              </a:r>
              <a:r>
                <a:rPr lang="sl-SI" sz="1600" b="1" u="none" dirty="0" smtClean="0"/>
                <a:t>energijo (energenti in vzdrževanje)</a:t>
              </a:r>
              <a:endParaRPr lang="sl-SI" sz="1600" b="1" u="none" dirty="0"/>
            </a:p>
          </p:txBody>
        </p:sp>
        <p:sp>
          <p:nvSpPr>
            <p:cNvPr id="26" name="Text Box 20"/>
            <p:cNvSpPr txBox="1">
              <a:spLocks noChangeArrowheads="1"/>
            </p:cNvSpPr>
            <p:nvPr/>
          </p:nvSpPr>
          <p:spPr bwMode="auto">
            <a:xfrm>
              <a:off x="4848" y="3312"/>
              <a:ext cx="48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sl-SI" b="1" u="none"/>
                <a:t>Čas</a:t>
              </a:r>
            </a:p>
          </p:txBody>
        </p:sp>
      </p:grpSp>
      <p:sp>
        <p:nvSpPr>
          <p:cNvPr id="110" name="Text Box 28"/>
          <p:cNvSpPr txBox="1">
            <a:spLocks noChangeArrowheads="1"/>
          </p:cNvSpPr>
          <p:nvPr/>
        </p:nvSpPr>
        <p:spPr bwMode="auto">
          <a:xfrm rot="20562345">
            <a:off x="3274426" y="3309558"/>
            <a:ext cx="2328485" cy="344488"/>
          </a:xfrm>
          <a:prstGeom prst="parallelogram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sl-SI" sz="1200" b="1" u="none" dirty="0"/>
              <a:t>Poplačilo investitorju</a:t>
            </a:r>
          </a:p>
        </p:txBody>
      </p:sp>
    </p:spTree>
    <p:extLst>
      <p:ext uri="{BB962C8B-B14F-4D97-AF65-F5344CB8AC3E}">
        <p14:creationId xmlns="" xmlns:p14="http://schemas.microsoft.com/office/powerpoint/2010/main" val="3733376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2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36" grpId="0" animBg="1"/>
      <p:bldP spid="46" grpId="0" animBg="1"/>
      <p:bldP spid="22" grpId="0"/>
      <p:bldP spid="31" grpId="0"/>
      <p:bldP spid="37" grpId="0"/>
      <p:bldP spid="45" grpId="0" animBg="1"/>
      <p:bldP spid="1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slov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l-SI" dirty="0" smtClean="0"/>
              <a:t>Pogodbeno zagotavljanje prihrankov</a:t>
            </a:r>
            <a:endParaRPr lang="sl-SI" dirty="0"/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Celovite sistemske rešitve</a:t>
            </a:r>
            <a:endParaRPr lang="en-US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1D1DA-3F46-2740-AD89-04A595C448F4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9" name="Ograda vsebine 1"/>
          <p:cNvSpPr txBox="1">
            <a:spLocks/>
          </p:cNvSpPr>
          <p:nvPr/>
        </p:nvSpPr>
        <p:spPr>
          <a:xfrm>
            <a:off x="467544" y="1124745"/>
            <a:ext cx="8208912" cy="4997624"/>
          </a:xfrm>
          <a:prstGeom prst="rect">
            <a:avLst/>
          </a:prstGeom>
        </p:spPr>
        <p:txBody>
          <a:bodyPr/>
          <a:lstStyle>
            <a:lvl1pPr marL="288000" indent="-288000" algn="l" defTabSz="457200" rtl="0" eaLnBrk="1" latinLnBrk="0" hangingPunct="1">
              <a:spcBef>
                <a:spcPct val="20000"/>
              </a:spcBef>
              <a:buClr>
                <a:srgbClr val="CD0920"/>
              </a:buClr>
              <a:buFont typeface="Arial"/>
              <a:buChar char="•"/>
              <a:defRPr sz="3000" kern="1200">
                <a:solidFill>
                  <a:srgbClr val="6D6E6D"/>
                </a:solidFill>
                <a:latin typeface="+mn-lt"/>
                <a:ea typeface="+mn-ea"/>
                <a:cs typeface="+mn-cs"/>
              </a:defRPr>
            </a:lvl1pPr>
            <a:lvl2pPr marL="576000" indent="-288000" algn="l" defTabSz="457200" rtl="0" eaLnBrk="1" latinLnBrk="0" hangingPunct="1">
              <a:spcBef>
                <a:spcPct val="20000"/>
              </a:spcBef>
              <a:buClr>
                <a:srgbClr val="CD0920"/>
              </a:buClr>
              <a:buFont typeface="Arial"/>
              <a:buChar char="•"/>
              <a:defRPr sz="2700" kern="1200">
                <a:solidFill>
                  <a:srgbClr val="6D6E6D"/>
                </a:solidFill>
                <a:latin typeface="+mn-lt"/>
                <a:ea typeface="+mn-ea"/>
                <a:cs typeface="+mn-cs"/>
              </a:defRPr>
            </a:lvl2pPr>
            <a:lvl3pPr marL="864000" indent="-288000" algn="l" defTabSz="457200" rtl="0" eaLnBrk="1" latinLnBrk="0" hangingPunct="1">
              <a:spcBef>
                <a:spcPct val="20000"/>
              </a:spcBef>
              <a:buClr>
                <a:srgbClr val="CD0920"/>
              </a:buClr>
              <a:buFont typeface="Arial"/>
              <a:buChar char="•"/>
              <a:defRPr sz="2400" kern="1200">
                <a:solidFill>
                  <a:srgbClr val="6D6E6D"/>
                </a:solidFill>
                <a:latin typeface="+mn-lt"/>
                <a:ea typeface="+mn-ea"/>
                <a:cs typeface="+mn-cs"/>
              </a:defRPr>
            </a:lvl3pPr>
            <a:lvl4pPr marL="1152000" indent="-288000" algn="l" defTabSz="457200" rtl="0" eaLnBrk="1" latinLnBrk="0" hangingPunct="1">
              <a:spcBef>
                <a:spcPct val="20000"/>
              </a:spcBef>
              <a:buClr>
                <a:srgbClr val="CD0920"/>
              </a:buClr>
              <a:buFont typeface="Arial"/>
              <a:buChar char="•"/>
              <a:defRPr sz="2000" kern="1200">
                <a:solidFill>
                  <a:srgbClr val="6D6E6D"/>
                </a:solidFill>
                <a:latin typeface="+mn-lt"/>
                <a:ea typeface="+mn-ea"/>
                <a:cs typeface="+mn-cs"/>
              </a:defRPr>
            </a:lvl4pPr>
            <a:lvl5pPr marL="1440000" indent="-288000" algn="l" defTabSz="457200" rtl="0" eaLnBrk="1" latinLnBrk="0" hangingPunct="1">
              <a:spcBef>
                <a:spcPct val="20000"/>
              </a:spcBef>
              <a:buClr>
                <a:srgbClr val="CD0920"/>
              </a:buClr>
              <a:buFont typeface="Arial"/>
              <a:buChar char="•"/>
              <a:defRPr sz="2000" kern="1200">
                <a:solidFill>
                  <a:srgbClr val="6D6E6D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sl-SI" sz="800" smtClean="0"/>
          </a:p>
          <a:p>
            <a:r>
              <a:rPr lang="sl-SI" sz="2600" smtClean="0"/>
              <a:t>Izvajalec se s pogodbo zaveže </a:t>
            </a:r>
            <a:r>
              <a:rPr lang="sl-SI" sz="2600" b="1" smtClean="0"/>
              <a:t>izvesti ukrepe</a:t>
            </a:r>
            <a:r>
              <a:rPr lang="sl-SI" sz="2600" smtClean="0"/>
              <a:t>, ki prinašajo </a:t>
            </a:r>
            <a:r>
              <a:rPr lang="sl-SI" sz="2600" b="1" smtClean="0"/>
              <a:t>določeno</a:t>
            </a:r>
            <a:r>
              <a:rPr lang="sl-SI" sz="2600" smtClean="0"/>
              <a:t> znižanje stroškov za energijo (rabo energije in vzdrževanje naprav) in vodo </a:t>
            </a:r>
          </a:p>
          <a:p>
            <a:r>
              <a:rPr lang="sl-SI" sz="2600" smtClean="0"/>
              <a:t>Za dogovorjene prihranke v pogodbeni dobi </a:t>
            </a:r>
            <a:r>
              <a:rPr lang="sl-SI" sz="2600" b="1" smtClean="0"/>
              <a:t>jamči</a:t>
            </a:r>
          </a:p>
          <a:p>
            <a:r>
              <a:rPr lang="sl-SI" sz="2600" smtClean="0"/>
              <a:t>Jamstva so lahko različna – odvisna od pogodbenega razmerja:</a:t>
            </a:r>
          </a:p>
          <a:p>
            <a:pPr lvl="1"/>
            <a:r>
              <a:rPr lang="sl-SI" sz="26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plačilo storitev izvajalca iz prihrankov – od doseganja je neposredno odvisen obrok plačila</a:t>
            </a:r>
          </a:p>
          <a:p>
            <a:pPr lvl="1"/>
            <a:r>
              <a:rPr lang="sl-SI" sz="26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druge vrste garancija:</a:t>
            </a:r>
          </a:p>
          <a:p>
            <a:pPr lvl="3"/>
            <a:r>
              <a:rPr lang="sl-SI" sz="24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finančni instrument (bančna garancija, menica)</a:t>
            </a:r>
          </a:p>
          <a:p>
            <a:pPr lvl="3"/>
            <a:r>
              <a:rPr lang="sl-SI" sz="240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zadržanje dela plačila v pogodbeni dobi</a:t>
            </a:r>
            <a:endParaRPr lang="sl-SI" sz="2400" dirty="0">
              <a:solidFill>
                <a:schemeClr val="tx1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43022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slov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l-SI" dirty="0" smtClean="0"/>
              <a:t>Pogodbeno zagotavljanje prihrankov</a:t>
            </a:r>
            <a:endParaRPr lang="sl-SI" dirty="0"/>
          </a:p>
        </p:txBody>
      </p:sp>
      <p:sp>
        <p:nvSpPr>
          <p:cNvPr id="3" name="Ograda no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hr-HR" smtClean="0"/>
              <a:t>Celovite sistemske rešitve</a:t>
            </a:r>
            <a:endParaRPr lang="en-US" dirty="0"/>
          </a:p>
        </p:txBody>
      </p:sp>
      <p:sp>
        <p:nvSpPr>
          <p:cNvPr id="4" name="Ograda številke diapoz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E1D1DA-3F46-2740-AD89-04A595C448F4}" type="slidenum">
              <a:rPr lang="en-US" smtClean="0"/>
              <a:pPr/>
              <a:t>9</a:t>
            </a:fld>
            <a:endParaRPr lang="en-US" dirty="0"/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4495800" y="2514600"/>
            <a:ext cx="1828800" cy="3429000"/>
            <a:chOff x="2832" y="1584"/>
            <a:chExt cx="1152" cy="2160"/>
          </a:xfrm>
        </p:grpSpPr>
        <p:sp>
          <p:nvSpPr>
            <p:cNvPr id="40" name="Rectangle 3"/>
            <p:cNvSpPr>
              <a:spLocks noChangeArrowheads="1"/>
            </p:cNvSpPr>
            <p:nvPr/>
          </p:nvSpPr>
          <p:spPr bwMode="auto">
            <a:xfrm>
              <a:off x="2832" y="1584"/>
              <a:ext cx="1152" cy="1776"/>
            </a:xfrm>
            <a:prstGeom prst="rect">
              <a:avLst/>
            </a:prstGeom>
            <a:solidFill>
              <a:srgbClr val="D2CECA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sl-SI"/>
            </a:p>
          </p:txBody>
        </p:sp>
        <p:sp>
          <p:nvSpPr>
            <p:cNvPr id="41" name="Text Box 4"/>
            <p:cNvSpPr txBox="1">
              <a:spLocks noChangeArrowheads="1"/>
            </p:cNvSpPr>
            <p:nvPr/>
          </p:nvSpPr>
          <p:spPr bwMode="auto">
            <a:xfrm>
              <a:off x="2928" y="3456"/>
              <a:ext cx="105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sl-SI" sz="1200" b="1" u="none"/>
                <a:t>PO IZVEDBI UKREPOV</a:t>
              </a:r>
            </a:p>
          </p:txBody>
        </p:sp>
      </p:grpSp>
      <p:sp>
        <p:nvSpPr>
          <p:cNvPr id="42" name="Text Box 18"/>
          <p:cNvSpPr txBox="1">
            <a:spLocks noChangeArrowheads="1"/>
          </p:cNvSpPr>
          <p:nvPr/>
        </p:nvSpPr>
        <p:spPr bwMode="auto">
          <a:xfrm>
            <a:off x="2209800" y="5486400"/>
            <a:ext cx="167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l-SI" sz="1200" b="1" u="none"/>
              <a:t>PRED IZVEDBO UKREPOV</a:t>
            </a:r>
          </a:p>
        </p:txBody>
      </p:sp>
      <p:sp>
        <p:nvSpPr>
          <p:cNvPr id="43" name="Line 19"/>
          <p:cNvSpPr>
            <a:spLocks noChangeShapeType="1"/>
          </p:cNvSpPr>
          <p:nvPr/>
        </p:nvSpPr>
        <p:spPr bwMode="auto">
          <a:xfrm flipV="1">
            <a:off x="1524000" y="2057400"/>
            <a:ext cx="0" cy="327660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sl-SI"/>
          </a:p>
        </p:txBody>
      </p:sp>
      <p:sp>
        <p:nvSpPr>
          <p:cNvPr id="44" name="Line 20"/>
          <p:cNvSpPr>
            <a:spLocks noChangeShapeType="1"/>
          </p:cNvSpPr>
          <p:nvPr/>
        </p:nvSpPr>
        <p:spPr bwMode="auto">
          <a:xfrm>
            <a:off x="1524000" y="5334000"/>
            <a:ext cx="6629400" cy="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sl-SI"/>
          </a:p>
        </p:txBody>
      </p:sp>
      <p:grpSp>
        <p:nvGrpSpPr>
          <p:cNvPr id="5" name="Group 22"/>
          <p:cNvGrpSpPr>
            <a:grpSpLocks/>
          </p:cNvGrpSpPr>
          <p:nvPr/>
        </p:nvGrpSpPr>
        <p:grpSpPr bwMode="auto">
          <a:xfrm>
            <a:off x="4419600" y="1828800"/>
            <a:ext cx="2209800" cy="1447800"/>
            <a:chOff x="2784" y="1152"/>
            <a:chExt cx="1392" cy="912"/>
          </a:xfrm>
        </p:grpSpPr>
        <p:sp>
          <p:nvSpPr>
            <p:cNvPr id="46" name="Rectangle 23"/>
            <p:cNvSpPr>
              <a:spLocks noChangeArrowheads="1"/>
            </p:cNvSpPr>
            <p:nvPr/>
          </p:nvSpPr>
          <p:spPr bwMode="auto">
            <a:xfrm>
              <a:off x="2832" y="1584"/>
              <a:ext cx="864" cy="480"/>
            </a:xfrm>
            <a:prstGeom prst="re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sl-SI" sz="1200"/>
            </a:p>
          </p:txBody>
        </p:sp>
        <p:sp>
          <p:nvSpPr>
            <p:cNvPr id="47" name="Text Box 24"/>
            <p:cNvSpPr txBox="1">
              <a:spLocks noChangeArrowheads="1"/>
            </p:cNvSpPr>
            <p:nvPr/>
          </p:nvSpPr>
          <p:spPr bwMode="auto">
            <a:xfrm>
              <a:off x="2784" y="1152"/>
              <a:ext cx="768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sl-SI" sz="1200" b="1" u="none"/>
                <a:t>Delež investitorja</a:t>
              </a:r>
            </a:p>
          </p:txBody>
        </p:sp>
        <p:sp>
          <p:nvSpPr>
            <p:cNvPr id="48" name="Rectangle 25"/>
            <p:cNvSpPr>
              <a:spLocks noChangeArrowheads="1"/>
            </p:cNvSpPr>
            <p:nvPr/>
          </p:nvSpPr>
          <p:spPr bwMode="auto">
            <a:xfrm>
              <a:off x="3696" y="1584"/>
              <a:ext cx="288" cy="480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sl-SI" sz="1200"/>
            </a:p>
          </p:txBody>
        </p:sp>
        <p:sp>
          <p:nvSpPr>
            <p:cNvPr id="49" name="Text Box 26"/>
            <p:cNvSpPr txBox="1">
              <a:spLocks noChangeArrowheads="1"/>
            </p:cNvSpPr>
            <p:nvPr/>
          </p:nvSpPr>
          <p:spPr bwMode="auto">
            <a:xfrm>
              <a:off x="3600" y="1152"/>
              <a:ext cx="576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sl-SI" sz="1200" b="1" u="none" dirty="0"/>
                <a:t>Delež lastnika</a:t>
              </a:r>
            </a:p>
          </p:txBody>
        </p:sp>
      </p:grpSp>
      <p:sp>
        <p:nvSpPr>
          <p:cNvPr id="50" name="Rectangle 27"/>
          <p:cNvSpPr>
            <a:spLocks noChangeArrowheads="1"/>
          </p:cNvSpPr>
          <p:nvPr/>
        </p:nvSpPr>
        <p:spPr bwMode="auto">
          <a:xfrm>
            <a:off x="2133600" y="2514600"/>
            <a:ext cx="1828800" cy="2819400"/>
          </a:xfrm>
          <a:prstGeom prst="rect">
            <a:avLst/>
          </a:prstGeom>
          <a:solidFill>
            <a:srgbClr val="D2CECA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sl-SI"/>
          </a:p>
        </p:txBody>
      </p:sp>
      <p:grpSp>
        <p:nvGrpSpPr>
          <p:cNvPr id="6" name="Group 28"/>
          <p:cNvGrpSpPr>
            <a:grpSpLocks/>
          </p:cNvGrpSpPr>
          <p:nvPr/>
        </p:nvGrpSpPr>
        <p:grpSpPr bwMode="auto">
          <a:xfrm>
            <a:off x="4495800" y="3276600"/>
            <a:ext cx="1828800" cy="381000"/>
            <a:chOff x="2832" y="2064"/>
            <a:chExt cx="1152" cy="240"/>
          </a:xfrm>
        </p:grpSpPr>
        <p:sp>
          <p:nvSpPr>
            <p:cNvPr id="52" name="Rectangle 29"/>
            <p:cNvSpPr>
              <a:spLocks noChangeArrowheads="1"/>
            </p:cNvSpPr>
            <p:nvPr/>
          </p:nvSpPr>
          <p:spPr bwMode="auto">
            <a:xfrm>
              <a:off x="2832" y="2064"/>
              <a:ext cx="480" cy="240"/>
            </a:xfrm>
            <a:prstGeom prst="re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sl-SI" sz="1200"/>
            </a:p>
          </p:txBody>
        </p:sp>
        <p:sp>
          <p:nvSpPr>
            <p:cNvPr id="53" name="Rectangle 30"/>
            <p:cNvSpPr>
              <a:spLocks noChangeArrowheads="1"/>
            </p:cNvSpPr>
            <p:nvPr/>
          </p:nvSpPr>
          <p:spPr bwMode="auto">
            <a:xfrm>
              <a:off x="3312" y="2064"/>
              <a:ext cx="672" cy="240"/>
            </a:xfrm>
            <a:prstGeom prst="rect">
              <a:avLst/>
            </a:prstGeom>
            <a:solidFill>
              <a:srgbClr val="FFFF00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sl-SI" sz="1200"/>
            </a:p>
          </p:txBody>
        </p:sp>
      </p:grpSp>
      <p:sp>
        <p:nvSpPr>
          <p:cNvPr id="54" name="Text Box 26"/>
          <p:cNvSpPr txBox="1">
            <a:spLocks noChangeArrowheads="1"/>
          </p:cNvSpPr>
          <p:nvPr/>
        </p:nvSpPr>
        <p:spPr bwMode="auto">
          <a:xfrm>
            <a:off x="6509656" y="2664618"/>
            <a:ext cx="12217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sl-SI" sz="1200" b="1" u="none" dirty="0" smtClean="0"/>
              <a:t>Zagotovljeni prihranki</a:t>
            </a:r>
            <a:endParaRPr lang="sl-SI" sz="1200" b="1" u="none" dirty="0"/>
          </a:p>
        </p:txBody>
      </p:sp>
      <p:sp>
        <p:nvSpPr>
          <p:cNvPr id="55" name="Text Box 26"/>
          <p:cNvSpPr txBox="1">
            <a:spLocks noChangeArrowheads="1"/>
          </p:cNvSpPr>
          <p:nvPr/>
        </p:nvSpPr>
        <p:spPr bwMode="auto">
          <a:xfrm>
            <a:off x="6542310" y="3285116"/>
            <a:ext cx="122177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sl-SI" sz="1200" b="1" u="none" dirty="0" smtClean="0"/>
              <a:t>Bonus</a:t>
            </a:r>
            <a:endParaRPr lang="sl-SI" sz="1200" b="1" u="none" dirty="0"/>
          </a:p>
        </p:txBody>
      </p:sp>
      <p:sp>
        <p:nvSpPr>
          <p:cNvPr id="22" name="Text Box 19"/>
          <p:cNvSpPr txBox="1">
            <a:spLocks noChangeArrowheads="1"/>
          </p:cNvSpPr>
          <p:nvPr/>
        </p:nvSpPr>
        <p:spPr bwMode="auto">
          <a:xfrm>
            <a:off x="323850" y="2060575"/>
            <a:ext cx="1219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sl-SI" sz="1600" b="1" u="none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Stroški za energijo</a:t>
            </a:r>
          </a:p>
        </p:txBody>
      </p:sp>
    </p:spTree>
    <p:extLst>
      <p:ext uri="{BB962C8B-B14F-4D97-AF65-F5344CB8AC3E}">
        <p14:creationId xmlns="" xmlns:p14="http://schemas.microsoft.com/office/powerpoint/2010/main" val="4048382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ELTEC PETROL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Eltec Petrol">
  <a:themeElements>
    <a:clrScheme name="Eltec Petrol">
      <a:dk1>
        <a:srgbClr val="6D6E6D"/>
      </a:dk1>
      <a:lt1>
        <a:sysClr val="window" lastClr="FFFFFF"/>
      </a:lt1>
      <a:dk2>
        <a:srgbClr val="6C6D6C"/>
      </a:dk2>
      <a:lt2>
        <a:srgbClr val="FFFFFE"/>
      </a:lt2>
      <a:accent1>
        <a:srgbClr val="00426B"/>
      </a:accent1>
      <a:accent2>
        <a:srgbClr val="295880"/>
      </a:accent2>
      <a:accent3>
        <a:srgbClr val="456A8F"/>
      </a:accent3>
      <a:accent4>
        <a:srgbClr val="6D88A6"/>
      </a:accent4>
      <a:accent5>
        <a:srgbClr val="98AAC1"/>
      </a:accent5>
      <a:accent6>
        <a:srgbClr val="C3CFD9"/>
      </a:accent6>
      <a:hlink>
        <a:srgbClr val="0042B3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Eltec Petrol Stebri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ELTEC PETROL.potx</Template>
  <TotalTime>1072</TotalTime>
  <Words>2248</Words>
  <Application>Microsoft Office PowerPoint</Application>
  <PresentationFormat>Diaprojekcija na zaslonu (4:3)</PresentationFormat>
  <Paragraphs>429</Paragraphs>
  <Slides>49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3</vt:i4>
      </vt:variant>
      <vt:variant>
        <vt:lpstr>Naslovi diapozitivov</vt:lpstr>
      </vt:variant>
      <vt:variant>
        <vt:i4>49</vt:i4>
      </vt:variant>
    </vt:vector>
  </HeadingPairs>
  <TitlesOfParts>
    <vt:vector size="52" baseType="lpstr">
      <vt:lpstr>1_ELTEC PETROL</vt:lpstr>
      <vt:lpstr>Eltec Petrol</vt:lpstr>
      <vt:lpstr>Eltec Petrol Stebri</vt:lpstr>
      <vt:lpstr>Izkušnje pri financiranju energetskih projektov</vt:lpstr>
      <vt:lpstr>Poslanstvo in slogan</vt:lpstr>
      <vt:lpstr>Vizija in strategija</vt:lpstr>
      <vt:lpstr>Skupina Petrol </vt:lpstr>
      <vt:lpstr>Diapozitiv 5</vt:lpstr>
      <vt:lpstr>Energetsko pogodbeništvo</vt:lpstr>
      <vt:lpstr>Pogodbeno zagotavljanje prihrankov</vt:lpstr>
      <vt:lpstr>Pogodbeno zagotavljanje prihrankov</vt:lpstr>
      <vt:lpstr>Pogodbeno zagotavljanje prihrankov</vt:lpstr>
      <vt:lpstr>Značilnosti projektov PZP (EPC)</vt:lpstr>
      <vt:lpstr>Pogodbena oskrba z energijo</vt:lpstr>
      <vt:lpstr>Pogodbena oskrba z energijo (ESC)</vt:lpstr>
      <vt:lpstr>ESC in EPC projekti – možna kombinacija z nepovratnimi sredstvi</vt:lpstr>
      <vt:lpstr>Učinkovito do izvedbe projektov EP</vt:lpstr>
      <vt:lpstr>Učinkovito do izvedbe projektov EP</vt:lpstr>
      <vt:lpstr>Diapozitiv 16</vt:lpstr>
      <vt:lpstr>Energetsko upravljanje objektov</vt:lpstr>
      <vt:lpstr>Referenčni projekti - prihranki</vt:lpstr>
      <vt:lpstr>Referenčni projekti – oskrba z energijo</vt:lpstr>
      <vt:lpstr>Energetska sanacija objektov</vt:lpstr>
      <vt:lpstr>Energetska sanacija objektov</vt:lpstr>
      <vt:lpstr>Energetska sanacija objektov</vt:lpstr>
      <vt:lpstr>Energetska sanacija objektov</vt:lpstr>
      <vt:lpstr>Energetska sanacija objektov</vt:lpstr>
      <vt:lpstr>Energetska sanacija objektov</vt:lpstr>
      <vt:lpstr>Energetska sanacija objektov</vt:lpstr>
      <vt:lpstr>Energetska sanacija objektov</vt:lpstr>
      <vt:lpstr>Energetska sanacija objektov</vt:lpstr>
      <vt:lpstr>Energetska sanacija objektov</vt:lpstr>
      <vt:lpstr>Daljinska energetika</vt:lpstr>
      <vt:lpstr>Referenčni projekti</vt:lpstr>
      <vt:lpstr>Referenčni projekti</vt:lpstr>
      <vt:lpstr>Referenčni projekti</vt:lpstr>
      <vt:lpstr>Sistemi daljinskih ogrevanj</vt:lpstr>
      <vt:lpstr>Sistemi daljinskih ogrevanj</vt:lpstr>
      <vt:lpstr>Sistemi daljinskih ogrevanj</vt:lpstr>
      <vt:lpstr>Sistemi daljinskih ogrevanj</vt:lpstr>
      <vt:lpstr>Vodovodni sistemi</vt:lpstr>
      <vt:lpstr>Referenčni projekti</vt:lpstr>
      <vt:lpstr>Vodovodni sistemi</vt:lpstr>
      <vt:lpstr>Vodovodni sistemi</vt:lpstr>
      <vt:lpstr>Vodovodni sistemi</vt:lpstr>
      <vt:lpstr>Vodovodni sistemi</vt:lpstr>
      <vt:lpstr>Učinkovita razsvetljava</vt:lpstr>
      <vt:lpstr>Referenčni projekti</vt:lpstr>
      <vt:lpstr>Referenčni projekti</vt:lpstr>
      <vt:lpstr>Sanacija javne razsvetljave</vt:lpstr>
      <vt:lpstr>Sanacija javne razsvetljave</vt:lpstr>
      <vt:lpstr>Občine, ukrepajte takoj!</vt:lpstr>
    </vt:vector>
  </TitlesOfParts>
  <Company>Gigodesign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Primož Orešnik</dc:creator>
  <cp:lastModifiedBy>Robert</cp:lastModifiedBy>
  <cp:revision>99</cp:revision>
  <dcterms:created xsi:type="dcterms:W3CDTF">2012-03-20T10:24:11Z</dcterms:created>
  <dcterms:modified xsi:type="dcterms:W3CDTF">2014-05-14T09:23:56Z</dcterms:modified>
</cp:coreProperties>
</file>