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9" r:id="rId4"/>
    <p:sldId id="267" r:id="rId5"/>
    <p:sldId id="270" r:id="rId6"/>
    <p:sldId id="260" r:id="rId7"/>
    <p:sldId id="261" r:id="rId8"/>
    <p:sldId id="262" r:id="rId9"/>
    <p:sldId id="263" r:id="rId10"/>
    <p:sldId id="271" r:id="rId11"/>
    <p:sldId id="264" r:id="rId12"/>
    <p:sldId id="265" r:id="rId13"/>
    <p:sldId id="269" r:id="rId14"/>
    <p:sldId id="266" r:id="rId15"/>
  </p:sldIdLst>
  <p:sldSz cx="9144000" cy="6858000" type="screen4x3"/>
  <p:notesSz cx="9874250" cy="679767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1076" autoAdjust="0"/>
    <p:restoredTop sz="94629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72" y="1223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84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5593125" y="0"/>
            <a:ext cx="427884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C04C9-E673-4BB3-A4DE-204434AD0222}" type="datetimeFigureOut">
              <a:rPr lang="sl-SI" smtClean="0"/>
              <a:t>13.5.2014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27884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5593125" y="6456612"/>
            <a:ext cx="427884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C0962-ED9A-4A47-B1C1-7AF28C4EB247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648170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78313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5592764" y="1"/>
            <a:ext cx="4279900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272B1-61BB-4E6C-8C44-33A71ADF1C36}" type="datetimeFigureOut">
              <a:rPr lang="sl-SI" smtClean="0"/>
              <a:t>13.5.2014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987426" y="3228976"/>
            <a:ext cx="7899400" cy="30591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1" y="6456364"/>
            <a:ext cx="4278313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5592764" y="6456364"/>
            <a:ext cx="4279900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5087FE-D1F3-4BA4-8FDF-5D84A7B5D57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8722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374659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10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817403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11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336425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12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419021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13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52695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14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06018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07034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7087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9554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24344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301358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388220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400310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63529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31840" y="196649"/>
            <a:ext cx="2960250" cy="161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Slika 4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676" y="345825"/>
            <a:ext cx="116586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039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pic>
        <p:nvPicPr>
          <p:cNvPr id="8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7770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3318163" y="3244334"/>
            <a:ext cx="2507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dirty="0" smtClean="0"/>
              <a:t>Laboratorij za energetiko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408055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 marL="0" indent="0"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 marL="0" indent="0"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pic>
        <p:nvPicPr>
          <p:cNvPr id="9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211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pic>
        <p:nvPicPr>
          <p:cNvPr id="11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67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pic>
        <p:nvPicPr>
          <p:cNvPr id="6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88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628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 marL="0" indent="0"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389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389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13" name="Rectangle 12"/>
          <p:cNvSpPr/>
          <p:nvPr userDrawn="1"/>
        </p:nvSpPr>
        <p:spPr>
          <a:xfrm>
            <a:off x="3672000" y="6326666"/>
            <a:ext cx="18000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 smtClean="0">
                <a:solidFill>
                  <a:schemeClr val="accent5">
                    <a:lumMod val="50000"/>
                  </a:schemeClr>
                </a:solidFill>
              </a:rPr>
              <a:t>Laboratorij za energetiko</a:t>
            </a:r>
            <a:endParaRPr lang="sl-SI" sz="12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480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420888"/>
            <a:ext cx="7772400" cy="1470025"/>
          </a:xfrm>
        </p:spPr>
        <p:txBody>
          <a:bodyPr>
            <a:noAutofit/>
          </a:bodyPr>
          <a:lstStyle/>
          <a:p>
            <a:r>
              <a:rPr lang="sl-SI" sz="2500" b="1" cap="all" dirty="0"/>
              <a:t>Primerjava metod za merjenje pretokov energije trifaznega nizkonapetostnega distribucijskega  omrežja s priključenimi Razpršenimi </a:t>
            </a:r>
            <a:r>
              <a:rPr lang="sl-SI" sz="2500" b="1" cap="all" dirty="0" smtClean="0"/>
              <a:t>viri</a:t>
            </a:r>
            <a:endParaRPr lang="sl-SI" sz="2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6400800" cy="2088232"/>
          </a:xfrm>
        </p:spPr>
        <p:txBody>
          <a:bodyPr>
            <a:normAutofit fontScale="70000" lnSpcReduction="20000"/>
          </a:bodyPr>
          <a:lstStyle/>
          <a:p>
            <a:endParaRPr lang="sl-SI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sl-SI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Nevena Srećković, </a:t>
            </a:r>
            <a:r>
              <a:rPr lang="sl-SI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Ernest </a:t>
            </a:r>
            <a:r>
              <a:rPr lang="sl-SI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Belič, Gorazd Štumberger</a:t>
            </a:r>
            <a:endParaRPr lang="sl-SI" baseline="30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sl-SI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sl-SI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sl-SI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Maribor, maj 2014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78751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Testni model DO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Latn-RS" dirty="0" smtClean="0"/>
              <a:t>Statični model NN DO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Latn-RS" dirty="0" smtClean="0"/>
              <a:t>RV – sončne elektrarne v omrežje priključene prek razsmernikov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Latn-RS" dirty="0" smtClean="0"/>
              <a:t>Številčenje vej in vozlišč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4" y="404664"/>
            <a:ext cx="9034796" cy="5815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2048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sl-SI" dirty="0" smtClean="0"/>
              <a:t>Izračun</a:t>
            </a:r>
            <a:endParaRPr lang="sl-SI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457200" indent="-4572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sr-Latn-RS" dirty="0" smtClean="0"/>
                  <a:t>Primerjanje BFS in direktne metode</a:t>
                </a:r>
              </a:p>
              <a:p>
                <a:pPr marL="1200150" lvl="1" indent="-4572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sr-Latn-RS" sz="2600" dirty="0" smtClean="0"/>
                  <a:t>Izračun faznih napetosti v vozliščih in kotov napetosti</a:t>
                </a:r>
              </a:p>
              <a:p>
                <a:pPr marL="1200150" lvl="1" indent="-4572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sr-Latn-RS" sz="2600" dirty="0" smtClean="0"/>
                  <a:t>Čas izračuna / število iteracij</a:t>
                </a:r>
              </a:p>
              <a:p>
                <a:pPr marL="457200" indent="-4572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sr-Latn-RS" dirty="0" smtClean="0"/>
                  <a:t>Izračun v sistemu enotinih vrednosti</a:t>
                </a:r>
              </a:p>
              <a:p>
                <a:pPr marL="457200" indent="-4572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sr-Latn-RS" dirty="0" smtClean="0"/>
                  <a:t>Izračun (primerjava):</a:t>
                </a:r>
              </a:p>
              <a:p>
                <a:pPr marL="1200150" lvl="1" indent="-4572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sr-Latn-RS" sz="2600" dirty="0" smtClean="0"/>
                  <a:t>Različni modeli bremen (CP, CI, CZ)</a:t>
                </a:r>
              </a:p>
              <a:p>
                <a:pPr marL="1200150" lvl="1" indent="-4572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sr-Latn-RS" sz="2600" dirty="0" smtClean="0"/>
                  <a:t>Različna </a:t>
                </a:r>
                <a14:m>
                  <m:oMath xmlns:m="http://schemas.openxmlformats.org/officeDocument/2006/math">
                    <m:r>
                      <a:rPr lang="sr-Latn-RS" sz="2600" i="1" dirty="0" smtClean="0">
                        <a:latin typeface="Cambria Math"/>
                      </a:rPr>
                      <m:t>𝑋</m:t>
                    </m:r>
                    <m:r>
                      <a:rPr lang="sr-Latn-RS" sz="2600" i="1" dirty="0" smtClean="0">
                        <a:latin typeface="Cambria Math"/>
                      </a:rPr>
                      <m:t>/</m:t>
                    </m:r>
                    <m:r>
                      <a:rPr lang="sr-Latn-RS" sz="2600" i="1" dirty="0" smtClean="0">
                        <a:latin typeface="Cambria Math"/>
                      </a:rPr>
                      <m:t>𝑅</m:t>
                    </m:r>
                  </m:oMath>
                </a14:m>
                <a:r>
                  <a:rPr lang="sr-Latn-RS" sz="2600" dirty="0" smtClean="0"/>
                  <a:t> razmerja (CI model bremena)</a:t>
                </a:r>
              </a:p>
              <a:p>
                <a:pPr marL="1200150" lvl="1" indent="-45720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sr-Latn-RS" sz="2600" dirty="0" smtClean="0"/>
                  <a:t>Različne stopnje obremenitve sistema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sl-SI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81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612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2013263"/>
              </p:ext>
            </p:extLst>
          </p:nvPr>
        </p:nvGraphicFramePr>
        <p:xfrm>
          <a:off x="1475657" y="1556792"/>
          <a:ext cx="5688631" cy="11607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7688"/>
                <a:gridCol w="965383"/>
                <a:gridCol w="965383"/>
                <a:gridCol w="944650"/>
                <a:gridCol w="935527"/>
              </a:tblGrid>
              <a:tr h="245110">
                <a:tc rowSpan="2"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200" b="1" dirty="0">
                          <a:effectLst/>
                        </a:rPr>
                        <a:t>Model bremena</a:t>
                      </a:r>
                      <a:endParaRPr lang="sl-SI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200" dirty="0">
                          <a:effectLst/>
                        </a:rPr>
                        <a:t>Čas izračuna </a:t>
                      </a:r>
                      <a:r>
                        <a:rPr lang="sl-SI" sz="1200" dirty="0" smtClean="0">
                          <a:effectLst/>
                        </a:rPr>
                        <a:t>(ms</a:t>
                      </a:r>
                      <a:r>
                        <a:rPr lang="sl-SI" sz="1200" dirty="0">
                          <a:effectLst/>
                        </a:rPr>
                        <a:t>)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200" dirty="0">
                          <a:effectLst/>
                        </a:rPr>
                        <a:t>Število iteracij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  <a:tr h="82550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200" dirty="0">
                          <a:effectLst/>
                        </a:rPr>
                        <a:t>BFS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200" dirty="0">
                          <a:effectLst/>
                        </a:rPr>
                        <a:t>Direktna 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200" dirty="0">
                          <a:effectLst/>
                        </a:rPr>
                        <a:t>BFS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200" dirty="0">
                          <a:effectLst/>
                        </a:rPr>
                        <a:t>Direktna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0030"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200" dirty="0">
                          <a:effectLst/>
                        </a:rPr>
                        <a:t>CP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200" dirty="0" smtClean="0">
                          <a:effectLst/>
                        </a:rPr>
                        <a:t>54,92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200" dirty="0" smtClean="0">
                          <a:effectLst/>
                        </a:rPr>
                        <a:t>69,86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200" dirty="0">
                          <a:effectLst/>
                        </a:rPr>
                        <a:t>4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200" dirty="0">
                          <a:effectLst/>
                        </a:rPr>
                        <a:t>5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0030"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200" dirty="0">
                          <a:effectLst/>
                        </a:rPr>
                        <a:t>CI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200" dirty="0" smtClean="0">
                          <a:effectLst/>
                        </a:rPr>
                        <a:t>55,23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200" dirty="0" smtClean="0">
                          <a:effectLst/>
                        </a:rPr>
                        <a:t>71,45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200" dirty="0">
                          <a:effectLst/>
                        </a:rPr>
                        <a:t>5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200" dirty="0">
                          <a:effectLst/>
                        </a:rPr>
                        <a:t>6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5110"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200" dirty="0">
                          <a:effectLst/>
                        </a:rPr>
                        <a:t>CZ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200" dirty="0" smtClean="0">
                          <a:effectLst/>
                        </a:rPr>
                        <a:t>58,74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200" dirty="0" smtClean="0">
                          <a:effectLst/>
                        </a:rPr>
                        <a:t>71,85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200" dirty="0">
                          <a:effectLst/>
                        </a:rPr>
                        <a:t>7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5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200" dirty="0">
                          <a:effectLst/>
                        </a:rPr>
                        <a:t>8</a:t>
                      </a:r>
                      <a:endParaRPr lang="sl-SI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Rezultati</a:t>
            </a:r>
            <a:endParaRPr lang="sl-SI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69824056"/>
                  </p:ext>
                </p:extLst>
              </p:nvPr>
            </p:nvGraphicFramePr>
            <p:xfrm>
              <a:off x="1547664" y="3140968"/>
              <a:ext cx="5579601" cy="116078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841699"/>
                    <a:gridCol w="946881"/>
                    <a:gridCol w="946881"/>
                    <a:gridCol w="926544"/>
                    <a:gridCol w="917596"/>
                  </a:tblGrid>
                  <a:tr h="245110">
                    <a:tc rowSpan="2"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200">
                                    <a:effectLst/>
                                    <a:latin typeface="Cambria Math"/>
                                  </a:rPr>
                                  <m:t>𝑘</m:t>
                                </m:r>
                                <m:f>
                                  <m:fPr>
                                    <m:ctrlPr>
                                      <a:rPr lang="sl-SI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sl-SI" sz="1200">
                                        <a:effectLst/>
                                        <a:latin typeface="Cambria Math"/>
                                      </a:rPr>
                                      <m:t>𝑋</m:t>
                                    </m:r>
                                  </m:num>
                                  <m:den>
                                    <m:r>
                                      <a:rPr lang="sl-SI" sz="1200">
                                        <a:effectLst/>
                                        <a:latin typeface="Cambria Math"/>
                                      </a:rPr>
                                      <m:t>𝑅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Čas izračuna </a:t>
                          </a:r>
                          <a:r>
                            <a:rPr lang="sl-SI" sz="1200" dirty="0" smtClean="0">
                              <a:effectLst/>
                            </a:rPr>
                            <a:t>(ms</a:t>
                          </a:r>
                          <a:r>
                            <a:rPr lang="sl-SI" sz="1200" dirty="0">
                              <a:effectLst/>
                            </a:rPr>
                            <a:t>)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Število iteracij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/>
                    </a:tc>
                  </a:tr>
                  <a:tr h="82550">
                    <a:tc vMerge="1"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BFS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Direktna 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BFS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Direktna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40030"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200">
                                    <a:effectLst/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sl-SI" sz="1200">
                                    <a:effectLst/>
                                    <a:latin typeface="Cambria Math"/>
                                  </a:rPr>
                                  <m:t>=0,2</m:t>
                                </m:r>
                              </m:oMath>
                            </m:oMathPara>
                          </a14:m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54,89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71,03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5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6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40030"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200">
                                    <a:effectLst/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sl-SI" sz="1200">
                                    <a:effectLst/>
                                    <a:latin typeface="Cambria Math"/>
                                  </a:rPr>
                                  <m:t>=5</m:t>
                                </m:r>
                              </m:oMath>
                            </m:oMathPara>
                          </a14:m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55,62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68,57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5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6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45110"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200">
                                    <a:effectLst/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sl-SI" sz="1200">
                                    <a:effectLst/>
                                    <a:latin typeface="Cambria Math"/>
                                  </a:rPr>
                                  <m:t>=10</m:t>
                                </m:r>
                              </m:oMath>
                            </m:oMathPara>
                          </a14:m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56,10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69,12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8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9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69824056"/>
                  </p:ext>
                </p:extLst>
              </p:nvPr>
            </p:nvGraphicFramePr>
            <p:xfrm>
              <a:off x="1547664" y="3140968"/>
              <a:ext cx="5579601" cy="116078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841699"/>
                    <a:gridCol w="946881"/>
                    <a:gridCol w="946881"/>
                    <a:gridCol w="926544"/>
                    <a:gridCol w="917596"/>
                  </a:tblGrid>
                  <a:tr h="245110">
                    <a:tc rowSpan="2"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331" t="-4167" r="-203311" b="-177778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Čas izračuna </a:t>
                          </a:r>
                          <a:r>
                            <a:rPr lang="sl-SI" sz="1200" dirty="0" smtClean="0">
                              <a:effectLst/>
                            </a:rPr>
                            <a:t>(ms</a:t>
                          </a:r>
                          <a:r>
                            <a:rPr lang="sl-SI" sz="1200" dirty="0">
                              <a:effectLst/>
                            </a:rPr>
                            <a:t>)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>
                              <a:effectLst/>
                            </a:rPr>
                            <a:t>Število iteracij</a:t>
                          </a:r>
                          <a:endParaRPr lang="sl-SI" sz="12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/>
                    </a:tc>
                  </a:tr>
                  <a:tr h="190500">
                    <a:tc vMerge="1"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>
                              <a:effectLst/>
                            </a:rPr>
                            <a:t>BFS</a:t>
                          </a:r>
                          <a:endParaRPr lang="sl-SI" sz="12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>
                              <a:effectLst/>
                            </a:rPr>
                            <a:t>Direktna </a:t>
                          </a:r>
                          <a:endParaRPr lang="sl-SI" sz="12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>
                              <a:effectLst/>
                            </a:rPr>
                            <a:t>BFS</a:t>
                          </a:r>
                          <a:endParaRPr lang="sl-SI" sz="12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>
                              <a:effectLst/>
                            </a:rPr>
                            <a:t>Direktna</a:t>
                          </a:r>
                          <a:endParaRPr lang="sl-SI" sz="12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40030"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331" t="-192308" r="-203311" b="-2282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54,89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71,03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>
                              <a:effectLst/>
                            </a:rPr>
                            <a:t>5</a:t>
                          </a:r>
                          <a:endParaRPr lang="sl-SI" sz="12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>
                              <a:effectLst/>
                            </a:rPr>
                            <a:t>6</a:t>
                          </a:r>
                          <a:endParaRPr lang="sl-SI" sz="12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40030"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331" t="-285000" r="-203311" b="-12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55,62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68,57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>
                              <a:effectLst/>
                            </a:rPr>
                            <a:t>5</a:t>
                          </a:r>
                          <a:endParaRPr lang="sl-SI" sz="12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>
                              <a:effectLst/>
                            </a:rPr>
                            <a:t>6</a:t>
                          </a:r>
                          <a:endParaRPr lang="sl-SI" sz="12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45110"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331" t="-385000" r="-203311" b="-2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56,10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69,12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>
                              <a:effectLst/>
                            </a:rPr>
                            <a:t>8</a:t>
                          </a:r>
                          <a:endParaRPr lang="sl-SI" sz="12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9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84890128"/>
                  </p:ext>
                </p:extLst>
              </p:nvPr>
            </p:nvGraphicFramePr>
            <p:xfrm>
              <a:off x="1547664" y="4725144"/>
              <a:ext cx="5507593" cy="116078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817931"/>
                    <a:gridCol w="934661"/>
                    <a:gridCol w="934661"/>
                    <a:gridCol w="914586"/>
                    <a:gridCol w="905754"/>
                  </a:tblGrid>
                  <a:tr h="245110">
                    <a:tc rowSpan="2"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200">
                                    <a:effectLst/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sl-SI" sz="1200">
                                    <a:effectLst/>
                                    <a:latin typeface="Cambria Math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sl-SI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sl-SI" sz="1200">
                                        <a:effectLst/>
                                        <a:latin typeface="Cambria Math"/>
                                      </a:rPr>
                                      <m:t>𝐏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sl-SI" sz="1200">
                                        <a:effectLst/>
                                        <a:latin typeface="Cambria Math"/>
                                      </a:rPr>
                                      <m:t>brm</m:t>
                                    </m:r>
                                  </m:sub>
                                </m:sSub>
                                <m:r>
                                  <a:rPr lang="sl-SI" sz="1200">
                                    <a:effectLst/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sl-SI" sz="1200">
                                    <a:effectLst/>
                                    <a:latin typeface="Cambria Math"/>
                                  </a:rPr>
                                  <m:t>𝑗</m:t>
                                </m:r>
                                <m:sSub>
                                  <m:sSubPr>
                                    <m:ctrlPr>
                                      <a:rPr lang="sl-SI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sl-SI" sz="1200">
                                        <a:effectLst/>
                                        <a:latin typeface="Cambria Math"/>
                                      </a:rPr>
                                      <m:t>𝐐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sl-SI" sz="1200">
                                        <a:effectLst/>
                                        <a:latin typeface="Cambria Math"/>
                                      </a:rPr>
                                      <m:t>brm</m:t>
                                    </m:r>
                                  </m:sub>
                                </m:sSub>
                                <m:r>
                                  <a:rPr lang="sl-SI" sz="1200">
                                    <a:effectLst/>
                                    <a:latin typeface="Cambria Math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Čas izračuna </a:t>
                          </a:r>
                          <a:r>
                            <a:rPr lang="sl-SI" sz="1200" dirty="0" smtClean="0">
                              <a:effectLst/>
                            </a:rPr>
                            <a:t>(ms</a:t>
                          </a:r>
                          <a:r>
                            <a:rPr lang="sl-SI" sz="1200" dirty="0">
                              <a:effectLst/>
                            </a:rPr>
                            <a:t>)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Število iteracij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/>
                    </a:tc>
                  </a:tr>
                  <a:tr h="82550">
                    <a:tc vMerge="1"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BFS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Direktna 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BFS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Direktna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40030"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200">
                                    <a:effectLst/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sl-SI" sz="1200">
                                    <a:effectLst/>
                                    <a:latin typeface="Cambria Math"/>
                                  </a:rPr>
                                  <m:t>=0,5</m:t>
                                </m:r>
                              </m:oMath>
                            </m:oMathPara>
                          </a14:m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53,96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68,08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5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6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40030"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200">
                                    <a:effectLst/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sl-SI" sz="1200">
                                    <a:effectLst/>
                                    <a:latin typeface="Cambria Math"/>
                                  </a:rPr>
                                  <m:t>=2</m:t>
                                </m:r>
                              </m:oMath>
                            </m:oMathPara>
                          </a14:m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54,35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71,10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6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6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45110"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200">
                                    <a:effectLst/>
                                    <a:latin typeface="Cambria Math"/>
                                  </a:rPr>
                                  <m:t>𝑘</m:t>
                                </m:r>
                                <m:r>
                                  <a:rPr lang="sl-SI" sz="1200">
                                    <a:effectLst/>
                                    <a:latin typeface="Cambria Math"/>
                                  </a:rPr>
                                  <m:t>=3</m:t>
                                </m:r>
                              </m:oMath>
                            </m:oMathPara>
                          </a14:m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55,18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75,41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7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7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84890128"/>
                  </p:ext>
                </p:extLst>
              </p:nvPr>
            </p:nvGraphicFramePr>
            <p:xfrm>
              <a:off x="1547664" y="4725144"/>
              <a:ext cx="5507593" cy="116078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817931"/>
                    <a:gridCol w="934661"/>
                    <a:gridCol w="934661"/>
                    <a:gridCol w="914586"/>
                    <a:gridCol w="905754"/>
                  </a:tblGrid>
                  <a:tr h="245110">
                    <a:tc rowSpan="2"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1">
                          <a:blip r:embed="rId4"/>
                          <a:stretch>
                            <a:fillRect l="-336" t="-4167" r="-203356" b="-177778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Čas izračuna </a:t>
                          </a:r>
                          <a:r>
                            <a:rPr lang="sl-SI" sz="1200" dirty="0" smtClean="0">
                              <a:effectLst/>
                            </a:rPr>
                            <a:t>(ms</a:t>
                          </a:r>
                          <a:r>
                            <a:rPr lang="sl-SI" sz="1200" dirty="0">
                              <a:effectLst/>
                            </a:rPr>
                            <a:t>)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>
                              <a:effectLst/>
                            </a:rPr>
                            <a:t>Število iteracij</a:t>
                          </a:r>
                          <a:endParaRPr lang="sl-SI" sz="12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/>
                    </a:tc>
                  </a:tr>
                  <a:tr h="190500">
                    <a:tc vMerge="1"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>
                              <a:effectLst/>
                            </a:rPr>
                            <a:t>BFS</a:t>
                          </a:r>
                          <a:endParaRPr lang="sl-SI" sz="12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>
                              <a:effectLst/>
                            </a:rPr>
                            <a:t>Direktna </a:t>
                          </a:r>
                          <a:endParaRPr lang="sl-SI" sz="12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>
                              <a:effectLst/>
                            </a:rPr>
                            <a:t>BFS</a:t>
                          </a:r>
                          <a:endParaRPr lang="sl-SI" sz="12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>
                              <a:effectLst/>
                            </a:rPr>
                            <a:t>Direktna</a:t>
                          </a:r>
                          <a:endParaRPr lang="sl-SI" sz="12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40030"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1">
                          <a:blip r:embed="rId4"/>
                          <a:stretch>
                            <a:fillRect l="-336" t="-192308" r="-203356" b="-2282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53,96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68,08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>
                              <a:effectLst/>
                            </a:rPr>
                            <a:t>5</a:t>
                          </a:r>
                          <a:endParaRPr lang="sl-SI" sz="12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>
                              <a:effectLst/>
                            </a:rPr>
                            <a:t>6</a:t>
                          </a:r>
                          <a:endParaRPr lang="sl-SI" sz="12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40030"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1">
                          <a:blip r:embed="rId4"/>
                          <a:stretch>
                            <a:fillRect l="-336" t="-285000" r="-203356" b="-12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54,35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71,10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>
                              <a:effectLst/>
                            </a:rPr>
                            <a:t>6</a:t>
                          </a:r>
                          <a:endParaRPr lang="sl-SI" sz="12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>
                              <a:effectLst/>
                            </a:rPr>
                            <a:t>6</a:t>
                          </a:r>
                          <a:endParaRPr lang="sl-SI" sz="12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45110"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1">
                          <a:blip r:embed="rId4"/>
                          <a:stretch>
                            <a:fillRect l="-336" t="-385000" r="-203356" b="-2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55,18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 smtClean="0">
                              <a:effectLst/>
                            </a:rPr>
                            <a:t>75,41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>
                              <a:effectLst/>
                            </a:rPr>
                            <a:t>7</a:t>
                          </a:r>
                          <a:endParaRPr lang="sl-SI" sz="120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215900" algn="ctr">
                            <a:lnSpc>
                              <a:spcPts val="15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sl-SI" sz="1200" dirty="0">
                              <a:effectLst/>
                            </a:rPr>
                            <a:t>7</a:t>
                          </a:r>
                          <a:endParaRPr lang="sl-SI" sz="1200" dirty="0">
                            <a:effectLst/>
                            <a:latin typeface="Times New Roman"/>
                            <a:ea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Rectangle 6"/>
          <p:cNvSpPr/>
          <p:nvPr/>
        </p:nvSpPr>
        <p:spPr>
          <a:xfrm>
            <a:off x="1331640" y="2204864"/>
            <a:ext cx="597666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43612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grada vsebine 1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412776"/>
                <a:ext cx="8229600" cy="4525963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sr-Latn-RS" dirty="0" smtClean="0"/>
                  <a:t>	</a:t>
                </a:r>
                <a:r>
                  <a:rPr lang="sr-Latn-RS" u="sng" dirty="0" smtClean="0"/>
                  <a:t>PREDNOSTI</a:t>
                </a:r>
              </a:p>
              <a:p>
                <a:pPr>
                  <a:lnSpc>
                    <a:spcPct val="170000"/>
                  </a:lnSpc>
                </a:pPr>
                <a:r>
                  <a:rPr lang="sr-Latn-RS" sz="2800" dirty="0" smtClean="0"/>
                  <a:t>Enostavna implementacija obeh metod</a:t>
                </a:r>
              </a:p>
              <a:p>
                <a:pPr>
                  <a:lnSpc>
                    <a:spcPct val="120000"/>
                  </a:lnSpc>
                </a:pPr>
                <a:r>
                  <a:rPr lang="sr-Latn-RS" sz="2800" dirty="0" smtClean="0"/>
                  <a:t>Ni potrebe po izračunu Jakobijeve matrike</a:t>
                </a:r>
              </a:p>
              <a:p>
                <a:pPr>
                  <a:lnSpc>
                    <a:spcPct val="170000"/>
                  </a:lnSpc>
                </a:pPr>
                <a:r>
                  <a:rPr lang="sr-Latn-RS" dirty="0" smtClean="0"/>
                  <a:t>	</a:t>
                </a:r>
                <a:r>
                  <a:rPr lang="sr-Latn-RS" u="sng" dirty="0" smtClean="0"/>
                  <a:t>SLABOSTI</a:t>
                </a:r>
              </a:p>
              <a:p>
                <a:pPr marL="0" lvl="1" indent="0">
                  <a:lnSpc>
                    <a:spcPct val="150000"/>
                  </a:lnSpc>
                  <a:buNone/>
                </a:pPr>
                <a:r>
                  <a:rPr lang="sr-Latn-RS" dirty="0"/>
                  <a:t>Občutljivost na povečanje obremenitve ter </a:t>
                </a:r>
                <a14:m>
                  <m:oMath xmlns:m="http://schemas.openxmlformats.org/officeDocument/2006/math">
                    <m:r>
                      <a:rPr lang="sr-Latn-RS" i="1" dirty="0">
                        <a:latin typeface="Cambria Math"/>
                      </a:rPr>
                      <m:t>𝑋</m:t>
                    </m:r>
                    <m:r>
                      <a:rPr lang="sr-Latn-RS" i="1" dirty="0">
                        <a:latin typeface="Cambria Math"/>
                      </a:rPr>
                      <m:t>/</m:t>
                    </m:r>
                    <m:r>
                      <a:rPr lang="sr-Latn-RS" i="1" dirty="0">
                        <a:latin typeface="Cambria Math"/>
                      </a:rPr>
                      <m:t>𝑅</m:t>
                    </m:r>
                  </m:oMath>
                </a14:m>
                <a:r>
                  <a:rPr lang="sr-Latn-RS" dirty="0"/>
                  <a:t> </a:t>
                </a:r>
                <a:r>
                  <a:rPr lang="sr-Latn-RS" dirty="0" smtClean="0"/>
                  <a:t>razmer</a:t>
                </a:r>
              </a:p>
              <a:p>
                <a:pPr marL="1200150" lvl="1" indent="-457200">
                  <a:lnSpc>
                    <a:spcPct val="170000"/>
                  </a:lnSpc>
                  <a:buFont typeface="Arial" panose="020B0604020202020204" pitchFamily="34" charset="0"/>
                  <a:buChar char="•"/>
                </a:pPr>
                <a:r>
                  <a:rPr lang="sr-Latn-RS" dirty="0" smtClean="0"/>
                  <a:t>BFS neuporabna za zankana omrežja</a:t>
                </a:r>
              </a:p>
              <a:p>
                <a:pPr marL="1200150" lvl="1" indent="-457200">
                  <a:buFont typeface="Arial" panose="020B0604020202020204" pitchFamily="34" charset="0"/>
                  <a:buChar char="•"/>
                </a:pPr>
                <a:r>
                  <a:rPr lang="sr-Latn-RS" dirty="0" smtClean="0"/>
                  <a:t> BFS bolj občutljiva na spremembe obremenitve</a:t>
                </a:r>
              </a:p>
              <a:p>
                <a:pPr marL="1200150" lvl="1" indent="-457200">
                  <a:buFont typeface="Arial" panose="020B0604020202020204" pitchFamily="34" charset="0"/>
                  <a:buChar char="•"/>
                </a:pPr>
                <a:r>
                  <a:rPr lang="sr-Latn-RS" dirty="0" smtClean="0"/>
                  <a:t>Direktna potrebuje več časa in več iteracij za konkretni primer</a:t>
                </a:r>
              </a:p>
            </p:txBody>
          </p:sp>
        </mc:Choice>
        <mc:Fallback xmlns="">
          <p:sp>
            <p:nvSpPr>
              <p:cNvPr id="2" name="Ograda vsebin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412776"/>
                <a:ext cx="8229600" cy="4525963"/>
              </a:xfrm>
              <a:blipFill rotWithShape="1">
                <a:blip r:embed="rId3"/>
                <a:stretch>
                  <a:fillRect l="-1185" t="-2695" r="-148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Sklep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4243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5577484"/>
          </a:xfrm>
        </p:spPr>
        <p:txBody>
          <a:bodyPr/>
          <a:lstStyle/>
          <a:p>
            <a:endParaRPr lang="sl-SI" dirty="0" smtClean="0"/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  <a:p>
            <a:r>
              <a:rPr lang="sl-SI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Hvala na pozornosti!</a:t>
            </a:r>
            <a:endParaRPr lang="sl-SI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612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endParaRPr lang="sr-Latn-RS" sz="2800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sr-Latn-RS" sz="2800" dirty="0" smtClean="0"/>
              <a:t>Izbira ustreznege metode za izračun pretokov energije </a:t>
            </a:r>
          </a:p>
          <a:p>
            <a:pPr marL="1200150" lvl="1" indent="-457200" algn="just">
              <a:buFont typeface="Arial" panose="020B0604020202020204" pitchFamily="34" charset="0"/>
              <a:buChar char="•"/>
            </a:pPr>
            <a:r>
              <a:rPr lang="sr-Latn-RS" sz="2400" dirty="0" smtClean="0"/>
              <a:t>Backward/forward sweep metoda (BFS)</a:t>
            </a:r>
          </a:p>
          <a:p>
            <a:pPr marL="1200150" lvl="1" indent="-457200" algn="just">
              <a:buFont typeface="Arial" panose="020B0604020202020204" pitchFamily="34" charset="0"/>
              <a:buChar char="•"/>
            </a:pPr>
            <a:r>
              <a:rPr lang="sr-Latn-RS" sz="2400" dirty="0" smtClean="0"/>
              <a:t>Direktna </a:t>
            </a:r>
            <a:r>
              <a:rPr lang="sr-Latn-RS" sz="2400" dirty="0"/>
              <a:t>metoda</a:t>
            </a:r>
          </a:p>
          <a:p>
            <a:pPr algn="just"/>
            <a:endParaRPr lang="sr-Latn-RS" sz="2800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sr-Latn-RS" sz="2800" dirty="0"/>
              <a:t>Testni model nizkonapetostnega distribucijskega omrežja (NN DO)</a:t>
            </a:r>
          </a:p>
          <a:p>
            <a:pPr algn="just"/>
            <a:endParaRPr lang="sr-Latn-RS" sz="2800" dirty="0" smtClean="0"/>
          </a:p>
          <a:p>
            <a:pPr algn="just"/>
            <a:endParaRPr lang="sr-Latn-RS" sz="28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sr-Latn-RS" sz="2800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sr-Latn-RS" sz="2800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Cilji raziskave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82850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grada vsebine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pPr marL="457200" indent="-457200" algn="just">
                  <a:buFont typeface="Arial" panose="020B0604020202020204" pitchFamily="34" charset="0"/>
                  <a:buChar char="•"/>
                </a:pPr>
                <a:r>
                  <a:rPr lang="sr-Latn-RS" sz="2800" dirty="0" smtClean="0"/>
                  <a:t>Pomembnost izračunov pretokov energije v modernem DO</a:t>
                </a:r>
              </a:p>
              <a:p>
                <a:pPr marL="457200" indent="-457200" algn="just">
                  <a:buFont typeface="Arial" panose="020B0604020202020204" pitchFamily="34" charset="0"/>
                  <a:buChar char="•"/>
                </a:pPr>
                <a:endParaRPr lang="sr-Latn-RS" sz="2800" dirty="0" smtClean="0"/>
              </a:p>
              <a:p>
                <a:pPr marL="457200" indent="-457200" algn="just">
                  <a:buFont typeface="Arial" panose="020B0604020202020204" pitchFamily="34" charset="0"/>
                  <a:buChar char="•"/>
                </a:pPr>
                <a:r>
                  <a:rPr lang="sr-Latn-RS" sz="2800" dirty="0"/>
                  <a:t>Standardne metode </a:t>
                </a:r>
                <a:r>
                  <a:rPr lang="sr-Latn-RS" sz="2800" dirty="0" smtClean="0"/>
                  <a:t>za prenosna omrežja (Newton </a:t>
                </a:r>
                <a:r>
                  <a:rPr lang="sr-Latn-RS" sz="2800" dirty="0"/>
                  <a:t>– Raphson, Gauss – Seidel...) neustrezne za DO</a:t>
                </a:r>
              </a:p>
              <a:p>
                <a:pPr marL="1200150" lvl="1" indent="-457200" algn="just">
                  <a:buFont typeface="Arial" panose="020B0604020202020204" pitchFamily="34" charset="0"/>
                  <a:buChar char="•"/>
                </a:pPr>
                <a:r>
                  <a:rPr lang="sr-Latn-RS" sz="2400" dirty="0" smtClean="0"/>
                  <a:t>Radialna oz. </a:t>
                </a:r>
                <a:r>
                  <a:rPr lang="sr-Latn-RS" sz="2400" dirty="0"/>
                  <a:t>šibko zazankana topologija</a:t>
                </a:r>
              </a:p>
              <a:p>
                <a:pPr marL="1200150" lvl="1" indent="-457200" algn="just">
                  <a:buFont typeface="Arial" panose="020B0604020202020204" pitchFamily="34" charset="0"/>
                  <a:buChar char="•"/>
                </a:pPr>
                <a:r>
                  <a:rPr lang="sr-Latn-RS" sz="2400" dirty="0"/>
                  <a:t>Nizko </a:t>
                </a:r>
                <a14:m>
                  <m:oMath xmlns:m="http://schemas.openxmlformats.org/officeDocument/2006/math">
                    <m:r>
                      <a:rPr lang="sr-Latn-RS" sz="2400" i="1" dirty="0">
                        <a:latin typeface="Cambria Math"/>
                      </a:rPr>
                      <m:t>𝑋</m:t>
                    </m:r>
                    <m:r>
                      <a:rPr lang="sr-Latn-RS" sz="2400" i="1" dirty="0">
                        <a:latin typeface="Cambria Math"/>
                      </a:rPr>
                      <m:t>/</m:t>
                    </m:r>
                    <m:r>
                      <a:rPr lang="sr-Latn-RS" sz="2400" i="1" dirty="0">
                        <a:latin typeface="Cambria Math"/>
                      </a:rPr>
                      <m:t>𝑅</m:t>
                    </m:r>
                  </m:oMath>
                </a14:m>
                <a:r>
                  <a:rPr lang="sr-Latn-RS" sz="2400" dirty="0"/>
                  <a:t> razmerje</a:t>
                </a:r>
              </a:p>
              <a:p>
                <a:pPr marL="1200150" lvl="1" indent="-457200" algn="just">
                  <a:buFont typeface="Arial" panose="020B0604020202020204" pitchFamily="34" charset="0"/>
                  <a:buChar char="•"/>
                </a:pPr>
                <a:r>
                  <a:rPr lang="sr-Latn-RS" sz="2400" dirty="0"/>
                  <a:t>Večfazni, nesimetrični sistemi</a:t>
                </a:r>
              </a:p>
              <a:p>
                <a:pPr marL="1200150" lvl="1" indent="-457200" algn="just">
                  <a:buFont typeface="Arial" panose="020B0604020202020204" pitchFamily="34" charset="0"/>
                  <a:buChar char="•"/>
                </a:pPr>
                <a:r>
                  <a:rPr lang="sr-Latn-RS" sz="2400" dirty="0"/>
                  <a:t>Priključitev razpršenih  virov (RV)</a:t>
                </a:r>
              </a:p>
              <a:p>
                <a:pPr marL="457200" indent="-457200" algn="just">
                  <a:buFont typeface="Arial" panose="020B0604020202020204" pitchFamily="34" charset="0"/>
                  <a:buChar char="•"/>
                </a:pPr>
                <a:endParaRPr lang="sr-Latn-RS" sz="2800" dirty="0" smtClean="0"/>
              </a:p>
              <a:p>
                <a:pPr marL="457200" indent="-457200" algn="just">
                  <a:buFont typeface="Arial" panose="020B0604020202020204" pitchFamily="34" charset="0"/>
                  <a:buChar char="•"/>
                </a:pPr>
                <a:r>
                  <a:rPr lang="sr-Latn-RS" sz="2800" dirty="0" smtClean="0"/>
                  <a:t>Nove metode </a:t>
                </a:r>
              </a:p>
              <a:p>
                <a:pPr marL="1200150" lvl="1" indent="-457200" algn="just">
                  <a:buFont typeface="Arial" panose="020B0604020202020204" pitchFamily="34" charset="0"/>
                  <a:buChar char="•"/>
                </a:pPr>
                <a:r>
                  <a:rPr lang="sr-Latn-RS" sz="2400" dirty="0" smtClean="0"/>
                  <a:t>Prilagoditev standardnih metod </a:t>
                </a:r>
              </a:p>
              <a:p>
                <a:pPr marL="1200150" lvl="1" indent="-457200" algn="just">
                  <a:buFont typeface="Arial" panose="020B0604020202020204" pitchFamily="34" charset="0"/>
                  <a:buChar char="•"/>
                </a:pPr>
                <a:r>
                  <a:rPr lang="sr-Latn-RS" sz="2400" dirty="0" smtClean="0"/>
                  <a:t>Izkoriščanje radialne strukture DO  in Kirchhoffovih zakonov (BFS, direktna...)</a:t>
                </a:r>
              </a:p>
              <a:p>
                <a:pPr marL="1200150" lvl="1" indent="-457200" algn="just">
                  <a:buFont typeface="Arial" panose="020B0604020202020204" pitchFamily="34" charset="0"/>
                  <a:buChar char="•"/>
                </a:pPr>
                <a:endParaRPr lang="sl-SI" sz="2400" dirty="0" smtClean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sl-SI" dirty="0"/>
              </a:p>
            </p:txBody>
          </p:sp>
        </mc:Choice>
        <mc:Fallback xmlns="">
          <p:sp>
            <p:nvSpPr>
              <p:cNvPr id="2" name="Ograda vsebin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2561" r="-1111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Uvod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43612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grada vsebine 1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412776"/>
                <a:ext cx="8229600" cy="4525963"/>
              </a:xfrm>
            </p:spPr>
            <p:txBody>
              <a:bodyPr>
                <a:normAutofit/>
              </a:bodyPr>
              <a:lstStyle/>
              <a:p>
                <a:r>
                  <a:rPr lang="sl-SI" dirty="0" smtClean="0"/>
                  <a:t>	</a:t>
                </a:r>
                <a:r>
                  <a:rPr lang="sl-SI" u="sng" dirty="0" smtClean="0"/>
                  <a:t>Trifazni model voda</a:t>
                </a:r>
              </a:p>
              <a:p>
                <a:pPr marL="457200" indent="-4572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sr-Latn-RS" sz="2400" dirty="0" smtClean="0"/>
                  <a:t>Carsonova </a:t>
                </a:r>
                <a14:m>
                  <m:oMath xmlns:m="http://schemas.openxmlformats.org/officeDocument/2006/math">
                    <m:r>
                      <a:rPr lang="sr-Latn-RS" sz="2400" i="1" dirty="0" smtClean="0">
                        <a:latin typeface="Cambria Math"/>
                      </a:rPr>
                      <m:t>4</m:t>
                    </m:r>
                    <m:r>
                      <a:rPr lang="sr-Latn-RS" sz="2400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sr-Latn-RS" sz="2400" i="1" dirty="0" smtClean="0">
                        <a:latin typeface="Cambria Math"/>
                      </a:rPr>
                      <m:t>4</m:t>
                    </m:r>
                  </m:oMath>
                </a14:m>
                <a:r>
                  <a:rPr lang="sr-Latn-RS" sz="2400" dirty="0" smtClean="0"/>
                  <a:t> impedančna </a:t>
                </a:r>
              </a:p>
              <a:p>
                <a:r>
                  <a:rPr lang="sr-Latn-RS" sz="2400" dirty="0" smtClean="0"/>
                  <a:t>        matrika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sz="2400" i="1">
                            <a:latin typeface="Cambria Math"/>
                          </a:rPr>
                        </m:ctrlPr>
                      </m:sSubPr>
                      <m:e>
                        <m:bar>
                          <m:barPr>
                            <m:ctrlPr>
                              <a:rPr lang="sl-SI" sz="2400" b="1" i="1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sl-SI" sz="2400" b="1" i="1">
                                <a:latin typeface="Cambria Math"/>
                              </a:rPr>
                              <m:t>𝐙</m:t>
                            </m:r>
                          </m:e>
                        </m:bar>
                      </m:e>
                      <m:sub>
                        <m:r>
                          <m:rPr>
                            <m:sty m:val="p"/>
                          </m:rPr>
                          <a:rPr lang="sl-SI" sz="2400">
                            <a:latin typeface="Cambria Math"/>
                          </a:rPr>
                          <m:t>abc</m:t>
                        </m:r>
                      </m:sub>
                    </m:sSub>
                  </m:oMath>
                </a14:m>
                <a:endParaRPr lang="sr-Latn-RS" sz="2400" dirty="0" smtClean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sr-Latn-RS" sz="2400" dirty="0" smtClean="0"/>
                  <a:t>Kronova redukcija </a:t>
                </a:r>
                <a:endParaRPr lang="sr-Latn-RS" sz="2400" dirty="0"/>
              </a:p>
              <a:p>
                <a:r>
                  <a:rPr lang="sr-Latn-RS" sz="2400" dirty="0" smtClean="0"/>
                  <a:t>       na </a:t>
                </a:r>
                <a14:m>
                  <m:oMath xmlns:m="http://schemas.openxmlformats.org/officeDocument/2006/math">
                    <m:r>
                      <a:rPr lang="sr-Latn-RS" sz="2400" b="0" i="1" dirty="0" smtClean="0">
                        <a:latin typeface="Cambria Math"/>
                      </a:rPr>
                      <m:t>3</m:t>
                    </m:r>
                    <m:r>
                      <a:rPr lang="sr-Latn-RS" sz="2400" i="1" dirty="0">
                        <a:latin typeface="Cambria Math"/>
                        <a:ea typeface="Cambria Math"/>
                      </a:rPr>
                      <m:t>×</m:t>
                    </m:r>
                    <m:r>
                      <a:rPr lang="sr-Latn-RS" sz="2400" b="0" i="1" dirty="0" smtClean="0">
                        <a:latin typeface="Cambria Math"/>
                      </a:rPr>
                      <m:t>3</m:t>
                    </m:r>
                  </m:oMath>
                </a14:m>
                <a:r>
                  <a:rPr lang="sr-Latn-RS" sz="2400" dirty="0" smtClean="0"/>
                  <a:t> matiriko</a:t>
                </a:r>
              </a:p>
              <a:p>
                <a:pPr marL="457200" indent="-457200"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:endParaRPr lang="sr-Latn-RS" sz="2400" dirty="0" smtClean="0"/>
              </a:p>
              <a:p>
                <a:pPr marL="457200" indent="-457200"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:r>
                  <a:rPr lang="sr-Latn-RS" sz="2400" dirty="0" smtClean="0"/>
                  <a:t>Poenostavitve:</a:t>
                </a:r>
              </a:p>
              <a:p>
                <a:pPr marL="1200150" lvl="1" indent="-457200"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:r>
                  <a:rPr lang="sr-Latn-RS" sz="2000" dirty="0"/>
                  <a:t>Dozemne kapacitivnosti zanemarjene (kratki odseki vodov</a:t>
                </a:r>
                <a:r>
                  <a:rPr lang="sr-Latn-RS" sz="2000" dirty="0" smtClean="0"/>
                  <a:t>)</a:t>
                </a:r>
              </a:p>
              <a:p>
                <a:pPr marL="1200150" lvl="1" indent="-457200"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:r>
                  <a:rPr lang="sr-Latn-RS" sz="2000" dirty="0" smtClean="0"/>
                  <a:t>Upoštevanje prepletanja  - sistem simetričnih komponent</a:t>
                </a:r>
              </a:p>
              <a:p>
                <a:pPr marL="1200150" lvl="1" indent="-457200"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:endParaRPr lang="sr-Latn-RS" sz="2000" dirty="0" smtClean="0"/>
              </a:p>
              <a:p>
                <a:endParaRPr lang="sl-SI" sz="2800" dirty="0" smtClean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sl-SI" sz="2800" dirty="0" smtClean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sl-SI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sl-SI" dirty="0" smtClean="0"/>
              </a:p>
            </p:txBody>
          </p:sp>
        </mc:Choice>
        <mc:Fallback xmlns="">
          <p:sp>
            <p:nvSpPr>
              <p:cNvPr id="2" name="Ograda vsebin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412776"/>
                <a:ext cx="8229600" cy="4525963"/>
              </a:xfrm>
              <a:blipFill rotWithShape="1">
                <a:blip r:embed="rId3"/>
                <a:stretch>
                  <a:fillRect l="-1037" t="-1752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Modeliranje elementov DO</a:t>
            </a:r>
            <a:endParaRPr lang="sl-S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28800"/>
            <a:ext cx="3936753" cy="2557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5441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grada vsebine 1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412776"/>
                <a:ext cx="8229600" cy="4525963"/>
              </a:xfrm>
            </p:spPr>
            <p:txBody>
              <a:bodyPr>
                <a:normAutofit/>
              </a:bodyPr>
              <a:lstStyle/>
              <a:p>
                <a:r>
                  <a:rPr lang="sl-SI" dirty="0" smtClean="0"/>
                  <a:t>	</a:t>
                </a:r>
                <a:r>
                  <a:rPr lang="sl-SI" u="sng" dirty="0" smtClean="0"/>
                  <a:t>Trifazni model voda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sr-Latn-RS" sz="2400" dirty="0" smtClean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sr-Latn-RS" sz="2800" dirty="0" smtClean="0"/>
                  <a:t>Proizvajalec </a:t>
                </a:r>
                <a:r>
                  <a:rPr lang="sr-Latn-RS" sz="2800" dirty="0"/>
                  <a:t>poda obratovalne vrednosti </a:t>
                </a:r>
                <a14:m>
                  <m:oMath xmlns:m="http://schemas.openxmlformats.org/officeDocument/2006/math">
                    <m:r>
                      <a:rPr lang="sr-Latn-RS" sz="2800" i="1" dirty="0">
                        <a:latin typeface="Cambria Math"/>
                      </a:rPr>
                      <m:t>𝑟</m:t>
                    </m:r>
                  </m:oMath>
                </a14:m>
                <a:r>
                  <a:rPr lang="sr-Latn-RS" sz="2800" dirty="0"/>
                  <a:t> in </a:t>
                </a:r>
                <a14:m>
                  <m:oMath xmlns:m="http://schemas.openxmlformats.org/officeDocument/2006/math">
                    <m:r>
                      <a:rPr lang="sr-Latn-RS" sz="2800" i="1" dirty="0">
                        <a:latin typeface="Cambria Math"/>
                      </a:rPr>
                      <m:t>𝑥</m:t>
                    </m:r>
                  </m:oMath>
                </a14:m>
                <a:r>
                  <a:rPr lang="sr-Latn-RS" sz="2800" dirty="0" smtClean="0"/>
                  <a:t> </a:t>
                </a:r>
              </a:p>
              <a:p>
                <a:pPr marL="1200150" lvl="1" indent="-457200">
                  <a:buFont typeface="Arial" panose="020B0604020202020204" pitchFamily="34" charset="0"/>
                  <a:buChar char="•"/>
                </a:pPr>
                <a:r>
                  <a:rPr lang="sr-Latn-RS" sz="2400" dirty="0" smtClean="0"/>
                  <a:t>Impedanca pozitivnega zaporedja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sz="2400" i="1">
                            <a:latin typeface="Cambria Math"/>
                          </a:rPr>
                        </m:ctrlPr>
                      </m:sSubPr>
                      <m:e>
                        <m:bar>
                          <m:barPr>
                            <m:ctrlPr>
                              <a:rPr lang="sl-SI" sz="2400" i="1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sl-SI" sz="2400" i="1">
                                <a:latin typeface="Cambria Math"/>
                              </a:rPr>
                              <m:t>𝑍</m:t>
                            </m:r>
                          </m:e>
                        </m:bar>
                      </m:e>
                      <m:sub>
                        <m:r>
                          <a:rPr lang="sl-SI" sz="2400">
                            <a:latin typeface="Cambria Math"/>
                          </a:rPr>
                          <m:t>+</m:t>
                        </m:r>
                      </m:sub>
                    </m:sSub>
                    <m:r>
                      <a:rPr lang="sl-SI" sz="2400" i="1">
                        <a:latin typeface="Cambria Math"/>
                      </a:rPr>
                      <m:t>=(</m:t>
                    </m:r>
                    <m:r>
                      <a:rPr lang="sl-SI" sz="2400" i="1">
                        <a:latin typeface="Cambria Math"/>
                      </a:rPr>
                      <m:t>𝑟</m:t>
                    </m:r>
                    <m:r>
                      <a:rPr lang="sl-SI" sz="2400" i="1">
                        <a:latin typeface="Cambria Math"/>
                      </a:rPr>
                      <m:t>+</m:t>
                    </m:r>
                    <m:r>
                      <a:rPr lang="sl-SI" sz="2400" i="1">
                        <a:latin typeface="Cambria Math"/>
                      </a:rPr>
                      <m:t>𝑗𝑥</m:t>
                    </m:r>
                    <m:r>
                      <a:rPr lang="sl-SI" sz="2400" i="1">
                        <a:latin typeface="Cambria Math"/>
                      </a:rPr>
                      <m:t>)</m:t>
                    </m:r>
                    <m:r>
                      <a:rPr lang="sl-SI" sz="2400" i="1">
                        <a:latin typeface="Cambria Math"/>
                      </a:rPr>
                      <m:t>𝑙</m:t>
                    </m:r>
                  </m:oMath>
                </a14:m>
                <a:endParaRPr lang="sr-Latn-RS" sz="2400" dirty="0" smtClean="0"/>
              </a:p>
              <a:p>
                <a:pPr lvl="1" indent="0">
                  <a:buNone/>
                </a:pPr>
                <a:endParaRPr lang="sr-Latn-RS" sz="2400" dirty="0" smtClean="0"/>
              </a:p>
              <a:p>
                <a:pPr marL="457200" indent="-457200" algn="just">
                  <a:buFont typeface="Arial" panose="020B0604020202020204" pitchFamily="34" charset="0"/>
                  <a:buChar char="•"/>
                </a:pPr>
                <a:r>
                  <a:rPr lang="sr-Latn-RS" sz="2800" dirty="0" smtClean="0"/>
                  <a:t>Fazna impedančna matrika v sistemu simetričnih komponent</a:t>
                </a:r>
                <a:endParaRPr lang="sl-SI" sz="2800" dirty="0" smtClean="0"/>
              </a:p>
            </p:txBody>
          </p:sp>
        </mc:Choice>
        <mc:Fallback xmlns="">
          <p:sp>
            <p:nvSpPr>
              <p:cNvPr id="2" name="Ograda vsebin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412776"/>
                <a:ext cx="8229600" cy="4525963"/>
              </a:xfrm>
              <a:blipFill rotWithShape="1">
                <a:blip r:embed="rId3"/>
                <a:stretch>
                  <a:fillRect l="-1333" t="-1752" r="-1481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Modeliranje elementov DO</a:t>
            </a:r>
            <a:endParaRPr lang="sl-SI" dirty="0"/>
          </a:p>
        </p:txBody>
      </p:sp>
      <p:pic>
        <p:nvPicPr>
          <p:cNvPr id="3100" name="Picture 2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941168"/>
            <a:ext cx="7375386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935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Ograda vsebine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sl-SI" sz="2800" dirty="0" smtClean="0"/>
                  <a:t>	</a:t>
                </a:r>
                <a:r>
                  <a:rPr lang="sl-SI" sz="3100" u="sng" dirty="0" smtClean="0"/>
                  <a:t>Breme</a:t>
                </a:r>
              </a:p>
              <a:p>
                <a:pPr marL="342900" indent="-34290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sr-Latn-RS" sz="2400" dirty="0" smtClean="0"/>
                  <a:t>Na osnovi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r-Latn-RS" sz="2400" i="1" dirty="0" smtClean="0">
                            <a:latin typeface="Cambria Math"/>
                          </a:rPr>
                        </m:ctrlPr>
                      </m:sSubPr>
                      <m:e>
                        <m:bar>
                          <m:barPr>
                            <m:ctrlPr>
                              <a:rPr lang="sr-Latn-RS" sz="2400" i="1" dirty="0" smtClean="0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sr-Latn-RS" sz="2400" b="1" i="0" dirty="0" smtClean="0">
                                <a:latin typeface="Cambria Math"/>
                              </a:rPr>
                              <m:t>𝐈</m:t>
                            </m:r>
                          </m:e>
                        </m:bar>
                      </m:e>
                      <m:sub>
                        <m:r>
                          <m:rPr>
                            <m:sty m:val="p"/>
                          </m:rPr>
                          <a:rPr lang="sr-Latn-RS" sz="2400" b="0" i="0" dirty="0" smtClean="0">
                            <a:latin typeface="Cambria Math"/>
                          </a:rPr>
                          <m:t>brm</m:t>
                        </m:r>
                      </m:sub>
                    </m:sSub>
                  </m:oMath>
                </a14:m>
                <a:r>
                  <a:rPr lang="sr-Latn-RS" sz="2400" dirty="0" smtClean="0"/>
                  <a:t>, ki ga breme vsiljuje v vozlišče sistema ločimo:</a:t>
                </a:r>
              </a:p>
              <a:p>
                <a:pPr marL="1085850" lvl="1" indent="-342900"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:r>
                  <a:rPr lang="sr-Latn-RS" sz="2600" dirty="0" smtClean="0"/>
                  <a:t>Model bremena konstantne moči (CP)	 </a:t>
                </a:r>
                <a:r>
                  <a:rPr lang="sl-SI" sz="2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sz="2600" i="1">
                            <a:latin typeface="Cambria Math"/>
                          </a:rPr>
                        </m:ctrlPr>
                      </m:sSubPr>
                      <m:e>
                        <m:bar>
                          <m:barPr>
                            <m:ctrlPr>
                              <a:rPr lang="sl-SI" sz="2600" i="1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sl-SI" sz="2600" b="1">
                                <a:latin typeface="Cambria Math"/>
                              </a:rPr>
                              <m:t>𝐈</m:t>
                            </m:r>
                          </m:e>
                        </m:bar>
                      </m:e>
                      <m:sub>
                        <m:r>
                          <m:rPr>
                            <m:sty m:val="p"/>
                          </m:rPr>
                          <a:rPr lang="sl-SI" sz="2600">
                            <a:latin typeface="Cambria Math"/>
                          </a:rPr>
                          <m:t>brm</m:t>
                        </m:r>
                      </m:sub>
                    </m:sSub>
                    <m:r>
                      <a:rPr lang="sl-SI" sz="26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sl-SI" sz="26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sl-SI" sz="26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sl-SI" sz="26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sl-SI" sz="2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bar>
                                      <m:barPr>
                                        <m:ctrlPr>
                                          <a:rPr lang="sl-SI" sz="2600" i="1">
                                            <a:latin typeface="Cambria Math"/>
                                          </a:rPr>
                                        </m:ctrlPr>
                                      </m:barPr>
                                      <m:e>
                                        <m:r>
                                          <a:rPr lang="sl-SI" sz="2600" b="1" i="0" smtClean="0">
                                            <a:latin typeface="Cambria Math"/>
                                          </a:rPr>
                                          <m:t>𝐒</m:t>
                                        </m:r>
                                      </m:e>
                                    </m:ba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sl-SI" sz="2600">
                                        <a:latin typeface="Cambria Math"/>
                                      </a:rPr>
                                      <m:t>brm</m:t>
                                    </m:r>
                                  </m:sub>
                                </m:sSub>
                              </m:num>
                              <m:den>
                                <m:bar>
                                  <m:barPr>
                                    <m:ctrlPr>
                                      <a:rPr lang="sl-SI" sz="2600" i="1" smtClean="0">
                                        <a:latin typeface="Cambria Math"/>
                                      </a:rPr>
                                    </m:ctrlPr>
                                  </m:barPr>
                                  <m:e>
                                    <m:r>
                                      <a:rPr lang="sl-SI" sz="2600" b="1">
                                        <a:latin typeface="Cambria Math"/>
                                      </a:rPr>
                                      <m:t>𝐔</m:t>
                                    </m:r>
                                  </m:e>
                                </m:bar>
                              </m:den>
                            </m:f>
                          </m:e>
                        </m:d>
                      </m:e>
                      <m:sup>
                        <m:r>
                          <a:rPr lang="sl-SI" sz="2600" b="0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endParaRPr lang="sr-Latn-RS" sz="2600" dirty="0" smtClean="0"/>
              </a:p>
              <a:p>
                <a:pPr marL="1085850" lvl="1" indent="-342900"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:r>
                  <a:rPr lang="sr-Latn-RS" sz="2600" dirty="0" smtClean="0"/>
                  <a:t>Model bremena konstatnega toka (CI)	 </a:t>
                </a:r>
                <a14:m>
                  <m:oMath xmlns:m="http://schemas.openxmlformats.org/officeDocument/2006/math">
                    <m:r>
                      <a:rPr lang="sl-SI" sz="260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sl-SI" sz="2600" b="0" i="1" smtClean="0">
                            <a:latin typeface="Cambria Math"/>
                          </a:rPr>
                        </m:ctrlPr>
                      </m:sSubPr>
                      <m:e>
                        <m:bar>
                          <m:barPr>
                            <m:ctrlPr>
                              <a:rPr lang="sl-SI" sz="2600" b="0" i="1" smtClean="0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sl-SI" sz="2600" b="1">
                                <a:latin typeface="Cambria Math"/>
                              </a:rPr>
                              <m:t>𝐈</m:t>
                            </m:r>
                          </m:e>
                        </m:bar>
                      </m:e>
                      <m:sub>
                        <m:r>
                          <m:rPr>
                            <m:sty m:val="p"/>
                          </m:rPr>
                          <a:rPr lang="sl-SI" sz="2600" b="0" i="0" smtClean="0">
                            <a:latin typeface="Cambria Math"/>
                          </a:rPr>
                          <m:t>brm</m:t>
                        </m:r>
                      </m:sub>
                    </m:sSub>
                    <m:r>
                      <a:rPr lang="sl-SI" sz="2600" b="0" i="1" smtClean="0">
                        <a:latin typeface="Cambria Math"/>
                      </a:rPr>
                      <m:t>=</m:t>
                    </m:r>
                    <m:r>
                      <a:rPr lang="sl-SI" sz="2600" b="0" i="1" smtClean="0">
                        <a:latin typeface="Cambria Math"/>
                      </a:rPr>
                      <m:t>𝑘𝑜𝑛𝑠𝑡</m:t>
                    </m:r>
                  </m:oMath>
                </a14:m>
                <a:endParaRPr lang="sr-Latn-RS" sz="2600" dirty="0" smtClean="0"/>
              </a:p>
              <a:p>
                <a:pPr marL="1085850" lvl="1" indent="-342900"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:r>
                  <a:rPr lang="sr-Latn-RS" sz="2600" dirty="0" smtClean="0"/>
                  <a:t>Model bremena konstantne impedance (CZ</a:t>
                </a:r>
                <a:r>
                  <a:rPr lang="sr-Latn-RS" sz="2600" smtClean="0"/>
                  <a:t>)  </a:t>
                </a:r>
                <a:r>
                  <a:rPr lang="sr-Latn-RS" sz="2600" smtClean="0"/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sz="2600" i="1">
                            <a:latin typeface="Cambria Math"/>
                          </a:rPr>
                        </m:ctrlPr>
                      </m:sSubPr>
                      <m:e>
                        <m:bar>
                          <m:barPr>
                            <m:ctrlPr>
                              <a:rPr lang="sl-SI" sz="2600" i="1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sl-SI" sz="2600" b="1">
                                <a:latin typeface="Cambria Math"/>
                              </a:rPr>
                              <m:t>𝐈</m:t>
                            </m:r>
                          </m:e>
                        </m:bar>
                      </m:e>
                      <m:sub>
                        <m:r>
                          <m:rPr>
                            <m:sty m:val="p"/>
                          </m:rPr>
                          <a:rPr lang="sl-SI" sz="2600">
                            <a:latin typeface="Cambria Math"/>
                          </a:rPr>
                          <m:t>brm</m:t>
                        </m:r>
                      </m:sub>
                    </m:sSub>
                    <m:r>
                      <a:rPr lang="sl-SI" sz="2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sl-SI" sz="2600" i="1">
                            <a:latin typeface="Cambria Math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sl-SI" sz="2600" i="1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sl-SI" sz="2600" b="1" i="0" smtClean="0">
                                <a:latin typeface="Cambria Math"/>
                              </a:rPr>
                              <m:t>𝐔</m:t>
                            </m:r>
                          </m:e>
                        </m:bar>
                      </m:num>
                      <m:den>
                        <m:sSub>
                          <m:sSubPr>
                            <m:ctrlPr>
                              <a:rPr lang="sl-SI" sz="2600" i="1">
                                <a:latin typeface="Cambria Math"/>
                              </a:rPr>
                            </m:ctrlPr>
                          </m:sSubPr>
                          <m:e>
                            <m:bar>
                              <m:barPr>
                                <m:ctrlPr>
                                  <a:rPr lang="sl-SI" sz="2600" i="1">
                                    <a:latin typeface="Cambria Math"/>
                                  </a:rPr>
                                </m:ctrlPr>
                              </m:barPr>
                              <m:e>
                                <m:r>
                                  <a:rPr lang="sl-SI" sz="2600" b="1" i="0" smtClean="0">
                                    <a:latin typeface="Cambria Math"/>
                                  </a:rPr>
                                  <m:t>𝐙</m:t>
                                </m:r>
                              </m:e>
                            </m:bar>
                          </m:e>
                          <m:sub>
                            <m:r>
                              <m:rPr>
                                <m:sty m:val="p"/>
                              </m:rPr>
                              <a:rPr lang="sl-SI" sz="2600">
                                <a:latin typeface="Cambria Math"/>
                              </a:rPr>
                              <m:t>brm</m:t>
                            </m:r>
                          </m:sub>
                        </m:sSub>
                      </m:den>
                    </m:f>
                  </m:oMath>
                </a14:m>
                <a:endParaRPr lang="sl-SI" sz="2600" dirty="0" smtClean="0"/>
              </a:p>
              <a:p>
                <a:pPr>
                  <a:lnSpc>
                    <a:spcPct val="150000"/>
                  </a:lnSpc>
                </a:pPr>
                <a:r>
                  <a:rPr lang="sl-SI" sz="2800" dirty="0"/>
                  <a:t>	</a:t>
                </a:r>
                <a:r>
                  <a:rPr lang="sl-SI" sz="3100" u="sng" dirty="0" smtClean="0"/>
                  <a:t>Razpršeni viri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sl-SI" sz="2600" dirty="0" smtClean="0"/>
                  <a:t>Sončne elektrarne priključene prek razsmernikov 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sr-Latn-RS" sz="2600" dirty="0" smtClean="0"/>
                  <a:t>Predstavljena kot bremena konstantne moči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r-Latn-RS" sz="2600" i="1" dirty="0">
                            <a:latin typeface="Cambria Math"/>
                          </a:rPr>
                        </m:ctrlPr>
                      </m:sSubPr>
                      <m:e>
                        <m:bar>
                          <m:barPr>
                            <m:ctrlPr>
                              <a:rPr lang="sr-Latn-RS" sz="2600" i="1" dirty="0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sr-Latn-RS" sz="2600" b="1" i="0" dirty="0" smtClean="0">
                                <a:latin typeface="Cambria Math"/>
                              </a:rPr>
                              <m:t>𝐒</m:t>
                            </m:r>
                          </m:e>
                        </m:bar>
                      </m:e>
                      <m:sub>
                        <m:r>
                          <m:rPr>
                            <m:sty m:val="p"/>
                          </m:rPr>
                          <a:rPr lang="sr-Latn-RS" sz="2600" b="0" i="0" dirty="0" smtClean="0">
                            <a:latin typeface="Cambria Math"/>
                          </a:rPr>
                          <m:t>gen</m:t>
                        </m:r>
                      </m:sub>
                    </m:sSub>
                    <m:r>
                      <a:rPr lang="sr-Latn-RS" sz="2600" i="1" dirty="0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sr-Latn-RS" sz="2600" b="0" i="1" dirty="0" smtClean="0">
                        <a:latin typeface="Cambria Math"/>
                        <a:ea typeface="Cambria Math"/>
                      </a:rPr>
                      <m:t>0</m:t>
                    </m:r>
                  </m:oMath>
                </a14:m>
                <a:endParaRPr lang="sl-SI" sz="2600" dirty="0" smtClean="0"/>
              </a:p>
              <a:p>
                <a:pPr algn="ctr">
                  <a:lnSpc>
                    <a:spcPct val="150000"/>
                  </a:lnSpc>
                </a:pPr>
                <a:r>
                  <a:rPr lang="sr-Latn-RS" sz="3100" dirty="0" smtClean="0"/>
                  <a:t>Tok vsiljen v vozlišče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r-Latn-RS" sz="3100" i="1" dirty="0">
                            <a:latin typeface="Cambria Math"/>
                          </a:rPr>
                        </m:ctrlPr>
                      </m:sSubPr>
                      <m:e>
                        <m:bar>
                          <m:barPr>
                            <m:ctrlPr>
                              <a:rPr lang="sr-Latn-RS" sz="3100" i="1" dirty="0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sr-Latn-RS" sz="3100" b="1" dirty="0">
                                <a:latin typeface="Cambria Math"/>
                              </a:rPr>
                              <m:t>𝐈</m:t>
                            </m:r>
                          </m:e>
                        </m:bar>
                      </m:e>
                      <m:sub>
                        <m:r>
                          <m:rPr>
                            <m:sty m:val="p"/>
                          </m:rPr>
                          <a:rPr lang="sr-Latn-RS" sz="3100" b="0" i="0" dirty="0" smtClean="0">
                            <a:latin typeface="Cambria Math"/>
                          </a:rPr>
                          <m:t>voz</m:t>
                        </m:r>
                      </m:sub>
                    </m:sSub>
                    <m:r>
                      <a:rPr lang="sr-Latn-RS" sz="3100" b="0" i="1" dirty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sr-Latn-RS" sz="3100" i="1" dirty="0">
                            <a:latin typeface="Cambria Math"/>
                          </a:rPr>
                        </m:ctrlPr>
                      </m:sSubPr>
                      <m:e>
                        <m:bar>
                          <m:barPr>
                            <m:ctrlPr>
                              <a:rPr lang="sr-Latn-RS" sz="3100" i="1" dirty="0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sr-Latn-RS" sz="3100" b="1" dirty="0">
                                <a:latin typeface="Cambria Math"/>
                              </a:rPr>
                              <m:t>𝐈</m:t>
                            </m:r>
                          </m:e>
                        </m:bar>
                      </m:e>
                      <m:sub>
                        <m:r>
                          <m:rPr>
                            <m:sty m:val="p"/>
                          </m:rPr>
                          <a:rPr lang="sr-Latn-RS" sz="3100" dirty="0">
                            <a:latin typeface="Cambria Math"/>
                          </a:rPr>
                          <m:t>brm</m:t>
                        </m:r>
                      </m:sub>
                    </m:sSub>
                    <m:r>
                      <a:rPr lang="sr-Latn-RS" sz="3100" b="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sr-Latn-RS" sz="3100" i="1" dirty="0">
                            <a:latin typeface="Cambria Math"/>
                          </a:rPr>
                        </m:ctrlPr>
                      </m:sSubPr>
                      <m:e>
                        <m:bar>
                          <m:barPr>
                            <m:ctrlPr>
                              <a:rPr lang="sr-Latn-RS" sz="3100" i="1" dirty="0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sr-Latn-RS" sz="3100" b="1" dirty="0">
                                <a:latin typeface="Cambria Math"/>
                              </a:rPr>
                              <m:t>𝐈</m:t>
                            </m:r>
                          </m:e>
                        </m:bar>
                      </m:e>
                      <m:sub>
                        <m:r>
                          <m:rPr>
                            <m:sty m:val="p"/>
                          </m:rPr>
                          <a:rPr lang="sr-Latn-RS" sz="3100" b="0" i="0" dirty="0" smtClean="0">
                            <a:latin typeface="Cambria Math"/>
                          </a:rPr>
                          <m:t>gen</m:t>
                        </m:r>
                      </m:sub>
                    </m:sSub>
                  </m:oMath>
                </a14:m>
                <a:endParaRPr lang="sl-SI" sz="3100" dirty="0" smtClean="0"/>
              </a:p>
            </p:txBody>
          </p:sp>
        </mc:Choice>
        <mc:Fallback>
          <p:sp>
            <p:nvSpPr>
              <p:cNvPr id="2" name="Ograda vsebin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444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Modeliranje elementov DO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43612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grada vsebine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 marL="457200" indent="-4572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sl-SI" sz="2400" dirty="0" smtClean="0"/>
                  <a:t>Izkoriščanje radialne strukture DO</a:t>
                </a:r>
              </a:p>
              <a:p>
                <a:pPr marL="457200" indent="-4572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sr-Latn-RS" sz="2400" dirty="0" smtClean="0"/>
                  <a:t>Iterativno ponavljanje dveh korakov, dokler konvergenčni pogoj ni izpolnjen:</a:t>
                </a:r>
              </a:p>
              <a:p>
                <a:pPr marL="1200150" lvl="1" indent="-457200">
                  <a:lnSpc>
                    <a:spcPct val="150000"/>
                  </a:lnSpc>
                  <a:buAutoNum type="arabicParenR"/>
                </a:pPr>
                <a:r>
                  <a:rPr lang="sr-Latn-RS" sz="2000" dirty="0" smtClean="0"/>
                  <a:t>Backward sweep  - izračun tokov vej „vzvodno“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l-SI" sz="1900" i="1">
                              <a:latin typeface="Cambria Math"/>
                            </a:rPr>
                          </m:ctrlPr>
                        </m:sSubPr>
                        <m:e>
                          <m:bar>
                            <m:barPr>
                              <m:ctrlPr>
                                <a:rPr lang="sl-SI" sz="1900" b="1" i="1">
                                  <a:latin typeface="Cambria Math"/>
                                </a:rPr>
                              </m:ctrlPr>
                            </m:barPr>
                            <m:e>
                              <m:r>
                                <a:rPr lang="sl-SI" sz="1900" b="1" i="1">
                                  <a:latin typeface="Cambria Math"/>
                                </a:rPr>
                                <m:t>𝐈</m:t>
                              </m:r>
                            </m:e>
                          </m:bar>
                        </m:e>
                        <m:sub>
                          <m:r>
                            <m:rPr>
                              <m:sty m:val="p"/>
                            </m:rPr>
                            <a:rPr lang="sl-SI" sz="1900">
                              <a:latin typeface="Cambria Math"/>
                            </a:rPr>
                            <m:t>vej</m:t>
                          </m:r>
                        </m:sub>
                      </m:sSub>
                      <m:r>
                        <a:rPr lang="sl-SI" sz="1900" i="1">
                          <a:latin typeface="Cambria Math"/>
                        </a:rPr>
                        <m:t>(</m:t>
                      </m:r>
                      <m:r>
                        <a:rPr lang="sl-SI" sz="1900" i="1">
                          <a:latin typeface="Cambria Math"/>
                        </a:rPr>
                        <m:t>𝑗</m:t>
                      </m:r>
                      <m:r>
                        <a:rPr lang="sl-SI" sz="1900" i="1">
                          <a:latin typeface="Cambria Math"/>
                        </a:rPr>
                        <m:t>−1)=</m:t>
                      </m:r>
                      <m:sSubSup>
                        <m:sSubSupPr>
                          <m:ctrlPr>
                            <a:rPr lang="sl-SI" sz="1900" i="1">
                              <a:latin typeface="Cambria Math"/>
                            </a:rPr>
                          </m:ctrlPr>
                        </m:sSubSupPr>
                        <m:e>
                          <m:bar>
                            <m:barPr>
                              <m:ctrlPr>
                                <a:rPr lang="sl-SI" sz="1900" b="1" i="1">
                                  <a:latin typeface="Cambria Math"/>
                                </a:rPr>
                              </m:ctrlPr>
                            </m:barPr>
                            <m:e>
                              <m:r>
                                <a:rPr lang="sl-SI" sz="1900" b="1" i="1">
                                  <a:latin typeface="Cambria Math"/>
                                </a:rPr>
                                <m:t>𝐈</m:t>
                              </m:r>
                            </m:e>
                          </m:bar>
                        </m:e>
                        <m:sub>
                          <m:r>
                            <m:rPr>
                              <m:sty m:val="p"/>
                            </m:rPr>
                            <a:rPr lang="sl-SI" sz="1900">
                              <a:latin typeface="Cambria Math"/>
                            </a:rPr>
                            <m:t>vej</m:t>
                          </m:r>
                        </m:sub>
                        <m:sup>
                          <m:r>
                            <a:rPr lang="sl-SI" sz="1900" i="1">
                              <a:latin typeface="Cambria Math"/>
                            </a:rPr>
                            <m:t>0</m:t>
                          </m:r>
                        </m:sup>
                      </m:sSubSup>
                      <m:r>
                        <a:rPr lang="sl-SI" sz="1900" i="1">
                          <a:latin typeface="Cambria Math"/>
                        </a:rPr>
                        <m:t>(</m:t>
                      </m:r>
                      <m:r>
                        <a:rPr lang="sl-SI" sz="1900" i="1">
                          <a:latin typeface="Cambria Math"/>
                        </a:rPr>
                        <m:t>𝑗</m:t>
                      </m:r>
                      <m:r>
                        <a:rPr lang="sl-SI" sz="1900" i="1">
                          <a:latin typeface="Cambria Math"/>
                        </a:rPr>
                        <m:t>−1)+</m:t>
                      </m:r>
                      <m:sSub>
                        <m:sSubPr>
                          <m:ctrlPr>
                            <a:rPr lang="sl-SI" sz="1900" i="1">
                              <a:latin typeface="Cambria Math"/>
                            </a:rPr>
                          </m:ctrlPr>
                        </m:sSubPr>
                        <m:e>
                          <m:bar>
                            <m:barPr>
                              <m:ctrlPr>
                                <a:rPr lang="sl-SI" sz="1900" b="1" i="1">
                                  <a:latin typeface="Cambria Math"/>
                                </a:rPr>
                              </m:ctrlPr>
                            </m:barPr>
                            <m:e>
                              <m:r>
                                <a:rPr lang="sl-SI" sz="1900" b="1" i="1">
                                  <a:latin typeface="Cambria Math"/>
                                </a:rPr>
                                <m:t>𝐈</m:t>
                              </m:r>
                            </m:e>
                          </m:bar>
                        </m:e>
                        <m:sub>
                          <m:r>
                            <m:rPr>
                              <m:sty m:val="p"/>
                            </m:rPr>
                            <a:rPr lang="sl-SI" sz="1900">
                              <a:latin typeface="Cambria Math"/>
                            </a:rPr>
                            <m:t>brm</m:t>
                          </m:r>
                        </m:sub>
                      </m:sSub>
                      <m:r>
                        <a:rPr lang="sl-SI" sz="1900" i="1">
                          <a:latin typeface="Cambria Math"/>
                        </a:rPr>
                        <m:t>(</m:t>
                      </m:r>
                      <m:r>
                        <a:rPr lang="sl-SI" sz="1900" i="1">
                          <a:latin typeface="Cambria Math"/>
                        </a:rPr>
                        <m:t>𝑗</m:t>
                      </m:r>
                      <m:r>
                        <a:rPr lang="sl-SI" sz="1900" i="1"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sl-SI" sz="1900" i="1">
                              <a:latin typeface="Cambria Math"/>
                            </a:rPr>
                          </m:ctrlPr>
                        </m:sSubPr>
                        <m:e>
                          <m:bar>
                            <m:barPr>
                              <m:ctrlPr>
                                <a:rPr lang="sl-SI" sz="1900" b="1" i="1">
                                  <a:latin typeface="Cambria Math"/>
                                </a:rPr>
                              </m:ctrlPr>
                            </m:barPr>
                            <m:e>
                              <m:r>
                                <a:rPr lang="sl-SI" sz="1900" b="1" i="1">
                                  <a:latin typeface="Cambria Math"/>
                                </a:rPr>
                                <m:t>𝐈</m:t>
                              </m:r>
                            </m:e>
                          </m:bar>
                        </m:e>
                        <m:sub>
                          <m:r>
                            <m:rPr>
                              <m:sty m:val="p"/>
                            </m:rPr>
                            <a:rPr lang="sl-SI" sz="1900">
                              <a:latin typeface="Cambria Math"/>
                            </a:rPr>
                            <m:t>gen</m:t>
                          </m:r>
                        </m:sub>
                      </m:sSub>
                      <m:r>
                        <a:rPr lang="sl-SI" sz="1900" i="1">
                          <a:latin typeface="Cambria Math"/>
                        </a:rPr>
                        <m:t>(</m:t>
                      </m:r>
                      <m:r>
                        <a:rPr lang="sl-SI" sz="1900" i="1">
                          <a:latin typeface="Cambria Math"/>
                        </a:rPr>
                        <m:t>𝑗</m:t>
                      </m:r>
                      <m:r>
                        <a:rPr lang="sl-SI" sz="19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sl-SI" sz="1900" dirty="0"/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l-SI" sz="1900" i="1">
                              <a:latin typeface="Cambria Math"/>
                            </a:rPr>
                          </m:ctrlPr>
                        </m:sSubPr>
                        <m:e>
                          <m:bar>
                            <m:barPr>
                              <m:ctrlPr>
                                <a:rPr lang="sl-SI" sz="1900" b="1" i="1">
                                  <a:latin typeface="Cambria Math"/>
                                </a:rPr>
                              </m:ctrlPr>
                            </m:barPr>
                            <m:e>
                              <m:r>
                                <a:rPr lang="sl-SI" sz="1900" b="1" i="1">
                                  <a:latin typeface="Cambria Math"/>
                                </a:rPr>
                                <m:t>𝐈</m:t>
                              </m:r>
                            </m:e>
                          </m:bar>
                        </m:e>
                        <m:sub>
                          <m:r>
                            <m:rPr>
                              <m:sty m:val="p"/>
                            </m:rPr>
                            <a:rPr lang="sl-SI" sz="1900">
                              <a:latin typeface="Cambria Math"/>
                            </a:rPr>
                            <m:t>vej</m:t>
                          </m:r>
                        </m:sub>
                      </m:sSub>
                      <m:r>
                        <a:rPr lang="sl-SI" sz="1900" i="1">
                          <a:latin typeface="Cambria Math"/>
                        </a:rPr>
                        <m:t>(</m:t>
                      </m:r>
                      <m:r>
                        <a:rPr lang="sl-SI" sz="1900" i="1">
                          <a:latin typeface="Cambria Math"/>
                        </a:rPr>
                        <m:t>𝑖</m:t>
                      </m:r>
                      <m:r>
                        <a:rPr lang="sl-SI" sz="1900" i="1">
                          <a:latin typeface="Cambria Math"/>
                        </a:rPr>
                        <m:t>−1)=</m:t>
                      </m:r>
                      <m:sSubSup>
                        <m:sSubSupPr>
                          <m:ctrlPr>
                            <a:rPr lang="sl-SI" sz="1900" i="1">
                              <a:latin typeface="Cambria Math"/>
                            </a:rPr>
                          </m:ctrlPr>
                        </m:sSubSupPr>
                        <m:e>
                          <m:bar>
                            <m:barPr>
                              <m:ctrlPr>
                                <a:rPr lang="sl-SI" sz="1900" b="1" i="1">
                                  <a:latin typeface="Cambria Math"/>
                                </a:rPr>
                              </m:ctrlPr>
                            </m:barPr>
                            <m:e>
                              <m:r>
                                <a:rPr lang="sl-SI" sz="1900" b="1" i="1">
                                  <a:latin typeface="Cambria Math"/>
                                </a:rPr>
                                <m:t>𝐈</m:t>
                              </m:r>
                            </m:e>
                          </m:bar>
                        </m:e>
                        <m:sub>
                          <m:r>
                            <m:rPr>
                              <m:sty m:val="p"/>
                            </m:rPr>
                            <a:rPr lang="sl-SI" sz="1900">
                              <a:latin typeface="Cambria Math"/>
                            </a:rPr>
                            <m:t>vej</m:t>
                          </m:r>
                        </m:sub>
                        <m:sup>
                          <m:r>
                            <a:rPr lang="sl-SI" sz="1900" i="1">
                              <a:latin typeface="Cambria Math"/>
                            </a:rPr>
                            <m:t>0</m:t>
                          </m:r>
                        </m:sup>
                      </m:sSubSup>
                      <m:r>
                        <a:rPr lang="sl-SI" sz="1900" i="1">
                          <a:latin typeface="Cambria Math"/>
                        </a:rPr>
                        <m:t>(</m:t>
                      </m:r>
                      <m:r>
                        <a:rPr lang="sl-SI" sz="1900" i="1">
                          <a:latin typeface="Cambria Math"/>
                        </a:rPr>
                        <m:t>𝑖</m:t>
                      </m:r>
                      <m:r>
                        <a:rPr lang="sl-SI" sz="1900" i="1">
                          <a:latin typeface="Cambria Math"/>
                        </a:rPr>
                        <m:t>−1)+</m:t>
                      </m:r>
                      <m:sSub>
                        <m:sSubPr>
                          <m:ctrlPr>
                            <a:rPr lang="sl-SI" sz="1900" i="1">
                              <a:latin typeface="Cambria Math"/>
                            </a:rPr>
                          </m:ctrlPr>
                        </m:sSubPr>
                        <m:e>
                          <m:bar>
                            <m:barPr>
                              <m:ctrlPr>
                                <a:rPr lang="sl-SI" sz="1900" b="1" i="1">
                                  <a:latin typeface="Cambria Math"/>
                                </a:rPr>
                              </m:ctrlPr>
                            </m:barPr>
                            <m:e>
                              <m:r>
                                <a:rPr lang="sl-SI" sz="1900" b="1" i="1">
                                  <a:latin typeface="Cambria Math"/>
                                </a:rPr>
                                <m:t>𝐈</m:t>
                              </m:r>
                            </m:e>
                          </m:bar>
                        </m:e>
                        <m:sub>
                          <m:r>
                            <m:rPr>
                              <m:sty m:val="p"/>
                            </m:rPr>
                            <a:rPr lang="sl-SI" sz="1900">
                              <a:latin typeface="Cambria Math"/>
                            </a:rPr>
                            <m:t>vej</m:t>
                          </m:r>
                        </m:sub>
                      </m:sSub>
                      <m:r>
                        <a:rPr lang="sl-SI" sz="1900" i="1">
                          <a:latin typeface="Cambria Math"/>
                        </a:rPr>
                        <m:t>(</m:t>
                      </m:r>
                      <m:r>
                        <a:rPr lang="sl-SI" sz="1900" i="1">
                          <a:latin typeface="Cambria Math"/>
                        </a:rPr>
                        <m:t>𝑗</m:t>
                      </m:r>
                      <m:r>
                        <a:rPr lang="sl-SI" sz="1900" i="1">
                          <a:latin typeface="Cambria Math"/>
                        </a:rPr>
                        <m:t>−1)</m:t>
                      </m:r>
                    </m:oMath>
                  </m:oMathPara>
                </a14:m>
                <a:endParaRPr lang="sl-SI" sz="1900" dirty="0"/>
              </a:p>
              <a:p>
                <a:pPr marL="1200150" lvl="1" indent="-457200">
                  <a:lnSpc>
                    <a:spcPct val="150000"/>
                  </a:lnSpc>
                  <a:buAutoNum type="arabicParenR"/>
                </a:pPr>
                <a:endParaRPr lang="sr-Latn-RS" sz="2000" dirty="0"/>
              </a:p>
              <a:p>
                <a:pPr marL="1200150" lvl="1" indent="-457200">
                  <a:lnSpc>
                    <a:spcPct val="150000"/>
                  </a:lnSpc>
                  <a:buAutoNum type="arabicParenR"/>
                </a:pPr>
                <a:endParaRPr lang="sr-Latn-RS" sz="2000" dirty="0" smtClean="0"/>
              </a:p>
              <a:p>
                <a:pPr marL="1200150" lvl="1" indent="-457200">
                  <a:lnSpc>
                    <a:spcPct val="150000"/>
                  </a:lnSpc>
                  <a:buFont typeface="+mj-lt"/>
                  <a:buAutoNum type="arabicParenR" startAt="2"/>
                </a:pPr>
                <a:r>
                  <a:rPr lang="sr-Latn-RS" sz="2000" dirty="0" smtClean="0"/>
                  <a:t>Forward sweep – izračun napetosti vozlišč „nizvodno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ctrlPr>
                            <a:rPr lang="sl-SI" sz="1800" b="1" i="1" smtClean="0">
                              <a:latin typeface="Cambria Math"/>
                            </a:rPr>
                          </m:ctrlPr>
                        </m:barPr>
                        <m:e>
                          <m:r>
                            <a:rPr lang="sl-SI" sz="1800" b="1" i="1">
                              <a:latin typeface="Cambria Math"/>
                            </a:rPr>
                            <m:t>𝐔</m:t>
                          </m:r>
                        </m:e>
                      </m:bar>
                      <m:d>
                        <m:dPr>
                          <m:ctrlPr>
                            <a:rPr lang="sl-SI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sl-SI" sz="1800" i="1">
                              <a:latin typeface="Cambria Math"/>
                            </a:rPr>
                            <m:t>𝑗</m:t>
                          </m:r>
                        </m:e>
                      </m:d>
                      <m:r>
                        <a:rPr lang="sl-SI" sz="1800" i="1">
                          <a:latin typeface="Cambria Math"/>
                        </a:rPr>
                        <m:t>=</m:t>
                      </m:r>
                      <m:bar>
                        <m:barPr>
                          <m:ctrlPr>
                            <a:rPr lang="sl-SI" sz="1800" b="1" i="1">
                              <a:latin typeface="Cambria Math"/>
                            </a:rPr>
                          </m:ctrlPr>
                        </m:barPr>
                        <m:e>
                          <m:r>
                            <a:rPr lang="sl-SI" sz="1800" b="1" i="1">
                              <a:latin typeface="Cambria Math"/>
                            </a:rPr>
                            <m:t>𝐔</m:t>
                          </m:r>
                        </m:e>
                      </m:bar>
                      <m:d>
                        <m:dPr>
                          <m:ctrlPr>
                            <a:rPr lang="sl-SI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sl-SI" sz="1800" i="1">
                              <a:latin typeface="Cambria Math"/>
                            </a:rPr>
                            <m:t>𝑖</m:t>
                          </m:r>
                        </m:e>
                      </m:d>
                      <m:r>
                        <a:rPr lang="sl-SI" sz="1800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sl-SI" sz="1800" i="1">
                              <a:latin typeface="Cambria Math"/>
                            </a:rPr>
                          </m:ctrlPr>
                        </m:sSubPr>
                        <m:e>
                          <m:bar>
                            <m:barPr>
                              <m:ctrlPr>
                                <a:rPr lang="sl-SI" sz="1800" b="1" i="1">
                                  <a:latin typeface="Cambria Math"/>
                                </a:rPr>
                              </m:ctrlPr>
                            </m:barPr>
                            <m:e>
                              <m:r>
                                <a:rPr lang="sl-SI" sz="1800" b="1" i="1">
                                  <a:latin typeface="Cambria Math"/>
                                </a:rPr>
                                <m:t>𝐙</m:t>
                              </m:r>
                            </m:e>
                          </m:bar>
                        </m:e>
                        <m:sub>
                          <m:r>
                            <m:rPr>
                              <m:sty m:val="p"/>
                            </m:rPr>
                            <a:rPr lang="sl-SI" sz="1800">
                              <a:latin typeface="Cambria Math"/>
                            </a:rPr>
                            <m:t>abc</m:t>
                          </m:r>
                        </m:sub>
                      </m:sSub>
                      <m:r>
                        <a:rPr lang="sl-SI" sz="1800" i="1">
                          <a:latin typeface="Cambria Math"/>
                        </a:rPr>
                        <m:t>(</m:t>
                      </m:r>
                      <m:r>
                        <a:rPr lang="sl-SI" sz="1800" i="1">
                          <a:latin typeface="Cambria Math"/>
                        </a:rPr>
                        <m:t>𝑗</m:t>
                      </m:r>
                      <m:r>
                        <a:rPr lang="sl-SI" sz="1800" i="1">
                          <a:latin typeface="Cambria Math"/>
                        </a:rPr>
                        <m:t>−1)</m:t>
                      </m:r>
                      <m:r>
                        <a:rPr lang="sl-SI" sz="180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sl-SI" sz="1800" i="1">
                              <a:latin typeface="Cambria Math"/>
                            </a:rPr>
                          </m:ctrlPr>
                        </m:sSubPr>
                        <m:e>
                          <m:bar>
                            <m:barPr>
                              <m:ctrlPr>
                                <a:rPr lang="sl-SI" sz="1800" b="1" i="1">
                                  <a:latin typeface="Cambria Math"/>
                                </a:rPr>
                              </m:ctrlPr>
                            </m:barPr>
                            <m:e>
                              <m:r>
                                <a:rPr lang="sl-SI" sz="1800" b="1" i="1">
                                  <a:latin typeface="Cambria Math"/>
                                </a:rPr>
                                <m:t>𝐈</m:t>
                              </m:r>
                            </m:e>
                          </m:bar>
                        </m:e>
                        <m:sub>
                          <m:r>
                            <m:rPr>
                              <m:sty m:val="p"/>
                            </m:rPr>
                            <a:rPr lang="sl-SI" sz="1800">
                              <a:latin typeface="Cambria Math"/>
                            </a:rPr>
                            <m:t>vej</m:t>
                          </m:r>
                        </m:sub>
                      </m:sSub>
                      <m:r>
                        <a:rPr lang="sl-SI" sz="1800" i="1">
                          <a:latin typeface="Cambria Math"/>
                        </a:rPr>
                        <m:t>(</m:t>
                      </m:r>
                      <m:r>
                        <a:rPr lang="sl-SI" sz="1800" i="1">
                          <a:latin typeface="Cambria Math"/>
                        </a:rPr>
                        <m:t>𝑗</m:t>
                      </m:r>
                      <m:r>
                        <a:rPr lang="sl-SI" sz="1800" i="1">
                          <a:latin typeface="Cambria Math"/>
                        </a:rPr>
                        <m:t>−1)</m:t>
                      </m:r>
                    </m:oMath>
                  </m:oMathPara>
                </a14:m>
                <a:endParaRPr lang="sl-SI" sz="18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sl-SI" sz="2400" dirty="0" smtClean="0"/>
              </a:p>
              <a:p>
                <a:pPr marL="1200150" lvl="1" indent="-457200">
                  <a:buFont typeface="Arial" panose="020B0604020202020204" pitchFamily="34" charset="0"/>
                  <a:buChar char="•"/>
                </a:pPr>
                <a:endParaRPr lang="sl-SI" sz="1600" dirty="0" smtClean="0"/>
              </a:p>
              <a:p>
                <a:pPr marL="1200150" lvl="1" indent="-457200">
                  <a:buFont typeface="Arial" panose="020B0604020202020204" pitchFamily="34" charset="0"/>
                  <a:buChar char="•"/>
                </a:pPr>
                <a:endParaRPr lang="sl-SI" sz="1600" dirty="0"/>
              </a:p>
              <a:p>
                <a:pPr marL="1200150" lvl="1" indent="-457200">
                  <a:buFont typeface="Arial" panose="020B0604020202020204" pitchFamily="34" charset="0"/>
                  <a:buChar char="•"/>
                </a:pPr>
                <a:endParaRPr lang="sl-SI" sz="1600" dirty="0" smtClean="0"/>
              </a:p>
              <a:p>
                <a:pPr marL="1200150" lvl="1" indent="-457200">
                  <a:buFont typeface="Arial" panose="020B0604020202020204" pitchFamily="34" charset="0"/>
                  <a:buChar char="•"/>
                </a:pPr>
                <a:endParaRPr lang="sl-SI" sz="1600" dirty="0"/>
              </a:p>
              <a:p>
                <a:pPr marL="1200150" lvl="1" indent="-457200">
                  <a:buFont typeface="Arial" panose="020B0604020202020204" pitchFamily="34" charset="0"/>
                  <a:buChar char="•"/>
                </a:pPr>
                <a:endParaRPr lang="sl-SI" sz="1600" dirty="0" smtClean="0"/>
              </a:p>
              <a:p>
                <a:pPr marL="1200150" lvl="1" indent="-457200">
                  <a:buFont typeface="Arial" panose="020B0604020202020204" pitchFamily="34" charset="0"/>
                  <a:buChar char="•"/>
                </a:pPr>
                <a:endParaRPr lang="sr-Latn-RS" sz="2000" dirty="0"/>
              </a:p>
              <a:p>
                <a:pPr marL="1200150" lvl="1" indent="-457200">
                  <a:buFont typeface="Arial" panose="020B0604020202020204" pitchFamily="34" charset="0"/>
                  <a:buChar char="•"/>
                </a:pPr>
                <a:endParaRPr lang="sl-SI" sz="2000" dirty="0" smtClean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sl-SI" sz="2000" dirty="0" smtClean="0"/>
              </a:p>
            </p:txBody>
          </p:sp>
        </mc:Choice>
        <mc:Fallback xmlns="">
          <p:sp>
            <p:nvSpPr>
              <p:cNvPr id="2" name="Ograda vsebin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BFS metoda</a:t>
            </a:r>
            <a:endParaRPr lang="sl-SI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324778"/>
            <a:ext cx="3134310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612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grada vsebine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sl-SI" sz="2400" dirty="0" smtClean="0"/>
                  <a:t>Formiranje matrik na osnovi topologije</a:t>
                </a:r>
              </a:p>
              <a:p>
                <a:pPr marL="1200150" lvl="1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sl-SI" sz="2000" b="1" i="0" dirty="0" smtClean="0">
                        <a:latin typeface="Cambria Math"/>
                      </a:rPr>
                      <m:t>𝐁𝐈𝐁𝐂</m:t>
                    </m:r>
                    <m:r>
                      <a:rPr lang="sl-SI" sz="2000" i="0" dirty="0">
                        <a:latin typeface="Cambria Math"/>
                      </a:rPr>
                      <m:t> </m:t>
                    </m:r>
                  </m:oMath>
                </a14:m>
                <a:r>
                  <a:rPr lang="sl-SI" sz="2000" i="1" dirty="0"/>
                  <a:t>(bus injected to branch current</a:t>
                </a:r>
                <a:r>
                  <a:rPr lang="sl-SI" sz="2000" i="1" dirty="0" smtClean="0"/>
                  <a:t>)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sz="2000" b="1" i="1">
                            <a:latin typeface="Cambria Math"/>
                          </a:rPr>
                        </m:ctrlPr>
                      </m:sSubPr>
                      <m:e>
                        <m:bar>
                          <m:barPr>
                            <m:ctrlPr>
                              <a:rPr lang="sl-SI" sz="2000" i="1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sl-SI" sz="2000" b="1" i="1">
                                <a:latin typeface="Cambria Math"/>
                              </a:rPr>
                              <m:t>𝐈</m:t>
                            </m:r>
                          </m:e>
                        </m:bar>
                      </m:e>
                      <m:sub>
                        <m:r>
                          <m:rPr>
                            <m:sty m:val="p"/>
                          </m:rPr>
                          <a:rPr lang="sl-SI" sz="2000">
                            <a:latin typeface="Cambria Math"/>
                          </a:rPr>
                          <m:t>vej</m:t>
                        </m:r>
                      </m:sub>
                    </m:sSub>
                    <m:r>
                      <a:rPr lang="sl-SI" sz="2000" b="1">
                        <a:latin typeface="Cambria Math"/>
                      </a:rPr>
                      <m:t>=</m:t>
                    </m:r>
                    <m:r>
                      <a:rPr lang="sl-SI" sz="2000" b="1" i="1">
                        <a:latin typeface="Cambria Math"/>
                      </a:rPr>
                      <m:t>𝐁𝐈𝐁𝐂</m:t>
                    </m:r>
                    <m:r>
                      <a:rPr lang="sl-SI" sz="2000" b="1">
                        <a:latin typeface="Cambria Math"/>
                      </a:rPr>
                      <m:t>∙</m:t>
                    </m:r>
                    <m:sSub>
                      <m:sSubPr>
                        <m:ctrlPr>
                          <a:rPr lang="sl-SI" sz="2000" b="1" i="1">
                            <a:latin typeface="Cambria Math"/>
                          </a:rPr>
                        </m:ctrlPr>
                      </m:sSubPr>
                      <m:e>
                        <m:bar>
                          <m:barPr>
                            <m:ctrlPr>
                              <a:rPr lang="sl-SI" sz="2000" i="1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sl-SI" sz="2000" b="1" i="1">
                                <a:latin typeface="Cambria Math"/>
                              </a:rPr>
                              <m:t>𝐈</m:t>
                            </m:r>
                          </m:e>
                        </m:bar>
                      </m:e>
                      <m:sub>
                        <m:r>
                          <m:rPr>
                            <m:sty m:val="p"/>
                          </m:rPr>
                          <a:rPr lang="sl-SI" sz="2000">
                            <a:latin typeface="Cambria Math"/>
                          </a:rPr>
                          <m:t>voz</m:t>
                        </m:r>
                      </m:sub>
                    </m:sSub>
                  </m:oMath>
                </a14:m>
                <a:endParaRPr lang="sl-SI" sz="2000" i="1" dirty="0" smtClean="0"/>
              </a:p>
              <a:p>
                <a:pPr marL="1200150" lvl="1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bar>
                      <m:barPr>
                        <m:ctrlPr>
                          <a:rPr lang="sl-SI" sz="2000" b="1" i="1" dirty="0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sl-SI" sz="2000" b="1" dirty="0">
                            <a:latin typeface="Cambria Math"/>
                          </a:rPr>
                          <m:t>𝐁𝐂𝐁𝐕</m:t>
                        </m:r>
                      </m:e>
                    </m:bar>
                    <m:r>
                      <a:rPr lang="sl-SI" sz="2000" b="1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sl-SI" sz="2000" dirty="0"/>
                  <a:t>(branch current to bus </a:t>
                </a:r>
                <a:r>
                  <a:rPr lang="sl-SI" sz="2000" dirty="0" smtClean="0"/>
                  <a:t>voltage)	</a:t>
                </a:r>
                <a14:m>
                  <m:oMath xmlns:m="http://schemas.openxmlformats.org/officeDocument/2006/math">
                    <m:r>
                      <a:rPr lang="sl-SI" sz="2000" b="1">
                        <a:latin typeface="Cambria Math"/>
                      </a:rPr>
                      <m:t>∆</m:t>
                    </m:r>
                    <m:bar>
                      <m:barPr>
                        <m:ctrlPr>
                          <a:rPr lang="sl-SI" sz="2000" i="1">
                            <a:latin typeface="Cambria Math"/>
                          </a:rPr>
                        </m:ctrlPr>
                      </m:barPr>
                      <m:e>
                        <m:r>
                          <a:rPr lang="sl-SI" sz="2000" b="1" i="1">
                            <a:latin typeface="Cambria Math"/>
                          </a:rPr>
                          <m:t>𝐔</m:t>
                        </m:r>
                      </m:e>
                    </m:bar>
                    <m:r>
                      <a:rPr lang="sl-SI" sz="2000" b="1">
                        <a:latin typeface="Cambria Math"/>
                      </a:rPr>
                      <m:t>=</m:t>
                    </m:r>
                    <m:bar>
                      <m:barPr>
                        <m:ctrlPr>
                          <a:rPr lang="sl-SI" sz="2000" b="1" i="1">
                            <a:latin typeface="Cambria Math"/>
                          </a:rPr>
                        </m:ctrlPr>
                      </m:barPr>
                      <m:e>
                        <m:r>
                          <a:rPr lang="sl-SI" sz="2000" b="1" i="1">
                            <a:latin typeface="Cambria Math"/>
                          </a:rPr>
                          <m:t>𝐁𝐂𝐁𝐕</m:t>
                        </m:r>
                      </m:e>
                    </m:bar>
                    <m:r>
                      <a:rPr lang="sl-SI" sz="2000" b="1">
                        <a:latin typeface="Cambria Math"/>
                      </a:rPr>
                      <m:t>∙</m:t>
                    </m:r>
                    <m:sSub>
                      <m:sSubPr>
                        <m:ctrlPr>
                          <a:rPr lang="sl-SI" sz="2000" b="1" i="1">
                            <a:latin typeface="Cambria Math"/>
                          </a:rPr>
                        </m:ctrlPr>
                      </m:sSubPr>
                      <m:e>
                        <m:bar>
                          <m:barPr>
                            <m:ctrlPr>
                              <a:rPr lang="sl-SI" sz="2000" i="1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sl-SI" sz="2000" b="1" i="1">
                                <a:latin typeface="Cambria Math"/>
                              </a:rPr>
                              <m:t>𝐈</m:t>
                            </m:r>
                          </m:e>
                        </m:bar>
                      </m:e>
                      <m:sub>
                        <m:r>
                          <m:rPr>
                            <m:sty m:val="p"/>
                          </m:rPr>
                          <a:rPr lang="sl-SI" sz="2000">
                            <a:latin typeface="Cambria Math"/>
                          </a:rPr>
                          <m:t>vej</m:t>
                        </m:r>
                      </m:sub>
                    </m:sSub>
                  </m:oMath>
                </a14:m>
                <a:endParaRPr lang="sr-Latn-RS" sz="2000" b="1" dirty="0" smtClean="0"/>
              </a:p>
              <a:p>
                <a:endParaRPr lang="sl-SI" sz="2400" dirty="0" smtClean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sl-SI" sz="24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sl-SI" sz="2400" dirty="0" smtClean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sl-SI" sz="2400" dirty="0" smtClean="0"/>
                  <a:t>Iterativno računamo, dokler ni izpolnjen konvergenčni pogoj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sl-SI" sz="2400" dirty="0" smtClean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sr-Latn-RS" sz="2000" dirty="0"/>
              </a:p>
              <a:p>
                <a:pPr marL="1200150" lvl="1" indent="-457200">
                  <a:buFont typeface="Arial" panose="020B0604020202020204" pitchFamily="34" charset="0"/>
                  <a:buChar char="•"/>
                </a:pPr>
                <a:endParaRPr lang="sr-Latn-RS" sz="2000" b="1" dirty="0" smtClean="0"/>
              </a:p>
              <a:p>
                <a:pPr marL="1200150" lvl="1" indent="-457200">
                  <a:buFont typeface="Arial" panose="020B0604020202020204" pitchFamily="34" charset="0"/>
                  <a:buChar char="•"/>
                </a:pPr>
                <a:endParaRPr lang="sr-Latn-RS" sz="2000" dirty="0" smtClean="0"/>
              </a:p>
              <a:p>
                <a:pPr marL="1200150" lvl="1" indent="-457200">
                  <a:buFont typeface="Arial" panose="020B0604020202020204" pitchFamily="34" charset="0"/>
                  <a:buChar char="•"/>
                </a:pPr>
                <a:endParaRPr lang="sr-Latn-RS" sz="2000" dirty="0"/>
              </a:p>
              <a:p>
                <a:pPr marL="1200150" lvl="1" indent="-457200">
                  <a:buFont typeface="Arial" panose="020B0604020202020204" pitchFamily="34" charset="0"/>
                  <a:buChar char="•"/>
                </a:pPr>
                <a:endParaRPr lang="sr-Latn-RS" sz="2000" dirty="0" smtClean="0"/>
              </a:p>
              <a:p>
                <a:pPr lvl="1" indent="0">
                  <a:buNone/>
                </a:pPr>
                <a:endParaRPr lang="sl-SI" sz="20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sr-Latn-RS" sz="2000" dirty="0" smtClean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sr-Latn-RS" sz="20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sr-Latn-RS" sz="2000" dirty="0" smtClean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sr-Latn-RS" sz="20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sl-SI" sz="2000" dirty="0"/>
              </a:p>
            </p:txBody>
          </p:sp>
        </mc:Choice>
        <mc:Fallback xmlns="">
          <p:sp>
            <p:nvSpPr>
              <p:cNvPr id="2" name="Ograda vsebin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1078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Direktna metoda </a:t>
            </a:r>
            <a:endParaRPr lang="sl-SI" dirty="0"/>
          </a:p>
        </p:txBody>
      </p:sp>
      <p:pic>
        <p:nvPicPr>
          <p:cNvPr id="4" name="Slika 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2" y="2924944"/>
            <a:ext cx="2448272" cy="1368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207"/>
          <a:stretch/>
        </p:blipFill>
        <p:spPr bwMode="auto">
          <a:xfrm>
            <a:off x="1979712" y="4653136"/>
            <a:ext cx="535001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924944"/>
            <a:ext cx="6747794" cy="1124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612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Testni model DO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Latn-RS" dirty="0" smtClean="0"/>
              <a:t>Statični model NN DO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Latn-RS" dirty="0" smtClean="0"/>
              <a:t>RV – sončne elektrarne v omrežje priključene prek razsmernikov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Latn-RS" dirty="0" smtClean="0"/>
              <a:t>Številčenje vej in vozlišč</a:t>
            </a:r>
          </a:p>
        </p:txBody>
      </p:sp>
    </p:spTree>
    <p:extLst>
      <p:ext uri="{BB962C8B-B14F-4D97-AF65-F5344CB8AC3E}">
        <p14:creationId xmlns:p14="http://schemas.microsoft.com/office/powerpoint/2010/main" val="143612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477</Words>
  <Application>Microsoft Office PowerPoint</Application>
  <PresentationFormat>Diaprojekcija na zaslonu (4:3)</PresentationFormat>
  <Paragraphs>204</Paragraphs>
  <Slides>14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14</vt:i4>
      </vt:variant>
    </vt:vector>
  </HeadingPairs>
  <TitlesOfParts>
    <vt:vector size="15" baseType="lpstr">
      <vt:lpstr>Office Theme</vt:lpstr>
      <vt:lpstr>Primerjava metod za merjenje pretokov energije trifaznega nizkonapetostnega distribucijskega  omrežja s priključenimi Razpršenimi viri</vt:lpstr>
      <vt:lpstr>Cilji raziskave</vt:lpstr>
      <vt:lpstr>Uvod</vt:lpstr>
      <vt:lpstr>Modeliranje elementov DO</vt:lpstr>
      <vt:lpstr>Modeliranje elementov DO</vt:lpstr>
      <vt:lpstr>Modeliranje elementov DO</vt:lpstr>
      <vt:lpstr>BFS metoda</vt:lpstr>
      <vt:lpstr>Direktna metoda </vt:lpstr>
      <vt:lpstr>Testni model DO</vt:lpstr>
      <vt:lpstr>Testni model DO</vt:lpstr>
      <vt:lpstr>Izračun</vt:lpstr>
      <vt:lpstr>Rezultati</vt:lpstr>
      <vt:lpstr>Sklep</vt:lpstr>
      <vt:lpstr>PowerPointova predstavitev</vt:lpstr>
    </vt:vector>
  </TitlesOfParts>
  <Company>UM FERI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Jurci</dc:creator>
  <cp:lastModifiedBy>Nevena</cp:lastModifiedBy>
  <cp:revision>110</cp:revision>
  <cp:lastPrinted>2014-05-13T08:47:49Z</cp:lastPrinted>
  <dcterms:created xsi:type="dcterms:W3CDTF">2014-04-01T08:20:01Z</dcterms:created>
  <dcterms:modified xsi:type="dcterms:W3CDTF">2014-05-13T09:24:12Z</dcterms:modified>
</cp:coreProperties>
</file>