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  <p:sldMasterId id="2147483662" r:id="rId2"/>
  </p:sldMasterIdLst>
  <p:notesMasterIdLst>
    <p:notesMasterId r:id="rId20"/>
  </p:notesMasterIdLst>
  <p:handoutMasterIdLst>
    <p:handoutMasterId r:id="rId21"/>
  </p:handoutMasterIdLst>
  <p:sldIdLst>
    <p:sldId id="256" r:id="rId3"/>
    <p:sldId id="355" r:id="rId4"/>
    <p:sldId id="311" r:id="rId5"/>
    <p:sldId id="360" r:id="rId6"/>
    <p:sldId id="347" r:id="rId7"/>
    <p:sldId id="349" r:id="rId8"/>
    <p:sldId id="354" r:id="rId9"/>
    <p:sldId id="350" r:id="rId10"/>
    <p:sldId id="351" r:id="rId11"/>
    <p:sldId id="353" r:id="rId12"/>
    <p:sldId id="361" r:id="rId13"/>
    <p:sldId id="357" r:id="rId14"/>
    <p:sldId id="362" r:id="rId15"/>
    <p:sldId id="358" r:id="rId16"/>
    <p:sldId id="359" r:id="rId17"/>
    <p:sldId id="363" r:id="rId18"/>
    <p:sldId id="364" r:id="rId19"/>
  </p:sldIdLst>
  <p:sldSz cx="9144000" cy="6858000" type="screen4x3"/>
  <p:notesSz cx="6858000" cy="100139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  <a:srgbClr val="808080"/>
    <a:srgbClr val="C0C0C0"/>
    <a:srgbClr val="5F5F5F"/>
    <a:srgbClr val="FF6600"/>
    <a:srgbClr val="EAEAEA"/>
    <a:srgbClr val="FF330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9127" autoAdjust="0"/>
  </p:normalViewPr>
  <p:slideViewPr>
    <p:cSldViewPr>
      <p:cViewPr varScale="1">
        <p:scale>
          <a:sx n="75" d="100"/>
          <a:sy n="75" d="100"/>
        </p:scale>
        <p:origin x="-12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12" y="-90"/>
      </p:cViewPr>
      <p:guideLst>
        <p:guide orient="horz" pos="3155"/>
        <p:guide pos="2160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Omahen\Nacionalni%20program%20SmartGrids\tabele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5.0645877224675187E-2"/>
                  <c:y val="-7.0253203669683542E-4"/>
                </c:manualLayout>
              </c:layout>
              <c:tx>
                <c:rich>
                  <a:bodyPr/>
                  <a:lstStyle/>
                  <a:p>
                    <a:r>
                      <a:rPr lang="sl-SI" noProof="0" dirty="0" smtClean="0"/>
                      <a:t>Raziskave</a:t>
                    </a:r>
                  </a:p>
                  <a:p>
                    <a:r>
                      <a:rPr lang="en-GB" noProof="0" dirty="0" smtClean="0">
                        <a:solidFill>
                          <a:srgbClr val="808080"/>
                        </a:solidFill>
                      </a:rPr>
                      <a:t>Research</a:t>
                    </a:r>
                    <a:r>
                      <a:rPr lang="en-US" dirty="0"/>
                      <a:t>
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sl-SI" noProof="0" dirty="0" smtClean="0"/>
                      <a:t>Demonstracije</a:t>
                    </a:r>
                  </a:p>
                  <a:p>
                    <a:r>
                      <a:rPr lang="en-GB" noProof="0" dirty="0" smtClean="0">
                        <a:solidFill>
                          <a:srgbClr val="808080"/>
                        </a:solidFill>
                      </a:rPr>
                      <a:t>Demonstration</a:t>
                    </a:r>
                    <a:r>
                      <a:rPr lang="en-US" dirty="0"/>
                      <a:t>
10%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sl-SI" noProof="0" dirty="0" smtClean="0"/>
                      <a:t>Izvedba</a:t>
                    </a:r>
                  </a:p>
                  <a:p>
                    <a:r>
                      <a:rPr lang="en-GB" noProof="0" dirty="0" smtClean="0">
                        <a:solidFill>
                          <a:srgbClr val="808080"/>
                        </a:solidFill>
                      </a:rPr>
                      <a:t>Implementation</a:t>
                    </a:r>
                    <a:r>
                      <a:rPr lang="en-US" dirty="0"/>
                      <a:t>
87%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Stroški!$A$35:$A$37</c:f>
              <c:strCache>
                <c:ptCount val="3"/>
                <c:pt idx="0">
                  <c:v>Raziskave</c:v>
                </c:pt>
                <c:pt idx="1">
                  <c:v>Demonstracije</c:v>
                </c:pt>
                <c:pt idx="2">
                  <c:v>Izvedba</c:v>
                </c:pt>
              </c:strCache>
            </c:strRef>
          </c:cat>
          <c:val>
            <c:numRef>
              <c:f>Stroški!$B$35:$B$37</c:f>
              <c:numCache>
                <c:formatCode>General</c:formatCode>
                <c:ptCount val="3"/>
                <c:pt idx="0">
                  <c:v>8310</c:v>
                </c:pt>
                <c:pt idx="1">
                  <c:v>33700</c:v>
                </c:pt>
                <c:pt idx="2">
                  <c:v>280520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spPr>
    <a:noFill/>
  </c:sp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9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9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2510"/>
            <a:ext cx="2971800" cy="49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512510"/>
            <a:ext cx="2971800" cy="49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7800FE52-AFFB-464B-B0B1-47527F4557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4079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9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9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750888"/>
            <a:ext cx="5006975" cy="37560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55431"/>
            <a:ext cx="5486400" cy="4508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Kliknite, če želite urediti sloge besedila matrice</a:t>
            </a:r>
          </a:p>
          <a:p>
            <a:pPr lvl="1"/>
            <a:r>
              <a:rPr lang="en-US" noProof="0" smtClean="0"/>
              <a:t>Druga raven</a:t>
            </a:r>
          </a:p>
          <a:p>
            <a:pPr lvl="2"/>
            <a:r>
              <a:rPr lang="en-US" noProof="0" smtClean="0"/>
              <a:t>Tretja raven</a:t>
            </a:r>
          </a:p>
          <a:p>
            <a:pPr lvl="3"/>
            <a:r>
              <a:rPr lang="en-US" noProof="0" smtClean="0"/>
              <a:t>Četrta raven</a:t>
            </a:r>
          </a:p>
          <a:p>
            <a:pPr lvl="4"/>
            <a:r>
              <a:rPr lang="en-US" noProof="0" smtClean="0"/>
              <a:t>Peta raven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2510"/>
            <a:ext cx="2971800" cy="49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512510"/>
            <a:ext cx="2971800" cy="49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CBEA9DF-0B33-49BE-BFB6-09E46817E5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0631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3BA8C10-109C-4B71-81C2-5AD1457D02C0}" type="slidenum">
              <a:rPr lang="en-US" sz="1200" smtClean="0"/>
              <a:pPr/>
              <a:t>1</a:t>
            </a:fld>
            <a:endParaRPr lang="en-US" sz="1200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EA9DF-0B33-49BE-BFB6-09E46817E5A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780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EA9DF-0B33-49BE-BFB6-09E46817E5A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7809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l-SI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l-SI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14E28-3A0E-4310-B2AA-FB7D3C5132F9}" type="datetime1">
              <a:rPr lang="en-US" smtClean="0"/>
              <a:t>5/14/2012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En.grids 011 /</a:t>
            </a:r>
            <a:r>
              <a:rPr lang="en-US">
                <a:latin typeface="Arial Unicode MS" pitchFamily="34" charset="-128"/>
              </a:rPr>
              <a:t> </a:t>
            </a:r>
            <a:fld id="{918A84FA-5C02-4CFA-99A6-FA4553E7A4CC}" type="slidenum">
              <a:rPr lang="en-US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4607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72A4B-CC50-4BDF-862D-D8EBC4000121}" type="datetime1">
              <a:rPr lang="en-US" smtClean="0"/>
              <a:t>5/14/2012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En.grids 011 /</a:t>
            </a:r>
            <a:r>
              <a:rPr lang="en-US">
                <a:latin typeface="Arial Unicode MS" pitchFamily="34" charset="-128"/>
              </a:rPr>
              <a:t> </a:t>
            </a:r>
            <a:fld id="{34E4EDD0-1361-4B55-9336-DE5199EAF93E}" type="slidenum">
              <a:rPr lang="en-US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4262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476250"/>
            <a:ext cx="1854200" cy="5619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2988" y="476250"/>
            <a:ext cx="5410200" cy="5619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2F3B9-86F8-47BC-A293-8B55C79FD5D8}" type="datetime1">
              <a:rPr lang="en-US" smtClean="0"/>
              <a:t>5/14/2012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En.grids 011 /</a:t>
            </a:r>
            <a:r>
              <a:rPr lang="en-US">
                <a:latin typeface="Arial Unicode MS" pitchFamily="34" charset="-128"/>
              </a:rPr>
              <a:t> </a:t>
            </a:r>
            <a:fld id="{E3FA1251-1727-47C5-AD52-53ED677B4EAE}" type="slidenum">
              <a:rPr lang="en-US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0036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483131-DDE2-4AE4-BB83-71197FB31134}" type="datetime1">
              <a:rPr lang="en-US" smtClean="0"/>
              <a:t>5/14/2012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En.grids 011 /</a:t>
            </a:r>
            <a:r>
              <a:rPr lang="en-US" smtClean="0">
                <a:latin typeface="Arial Unicode MS" pitchFamily="34" charset="-128"/>
              </a:rPr>
              <a:t> </a:t>
            </a:r>
            <a:fld id="{CE8903AF-FFC1-49C8-BF56-715797FD9813}" type="slidenum">
              <a:rPr lang="en-US" smtClean="0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3814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160A8-C222-4358-8525-D0C12DC85056}" type="datetime1">
              <a:rPr lang="en-US" smtClean="0"/>
              <a:t>5/14/2012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26087-A29B-4602-BD62-255D9C0E16B8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9216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E917D-B5C0-4896-AFB4-99F267DE8C6F}" type="datetime1">
              <a:rPr lang="en-US" smtClean="0"/>
              <a:t>5/14/2012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EBBD6-D18D-46E4-AEC8-3F24DC10F714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48726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E465F-BCEA-432C-B90C-C72227D4D439}" type="datetime1">
              <a:rPr lang="en-US" smtClean="0"/>
              <a:t>5/14/2012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EA12A-3B9A-4902-BEED-9EC1F32CFEC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34551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DEE43-720F-481A-B7A0-15AFEF7ECE55}" type="datetime1">
              <a:rPr lang="en-US" smtClean="0"/>
              <a:t>5/14/2012</a:t>
            </a:fld>
            <a:endParaRPr 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44808-3C66-43E3-91B8-5BF379421608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241324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D5386-2A98-4884-9241-92556BF4AD20}" type="datetime1">
              <a:rPr lang="en-US" smtClean="0"/>
              <a:t>5/14/2012</a:t>
            </a:fld>
            <a:endParaRPr lang="sl-SI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7808D-CF00-4EB2-B6CD-A31CF43CD8A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03669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58CB8-930C-4605-AB40-7D12B8B01DD9}" type="datetime1">
              <a:rPr lang="en-US" smtClean="0"/>
              <a:t>5/14/2012</a:t>
            </a:fld>
            <a:endParaRPr lang="sl-SI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8EF77-B059-4CDA-95F0-C0ECAE91B31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544203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36445-3964-4CA3-949A-9B254D26E4CB}" type="datetime1">
              <a:rPr lang="en-US" smtClean="0"/>
              <a:t>5/14/2012</a:t>
            </a:fld>
            <a:endParaRPr lang="sl-SI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3E7BD-5667-4C14-96C3-8F5AA53B4F18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71396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DB0E6E-FC73-4942-B224-FE42F9E60449}" type="datetime1">
              <a:rPr lang="en-US" smtClean="0"/>
              <a:t>5/14/2012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4139940" y="6237288"/>
            <a:ext cx="4680210" cy="457200"/>
          </a:xfr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pPr>
              <a:defRPr/>
            </a:pPr>
            <a:r>
              <a:rPr lang="sl-SI" dirty="0" smtClean="0"/>
              <a:t>Komunalna energetika / Power Engineering 2012 /</a:t>
            </a:r>
            <a:r>
              <a:rPr lang="en-US" dirty="0" smtClean="0">
                <a:latin typeface="Arial Unicode MS" pitchFamily="34" charset="-128"/>
              </a:rPr>
              <a:t> </a:t>
            </a:r>
            <a:fld id="{CE8903AF-FFC1-49C8-BF56-715797FD9813}" type="slidenum">
              <a:rPr lang="en-US" smtClean="0">
                <a:latin typeface="Arial Unicode MS" pitchFamily="34" charset="-128"/>
              </a:rPr>
              <a:pPr>
                <a:defRPr/>
              </a:pPr>
              <a:t>‹#›</a:t>
            </a:fld>
            <a:endParaRPr lang="en-US" dirty="0">
              <a:latin typeface="Arial Unicode MS" pitchFamily="34" charset="-128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18046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A120B-535E-4BD1-B2A2-967276302E33}" type="datetime1">
              <a:rPr lang="en-US" smtClean="0"/>
              <a:t>5/14/2012</a:t>
            </a:fld>
            <a:endParaRPr 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931E0-FBB8-4DCA-BBEE-449981B46F8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130145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B9397-BBE0-444B-8850-9BE80B31191A}" type="datetime1">
              <a:rPr lang="en-US" smtClean="0"/>
              <a:t>5/14/2012</a:t>
            </a:fld>
            <a:endParaRPr 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35EB9-805E-4248-B639-2F68B3DE1B66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193439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A8471-DCD9-49FE-B3B4-1AD090736401}" type="datetime1">
              <a:rPr lang="en-US" smtClean="0"/>
              <a:t>5/14/2012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09DDC-D86E-4558-B4A7-A2E5620B9074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46945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97E35-46E6-42DA-AA02-68CB522E8658}" type="datetime1">
              <a:rPr lang="en-US" smtClean="0"/>
              <a:t>5/14/2012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003A5-B54A-4109-89D1-A658AC470BC0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83990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43FD0-79C6-475D-B21B-64C26E82C032}" type="datetime1">
              <a:rPr lang="en-US" smtClean="0"/>
              <a:t>5/14/2012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En.grids 011 /</a:t>
            </a:r>
            <a:r>
              <a:rPr lang="en-US">
                <a:latin typeface="Arial Unicode MS" pitchFamily="34" charset="-128"/>
              </a:rPr>
              <a:t> </a:t>
            </a:r>
            <a:fld id="{BD29DEBB-0E7B-495F-9A52-B144DA2115FF}" type="slidenum">
              <a:rPr lang="en-US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1353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2988" y="2060575"/>
            <a:ext cx="3630612" cy="4035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00" y="2060575"/>
            <a:ext cx="3632200" cy="4035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E9B4A-F7AE-4B0C-8DC4-9B6C969D5F86}" type="datetime1">
              <a:rPr lang="en-US" smtClean="0"/>
              <a:t>5/14/2012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En.grids 011 /</a:t>
            </a:r>
            <a:r>
              <a:rPr lang="en-US">
                <a:latin typeface="Arial Unicode MS" pitchFamily="34" charset="-128"/>
              </a:rPr>
              <a:t> </a:t>
            </a:r>
            <a:fld id="{F6173AA6-2F37-4D38-96C2-DC693C350315}" type="slidenum">
              <a:rPr lang="en-US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6511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EF3836-58BC-4AC4-9D6C-A20300B26895}" type="datetime1">
              <a:rPr lang="en-US" smtClean="0"/>
              <a:t>5/14/2012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En.grids 011 /</a:t>
            </a:r>
            <a:r>
              <a:rPr lang="en-US">
                <a:latin typeface="Arial Unicode MS" pitchFamily="34" charset="-128"/>
              </a:rPr>
              <a:t> </a:t>
            </a:r>
            <a:fld id="{90B14AB3-DCA8-4EE8-BB4C-6FD07FA7A73F}" type="slidenum">
              <a:rPr lang="en-US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5155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9C6F2-4F59-448A-802B-B384173B1DED}" type="datetime1">
              <a:rPr lang="en-US" smtClean="0"/>
              <a:t>5/14/2012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En.grids 011 /</a:t>
            </a:r>
            <a:r>
              <a:rPr lang="en-US">
                <a:latin typeface="Arial Unicode MS" pitchFamily="34" charset="-128"/>
              </a:rPr>
              <a:t> </a:t>
            </a:r>
            <a:fld id="{96DD5362-64CD-427B-A385-EAF152A5D513}" type="slidenum">
              <a:rPr lang="en-US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6858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6D2C9-4CDD-4785-84C8-88BF7BBB9B1A}" type="datetime1">
              <a:rPr lang="en-US" smtClean="0"/>
              <a:t>5/14/2012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En.grids 011 /</a:t>
            </a:r>
            <a:r>
              <a:rPr lang="en-US">
                <a:latin typeface="Arial Unicode MS" pitchFamily="34" charset="-128"/>
              </a:rPr>
              <a:t> </a:t>
            </a:r>
            <a:fld id="{C3A826D6-C32E-4184-A05D-AA0339F20A54}" type="slidenum">
              <a:rPr lang="en-US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1990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974032-1A9A-44DD-AD67-80CC3EF3B7E0}" type="datetime1">
              <a:rPr lang="en-US" smtClean="0"/>
              <a:t>5/14/2012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En.grids 011 /</a:t>
            </a:r>
            <a:r>
              <a:rPr lang="en-US">
                <a:latin typeface="Arial Unicode MS" pitchFamily="34" charset="-128"/>
              </a:rPr>
              <a:t> </a:t>
            </a:r>
            <a:fld id="{EC94AB8C-D435-4001-8275-25CA964CC2C6}" type="slidenum">
              <a:rPr lang="en-US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9700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00EB5-796C-4BBF-AF1E-236B531BC411}" type="datetime1">
              <a:rPr lang="en-US" smtClean="0"/>
              <a:t>5/14/2012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En.grids 011 /</a:t>
            </a:r>
            <a:r>
              <a:rPr lang="en-US">
                <a:latin typeface="Arial Unicode MS" pitchFamily="34" charset="-128"/>
              </a:rPr>
              <a:t> </a:t>
            </a:r>
            <a:fld id="{A9FBBC9F-940B-42B6-AFBB-3455D9E337E9}" type="slidenum">
              <a:rPr lang="en-US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7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8902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10414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l-SI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476250"/>
            <a:ext cx="74168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2060575"/>
            <a:ext cx="7415212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r>
              <a:rPr lang="en-US" dirty="0" smtClean="0"/>
              <a:t>Fourth level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87450" y="6248400"/>
            <a:ext cx="1403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6B24090B-8E14-484A-81ED-AA7F97407BF8}" type="datetime1">
              <a:rPr lang="en-US" smtClean="0"/>
              <a:t>5/14/2012</a:t>
            </a:fld>
            <a:endParaRPr lang="en-US"/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800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35600" y="6237288"/>
            <a:ext cx="338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33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sl-SI"/>
              <a:t>En.grids 011 /</a:t>
            </a:r>
            <a:r>
              <a:rPr lang="en-US">
                <a:latin typeface="Arial Unicode MS" pitchFamily="34" charset="-128"/>
              </a:rPr>
              <a:t> </a:t>
            </a:r>
            <a:fld id="{CE8903AF-FFC1-49C8-BF56-715797FD9813}" type="slidenum">
              <a:rPr lang="en-US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  <p:pic>
        <p:nvPicPr>
          <p:cNvPr id="1032" name="Picture 8" descr="FE LEON ang cb"/>
          <p:cNvPicPr>
            <a:picLocks noChangeAspect="1" noChangeArrowheads="1"/>
          </p:cNvPicPr>
          <p:nvPr/>
        </p:nvPicPr>
        <p:blipFill>
          <a:blip r:embed="rId1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27" t="38071" r="41127" b="-734"/>
          <a:stretch>
            <a:fillRect/>
          </a:stretch>
        </p:blipFill>
        <p:spPr bwMode="auto">
          <a:xfrm>
            <a:off x="41275" y="41275"/>
            <a:ext cx="935038" cy="18446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Labacensis"/>
          <p:cNvPicPr>
            <a:picLocks noChangeAspect="1" noChangeArrowheads="1"/>
          </p:cNvPicPr>
          <p:nvPr/>
        </p:nvPicPr>
        <p:blipFill>
          <a:blip r:embed="rId1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" y="5562600"/>
            <a:ext cx="560388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8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33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33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33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33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33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FF66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FF66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FF66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FF66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sl-SI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0FECDE0-FF3D-470D-B499-C119C16D4179}" type="datetime1">
              <a:rPr lang="en-US" smtClean="0"/>
              <a:t>5/14/2012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EB69882-8682-4501-B09F-4BD4A538C19B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igor.papic@fe.uni-lj.si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551" y="1340710"/>
            <a:ext cx="7128989" cy="1900237"/>
          </a:xfrm>
        </p:spPr>
        <p:txBody>
          <a:bodyPr/>
          <a:lstStyle/>
          <a:p>
            <a:pPr eaLnBrk="1" hangingPunct="1"/>
            <a:r>
              <a:rPr lang="sl-SI" sz="3600" b="1" i="1" dirty="0" smtClean="0"/>
              <a:t>Program razvoja pametnih omrežij v Sloveniji</a:t>
            </a:r>
            <a:r>
              <a:rPr lang="sl-SI" sz="4000" b="1" i="1" dirty="0" smtClean="0"/>
              <a:t/>
            </a:r>
            <a:br>
              <a:rPr lang="sl-SI" sz="4000" b="1" i="1" dirty="0" smtClean="0"/>
            </a:br>
            <a:r>
              <a:rPr lang="en-GB" sz="3600" b="1" i="1" dirty="0" smtClean="0">
                <a:solidFill>
                  <a:srgbClr val="99CC00"/>
                </a:solidFill>
              </a:rPr>
              <a:t>Smart</a:t>
            </a:r>
            <a:r>
              <a:rPr lang="sl-SI" sz="3600" b="1" i="1" dirty="0" smtClean="0">
                <a:solidFill>
                  <a:srgbClr val="99CC00"/>
                </a:solidFill>
              </a:rPr>
              <a:t> </a:t>
            </a:r>
            <a:r>
              <a:rPr lang="en-GB" sz="3600" b="1" i="1" dirty="0" smtClean="0">
                <a:solidFill>
                  <a:srgbClr val="99CC00"/>
                </a:solidFill>
              </a:rPr>
              <a:t>Grids Development </a:t>
            </a:r>
            <a:r>
              <a:rPr lang="sl-SI" sz="3600" b="1" i="1" dirty="0" smtClean="0">
                <a:solidFill>
                  <a:srgbClr val="99CC00"/>
                </a:solidFill>
              </a:rPr>
              <a:t>Program </a:t>
            </a:r>
            <a:r>
              <a:rPr lang="en-GB" sz="3600" b="1" i="1" dirty="0" smtClean="0">
                <a:solidFill>
                  <a:srgbClr val="99CC00"/>
                </a:solidFill>
              </a:rPr>
              <a:t>in Slovenia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077089"/>
            <a:ext cx="7377113" cy="2233223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sl-SI" sz="1800" b="1" dirty="0"/>
              <a:t>Komunalna </a:t>
            </a:r>
            <a:r>
              <a:rPr lang="sl-SI" sz="1800" b="1" dirty="0" smtClean="0"/>
              <a:t>energetika </a:t>
            </a:r>
            <a:r>
              <a:rPr lang="sl-SI" sz="1800" b="1" dirty="0" smtClean="0">
                <a:solidFill>
                  <a:schemeClr val="bg1">
                    <a:lumMod val="65000"/>
                  </a:schemeClr>
                </a:solidFill>
              </a:rPr>
              <a:t>/ </a:t>
            </a:r>
            <a:r>
              <a:rPr lang="sl-SI" sz="1800" b="1" dirty="0">
                <a:solidFill>
                  <a:schemeClr val="bg1">
                    <a:lumMod val="65000"/>
                  </a:schemeClr>
                </a:solidFill>
              </a:rPr>
              <a:t>Power Engineering  </a:t>
            </a:r>
            <a:r>
              <a:rPr lang="sl-SI" sz="1800" b="1" dirty="0" smtClean="0"/>
              <a:t>2012</a:t>
            </a:r>
          </a:p>
          <a:p>
            <a:pPr algn="l" eaLnBrk="1" hangingPunct="1">
              <a:lnSpc>
                <a:spcPct val="80000"/>
              </a:lnSpc>
            </a:pPr>
            <a:r>
              <a:rPr lang="sl-SI" sz="1600" dirty="0"/>
              <a:t>21. mednarodno </a:t>
            </a:r>
            <a:r>
              <a:rPr lang="sl-SI" sz="1600" dirty="0" smtClean="0"/>
              <a:t>posvetovanje, </a:t>
            </a:r>
            <a:r>
              <a:rPr lang="da-DK" sz="1600" dirty="0" smtClean="0"/>
              <a:t>15</a:t>
            </a:r>
            <a:r>
              <a:rPr lang="da-DK" sz="1600" dirty="0"/>
              <a:t>. </a:t>
            </a:r>
            <a:r>
              <a:rPr lang="sl-SI" sz="1600" dirty="0" smtClean="0"/>
              <a:t>–</a:t>
            </a:r>
            <a:r>
              <a:rPr lang="da-DK" sz="1600" dirty="0" smtClean="0"/>
              <a:t> 17. </a:t>
            </a:r>
            <a:r>
              <a:rPr lang="da-DK" sz="1600" dirty="0"/>
              <a:t>maj 2012, Maribor, </a:t>
            </a:r>
            <a:r>
              <a:rPr lang="da-DK" sz="1600" dirty="0" smtClean="0"/>
              <a:t>Slovenija</a:t>
            </a:r>
            <a:endParaRPr lang="sl-SI" sz="1600" dirty="0" smtClean="0"/>
          </a:p>
          <a:p>
            <a:pPr algn="l" eaLnBrk="1" hangingPunct="1">
              <a:lnSpc>
                <a:spcPct val="80000"/>
              </a:lnSpc>
            </a:pP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21</a:t>
            </a:r>
            <a:r>
              <a:rPr lang="en-GB" sz="1600" baseline="30000" dirty="0" smtClean="0">
                <a:solidFill>
                  <a:schemeClr val="bg1">
                    <a:lumMod val="65000"/>
                  </a:schemeClr>
                </a:solidFill>
              </a:rPr>
              <a:t>st</a:t>
            </a: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 International Expert Meeting, 15 – 17 May 2012, Maribor, Slovenia</a:t>
            </a:r>
          </a:p>
          <a:p>
            <a:pPr algn="l" eaLnBrk="1" hangingPunct="1">
              <a:lnSpc>
                <a:spcPct val="80000"/>
              </a:lnSpc>
            </a:pPr>
            <a:endParaRPr lang="sl-SI" sz="1600" dirty="0" smtClean="0"/>
          </a:p>
          <a:p>
            <a:pPr algn="l" eaLnBrk="1" hangingPunct="1">
              <a:lnSpc>
                <a:spcPct val="80000"/>
              </a:lnSpc>
            </a:pPr>
            <a:r>
              <a:rPr lang="sl-SI" sz="1800" i="1" dirty="0" smtClean="0"/>
              <a:t>Prof. dr. Igor Papič</a:t>
            </a:r>
            <a:r>
              <a:rPr lang="sl-SI" sz="1800" i="1" dirty="0" smtClean="0">
                <a:solidFill>
                  <a:srgbClr val="808080"/>
                </a:solidFill>
              </a:rPr>
              <a:t> </a:t>
            </a:r>
          </a:p>
          <a:p>
            <a:pPr algn="l" eaLnBrk="1" hangingPunct="1">
              <a:lnSpc>
                <a:spcPct val="80000"/>
              </a:lnSpc>
            </a:pPr>
            <a:r>
              <a:rPr lang="sl-SI" sz="1400" dirty="0" smtClean="0"/>
              <a:t>Univerza v Ljubljani, Fakulteta za elektrotehniko</a:t>
            </a:r>
          </a:p>
          <a:p>
            <a:pPr algn="l" eaLnBrk="1" hangingPunct="1">
              <a:lnSpc>
                <a:spcPct val="80000"/>
              </a:lnSpc>
            </a:pP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</a:rPr>
              <a:t>University of Ljubljana, Faculty of Electrical Engineering</a:t>
            </a:r>
          </a:p>
          <a:p>
            <a:pPr algn="l" eaLnBrk="1" hangingPunct="1">
              <a:lnSpc>
                <a:spcPct val="80000"/>
              </a:lnSpc>
            </a:pPr>
            <a:r>
              <a:rPr lang="sl-SI" sz="1400" dirty="0" err="1" smtClean="0">
                <a:hlinkClick r:id="rId3"/>
              </a:rPr>
              <a:t>igor.papic@fe.uni</a:t>
            </a:r>
            <a:r>
              <a:rPr lang="sl-SI" sz="1400" dirty="0" smtClean="0">
                <a:hlinkClick r:id="rId3"/>
              </a:rPr>
              <a:t>-</a:t>
            </a:r>
            <a:r>
              <a:rPr lang="sl-SI" sz="1400" dirty="0" err="1" smtClean="0">
                <a:hlinkClick r:id="rId3"/>
              </a:rPr>
              <a:t>lj.si</a:t>
            </a:r>
            <a:r>
              <a:rPr lang="sl-SI" sz="1400" dirty="0" smtClean="0"/>
              <a:t>  </a:t>
            </a:r>
          </a:p>
          <a:p>
            <a:pPr algn="l" eaLnBrk="1" hangingPunct="1">
              <a:lnSpc>
                <a:spcPct val="80000"/>
              </a:lnSpc>
            </a:pPr>
            <a:endParaRPr lang="sl-SI" sz="1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71550" y="476250"/>
            <a:ext cx="7416800" cy="936625"/>
          </a:xfrm>
        </p:spPr>
        <p:txBody>
          <a:bodyPr/>
          <a:lstStyle/>
          <a:p>
            <a:r>
              <a:rPr lang="sl-SI" dirty="0"/>
              <a:t>… financiranje do 2020</a:t>
            </a:r>
            <a:br>
              <a:rPr lang="sl-SI" dirty="0"/>
            </a:br>
            <a:r>
              <a:rPr lang="en-GB" dirty="0">
                <a:solidFill>
                  <a:srgbClr val="99CC00"/>
                </a:solidFill>
              </a:rPr>
              <a:t>… financing till 2020</a:t>
            </a:r>
            <a:endParaRPr lang="sl-SI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sz="2000" dirty="0" smtClean="0"/>
              <a:t>za omrežne masovne implementacije (280 milijonov €)</a:t>
            </a:r>
          </a:p>
          <a:p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for network mass implementations (€</a:t>
            </a:r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280 million) </a:t>
            </a:r>
          </a:p>
          <a:p>
            <a:pPr lvl="1"/>
            <a:r>
              <a:rPr lang="sl-SI" sz="1800" dirty="0" smtClean="0"/>
              <a:t>za napredno merilno infrastrukturo 172 milijonov €</a:t>
            </a:r>
          </a:p>
          <a:p>
            <a:pPr lvl="1"/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for </a:t>
            </a:r>
            <a:r>
              <a:rPr lang="en-GB" sz="1800" dirty="0">
                <a:solidFill>
                  <a:schemeClr val="bg1">
                    <a:lumMod val="65000"/>
                  </a:schemeClr>
                </a:solidFill>
              </a:rPr>
              <a:t>AMI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€</a:t>
            </a:r>
            <a:r>
              <a:rPr lang="sl-SI" sz="18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172 </a:t>
            </a:r>
            <a:r>
              <a:rPr lang="en-GB" sz="1800" dirty="0">
                <a:solidFill>
                  <a:schemeClr val="bg1">
                    <a:lumMod val="65000"/>
                  </a:schemeClr>
                </a:solidFill>
              </a:rPr>
              <a:t>million</a:t>
            </a:r>
            <a:endParaRPr lang="en-GB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sl-SI" sz="2000" dirty="0" smtClean="0"/>
              <a:t>država bi </a:t>
            </a:r>
            <a:r>
              <a:rPr lang="sl-SI" sz="2000" dirty="0"/>
              <a:t>morala </a:t>
            </a:r>
            <a:r>
              <a:rPr lang="sl-SI" sz="2000" dirty="0" smtClean="0"/>
              <a:t>zagotoviti </a:t>
            </a:r>
            <a:r>
              <a:rPr lang="sl-SI" sz="2000" dirty="0"/>
              <a:t>vsaj 20 milijonov </a:t>
            </a:r>
            <a:r>
              <a:rPr lang="sl-SI" sz="2000" dirty="0" smtClean="0"/>
              <a:t>€</a:t>
            </a:r>
          </a:p>
          <a:p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state should provide at </a:t>
            </a:r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least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€</a:t>
            </a:r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20 </a:t>
            </a:r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million</a:t>
            </a:r>
            <a:endParaRPr lang="en-GB" sz="20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sl-SI" sz="2000" dirty="0" smtClean="0"/>
              <a:t>dodatnih </a:t>
            </a:r>
            <a:r>
              <a:rPr lang="sl-SI" sz="2000" dirty="0"/>
              <a:t>20 milijonov € bi </a:t>
            </a:r>
            <a:r>
              <a:rPr lang="sl-SI" sz="2000" dirty="0" smtClean="0"/>
              <a:t>prispevali industrijski partnerji</a:t>
            </a:r>
          </a:p>
          <a:p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additional €</a:t>
            </a:r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20 million will be provided by industrial partners</a:t>
            </a:r>
          </a:p>
          <a:p>
            <a:r>
              <a:rPr lang="sl-SI" sz="2000" dirty="0" smtClean="0"/>
              <a:t>preostala </a:t>
            </a:r>
            <a:r>
              <a:rPr lang="sl-SI" sz="2000" dirty="0"/>
              <a:t>sredstva se zagotovi iz </a:t>
            </a:r>
            <a:r>
              <a:rPr lang="sl-SI" sz="2000" dirty="0" err="1" smtClean="0"/>
              <a:t>omrežnine</a:t>
            </a:r>
            <a:endParaRPr lang="sl-SI" sz="2000" dirty="0" smtClean="0"/>
          </a:p>
          <a:p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remaining funds are provided from the</a:t>
            </a:r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network fee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Komunalna energetika / Power Engineering 2012 /</a:t>
            </a:r>
            <a:r>
              <a:rPr lang="en-US" smtClean="0">
                <a:latin typeface="Arial Unicode MS" pitchFamily="34" charset="-128"/>
              </a:rPr>
              <a:t> </a:t>
            </a:r>
            <a:fld id="{CE8903AF-FFC1-49C8-BF56-715797FD9813}" type="slidenum">
              <a:rPr lang="en-US" smtClean="0">
                <a:latin typeface="Arial Unicode MS" pitchFamily="34" charset="-128"/>
              </a:rPr>
              <a:pPr>
                <a:defRPr/>
              </a:pPr>
              <a:t>10</a:t>
            </a:fld>
            <a:endParaRPr lang="en-US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0890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sz="2000" dirty="0"/>
              <a:t>n</a:t>
            </a:r>
            <a:r>
              <a:rPr lang="sl-SI" sz="2000" dirty="0" smtClean="0"/>
              <a:t>ovi gradniki sistema 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/ new system building blocks</a:t>
            </a:r>
          </a:p>
          <a:p>
            <a:pPr lvl="1"/>
            <a:r>
              <a:rPr lang="sl-SI" sz="1800" dirty="0" smtClean="0"/>
              <a:t>informacijsko-komunikacijske tehnologije </a:t>
            </a:r>
            <a:r>
              <a:rPr lang="sl-SI" sz="1800" dirty="0" smtClean="0">
                <a:solidFill>
                  <a:schemeClr val="bg1">
                    <a:lumMod val="65000"/>
                  </a:schemeClr>
                </a:solidFill>
              </a:rPr>
              <a:t>/ ICT</a:t>
            </a:r>
          </a:p>
          <a:p>
            <a:pPr lvl="1"/>
            <a:r>
              <a:rPr lang="sl-SI" sz="1800" dirty="0" smtClean="0"/>
              <a:t>razpršeni viri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/ distributed generation</a:t>
            </a:r>
          </a:p>
          <a:p>
            <a:r>
              <a:rPr lang="sl-SI" sz="2000" dirty="0" smtClean="0"/>
              <a:t>koncepti omrežja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/ network concepts</a:t>
            </a:r>
          </a:p>
          <a:p>
            <a:pPr lvl="1"/>
            <a:r>
              <a:rPr lang="sl-SI" sz="1800" dirty="0" smtClean="0"/>
              <a:t>načrtovanje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/ planning</a:t>
            </a:r>
          </a:p>
          <a:p>
            <a:pPr lvl="1"/>
            <a:r>
              <a:rPr lang="sl-SI" sz="1800" dirty="0" smtClean="0"/>
              <a:t>obratovanje </a:t>
            </a:r>
            <a:r>
              <a:rPr lang="sl-SI" sz="1800" dirty="0"/>
              <a:t>in </a:t>
            </a:r>
            <a:r>
              <a:rPr lang="sl-SI" sz="1800" dirty="0" smtClean="0"/>
              <a:t>vodenje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/ operation and control</a:t>
            </a:r>
          </a:p>
          <a:p>
            <a:pPr lvl="1"/>
            <a:r>
              <a:rPr lang="sl-SI" sz="1800" dirty="0" smtClean="0"/>
              <a:t>zagotavljanje kakovost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/ quality assurance</a:t>
            </a:r>
          </a:p>
          <a:p>
            <a:r>
              <a:rPr lang="sl-SI" sz="2000" dirty="0" smtClean="0"/>
              <a:t>nove tehnologije</a:t>
            </a:r>
            <a:r>
              <a:rPr lang="en-GB" sz="2000" dirty="0" smtClean="0"/>
              <a:t>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/ new technologies</a:t>
            </a:r>
          </a:p>
          <a:p>
            <a:pPr lvl="1"/>
            <a:r>
              <a:rPr lang="sl-SI" sz="1800" dirty="0" smtClean="0"/>
              <a:t>napredno merjenje, upravljanje </a:t>
            </a:r>
            <a:r>
              <a:rPr lang="sl-SI" sz="1800" dirty="0"/>
              <a:t>s </a:t>
            </a:r>
            <a:r>
              <a:rPr lang="sl-SI" sz="1800" dirty="0" smtClean="0"/>
              <a:t>porabo, virtualne elektrarne, sodobne </a:t>
            </a:r>
            <a:r>
              <a:rPr lang="sl-SI" sz="1800" dirty="0"/>
              <a:t>kompenzacijske </a:t>
            </a:r>
            <a:r>
              <a:rPr lang="sl-SI" sz="1800" dirty="0" smtClean="0"/>
              <a:t>naprave, hranilniki </a:t>
            </a:r>
            <a:r>
              <a:rPr lang="sl-SI" sz="1800" dirty="0"/>
              <a:t>električne energije </a:t>
            </a:r>
            <a:r>
              <a:rPr lang="sl-SI" sz="1800" dirty="0" smtClean="0"/>
              <a:t>in infrastruktura </a:t>
            </a:r>
            <a:r>
              <a:rPr lang="sl-SI" sz="1800" dirty="0"/>
              <a:t>za električna </a:t>
            </a:r>
            <a:r>
              <a:rPr lang="sl-SI" sz="1800" dirty="0" smtClean="0"/>
              <a:t>vozila</a:t>
            </a:r>
          </a:p>
          <a:p>
            <a:pPr lvl="1"/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AMI, DR, VPP, modern compensation devices, energy storage systems and EV infrastructure</a:t>
            </a:r>
          </a:p>
          <a:p>
            <a:pPr marL="0" indent="0">
              <a:buNone/>
            </a:pPr>
            <a:endParaRPr lang="sl-S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l-SI" dirty="0" smtClean="0"/>
              <a:t>Elementi pametnih omrežij</a:t>
            </a:r>
            <a:br>
              <a:rPr lang="sl-SI" dirty="0" smtClean="0"/>
            </a:br>
            <a:r>
              <a:rPr lang="en-GB" dirty="0" smtClean="0">
                <a:solidFill>
                  <a:srgbClr val="99CC00"/>
                </a:solidFill>
              </a:rPr>
              <a:t>Smart Grids elements</a:t>
            </a:r>
            <a:endParaRPr lang="en-GB" dirty="0">
              <a:solidFill>
                <a:srgbClr val="99CC00"/>
              </a:solidFill>
            </a:endParaRPr>
          </a:p>
        </p:txBody>
      </p:sp>
      <p:sp>
        <p:nvSpPr>
          <p:cNvPr id="36931" name="Rectangle 6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Komunalna energetika / Power Engineering 2012 /</a:t>
            </a:r>
            <a:r>
              <a:rPr lang="en-US" smtClean="0">
                <a:latin typeface="Arial Unicode MS" pitchFamily="34" charset="-128"/>
              </a:rPr>
              <a:t> </a:t>
            </a:r>
            <a:fld id="{CE8903AF-FFC1-49C8-BF56-715797FD9813}" type="slidenum">
              <a:rPr lang="en-US" smtClean="0">
                <a:latin typeface="Arial Unicode MS" pitchFamily="34" charset="-128"/>
              </a:rPr>
              <a:pPr>
                <a:defRPr/>
              </a:pPr>
              <a:t>11</a:t>
            </a:fld>
            <a:endParaRPr lang="en-US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378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Komunalna energetika / Power Engineering 2012 /</a:t>
            </a:r>
            <a:r>
              <a:rPr lang="en-US" smtClean="0">
                <a:latin typeface="Arial Unicode MS" pitchFamily="34" charset="-128"/>
              </a:rPr>
              <a:t> </a:t>
            </a:r>
            <a:fld id="{CE8903AF-FFC1-49C8-BF56-715797FD9813}" type="slidenum">
              <a:rPr lang="en-US" smtClean="0">
                <a:latin typeface="Arial Unicode MS" pitchFamily="34" charset="-128"/>
              </a:rPr>
              <a:pPr>
                <a:defRPr/>
              </a:pPr>
              <a:t>12</a:t>
            </a:fld>
            <a:endParaRPr lang="en-US" dirty="0">
              <a:latin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l-SI" sz="3200" dirty="0" smtClean="0"/>
              <a:t>Stanje na področju novih tehnologij</a:t>
            </a:r>
            <a:br>
              <a:rPr lang="sl-SI" sz="3200" dirty="0" smtClean="0"/>
            </a:br>
            <a:r>
              <a:rPr lang="en-GB" dirty="0" smtClean="0">
                <a:solidFill>
                  <a:srgbClr val="99CC00"/>
                </a:solidFill>
              </a:rPr>
              <a:t>State-of-the-Art of new technologies</a:t>
            </a:r>
            <a:endParaRPr lang="en-GB" sz="3200" dirty="0">
              <a:solidFill>
                <a:srgbClr val="99CC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931590"/>
              </p:ext>
            </p:extLst>
          </p:nvPr>
        </p:nvGraphicFramePr>
        <p:xfrm>
          <a:off x="1043510" y="1844780"/>
          <a:ext cx="7993108" cy="402825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538247"/>
                <a:gridCol w="1162334"/>
                <a:gridCol w="1137459"/>
                <a:gridCol w="1101279"/>
                <a:gridCol w="1053789"/>
              </a:tblGrid>
              <a:tr h="28477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1200" dirty="0"/>
                        <a:t> </a:t>
                      </a:r>
                      <a:endParaRPr lang="sl-SI" sz="12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sl-SI" sz="1400" dirty="0" smtClean="0">
                          <a:latin typeface="+mj-lt"/>
                        </a:rPr>
                        <a:t>Tehnologija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GB" sz="140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j-lt"/>
                          <a:ea typeface="Times New Roman"/>
                        </a:rPr>
                        <a:t>Technology</a:t>
                      </a:r>
                      <a:endParaRPr lang="en-GB" sz="140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+mj-lt"/>
                        <a:ea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sl-SI" sz="1400" dirty="0" smtClean="0">
                          <a:latin typeface="+mj-lt"/>
                        </a:rPr>
                        <a:t>Sociologija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GB" sz="140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j-lt"/>
                        </a:rPr>
                        <a:t>Sociology</a:t>
                      </a:r>
                      <a:endParaRPr lang="en-GB" sz="140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+mj-lt"/>
                        <a:ea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sl-SI" sz="1400" dirty="0" smtClean="0">
                          <a:latin typeface="+mj-lt"/>
                        </a:rPr>
                        <a:t>Ekonomija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GB" sz="140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j-lt"/>
                        </a:rPr>
                        <a:t>Economy</a:t>
                      </a:r>
                      <a:endParaRPr lang="en-GB" sz="140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+mj-lt"/>
                        <a:ea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sl-SI" sz="1400" dirty="0" err="1" smtClean="0">
                          <a:latin typeface="+mj-lt"/>
                        </a:rPr>
                        <a:t>Regulativa</a:t>
                      </a:r>
                      <a:endParaRPr lang="sl-SI" sz="1400" dirty="0" smtClean="0"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GB" sz="140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j-lt"/>
                        </a:rPr>
                        <a:t>Legislation</a:t>
                      </a:r>
                      <a:endParaRPr lang="en-GB" sz="140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+mj-lt"/>
                        <a:ea typeface="Times New Roman"/>
                      </a:endParaRPr>
                    </a:p>
                  </a:txBody>
                  <a:tcPr anchor="ctr"/>
                </a:tc>
              </a:tr>
              <a:tr h="52394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sl-SI" sz="1600" dirty="0">
                          <a:latin typeface="+mn-lt"/>
                        </a:rPr>
                        <a:t>Napredno </a:t>
                      </a:r>
                      <a:r>
                        <a:rPr lang="sl-SI" sz="1600" dirty="0" smtClean="0">
                          <a:latin typeface="+mn-lt"/>
                        </a:rPr>
                        <a:t>merjenje</a:t>
                      </a: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GB" sz="160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</a:rPr>
                        <a:t>A</a:t>
                      </a:r>
                      <a:r>
                        <a:rPr lang="sl-SI" sz="160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</a:rPr>
                        <a:t>MI</a:t>
                      </a:r>
                      <a:endParaRPr lang="en-GB" sz="160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2200" b="1" dirty="0">
                          <a:effectLst/>
                          <a:sym typeface="Wingdings 2"/>
                        </a:rPr>
                        <a:t></a:t>
                      </a:r>
                      <a:endParaRPr lang="sl-SI" sz="1200" b="1" dirty="0">
                        <a:solidFill>
                          <a:sysClr val="windowText" lastClr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1800" dirty="0">
                          <a:sym typeface="Wingdings"/>
                        </a:rPr>
                        <a:t></a:t>
                      </a:r>
                      <a:endParaRPr lang="sl-SI" sz="12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2200" b="1" dirty="0">
                          <a:sym typeface="Wingdings 2"/>
                        </a:rPr>
                        <a:t></a:t>
                      </a:r>
                      <a:endParaRPr lang="sl-SI" sz="1200" b="1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1800" dirty="0">
                          <a:sym typeface="Wingdings"/>
                        </a:rPr>
                        <a:t></a:t>
                      </a:r>
                      <a:endParaRPr lang="sl-SI" sz="12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52394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sl-SI" sz="1600" dirty="0">
                          <a:latin typeface="+mn-lt"/>
                        </a:rPr>
                        <a:t>Upravljanje s </a:t>
                      </a:r>
                      <a:r>
                        <a:rPr lang="sl-SI" sz="1600" dirty="0" smtClean="0">
                          <a:latin typeface="+mn-lt"/>
                        </a:rPr>
                        <a:t>porabo </a:t>
                      </a: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GB" sz="160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</a:rPr>
                        <a:t>Demand Response</a:t>
                      </a:r>
                      <a:endParaRPr lang="en-GB" sz="160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2200" b="1" dirty="0">
                          <a:sym typeface="Wingdings 2"/>
                        </a:rPr>
                        <a:t></a:t>
                      </a:r>
                      <a:endParaRPr lang="sl-SI" sz="1200" b="1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1800" dirty="0">
                          <a:sym typeface="Wingdings"/>
                        </a:rPr>
                        <a:t></a:t>
                      </a:r>
                      <a:endParaRPr lang="sl-SI" sz="12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1800" dirty="0">
                          <a:sym typeface="Wingdings"/>
                        </a:rPr>
                        <a:t></a:t>
                      </a:r>
                      <a:endParaRPr lang="sl-SI" sz="12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2200" dirty="0">
                          <a:sym typeface="Wingdings"/>
                        </a:rPr>
                        <a:t></a:t>
                      </a:r>
                      <a:endParaRPr lang="sl-SI" sz="12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  <a:tr h="52394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sl-SI" sz="1600" dirty="0">
                          <a:latin typeface="+mn-lt"/>
                        </a:rPr>
                        <a:t>Virtualne </a:t>
                      </a:r>
                      <a:r>
                        <a:rPr lang="sl-SI" sz="1600" dirty="0" smtClean="0">
                          <a:latin typeface="+mn-lt"/>
                        </a:rPr>
                        <a:t>elektrarne </a:t>
                      </a: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GB" sz="160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</a:rPr>
                        <a:t>Virtual </a:t>
                      </a:r>
                      <a:r>
                        <a:rPr lang="sl-SI" sz="160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</a:rPr>
                        <a:t>Power </a:t>
                      </a:r>
                      <a:r>
                        <a:rPr lang="en-GB" sz="160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</a:rPr>
                        <a:t>Plants</a:t>
                      </a:r>
                      <a:endParaRPr lang="en-GB" sz="160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2200" b="1" dirty="0">
                          <a:sym typeface="Wingdings 2"/>
                        </a:rPr>
                        <a:t></a:t>
                      </a:r>
                      <a:endParaRPr lang="sl-SI" sz="1200" b="1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1800" dirty="0">
                          <a:sym typeface="Wingdings"/>
                        </a:rPr>
                        <a:t></a:t>
                      </a:r>
                      <a:endParaRPr lang="sl-SI" sz="12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1800" dirty="0">
                          <a:sym typeface="Wingdings"/>
                        </a:rPr>
                        <a:t></a:t>
                      </a:r>
                      <a:endParaRPr lang="sl-SI" sz="12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2200" dirty="0">
                          <a:sym typeface="Wingdings"/>
                        </a:rPr>
                        <a:t></a:t>
                      </a:r>
                      <a:endParaRPr lang="sl-SI" sz="12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  <a:tr h="59680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sl-SI" sz="1600" dirty="0">
                          <a:latin typeface="+mn-lt"/>
                        </a:rPr>
                        <a:t>Sodobne kompenzacijske </a:t>
                      </a:r>
                      <a:r>
                        <a:rPr lang="sl-SI" sz="1600" dirty="0" smtClean="0">
                          <a:latin typeface="+mn-lt"/>
                        </a:rPr>
                        <a:t>naprave</a:t>
                      </a: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GB" sz="160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Times New Roman"/>
                        </a:rPr>
                        <a:t>Modern compensation devices</a:t>
                      </a:r>
                      <a:endParaRPr lang="en-GB" sz="160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2200" b="1" dirty="0">
                          <a:sym typeface="Wingdings 2"/>
                        </a:rPr>
                        <a:t></a:t>
                      </a:r>
                      <a:endParaRPr lang="sl-SI" sz="1200" b="1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1800" dirty="0">
                          <a:sym typeface="Wingdings"/>
                        </a:rPr>
                        <a:t></a:t>
                      </a:r>
                      <a:endParaRPr lang="sl-SI" sz="12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1800" dirty="0">
                          <a:sym typeface="Wingdings"/>
                        </a:rPr>
                        <a:t></a:t>
                      </a:r>
                      <a:endParaRPr lang="sl-SI" sz="12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2200" dirty="0">
                          <a:sym typeface="Wingdings"/>
                        </a:rPr>
                        <a:t></a:t>
                      </a:r>
                      <a:endParaRPr lang="sl-SI" sz="12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  <a:tr h="52168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sl-SI" sz="1600" dirty="0">
                          <a:latin typeface="+mn-lt"/>
                        </a:rPr>
                        <a:t>Hranilniki električne </a:t>
                      </a:r>
                      <a:r>
                        <a:rPr lang="sl-SI" sz="1600" dirty="0" smtClean="0">
                          <a:latin typeface="+mn-lt"/>
                        </a:rPr>
                        <a:t>energije</a:t>
                      </a: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GB" sz="160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Times New Roman"/>
                        </a:rPr>
                        <a:t>Energy storage systems</a:t>
                      </a:r>
                      <a:endParaRPr lang="en-GB" sz="160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1800" dirty="0">
                          <a:sym typeface="Wingdings"/>
                        </a:rPr>
                        <a:t></a:t>
                      </a:r>
                      <a:endParaRPr lang="sl-SI" sz="12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2200" dirty="0">
                          <a:sym typeface="Wingdings"/>
                        </a:rPr>
                        <a:t></a:t>
                      </a:r>
                      <a:endParaRPr lang="sl-SI" sz="12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2200" dirty="0">
                          <a:sym typeface="Wingdings"/>
                        </a:rPr>
                        <a:t></a:t>
                      </a:r>
                      <a:endParaRPr lang="sl-SI" sz="12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2200" dirty="0">
                          <a:sym typeface="Wingdings"/>
                        </a:rPr>
                        <a:t></a:t>
                      </a:r>
                      <a:endParaRPr lang="sl-SI" sz="12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  <a:tr h="59680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sl-SI" sz="1600" dirty="0">
                          <a:latin typeface="+mn-lt"/>
                        </a:rPr>
                        <a:t>Infrastruktura za električna </a:t>
                      </a:r>
                      <a:r>
                        <a:rPr lang="sl-SI" sz="1600" dirty="0" smtClean="0">
                          <a:latin typeface="+mn-lt"/>
                        </a:rPr>
                        <a:t>vozila</a:t>
                      </a: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GB" sz="1600" noProof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Times New Roman"/>
                        </a:rPr>
                        <a:t>EV infrastructure</a:t>
                      </a:r>
                      <a:endParaRPr lang="en-GB" sz="1600" noProof="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1800" dirty="0">
                          <a:sym typeface="Wingdings"/>
                        </a:rPr>
                        <a:t></a:t>
                      </a:r>
                      <a:endParaRPr lang="sl-SI" sz="12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2200">
                          <a:sym typeface="Wingdings"/>
                        </a:rPr>
                        <a:t></a:t>
                      </a:r>
                      <a:endParaRPr lang="sl-SI" sz="120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2200" dirty="0">
                          <a:sym typeface="Wingdings"/>
                        </a:rPr>
                        <a:t></a:t>
                      </a:r>
                      <a:endParaRPr lang="sl-SI" sz="12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685800" algn="l"/>
                        </a:tabLst>
                      </a:pPr>
                      <a:r>
                        <a:rPr lang="sl-SI" sz="2200" dirty="0">
                          <a:sym typeface="Wingdings"/>
                        </a:rPr>
                        <a:t></a:t>
                      </a:r>
                      <a:endParaRPr lang="sl-SI" sz="1200" dirty="0">
                        <a:solidFill>
                          <a:sysClr val="windowText" lastClr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130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sz="2000" dirty="0" smtClean="0"/>
              <a:t>Napredno merjenje gospodinjskih odjemalcev</a:t>
            </a:r>
            <a:endParaRPr lang="sl-SI" dirty="0"/>
          </a:p>
          <a:p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Advanced measurement of household consumers</a:t>
            </a:r>
          </a:p>
          <a:p>
            <a:r>
              <a:rPr lang="sl-SI" sz="2000" dirty="0" smtClean="0"/>
              <a:t>Aktivno upravljanje porabe in proizvodnje</a:t>
            </a:r>
          </a:p>
          <a:p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Active management of consumption and generation</a:t>
            </a:r>
          </a:p>
          <a:p>
            <a:r>
              <a:rPr lang="sl-SI" sz="2000" dirty="0" smtClean="0"/>
              <a:t>Sodobni koncepti priključevanja in obratovanja OVE</a:t>
            </a:r>
          </a:p>
          <a:p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Modern concepts of interconnection and operation of RES</a:t>
            </a:r>
          </a:p>
          <a:p>
            <a:r>
              <a:rPr lang="sl-SI" sz="2000" dirty="0" smtClean="0"/>
              <a:t>Obvladovanje kakovosti</a:t>
            </a:r>
          </a:p>
          <a:p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Quality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management</a:t>
            </a:r>
          </a:p>
          <a:p>
            <a:r>
              <a:rPr lang="sl-SI" sz="2000" dirty="0" smtClean="0"/>
              <a:t>Aktivno </a:t>
            </a:r>
            <a:r>
              <a:rPr lang="sl-SI" sz="2000" dirty="0" smtClean="0"/>
              <a:t>upravljanje infrastrukture za električna vozila</a:t>
            </a:r>
          </a:p>
          <a:p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Active management of EV infrastructure</a:t>
            </a:r>
          </a:p>
          <a:p>
            <a:r>
              <a:rPr lang="sl-SI" sz="2000" dirty="0" smtClean="0"/>
              <a:t>Otočno obratovanje</a:t>
            </a:r>
          </a:p>
          <a:p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Islanding operation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Predvideni projektni sklopi</a:t>
            </a:r>
            <a:br>
              <a:rPr lang="sl-SI" dirty="0" smtClean="0"/>
            </a:br>
            <a:r>
              <a:rPr lang="en-GB" dirty="0" smtClean="0">
                <a:solidFill>
                  <a:srgbClr val="99CC00"/>
                </a:solidFill>
              </a:rPr>
              <a:t>Foreseen project clusters</a:t>
            </a:r>
            <a:endParaRPr lang="en-GB" dirty="0">
              <a:solidFill>
                <a:srgbClr val="99CC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Komunalna energetika / Power Engineering 2012 /</a:t>
            </a:r>
            <a:r>
              <a:rPr lang="en-US" smtClean="0">
                <a:latin typeface="Arial Unicode MS" pitchFamily="34" charset="-128"/>
              </a:rPr>
              <a:t> </a:t>
            </a:r>
            <a:fld id="{CE8903AF-FFC1-49C8-BF56-715797FD9813}" type="slidenum">
              <a:rPr lang="en-US" smtClean="0">
                <a:latin typeface="Arial Unicode MS" pitchFamily="34" charset="-128"/>
              </a:rPr>
              <a:pPr>
                <a:defRPr/>
              </a:pPr>
              <a:t>13</a:t>
            </a:fld>
            <a:endParaRPr lang="en-US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991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sz="2000" dirty="0" smtClean="0"/>
              <a:t>vloga </a:t>
            </a:r>
            <a:r>
              <a:rPr lang="sl-SI" sz="2000" dirty="0"/>
              <a:t>slovenska </a:t>
            </a:r>
            <a:r>
              <a:rPr lang="sl-SI" sz="2000" dirty="0" smtClean="0"/>
              <a:t>industrije pri izvedbi pametnih omrežjih</a:t>
            </a:r>
          </a:p>
          <a:p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role of Slovenian industry in setting up Smart Grids</a:t>
            </a:r>
          </a:p>
          <a:p>
            <a:r>
              <a:rPr lang="sl-SI" sz="2000" dirty="0" smtClean="0"/>
              <a:t>slovenska </a:t>
            </a:r>
            <a:r>
              <a:rPr lang="sl-SI" sz="2000" dirty="0"/>
              <a:t>industrija nujno potrebuje poligon, kjer bo mogoče preizkusiti rešitve – referenca za </a:t>
            </a:r>
            <a:r>
              <a:rPr lang="sl-SI" sz="2000" dirty="0" smtClean="0"/>
              <a:t>prodajo</a:t>
            </a:r>
          </a:p>
          <a:p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Slovenian industry needs </a:t>
            </a:r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a test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polygon for solutions – sales reference</a:t>
            </a:r>
          </a:p>
          <a:p>
            <a:r>
              <a:rPr lang="sl-SI" sz="2000" dirty="0" smtClean="0"/>
              <a:t>močna elektronske </a:t>
            </a:r>
            <a:r>
              <a:rPr lang="sl-SI" sz="2000" dirty="0"/>
              <a:t>in </a:t>
            </a:r>
            <a:r>
              <a:rPr lang="sl-SI" sz="2000" dirty="0" err="1"/>
              <a:t>elektro</a:t>
            </a:r>
            <a:r>
              <a:rPr lang="sl-SI" sz="2000" dirty="0"/>
              <a:t> industrije </a:t>
            </a:r>
            <a:r>
              <a:rPr lang="sl-SI" sz="2000" dirty="0" smtClean="0"/>
              <a:t>v Sloveniji</a:t>
            </a:r>
          </a:p>
          <a:p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strong electronic and electrical industry in Slovenia</a:t>
            </a:r>
          </a:p>
          <a:p>
            <a:pPr lvl="1"/>
            <a:r>
              <a:rPr lang="sl-SI" sz="1800" dirty="0" smtClean="0"/>
              <a:t>prek </a:t>
            </a:r>
            <a:r>
              <a:rPr lang="sl-SI" sz="1800" dirty="0"/>
              <a:t>3 milijarde € letnih </a:t>
            </a:r>
            <a:r>
              <a:rPr lang="sl-SI" sz="1800" dirty="0" smtClean="0"/>
              <a:t>prihodkov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/ over € 3 billion annually turnover</a:t>
            </a:r>
          </a:p>
          <a:p>
            <a:pPr lvl="1"/>
            <a:r>
              <a:rPr lang="sl-SI" sz="1800" dirty="0" smtClean="0"/>
              <a:t>več </a:t>
            </a:r>
            <a:r>
              <a:rPr lang="sl-SI" sz="1800" dirty="0"/>
              <a:t>kot </a:t>
            </a:r>
            <a:r>
              <a:rPr lang="sl-SI" sz="1800" dirty="0" smtClean="0"/>
              <a:t>70% izvoza</a:t>
            </a:r>
            <a:r>
              <a:rPr lang="sl-SI" sz="1800" dirty="0"/>
              <a:t>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/ more than 70% of export</a:t>
            </a:r>
          </a:p>
          <a:p>
            <a:pPr lvl="1"/>
            <a:r>
              <a:rPr lang="sl-SI" sz="1800" dirty="0" smtClean="0"/>
              <a:t>prek </a:t>
            </a:r>
            <a:r>
              <a:rPr lang="sl-SI" sz="1800" dirty="0"/>
              <a:t>30.000 </a:t>
            </a:r>
            <a:r>
              <a:rPr lang="sl-SI" sz="1800" dirty="0" smtClean="0"/>
              <a:t>zaposlenih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/ over 30</a:t>
            </a:r>
            <a:r>
              <a:rPr lang="sl-SI" sz="1800" dirty="0" smtClean="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000 employees</a:t>
            </a:r>
          </a:p>
          <a:p>
            <a:pPr marL="0" indent="0">
              <a:buNone/>
            </a:pPr>
            <a:endParaRPr lang="sl-S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l-SI" dirty="0" smtClean="0"/>
              <a:t>Pomen za gospodarstvo</a:t>
            </a:r>
            <a:br>
              <a:rPr lang="sl-SI" dirty="0" smtClean="0"/>
            </a:br>
            <a:r>
              <a:rPr lang="en-GB" dirty="0" smtClean="0">
                <a:solidFill>
                  <a:srgbClr val="99CC00"/>
                </a:solidFill>
              </a:rPr>
              <a:t>Importance for </a:t>
            </a:r>
            <a:r>
              <a:rPr lang="sl-SI" dirty="0" err="1" smtClean="0">
                <a:solidFill>
                  <a:srgbClr val="99CC00"/>
                </a:solidFill>
              </a:rPr>
              <a:t>the</a:t>
            </a:r>
            <a:r>
              <a:rPr lang="sl-SI" dirty="0" smtClean="0">
                <a:solidFill>
                  <a:srgbClr val="99CC00"/>
                </a:solidFill>
              </a:rPr>
              <a:t> </a:t>
            </a:r>
            <a:r>
              <a:rPr lang="en-GB" dirty="0" smtClean="0">
                <a:solidFill>
                  <a:srgbClr val="99CC00"/>
                </a:solidFill>
              </a:rPr>
              <a:t>economy</a:t>
            </a:r>
            <a:endParaRPr lang="en-GB" dirty="0">
              <a:solidFill>
                <a:srgbClr val="99CC00"/>
              </a:solidFill>
            </a:endParaRPr>
          </a:p>
        </p:txBody>
      </p:sp>
      <p:sp>
        <p:nvSpPr>
          <p:cNvPr id="36931" name="Rectangle 6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Komunalna energetika / Power Engineering 2012 /</a:t>
            </a:r>
            <a:r>
              <a:rPr lang="en-US" smtClean="0">
                <a:latin typeface="Arial Unicode MS" pitchFamily="34" charset="-128"/>
              </a:rPr>
              <a:t> </a:t>
            </a:r>
            <a:fld id="{CE8903AF-FFC1-49C8-BF56-715797FD9813}" type="slidenum">
              <a:rPr lang="en-US" smtClean="0">
                <a:latin typeface="Arial Unicode MS" pitchFamily="34" charset="-128"/>
              </a:rPr>
              <a:pPr>
                <a:defRPr/>
              </a:pPr>
              <a:t>14</a:t>
            </a:fld>
            <a:endParaRPr lang="en-US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511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42988" y="2060575"/>
            <a:ext cx="7561572" cy="4035425"/>
          </a:xfrm>
        </p:spPr>
        <p:txBody>
          <a:bodyPr/>
          <a:lstStyle/>
          <a:p>
            <a:pPr lvl="0"/>
            <a:r>
              <a:rPr lang="sl-SI" sz="2000" dirty="0"/>
              <a:t>danes v povprečju </a:t>
            </a:r>
            <a:r>
              <a:rPr lang="sl-SI" sz="2000" dirty="0" smtClean="0"/>
              <a:t>vsak inštaliran </a:t>
            </a:r>
            <a:r>
              <a:rPr lang="sl-SI" sz="2000" dirty="0"/>
              <a:t>kW razpršenih virov povzroči 450 € dodatnih investicij v distribucijsko omrežje</a:t>
            </a:r>
          </a:p>
          <a:p>
            <a:pPr lvl="0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today in average each</a:t>
            </a:r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installed kW of distributed generation causes €</a:t>
            </a:r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450 of</a:t>
            </a:r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additional investments in distribution network</a:t>
            </a:r>
          </a:p>
          <a:p>
            <a:pPr lvl="0"/>
            <a:r>
              <a:rPr lang="sl-SI" sz="2000" dirty="0" smtClean="0"/>
              <a:t>investicije </a:t>
            </a:r>
            <a:r>
              <a:rPr lang="sl-SI" sz="2000" dirty="0"/>
              <a:t>v primarno opremo lahko bistveno zmanjšamo s pametnimi omrežji</a:t>
            </a:r>
          </a:p>
          <a:p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investments in primary equipment can be with Smart Grids substantially reduced </a:t>
            </a:r>
          </a:p>
          <a:p>
            <a:r>
              <a:rPr lang="sl-SI" sz="2000" dirty="0" smtClean="0"/>
              <a:t>pametna </a:t>
            </a:r>
            <a:r>
              <a:rPr lang="sl-SI" sz="2000" dirty="0"/>
              <a:t>omrežja ne zagotavljajo, da naložbe v primarno opremo ne bodo več potrebne</a:t>
            </a:r>
          </a:p>
          <a:p>
            <a:pPr lvl="0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Smart Grids do not mean that investments in primary equipment will not be require</a:t>
            </a:r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d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 any more</a:t>
            </a:r>
            <a:endParaRPr lang="en-GB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l-SI" dirty="0" smtClean="0"/>
              <a:t>Zaključki</a:t>
            </a:r>
            <a:br>
              <a:rPr lang="sl-SI" dirty="0" smtClean="0"/>
            </a:br>
            <a:r>
              <a:rPr lang="en-GB" dirty="0" smtClean="0">
                <a:solidFill>
                  <a:srgbClr val="99CC00"/>
                </a:solidFill>
              </a:rPr>
              <a:t>Conclusions</a:t>
            </a:r>
            <a:endParaRPr lang="en-GB" sz="2400" dirty="0">
              <a:solidFill>
                <a:srgbClr val="99CC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Komunalna energetika / Power Engineering 2012 /</a:t>
            </a:r>
            <a:r>
              <a:rPr lang="en-US" smtClean="0">
                <a:latin typeface="Arial Unicode MS" pitchFamily="34" charset="-128"/>
              </a:rPr>
              <a:t> </a:t>
            </a:r>
            <a:fld id="{CE8903AF-FFC1-49C8-BF56-715797FD9813}" type="slidenum">
              <a:rPr lang="en-US" smtClean="0">
                <a:latin typeface="Arial Unicode MS" pitchFamily="34" charset="-128"/>
              </a:rPr>
              <a:pPr>
                <a:defRPr/>
              </a:pPr>
              <a:t>15</a:t>
            </a:fld>
            <a:endParaRPr lang="en-US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8911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z="2000" dirty="0"/>
              <a:t>s pametnimi omrežji se ne bo znižal strošek za električno energijo pri končnem odjemalcu</a:t>
            </a:r>
          </a:p>
          <a:p>
            <a:pPr lvl="0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with Smart Grids cost of electricity for end-user will not be decreased </a:t>
            </a:r>
          </a:p>
          <a:p>
            <a:pPr lvl="0"/>
            <a:r>
              <a:rPr lang="sl-SI" sz="2000" dirty="0" smtClean="0"/>
              <a:t>strošek </a:t>
            </a:r>
            <a:r>
              <a:rPr lang="sl-SI" sz="2000" dirty="0"/>
              <a:t>za električno energije s pametnimi omrežji bo vsekakor nižji kot brez pametnih omrežij</a:t>
            </a:r>
          </a:p>
          <a:p>
            <a:pPr lvl="0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cost of electricity with Smart Grids will be definitely lower than without Smart Grids</a:t>
            </a:r>
          </a:p>
          <a:p>
            <a:pPr lvl="0"/>
            <a:r>
              <a:rPr lang="sl-SI" sz="2000" dirty="0" smtClean="0"/>
              <a:t>pametna </a:t>
            </a:r>
            <a:r>
              <a:rPr lang="sl-SI" sz="2000" dirty="0"/>
              <a:t>omrežja bodo v fazi implementacije povečala vlaganja v omrežje</a:t>
            </a:r>
          </a:p>
          <a:p>
            <a:pPr lvl="0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in implementation phase Smart Grids will increase network investments</a:t>
            </a:r>
          </a:p>
          <a:p>
            <a:endParaRPr lang="sl-SI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l-SI" dirty="0" smtClean="0"/>
              <a:t>… zaključki</a:t>
            </a:r>
            <a:br>
              <a:rPr lang="sl-SI" dirty="0" smtClean="0"/>
            </a:br>
            <a:r>
              <a:rPr lang="en-GB" dirty="0" smtClean="0">
                <a:solidFill>
                  <a:srgbClr val="99CC00"/>
                </a:solidFill>
              </a:rPr>
              <a:t>… conclusions</a:t>
            </a:r>
            <a:endParaRPr lang="en-GB" sz="2400" dirty="0">
              <a:solidFill>
                <a:srgbClr val="99CC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Komunalna energetika / Power Engineering 2012 /</a:t>
            </a:r>
            <a:r>
              <a:rPr lang="en-US" smtClean="0">
                <a:latin typeface="Arial Unicode MS" pitchFamily="34" charset="-128"/>
              </a:rPr>
              <a:t> </a:t>
            </a:r>
            <a:fld id="{CE8903AF-FFC1-49C8-BF56-715797FD9813}" type="slidenum">
              <a:rPr lang="en-US" smtClean="0">
                <a:latin typeface="Arial Unicode MS" pitchFamily="34" charset="-128"/>
              </a:rPr>
              <a:pPr>
                <a:defRPr/>
              </a:pPr>
              <a:t>16</a:t>
            </a:fld>
            <a:endParaRPr lang="en-US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817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sz="2000" dirty="0"/>
              <a:t>dolgoročno pametna omrežja zagotavljajo manjše investicije v </a:t>
            </a:r>
            <a:r>
              <a:rPr lang="sl-SI" sz="2000" dirty="0" smtClean="0"/>
              <a:t>omrežje</a:t>
            </a:r>
          </a:p>
          <a:p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in the</a:t>
            </a:r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long run Smart Grids provide lower network investments</a:t>
            </a:r>
          </a:p>
          <a:p>
            <a:pPr lvl="1"/>
            <a:r>
              <a:rPr lang="sl-SI" sz="1800" dirty="0" smtClean="0"/>
              <a:t>do 2030 okoli </a:t>
            </a:r>
            <a:r>
              <a:rPr lang="sl-SI" sz="1800" dirty="0"/>
              <a:t>500 milijonov </a:t>
            </a:r>
            <a:r>
              <a:rPr lang="sl-SI" sz="1800" dirty="0" smtClean="0"/>
              <a:t>€ prihranka</a:t>
            </a:r>
            <a:endParaRPr lang="sl-SI" sz="1800" dirty="0"/>
          </a:p>
          <a:p>
            <a:pPr lvl="1"/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till 2030 around </a:t>
            </a:r>
            <a:r>
              <a:rPr lang="en-GB" sz="1800" dirty="0">
                <a:solidFill>
                  <a:schemeClr val="bg1">
                    <a:lumMod val="65000"/>
                  </a:schemeClr>
                </a:solidFill>
              </a:rPr>
              <a:t>€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500 million of savings</a:t>
            </a:r>
          </a:p>
          <a:p>
            <a:pPr lvl="0"/>
            <a:r>
              <a:rPr lang="sl-SI" sz="2000" dirty="0" smtClean="0"/>
              <a:t>brez </a:t>
            </a:r>
            <a:r>
              <a:rPr lang="sl-SI" sz="2000" dirty="0"/>
              <a:t>pametnih omrežij ne bo mogoče priključiti predvidenih obnovljivih virov za izpolnitev okoljskih zahtev</a:t>
            </a:r>
          </a:p>
          <a:p>
            <a:pPr lvl="0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without Smart Grids interconnection of foreseen renewable sources for fulfilling of environmental requirements will not be possible </a:t>
            </a:r>
            <a:endParaRPr lang="en-GB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l-SI" dirty="0" smtClean="0"/>
              <a:t>… zaključki</a:t>
            </a:r>
            <a:br>
              <a:rPr lang="sl-SI" dirty="0" smtClean="0"/>
            </a:br>
            <a:r>
              <a:rPr lang="en-GB" dirty="0" smtClean="0">
                <a:solidFill>
                  <a:srgbClr val="99CC00"/>
                </a:solidFill>
              </a:rPr>
              <a:t>… conclusions</a:t>
            </a:r>
            <a:endParaRPr lang="en-GB" sz="2400" dirty="0">
              <a:solidFill>
                <a:srgbClr val="99CC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Komunalna energetika / Power Engineering 2012 /</a:t>
            </a:r>
            <a:r>
              <a:rPr lang="en-US" smtClean="0">
                <a:latin typeface="Arial Unicode MS" pitchFamily="34" charset="-128"/>
              </a:rPr>
              <a:t> </a:t>
            </a:r>
            <a:fld id="{CE8903AF-FFC1-49C8-BF56-715797FD9813}" type="slidenum">
              <a:rPr lang="en-US" smtClean="0">
                <a:latin typeface="Arial Unicode MS" pitchFamily="34" charset="-128"/>
              </a:rPr>
              <a:pPr>
                <a:defRPr/>
              </a:pPr>
              <a:t>17</a:t>
            </a:fld>
            <a:endParaRPr lang="en-US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5507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476250"/>
            <a:ext cx="7416800" cy="936625"/>
          </a:xfrm>
        </p:spPr>
        <p:txBody>
          <a:bodyPr/>
          <a:lstStyle/>
          <a:p>
            <a:pPr eaLnBrk="1" hangingPunct="1"/>
            <a:r>
              <a:rPr lang="sl-SI" dirty="0"/>
              <a:t>N</a:t>
            </a:r>
            <a:r>
              <a:rPr lang="sl-SI" dirty="0" smtClean="0"/>
              <a:t>ekaj dejstev za uvod</a:t>
            </a:r>
            <a:br>
              <a:rPr lang="sl-SI" dirty="0" smtClean="0"/>
            </a:br>
            <a:r>
              <a:rPr lang="en-GB" dirty="0" smtClean="0">
                <a:solidFill>
                  <a:srgbClr val="99CC00"/>
                </a:solidFill>
              </a:rPr>
              <a:t>A few facts for introduction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sz="2000" dirty="0" smtClean="0"/>
              <a:t>v </a:t>
            </a:r>
            <a:r>
              <a:rPr lang="sl-SI" sz="2000" dirty="0"/>
              <a:t>elektroenergetski sistem prihajajo novi elementi, ki povzročajo dodatne stroške </a:t>
            </a:r>
            <a:r>
              <a:rPr lang="sl-SI" sz="2000" dirty="0" smtClean="0"/>
              <a:t>(razpršena proizvodnja, infrastruktura za EV)</a:t>
            </a:r>
          </a:p>
          <a:p>
            <a:pPr eaLnBrk="1" hangingPunct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new elements are introduced in the</a:t>
            </a:r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electrical power system causing additional costs (distributed generation, EV infrastructure, …) </a:t>
            </a:r>
          </a:p>
          <a:p>
            <a:pPr eaLnBrk="1" hangingPunct="1"/>
            <a:r>
              <a:rPr lang="sl-SI" sz="2000" dirty="0" smtClean="0"/>
              <a:t>gonilo </a:t>
            </a:r>
            <a:r>
              <a:rPr lang="sl-SI" sz="2000" dirty="0"/>
              <a:t>razvoja pametnih omrežij je </a:t>
            </a:r>
            <a:r>
              <a:rPr lang="sl-SI" sz="2000" dirty="0" smtClean="0"/>
              <a:t>industrija</a:t>
            </a:r>
            <a:endParaRPr lang="sl-SI" sz="2000" dirty="0"/>
          </a:p>
          <a:p>
            <a:pPr eaLnBrk="1" hangingPunct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development of Smart Grids is driven by industry</a:t>
            </a:r>
          </a:p>
          <a:p>
            <a:pPr eaLnBrk="1" hangingPunct="1"/>
            <a:r>
              <a:rPr lang="sl-SI" sz="2000" dirty="0" smtClean="0"/>
              <a:t>globalni </a:t>
            </a:r>
            <a:r>
              <a:rPr lang="sl-SI" sz="2000" dirty="0"/>
              <a:t>trg je ocenjen prek 100 milijard </a:t>
            </a:r>
            <a:r>
              <a:rPr lang="sl-SI" sz="2000" dirty="0" smtClean="0"/>
              <a:t>€ letno</a:t>
            </a:r>
            <a:endParaRPr lang="sl-SI" sz="2000" dirty="0"/>
          </a:p>
          <a:p>
            <a:pPr eaLnBrk="1" hangingPunct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global market is estimated </a:t>
            </a:r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at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over €</a:t>
            </a:r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100 billion annually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Komunalna energetika / Power Engineering 2012 /</a:t>
            </a:r>
            <a:r>
              <a:rPr lang="en-US" smtClean="0">
                <a:latin typeface="Arial Unicode MS" pitchFamily="34" charset="-128"/>
              </a:rPr>
              <a:t> </a:t>
            </a:r>
            <a:fld id="{CE8903AF-FFC1-49C8-BF56-715797FD9813}" type="slidenum">
              <a:rPr lang="en-US" smtClean="0">
                <a:latin typeface="Arial Unicode MS" pitchFamily="34" charset="-128"/>
              </a:rPr>
              <a:pPr>
                <a:defRPr/>
              </a:pPr>
              <a:t>2</a:t>
            </a:fld>
            <a:endParaRPr lang="en-US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47630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476250"/>
            <a:ext cx="7416800" cy="936625"/>
          </a:xfrm>
        </p:spPr>
        <p:txBody>
          <a:bodyPr/>
          <a:lstStyle/>
          <a:p>
            <a:pPr eaLnBrk="1" hangingPunct="1"/>
            <a:r>
              <a:rPr lang="sl-SI" dirty="0"/>
              <a:t>… dejstva</a:t>
            </a:r>
            <a:br>
              <a:rPr lang="sl-SI" dirty="0"/>
            </a:br>
            <a:r>
              <a:rPr lang="sl-SI" dirty="0">
                <a:solidFill>
                  <a:srgbClr val="99CC00"/>
                </a:solidFill>
              </a:rPr>
              <a:t>… </a:t>
            </a:r>
            <a:r>
              <a:rPr lang="en-GB" dirty="0">
                <a:solidFill>
                  <a:srgbClr val="99CC00"/>
                </a:solidFill>
              </a:rPr>
              <a:t>facts</a:t>
            </a:r>
            <a:endParaRPr lang="en-GB" dirty="0" smtClean="0">
              <a:solidFill>
                <a:srgbClr val="99CC00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l-SI" sz="2000" dirty="0" smtClean="0"/>
              <a:t>pri obnovljivih virih energije je Slovenija zamudila gospodarsko priložnost – s subvencijami v veliki meri plačujemo produkte tujih podjetij</a:t>
            </a:r>
          </a:p>
          <a:p>
            <a:pPr eaLnBrk="1" hangingPunct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Slovenia did not exploit economic opportunity with respect to renewables – subsidies are primarily used to pay for products of foreign companies</a:t>
            </a:r>
          </a:p>
          <a:p>
            <a:pPr eaLnBrk="1" hangingPunct="1"/>
            <a:r>
              <a:rPr lang="sl-SI" sz="2000" dirty="0" smtClean="0"/>
              <a:t>pri </a:t>
            </a:r>
            <a:r>
              <a:rPr lang="sl-SI" sz="2000" dirty="0"/>
              <a:t>pametnih omrežjih priložnost še ni zamujena, vendar je potrebno ukrepati hitro</a:t>
            </a:r>
          </a:p>
          <a:p>
            <a:pPr eaLnBrk="1" hangingPunct="1"/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with Smart Grids opportunity has not been missed yet, but we must act now</a:t>
            </a:r>
            <a:endParaRPr lang="en-GB" sz="2400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Komunalna energetika / Power Engineering 2012 /</a:t>
            </a:r>
            <a:r>
              <a:rPr lang="en-US" smtClean="0">
                <a:latin typeface="Arial Unicode MS" pitchFamily="34" charset="-128"/>
              </a:rPr>
              <a:t> </a:t>
            </a:r>
            <a:fld id="{CE8903AF-FFC1-49C8-BF56-715797FD9813}" type="slidenum">
              <a:rPr lang="en-US" smtClean="0">
                <a:latin typeface="Arial Unicode MS" pitchFamily="34" charset="-128"/>
              </a:rPr>
              <a:pPr>
                <a:defRPr/>
              </a:pPr>
              <a:t>3</a:t>
            </a:fld>
            <a:endParaRPr lang="en-US" dirty="0">
              <a:latin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001_III_faze_razvoja_EES.png"/>
          <p:cNvPicPr>
            <a:picLocks noGrp="1"/>
          </p:cNvPicPr>
          <p:nvPr>
            <p:ph idx="1"/>
          </p:nvPr>
        </p:nvPicPr>
        <p:blipFill>
          <a:blip r:embed="rId2"/>
          <a:srcRect l="3198" t="4348" r="21088" b="69059"/>
          <a:stretch>
            <a:fillRect/>
          </a:stretch>
        </p:blipFill>
        <p:spPr>
          <a:xfrm>
            <a:off x="1187530" y="1932002"/>
            <a:ext cx="7668430" cy="3816530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042988" y="476250"/>
            <a:ext cx="74168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33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3300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3300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3300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3300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6600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6600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6600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6600"/>
                </a:solidFill>
                <a:latin typeface="Arial" charset="0"/>
              </a:defRPr>
            </a:lvl9pPr>
          </a:lstStyle>
          <a:p>
            <a:pPr eaLnBrk="1" hangingPunct="1"/>
            <a:r>
              <a:rPr lang="sl-SI" dirty="0"/>
              <a:t>Tretja razvoja </a:t>
            </a:r>
            <a:r>
              <a:rPr lang="sl-SI" dirty="0" smtClean="0"/>
              <a:t>faza omrežja</a:t>
            </a:r>
            <a:r>
              <a:rPr lang="sl-SI" dirty="0"/>
              <a:t/>
            </a:r>
            <a:br>
              <a:rPr lang="sl-SI" dirty="0"/>
            </a:br>
            <a:r>
              <a:rPr lang="en-GB" dirty="0" smtClean="0">
                <a:solidFill>
                  <a:srgbClr val="99CC00"/>
                </a:solidFill>
              </a:rPr>
              <a:t>Third network development phase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97220" y="2508962"/>
            <a:ext cx="1861407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l-SI" sz="1600" b="1" dirty="0" smtClean="0">
                <a:latin typeface="+mj-lt"/>
              </a:rPr>
              <a:t>pametna omrežja</a:t>
            </a:r>
          </a:p>
          <a:p>
            <a:r>
              <a:rPr lang="en-GB" sz="1600" b="1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Smart Grids</a:t>
            </a:r>
            <a:endParaRPr lang="en-GB" sz="1600" b="1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97220" y="3491962"/>
            <a:ext cx="216030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l-SI" sz="1600" b="1" dirty="0" smtClean="0">
                <a:latin typeface="+mj-lt"/>
              </a:rPr>
              <a:t>sekundarni sistemi</a:t>
            </a:r>
          </a:p>
          <a:p>
            <a:r>
              <a:rPr lang="en-GB" sz="1600" b="1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secondary systems</a:t>
            </a:r>
            <a:endParaRPr lang="en-GB" sz="1600" b="1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71750" y="4508272"/>
            <a:ext cx="3600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600" b="1" dirty="0" smtClean="0">
                <a:latin typeface="+mj-lt"/>
              </a:rPr>
              <a:t>primarno omrežje </a:t>
            </a:r>
            <a:r>
              <a:rPr lang="en-GB" sz="1600" b="1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/ power network</a:t>
            </a:r>
            <a:endParaRPr lang="en-GB" sz="1600" b="1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Komunalna energetika / Power Engineering 2012 /</a:t>
            </a:r>
            <a:r>
              <a:rPr lang="en-US" smtClean="0">
                <a:latin typeface="Arial Unicode MS" pitchFamily="34" charset="-128"/>
              </a:rPr>
              <a:t> </a:t>
            </a:r>
            <a:fld id="{CE8903AF-FFC1-49C8-BF56-715797FD9813}" type="slidenum">
              <a:rPr lang="en-US" smtClean="0">
                <a:latin typeface="Arial Unicode MS" pitchFamily="34" charset="-128"/>
              </a:rPr>
              <a:pPr>
                <a:defRPr/>
              </a:pPr>
              <a:t>4</a:t>
            </a:fld>
            <a:endParaRPr lang="en-US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710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476250"/>
            <a:ext cx="7273925" cy="936625"/>
          </a:xfrm>
        </p:spPr>
        <p:txBody>
          <a:bodyPr/>
          <a:lstStyle/>
          <a:p>
            <a:r>
              <a:rPr lang="sl-SI" dirty="0" smtClean="0"/>
              <a:t>Cilji programa</a:t>
            </a:r>
            <a:br>
              <a:rPr lang="sl-SI" dirty="0" smtClean="0"/>
            </a:br>
            <a:r>
              <a:rPr lang="en-GB" dirty="0" smtClean="0">
                <a:solidFill>
                  <a:srgbClr val="99CC00"/>
                </a:solidFill>
              </a:rPr>
              <a:t>Program goals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l-SI" sz="2000" dirty="0" smtClean="0"/>
              <a:t>znižati dolgoročne naložbe v distribucijsko omrežje</a:t>
            </a:r>
          </a:p>
          <a:p>
            <a:pPr>
              <a:lnSpc>
                <a:spcPct val="80000"/>
              </a:lnSpc>
            </a:pP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to decrease long-term investments in distribution network</a:t>
            </a:r>
          </a:p>
          <a:p>
            <a:pPr>
              <a:lnSpc>
                <a:spcPct val="80000"/>
              </a:lnSpc>
            </a:pPr>
            <a:r>
              <a:rPr lang="sl-SI" sz="2000" dirty="0" smtClean="0"/>
              <a:t>omogočiti domači industriji razvoj rešitev za prodor na globalne trge</a:t>
            </a:r>
          </a:p>
          <a:p>
            <a:pPr>
              <a:lnSpc>
                <a:spcPct val="80000"/>
              </a:lnSpc>
            </a:pPr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to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enable domestic industry to develop solutions for breakthrough </a:t>
            </a:r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on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global markets</a:t>
            </a:r>
          </a:p>
          <a:p>
            <a:pPr>
              <a:lnSpc>
                <a:spcPct val="80000"/>
              </a:lnSpc>
            </a:pPr>
            <a:r>
              <a:rPr lang="sl-SI" sz="2000" dirty="0" smtClean="0"/>
              <a:t>dolgoročno zasledovati okoljske cilje, ki jim je Slovenija zavezana</a:t>
            </a:r>
          </a:p>
          <a:p>
            <a:pPr>
              <a:lnSpc>
                <a:spcPct val="80000"/>
              </a:lnSpc>
            </a:pP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to pursue long-term environmental goals to which Slovenia is committed to</a:t>
            </a:r>
          </a:p>
          <a:p>
            <a:pPr>
              <a:lnSpc>
                <a:spcPct val="80000"/>
              </a:lnSpc>
            </a:pPr>
            <a:r>
              <a:rPr lang="sl-SI" sz="2000" dirty="0" smtClean="0"/>
              <a:t>dva scenarija razvoja </a:t>
            </a:r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/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two development scenarios</a:t>
            </a:r>
          </a:p>
          <a:p>
            <a:pPr lvl="1">
              <a:lnSpc>
                <a:spcPct val="80000"/>
              </a:lnSpc>
            </a:pPr>
            <a:r>
              <a:rPr lang="sl-SI" sz="1800" dirty="0" smtClean="0"/>
              <a:t>osnovni scenarij </a:t>
            </a:r>
            <a:r>
              <a:rPr lang="sl-SI" sz="1800" dirty="0" smtClean="0">
                <a:solidFill>
                  <a:schemeClr val="bg1">
                    <a:lumMod val="65000"/>
                  </a:schemeClr>
                </a:solidFill>
              </a:rPr>
              <a:t>/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basic scenario (without Smart</a:t>
            </a:r>
            <a:r>
              <a:rPr lang="sl-SI" sz="18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Grids)</a:t>
            </a:r>
          </a:p>
          <a:p>
            <a:pPr lvl="1">
              <a:lnSpc>
                <a:spcPct val="80000"/>
              </a:lnSpc>
            </a:pPr>
            <a:r>
              <a:rPr lang="sl-SI" sz="1800" dirty="0" smtClean="0"/>
              <a:t>razvojni scenarij </a:t>
            </a:r>
            <a:r>
              <a:rPr lang="sl-SI" sz="1800" dirty="0" smtClean="0">
                <a:solidFill>
                  <a:schemeClr val="bg1">
                    <a:lumMod val="65000"/>
                  </a:schemeClr>
                </a:solidFill>
              </a:rPr>
              <a:t>/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development scenario (with Smart</a:t>
            </a:r>
            <a:r>
              <a:rPr lang="sl-SI" sz="18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Grids)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Komunalna energetika / Power Engineering 2012 /</a:t>
            </a:r>
            <a:r>
              <a:rPr lang="en-US" smtClean="0">
                <a:latin typeface="Arial Unicode MS" pitchFamily="34" charset="-128"/>
              </a:rPr>
              <a:t> </a:t>
            </a:r>
            <a:fld id="{CE8903AF-FFC1-49C8-BF56-715797FD9813}" type="slidenum">
              <a:rPr lang="en-US" smtClean="0">
                <a:latin typeface="Arial Unicode MS" pitchFamily="34" charset="-128"/>
              </a:rPr>
              <a:pPr>
                <a:defRPr/>
              </a:pPr>
              <a:t>5</a:t>
            </a:fld>
            <a:endParaRPr lang="en-US" dirty="0">
              <a:latin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476250"/>
            <a:ext cx="7416800" cy="936625"/>
          </a:xfrm>
        </p:spPr>
        <p:txBody>
          <a:bodyPr/>
          <a:lstStyle/>
          <a:p>
            <a:r>
              <a:rPr lang="sl-SI" dirty="0" smtClean="0"/>
              <a:t>Dolgoročni učinki</a:t>
            </a:r>
            <a:br>
              <a:rPr lang="sl-SI" dirty="0" smtClean="0"/>
            </a:br>
            <a:r>
              <a:rPr lang="en-GB" dirty="0" smtClean="0">
                <a:solidFill>
                  <a:srgbClr val="99CC00"/>
                </a:solidFill>
              </a:rPr>
              <a:t>Long</a:t>
            </a:r>
            <a:r>
              <a:rPr lang="sl-SI" dirty="0" smtClean="0">
                <a:solidFill>
                  <a:srgbClr val="99CC00"/>
                </a:solidFill>
              </a:rPr>
              <a:t>-</a:t>
            </a:r>
            <a:r>
              <a:rPr lang="en-GB" dirty="0" smtClean="0">
                <a:solidFill>
                  <a:srgbClr val="99CC00"/>
                </a:solidFill>
              </a:rPr>
              <a:t>term effects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2060575"/>
            <a:ext cx="7634287" cy="40354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l-SI" sz="2000" dirty="0" smtClean="0"/>
              <a:t>razlika med kumulativnimi vlaganji v omrežje do 2030 brez </a:t>
            </a:r>
            <a:r>
              <a:rPr lang="sl-SI" sz="2000" dirty="0" smtClean="0">
                <a:solidFill>
                  <a:srgbClr val="FF0000"/>
                </a:solidFill>
              </a:rPr>
              <a:t>(rdeča) </a:t>
            </a:r>
            <a:r>
              <a:rPr lang="sl-SI" sz="2000" dirty="0" smtClean="0"/>
              <a:t>in z naložbami v pametna omrežja </a:t>
            </a:r>
            <a:r>
              <a:rPr lang="sl-SI" sz="2000" dirty="0" smtClean="0">
                <a:solidFill>
                  <a:srgbClr val="0070C0"/>
                </a:solidFill>
              </a:rPr>
              <a:t>(modra)</a:t>
            </a:r>
          </a:p>
          <a:p>
            <a:pPr>
              <a:lnSpc>
                <a:spcPct val="80000"/>
              </a:lnSpc>
            </a:pP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difference between cumulative </a:t>
            </a:r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network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investments till 2030 without </a:t>
            </a:r>
            <a:r>
              <a:rPr lang="en-GB" sz="2000" dirty="0" smtClean="0">
                <a:solidFill>
                  <a:srgbClr val="FF0000"/>
                </a:solidFill>
              </a:rPr>
              <a:t>(red)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 and with Smart Grids investments </a:t>
            </a:r>
            <a:r>
              <a:rPr lang="en-GB" sz="2000" dirty="0" smtClean="0">
                <a:solidFill>
                  <a:srgbClr val="0070C0"/>
                </a:solidFill>
              </a:rPr>
              <a:t>(blue)</a:t>
            </a:r>
          </a:p>
          <a:p>
            <a:pPr>
              <a:lnSpc>
                <a:spcPct val="80000"/>
              </a:lnSpc>
            </a:pPr>
            <a:endParaRPr lang="sl-SI" sz="2000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" r="28492" b="25898"/>
          <a:stretch/>
        </p:blipFill>
        <p:spPr bwMode="auto">
          <a:xfrm>
            <a:off x="2627730" y="3299756"/>
            <a:ext cx="4778107" cy="28792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Komunalna energetika / Power Engineering 2012 /</a:t>
            </a:r>
            <a:r>
              <a:rPr lang="en-US" smtClean="0">
                <a:latin typeface="Arial Unicode MS" pitchFamily="34" charset="-128"/>
              </a:rPr>
              <a:t> </a:t>
            </a:r>
            <a:fld id="{CE8903AF-FFC1-49C8-BF56-715797FD9813}" type="slidenum">
              <a:rPr lang="en-US" smtClean="0">
                <a:latin typeface="Arial Unicode MS" pitchFamily="34" charset="-128"/>
              </a:rPr>
              <a:pPr>
                <a:defRPr/>
              </a:pPr>
              <a:t>6</a:t>
            </a:fld>
            <a:endParaRPr lang="en-US" dirty="0">
              <a:latin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988" y="476250"/>
            <a:ext cx="7416800" cy="936625"/>
          </a:xfrm>
        </p:spPr>
        <p:txBody>
          <a:bodyPr/>
          <a:lstStyle/>
          <a:p>
            <a:r>
              <a:rPr lang="sl-SI" dirty="0" smtClean="0"/>
              <a:t>Potek investicij</a:t>
            </a:r>
            <a:br>
              <a:rPr lang="sl-SI" dirty="0" smtClean="0"/>
            </a:br>
            <a:r>
              <a:rPr lang="en-GB" dirty="0" smtClean="0">
                <a:solidFill>
                  <a:srgbClr val="99CC00"/>
                </a:solidFill>
              </a:rPr>
              <a:t>Investment timeline</a:t>
            </a:r>
            <a:endParaRPr lang="en-GB" dirty="0">
              <a:solidFill>
                <a:srgbClr val="99CC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3" t="1551" r="1218" b="18616"/>
          <a:stretch/>
        </p:blipFill>
        <p:spPr bwMode="auto">
          <a:xfrm>
            <a:off x="1403560" y="1772770"/>
            <a:ext cx="7612378" cy="4032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59150" y="3382903"/>
            <a:ext cx="430887" cy="65178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sl-SI" sz="1600" dirty="0" smtClean="0">
                <a:latin typeface="+mj-lt"/>
              </a:rPr>
              <a:t>mio. €</a:t>
            </a:r>
            <a:endParaRPr lang="sl-SI" sz="16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37758" y="5805329"/>
            <a:ext cx="77062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 smtClean="0">
                <a:solidFill>
                  <a:srgbClr val="0070C0"/>
                </a:solidFill>
                <a:latin typeface="+mj-lt"/>
              </a:rPr>
              <a:t>s pametnimi omrežji      </a:t>
            </a:r>
            <a:r>
              <a:rPr lang="sl-SI" sz="1200" dirty="0" smtClean="0">
                <a:solidFill>
                  <a:srgbClr val="FF0000"/>
                </a:solidFill>
                <a:latin typeface="+mj-lt"/>
              </a:rPr>
              <a:t>brez pametnih omrežij                                       </a:t>
            </a:r>
            <a:r>
              <a:rPr lang="en-GB" sz="1200" dirty="0" smtClean="0">
                <a:solidFill>
                  <a:srgbClr val="0070C0"/>
                </a:solidFill>
                <a:latin typeface="+mj-lt"/>
              </a:rPr>
              <a:t>with Smart Grids</a:t>
            </a:r>
            <a:r>
              <a:rPr lang="sl-SI" sz="1200" dirty="0" smtClean="0">
                <a:solidFill>
                  <a:srgbClr val="0070C0"/>
                </a:solidFill>
                <a:latin typeface="+mj-lt"/>
              </a:rPr>
              <a:t>    </a:t>
            </a:r>
            <a:r>
              <a:rPr lang="en-GB" sz="12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n-GB" sz="1200" dirty="0" smtClean="0">
                <a:solidFill>
                  <a:srgbClr val="FF0000"/>
                </a:solidFill>
                <a:latin typeface="+mj-lt"/>
              </a:rPr>
              <a:t>without Smart Grids</a:t>
            </a:r>
            <a:endParaRPr lang="en-GB" sz="12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Komunalna energetika / Power Engineering 2012 /</a:t>
            </a:r>
            <a:r>
              <a:rPr lang="en-US" smtClean="0">
                <a:latin typeface="Arial Unicode MS" pitchFamily="34" charset="-128"/>
              </a:rPr>
              <a:t> </a:t>
            </a:r>
            <a:fld id="{CE8903AF-FFC1-49C8-BF56-715797FD9813}" type="slidenum">
              <a:rPr lang="en-US" smtClean="0">
                <a:latin typeface="Arial Unicode MS" pitchFamily="34" charset="-128"/>
              </a:rPr>
              <a:pPr>
                <a:defRPr/>
              </a:pPr>
              <a:t>7</a:t>
            </a:fld>
            <a:endParaRPr lang="en-US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582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title"/>
          </p:nvPr>
        </p:nvSpPr>
        <p:spPr>
          <a:xfrm>
            <a:off x="1042988" y="476250"/>
            <a:ext cx="7416800" cy="936625"/>
          </a:xfrm>
        </p:spPr>
        <p:txBody>
          <a:bodyPr/>
          <a:lstStyle/>
          <a:p>
            <a:r>
              <a:rPr lang="sl-SI" dirty="0"/>
              <a:t>F</a:t>
            </a:r>
            <a:r>
              <a:rPr lang="sl-SI" dirty="0" smtClean="0"/>
              <a:t>inanciranje do 2020</a:t>
            </a:r>
            <a:br>
              <a:rPr lang="sl-SI" dirty="0" smtClean="0"/>
            </a:br>
            <a:r>
              <a:rPr lang="en-GB" dirty="0" smtClean="0">
                <a:solidFill>
                  <a:srgbClr val="99CC00"/>
                </a:solidFill>
              </a:rPr>
              <a:t>Financing till 2020</a:t>
            </a:r>
            <a:endParaRPr lang="en-GB" sz="3600" dirty="0" smtClean="0">
              <a:solidFill>
                <a:srgbClr val="99CC00"/>
              </a:solidFill>
            </a:endParaRPr>
          </a:p>
        </p:txBody>
      </p:sp>
      <p:sp>
        <p:nvSpPr>
          <p:cNvPr id="7171" name="Rectangle 10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l-SI" sz="2000" dirty="0" smtClean="0"/>
              <a:t>po razvojnem scenariju moramo za pametna distribucijska omrežja do 2020 investirati vsaj 320 milijonov €</a:t>
            </a:r>
          </a:p>
          <a:p>
            <a:pPr>
              <a:lnSpc>
                <a:spcPct val="90000"/>
              </a:lnSpc>
            </a:pP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according to development scenario we have to invest in distribution Smart Grids at least €</a:t>
            </a:r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320 million till 2020</a:t>
            </a:r>
          </a:p>
          <a:p>
            <a:pPr>
              <a:lnSpc>
                <a:spcPct val="90000"/>
              </a:lnSpc>
            </a:pPr>
            <a:endParaRPr lang="sl-SI" sz="2000" dirty="0" smtClean="0"/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35288495"/>
              </p:ext>
            </p:extLst>
          </p:nvPr>
        </p:nvGraphicFramePr>
        <p:xfrm>
          <a:off x="1403560" y="3298020"/>
          <a:ext cx="5328025" cy="3559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Komunalna energetika / Power Engineering 2012 /</a:t>
            </a:r>
            <a:r>
              <a:rPr lang="en-US" smtClean="0">
                <a:latin typeface="Arial Unicode MS" pitchFamily="34" charset="-128"/>
              </a:rPr>
              <a:t> </a:t>
            </a:r>
            <a:fld id="{CE8903AF-FFC1-49C8-BF56-715797FD9813}" type="slidenum">
              <a:rPr lang="en-US" smtClean="0">
                <a:latin typeface="Arial Unicode MS" pitchFamily="34" charset="-128"/>
              </a:rPr>
              <a:pPr>
                <a:defRPr/>
              </a:pPr>
              <a:t>8</a:t>
            </a:fld>
            <a:endParaRPr lang="en-US" dirty="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71550" y="476250"/>
            <a:ext cx="7416800" cy="936625"/>
          </a:xfrm>
        </p:spPr>
        <p:txBody>
          <a:bodyPr/>
          <a:lstStyle/>
          <a:p>
            <a:r>
              <a:rPr lang="sl-SI" dirty="0" smtClean="0"/>
              <a:t>… financiranje </a:t>
            </a:r>
            <a:r>
              <a:rPr lang="sl-SI" dirty="0"/>
              <a:t>do 2020</a:t>
            </a:r>
            <a:br>
              <a:rPr lang="sl-SI" dirty="0"/>
            </a:br>
            <a:r>
              <a:rPr lang="en-GB" dirty="0" smtClean="0">
                <a:solidFill>
                  <a:srgbClr val="99CC00"/>
                </a:solidFill>
              </a:rPr>
              <a:t>… financing till 2020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sz="2000" dirty="0" smtClean="0"/>
              <a:t>za raziskave (skupno 10 milijonov €)</a:t>
            </a:r>
          </a:p>
          <a:p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for research (€</a:t>
            </a:r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10 million</a:t>
            </a:r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 in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total)</a:t>
            </a:r>
          </a:p>
          <a:p>
            <a:pPr lvl="1"/>
            <a:r>
              <a:rPr lang="sl-SI" sz="1800" dirty="0" smtClean="0"/>
              <a:t>15% sredstev zagotovijo SODO in EDP</a:t>
            </a:r>
          </a:p>
          <a:p>
            <a:pPr lvl="1"/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15% of</a:t>
            </a:r>
            <a:r>
              <a:rPr lang="sl-SI" sz="18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funds from distribution system operator and utilities</a:t>
            </a:r>
          </a:p>
          <a:p>
            <a:pPr lvl="1"/>
            <a:r>
              <a:rPr lang="sl-SI" sz="1800" dirty="0" smtClean="0"/>
              <a:t>85% sredstev se zagotovi iz javno-zasebnih partnerstev</a:t>
            </a:r>
          </a:p>
          <a:p>
            <a:pPr lvl="1"/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85% of funds from public-private partnership</a:t>
            </a:r>
          </a:p>
          <a:p>
            <a:r>
              <a:rPr lang="sl-SI" sz="2000" dirty="0" smtClean="0"/>
              <a:t>za demonstracijske projekte (skupno 32 milijonov €) se sredstva v celoti zagotovi iz javno-zasebnih partnerstev</a:t>
            </a:r>
          </a:p>
          <a:p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all funds from public-private partnership for demonstration projects (€</a:t>
            </a:r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32 million</a:t>
            </a:r>
            <a:r>
              <a:rPr lang="sl-SI" sz="20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in total)</a:t>
            </a:r>
          </a:p>
          <a:p>
            <a:pPr lvl="1"/>
            <a:r>
              <a:rPr lang="sl-SI" sz="1800" dirty="0" smtClean="0"/>
              <a:t>polovico industrija, polovico država iz razvojnih sredstev</a:t>
            </a:r>
          </a:p>
          <a:p>
            <a:pPr lvl="1"/>
            <a:r>
              <a:rPr lang="sl-SI" sz="1800" dirty="0" smtClean="0">
                <a:solidFill>
                  <a:schemeClr val="bg1">
                    <a:lumMod val="65000"/>
                  </a:schemeClr>
                </a:solidFill>
              </a:rPr>
              <a:t>one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half from industry, </a:t>
            </a:r>
            <a:r>
              <a:rPr lang="sl-SI" sz="1800" dirty="0" smtClean="0">
                <a:solidFill>
                  <a:schemeClr val="bg1">
                    <a:lumMod val="65000"/>
                  </a:schemeClr>
                </a:solidFill>
              </a:rPr>
              <a:t>one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half from state development funds</a:t>
            </a:r>
          </a:p>
          <a:p>
            <a:pPr lvl="1"/>
            <a:endParaRPr lang="sl-SI" sz="1600" dirty="0" smtClean="0">
              <a:solidFill>
                <a:srgbClr val="99CC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Komunalna energetika / Power Engineering 2012 /</a:t>
            </a:r>
            <a:r>
              <a:rPr lang="en-US" smtClean="0">
                <a:latin typeface="Arial Unicode MS" pitchFamily="34" charset="-128"/>
              </a:rPr>
              <a:t> </a:t>
            </a:r>
            <a:fld id="{CE8903AF-FFC1-49C8-BF56-715797FD9813}" type="slidenum">
              <a:rPr lang="en-US" smtClean="0">
                <a:latin typeface="Arial Unicode MS" pitchFamily="34" charset="-128"/>
              </a:rPr>
              <a:pPr>
                <a:defRPr/>
              </a:pPr>
              <a:t>9</a:t>
            </a:fld>
            <a:endParaRPr lang="en-US" dirty="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L-FE">
  <a:themeElements>
    <a:clrScheme name="UL-FE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CC"/>
      </a:hlink>
      <a:folHlink>
        <a:srgbClr val="B2B2B2"/>
      </a:folHlink>
    </a:clrScheme>
    <a:fontScheme name="UL-F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L-F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L-F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L-F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UL-FE 8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0000CC"/>
    </a:hlink>
    <a:folHlink>
      <a:srgbClr val="B2B2B2"/>
    </a:folHlink>
  </a:clrScheme>
  <a:fontScheme name="UL-F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3785</TotalTime>
  <Words>1261</Words>
  <Application>Microsoft Office PowerPoint</Application>
  <PresentationFormat>On-screen Show (4:3)</PresentationFormat>
  <Paragraphs>194</Paragraphs>
  <Slides>17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UL-FE</vt:lpstr>
      <vt:lpstr>Custom Design</vt:lpstr>
      <vt:lpstr>Program razvoja pametnih omrežij v Sloveniji Smart Grids Development Program in Slovenia</vt:lpstr>
      <vt:lpstr>Nekaj dejstev za uvod A few facts for introduction</vt:lpstr>
      <vt:lpstr>… dejstva … facts</vt:lpstr>
      <vt:lpstr>PowerPoint Presentation</vt:lpstr>
      <vt:lpstr>Cilji programa Program goals</vt:lpstr>
      <vt:lpstr>Dolgoročni učinki Long-term effects</vt:lpstr>
      <vt:lpstr>Potek investicij Investment timeline</vt:lpstr>
      <vt:lpstr>Financiranje do 2020 Financing till 2020</vt:lpstr>
      <vt:lpstr>… financiranje do 2020 … financing till 2020</vt:lpstr>
      <vt:lpstr>… financiranje do 2020 … financing till 2020</vt:lpstr>
      <vt:lpstr>Elementi pametnih omrežij Smart Grids elements</vt:lpstr>
      <vt:lpstr>Stanje na področju novih tehnologij State-of-the-Art of new technologies</vt:lpstr>
      <vt:lpstr>Predvideni projektni sklopi Foreseen project clusters</vt:lpstr>
      <vt:lpstr>Pomen za gospodarstvo Importance for the economy</vt:lpstr>
      <vt:lpstr>Zaključki Conclusions</vt:lpstr>
      <vt:lpstr>… zaključki … conclusions</vt:lpstr>
      <vt:lpstr>… zaključki … 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papic</dc:creator>
  <cp:lastModifiedBy>papic</cp:lastModifiedBy>
  <cp:revision>366</cp:revision>
  <cp:lastPrinted>2012-05-12T18:36:34Z</cp:lastPrinted>
  <dcterms:created xsi:type="dcterms:W3CDTF">1601-01-01T00:00:00Z</dcterms:created>
  <dcterms:modified xsi:type="dcterms:W3CDTF">2012-05-14T19:50:07Z</dcterms:modified>
</cp:coreProperties>
</file>