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7" r:id="rId2"/>
  </p:sldMasterIdLst>
  <p:notesMasterIdLst>
    <p:notesMasterId r:id="rId19"/>
  </p:notesMasterIdLst>
  <p:sldIdLst>
    <p:sldId id="269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4" r:id="rId13"/>
    <p:sldId id="283" r:id="rId14"/>
    <p:sldId id="285" r:id="rId15"/>
    <p:sldId id="286" r:id="rId16"/>
    <p:sldId id="281" r:id="rId17"/>
    <p:sldId id="282" r:id="rId18"/>
  </p:sldIdLst>
  <p:sldSz cx="20104100" cy="12566650"/>
  <p:notesSz cx="20104100" cy="1256665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7fr44Arc2n89V4DX7zFlHA==" hashData="na2Evl5/mvtpr7ttQOZXXYC+CkU="/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F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78" y="-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6C39C-DF8C-47E3-9CA0-292C3A5CF6B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EEEB7BCB-A464-467A-81CC-6378F39F134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sl-SI" sz="3200" dirty="0" smtClean="0"/>
            <a:t>Informacije iz omrežja  in stanje</a:t>
          </a:r>
        </a:p>
        <a:p>
          <a:pPr rtl="0"/>
          <a:r>
            <a:rPr lang="sl-SI" sz="3200" dirty="0" smtClean="0"/>
            <a:t> topologije uporabiti v realnem času za izboljšanje kvalitete napajanja</a:t>
          </a:r>
          <a:endParaRPr lang="sl-SI" sz="3200" dirty="0"/>
        </a:p>
      </dgm:t>
    </dgm:pt>
    <dgm:pt modelId="{2E258FDB-2B58-44F1-9737-8314287EEC50}" type="parTrans" cxnId="{4A9489C9-AD16-4F85-A091-9B9ED276BBDA}">
      <dgm:prSet/>
      <dgm:spPr/>
      <dgm:t>
        <a:bodyPr/>
        <a:lstStyle/>
        <a:p>
          <a:endParaRPr lang="sl-SI" sz="3200"/>
        </a:p>
      </dgm:t>
    </dgm:pt>
    <dgm:pt modelId="{9AD212B9-3943-4B4C-88CB-37F7B25E4AEE}" type="sibTrans" cxnId="{4A9489C9-AD16-4F85-A091-9B9ED276BBDA}">
      <dgm:prSet/>
      <dgm:spPr/>
      <dgm:t>
        <a:bodyPr/>
        <a:lstStyle/>
        <a:p>
          <a:endParaRPr lang="sl-SI" sz="3200"/>
        </a:p>
      </dgm:t>
    </dgm:pt>
    <dgm:pt modelId="{AB41E26B-14BC-4BD1-8A4D-7F520C018C8D}" type="pres">
      <dgm:prSet presAssocID="{0D56C39C-DF8C-47E3-9CA0-292C3A5CF6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4965FB1A-8CB3-4C92-B7E0-E10FA9A8E77A}" type="pres">
      <dgm:prSet presAssocID="{EEEB7BCB-A464-467A-81CC-6378F39F134E}" presName="parentText" presStyleLbl="node1" presStyleIdx="0" presStyleCnt="1" custLinFactNeighborX="1053" custLinFactNeighborY="-18">
        <dgm:presLayoutVars>
          <dgm:chMax val="0"/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60EBA35C-0006-48DB-AE2B-9C3DAB358813}" type="presOf" srcId="{EEEB7BCB-A464-467A-81CC-6378F39F134E}" destId="{4965FB1A-8CB3-4C92-B7E0-E10FA9A8E77A}" srcOrd="0" destOrd="0" presId="urn:microsoft.com/office/officeart/2005/8/layout/vList2"/>
    <dgm:cxn modelId="{4A9489C9-AD16-4F85-A091-9B9ED276BBDA}" srcId="{0D56C39C-DF8C-47E3-9CA0-292C3A5CF6BC}" destId="{EEEB7BCB-A464-467A-81CC-6378F39F134E}" srcOrd="0" destOrd="0" parTransId="{2E258FDB-2B58-44F1-9737-8314287EEC50}" sibTransId="{9AD212B9-3943-4B4C-88CB-37F7B25E4AEE}"/>
    <dgm:cxn modelId="{C701578F-7250-4AC1-8CA6-31BFE560E091}" type="presOf" srcId="{0D56C39C-DF8C-47E3-9CA0-292C3A5CF6BC}" destId="{AB41E26B-14BC-4BD1-8A4D-7F520C018C8D}" srcOrd="0" destOrd="0" presId="urn:microsoft.com/office/officeart/2005/8/layout/vList2"/>
    <dgm:cxn modelId="{F8F170AF-0DE2-4777-9D08-F8432106C202}" type="presParOf" srcId="{AB41E26B-14BC-4BD1-8A4D-7F520C018C8D}" destId="{4965FB1A-8CB3-4C92-B7E0-E10FA9A8E7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56C39C-DF8C-47E3-9CA0-292C3A5CF6B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EEEB7BCB-A464-467A-81CC-6378F39F134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sl-SI" sz="3200" dirty="0" smtClean="0">
              <a:effectLst/>
            </a:rPr>
            <a:t>Optimizacija omrežja za vključevanje in obratovanje razpršenih obnovljivih virov</a:t>
          </a:r>
          <a:endParaRPr lang="sl-SI" sz="3200" dirty="0"/>
        </a:p>
      </dgm:t>
    </dgm:pt>
    <dgm:pt modelId="{2E258FDB-2B58-44F1-9737-8314287EEC50}" type="parTrans" cxnId="{4A9489C9-AD16-4F85-A091-9B9ED276BBDA}">
      <dgm:prSet/>
      <dgm:spPr/>
      <dgm:t>
        <a:bodyPr/>
        <a:lstStyle/>
        <a:p>
          <a:endParaRPr lang="sl-SI" sz="3200"/>
        </a:p>
      </dgm:t>
    </dgm:pt>
    <dgm:pt modelId="{9AD212B9-3943-4B4C-88CB-37F7B25E4AEE}" type="sibTrans" cxnId="{4A9489C9-AD16-4F85-A091-9B9ED276BBDA}">
      <dgm:prSet/>
      <dgm:spPr/>
      <dgm:t>
        <a:bodyPr/>
        <a:lstStyle/>
        <a:p>
          <a:endParaRPr lang="sl-SI" sz="3200"/>
        </a:p>
      </dgm:t>
    </dgm:pt>
    <dgm:pt modelId="{AB41E26B-14BC-4BD1-8A4D-7F520C018C8D}" type="pres">
      <dgm:prSet presAssocID="{0D56C39C-DF8C-47E3-9CA0-292C3A5CF6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4965FB1A-8CB3-4C92-B7E0-E10FA9A8E77A}" type="pres">
      <dgm:prSet presAssocID="{EEEB7BCB-A464-467A-81CC-6378F39F134E}" presName="parentText" presStyleLbl="node1" presStyleIdx="0" presStyleCnt="1" custLinFactNeighborX="-2083" custLinFactNeighborY="-5992">
        <dgm:presLayoutVars>
          <dgm:chMax val="0"/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4ABDA483-9922-44AD-AA6A-51DCBCEC0F0E}" type="presOf" srcId="{EEEB7BCB-A464-467A-81CC-6378F39F134E}" destId="{4965FB1A-8CB3-4C92-B7E0-E10FA9A8E77A}" srcOrd="0" destOrd="0" presId="urn:microsoft.com/office/officeart/2005/8/layout/vList2"/>
    <dgm:cxn modelId="{13C686CE-16E9-416B-B715-AD429224AAC6}" type="presOf" srcId="{0D56C39C-DF8C-47E3-9CA0-292C3A5CF6BC}" destId="{AB41E26B-14BC-4BD1-8A4D-7F520C018C8D}" srcOrd="0" destOrd="0" presId="urn:microsoft.com/office/officeart/2005/8/layout/vList2"/>
    <dgm:cxn modelId="{4A9489C9-AD16-4F85-A091-9B9ED276BBDA}" srcId="{0D56C39C-DF8C-47E3-9CA0-292C3A5CF6BC}" destId="{EEEB7BCB-A464-467A-81CC-6378F39F134E}" srcOrd="0" destOrd="0" parTransId="{2E258FDB-2B58-44F1-9737-8314287EEC50}" sibTransId="{9AD212B9-3943-4B4C-88CB-37F7B25E4AEE}"/>
    <dgm:cxn modelId="{DDE15D53-97AB-43AE-958A-45C6528CC176}" type="presParOf" srcId="{AB41E26B-14BC-4BD1-8A4D-7F520C018C8D}" destId="{4965FB1A-8CB3-4C92-B7E0-E10FA9A8E7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56C39C-DF8C-47E3-9CA0-292C3A5CF6B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EEEB7BCB-A464-467A-81CC-6378F39F134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sl-SI" sz="3200" dirty="0" smtClean="0">
              <a:effectLst/>
            </a:rPr>
            <a:t>Optimizacija konične moči</a:t>
          </a:r>
          <a:endParaRPr lang="sl-SI" sz="3200" dirty="0"/>
        </a:p>
      </dgm:t>
    </dgm:pt>
    <dgm:pt modelId="{2E258FDB-2B58-44F1-9737-8314287EEC50}" type="parTrans" cxnId="{4A9489C9-AD16-4F85-A091-9B9ED276BBDA}">
      <dgm:prSet/>
      <dgm:spPr/>
      <dgm:t>
        <a:bodyPr/>
        <a:lstStyle/>
        <a:p>
          <a:endParaRPr lang="sl-SI" sz="3200"/>
        </a:p>
      </dgm:t>
    </dgm:pt>
    <dgm:pt modelId="{9AD212B9-3943-4B4C-88CB-37F7B25E4AEE}" type="sibTrans" cxnId="{4A9489C9-AD16-4F85-A091-9B9ED276BBDA}">
      <dgm:prSet/>
      <dgm:spPr/>
      <dgm:t>
        <a:bodyPr/>
        <a:lstStyle/>
        <a:p>
          <a:endParaRPr lang="sl-SI" sz="3200"/>
        </a:p>
      </dgm:t>
    </dgm:pt>
    <dgm:pt modelId="{AB41E26B-14BC-4BD1-8A4D-7F520C018C8D}" type="pres">
      <dgm:prSet presAssocID="{0D56C39C-DF8C-47E3-9CA0-292C3A5CF6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4965FB1A-8CB3-4C92-B7E0-E10FA9A8E77A}" type="pres">
      <dgm:prSet presAssocID="{EEEB7BCB-A464-467A-81CC-6378F39F134E}" presName="parentText" presStyleLbl="node1" presStyleIdx="0" presStyleCnt="1" custLinFactY="100000" custLinFactNeighborX="-1042" custLinFactNeighborY="122214">
        <dgm:presLayoutVars>
          <dgm:chMax val="0"/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C56515E3-B7C7-4EE6-B224-E5293DBAE789}" type="presOf" srcId="{0D56C39C-DF8C-47E3-9CA0-292C3A5CF6BC}" destId="{AB41E26B-14BC-4BD1-8A4D-7F520C018C8D}" srcOrd="0" destOrd="0" presId="urn:microsoft.com/office/officeart/2005/8/layout/vList2"/>
    <dgm:cxn modelId="{4A9489C9-AD16-4F85-A091-9B9ED276BBDA}" srcId="{0D56C39C-DF8C-47E3-9CA0-292C3A5CF6BC}" destId="{EEEB7BCB-A464-467A-81CC-6378F39F134E}" srcOrd="0" destOrd="0" parTransId="{2E258FDB-2B58-44F1-9737-8314287EEC50}" sibTransId="{9AD212B9-3943-4B4C-88CB-37F7B25E4AEE}"/>
    <dgm:cxn modelId="{9F921002-1974-4655-8CCD-05003992A578}" type="presOf" srcId="{EEEB7BCB-A464-467A-81CC-6378F39F134E}" destId="{4965FB1A-8CB3-4C92-B7E0-E10FA9A8E77A}" srcOrd="0" destOrd="0" presId="urn:microsoft.com/office/officeart/2005/8/layout/vList2"/>
    <dgm:cxn modelId="{05979CBF-1BBC-4B18-BB35-F5FCD4135BDC}" type="presParOf" srcId="{AB41E26B-14BC-4BD1-8A4D-7F520C018C8D}" destId="{4965FB1A-8CB3-4C92-B7E0-E10FA9A8E7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56C39C-DF8C-47E3-9CA0-292C3A5CF6B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EEEB7BCB-A464-467A-81CC-6378F39F134E}">
      <dgm:prSet custT="1"/>
      <dgm:spPr/>
      <dgm:t>
        <a:bodyPr/>
        <a:lstStyle/>
        <a:p>
          <a:pPr rtl="0"/>
          <a:r>
            <a:rPr lang="sl-SI" sz="3200" dirty="0" smtClean="0"/>
            <a:t>FDIR</a:t>
          </a:r>
        </a:p>
        <a:p>
          <a:r>
            <a:rPr lang="sl-SI" sz="3200" dirty="0" smtClean="0"/>
            <a:t>(</a:t>
          </a:r>
          <a:r>
            <a:rPr lang="sl-SI" sz="3200" dirty="0" err="1" smtClean="0"/>
            <a:t>Fault</a:t>
          </a:r>
          <a:r>
            <a:rPr lang="sl-SI" sz="3200" dirty="0" smtClean="0"/>
            <a:t> </a:t>
          </a:r>
          <a:r>
            <a:rPr lang="sl-SI" sz="3200" dirty="0" err="1" smtClean="0"/>
            <a:t>Detection</a:t>
          </a:r>
          <a:r>
            <a:rPr lang="sl-SI" sz="3200" dirty="0" smtClean="0"/>
            <a:t>, </a:t>
          </a:r>
          <a:r>
            <a:rPr lang="sl-SI" sz="3200" dirty="0" err="1" smtClean="0"/>
            <a:t>Isolation</a:t>
          </a:r>
          <a:r>
            <a:rPr lang="sl-SI" sz="3200" dirty="0" smtClean="0"/>
            <a:t> </a:t>
          </a:r>
          <a:r>
            <a:rPr lang="sl-SI" sz="3200" dirty="0" err="1" smtClean="0"/>
            <a:t>and</a:t>
          </a:r>
          <a:r>
            <a:rPr lang="sl-SI" sz="3200" dirty="0" smtClean="0"/>
            <a:t> </a:t>
          </a:r>
          <a:r>
            <a:rPr lang="sl-SI" sz="3200" dirty="0" err="1" smtClean="0"/>
            <a:t>service</a:t>
          </a:r>
          <a:r>
            <a:rPr lang="sl-SI" sz="3200" dirty="0" smtClean="0"/>
            <a:t> </a:t>
          </a:r>
          <a:r>
            <a:rPr lang="sl-SI" sz="3200" dirty="0" err="1" smtClean="0"/>
            <a:t>restoration</a:t>
          </a:r>
          <a:r>
            <a:rPr lang="sl-SI" sz="3200" dirty="0" smtClean="0"/>
            <a:t>)</a:t>
          </a:r>
        </a:p>
        <a:p>
          <a:r>
            <a:rPr lang="sl-SI" sz="3200" dirty="0" smtClean="0"/>
            <a:t>Lociranje okvare in ponovna vzpostavitev napajanja</a:t>
          </a:r>
          <a:endParaRPr lang="sl-SI" sz="3200" dirty="0"/>
        </a:p>
      </dgm:t>
    </dgm:pt>
    <dgm:pt modelId="{2E258FDB-2B58-44F1-9737-8314287EEC50}" type="parTrans" cxnId="{4A9489C9-AD16-4F85-A091-9B9ED276BBDA}">
      <dgm:prSet/>
      <dgm:spPr/>
      <dgm:t>
        <a:bodyPr/>
        <a:lstStyle/>
        <a:p>
          <a:endParaRPr lang="sl-SI" sz="3200"/>
        </a:p>
      </dgm:t>
    </dgm:pt>
    <dgm:pt modelId="{9AD212B9-3943-4B4C-88CB-37F7B25E4AEE}" type="sibTrans" cxnId="{4A9489C9-AD16-4F85-A091-9B9ED276BBDA}">
      <dgm:prSet/>
      <dgm:spPr/>
      <dgm:t>
        <a:bodyPr/>
        <a:lstStyle/>
        <a:p>
          <a:endParaRPr lang="sl-SI" sz="3200"/>
        </a:p>
      </dgm:t>
    </dgm:pt>
    <dgm:pt modelId="{AB41E26B-14BC-4BD1-8A4D-7F520C018C8D}" type="pres">
      <dgm:prSet presAssocID="{0D56C39C-DF8C-47E3-9CA0-292C3A5CF6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4965FB1A-8CB3-4C92-B7E0-E10FA9A8E77A}" type="pres">
      <dgm:prSet presAssocID="{EEEB7BCB-A464-467A-81CC-6378F39F134E}" presName="parentText" presStyleLbl="node1" presStyleIdx="0" presStyleCnt="1" custLinFactNeighborY="-8840">
        <dgm:presLayoutVars>
          <dgm:chMax val="0"/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C269F1FA-BE9B-4D55-9B47-D3FE545AE8C4}" type="presOf" srcId="{EEEB7BCB-A464-467A-81CC-6378F39F134E}" destId="{4965FB1A-8CB3-4C92-B7E0-E10FA9A8E77A}" srcOrd="0" destOrd="0" presId="urn:microsoft.com/office/officeart/2005/8/layout/vList2"/>
    <dgm:cxn modelId="{2A45F383-5C98-4047-A116-AA10C742C8AB}" type="presOf" srcId="{0D56C39C-DF8C-47E3-9CA0-292C3A5CF6BC}" destId="{AB41E26B-14BC-4BD1-8A4D-7F520C018C8D}" srcOrd="0" destOrd="0" presId="urn:microsoft.com/office/officeart/2005/8/layout/vList2"/>
    <dgm:cxn modelId="{4A9489C9-AD16-4F85-A091-9B9ED276BBDA}" srcId="{0D56C39C-DF8C-47E3-9CA0-292C3A5CF6BC}" destId="{EEEB7BCB-A464-467A-81CC-6378F39F134E}" srcOrd="0" destOrd="0" parTransId="{2E258FDB-2B58-44F1-9737-8314287EEC50}" sibTransId="{9AD212B9-3943-4B4C-88CB-37F7B25E4AEE}"/>
    <dgm:cxn modelId="{F00AFE4B-8E63-45AB-9717-4E89BB2A6E24}" type="presParOf" srcId="{AB41E26B-14BC-4BD1-8A4D-7F520C018C8D}" destId="{4965FB1A-8CB3-4C92-B7E0-E10FA9A8E7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56C39C-DF8C-47E3-9CA0-292C3A5CF6B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EEEB7BCB-A464-467A-81CC-6378F39F134E}">
      <dgm:prSet custT="1"/>
      <dgm:spPr/>
      <dgm:t>
        <a:bodyPr/>
        <a:lstStyle/>
        <a:p>
          <a:pPr rtl="0"/>
          <a:r>
            <a:rPr lang="sl-SI" sz="3200" dirty="0" smtClean="0"/>
            <a:t>VVO</a:t>
          </a:r>
        </a:p>
        <a:p>
          <a:r>
            <a:rPr lang="sl-SI" sz="3200" dirty="0" smtClean="0"/>
            <a:t>Optimizacija napetostni in jalove moči</a:t>
          </a:r>
          <a:endParaRPr lang="sl-SI" sz="3200" dirty="0"/>
        </a:p>
      </dgm:t>
    </dgm:pt>
    <dgm:pt modelId="{2E258FDB-2B58-44F1-9737-8314287EEC50}" type="parTrans" cxnId="{4A9489C9-AD16-4F85-A091-9B9ED276BBDA}">
      <dgm:prSet/>
      <dgm:spPr/>
      <dgm:t>
        <a:bodyPr/>
        <a:lstStyle/>
        <a:p>
          <a:endParaRPr lang="sl-SI" sz="3200"/>
        </a:p>
      </dgm:t>
    </dgm:pt>
    <dgm:pt modelId="{9AD212B9-3943-4B4C-88CB-37F7B25E4AEE}" type="sibTrans" cxnId="{4A9489C9-AD16-4F85-A091-9B9ED276BBDA}">
      <dgm:prSet/>
      <dgm:spPr/>
      <dgm:t>
        <a:bodyPr/>
        <a:lstStyle/>
        <a:p>
          <a:endParaRPr lang="sl-SI" sz="3200"/>
        </a:p>
      </dgm:t>
    </dgm:pt>
    <dgm:pt modelId="{AB41E26B-14BC-4BD1-8A4D-7F520C018C8D}" type="pres">
      <dgm:prSet presAssocID="{0D56C39C-DF8C-47E3-9CA0-292C3A5CF6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4965FB1A-8CB3-4C92-B7E0-E10FA9A8E77A}" type="pres">
      <dgm:prSet presAssocID="{EEEB7BCB-A464-467A-81CC-6378F39F134E}" presName="parentText" presStyleLbl="node1" presStyleIdx="0" presStyleCnt="1" custLinFactNeighborX="2528" custLinFactNeighborY="-14335">
        <dgm:presLayoutVars>
          <dgm:chMax val="0"/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4C1D9C3D-C5D2-48FB-8157-896D3107EFB2}" type="presOf" srcId="{0D56C39C-DF8C-47E3-9CA0-292C3A5CF6BC}" destId="{AB41E26B-14BC-4BD1-8A4D-7F520C018C8D}" srcOrd="0" destOrd="0" presId="urn:microsoft.com/office/officeart/2005/8/layout/vList2"/>
    <dgm:cxn modelId="{786E0015-0C4A-47D4-967A-FC07DE7E0EB0}" type="presOf" srcId="{EEEB7BCB-A464-467A-81CC-6378F39F134E}" destId="{4965FB1A-8CB3-4C92-B7E0-E10FA9A8E77A}" srcOrd="0" destOrd="0" presId="urn:microsoft.com/office/officeart/2005/8/layout/vList2"/>
    <dgm:cxn modelId="{4A9489C9-AD16-4F85-A091-9B9ED276BBDA}" srcId="{0D56C39C-DF8C-47E3-9CA0-292C3A5CF6BC}" destId="{EEEB7BCB-A464-467A-81CC-6378F39F134E}" srcOrd="0" destOrd="0" parTransId="{2E258FDB-2B58-44F1-9737-8314287EEC50}" sibTransId="{9AD212B9-3943-4B4C-88CB-37F7B25E4AEE}"/>
    <dgm:cxn modelId="{701E5F22-6E94-4DAE-9F6F-D579C8FC2457}" type="presParOf" srcId="{AB41E26B-14BC-4BD1-8A4D-7F520C018C8D}" destId="{4965FB1A-8CB3-4C92-B7E0-E10FA9A8E7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D56C39C-DF8C-47E3-9CA0-292C3A5CF6B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EEEB7BCB-A464-467A-81CC-6378F39F134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sl-SI" sz="3200" dirty="0" smtClean="0"/>
            <a:t>Informacije iz omrežja  in stanje</a:t>
          </a:r>
        </a:p>
        <a:p>
          <a:pPr rtl="0"/>
          <a:r>
            <a:rPr lang="sl-SI" sz="3200" dirty="0" smtClean="0"/>
            <a:t> topologije uporabiti v realnem času za izboljšanje kvalitete napajanja</a:t>
          </a:r>
          <a:endParaRPr lang="sl-SI" sz="3200" dirty="0"/>
        </a:p>
      </dgm:t>
    </dgm:pt>
    <dgm:pt modelId="{2E258FDB-2B58-44F1-9737-8314287EEC50}" type="parTrans" cxnId="{4A9489C9-AD16-4F85-A091-9B9ED276BBDA}">
      <dgm:prSet/>
      <dgm:spPr/>
      <dgm:t>
        <a:bodyPr/>
        <a:lstStyle/>
        <a:p>
          <a:endParaRPr lang="sl-SI" sz="3200"/>
        </a:p>
      </dgm:t>
    </dgm:pt>
    <dgm:pt modelId="{9AD212B9-3943-4B4C-88CB-37F7B25E4AEE}" type="sibTrans" cxnId="{4A9489C9-AD16-4F85-A091-9B9ED276BBDA}">
      <dgm:prSet/>
      <dgm:spPr/>
      <dgm:t>
        <a:bodyPr/>
        <a:lstStyle/>
        <a:p>
          <a:endParaRPr lang="sl-SI" sz="3200"/>
        </a:p>
      </dgm:t>
    </dgm:pt>
    <dgm:pt modelId="{AB41E26B-14BC-4BD1-8A4D-7F520C018C8D}" type="pres">
      <dgm:prSet presAssocID="{0D56C39C-DF8C-47E3-9CA0-292C3A5CF6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4965FB1A-8CB3-4C92-B7E0-E10FA9A8E77A}" type="pres">
      <dgm:prSet presAssocID="{EEEB7BCB-A464-467A-81CC-6378F39F134E}" presName="parentText" presStyleLbl="node1" presStyleIdx="0" presStyleCnt="1" custLinFactNeighborX="-4211" custLinFactNeighborY="-20888">
        <dgm:presLayoutVars>
          <dgm:chMax val="0"/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25F623B4-A288-4365-AD1D-8E329BE815AA}" type="presOf" srcId="{EEEB7BCB-A464-467A-81CC-6378F39F134E}" destId="{4965FB1A-8CB3-4C92-B7E0-E10FA9A8E77A}" srcOrd="0" destOrd="0" presId="urn:microsoft.com/office/officeart/2005/8/layout/vList2"/>
    <dgm:cxn modelId="{BADDBC11-B1DF-4A02-AED6-1BFCAD11C98A}" type="presOf" srcId="{0D56C39C-DF8C-47E3-9CA0-292C3A5CF6BC}" destId="{AB41E26B-14BC-4BD1-8A4D-7F520C018C8D}" srcOrd="0" destOrd="0" presId="urn:microsoft.com/office/officeart/2005/8/layout/vList2"/>
    <dgm:cxn modelId="{4A9489C9-AD16-4F85-A091-9B9ED276BBDA}" srcId="{0D56C39C-DF8C-47E3-9CA0-292C3A5CF6BC}" destId="{EEEB7BCB-A464-467A-81CC-6378F39F134E}" srcOrd="0" destOrd="0" parTransId="{2E258FDB-2B58-44F1-9737-8314287EEC50}" sibTransId="{9AD212B9-3943-4B4C-88CB-37F7B25E4AEE}"/>
    <dgm:cxn modelId="{E5E8A391-65A2-4643-8E1F-DAF4C987D251}" type="presParOf" srcId="{AB41E26B-14BC-4BD1-8A4D-7F520C018C8D}" destId="{4965FB1A-8CB3-4C92-B7E0-E10FA9A8E7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D56C39C-DF8C-47E3-9CA0-292C3A5CF6B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EEEB7BCB-A464-467A-81CC-6378F39F134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sl-SI" sz="3200" dirty="0" smtClean="0">
              <a:effectLst/>
            </a:rPr>
            <a:t>Optimizacija omrežja za vključevanje in obratovanje razpršenih obnovljivih virov</a:t>
          </a:r>
          <a:endParaRPr lang="sl-SI" sz="3200" dirty="0"/>
        </a:p>
      </dgm:t>
    </dgm:pt>
    <dgm:pt modelId="{2E258FDB-2B58-44F1-9737-8314287EEC50}" type="parTrans" cxnId="{4A9489C9-AD16-4F85-A091-9B9ED276BBDA}">
      <dgm:prSet/>
      <dgm:spPr/>
      <dgm:t>
        <a:bodyPr/>
        <a:lstStyle/>
        <a:p>
          <a:endParaRPr lang="sl-SI" sz="3200"/>
        </a:p>
      </dgm:t>
    </dgm:pt>
    <dgm:pt modelId="{9AD212B9-3943-4B4C-88CB-37F7B25E4AEE}" type="sibTrans" cxnId="{4A9489C9-AD16-4F85-A091-9B9ED276BBDA}">
      <dgm:prSet/>
      <dgm:spPr/>
      <dgm:t>
        <a:bodyPr/>
        <a:lstStyle/>
        <a:p>
          <a:endParaRPr lang="sl-SI" sz="3200"/>
        </a:p>
      </dgm:t>
    </dgm:pt>
    <dgm:pt modelId="{AB41E26B-14BC-4BD1-8A4D-7F520C018C8D}" type="pres">
      <dgm:prSet presAssocID="{0D56C39C-DF8C-47E3-9CA0-292C3A5CF6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4965FB1A-8CB3-4C92-B7E0-E10FA9A8E77A}" type="pres">
      <dgm:prSet presAssocID="{EEEB7BCB-A464-467A-81CC-6378F39F134E}" presName="parentText" presStyleLbl="node1" presStyleIdx="0" presStyleCnt="1" custLinFactNeighborX="-2083" custLinFactNeighborY="-5992">
        <dgm:presLayoutVars>
          <dgm:chMax val="0"/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F48B9ECE-B605-4C9C-A1A1-4A1D2786C271}" type="presOf" srcId="{0D56C39C-DF8C-47E3-9CA0-292C3A5CF6BC}" destId="{AB41E26B-14BC-4BD1-8A4D-7F520C018C8D}" srcOrd="0" destOrd="0" presId="urn:microsoft.com/office/officeart/2005/8/layout/vList2"/>
    <dgm:cxn modelId="{DF7A1013-014D-42EF-B5D4-8B25A85BE7B3}" type="presOf" srcId="{EEEB7BCB-A464-467A-81CC-6378F39F134E}" destId="{4965FB1A-8CB3-4C92-B7E0-E10FA9A8E77A}" srcOrd="0" destOrd="0" presId="urn:microsoft.com/office/officeart/2005/8/layout/vList2"/>
    <dgm:cxn modelId="{4A9489C9-AD16-4F85-A091-9B9ED276BBDA}" srcId="{0D56C39C-DF8C-47E3-9CA0-292C3A5CF6BC}" destId="{EEEB7BCB-A464-467A-81CC-6378F39F134E}" srcOrd="0" destOrd="0" parTransId="{2E258FDB-2B58-44F1-9737-8314287EEC50}" sibTransId="{9AD212B9-3943-4B4C-88CB-37F7B25E4AEE}"/>
    <dgm:cxn modelId="{09C3CBED-1D64-4934-B665-E8EDCB11203A}" type="presParOf" srcId="{AB41E26B-14BC-4BD1-8A4D-7F520C018C8D}" destId="{4965FB1A-8CB3-4C92-B7E0-E10FA9A8E7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D56C39C-DF8C-47E3-9CA0-292C3A5CF6B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EEEB7BCB-A464-467A-81CC-6378F39F134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sl-SI" sz="3200" dirty="0" smtClean="0">
              <a:effectLst/>
            </a:rPr>
            <a:t>Optimizacija konične moči</a:t>
          </a:r>
          <a:endParaRPr lang="sl-SI" sz="3200" dirty="0"/>
        </a:p>
      </dgm:t>
    </dgm:pt>
    <dgm:pt modelId="{2E258FDB-2B58-44F1-9737-8314287EEC50}" type="parTrans" cxnId="{4A9489C9-AD16-4F85-A091-9B9ED276BBDA}">
      <dgm:prSet/>
      <dgm:spPr/>
      <dgm:t>
        <a:bodyPr/>
        <a:lstStyle/>
        <a:p>
          <a:endParaRPr lang="sl-SI" sz="3200"/>
        </a:p>
      </dgm:t>
    </dgm:pt>
    <dgm:pt modelId="{9AD212B9-3943-4B4C-88CB-37F7B25E4AEE}" type="sibTrans" cxnId="{4A9489C9-AD16-4F85-A091-9B9ED276BBDA}">
      <dgm:prSet/>
      <dgm:spPr/>
      <dgm:t>
        <a:bodyPr/>
        <a:lstStyle/>
        <a:p>
          <a:endParaRPr lang="sl-SI" sz="3200"/>
        </a:p>
      </dgm:t>
    </dgm:pt>
    <dgm:pt modelId="{AB41E26B-14BC-4BD1-8A4D-7F520C018C8D}" type="pres">
      <dgm:prSet presAssocID="{0D56C39C-DF8C-47E3-9CA0-292C3A5CF6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4965FB1A-8CB3-4C92-B7E0-E10FA9A8E77A}" type="pres">
      <dgm:prSet presAssocID="{EEEB7BCB-A464-467A-81CC-6378F39F134E}" presName="parentText" presStyleLbl="node1" presStyleIdx="0" presStyleCnt="1" custLinFactY="100000" custLinFactNeighborX="-1042" custLinFactNeighborY="122214">
        <dgm:presLayoutVars>
          <dgm:chMax val="0"/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94E3977F-67B0-43B9-8A03-9379451CDD73}" type="presOf" srcId="{0D56C39C-DF8C-47E3-9CA0-292C3A5CF6BC}" destId="{AB41E26B-14BC-4BD1-8A4D-7F520C018C8D}" srcOrd="0" destOrd="0" presId="urn:microsoft.com/office/officeart/2005/8/layout/vList2"/>
    <dgm:cxn modelId="{BBE5709D-2BD4-4186-AE8E-D92C53A3008A}" type="presOf" srcId="{EEEB7BCB-A464-467A-81CC-6378F39F134E}" destId="{4965FB1A-8CB3-4C92-B7E0-E10FA9A8E77A}" srcOrd="0" destOrd="0" presId="urn:microsoft.com/office/officeart/2005/8/layout/vList2"/>
    <dgm:cxn modelId="{4A9489C9-AD16-4F85-A091-9B9ED276BBDA}" srcId="{0D56C39C-DF8C-47E3-9CA0-292C3A5CF6BC}" destId="{EEEB7BCB-A464-467A-81CC-6378F39F134E}" srcOrd="0" destOrd="0" parTransId="{2E258FDB-2B58-44F1-9737-8314287EEC50}" sibTransId="{9AD212B9-3943-4B4C-88CB-37F7B25E4AEE}"/>
    <dgm:cxn modelId="{C18F92BB-1BDF-4A80-B02E-218FE588BF5F}" type="presParOf" srcId="{AB41E26B-14BC-4BD1-8A4D-7F520C018C8D}" destId="{4965FB1A-8CB3-4C92-B7E0-E10FA9A8E7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5FB1A-8CB3-4C92-B7E0-E10FA9A8E77A}">
      <dsp:nvSpPr>
        <dsp:cNvPr id="0" name=""/>
        <dsp:cNvSpPr/>
      </dsp:nvSpPr>
      <dsp:spPr>
        <a:xfrm>
          <a:off x="0" y="8"/>
          <a:ext cx="7238999" cy="1828125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/>
            <a:t>Informacije iz omrežja  in stanje</a:t>
          </a:r>
        </a:p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/>
            <a:t> topologije uporabiti v realnem času za izboljšanje kvalitete napajanja</a:t>
          </a:r>
          <a:endParaRPr lang="sl-SI" sz="3200" kern="1200" dirty="0"/>
        </a:p>
      </dsp:txBody>
      <dsp:txXfrm>
        <a:off x="89242" y="89250"/>
        <a:ext cx="7060515" cy="16496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5FB1A-8CB3-4C92-B7E0-E10FA9A8E77A}">
      <dsp:nvSpPr>
        <dsp:cNvPr id="0" name=""/>
        <dsp:cNvSpPr/>
      </dsp:nvSpPr>
      <dsp:spPr>
        <a:xfrm>
          <a:off x="0" y="0"/>
          <a:ext cx="7315199" cy="159924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>
              <a:effectLst/>
            </a:rPr>
            <a:t>Optimizacija omrežja za vključevanje in obratovanje razpršenih obnovljivih virov</a:t>
          </a:r>
          <a:endParaRPr lang="sl-SI" sz="3200" kern="1200" dirty="0"/>
        </a:p>
      </dsp:txBody>
      <dsp:txXfrm>
        <a:off x="78069" y="78069"/>
        <a:ext cx="7159061" cy="14431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5FB1A-8CB3-4C92-B7E0-E10FA9A8E77A}">
      <dsp:nvSpPr>
        <dsp:cNvPr id="0" name=""/>
        <dsp:cNvSpPr/>
      </dsp:nvSpPr>
      <dsp:spPr>
        <a:xfrm>
          <a:off x="0" y="78600"/>
          <a:ext cx="7315200" cy="1216800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>
              <a:effectLst/>
            </a:rPr>
            <a:t>Optimizacija konične moči</a:t>
          </a:r>
          <a:endParaRPr lang="sl-SI" sz="3200" kern="1200" dirty="0"/>
        </a:p>
      </dsp:txBody>
      <dsp:txXfrm>
        <a:off x="59399" y="137999"/>
        <a:ext cx="7196402" cy="10980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5FB1A-8CB3-4C92-B7E0-E10FA9A8E77A}">
      <dsp:nvSpPr>
        <dsp:cNvPr id="0" name=""/>
        <dsp:cNvSpPr/>
      </dsp:nvSpPr>
      <dsp:spPr>
        <a:xfrm>
          <a:off x="0" y="0"/>
          <a:ext cx="6477000" cy="2588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/>
            <a:t>FDIR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/>
            <a:t>(</a:t>
          </a:r>
          <a:r>
            <a:rPr lang="sl-SI" sz="3200" kern="1200" dirty="0" err="1" smtClean="0"/>
            <a:t>Fault</a:t>
          </a:r>
          <a:r>
            <a:rPr lang="sl-SI" sz="3200" kern="1200" dirty="0" smtClean="0"/>
            <a:t> </a:t>
          </a:r>
          <a:r>
            <a:rPr lang="sl-SI" sz="3200" kern="1200" dirty="0" err="1" smtClean="0"/>
            <a:t>Detection</a:t>
          </a:r>
          <a:r>
            <a:rPr lang="sl-SI" sz="3200" kern="1200" dirty="0" smtClean="0"/>
            <a:t>, </a:t>
          </a:r>
          <a:r>
            <a:rPr lang="sl-SI" sz="3200" kern="1200" dirty="0" err="1" smtClean="0"/>
            <a:t>Isolation</a:t>
          </a:r>
          <a:r>
            <a:rPr lang="sl-SI" sz="3200" kern="1200" dirty="0" smtClean="0"/>
            <a:t> </a:t>
          </a:r>
          <a:r>
            <a:rPr lang="sl-SI" sz="3200" kern="1200" dirty="0" err="1" smtClean="0"/>
            <a:t>and</a:t>
          </a:r>
          <a:r>
            <a:rPr lang="sl-SI" sz="3200" kern="1200" dirty="0" smtClean="0"/>
            <a:t> </a:t>
          </a:r>
          <a:r>
            <a:rPr lang="sl-SI" sz="3200" kern="1200" dirty="0" err="1" smtClean="0"/>
            <a:t>service</a:t>
          </a:r>
          <a:r>
            <a:rPr lang="sl-SI" sz="3200" kern="1200" dirty="0" smtClean="0"/>
            <a:t> </a:t>
          </a:r>
          <a:r>
            <a:rPr lang="sl-SI" sz="3200" kern="1200" dirty="0" err="1" smtClean="0"/>
            <a:t>restoration</a:t>
          </a:r>
          <a:r>
            <a:rPr lang="sl-SI" sz="3200" kern="1200" dirty="0" smtClean="0"/>
            <a:t>)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/>
            <a:t>Lociranje okvare in ponovna vzpostavitev napajanja</a:t>
          </a:r>
          <a:endParaRPr lang="sl-SI" sz="3200" kern="1200" dirty="0"/>
        </a:p>
      </dsp:txBody>
      <dsp:txXfrm>
        <a:off x="126366" y="126366"/>
        <a:ext cx="6224268" cy="23358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5FB1A-8CB3-4C92-B7E0-E10FA9A8E77A}">
      <dsp:nvSpPr>
        <dsp:cNvPr id="0" name=""/>
        <dsp:cNvSpPr/>
      </dsp:nvSpPr>
      <dsp:spPr>
        <a:xfrm>
          <a:off x="0" y="0"/>
          <a:ext cx="4945379" cy="18632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/>
            <a:t>VVO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/>
            <a:t>Optimizacija napetostni in jalove moči</a:t>
          </a:r>
          <a:endParaRPr lang="sl-SI" sz="3200" kern="1200" dirty="0"/>
        </a:p>
      </dsp:txBody>
      <dsp:txXfrm>
        <a:off x="90955" y="90955"/>
        <a:ext cx="4763469" cy="16813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055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11387671" y="11936136"/>
            <a:ext cx="8711777" cy="628333"/>
          </a:xfrm>
          <a:prstGeom prst="rect">
            <a:avLst/>
          </a:prstGeom>
          <a:noFill/>
        </p:spPr>
        <p:txBody>
          <a:bodyPr lIns="186684" tIns="93342" rIns="186684" bIns="9334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516807" indent="-58338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2333549" indent="-46671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3266968" indent="-46671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4200388" indent="-46671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5133807" indent="-46671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6067227" indent="-46671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7000646" indent="-46671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7934066" indent="-46671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5D2B4DB-74D5-4C61-9690-098AE4E64701}" type="slidenum">
              <a:rPr lang="sl-SI" altLang="sl-SI"/>
              <a:pPr eaLnBrk="1" hangingPunct="1"/>
              <a:t>1</a:t>
            </a:fld>
            <a:endParaRPr lang="sl-SI" altLang="sl-SI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83325" y="942975"/>
            <a:ext cx="7537450" cy="4711700"/>
          </a:xfrm>
          <a:prstGeom prst="rect">
            <a:avLst/>
          </a:prstGeo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10410" y="5969158"/>
            <a:ext cx="16083280" cy="5654993"/>
          </a:xfrm>
          <a:prstGeom prst="rect">
            <a:avLst/>
          </a:prstGeom>
          <a:noFill/>
        </p:spPr>
        <p:txBody>
          <a:bodyPr lIns="186684" tIns="93342" rIns="186684" bIns="93342"/>
          <a:lstStyle/>
          <a:p>
            <a:pPr eaLnBrk="1" hangingPunct="1"/>
            <a:endParaRPr lang="sl-SI" alt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895661"/>
            <a:ext cx="17088485" cy="2638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037324"/>
            <a:ext cx="14072869" cy="3141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05206" y="4171430"/>
            <a:ext cx="7996267" cy="6201874"/>
          </a:xfrm>
        </p:spPr>
        <p:txBody>
          <a:bodyPr/>
          <a:lstStyle>
            <a:lvl1pPr>
              <a:defRPr sz="5700"/>
            </a:lvl1pPr>
            <a:lvl2pPr>
              <a:defRPr sz="49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9336541" y="4171430"/>
            <a:ext cx="7999756" cy="6201874"/>
          </a:xfrm>
        </p:spPr>
        <p:txBody>
          <a:bodyPr/>
          <a:lstStyle>
            <a:lvl1pPr>
              <a:defRPr sz="5700"/>
            </a:lvl1pPr>
            <a:lvl2pPr>
              <a:defRPr sz="49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46046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05205" y="503249"/>
            <a:ext cx="18093690" cy="2094442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005205" y="2812952"/>
            <a:ext cx="8882802" cy="1172305"/>
          </a:xfrm>
        </p:spPr>
        <p:txBody>
          <a:bodyPr anchor="b"/>
          <a:lstStyle>
            <a:lvl1pPr marL="0" indent="0">
              <a:buNone/>
              <a:defRPr sz="4900" b="1"/>
            </a:lvl1pPr>
            <a:lvl2pPr marL="933420" indent="0">
              <a:buNone/>
              <a:defRPr sz="4100" b="1"/>
            </a:lvl2pPr>
            <a:lvl3pPr marL="1866839" indent="0">
              <a:buNone/>
              <a:defRPr sz="3700" b="1"/>
            </a:lvl3pPr>
            <a:lvl4pPr marL="2800259" indent="0">
              <a:buNone/>
              <a:defRPr sz="3300" b="1"/>
            </a:lvl4pPr>
            <a:lvl5pPr marL="3733678" indent="0">
              <a:buNone/>
              <a:defRPr sz="3300" b="1"/>
            </a:lvl5pPr>
            <a:lvl6pPr marL="4667098" indent="0">
              <a:buNone/>
              <a:defRPr sz="3300" b="1"/>
            </a:lvl6pPr>
            <a:lvl7pPr marL="5600517" indent="0">
              <a:buNone/>
              <a:defRPr sz="3300" b="1"/>
            </a:lvl7pPr>
            <a:lvl8pPr marL="6533937" indent="0">
              <a:buNone/>
              <a:defRPr sz="3300" b="1"/>
            </a:lvl8pPr>
            <a:lvl9pPr marL="7467356" indent="0">
              <a:buNone/>
              <a:defRPr sz="33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1005205" y="3985257"/>
            <a:ext cx="8882802" cy="7240369"/>
          </a:xfrm>
        </p:spPr>
        <p:txBody>
          <a:bodyPr/>
          <a:lstStyle>
            <a:lvl1pPr>
              <a:defRPr sz="4900"/>
            </a:lvl1pPr>
            <a:lvl2pPr>
              <a:defRPr sz="41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10212605" y="2812952"/>
            <a:ext cx="8886291" cy="1172305"/>
          </a:xfrm>
        </p:spPr>
        <p:txBody>
          <a:bodyPr anchor="b"/>
          <a:lstStyle>
            <a:lvl1pPr marL="0" indent="0">
              <a:buNone/>
              <a:defRPr sz="4900" b="1"/>
            </a:lvl1pPr>
            <a:lvl2pPr marL="933420" indent="0">
              <a:buNone/>
              <a:defRPr sz="4100" b="1"/>
            </a:lvl2pPr>
            <a:lvl3pPr marL="1866839" indent="0">
              <a:buNone/>
              <a:defRPr sz="3700" b="1"/>
            </a:lvl3pPr>
            <a:lvl4pPr marL="2800259" indent="0">
              <a:buNone/>
              <a:defRPr sz="3300" b="1"/>
            </a:lvl4pPr>
            <a:lvl5pPr marL="3733678" indent="0">
              <a:buNone/>
              <a:defRPr sz="3300" b="1"/>
            </a:lvl5pPr>
            <a:lvl6pPr marL="4667098" indent="0">
              <a:buNone/>
              <a:defRPr sz="3300" b="1"/>
            </a:lvl6pPr>
            <a:lvl7pPr marL="5600517" indent="0">
              <a:buNone/>
              <a:defRPr sz="3300" b="1"/>
            </a:lvl7pPr>
            <a:lvl8pPr marL="6533937" indent="0">
              <a:buNone/>
              <a:defRPr sz="3300" b="1"/>
            </a:lvl8pPr>
            <a:lvl9pPr marL="7467356" indent="0">
              <a:buNone/>
              <a:defRPr sz="33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10212605" y="3985257"/>
            <a:ext cx="8886291" cy="7240369"/>
          </a:xfrm>
        </p:spPr>
        <p:txBody>
          <a:bodyPr/>
          <a:lstStyle>
            <a:lvl1pPr>
              <a:defRPr sz="4900"/>
            </a:lvl1pPr>
            <a:lvl2pPr>
              <a:defRPr sz="41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04685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67523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791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05206" y="500339"/>
            <a:ext cx="6614110" cy="2129349"/>
          </a:xfrm>
        </p:spPr>
        <p:txBody>
          <a:bodyPr anchor="b"/>
          <a:lstStyle>
            <a:lvl1pPr algn="l">
              <a:defRPr sz="41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7860145" y="500340"/>
            <a:ext cx="11238750" cy="10725288"/>
          </a:xfrm>
        </p:spPr>
        <p:txBody>
          <a:bodyPr/>
          <a:lstStyle>
            <a:lvl1pPr>
              <a:defRPr sz="6500"/>
            </a:lvl1pPr>
            <a:lvl2pPr>
              <a:defRPr sz="5700"/>
            </a:lvl2pPr>
            <a:lvl3pPr>
              <a:defRPr sz="49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005206" y="2629689"/>
            <a:ext cx="6614110" cy="8595939"/>
          </a:xfrm>
        </p:spPr>
        <p:txBody>
          <a:bodyPr/>
          <a:lstStyle>
            <a:lvl1pPr marL="0" indent="0">
              <a:buNone/>
              <a:defRPr sz="2900"/>
            </a:lvl1pPr>
            <a:lvl2pPr marL="933420" indent="0">
              <a:buNone/>
              <a:defRPr sz="2400"/>
            </a:lvl2pPr>
            <a:lvl3pPr marL="1866839" indent="0">
              <a:buNone/>
              <a:defRPr sz="2000"/>
            </a:lvl3pPr>
            <a:lvl4pPr marL="2800259" indent="0">
              <a:buNone/>
              <a:defRPr sz="1800"/>
            </a:lvl4pPr>
            <a:lvl5pPr marL="3733678" indent="0">
              <a:buNone/>
              <a:defRPr sz="1800"/>
            </a:lvl5pPr>
            <a:lvl6pPr marL="4667098" indent="0">
              <a:buNone/>
              <a:defRPr sz="1800"/>
            </a:lvl6pPr>
            <a:lvl7pPr marL="5600517" indent="0">
              <a:buNone/>
              <a:defRPr sz="1800"/>
            </a:lvl7pPr>
            <a:lvl8pPr marL="6533937" indent="0">
              <a:buNone/>
              <a:defRPr sz="1800"/>
            </a:lvl8pPr>
            <a:lvl9pPr marL="7467356" indent="0">
              <a:buNone/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3737975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40544" y="8796655"/>
            <a:ext cx="12062460" cy="1038495"/>
          </a:xfrm>
        </p:spPr>
        <p:txBody>
          <a:bodyPr anchor="b"/>
          <a:lstStyle>
            <a:lvl1pPr algn="l">
              <a:defRPr sz="41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3940544" y="1122853"/>
            <a:ext cx="12062460" cy="7539990"/>
          </a:xfrm>
        </p:spPr>
        <p:txBody>
          <a:bodyPr/>
          <a:lstStyle>
            <a:lvl1pPr marL="0" indent="0">
              <a:buNone/>
              <a:defRPr sz="6500"/>
            </a:lvl1pPr>
            <a:lvl2pPr marL="933420" indent="0">
              <a:buNone/>
              <a:defRPr sz="5700"/>
            </a:lvl2pPr>
            <a:lvl3pPr marL="1866839" indent="0">
              <a:buNone/>
              <a:defRPr sz="4900"/>
            </a:lvl3pPr>
            <a:lvl4pPr marL="2800259" indent="0">
              <a:buNone/>
              <a:defRPr sz="4100"/>
            </a:lvl4pPr>
            <a:lvl5pPr marL="3733678" indent="0">
              <a:buNone/>
              <a:defRPr sz="4100"/>
            </a:lvl5pPr>
            <a:lvl6pPr marL="4667098" indent="0">
              <a:buNone/>
              <a:defRPr sz="4100"/>
            </a:lvl6pPr>
            <a:lvl7pPr marL="5600517" indent="0">
              <a:buNone/>
              <a:defRPr sz="4100"/>
            </a:lvl7pPr>
            <a:lvl8pPr marL="6533937" indent="0">
              <a:buNone/>
              <a:defRPr sz="4100"/>
            </a:lvl8pPr>
            <a:lvl9pPr marL="7467356" indent="0">
              <a:buNone/>
              <a:defRPr sz="41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3940544" y="9835150"/>
            <a:ext cx="12062460" cy="1474835"/>
          </a:xfrm>
        </p:spPr>
        <p:txBody>
          <a:bodyPr/>
          <a:lstStyle>
            <a:lvl1pPr marL="0" indent="0">
              <a:buNone/>
              <a:defRPr sz="2900"/>
            </a:lvl1pPr>
            <a:lvl2pPr marL="933420" indent="0">
              <a:buNone/>
              <a:defRPr sz="2400"/>
            </a:lvl2pPr>
            <a:lvl3pPr marL="1866839" indent="0">
              <a:buNone/>
              <a:defRPr sz="2000"/>
            </a:lvl3pPr>
            <a:lvl4pPr marL="2800259" indent="0">
              <a:buNone/>
              <a:defRPr sz="1800"/>
            </a:lvl4pPr>
            <a:lvl5pPr marL="3733678" indent="0">
              <a:buNone/>
              <a:defRPr sz="1800"/>
            </a:lvl5pPr>
            <a:lvl6pPr marL="4667098" indent="0">
              <a:buNone/>
              <a:defRPr sz="1800"/>
            </a:lvl6pPr>
            <a:lvl7pPr marL="5600517" indent="0">
              <a:buNone/>
              <a:defRPr sz="1800"/>
            </a:lvl7pPr>
            <a:lvl8pPr marL="6533937" indent="0">
              <a:buNone/>
              <a:defRPr sz="1800"/>
            </a:lvl8pPr>
            <a:lvl9pPr marL="7467356" indent="0">
              <a:buNone/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2020139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29412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13221239" y="1533016"/>
            <a:ext cx="4115059" cy="8840288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869085" y="1533016"/>
            <a:ext cx="12017085" cy="8840288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13990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1" i="0">
                <a:solidFill>
                  <a:srgbClr val="7FC2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1" i="0">
                <a:solidFill>
                  <a:srgbClr val="7FC2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890329"/>
            <a:ext cx="8745283" cy="8293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890329"/>
            <a:ext cx="8745283" cy="8293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5/5/2017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1" i="0">
                <a:solidFill>
                  <a:srgbClr val="7FC2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5/5/2017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aslov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104100" cy="1256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96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aslov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104100" cy="1256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165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3184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588085" y="8075237"/>
            <a:ext cx="17088485" cy="2495876"/>
          </a:xfrm>
        </p:spPr>
        <p:txBody>
          <a:bodyPr anchor="t"/>
          <a:lstStyle>
            <a:lvl1pPr algn="l">
              <a:defRPr sz="82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588085" y="5326283"/>
            <a:ext cx="17088485" cy="2748954"/>
          </a:xfrm>
        </p:spPr>
        <p:txBody>
          <a:bodyPr anchor="b"/>
          <a:lstStyle>
            <a:lvl1pPr marL="0" indent="0">
              <a:buNone/>
              <a:defRPr sz="4100"/>
            </a:lvl1pPr>
            <a:lvl2pPr marL="933420" indent="0">
              <a:buNone/>
              <a:defRPr sz="3700"/>
            </a:lvl2pPr>
            <a:lvl3pPr marL="1866839" indent="0">
              <a:buNone/>
              <a:defRPr sz="3300"/>
            </a:lvl3pPr>
            <a:lvl4pPr marL="2800259" indent="0">
              <a:buNone/>
              <a:defRPr sz="2900"/>
            </a:lvl4pPr>
            <a:lvl5pPr marL="3733678" indent="0">
              <a:buNone/>
              <a:defRPr sz="2900"/>
            </a:lvl5pPr>
            <a:lvl6pPr marL="4667098" indent="0">
              <a:buNone/>
              <a:defRPr sz="2900"/>
            </a:lvl6pPr>
            <a:lvl7pPr marL="5600517" indent="0">
              <a:buNone/>
              <a:defRPr sz="2900"/>
            </a:lvl7pPr>
            <a:lvl8pPr marL="6533937" indent="0">
              <a:buNone/>
              <a:defRPr sz="2900"/>
            </a:lvl8pPr>
            <a:lvl9pPr marL="7467356" indent="0">
              <a:buNone/>
              <a:defRPr sz="2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35312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4388" y="2909466"/>
            <a:ext cx="18035322" cy="779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1" i="0">
                <a:solidFill>
                  <a:srgbClr val="7FC2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34388" y="5630798"/>
            <a:ext cx="18035322" cy="4737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1686984"/>
            <a:ext cx="6433311" cy="628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1686984"/>
            <a:ext cx="4623943" cy="628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2" y="11686984"/>
            <a:ext cx="4623943" cy="628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nadaljevaln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104100" cy="1256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9084" y="1533016"/>
            <a:ext cx="8390670" cy="2242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6684" tIns="93342" rIns="186684" bIns="9334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Naslov, ki je lahko tudi daljši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5206" y="4171430"/>
            <a:ext cx="16331092" cy="6201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6684" tIns="93342" rIns="186684" bIns="933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Kliknite, če želite urediti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br>
              <a:rPr lang="sl-SI" altLang="sl-SI" smtClean="0"/>
            </a:br>
            <a:endParaRPr lang="sl-SI" altLang="sl-SI" smtClean="0"/>
          </a:p>
        </p:txBody>
      </p:sp>
    </p:spTree>
    <p:extLst>
      <p:ext uri="{BB962C8B-B14F-4D97-AF65-F5344CB8AC3E}">
        <p14:creationId xmlns:p14="http://schemas.microsoft.com/office/powerpoint/2010/main" val="2243893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8200">
          <a:solidFill>
            <a:srgbClr val="DB0D14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8200">
          <a:solidFill>
            <a:srgbClr val="DB0D14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8200">
          <a:solidFill>
            <a:srgbClr val="DB0D14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8200">
          <a:solidFill>
            <a:srgbClr val="DB0D14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8200">
          <a:solidFill>
            <a:srgbClr val="DB0D14"/>
          </a:solidFill>
          <a:latin typeface="Arial" charset="0"/>
          <a:cs typeface="Arial" charset="0"/>
        </a:defRPr>
      </a:lvl5pPr>
      <a:lvl6pPr marL="933420" algn="l" rtl="0" fontAlgn="base">
        <a:lnSpc>
          <a:spcPct val="80000"/>
        </a:lnSpc>
        <a:spcBef>
          <a:spcPct val="0"/>
        </a:spcBef>
        <a:spcAft>
          <a:spcPct val="0"/>
        </a:spcAft>
        <a:defRPr sz="8200">
          <a:solidFill>
            <a:srgbClr val="DB0D14"/>
          </a:solidFill>
          <a:latin typeface="Arial" charset="0"/>
          <a:cs typeface="Arial" charset="0"/>
        </a:defRPr>
      </a:lvl6pPr>
      <a:lvl7pPr marL="1866839" algn="l" rtl="0" fontAlgn="base">
        <a:lnSpc>
          <a:spcPct val="80000"/>
        </a:lnSpc>
        <a:spcBef>
          <a:spcPct val="0"/>
        </a:spcBef>
        <a:spcAft>
          <a:spcPct val="0"/>
        </a:spcAft>
        <a:defRPr sz="8200">
          <a:solidFill>
            <a:srgbClr val="DB0D14"/>
          </a:solidFill>
          <a:latin typeface="Arial" charset="0"/>
          <a:cs typeface="Arial" charset="0"/>
        </a:defRPr>
      </a:lvl7pPr>
      <a:lvl8pPr marL="2800259" algn="l" rtl="0" fontAlgn="base">
        <a:lnSpc>
          <a:spcPct val="80000"/>
        </a:lnSpc>
        <a:spcBef>
          <a:spcPct val="0"/>
        </a:spcBef>
        <a:spcAft>
          <a:spcPct val="0"/>
        </a:spcAft>
        <a:defRPr sz="8200">
          <a:solidFill>
            <a:srgbClr val="DB0D14"/>
          </a:solidFill>
          <a:latin typeface="Arial" charset="0"/>
          <a:cs typeface="Arial" charset="0"/>
        </a:defRPr>
      </a:lvl8pPr>
      <a:lvl9pPr marL="3733678" algn="l" rtl="0" fontAlgn="base">
        <a:lnSpc>
          <a:spcPct val="80000"/>
        </a:lnSpc>
        <a:spcBef>
          <a:spcPct val="0"/>
        </a:spcBef>
        <a:spcAft>
          <a:spcPct val="0"/>
        </a:spcAft>
        <a:defRPr sz="8200">
          <a:solidFill>
            <a:srgbClr val="DB0D14"/>
          </a:solidFill>
          <a:latin typeface="Arial" charset="0"/>
          <a:cs typeface="Arial" charset="0"/>
        </a:defRPr>
      </a:lvl9pPr>
    </p:titleStyle>
    <p:bodyStyle>
      <a:lvl1pPr marL="369479" indent="-369479" algn="l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bg2"/>
          </a:solidFill>
          <a:latin typeface="+mn-lt"/>
          <a:ea typeface="+mn-ea"/>
          <a:cs typeface="+mn-cs"/>
        </a:defRPr>
      </a:lvl1pPr>
      <a:lvl2pPr marL="738957" indent="-36623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-"/>
        <a:defRPr sz="4500">
          <a:solidFill>
            <a:schemeClr val="bg2"/>
          </a:solidFill>
          <a:latin typeface="+mn-lt"/>
          <a:cs typeface="+mn-cs"/>
        </a:defRPr>
      </a:lvl2pPr>
      <a:lvl3pPr marL="1108436" indent="-36623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-"/>
        <a:defRPr sz="4500">
          <a:solidFill>
            <a:schemeClr val="bg2"/>
          </a:solidFill>
          <a:latin typeface="+mn-lt"/>
          <a:cs typeface="+mn-cs"/>
        </a:defRPr>
      </a:lvl3pPr>
      <a:lvl4pPr marL="1497360" indent="-3856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-"/>
        <a:defRPr sz="4500">
          <a:solidFill>
            <a:schemeClr val="bg2"/>
          </a:solidFill>
          <a:latin typeface="+mn-lt"/>
          <a:cs typeface="+mn-cs"/>
        </a:defRPr>
      </a:lvl4pPr>
      <a:lvl5pPr marL="1847393" indent="-346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-"/>
        <a:defRPr sz="4500">
          <a:solidFill>
            <a:schemeClr val="bg2"/>
          </a:solidFill>
          <a:latin typeface="+mn-lt"/>
          <a:cs typeface="+mn-cs"/>
        </a:defRPr>
      </a:lvl5pPr>
      <a:lvl6pPr marL="2780812" indent="-346792" algn="l" rtl="0" fontAlgn="base">
        <a:spcBef>
          <a:spcPct val="20000"/>
        </a:spcBef>
        <a:spcAft>
          <a:spcPct val="0"/>
        </a:spcAft>
        <a:buFont typeface="Arial" charset="0"/>
        <a:buChar char="-"/>
        <a:defRPr sz="4500">
          <a:solidFill>
            <a:schemeClr val="bg2"/>
          </a:solidFill>
          <a:latin typeface="+mn-lt"/>
          <a:cs typeface="+mn-cs"/>
        </a:defRPr>
      </a:lvl6pPr>
      <a:lvl7pPr marL="3714232" indent="-346792" algn="l" rtl="0" fontAlgn="base">
        <a:spcBef>
          <a:spcPct val="20000"/>
        </a:spcBef>
        <a:spcAft>
          <a:spcPct val="0"/>
        </a:spcAft>
        <a:buFont typeface="Arial" charset="0"/>
        <a:buChar char="-"/>
        <a:defRPr sz="4500">
          <a:solidFill>
            <a:schemeClr val="bg2"/>
          </a:solidFill>
          <a:latin typeface="+mn-lt"/>
          <a:cs typeface="+mn-cs"/>
        </a:defRPr>
      </a:lvl7pPr>
      <a:lvl8pPr marL="4647651" indent="-346792" algn="l" rtl="0" fontAlgn="base">
        <a:spcBef>
          <a:spcPct val="20000"/>
        </a:spcBef>
        <a:spcAft>
          <a:spcPct val="0"/>
        </a:spcAft>
        <a:buFont typeface="Arial" charset="0"/>
        <a:buChar char="-"/>
        <a:defRPr sz="4500">
          <a:solidFill>
            <a:schemeClr val="bg2"/>
          </a:solidFill>
          <a:latin typeface="+mn-lt"/>
          <a:cs typeface="+mn-cs"/>
        </a:defRPr>
      </a:lvl8pPr>
      <a:lvl9pPr marL="5581071" indent="-346792" algn="l" rtl="0" fontAlgn="base">
        <a:spcBef>
          <a:spcPct val="20000"/>
        </a:spcBef>
        <a:spcAft>
          <a:spcPct val="0"/>
        </a:spcAft>
        <a:buFont typeface="Arial" charset="0"/>
        <a:buChar char="-"/>
        <a:defRPr sz="45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sl-SI"/>
      </a:defPPr>
      <a:lvl1pPr marL="0" algn="l" defTabSz="1866839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933420" algn="l" defTabSz="1866839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866839" algn="l" defTabSz="1866839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2800259" algn="l" defTabSz="1866839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733678" algn="l" defTabSz="1866839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667098" algn="l" defTabSz="1866839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600517" algn="l" defTabSz="1866839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533937" algn="l" defTabSz="1866839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467356" algn="l" defTabSz="1866839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869084" y="8262545"/>
            <a:ext cx="18365933" cy="224311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6684" tIns="93342" rIns="186684" bIns="9334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l-SI" sz="6000" b="1" dirty="0"/>
              <a:t>Slovensko-japonski raziskovalno-razvojni demonstracijski projekt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12426814" y="10769556"/>
            <a:ext cx="9182965" cy="660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6684" tIns="93342" rIns="186684" bIns="9334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sl-SI" altLang="sl-SI" sz="3300" dirty="0" smtClean="0">
                <a:solidFill>
                  <a:schemeClr val="bg1"/>
                </a:solidFill>
              </a:rPr>
              <a:t>Maribor, maj </a:t>
            </a:r>
            <a:r>
              <a:rPr lang="sl-SI" altLang="sl-SI" sz="3300" dirty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36360" y="10901506"/>
            <a:ext cx="9182965" cy="660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6684" tIns="93342" rIns="186684" bIns="9334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sl-SI" altLang="sl-SI" sz="3300" dirty="0">
                <a:solidFill>
                  <a:schemeClr val="bg1"/>
                </a:solidFill>
              </a:rPr>
              <a:t>mag. Bogomil Jelenc univ. dipl.inž.el.</a:t>
            </a:r>
          </a:p>
        </p:txBody>
      </p:sp>
    </p:spTree>
    <p:extLst>
      <p:ext uri="{BB962C8B-B14F-4D97-AF65-F5344CB8AC3E}">
        <p14:creationId xmlns:p14="http://schemas.microsoft.com/office/powerpoint/2010/main" val="285755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603250" y="1025525"/>
            <a:ext cx="18035322" cy="907941"/>
          </a:xfrm>
        </p:spPr>
        <p:txBody>
          <a:bodyPr/>
          <a:lstStyle/>
          <a:p>
            <a:r>
              <a:rPr lang="sl-SI" dirty="0" smtClean="0"/>
              <a:t>Spoznavnost in vodljivost</a:t>
            </a:r>
            <a:endParaRPr lang="sl-SI" dirty="0"/>
          </a:p>
        </p:txBody>
      </p:sp>
      <p:sp>
        <p:nvSpPr>
          <p:cNvPr id="6" name="Ograda besedila 2"/>
          <p:cNvSpPr txBox="1">
            <a:spLocks/>
          </p:cNvSpPr>
          <p:nvPr/>
        </p:nvSpPr>
        <p:spPr bwMode="auto">
          <a:xfrm>
            <a:off x="1001534" y="3387725"/>
            <a:ext cx="18035322" cy="800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6684" tIns="93342" rIns="186684" bIns="93342" numCol="1" anchor="t" anchorCtr="0" compatLnSpc="1">
            <a:prstTxWarp prst="textNoShape">
              <a:avLst/>
            </a:prstTxWarp>
          </a:bodyPr>
          <a:lstStyle>
            <a:lvl1pPr marL="369479" indent="-369479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5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38957" indent="-36623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2pPr>
            <a:lvl3pPr marL="1108436" indent="-36623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3pPr>
            <a:lvl4pPr marL="1497360" indent="-38568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4pPr>
            <a:lvl5pPr marL="1847393" indent="-346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5pPr>
            <a:lvl6pPr marL="2780812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6pPr>
            <a:lvl7pPr marL="3714232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7pPr>
            <a:lvl8pPr marL="4647651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8pPr>
            <a:lvl9pPr marL="5581071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r>
              <a:rPr lang="sl-SI" sz="3600" kern="0" dirty="0" smtClean="0">
                <a:solidFill>
                  <a:schemeClr val="tx1"/>
                </a:solidFill>
              </a:rPr>
              <a:t>Obratovanje omrežij z visokim deležem razpršenih virov – poznavanje spremenljivk stanja omrežja ( fazne napetosti vozlišč, fazni tokovi vej).</a:t>
            </a:r>
          </a:p>
          <a:p>
            <a:endParaRPr lang="sl-SI" sz="3600" kern="0" dirty="0" smtClean="0">
              <a:solidFill>
                <a:schemeClr val="tx1"/>
              </a:solidFill>
            </a:endParaRPr>
          </a:p>
          <a:p>
            <a:r>
              <a:rPr lang="sl-SI" sz="3600" kern="0" dirty="0" smtClean="0">
                <a:solidFill>
                  <a:schemeClr val="tx1"/>
                </a:solidFill>
              </a:rPr>
              <a:t>Aktivnosti, ki so osnova za </a:t>
            </a:r>
            <a:r>
              <a:rPr lang="sl-SI" sz="3600" b="1" kern="0" dirty="0" smtClean="0">
                <a:solidFill>
                  <a:schemeClr val="tx1"/>
                </a:solidFill>
              </a:rPr>
              <a:t>spoznavnost</a:t>
            </a:r>
            <a:r>
              <a:rPr lang="sl-SI" sz="3600" kern="0" dirty="0" smtClean="0">
                <a:solidFill>
                  <a:schemeClr val="tx1"/>
                </a:solidFill>
              </a:rPr>
              <a:t>, obsegajo: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kern="0" dirty="0" smtClean="0">
                <a:solidFill>
                  <a:schemeClr val="tx1"/>
                </a:solidFill>
              </a:rPr>
              <a:t>vzpostavitev naprednega merilnega sistema za trajno spremljanje stanja SN- in NN-omrežja,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kern="0" dirty="0" err="1" smtClean="0">
                <a:solidFill>
                  <a:schemeClr val="tx1"/>
                </a:solidFill>
              </a:rPr>
              <a:t>ocenjevalnik</a:t>
            </a:r>
            <a:r>
              <a:rPr lang="sl-SI" sz="3600" kern="0" dirty="0" smtClean="0">
                <a:solidFill>
                  <a:schemeClr val="tx1"/>
                </a:solidFill>
              </a:rPr>
              <a:t> stanja (</a:t>
            </a:r>
            <a:r>
              <a:rPr lang="sl-SI" sz="3600" kern="0" dirty="0" err="1" smtClean="0">
                <a:solidFill>
                  <a:schemeClr val="tx1"/>
                </a:solidFill>
              </a:rPr>
              <a:t>state</a:t>
            </a:r>
            <a:r>
              <a:rPr lang="sl-SI" sz="3600" kern="0" dirty="0" smtClean="0">
                <a:solidFill>
                  <a:schemeClr val="tx1"/>
                </a:solidFill>
              </a:rPr>
              <a:t> </a:t>
            </a:r>
            <a:r>
              <a:rPr lang="sl-SI" sz="3600" kern="0" dirty="0" err="1" smtClean="0">
                <a:solidFill>
                  <a:schemeClr val="tx1"/>
                </a:solidFill>
              </a:rPr>
              <a:t>estimator</a:t>
            </a:r>
            <a:r>
              <a:rPr lang="sl-SI" sz="3600" kern="0" dirty="0" smtClean="0">
                <a:solidFill>
                  <a:schemeClr val="tx1"/>
                </a:solidFill>
              </a:rPr>
              <a:t>) za oceno stanja omrežja v točkah, kjer meritve niso na voljo,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kern="0" dirty="0" smtClean="0">
                <a:solidFill>
                  <a:schemeClr val="tx1"/>
                </a:solidFill>
              </a:rPr>
              <a:t>vzpostavitev naprednega merilnega sistema za trajno spremljanje kakovosti električne energije v SN- in NN-omrežjih,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kern="0" dirty="0" smtClean="0">
                <a:solidFill>
                  <a:schemeClr val="tx1"/>
                </a:solidFill>
              </a:rPr>
              <a:t>napredna vizualizacija napetostnih profilov in obremenitev,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kern="0" dirty="0" smtClean="0">
                <a:solidFill>
                  <a:schemeClr val="tx1"/>
                </a:solidFill>
              </a:rPr>
              <a:t>določanje lokacije mesta okvar. </a:t>
            </a:r>
          </a:p>
          <a:p>
            <a:endParaRPr lang="sl-SI" sz="36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38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593850" y="1101725"/>
            <a:ext cx="8390670" cy="2242797"/>
          </a:xfrm>
        </p:spPr>
        <p:txBody>
          <a:bodyPr/>
          <a:lstStyle/>
          <a:p>
            <a:r>
              <a:rPr lang="sl-SI" dirty="0" smtClean="0"/>
              <a:t>Razpršeni Viri</a:t>
            </a:r>
            <a:endParaRPr lang="sl-SI" dirty="0"/>
          </a:p>
        </p:txBody>
      </p:sp>
      <p:grpSp>
        <p:nvGrpSpPr>
          <p:cNvPr id="4" name="Skupina 3"/>
          <p:cNvGrpSpPr/>
          <p:nvPr/>
        </p:nvGrpSpPr>
        <p:grpSpPr>
          <a:xfrm>
            <a:off x="3270250" y="4835525"/>
            <a:ext cx="12039600" cy="3116194"/>
            <a:chOff x="5632450" y="3082925"/>
            <a:chExt cx="12039600" cy="3116194"/>
          </a:xfrm>
        </p:grpSpPr>
        <p:sp>
          <p:nvSpPr>
            <p:cNvPr id="5" name="Elipsa 4"/>
            <p:cNvSpPr/>
            <p:nvPr/>
          </p:nvSpPr>
          <p:spPr>
            <a:xfrm>
              <a:off x="7004050" y="4225925"/>
              <a:ext cx="762000" cy="762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6" name="Elipsa 5"/>
            <p:cNvSpPr/>
            <p:nvPr/>
          </p:nvSpPr>
          <p:spPr>
            <a:xfrm>
              <a:off x="7385050" y="4225925"/>
              <a:ext cx="762000" cy="762000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7" name="Raven povezovalnik 6"/>
            <p:cNvCxnSpPr/>
            <p:nvPr/>
          </p:nvCxnSpPr>
          <p:spPr>
            <a:xfrm>
              <a:off x="5937250" y="3768725"/>
              <a:ext cx="0" cy="1600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Raven povezovalnik 7"/>
            <p:cNvCxnSpPr/>
            <p:nvPr/>
          </p:nvCxnSpPr>
          <p:spPr>
            <a:xfrm>
              <a:off x="9213850" y="3806825"/>
              <a:ext cx="0" cy="1600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Raven povezovalnik 8"/>
            <p:cNvCxnSpPr/>
            <p:nvPr/>
          </p:nvCxnSpPr>
          <p:spPr>
            <a:xfrm>
              <a:off x="5937250" y="4606925"/>
              <a:ext cx="1066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Elipsa 9"/>
            <p:cNvSpPr/>
            <p:nvPr/>
          </p:nvSpPr>
          <p:spPr>
            <a:xfrm>
              <a:off x="16910050" y="5437119"/>
              <a:ext cx="762000" cy="762000"/>
            </a:xfrm>
            <a:prstGeom prst="ellips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l-SI" dirty="0" smtClean="0"/>
                <a:t>RV</a:t>
              </a:r>
              <a:br>
                <a:rPr lang="sl-SI" dirty="0" smtClean="0"/>
              </a:br>
              <a:r>
                <a:rPr lang="sl-SI" dirty="0" smtClean="0"/>
                <a:t>(G)</a:t>
              </a:r>
              <a:endParaRPr lang="sl-SI" dirty="0"/>
            </a:p>
          </p:txBody>
        </p:sp>
        <p:cxnSp>
          <p:nvCxnSpPr>
            <p:cNvPr id="11" name="Raven povezovalnik 10"/>
            <p:cNvCxnSpPr/>
            <p:nvPr/>
          </p:nvCxnSpPr>
          <p:spPr>
            <a:xfrm>
              <a:off x="8147050" y="4606925"/>
              <a:ext cx="1066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Raven povezovalnik 11"/>
            <p:cNvCxnSpPr/>
            <p:nvPr/>
          </p:nvCxnSpPr>
          <p:spPr>
            <a:xfrm>
              <a:off x="9213850" y="4606925"/>
              <a:ext cx="807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Raven povezovalnik 12"/>
            <p:cNvCxnSpPr/>
            <p:nvPr/>
          </p:nvCxnSpPr>
          <p:spPr>
            <a:xfrm>
              <a:off x="17291050" y="4606925"/>
              <a:ext cx="0" cy="8001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Raven povezovalnik 13"/>
            <p:cNvCxnSpPr/>
            <p:nvPr/>
          </p:nvCxnSpPr>
          <p:spPr>
            <a:xfrm>
              <a:off x="11195050" y="4606925"/>
              <a:ext cx="0" cy="8001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PoljeZBesedilom 14"/>
            <p:cNvSpPr txBox="1"/>
            <p:nvPr/>
          </p:nvSpPr>
          <p:spPr>
            <a:xfrm>
              <a:off x="5632450" y="3082925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b="1" dirty="0" smtClean="0"/>
                <a:t>SN</a:t>
              </a:r>
              <a:endParaRPr lang="sl-SI" b="1" dirty="0"/>
            </a:p>
          </p:txBody>
        </p:sp>
        <p:sp>
          <p:nvSpPr>
            <p:cNvPr id="16" name="PoljeZBesedilom 15"/>
            <p:cNvSpPr txBox="1"/>
            <p:nvPr/>
          </p:nvSpPr>
          <p:spPr>
            <a:xfrm>
              <a:off x="8909050" y="3082925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b="1" dirty="0" smtClean="0"/>
                <a:t>NN</a:t>
              </a:r>
              <a:endParaRPr lang="sl-SI" b="1" dirty="0"/>
            </a:p>
          </p:txBody>
        </p:sp>
      </p:grpSp>
      <p:sp>
        <p:nvSpPr>
          <p:cNvPr id="17" name="Prostoročno 16"/>
          <p:cNvSpPr/>
          <p:nvPr/>
        </p:nvSpPr>
        <p:spPr>
          <a:xfrm>
            <a:off x="9174821" y="6692005"/>
            <a:ext cx="5373029" cy="708427"/>
          </a:xfrm>
          <a:custGeom>
            <a:avLst/>
            <a:gdLst>
              <a:gd name="connsiteX0" fmla="*/ 5353878 w 5550144"/>
              <a:gd name="connsiteY0" fmla="*/ 684920 h 684920"/>
              <a:gd name="connsiteX1" fmla="*/ 5035826 w 5550144"/>
              <a:gd name="connsiteY1" fmla="*/ 115076 h 684920"/>
              <a:gd name="connsiteX2" fmla="*/ 940904 w 5550144"/>
              <a:gd name="connsiteY2" fmla="*/ 48815 h 684920"/>
              <a:gd name="connsiteX3" fmla="*/ 0 w 5550144"/>
              <a:gd name="connsiteY3" fmla="*/ 684920 h 684920"/>
              <a:gd name="connsiteX0" fmla="*/ 5353878 w 5465794"/>
              <a:gd name="connsiteY0" fmla="*/ 708427 h 708427"/>
              <a:gd name="connsiteX1" fmla="*/ 4797287 w 5465794"/>
              <a:gd name="connsiteY1" fmla="*/ 85574 h 708427"/>
              <a:gd name="connsiteX2" fmla="*/ 940904 w 5465794"/>
              <a:gd name="connsiteY2" fmla="*/ 72322 h 708427"/>
              <a:gd name="connsiteX3" fmla="*/ 0 w 5465794"/>
              <a:gd name="connsiteY3" fmla="*/ 708427 h 708427"/>
              <a:gd name="connsiteX0" fmla="*/ 5261113 w 5373029"/>
              <a:gd name="connsiteY0" fmla="*/ 708427 h 708427"/>
              <a:gd name="connsiteX1" fmla="*/ 4704522 w 5373029"/>
              <a:gd name="connsiteY1" fmla="*/ 85574 h 708427"/>
              <a:gd name="connsiteX2" fmla="*/ 848139 w 5373029"/>
              <a:gd name="connsiteY2" fmla="*/ 72322 h 708427"/>
              <a:gd name="connsiteX3" fmla="*/ 0 w 5373029"/>
              <a:gd name="connsiteY3" fmla="*/ 708427 h 70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3029" h="708427">
                <a:moveTo>
                  <a:pt x="5261113" y="708427"/>
                </a:moveTo>
                <a:cubicBezTo>
                  <a:pt x="5469835" y="476513"/>
                  <a:pt x="5440018" y="191591"/>
                  <a:pt x="4704522" y="85574"/>
                </a:cubicBezTo>
                <a:cubicBezTo>
                  <a:pt x="3969026" y="-20443"/>
                  <a:pt x="1632226" y="-31487"/>
                  <a:pt x="848139" y="72322"/>
                </a:cubicBezTo>
                <a:cubicBezTo>
                  <a:pt x="64052" y="176131"/>
                  <a:pt x="50800" y="437861"/>
                  <a:pt x="0" y="708427"/>
                </a:cubicBezTo>
              </a:path>
            </a:pathLst>
          </a:custGeom>
          <a:noFill/>
          <a:ln>
            <a:solidFill>
              <a:srgbClr val="170FB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8" name="PoljeZBesedilom 17"/>
          <p:cNvSpPr txBox="1"/>
          <p:nvPr/>
        </p:nvSpPr>
        <p:spPr>
          <a:xfrm>
            <a:off x="14021039" y="7651120"/>
            <a:ext cx="52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smtClean="0">
                <a:solidFill>
                  <a:srgbClr val="170FB1"/>
                </a:solidFill>
              </a:rPr>
              <a:t>RV</a:t>
            </a:r>
            <a:endParaRPr lang="sl-SI" b="1" baseline="-25000" dirty="0">
              <a:solidFill>
                <a:srgbClr val="170FB1"/>
              </a:solidFill>
            </a:endParaRPr>
          </a:p>
        </p:txBody>
      </p:sp>
      <p:sp>
        <p:nvSpPr>
          <p:cNvPr id="19" name="PoljeZBesedilom 18"/>
          <p:cNvSpPr txBox="1"/>
          <p:nvPr/>
        </p:nvSpPr>
        <p:spPr>
          <a:xfrm>
            <a:off x="8674790" y="7649151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err="1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err="1" smtClean="0">
                <a:solidFill>
                  <a:srgbClr val="170FB1"/>
                </a:solidFill>
              </a:rPr>
              <a:t>breme</a:t>
            </a:r>
            <a:endParaRPr lang="sl-SI" b="1" baseline="-25000" dirty="0">
              <a:solidFill>
                <a:srgbClr val="170FB1"/>
              </a:solidFill>
            </a:endParaRPr>
          </a:p>
        </p:txBody>
      </p:sp>
      <p:sp>
        <p:nvSpPr>
          <p:cNvPr id="20" name="Prostoročno 19"/>
          <p:cNvSpPr/>
          <p:nvPr/>
        </p:nvSpPr>
        <p:spPr>
          <a:xfrm>
            <a:off x="3270250" y="6816725"/>
            <a:ext cx="5274101" cy="554625"/>
          </a:xfrm>
          <a:custGeom>
            <a:avLst/>
            <a:gdLst>
              <a:gd name="connsiteX0" fmla="*/ 0 w 5274101"/>
              <a:gd name="connsiteY0" fmla="*/ 322613 h 554625"/>
              <a:gd name="connsiteX1" fmla="*/ 3138985 w 5274101"/>
              <a:gd name="connsiteY1" fmla="*/ 322613 h 554625"/>
              <a:gd name="connsiteX2" fmla="*/ 3835021 w 5274101"/>
              <a:gd name="connsiteY2" fmla="*/ 49657 h 554625"/>
              <a:gd name="connsiteX3" fmla="*/ 5076967 w 5274101"/>
              <a:gd name="connsiteY3" fmla="*/ 49657 h 554625"/>
              <a:gd name="connsiteX4" fmla="*/ 5254388 w 5274101"/>
              <a:gd name="connsiteY4" fmla="*/ 554625 h 55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4101" h="554625">
                <a:moveTo>
                  <a:pt x="0" y="322613"/>
                </a:moveTo>
                <a:cubicBezTo>
                  <a:pt x="1249907" y="345359"/>
                  <a:pt x="2499815" y="368106"/>
                  <a:pt x="3138985" y="322613"/>
                </a:cubicBezTo>
                <a:cubicBezTo>
                  <a:pt x="3778155" y="277120"/>
                  <a:pt x="3512024" y="95150"/>
                  <a:pt x="3835021" y="49657"/>
                </a:cubicBezTo>
                <a:cubicBezTo>
                  <a:pt x="4158018" y="4164"/>
                  <a:pt x="4840406" y="-34504"/>
                  <a:pt x="5076967" y="49657"/>
                </a:cubicBezTo>
                <a:cubicBezTo>
                  <a:pt x="5313528" y="133818"/>
                  <a:pt x="5283958" y="344221"/>
                  <a:pt x="5254388" y="554625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1" name="PoljeZBesedilom 20"/>
          <p:cNvSpPr txBox="1"/>
          <p:nvPr/>
        </p:nvSpPr>
        <p:spPr>
          <a:xfrm>
            <a:off x="7492431" y="7147283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err="1" smtClean="0">
                <a:solidFill>
                  <a:srgbClr val="FF0000"/>
                </a:solidFill>
              </a:rPr>
              <a:t>Q</a:t>
            </a:r>
            <a:r>
              <a:rPr lang="sl-SI" b="1" baseline="-25000" dirty="0" err="1" smtClean="0">
                <a:solidFill>
                  <a:srgbClr val="FF0000"/>
                </a:solidFill>
              </a:rPr>
              <a:t>breme</a:t>
            </a:r>
            <a:endParaRPr lang="sl-SI" b="1" baseline="-25000" dirty="0">
              <a:solidFill>
                <a:srgbClr val="FF0000"/>
              </a:solidFill>
            </a:endParaRPr>
          </a:p>
        </p:txBody>
      </p:sp>
      <p:sp>
        <p:nvSpPr>
          <p:cNvPr id="22" name="PoljeZBesedilom 21"/>
          <p:cNvSpPr txBox="1"/>
          <p:nvPr/>
        </p:nvSpPr>
        <p:spPr>
          <a:xfrm>
            <a:off x="11195050" y="689471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smtClean="0">
                <a:solidFill>
                  <a:srgbClr val="170FB1"/>
                </a:solidFill>
              </a:rPr>
              <a:t>RV </a:t>
            </a:r>
            <a:r>
              <a:rPr lang="sl-SI" sz="1600" b="1" dirty="0" smtClean="0">
                <a:solidFill>
                  <a:srgbClr val="170FB1"/>
                </a:solidFill>
              </a:rPr>
              <a:t>= </a:t>
            </a:r>
            <a:r>
              <a:rPr lang="sl-SI" b="1" dirty="0" err="1" smtClean="0">
                <a:solidFill>
                  <a:srgbClr val="170FB1"/>
                </a:solidFill>
              </a:rPr>
              <a:t>P</a:t>
            </a:r>
            <a:r>
              <a:rPr lang="sl-SI" b="1" baseline="-25000" dirty="0" err="1" smtClean="0">
                <a:solidFill>
                  <a:srgbClr val="170FB1"/>
                </a:solidFill>
              </a:rPr>
              <a:t>breme</a:t>
            </a:r>
            <a:endParaRPr lang="sl-SI" b="1" baseline="-25000" dirty="0">
              <a:solidFill>
                <a:srgbClr val="170FB1"/>
              </a:solidFill>
            </a:endParaRPr>
          </a:p>
          <a:p>
            <a:endParaRPr lang="sl-SI" b="1" dirty="0">
              <a:solidFill>
                <a:srgbClr val="170FB1"/>
              </a:solidFill>
            </a:endParaRPr>
          </a:p>
        </p:txBody>
      </p:sp>
      <p:sp>
        <p:nvSpPr>
          <p:cNvPr id="23" name="PoljeZBesedilom 22"/>
          <p:cNvSpPr txBox="1"/>
          <p:nvPr/>
        </p:nvSpPr>
        <p:spPr>
          <a:xfrm>
            <a:off x="3816211" y="7959725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FF0000"/>
                </a:solidFill>
              </a:rPr>
              <a:t>Q</a:t>
            </a:r>
            <a:r>
              <a:rPr lang="sl-SI" b="1" baseline="-25000" dirty="0" smtClean="0">
                <a:solidFill>
                  <a:srgbClr val="FF0000"/>
                </a:solidFill>
              </a:rPr>
              <a:t>TR</a:t>
            </a:r>
            <a:r>
              <a:rPr lang="sl-SI" b="1" dirty="0" smtClean="0">
                <a:solidFill>
                  <a:srgbClr val="FF0000"/>
                </a:solidFill>
              </a:rPr>
              <a:t>= </a:t>
            </a:r>
            <a:r>
              <a:rPr lang="sl-SI" b="1" dirty="0" err="1" smtClean="0">
                <a:solidFill>
                  <a:srgbClr val="FF0000"/>
                </a:solidFill>
              </a:rPr>
              <a:t>Q</a:t>
            </a:r>
            <a:r>
              <a:rPr lang="sl-SI" b="1" baseline="-25000" dirty="0" err="1" smtClean="0">
                <a:solidFill>
                  <a:srgbClr val="FF0000"/>
                </a:solidFill>
              </a:rPr>
              <a:t>breme</a:t>
            </a:r>
            <a:endParaRPr lang="sl-SI" b="1" baseline="-25000" dirty="0">
              <a:solidFill>
                <a:srgbClr val="FF0000"/>
              </a:solidFill>
            </a:endParaRPr>
          </a:p>
        </p:txBody>
      </p:sp>
      <p:sp>
        <p:nvSpPr>
          <p:cNvPr id="24" name="PoljeZBesedilom 23"/>
          <p:cNvSpPr txBox="1"/>
          <p:nvPr/>
        </p:nvSpPr>
        <p:spPr>
          <a:xfrm>
            <a:off x="13872311" y="8144391"/>
            <a:ext cx="837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FF0000"/>
                </a:solidFill>
              </a:rPr>
              <a:t>Q</a:t>
            </a:r>
            <a:r>
              <a:rPr lang="sl-SI" b="1" baseline="-25000" dirty="0" smtClean="0">
                <a:solidFill>
                  <a:srgbClr val="FF0000"/>
                </a:solidFill>
              </a:rPr>
              <a:t>RV</a:t>
            </a:r>
            <a:r>
              <a:rPr lang="sl-SI" b="1" dirty="0" smtClean="0">
                <a:solidFill>
                  <a:srgbClr val="FF0000"/>
                </a:solidFill>
              </a:rPr>
              <a:t>=0</a:t>
            </a:r>
            <a:endParaRPr lang="sl-SI" b="1" dirty="0">
              <a:solidFill>
                <a:srgbClr val="FF0000"/>
              </a:solidFill>
            </a:endParaRPr>
          </a:p>
        </p:txBody>
      </p:sp>
      <p:sp>
        <p:nvSpPr>
          <p:cNvPr id="25" name="PoljeZBesedilom 24"/>
          <p:cNvSpPr txBox="1"/>
          <p:nvPr/>
        </p:nvSpPr>
        <p:spPr>
          <a:xfrm>
            <a:off x="3816211" y="7541049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smtClean="0">
                <a:solidFill>
                  <a:srgbClr val="170FB1"/>
                </a:solidFill>
              </a:rPr>
              <a:t>TR </a:t>
            </a:r>
            <a:r>
              <a:rPr lang="sl-SI" sz="1600" b="1" dirty="0" smtClean="0">
                <a:solidFill>
                  <a:srgbClr val="170FB1"/>
                </a:solidFill>
              </a:rPr>
              <a:t>= 0</a:t>
            </a:r>
            <a:endParaRPr lang="sl-SI" b="1" dirty="0">
              <a:solidFill>
                <a:srgbClr val="170F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9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 animBg="1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Skupina 23"/>
          <p:cNvGrpSpPr/>
          <p:nvPr/>
        </p:nvGrpSpPr>
        <p:grpSpPr>
          <a:xfrm>
            <a:off x="2965450" y="4149725"/>
            <a:ext cx="12039600" cy="3116194"/>
            <a:chOff x="5632450" y="3082925"/>
            <a:chExt cx="12039600" cy="3116194"/>
          </a:xfrm>
        </p:grpSpPr>
        <p:sp>
          <p:nvSpPr>
            <p:cNvPr id="4" name="Elipsa 3"/>
            <p:cNvSpPr/>
            <p:nvPr/>
          </p:nvSpPr>
          <p:spPr>
            <a:xfrm>
              <a:off x="7004050" y="4225925"/>
              <a:ext cx="762000" cy="762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5" name="Elipsa 4"/>
            <p:cNvSpPr/>
            <p:nvPr/>
          </p:nvSpPr>
          <p:spPr>
            <a:xfrm>
              <a:off x="7385050" y="4225925"/>
              <a:ext cx="762000" cy="762000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7" name="Raven povezovalnik 6"/>
            <p:cNvCxnSpPr/>
            <p:nvPr/>
          </p:nvCxnSpPr>
          <p:spPr>
            <a:xfrm>
              <a:off x="5937250" y="3768725"/>
              <a:ext cx="0" cy="1600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Raven povezovalnik 7"/>
            <p:cNvCxnSpPr/>
            <p:nvPr/>
          </p:nvCxnSpPr>
          <p:spPr>
            <a:xfrm>
              <a:off x="9213850" y="3806825"/>
              <a:ext cx="0" cy="1600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Raven povezovalnik 10"/>
            <p:cNvCxnSpPr/>
            <p:nvPr/>
          </p:nvCxnSpPr>
          <p:spPr>
            <a:xfrm>
              <a:off x="5937250" y="4606925"/>
              <a:ext cx="1066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a 8"/>
            <p:cNvSpPr/>
            <p:nvPr/>
          </p:nvSpPr>
          <p:spPr>
            <a:xfrm>
              <a:off x="16910050" y="5437119"/>
              <a:ext cx="762000" cy="762000"/>
            </a:xfrm>
            <a:prstGeom prst="ellips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l-SI" dirty="0" smtClean="0"/>
                <a:t>RV</a:t>
              </a:r>
              <a:br>
                <a:rPr lang="sl-SI" dirty="0" smtClean="0"/>
              </a:br>
              <a:r>
                <a:rPr lang="sl-SI" dirty="0" smtClean="0"/>
                <a:t>(G)</a:t>
              </a:r>
              <a:endParaRPr lang="sl-SI" dirty="0"/>
            </a:p>
          </p:txBody>
        </p:sp>
        <p:cxnSp>
          <p:nvCxnSpPr>
            <p:cNvPr id="13" name="Raven povezovalnik 12"/>
            <p:cNvCxnSpPr/>
            <p:nvPr/>
          </p:nvCxnSpPr>
          <p:spPr>
            <a:xfrm>
              <a:off x="8147050" y="4606925"/>
              <a:ext cx="1066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Raven povezovalnik 16"/>
            <p:cNvCxnSpPr/>
            <p:nvPr/>
          </p:nvCxnSpPr>
          <p:spPr>
            <a:xfrm>
              <a:off x="9213850" y="4606925"/>
              <a:ext cx="807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Raven povezovalnik 18"/>
            <p:cNvCxnSpPr/>
            <p:nvPr/>
          </p:nvCxnSpPr>
          <p:spPr>
            <a:xfrm>
              <a:off x="17291050" y="4606925"/>
              <a:ext cx="0" cy="8001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Raven povezovalnik 20"/>
            <p:cNvCxnSpPr/>
            <p:nvPr/>
          </p:nvCxnSpPr>
          <p:spPr>
            <a:xfrm>
              <a:off x="11195050" y="4606925"/>
              <a:ext cx="0" cy="8001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PoljeZBesedilom 21"/>
            <p:cNvSpPr txBox="1"/>
            <p:nvPr/>
          </p:nvSpPr>
          <p:spPr>
            <a:xfrm>
              <a:off x="5632450" y="3082925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b="1" dirty="0" smtClean="0"/>
                <a:t>SN</a:t>
              </a:r>
              <a:endParaRPr lang="sl-SI" b="1" dirty="0"/>
            </a:p>
          </p:txBody>
        </p:sp>
        <p:sp>
          <p:nvSpPr>
            <p:cNvPr id="23" name="PoljeZBesedilom 22"/>
            <p:cNvSpPr txBox="1"/>
            <p:nvPr/>
          </p:nvSpPr>
          <p:spPr>
            <a:xfrm>
              <a:off x="8909050" y="3082925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b="1" dirty="0" smtClean="0"/>
                <a:t>NN</a:t>
              </a:r>
              <a:endParaRPr lang="sl-SI" b="1" dirty="0"/>
            </a:p>
          </p:txBody>
        </p:sp>
      </p:grpSp>
      <p:sp>
        <p:nvSpPr>
          <p:cNvPr id="26" name="Prostoročno 25"/>
          <p:cNvSpPr/>
          <p:nvPr/>
        </p:nvSpPr>
        <p:spPr>
          <a:xfrm>
            <a:off x="8785671" y="5904407"/>
            <a:ext cx="5373029" cy="708427"/>
          </a:xfrm>
          <a:custGeom>
            <a:avLst/>
            <a:gdLst>
              <a:gd name="connsiteX0" fmla="*/ 5353878 w 5550144"/>
              <a:gd name="connsiteY0" fmla="*/ 684920 h 684920"/>
              <a:gd name="connsiteX1" fmla="*/ 5035826 w 5550144"/>
              <a:gd name="connsiteY1" fmla="*/ 115076 h 684920"/>
              <a:gd name="connsiteX2" fmla="*/ 940904 w 5550144"/>
              <a:gd name="connsiteY2" fmla="*/ 48815 h 684920"/>
              <a:gd name="connsiteX3" fmla="*/ 0 w 5550144"/>
              <a:gd name="connsiteY3" fmla="*/ 684920 h 684920"/>
              <a:gd name="connsiteX0" fmla="*/ 5353878 w 5465794"/>
              <a:gd name="connsiteY0" fmla="*/ 708427 h 708427"/>
              <a:gd name="connsiteX1" fmla="*/ 4797287 w 5465794"/>
              <a:gd name="connsiteY1" fmla="*/ 85574 h 708427"/>
              <a:gd name="connsiteX2" fmla="*/ 940904 w 5465794"/>
              <a:gd name="connsiteY2" fmla="*/ 72322 h 708427"/>
              <a:gd name="connsiteX3" fmla="*/ 0 w 5465794"/>
              <a:gd name="connsiteY3" fmla="*/ 708427 h 708427"/>
              <a:gd name="connsiteX0" fmla="*/ 5261113 w 5373029"/>
              <a:gd name="connsiteY0" fmla="*/ 708427 h 708427"/>
              <a:gd name="connsiteX1" fmla="*/ 4704522 w 5373029"/>
              <a:gd name="connsiteY1" fmla="*/ 85574 h 708427"/>
              <a:gd name="connsiteX2" fmla="*/ 848139 w 5373029"/>
              <a:gd name="connsiteY2" fmla="*/ 72322 h 708427"/>
              <a:gd name="connsiteX3" fmla="*/ 0 w 5373029"/>
              <a:gd name="connsiteY3" fmla="*/ 708427 h 70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3029" h="708427">
                <a:moveTo>
                  <a:pt x="5261113" y="708427"/>
                </a:moveTo>
                <a:cubicBezTo>
                  <a:pt x="5469835" y="476513"/>
                  <a:pt x="5440018" y="191591"/>
                  <a:pt x="4704522" y="85574"/>
                </a:cubicBezTo>
                <a:cubicBezTo>
                  <a:pt x="3969026" y="-20443"/>
                  <a:pt x="1632226" y="-31487"/>
                  <a:pt x="848139" y="72322"/>
                </a:cubicBezTo>
                <a:cubicBezTo>
                  <a:pt x="64052" y="176131"/>
                  <a:pt x="50800" y="437861"/>
                  <a:pt x="0" y="708427"/>
                </a:cubicBezTo>
              </a:path>
            </a:pathLst>
          </a:custGeom>
          <a:noFill/>
          <a:ln>
            <a:solidFill>
              <a:srgbClr val="170FB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27" name="PoljeZBesedilom 26"/>
          <p:cNvSpPr txBox="1"/>
          <p:nvPr/>
        </p:nvSpPr>
        <p:spPr>
          <a:xfrm>
            <a:off x="13631889" y="6863522"/>
            <a:ext cx="52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smtClean="0">
                <a:solidFill>
                  <a:srgbClr val="170FB1"/>
                </a:solidFill>
              </a:rPr>
              <a:t>RV</a:t>
            </a:r>
            <a:endParaRPr lang="sl-SI" b="1" baseline="-25000" dirty="0">
              <a:solidFill>
                <a:srgbClr val="170FB1"/>
              </a:solidFill>
            </a:endParaRPr>
          </a:p>
        </p:txBody>
      </p:sp>
      <p:sp>
        <p:nvSpPr>
          <p:cNvPr id="28" name="PoljeZBesedilom 27"/>
          <p:cNvSpPr txBox="1"/>
          <p:nvPr/>
        </p:nvSpPr>
        <p:spPr>
          <a:xfrm>
            <a:off x="8285640" y="6861553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err="1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err="1" smtClean="0">
                <a:solidFill>
                  <a:srgbClr val="170FB1"/>
                </a:solidFill>
              </a:rPr>
              <a:t>breme</a:t>
            </a:r>
            <a:endParaRPr lang="sl-SI" b="1" baseline="-25000" dirty="0">
              <a:solidFill>
                <a:srgbClr val="170FB1"/>
              </a:solidFill>
            </a:endParaRPr>
          </a:p>
        </p:txBody>
      </p:sp>
      <p:sp>
        <p:nvSpPr>
          <p:cNvPr id="29" name="Prostoročno 28"/>
          <p:cNvSpPr/>
          <p:nvPr/>
        </p:nvSpPr>
        <p:spPr>
          <a:xfrm>
            <a:off x="2769704" y="4957314"/>
            <a:ext cx="12588969" cy="1416982"/>
          </a:xfrm>
          <a:custGeom>
            <a:avLst/>
            <a:gdLst>
              <a:gd name="connsiteX0" fmla="*/ 0 w 12588969"/>
              <a:gd name="connsiteY0" fmla="*/ 25503 h 1416982"/>
              <a:gd name="connsiteX1" fmla="*/ 3074505 w 12588969"/>
              <a:gd name="connsiteY1" fmla="*/ 25503 h 1416982"/>
              <a:gd name="connsiteX2" fmla="*/ 4147931 w 12588969"/>
              <a:gd name="connsiteY2" fmla="*/ 290547 h 1416982"/>
              <a:gd name="connsiteX3" fmla="*/ 11555896 w 12588969"/>
              <a:gd name="connsiteY3" fmla="*/ 343556 h 1416982"/>
              <a:gd name="connsiteX4" fmla="*/ 12351026 w 12588969"/>
              <a:gd name="connsiteY4" fmla="*/ 1416982 h 1416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88969" h="1416982">
                <a:moveTo>
                  <a:pt x="0" y="25503"/>
                </a:moveTo>
                <a:cubicBezTo>
                  <a:pt x="1191591" y="3416"/>
                  <a:pt x="2383183" y="-18671"/>
                  <a:pt x="3074505" y="25503"/>
                </a:cubicBezTo>
                <a:cubicBezTo>
                  <a:pt x="3765827" y="69677"/>
                  <a:pt x="2734366" y="237538"/>
                  <a:pt x="4147931" y="290547"/>
                </a:cubicBezTo>
                <a:cubicBezTo>
                  <a:pt x="5561496" y="343556"/>
                  <a:pt x="10188714" y="155817"/>
                  <a:pt x="11555896" y="343556"/>
                </a:cubicBezTo>
                <a:cubicBezTo>
                  <a:pt x="12923078" y="531295"/>
                  <a:pt x="12637052" y="974138"/>
                  <a:pt x="12351026" y="1416982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0" name="PoljeZBesedilom 29"/>
          <p:cNvSpPr txBox="1"/>
          <p:nvPr/>
        </p:nvSpPr>
        <p:spPr>
          <a:xfrm>
            <a:off x="10890250" y="4650859"/>
            <a:ext cx="57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FF0000"/>
                </a:solidFill>
              </a:rPr>
              <a:t>Q</a:t>
            </a:r>
            <a:r>
              <a:rPr lang="sl-SI" b="1" baseline="-25000" dirty="0" smtClean="0">
                <a:solidFill>
                  <a:srgbClr val="FF0000"/>
                </a:solidFill>
              </a:rPr>
              <a:t>RV</a:t>
            </a:r>
            <a:endParaRPr lang="sl-SI" b="1" baseline="-25000" dirty="0">
              <a:solidFill>
                <a:srgbClr val="FF0000"/>
              </a:solidFill>
            </a:endParaRPr>
          </a:p>
        </p:txBody>
      </p:sp>
      <p:sp>
        <p:nvSpPr>
          <p:cNvPr id="32" name="Prostoročno 31"/>
          <p:cNvSpPr/>
          <p:nvPr/>
        </p:nvSpPr>
        <p:spPr>
          <a:xfrm>
            <a:off x="2934269" y="6054725"/>
            <a:ext cx="5274101" cy="554625"/>
          </a:xfrm>
          <a:custGeom>
            <a:avLst/>
            <a:gdLst>
              <a:gd name="connsiteX0" fmla="*/ 0 w 5274101"/>
              <a:gd name="connsiteY0" fmla="*/ 322613 h 554625"/>
              <a:gd name="connsiteX1" fmla="*/ 3138985 w 5274101"/>
              <a:gd name="connsiteY1" fmla="*/ 322613 h 554625"/>
              <a:gd name="connsiteX2" fmla="*/ 3835021 w 5274101"/>
              <a:gd name="connsiteY2" fmla="*/ 49657 h 554625"/>
              <a:gd name="connsiteX3" fmla="*/ 5076967 w 5274101"/>
              <a:gd name="connsiteY3" fmla="*/ 49657 h 554625"/>
              <a:gd name="connsiteX4" fmla="*/ 5254388 w 5274101"/>
              <a:gd name="connsiteY4" fmla="*/ 554625 h 55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4101" h="554625">
                <a:moveTo>
                  <a:pt x="0" y="322613"/>
                </a:moveTo>
                <a:cubicBezTo>
                  <a:pt x="1249907" y="345359"/>
                  <a:pt x="2499815" y="368106"/>
                  <a:pt x="3138985" y="322613"/>
                </a:cubicBezTo>
                <a:cubicBezTo>
                  <a:pt x="3778155" y="277120"/>
                  <a:pt x="3512024" y="95150"/>
                  <a:pt x="3835021" y="49657"/>
                </a:cubicBezTo>
                <a:cubicBezTo>
                  <a:pt x="4158018" y="4164"/>
                  <a:pt x="4840406" y="-34504"/>
                  <a:pt x="5076967" y="49657"/>
                </a:cubicBezTo>
                <a:cubicBezTo>
                  <a:pt x="5313528" y="133818"/>
                  <a:pt x="5283958" y="344221"/>
                  <a:pt x="5254388" y="554625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5" name="PoljeZBesedilom 34"/>
          <p:cNvSpPr txBox="1"/>
          <p:nvPr/>
        </p:nvSpPr>
        <p:spPr>
          <a:xfrm>
            <a:off x="7156450" y="6258620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err="1" smtClean="0">
                <a:solidFill>
                  <a:srgbClr val="FF0000"/>
                </a:solidFill>
              </a:rPr>
              <a:t>Q</a:t>
            </a:r>
            <a:r>
              <a:rPr lang="sl-SI" b="1" baseline="-25000" dirty="0" err="1" smtClean="0">
                <a:solidFill>
                  <a:srgbClr val="FF0000"/>
                </a:solidFill>
              </a:rPr>
              <a:t>breme</a:t>
            </a:r>
            <a:endParaRPr lang="sl-SI" b="1" baseline="-25000" dirty="0">
              <a:solidFill>
                <a:srgbClr val="FF0000"/>
              </a:solidFill>
            </a:endParaRPr>
          </a:p>
        </p:txBody>
      </p:sp>
      <p:sp>
        <p:nvSpPr>
          <p:cNvPr id="36" name="PoljeZBesedilom 35"/>
          <p:cNvSpPr txBox="1"/>
          <p:nvPr/>
        </p:nvSpPr>
        <p:spPr>
          <a:xfrm>
            <a:off x="3816211" y="726689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smtClean="0">
                <a:solidFill>
                  <a:srgbClr val="170FB1"/>
                </a:solidFill>
              </a:rPr>
              <a:t>TR </a:t>
            </a:r>
            <a:r>
              <a:rPr lang="sl-SI" sz="1600" b="1" dirty="0" smtClean="0">
                <a:solidFill>
                  <a:srgbClr val="170FB1"/>
                </a:solidFill>
              </a:rPr>
              <a:t>= 0</a:t>
            </a:r>
            <a:endParaRPr lang="sl-SI" b="1" dirty="0">
              <a:solidFill>
                <a:srgbClr val="170FB1"/>
              </a:solidFill>
            </a:endParaRPr>
          </a:p>
        </p:txBody>
      </p:sp>
      <p:sp>
        <p:nvSpPr>
          <p:cNvPr id="37" name="PoljeZBesedilom 36"/>
          <p:cNvSpPr txBox="1"/>
          <p:nvPr/>
        </p:nvSpPr>
        <p:spPr>
          <a:xfrm>
            <a:off x="3816211" y="7959725"/>
            <a:ext cx="1932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FF0000"/>
                </a:solidFill>
              </a:rPr>
              <a:t>Q</a:t>
            </a:r>
            <a:r>
              <a:rPr lang="sl-SI" b="1" baseline="-25000" dirty="0" smtClean="0">
                <a:solidFill>
                  <a:srgbClr val="FF0000"/>
                </a:solidFill>
              </a:rPr>
              <a:t>TR</a:t>
            </a:r>
            <a:r>
              <a:rPr lang="sl-SI" b="1" dirty="0" smtClean="0">
                <a:solidFill>
                  <a:srgbClr val="FF0000"/>
                </a:solidFill>
              </a:rPr>
              <a:t>= </a:t>
            </a:r>
            <a:r>
              <a:rPr lang="sl-SI" b="1" dirty="0" err="1" smtClean="0">
                <a:solidFill>
                  <a:srgbClr val="FF0000"/>
                </a:solidFill>
              </a:rPr>
              <a:t>Q</a:t>
            </a:r>
            <a:r>
              <a:rPr lang="sl-SI" b="1" baseline="-25000" dirty="0" err="1" smtClean="0">
                <a:solidFill>
                  <a:srgbClr val="FF0000"/>
                </a:solidFill>
              </a:rPr>
              <a:t>breme</a:t>
            </a:r>
            <a:r>
              <a:rPr lang="sl-SI" b="1" dirty="0" smtClean="0">
                <a:solidFill>
                  <a:srgbClr val="FF0000"/>
                </a:solidFill>
              </a:rPr>
              <a:t>+Q</a:t>
            </a:r>
            <a:r>
              <a:rPr lang="sl-SI" b="1" baseline="-25000" dirty="0" smtClean="0">
                <a:solidFill>
                  <a:srgbClr val="FF0000"/>
                </a:solidFill>
              </a:rPr>
              <a:t>RV</a:t>
            </a:r>
            <a:endParaRPr lang="sl-SI" b="1" baseline="-25000" dirty="0">
              <a:solidFill>
                <a:srgbClr val="FF0000"/>
              </a:solidFill>
            </a:endParaRPr>
          </a:p>
        </p:txBody>
      </p:sp>
      <p:sp>
        <p:nvSpPr>
          <p:cNvPr id="38" name="PoljeZBesedilom 37"/>
          <p:cNvSpPr txBox="1"/>
          <p:nvPr/>
        </p:nvSpPr>
        <p:spPr>
          <a:xfrm>
            <a:off x="10585450" y="6100183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smtClean="0">
                <a:solidFill>
                  <a:srgbClr val="170FB1"/>
                </a:solidFill>
              </a:rPr>
              <a:t>RV </a:t>
            </a:r>
            <a:r>
              <a:rPr lang="sl-SI" sz="1600" b="1" dirty="0" smtClean="0">
                <a:solidFill>
                  <a:srgbClr val="170FB1"/>
                </a:solidFill>
              </a:rPr>
              <a:t>= </a:t>
            </a:r>
            <a:r>
              <a:rPr lang="sl-SI" b="1" dirty="0" err="1" smtClean="0">
                <a:solidFill>
                  <a:srgbClr val="170FB1"/>
                </a:solidFill>
              </a:rPr>
              <a:t>P</a:t>
            </a:r>
            <a:r>
              <a:rPr lang="sl-SI" b="1" baseline="-25000" dirty="0" err="1" smtClean="0">
                <a:solidFill>
                  <a:srgbClr val="170FB1"/>
                </a:solidFill>
              </a:rPr>
              <a:t>breme</a:t>
            </a:r>
            <a:endParaRPr lang="sl-SI" b="1" baseline="-25000" dirty="0">
              <a:solidFill>
                <a:srgbClr val="170FB1"/>
              </a:solidFill>
            </a:endParaRPr>
          </a:p>
          <a:p>
            <a:endParaRPr lang="sl-SI" b="1" dirty="0">
              <a:solidFill>
                <a:srgbClr val="170F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09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/>
      <p:bldP spid="29" grpId="0" animBg="1"/>
      <p:bldP spid="30" grpId="0"/>
      <p:bldP spid="32" grpId="0" animBg="1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2965450" y="4149725"/>
            <a:ext cx="12039600" cy="3116194"/>
            <a:chOff x="5632450" y="3082925"/>
            <a:chExt cx="12039600" cy="3116194"/>
          </a:xfrm>
        </p:grpSpPr>
        <p:sp>
          <p:nvSpPr>
            <p:cNvPr id="5" name="Elipsa 4"/>
            <p:cNvSpPr/>
            <p:nvPr/>
          </p:nvSpPr>
          <p:spPr>
            <a:xfrm>
              <a:off x="7004050" y="4225925"/>
              <a:ext cx="762000" cy="762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6" name="Elipsa 5"/>
            <p:cNvSpPr/>
            <p:nvPr/>
          </p:nvSpPr>
          <p:spPr>
            <a:xfrm>
              <a:off x="7385050" y="4225925"/>
              <a:ext cx="762000" cy="762000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7" name="Raven povezovalnik 6"/>
            <p:cNvCxnSpPr/>
            <p:nvPr/>
          </p:nvCxnSpPr>
          <p:spPr>
            <a:xfrm>
              <a:off x="5937250" y="3768725"/>
              <a:ext cx="0" cy="1600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Raven povezovalnik 7"/>
            <p:cNvCxnSpPr/>
            <p:nvPr/>
          </p:nvCxnSpPr>
          <p:spPr>
            <a:xfrm>
              <a:off x="9213850" y="3806825"/>
              <a:ext cx="0" cy="1600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Raven povezovalnik 8"/>
            <p:cNvCxnSpPr/>
            <p:nvPr/>
          </p:nvCxnSpPr>
          <p:spPr>
            <a:xfrm>
              <a:off x="5937250" y="4606925"/>
              <a:ext cx="1066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Elipsa 9"/>
            <p:cNvSpPr/>
            <p:nvPr/>
          </p:nvSpPr>
          <p:spPr>
            <a:xfrm>
              <a:off x="16910050" y="5437119"/>
              <a:ext cx="762000" cy="762000"/>
            </a:xfrm>
            <a:prstGeom prst="ellips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l-SI" dirty="0" smtClean="0"/>
                <a:t>RV</a:t>
              </a:r>
              <a:br>
                <a:rPr lang="sl-SI" dirty="0" smtClean="0"/>
              </a:br>
              <a:r>
                <a:rPr lang="sl-SI" dirty="0" smtClean="0"/>
                <a:t>(G)</a:t>
              </a:r>
              <a:endParaRPr lang="sl-SI" dirty="0"/>
            </a:p>
          </p:txBody>
        </p:sp>
        <p:cxnSp>
          <p:nvCxnSpPr>
            <p:cNvPr id="11" name="Raven povezovalnik 10"/>
            <p:cNvCxnSpPr/>
            <p:nvPr/>
          </p:nvCxnSpPr>
          <p:spPr>
            <a:xfrm>
              <a:off x="8147050" y="4606925"/>
              <a:ext cx="1066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Raven povezovalnik 11"/>
            <p:cNvCxnSpPr/>
            <p:nvPr/>
          </p:nvCxnSpPr>
          <p:spPr>
            <a:xfrm>
              <a:off x="9213850" y="4606925"/>
              <a:ext cx="807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Raven povezovalnik 12"/>
            <p:cNvCxnSpPr/>
            <p:nvPr/>
          </p:nvCxnSpPr>
          <p:spPr>
            <a:xfrm>
              <a:off x="17291050" y="4606925"/>
              <a:ext cx="0" cy="8001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Raven povezovalnik 13"/>
            <p:cNvCxnSpPr/>
            <p:nvPr/>
          </p:nvCxnSpPr>
          <p:spPr>
            <a:xfrm>
              <a:off x="11195050" y="4606925"/>
              <a:ext cx="0" cy="8001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PoljeZBesedilom 14"/>
            <p:cNvSpPr txBox="1"/>
            <p:nvPr/>
          </p:nvSpPr>
          <p:spPr>
            <a:xfrm>
              <a:off x="5632450" y="3082925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b="1" dirty="0" smtClean="0"/>
                <a:t>SN</a:t>
              </a:r>
              <a:endParaRPr lang="sl-SI" b="1" dirty="0"/>
            </a:p>
          </p:txBody>
        </p:sp>
        <p:sp>
          <p:nvSpPr>
            <p:cNvPr id="16" name="PoljeZBesedilom 15"/>
            <p:cNvSpPr txBox="1"/>
            <p:nvPr/>
          </p:nvSpPr>
          <p:spPr>
            <a:xfrm>
              <a:off x="8909050" y="3082925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b="1" dirty="0" smtClean="0"/>
                <a:t>NN</a:t>
              </a:r>
              <a:endParaRPr lang="sl-SI" b="1" dirty="0"/>
            </a:p>
          </p:txBody>
        </p:sp>
      </p:grpSp>
      <p:sp>
        <p:nvSpPr>
          <p:cNvPr id="17" name="Prostoročno 16"/>
          <p:cNvSpPr/>
          <p:nvPr/>
        </p:nvSpPr>
        <p:spPr>
          <a:xfrm>
            <a:off x="8861213" y="5998205"/>
            <a:ext cx="5373029" cy="708427"/>
          </a:xfrm>
          <a:custGeom>
            <a:avLst/>
            <a:gdLst>
              <a:gd name="connsiteX0" fmla="*/ 5353878 w 5550144"/>
              <a:gd name="connsiteY0" fmla="*/ 684920 h 684920"/>
              <a:gd name="connsiteX1" fmla="*/ 5035826 w 5550144"/>
              <a:gd name="connsiteY1" fmla="*/ 115076 h 684920"/>
              <a:gd name="connsiteX2" fmla="*/ 940904 w 5550144"/>
              <a:gd name="connsiteY2" fmla="*/ 48815 h 684920"/>
              <a:gd name="connsiteX3" fmla="*/ 0 w 5550144"/>
              <a:gd name="connsiteY3" fmla="*/ 684920 h 684920"/>
              <a:gd name="connsiteX0" fmla="*/ 5353878 w 5465794"/>
              <a:gd name="connsiteY0" fmla="*/ 708427 h 708427"/>
              <a:gd name="connsiteX1" fmla="*/ 4797287 w 5465794"/>
              <a:gd name="connsiteY1" fmla="*/ 85574 h 708427"/>
              <a:gd name="connsiteX2" fmla="*/ 940904 w 5465794"/>
              <a:gd name="connsiteY2" fmla="*/ 72322 h 708427"/>
              <a:gd name="connsiteX3" fmla="*/ 0 w 5465794"/>
              <a:gd name="connsiteY3" fmla="*/ 708427 h 708427"/>
              <a:gd name="connsiteX0" fmla="*/ 5261113 w 5373029"/>
              <a:gd name="connsiteY0" fmla="*/ 708427 h 708427"/>
              <a:gd name="connsiteX1" fmla="*/ 4704522 w 5373029"/>
              <a:gd name="connsiteY1" fmla="*/ 85574 h 708427"/>
              <a:gd name="connsiteX2" fmla="*/ 848139 w 5373029"/>
              <a:gd name="connsiteY2" fmla="*/ 72322 h 708427"/>
              <a:gd name="connsiteX3" fmla="*/ 0 w 5373029"/>
              <a:gd name="connsiteY3" fmla="*/ 708427 h 70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3029" h="708427">
                <a:moveTo>
                  <a:pt x="5261113" y="708427"/>
                </a:moveTo>
                <a:cubicBezTo>
                  <a:pt x="5469835" y="476513"/>
                  <a:pt x="5440018" y="191591"/>
                  <a:pt x="4704522" y="85574"/>
                </a:cubicBezTo>
                <a:cubicBezTo>
                  <a:pt x="3969026" y="-20443"/>
                  <a:pt x="1632226" y="-31487"/>
                  <a:pt x="848139" y="72322"/>
                </a:cubicBezTo>
                <a:cubicBezTo>
                  <a:pt x="64052" y="176131"/>
                  <a:pt x="50800" y="437861"/>
                  <a:pt x="0" y="708427"/>
                </a:cubicBezTo>
              </a:path>
            </a:pathLst>
          </a:custGeom>
          <a:noFill/>
          <a:ln>
            <a:solidFill>
              <a:srgbClr val="170FB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8" name="PoljeZBesedilom 17"/>
          <p:cNvSpPr txBox="1"/>
          <p:nvPr/>
        </p:nvSpPr>
        <p:spPr>
          <a:xfrm>
            <a:off x="13738993" y="7265919"/>
            <a:ext cx="52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smtClean="0">
                <a:solidFill>
                  <a:srgbClr val="170FB1"/>
                </a:solidFill>
              </a:rPr>
              <a:t>RV</a:t>
            </a:r>
            <a:endParaRPr lang="sl-SI" b="1" baseline="-25000" dirty="0">
              <a:solidFill>
                <a:srgbClr val="170FB1"/>
              </a:solidFill>
            </a:endParaRPr>
          </a:p>
        </p:txBody>
      </p:sp>
      <p:sp>
        <p:nvSpPr>
          <p:cNvPr id="19" name="PoljeZBesedilom 18"/>
          <p:cNvSpPr txBox="1"/>
          <p:nvPr/>
        </p:nvSpPr>
        <p:spPr>
          <a:xfrm>
            <a:off x="11176410" y="5998205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smtClean="0">
                <a:solidFill>
                  <a:srgbClr val="170FB1"/>
                </a:solidFill>
              </a:rPr>
              <a:t>RV </a:t>
            </a:r>
            <a:r>
              <a:rPr lang="sl-SI" sz="1600" b="1" dirty="0" smtClean="0">
                <a:solidFill>
                  <a:srgbClr val="170FB1"/>
                </a:solidFill>
              </a:rPr>
              <a:t>= </a:t>
            </a:r>
            <a:r>
              <a:rPr lang="sl-SI" b="1" dirty="0" err="1" smtClean="0">
                <a:solidFill>
                  <a:srgbClr val="170FB1"/>
                </a:solidFill>
              </a:rPr>
              <a:t>P</a:t>
            </a:r>
            <a:r>
              <a:rPr lang="sl-SI" b="1" baseline="-25000" dirty="0" err="1" smtClean="0">
                <a:solidFill>
                  <a:srgbClr val="170FB1"/>
                </a:solidFill>
              </a:rPr>
              <a:t>breme</a:t>
            </a:r>
            <a:endParaRPr lang="sl-SI" b="1" baseline="-25000" dirty="0">
              <a:solidFill>
                <a:srgbClr val="170FB1"/>
              </a:solidFill>
            </a:endParaRPr>
          </a:p>
          <a:p>
            <a:endParaRPr lang="sl-SI" b="1" dirty="0">
              <a:solidFill>
                <a:srgbClr val="170FB1"/>
              </a:solidFill>
            </a:endParaRPr>
          </a:p>
        </p:txBody>
      </p:sp>
      <p:sp>
        <p:nvSpPr>
          <p:cNvPr id="24" name="Prostoročno 23"/>
          <p:cNvSpPr/>
          <p:nvPr/>
        </p:nvSpPr>
        <p:spPr>
          <a:xfrm>
            <a:off x="7861823" y="5240714"/>
            <a:ext cx="7628425" cy="1351815"/>
          </a:xfrm>
          <a:custGeom>
            <a:avLst/>
            <a:gdLst>
              <a:gd name="connsiteX0" fmla="*/ 7476500 w 7628425"/>
              <a:gd name="connsiteY0" fmla="*/ 1351815 h 1351815"/>
              <a:gd name="connsiteX1" fmla="*/ 7461751 w 7628425"/>
              <a:gd name="connsiteY1" fmla="*/ 289931 h 1351815"/>
              <a:gd name="connsiteX2" fmla="*/ 5780435 w 7628425"/>
              <a:gd name="connsiteY2" fmla="*/ 98202 h 1351815"/>
              <a:gd name="connsiteX3" fmla="*/ 721738 w 7628425"/>
              <a:gd name="connsiteY3" fmla="*/ 98202 h 1351815"/>
              <a:gd name="connsiteX4" fmla="*/ 146551 w 7628425"/>
              <a:gd name="connsiteY4" fmla="*/ 1322318 h 1351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8425" h="1351815">
                <a:moveTo>
                  <a:pt x="7476500" y="1351815"/>
                </a:moveTo>
                <a:cubicBezTo>
                  <a:pt x="7610464" y="925340"/>
                  <a:pt x="7744428" y="498866"/>
                  <a:pt x="7461751" y="289931"/>
                </a:cubicBezTo>
                <a:cubicBezTo>
                  <a:pt x="7179074" y="80996"/>
                  <a:pt x="6903770" y="130157"/>
                  <a:pt x="5780435" y="98202"/>
                </a:cubicBezTo>
                <a:cubicBezTo>
                  <a:pt x="4657100" y="66247"/>
                  <a:pt x="1660719" y="-105817"/>
                  <a:pt x="721738" y="98202"/>
                </a:cubicBezTo>
                <a:cubicBezTo>
                  <a:pt x="-217243" y="302221"/>
                  <a:pt x="-35346" y="812269"/>
                  <a:pt x="146551" y="132231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5" name="PoljeZBesedilom 24"/>
          <p:cNvSpPr txBox="1"/>
          <p:nvPr/>
        </p:nvSpPr>
        <p:spPr>
          <a:xfrm>
            <a:off x="10890250" y="4650859"/>
            <a:ext cx="1554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FF0000"/>
                </a:solidFill>
              </a:rPr>
              <a:t>Q</a:t>
            </a:r>
            <a:r>
              <a:rPr lang="sl-SI" b="1" baseline="-25000" dirty="0" smtClean="0">
                <a:solidFill>
                  <a:srgbClr val="FF0000"/>
                </a:solidFill>
              </a:rPr>
              <a:t>RV</a:t>
            </a:r>
            <a:r>
              <a:rPr lang="sl-SI" b="1" dirty="0" smtClean="0">
                <a:solidFill>
                  <a:srgbClr val="FF0000"/>
                </a:solidFill>
              </a:rPr>
              <a:t>= - </a:t>
            </a:r>
            <a:r>
              <a:rPr lang="sl-SI" b="1" dirty="0" err="1" smtClean="0">
                <a:solidFill>
                  <a:srgbClr val="FF0000"/>
                </a:solidFill>
              </a:rPr>
              <a:t>Q</a:t>
            </a:r>
            <a:r>
              <a:rPr lang="sl-SI" b="1" baseline="-25000" dirty="0" err="1" smtClean="0">
                <a:solidFill>
                  <a:srgbClr val="FF0000"/>
                </a:solidFill>
              </a:rPr>
              <a:t>breme</a:t>
            </a:r>
            <a:endParaRPr lang="sl-SI" b="1" baseline="-25000" dirty="0">
              <a:solidFill>
                <a:srgbClr val="FF0000"/>
              </a:solidFill>
            </a:endParaRPr>
          </a:p>
        </p:txBody>
      </p:sp>
      <p:sp>
        <p:nvSpPr>
          <p:cNvPr id="26" name="PoljeZBesedilom 25"/>
          <p:cNvSpPr txBox="1"/>
          <p:nvPr/>
        </p:nvSpPr>
        <p:spPr>
          <a:xfrm>
            <a:off x="4108872" y="7285291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FF0000"/>
                </a:solidFill>
              </a:rPr>
              <a:t>Q</a:t>
            </a:r>
            <a:r>
              <a:rPr lang="sl-SI" b="1" baseline="-25000" dirty="0" smtClean="0">
                <a:solidFill>
                  <a:srgbClr val="FF0000"/>
                </a:solidFill>
              </a:rPr>
              <a:t>TR</a:t>
            </a:r>
            <a:r>
              <a:rPr lang="sl-SI" b="1" dirty="0" smtClean="0">
                <a:solidFill>
                  <a:srgbClr val="FF0000"/>
                </a:solidFill>
              </a:rPr>
              <a:t>= 0</a:t>
            </a:r>
            <a:endParaRPr lang="sl-SI" b="1" baseline="-25000" dirty="0">
              <a:solidFill>
                <a:srgbClr val="FF0000"/>
              </a:solidFill>
            </a:endParaRPr>
          </a:p>
        </p:txBody>
      </p:sp>
      <p:sp>
        <p:nvSpPr>
          <p:cNvPr id="27" name="PoljeZBesedilom 26"/>
          <p:cNvSpPr txBox="1"/>
          <p:nvPr/>
        </p:nvSpPr>
        <p:spPr>
          <a:xfrm>
            <a:off x="4108872" y="6866615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smtClean="0">
                <a:solidFill>
                  <a:srgbClr val="170FB1"/>
                </a:solidFill>
              </a:rPr>
              <a:t>TR </a:t>
            </a:r>
            <a:r>
              <a:rPr lang="sl-SI" sz="1600" b="1" dirty="0" smtClean="0">
                <a:solidFill>
                  <a:srgbClr val="170FB1"/>
                </a:solidFill>
              </a:rPr>
              <a:t>= 0</a:t>
            </a:r>
            <a:endParaRPr lang="sl-SI" b="1" dirty="0">
              <a:solidFill>
                <a:srgbClr val="170FB1"/>
              </a:solidFill>
            </a:endParaRPr>
          </a:p>
        </p:txBody>
      </p:sp>
      <p:sp>
        <p:nvSpPr>
          <p:cNvPr id="28" name="PoljeZBesedilom 27"/>
          <p:cNvSpPr txBox="1"/>
          <p:nvPr/>
        </p:nvSpPr>
        <p:spPr>
          <a:xfrm>
            <a:off x="8285640" y="6861553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err="1" smtClean="0">
                <a:solidFill>
                  <a:srgbClr val="170FB1"/>
                </a:solidFill>
              </a:rPr>
              <a:t>P</a:t>
            </a:r>
            <a:r>
              <a:rPr lang="sl-SI" sz="1600" b="1" baseline="-25000" dirty="0" err="1" smtClean="0">
                <a:solidFill>
                  <a:srgbClr val="170FB1"/>
                </a:solidFill>
              </a:rPr>
              <a:t>breme</a:t>
            </a:r>
            <a:endParaRPr lang="sl-SI" b="1" baseline="-25000" dirty="0">
              <a:solidFill>
                <a:srgbClr val="170FB1"/>
              </a:solidFill>
            </a:endParaRPr>
          </a:p>
        </p:txBody>
      </p:sp>
      <p:sp>
        <p:nvSpPr>
          <p:cNvPr id="29" name="PoljeZBesedilom 28"/>
          <p:cNvSpPr txBox="1"/>
          <p:nvPr/>
        </p:nvSpPr>
        <p:spPr>
          <a:xfrm>
            <a:off x="8084173" y="7295947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FF0000"/>
                </a:solidFill>
              </a:rPr>
              <a:t> </a:t>
            </a:r>
            <a:r>
              <a:rPr lang="sl-SI" b="1" dirty="0" err="1" smtClean="0">
                <a:solidFill>
                  <a:srgbClr val="FF0000"/>
                </a:solidFill>
              </a:rPr>
              <a:t>Q</a:t>
            </a:r>
            <a:r>
              <a:rPr lang="sl-SI" b="1" baseline="-25000" dirty="0" err="1" smtClean="0">
                <a:solidFill>
                  <a:srgbClr val="FF0000"/>
                </a:solidFill>
              </a:rPr>
              <a:t>breme</a:t>
            </a:r>
            <a:endParaRPr lang="sl-SI" b="1" baseline="-25000" dirty="0">
              <a:solidFill>
                <a:srgbClr val="FF0000"/>
              </a:solidFill>
            </a:endParaRPr>
          </a:p>
        </p:txBody>
      </p:sp>
      <p:sp>
        <p:nvSpPr>
          <p:cNvPr id="30" name="PoljeZBesedilom 29"/>
          <p:cNvSpPr txBox="1"/>
          <p:nvPr/>
        </p:nvSpPr>
        <p:spPr>
          <a:xfrm>
            <a:off x="13715076" y="7883525"/>
            <a:ext cx="57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FF0000"/>
                </a:solidFill>
              </a:rPr>
              <a:t>Q</a:t>
            </a:r>
            <a:r>
              <a:rPr lang="sl-SI" b="1" baseline="-25000" dirty="0" smtClean="0">
                <a:solidFill>
                  <a:srgbClr val="FF0000"/>
                </a:solidFill>
              </a:rPr>
              <a:t>RV</a:t>
            </a:r>
            <a:endParaRPr lang="sl-SI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9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69084" y="1533016"/>
            <a:ext cx="11621366" cy="2242797"/>
          </a:xfrm>
        </p:spPr>
        <p:txBody>
          <a:bodyPr/>
          <a:lstStyle/>
          <a:p>
            <a:r>
              <a:rPr lang="sl-SI" dirty="0" smtClean="0"/>
              <a:t>Razmere v omrežju</a:t>
            </a:r>
            <a:endParaRPr lang="sl-SI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1670050" y="4283875"/>
            <a:ext cx="13944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dirty="0" smtClean="0"/>
              <a:t>Primarna naloga </a:t>
            </a:r>
            <a:r>
              <a:rPr lang="sl-SI" sz="2800" dirty="0" err="1" smtClean="0"/>
              <a:t>elektro</a:t>
            </a:r>
            <a:r>
              <a:rPr lang="sl-SI" sz="2800" dirty="0" smtClean="0"/>
              <a:t> energetskega omrežja je dobava električne energije do odjemalcev z kar najmanjšimi izgubami</a:t>
            </a:r>
          </a:p>
          <a:p>
            <a:endParaRPr lang="sl-SI" sz="2800" dirty="0"/>
          </a:p>
          <a:p>
            <a:r>
              <a:rPr lang="sl-SI" sz="2800" dirty="0" smtClean="0"/>
              <a:t>Primerjava izgub zaradi prenosa delovne in jalove energije v SN in NN omrežju ima znane karakteristike: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l-SI" sz="2800" dirty="0" smtClean="0"/>
              <a:t>Izgube prenosa delovne energije so v NN omrežju za faktor cca. 2  večje kot v SN omrežju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l-SI" sz="2800" dirty="0" smtClean="0"/>
              <a:t>Izgube jalove energije so v  SN omrežju za faktor cca. 15 višje kot v NN omrežju</a:t>
            </a:r>
          </a:p>
          <a:p>
            <a:r>
              <a:rPr lang="sl-SI" sz="2800" dirty="0" smtClean="0"/>
              <a:t>(X/R je v SN omrežju bistveno višji kot v NN omrežju posledično prenos iste količine jalove energije v SN omrežju povzroči bistveno več izgub)</a:t>
            </a:r>
          </a:p>
          <a:p>
            <a:endParaRPr lang="sl-SI" sz="2800" dirty="0"/>
          </a:p>
          <a:p>
            <a:r>
              <a:rPr lang="sl-SI" sz="2800" dirty="0" smtClean="0"/>
              <a:t> jalovo energijo generirati lokalno in ne prenašati iz višjih napetostnih nivojev</a:t>
            </a:r>
            <a:endParaRPr lang="sl-SI" sz="2800" dirty="0"/>
          </a:p>
        </p:txBody>
      </p:sp>
      <p:sp>
        <p:nvSpPr>
          <p:cNvPr id="7" name="Desna puščica 6"/>
          <p:cNvSpPr/>
          <p:nvPr/>
        </p:nvSpPr>
        <p:spPr>
          <a:xfrm>
            <a:off x="1248336" y="9178925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0573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415067"/>
              </p:ext>
            </p:extLst>
          </p:nvPr>
        </p:nvGraphicFramePr>
        <p:xfrm>
          <a:off x="5480578" y="3006725"/>
          <a:ext cx="7238999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09938080"/>
              </p:ext>
            </p:extLst>
          </p:nvPr>
        </p:nvGraphicFramePr>
        <p:xfrm>
          <a:off x="5404378" y="6588125"/>
          <a:ext cx="7315199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612287485"/>
              </p:ext>
            </p:extLst>
          </p:nvPr>
        </p:nvGraphicFramePr>
        <p:xfrm>
          <a:off x="5369468" y="9742234"/>
          <a:ext cx="7315200" cy="129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7" name="Pravokotnik 6"/>
          <p:cNvSpPr/>
          <p:nvPr/>
        </p:nvSpPr>
        <p:spPr>
          <a:xfrm>
            <a:off x="7613650" y="1558925"/>
            <a:ext cx="2514072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sl-SI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CILJI</a:t>
            </a:r>
            <a:endParaRPr lang="sl-SI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078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2"/>
          <p:cNvSpPr txBox="1">
            <a:spLocks/>
          </p:cNvSpPr>
          <p:nvPr/>
        </p:nvSpPr>
        <p:spPr bwMode="auto">
          <a:xfrm>
            <a:off x="1034388" y="5630798"/>
            <a:ext cx="18035322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6684" tIns="93342" rIns="186684" bIns="93342" numCol="1" anchor="t" anchorCtr="0" compatLnSpc="1">
            <a:prstTxWarp prst="textNoShape">
              <a:avLst/>
            </a:prstTxWarp>
          </a:bodyPr>
          <a:lstStyle>
            <a:lvl1pPr marL="369479" indent="-369479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5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38957" indent="-36623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2pPr>
            <a:lvl3pPr marL="1108436" indent="-36623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3pPr>
            <a:lvl4pPr marL="1497360" indent="-38568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4pPr>
            <a:lvl5pPr marL="1847393" indent="-346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5pPr>
            <a:lvl6pPr marL="2780812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6pPr>
            <a:lvl7pPr marL="3714232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7pPr>
            <a:lvl8pPr marL="4647651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8pPr>
            <a:lvl9pPr marL="5581071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sz="8800" kern="0" dirty="0" smtClean="0">
                <a:solidFill>
                  <a:srgbClr val="FF0000"/>
                </a:solidFill>
              </a:rPr>
              <a:t>HVALA ZA POZORNOST</a:t>
            </a:r>
            <a:endParaRPr lang="sl-SI" sz="88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30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1"/>
          <p:cNvSpPr txBox="1">
            <a:spLocks/>
          </p:cNvSpPr>
          <p:nvPr/>
        </p:nvSpPr>
        <p:spPr>
          <a:xfrm>
            <a:off x="374650" y="339725"/>
            <a:ext cx="18821400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1" i="0">
                <a:solidFill>
                  <a:srgbClr val="7FC24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sl-SI" sz="5400" kern="0" dirty="0" smtClean="0"/>
              <a:t>Model evropskih pametnih omrežij</a:t>
            </a:r>
          </a:p>
          <a:p>
            <a:r>
              <a:rPr lang="sl-SI" sz="5400" kern="0" dirty="0" smtClean="0"/>
              <a:t> </a:t>
            </a:r>
            <a:r>
              <a:rPr lang="sl-SI" sz="5400" dirty="0"/>
              <a:t>(CEN-CENELEC-ETSI)</a:t>
            </a:r>
            <a:endParaRPr lang="sl-SI" sz="5400" kern="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2001718"/>
            <a:ext cx="14435138" cy="933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24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44200792"/>
              </p:ext>
            </p:extLst>
          </p:nvPr>
        </p:nvGraphicFramePr>
        <p:xfrm>
          <a:off x="1060450" y="3540125"/>
          <a:ext cx="7238999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29518519"/>
              </p:ext>
            </p:extLst>
          </p:nvPr>
        </p:nvGraphicFramePr>
        <p:xfrm>
          <a:off x="908050" y="6739156"/>
          <a:ext cx="7315199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99194907"/>
              </p:ext>
            </p:extLst>
          </p:nvPr>
        </p:nvGraphicFramePr>
        <p:xfrm>
          <a:off x="831850" y="9398089"/>
          <a:ext cx="7315200" cy="129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22212354"/>
              </p:ext>
            </p:extLst>
          </p:nvPr>
        </p:nvGraphicFramePr>
        <p:xfrm>
          <a:off x="10280650" y="3006725"/>
          <a:ext cx="64770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82625015"/>
              </p:ext>
            </p:extLst>
          </p:nvPr>
        </p:nvGraphicFramePr>
        <p:xfrm>
          <a:off x="10433050" y="6646241"/>
          <a:ext cx="4945379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9" name="PoljeZBesedilom 8"/>
          <p:cNvSpPr txBox="1"/>
          <p:nvPr/>
        </p:nvSpPr>
        <p:spPr>
          <a:xfrm>
            <a:off x="15400482" y="7539256"/>
            <a:ext cx="427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/>
              <a:t>Napredno vodenje in optimizacija  omrežja </a:t>
            </a:r>
          </a:p>
          <a:p>
            <a:r>
              <a:rPr lang="sl-SI" dirty="0"/>
              <a:t>za maksimalno penetracijo obnovljivih virov</a:t>
            </a:r>
          </a:p>
        </p:txBody>
      </p:sp>
      <p:sp>
        <p:nvSpPr>
          <p:cNvPr id="10" name="PoljeZBesedilom 9"/>
          <p:cNvSpPr txBox="1"/>
          <p:nvPr/>
        </p:nvSpPr>
        <p:spPr>
          <a:xfrm>
            <a:off x="15045127" y="8797925"/>
            <a:ext cx="4989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/>
              <a:t>Z vključitvijo AEMS doseči naslednje cilje: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l-SI" dirty="0"/>
              <a:t>področna (bilančna) optimizacija </a:t>
            </a:r>
            <a:r>
              <a:rPr lang="sl-SI" dirty="0" err="1" smtClean="0"/>
              <a:t>W</a:t>
            </a:r>
            <a:r>
              <a:rPr lang="sl-SI" baseline="-25000" dirty="0" err="1" smtClean="0"/>
              <a:t>el</a:t>
            </a:r>
            <a:r>
              <a:rPr lang="sl-SI" baseline="-25000" dirty="0" smtClean="0"/>
              <a:t> </a:t>
            </a:r>
            <a:r>
              <a:rPr lang="sl-SI" dirty="0" smtClean="0"/>
              <a:t> /</a:t>
            </a:r>
            <a:r>
              <a:rPr lang="sl-SI" dirty="0" err="1"/>
              <a:t>P</a:t>
            </a:r>
            <a:r>
              <a:rPr lang="sl-SI" baseline="-25000" dirty="0" err="1"/>
              <a:t>max</a:t>
            </a:r>
            <a:endParaRPr lang="sl-SI" baseline="-25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l-SI" dirty="0"/>
              <a:t>strateško planiranje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krmiljenje bremen (tudi kot poslovna </a:t>
            </a:r>
            <a:r>
              <a:rPr lang="sl-SI" dirty="0" smtClean="0"/>
              <a:t>priložnost)</a:t>
            </a:r>
            <a:endParaRPr lang="sl-SI" dirty="0"/>
          </a:p>
        </p:txBody>
      </p:sp>
      <p:sp>
        <p:nvSpPr>
          <p:cNvPr id="11" name="Pravokotnik 10"/>
          <p:cNvSpPr/>
          <p:nvPr/>
        </p:nvSpPr>
        <p:spPr>
          <a:xfrm>
            <a:off x="10280650" y="1787525"/>
            <a:ext cx="6248399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sl-SI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DMS - rešitve</a:t>
            </a:r>
            <a:endParaRPr lang="sl-SI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Pravokotnik 11"/>
          <p:cNvSpPr/>
          <p:nvPr/>
        </p:nvSpPr>
        <p:spPr>
          <a:xfrm>
            <a:off x="2965450" y="1629142"/>
            <a:ext cx="1981200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sl-SI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CILJI</a:t>
            </a:r>
            <a:endParaRPr lang="sl-SI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3" name="Leva puščica 12"/>
          <p:cNvSpPr/>
          <p:nvPr/>
        </p:nvSpPr>
        <p:spPr>
          <a:xfrm>
            <a:off x="8832850" y="4302125"/>
            <a:ext cx="12954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4" name="Leva puščica 13"/>
          <p:cNvSpPr/>
          <p:nvPr/>
        </p:nvSpPr>
        <p:spPr>
          <a:xfrm>
            <a:off x="8985250" y="7426325"/>
            <a:ext cx="12954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Leva puščica 14"/>
          <p:cNvSpPr/>
          <p:nvPr/>
        </p:nvSpPr>
        <p:spPr>
          <a:xfrm>
            <a:off x="8937487" y="9774257"/>
            <a:ext cx="12954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grpSp>
        <p:nvGrpSpPr>
          <p:cNvPr id="16" name="Skupina 15"/>
          <p:cNvGrpSpPr/>
          <p:nvPr/>
        </p:nvGrpSpPr>
        <p:grpSpPr>
          <a:xfrm>
            <a:off x="10433050" y="8950325"/>
            <a:ext cx="4648200" cy="2012159"/>
            <a:chOff x="0" y="632220"/>
            <a:chExt cx="4648200" cy="2012159"/>
          </a:xfrm>
        </p:grpSpPr>
        <p:sp>
          <p:nvSpPr>
            <p:cNvPr id="17" name="Zaobljeni pravokotnik 16"/>
            <p:cNvSpPr/>
            <p:nvPr/>
          </p:nvSpPr>
          <p:spPr>
            <a:xfrm>
              <a:off x="0" y="632220"/>
              <a:ext cx="4648200" cy="201215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Zaobljeni pravokotnik 4"/>
            <p:cNvSpPr/>
            <p:nvPr/>
          </p:nvSpPr>
          <p:spPr>
            <a:xfrm>
              <a:off x="98226" y="730446"/>
              <a:ext cx="4451748" cy="1815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l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3200" kern="1200" dirty="0" smtClean="0"/>
                <a:t>EMS+</a:t>
              </a:r>
            </a:p>
            <a:p>
              <a:pPr lvl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3200" kern="1200" dirty="0" smtClean="0"/>
                <a:t>z vključitvijo AEMS</a:t>
              </a:r>
              <a:endParaRPr lang="sl-SI" sz="3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2071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2" y="1330325"/>
            <a:ext cx="11025188" cy="968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4250" y="2016125"/>
            <a:ext cx="7158037" cy="8713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450850" y="499328"/>
            <a:ext cx="18973800" cy="1661993"/>
          </a:xfrm>
        </p:spPr>
        <p:txBody>
          <a:bodyPr/>
          <a:lstStyle/>
          <a:p>
            <a:r>
              <a:rPr lang="sl-SI" sz="3600" dirty="0"/>
              <a:t>Arhitekturni model evropskih pametnih omrežij </a:t>
            </a:r>
            <a:r>
              <a:rPr lang="sl-SI" sz="3600" dirty="0" smtClean="0"/>
              <a:t/>
            </a:r>
            <a:br>
              <a:rPr lang="sl-SI" sz="3600" dirty="0" smtClean="0"/>
            </a:br>
            <a:r>
              <a:rPr lang="sl-SI" sz="3600" dirty="0" smtClean="0"/>
              <a:t> (</a:t>
            </a:r>
            <a:r>
              <a:rPr lang="sl-SI" sz="3600" dirty="0"/>
              <a:t>CEN-CENELEC-ETSI) </a:t>
            </a:r>
            <a:br>
              <a:rPr lang="sl-SI" sz="3600" dirty="0"/>
            </a:br>
            <a:r>
              <a:rPr lang="sl-SI" sz="3600" dirty="0" err="1"/>
              <a:t>Interoperabilnostni</a:t>
            </a:r>
            <a:r>
              <a:rPr lang="sl-SI" sz="3600" dirty="0"/>
              <a:t> sloji GWAC sklada</a:t>
            </a:r>
            <a:br>
              <a:rPr lang="sl-SI" sz="3600" dirty="0"/>
            </a:br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174588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635125"/>
            <a:ext cx="18360893" cy="962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95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850" y="1787525"/>
            <a:ext cx="15087600" cy="9597476"/>
          </a:xfrm>
          <a:prstGeom prst="rect">
            <a:avLst/>
          </a:prstGeom>
        </p:spPr>
      </p:pic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755650" y="1170830"/>
            <a:ext cx="18035322" cy="1815882"/>
          </a:xfrm>
        </p:spPr>
        <p:txBody>
          <a:bodyPr/>
          <a:lstStyle/>
          <a:p>
            <a:r>
              <a:rPr lang="sl-SI" dirty="0" smtClean="0"/>
              <a:t>IKT – logični/storitveni nivo</a:t>
            </a:r>
            <a:br>
              <a:rPr lang="sl-SI" dirty="0" smtClean="0"/>
            </a:b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04267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2432050" y="1863725"/>
            <a:ext cx="13563600" cy="861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1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650" y="2473325"/>
            <a:ext cx="123444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7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besedila 2"/>
          <p:cNvSpPr txBox="1">
            <a:spLocks/>
          </p:cNvSpPr>
          <p:nvPr/>
        </p:nvSpPr>
        <p:spPr bwMode="auto">
          <a:xfrm>
            <a:off x="831850" y="2092325"/>
            <a:ext cx="18035322" cy="880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6684" tIns="93342" rIns="186684" bIns="93342" numCol="1" anchor="t" anchorCtr="0" compatLnSpc="1">
            <a:prstTxWarp prst="textNoShape">
              <a:avLst/>
            </a:prstTxWarp>
          </a:bodyPr>
          <a:lstStyle>
            <a:lvl1pPr marL="369479" indent="-369479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5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38957" indent="-36623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2pPr>
            <a:lvl3pPr marL="1108436" indent="-36623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3pPr>
            <a:lvl4pPr marL="1497360" indent="-38568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4pPr>
            <a:lvl5pPr marL="1847393" indent="-346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5pPr>
            <a:lvl6pPr marL="2780812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6pPr>
            <a:lvl7pPr marL="3714232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7pPr>
            <a:lvl8pPr marL="4647651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8pPr>
            <a:lvl9pPr marL="5581071" indent="-346792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45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r>
              <a:rPr lang="sl-SI" sz="3600" kern="0" dirty="0" smtClean="0">
                <a:solidFill>
                  <a:schemeClr val="tx1"/>
                </a:solidFill>
              </a:rPr>
              <a:t>Večanje deleža razpršenih virov  -&gt; neustrezne napetostne razmere.</a:t>
            </a:r>
          </a:p>
          <a:p>
            <a:endParaRPr lang="sl-SI" sz="3600" kern="0" dirty="0" smtClean="0">
              <a:solidFill>
                <a:schemeClr val="tx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kern="0" dirty="0" smtClean="0">
                <a:solidFill>
                  <a:schemeClr val="tx1"/>
                </a:solidFill>
              </a:rPr>
              <a:t>Krepitev  omrežja</a:t>
            </a:r>
          </a:p>
          <a:p>
            <a:r>
              <a:rPr lang="sl-SI" sz="3600" kern="0" dirty="0" smtClean="0">
                <a:solidFill>
                  <a:schemeClr val="tx1"/>
                </a:solidFill>
              </a:rPr>
              <a:t>ali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kern="0" dirty="0" smtClean="0">
                <a:solidFill>
                  <a:schemeClr val="tx1"/>
                </a:solidFill>
              </a:rPr>
              <a:t>Uporaba informacijsko komunikacijskih tehnologij ( vključevanje virov in porabnikov v vodenje omrežja)</a:t>
            </a:r>
          </a:p>
          <a:p>
            <a:endParaRPr lang="sl-SI" sz="3600" kern="0" dirty="0" smtClean="0">
              <a:solidFill>
                <a:schemeClr val="tx1"/>
              </a:solidFill>
            </a:endParaRPr>
          </a:p>
          <a:p>
            <a:r>
              <a:rPr lang="sl-SI" sz="3600" kern="0" dirty="0" smtClean="0">
                <a:solidFill>
                  <a:schemeClr val="tx1"/>
                </a:solidFill>
              </a:rPr>
              <a:t>Aktivnosti s področja vodljivosti:</a:t>
            </a:r>
          </a:p>
          <a:p>
            <a:endParaRPr lang="sl-SI" sz="3600" kern="0" dirty="0" smtClean="0">
              <a:solidFill>
                <a:schemeClr val="tx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kern="0" dirty="0" smtClean="0">
                <a:solidFill>
                  <a:schemeClr val="tx1"/>
                </a:solidFill>
              </a:rPr>
              <a:t>regulacija napetosti s pomočjo VN/SN in SN/NN regulacijskih transformatorjev ter vodenje razpršenih virov,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kern="0" dirty="0" smtClean="0">
                <a:solidFill>
                  <a:schemeClr val="tx1"/>
                </a:solidFill>
              </a:rPr>
              <a:t>vodenje omrežja ob visokem deležu razpršenih virov, ki vključuje tudi optimizacijo delovanja omrežja in kompenzacijske naprave. </a:t>
            </a:r>
            <a:endParaRPr lang="sl-SI" sz="3600" kern="0" dirty="0">
              <a:solidFill>
                <a:schemeClr val="tx1"/>
              </a:solidFill>
            </a:endParaRPr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603250" y="1025525"/>
            <a:ext cx="18035322" cy="907941"/>
          </a:xfrm>
        </p:spPr>
        <p:txBody>
          <a:bodyPr/>
          <a:lstStyle/>
          <a:p>
            <a:r>
              <a:rPr lang="sl-SI" dirty="0" smtClean="0"/>
              <a:t>Spoznavnost in vodljivost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7960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ivzeti načrt">
  <a:themeElements>
    <a:clrScheme name="Privzeti nač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ivzeti nač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ivzeti nač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478</Words>
  <Application>Microsoft Office PowerPoint</Application>
  <PresentationFormat>Po meri</PresentationFormat>
  <Paragraphs>94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Naslovi diapozitivov</vt:lpstr>
      </vt:variant>
      <vt:variant>
        <vt:i4>16</vt:i4>
      </vt:variant>
    </vt:vector>
  </HeadingPairs>
  <TitlesOfParts>
    <vt:vector size="18" baseType="lpstr">
      <vt:lpstr>Office Theme</vt:lpstr>
      <vt:lpstr>Privzeti načrt</vt:lpstr>
      <vt:lpstr>PowerPointova predstavitev</vt:lpstr>
      <vt:lpstr>PowerPointova predstavitev</vt:lpstr>
      <vt:lpstr>PowerPointova predstavitev</vt:lpstr>
      <vt:lpstr>Arhitekturni model evropskih pametnih omrežij   (CEN-CENELEC-ETSI)  Interoperabilnostni sloji GWAC sklada </vt:lpstr>
      <vt:lpstr>PowerPointova predstavitev</vt:lpstr>
      <vt:lpstr>IKT – logični/storitveni nivo </vt:lpstr>
      <vt:lpstr>PowerPointova predstavitev</vt:lpstr>
      <vt:lpstr>PowerPointova predstavitev</vt:lpstr>
      <vt:lpstr>Spoznavnost in vodljivost</vt:lpstr>
      <vt:lpstr>Spoznavnost in vodljivost</vt:lpstr>
      <vt:lpstr>Razpršeni Viri</vt:lpstr>
      <vt:lpstr>PowerPointova predstavitev</vt:lpstr>
      <vt:lpstr>PowerPointova predstavitev</vt:lpstr>
      <vt:lpstr>Razmere v omrežju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/>
  <cp:lastModifiedBy/>
  <cp:revision>26</cp:revision>
  <dcterms:created xsi:type="dcterms:W3CDTF">2016-03-15T13:36:37Z</dcterms:created>
  <dcterms:modified xsi:type="dcterms:W3CDTF">2017-05-05T09:45:19Z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2016-03-15T00:00:00Z</vt:filetime>
  </property>
  <property fmtid="{D5CDD505-2E9C-101B-9397-08002B2CF9AE}" pid="3" name="LastSaved">
    <vt:filetime>2016-03-15T00:00:00Z</vt:filetime>
  </property>
</Properties>
</file>