
<file path=[Content_Types].xml><?xml version="1.0" encoding="utf-8"?>
<Types xmlns="http://schemas.openxmlformats.org/package/2006/content-types">
  <Default Extension="png" ContentType="image/png"/>
  <Default Extension="jpeg" ContentType="image/jpeg"/>
  <Default Extension="xls" ContentType="application/vnd.ms-excel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60" r:id="rId2"/>
    <p:sldId id="261" r:id="rId3"/>
    <p:sldId id="262" r:id="rId4"/>
    <p:sldId id="263" r:id="rId5"/>
    <p:sldId id="264" r:id="rId6"/>
    <p:sldId id="265" r:id="rId7"/>
    <p:sldId id="267" r:id="rId8"/>
    <p:sldId id="266" r:id="rId9"/>
    <p:sldId id="268" r:id="rId10"/>
    <p:sldId id="269" r:id="rId11"/>
    <p:sldId id="259" r:id="rId12"/>
    <p:sldId id="270" r:id="rId13"/>
    <p:sldId id="271" r:id="rId14"/>
  </p:sldIdLst>
  <p:sldSz cx="9144000" cy="6858000" type="screen4x3"/>
  <p:notesSz cx="6797675" cy="9874250"/>
  <p:defaultTextStyle>
    <a:defPPr>
      <a:defRPr lang="de-DE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216">
          <p15:clr>
            <a:srgbClr val="A4A3A4"/>
          </p15:clr>
        </p15:guide>
        <p15:guide id="2" pos="44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FEAFF"/>
    <a:srgbClr val="004200"/>
    <a:srgbClr val="006C00"/>
    <a:srgbClr val="009200"/>
    <a:srgbClr val="9F5FCF"/>
    <a:srgbClr val="602322"/>
    <a:srgbClr val="EC700A"/>
    <a:srgbClr val="008080"/>
    <a:srgbClr val="FFA400"/>
    <a:srgbClr val="A5A6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02" autoAdjust="0"/>
    <p:restoredTop sz="94660"/>
  </p:normalViewPr>
  <p:slideViewPr>
    <p:cSldViewPr snapToGrid="0" snapToObjects="1">
      <p:cViewPr varScale="1">
        <p:scale>
          <a:sx n="130" d="100"/>
          <a:sy n="130" d="100"/>
        </p:scale>
        <p:origin x="1350" y="162"/>
      </p:cViewPr>
      <p:guideLst>
        <p:guide orient="horz" pos="2216"/>
        <p:guide pos="447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napToObjects="1">
      <p:cViewPr varScale="1">
        <p:scale>
          <a:sx n="101" d="100"/>
          <a:sy n="101" d="100"/>
        </p:scale>
        <p:origin x="3552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5" Type="http://schemas.openxmlformats.org/officeDocument/2006/relationships/chartUserShapes" Target="../drawings/drawing1.xml"/><Relationship Id="rId4" Type="http://schemas.openxmlformats.org/officeDocument/2006/relationships/oleObject" Target="file:///C:\Users\ksb\Desktop\Microsoft%20Excel-Arbeitsblatt%20(neu)%20(2)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b="1">
                <a:solidFill>
                  <a:sysClr val="windowText" lastClr="000000"/>
                </a:solidFill>
              </a:rPr>
              <a:t>Levelized</a:t>
            </a:r>
            <a:r>
              <a:rPr lang="en-US" b="1" baseline="0">
                <a:solidFill>
                  <a:sysClr val="windowText" lastClr="000000"/>
                </a:solidFill>
              </a:rPr>
              <a:t> Cost of Electricity Forecast</a:t>
            </a:r>
            <a:endParaRPr lang="en-US" b="1">
              <a:solidFill>
                <a:sysClr val="windowText" lastClr="000000"/>
              </a:solidFill>
            </a:endParaRPr>
          </a:p>
        </c:rich>
      </c:tx>
      <c:layout>
        <c:manualLayout>
          <c:xMode val="edge"/>
          <c:yMode val="edge"/>
          <c:x val="0.19020223343236248"/>
          <c:y val="2.646085997794928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5759763652533051"/>
          <c:y val="0.21081851851851852"/>
          <c:w val="0.80990976817448712"/>
          <c:h val="0.60895771604938276"/>
        </c:manualLayout>
      </c:layout>
      <c:lineChart>
        <c:grouping val="standard"/>
        <c:varyColors val="0"/>
        <c:ser>
          <c:idx val="0"/>
          <c:order val="0"/>
          <c:tx>
            <c:strRef>
              <c:f>Tabelle1!$B$33</c:f>
              <c:strCache>
                <c:ptCount val="1"/>
                <c:pt idx="0">
                  <c:v>Solar</c:v>
                </c:pt>
              </c:strCache>
            </c:strRef>
          </c:tx>
          <c:spPr>
            <a:ln w="34925" cap="rnd">
              <a:solidFill>
                <a:srgbClr val="FFC000"/>
              </a:solidFill>
              <a:round/>
            </a:ln>
            <a:effectLst/>
          </c:spPr>
          <c:marker>
            <c:symbol val="none"/>
          </c:marker>
          <c:cat>
            <c:numRef>
              <c:f>Tabelle1!$A$34:$A$41</c:f>
              <c:numCache>
                <c:formatCode>General</c:formatCode>
                <c:ptCount val="8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</c:numCache>
            </c:numRef>
          </c:cat>
          <c:val>
            <c:numRef>
              <c:f>Tabelle1!$B$34:$B$41</c:f>
              <c:numCache>
                <c:formatCode>General</c:formatCode>
                <c:ptCount val="8"/>
                <c:pt idx="0">
                  <c:v>7.7</c:v>
                </c:pt>
                <c:pt idx="1">
                  <c:v>7.5</c:v>
                </c:pt>
                <c:pt idx="2">
                  <c:v>7.2</c:v>
                </c:pt>
                <c:pt idx="3">
                  <c:v>7.1</c:v>
                </c:pt>
                <c:pt idx="4">
                  <c:v>6.95</c:v>
                </c:pt>
                <c:pt idx="5">
                  <c:v>6.9</c:v>
                </c:pt>
                <c:pt idx="6">
                  <c:v>6.85</c:v>
                </c:pt>
                <c:pt idx="7">
                  <c:v>6.8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Tabelle1!$C$33</c:f>
              <c:strCache>
                <c:ptCount val="1"/>
                <c:pt idx="0">
                  <c:v>Wind</c:v>
                </c:pt>
              </c:strCache>
            </c:strRef>
          </c:tx>
          <c:spPr>
            <a:ln w="34925" cap="rnd">
              <a:solidFill>
                <a:srgbClr val="0070C0"/>
              </a:solidFill>
              <a:round/>
            </a:ln>
            <a:effectLst/>
          </c:spPr>
          <c:marker>
            <c:symbol val="none"/>
          </c:marker>
          <c:cat>
            <c:numRef>
              <c:f>Tabelle1!$A$34:$A$41</c:f>
              <c:numCache>
                <c:formatCode>General</c:formatCode>
                <c:ptCount val="8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</c:numCache>
            </c:numRef>
          </c:cat>
          <c:val>
            <c:numRef>
              <c:f>Tabelle1!$C$34:$C$41</c:f>
              <c:numCache>
                <c:formatCode>General</c:formatCode>
                <c:ptCount val="8"/>
                <c:pt idx="0">
                  <c:v>5.99</c:v>
                </c:pt>
                <c:pt idx="1">
                  <c:v>6.01</c:v>
                </c:pt>
                <c:pt idx="2">
                  <c:v>6.1</c:v>
                </c:pt>
                <c:pt idx="3">
                  <c:v>6.19</c:v>
                </c:pt>
                <c:pt idx="4">
                  <c:v>6.25</c:v>
                </c:pt>
                <c:pt idx="5">
                  <c:v>6.35</c:v>
                </c:pt>
                <c:pt idx="6">
                  <c:v>6.4</c:v>
                </c:pt>
                <c:pt idx="7">
                  <c:v>6.55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Tabelle1!$D$33</c:f>
              <c:strCache>
                <c:ptCount val="1"/>
                <c:pt idx="0">
                  <c:v>Imported Coal</c:v>
                </c:pt>
              </c:strCache>
            </c:strRef>
          </c:tx>
          <c:spPr>
            <a:ln w="34925" cap="rnd">
              <a:solidFill>
                <a:schemeClr val="bg1">
                  <a:lumMod val="5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Tabelle1!$A$34:$A$41</c:f>
              <c:numCache>
                <c:formatCode>General</c:formatCode>
                <c:ptCount val="8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</c:numCache>
            </c:numRef>
          </c:cat>
          <c:val>
            <c:numRef>
              <c:f>Tabelle1!$D$34:$D$41</c:f>
              <c:numCache>
                <c:formatCode>General</c:formatCode>
                <c:ptCount val="8"/>
                <c:pt idx="0">
                  <c:v>6.85</c:v>
                </c:pt>
                <c:pt idx="1">
                  <c:v>6.88</c:v>
                </c:pt>
                <c:pt idx="2">
                  <c:v>6.9</c:v>
                </c:pt>
                <c:pt idx="3">
                  <c:v>6.9249999999999998</c:v>
                </c:pt>
                <c:pt idx="4">
                  <c:v>6.9550000000000001</c:v>
                </c:pt>
                <c:pt idx="5">
                  <c:v>7.1</c:v>
                </c:pt>
                <c:pt idx="6">
                  <c:v>7.15</c:v>
                </c:pt>
                <c:pt idx="7">
                  <c:v>7.2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71470184"/>
        <c:axId val="171216696"/>
      </c:lineChart>
      <c:catAx>
        <c:axId val="171470184"/>
        <c:scaling>
          <c:orientation val="minMax"/>
        </c:scaling>
        <c:delete val="0"/>
        <c:axPos val="b"/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71216696"/>
        <c:crosses val="autoZero"/>
        <c:auto val="1"/>
        <c:lblAlgn val="ctr"/>
        <c:lblOffset val="100"/>
        <c:noMultiLvlLbl val="0"/>
      </c:catAx>
      <c:valAx>
        <c:axId val="171216696"/>
        <c:scaling>
          <c:orientation val="minMax"/>
          <c:min val="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000" b="0" dirty="0" err="1">
                    <a:solidFill>
                      <a:schemeClr val="tx1"/>
                    </a:solidFill>
                  </a:rPr>
                  <a:t>Levelized</a:t>
                </a:r>
                <a:r>
                  <a:rPr lang="en-US" sz="1000" b="0" baseline="0" dirty="0">
                    <a:solidFill>
                      <a:schemeClr val="tx1"/>
                    </a:solidFill>
                  </a:rPr>
                  <a:t> Cost of Electricity (</a:t>
                </a:r>
                <a:r>
                  <a:rPr lang="en-US" sz="1000" b="0" baseline="0" dirty="0" smtClean="0">
                    <a:solidFill>
                      <a:schemeClr val="tx1"/>
                    </a:solidFill>
                  </a:rPr>
                  <a:t>INR/KWh)</a:t>
                </a:r>
                <a:endParaRPr lang="en-US" sz="1000" b="0" dirty="0">
                  <a:solidFill>
                    <a:schemeClr val="tx1"/>
                  </a:solidFill>
                </a:endParaRPr>
              </a:p>
            </c:rich>
          </c:tx>
          <c:layout>
            <c:manualLayout>
              <c:xMode val="edge"/>
              <c:yMode val="edge"/>
              <c:x val="2.9862714009242595E-2"/>
              <c:y val="0.1666043209876543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71470184"/>
        <c:crosses val="autoZero"/>
        <c:crossBetween val="between"/>
        <c:majorUnit val="0.5"/>
      </c:valAx>
      <c:spPr>
        <a:noFill/>
        <a:ln>
          <a:solidFill>
            <a:schemeClr val="bg1">
              <a:lumMod val="65000"/>
            </a:schemeClr>
          </a:solidFill>
        </a:ln>
        <a:effectLst/>
      </c:spPr>
    </c:plotArea>
    <c:legend>
      <c:legendPos val="b"/>
      <c:layout>
        <c:manualLayout>
          <c:xMode val="edge"/>
          <c:yMode val="edge"/>
          <c:x val="0.29041834812341855"/>
          <c:y val="0.92636091257823527"/>
          <c:w val="0.69318834083668524"/>
          <c:h val="6.543395921663637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4">
    <c:autoUpdate val="0"/>
  </c:externalData>
  <c:userShapes r:id="rId5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0.61089</cdr:x>
      <cdr:y>0.42532</cdr:y>
    </cdr:from>
    <cdr:to>
      <cdr:x>0.61134</cdr:x>
      <cdr:y>0.81895</cdr:y>
    </cdr:to>
    <cdr:cxnSp macro="">
      <cdr:nvCxnSpPr>
        <cdr:cNvPr id="3" name="Gerader Verbinder 2"/>
        <cdr:cNvCxnSpPr/>
      </cdr:nvCxnSpPr>
      <cdr:spPr>
        <a:xfrm xmlns:a="http://schemas.openxmlformats.org/drawingml/2006/main">
          <a:off x="2221578" y="1378034"/>
          <a:ext cx="1647" cy="1275364"/>
        </a:xfrm>
        <a:prstGeom xmlns:a="http://schemas.openxmlformats.org/drawingml/2006/main" prst="line">
          <a:avLst/>
        </a:prstGeom>
        <a:ln xmlns:a="http://schemas.openxmlformats.org/drawingml/2006/main" w="25400">
          <a:solidFill>
            <a:srgbClr val="FF0000"/>
          </a:solidFill>
          <a:prstDash val="sys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>
              <a:latin typeface="Arial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9F2B5218-49A3-2342-BC18-DAD90E05247A}" type="datetime1">
              <a:rPr lang="de-DE">
                <a:latin typeface="Arial"/>
                <a:ea typeface="Arial"/>
                <a:cs typeface="Arial"/>
              </a:rPr>
              <a:pPr/>
              <a:t>09.05.2017</a:t>
            </a:fld>
            <a:endParaRPr lang="de-DE">
              <a:latin typeface="Arial"/>
              <a:ea typeface="Arial"/>
              <a:cs typeface="Arial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>
              <a:latin typeface="Arial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CFBF5927-EC52-B945-9367-80C190BB9DAE}" type="slidenum">
              <a:rPr lang="de-DE">
                <a:latin typeface="Arial"/>
                <a:ea typeface="Arial"/>
                <a:cs typeface="Arial"/>
              </a:rPr>
              <a:pPr/>
              <a:t>‹Nr.›</a:t>
            </a:fld>
            <a:endParaRPr lang="de-DE">
              <a:latin typeface="Arial"/>
              <a:ea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7548733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/>
                <a:ea typeface="Arial"/>
                <a:cs typeface="Arial"/>
              </a:defRPr>
            </a:lvl1pPr>
          </a:lstStyle>
          <a:p>
            <a:fld id="{AED7335E-9968-8C48-9816-B465AE8D4E9F}" type="datetime1">
              <a:rPr lang="de-DE"/>
              <a:pPr/>
              <a:t>09.05.2017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/>
                <a:ea typeface="Arial"/>
                <a:cs typeface="Arial"/>
              </a:defRPr>
            </a:lvl1pPr>
          </a:lstStyle>
          <a:p>
            <a:fld id="{A5CAE625-6F55-6E44-9102-F59BC989DC7D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761529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Arial"/>
        <a:cs typeface="Arial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Arial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Arial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Arial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Arial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hyperlink" Target="mailto:Bachhiesl@TUGraz.at" TargetMode="External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www.IEE.TUGraz.at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mit KURZ">
    <p:bg>
      <p:bgPr>
        <a:gradFill flip="none" rotWithShape="1">
          <a:gsLst>
            <a:gs pos="100000">
              <a:srgbClr val="A5A6A5"/>
            </a:gs>
            <a:gs pos="0">
              <a:srgbClr val="FFFF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7" descr="AT_Pictogramm2.png"/>
          <p:cNvPicPr>
            <a:picLocks noChangeAspect="1"/>
          </p:cNvPicPr>
          <p:nvPr userDrawn="1"/>
        </p:nvPicPr>
        <p:blipFill rotWithShape="1">
          <a:blip r:embed="rId2">
            <a:alphaModFix amt="7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55" b="7739"/>
          <a:stretch/>
        </p:blipFill>
        <p:spPr bwMode="auto">
          <a:xfrm>
            <a:off x="0" y="1490664"/>
            <a:ext cx="8890000" cy="486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>
                    <a:alpha val="78000"/>
                  </a:srgbClr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20725" y="1134534"/>
            <a:ext cx="8169479" cy="1795992"/>
          </a:xfrm>
        </p:spPr>
        <p:txBody>
          <a:bodyPr anchor="b"/>
          <a:lstStyle>
            <a:lvl1pPr>
              <a:defRPr sz="5000">
                <a:solidFill>
                  <a:srgbClr val="008080"/>
                </a:solidFill>
              </a:defRPr>
            </a:lvl1pPr>
          </a:lstStyle>
          <a:p>
            <a:r>
              <a:rPr lang="de-AT" dirty="0" smtClean="0"/>
              <a:t>Mastertitelformat bearbeiten</a:t>
            </a:r>
            <a:endParaRPr lang="de-DE" dirty="0"/>
          </a:p>
        </p:txBody>
      </p:sp>
      <p:sp>
        <p:nvSpPr>
          <p:cNvPr id="11" name="Datumsplatzhalter 3"/>
          <p:cNvSpPr>
            <a:spLocks noGrp="1"/>
          </p:cNvSpPr>
          <p:nvPr>
            <p:ph type="dt" sz="half" idx="15"/>
          </p:nvPr>
        </p:nvSpPr>
        <p:spPr>
          <a:xfrm>
            <a:off x="720725" y="4552950"/>
            <a:ext cx="3724275" cy="350766"/>
          </a:xfrm>
        </p:spPr>
        <p:txBody>
          <a:bodyPr/>
          <a:lstStyle>
            <a:lvl1pPr>
              <a:defRPr sz="2000"/>
            </a:lvl1pPr>
          </a:lstStyle>
          <a:p>
            <a:r>
              <a:rPr lang="de-AT" dirty="0" smtClean="0"/>
              <a:t>10.05.2017</a:t>
            </a:r>
            <a:endParaRPr lang="de-DE" dirty="0"/>
          </a:p>
        </p:txBody>
      </p:sp>
      <p:sp>
        <p:nvSpPr>
          <p:cNvPr id="13" name="Fußzeilenplatzhalter 4"/>
          <p:cNvSpPr>
            <a:spLocks noGrp="1"/>
          </p:cNvSpPr>
          <p:nvPr>
            <p:ph type="ftr" sz="quarter" idx="16"/>
          </p:nvPr>
        </p:nvSpPr>
        <p:spPr>
          <a:xfrm>
            <a:off x="720725" y="3802063"/>
            <a:ext cx="8229600" cy="652462"/>
          </a:xfrm>
        </p:spPr>
        <p:txBody>
          <a:bodyPr anchor="b"/>
          <a:lstStyle>
            <a:lvl1pPr algn="l">
              <a:defRPr sz="2000" b="1">
                <a:solidFill>
                  <a:srgbClr val="595959"/>
                </a:solidFill>
              </a:defRPr>
            </a:lvl1pPr>
          </a:lstStyle>
          <a:p>
            <a:pPr>
              <a:defRPr/>
            </a:pPr>
            <a:r>
              <a:rPr lang="de-DE" dirty="0" smtClean="0"/>
              <a:t>Karthik Subramanya Bhat, </a:t>
            </a:r>
            <a:r>
              <a:rPr lang="de-DE" dirty="0" err="1" smtClean="0"/>
              <a:t>M.Sc</a:t>
            </a:r>
            <a:r>
              <a:rPr lang="de-DE" dirty="0" smtClean="0"/>
              <a:t>., </a:t>
            </a:r>
          </a:p>
          <a:p>
            <a:pPr>
              <a:defRPr/>
            </a:pPr>
            <a:r>
              <a:rPr lang="de-DE" dirty="0" smtClean="0"/>
              <a:t>Institut für Elektrizitätswirtschaft und Energieinnovation/TU Graz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49F2FF2-6358-8E4F-914D-E4E7288E504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Textplatzhalter 4"/>
          <p:cNvSpPr>
            <a:spLocks noGrp="1"/>
          </p:cNvSpPr>
          <p:nvPr>
            <p:ph type="body" sz="quarter" idx="18"/>
          </p:nvPr>
        </p:nvSpPr>
        <p:spPr>
          <a:xfrm>
            <a:off x="720725" y="2930525"/>
            <a:ext cx="8229600" cy="719987"/>
          </a:xfrm>
        </p:spPr>
        <p:txBody>
          <a:bodyPr anchor="ctr"/>
          <a:lstStyle>
            <a:lvl1pPr>
              <a:defRPr>
                <a:solidFill>
                  <a:srgbClr val="008080"/>
                </a:solidFill>
              </a:defRPr>
            </a:lvl1pPr>
            <a:lvl3pPr marL="536575" indent="0">
              <a:buNone/>
              <a:defRPr/>
            </a:lvl3pPr>
            <a:lvl5pPr marL="1828800" indent="0">
              <a:buNone/>
              <a:defRPr/>
            </a:lvl5pPr>
          </a:lstStyle>
          <a:p>
            <a:pPr lvl="0"/>
            <a:r>
              <a:rPr lang="de-AT" dirty="0" smtClean="0"/>
              <a:t>Mastertextformat bearbeiten</a:t>
            </a:r>
          </a:p>
        </p:txBody>
      </p:sp>
      <p:sp>
        <p:nvSpPr>
          <p:cNvPr id="8" name="Untertitel 2"/>
          <p:cNvSpPr txBox="1">
            <a:spLocks/>
          </p:cNvSpPr>
          <p:nvPr userDrawn="1"/>
        </p:nvSpPr>
        <p:spPr bwMode="auto">
          <a:xfrm>
            <a:off x="720725" y="6426921"/>
            <a:ext cx="7294563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200" dirty="0" err="1" smtClean="0">
                <a:solidFill>
                  <a:srgbClr val="F70146"/>
                </a:solidFill>
                <a:latin typeface="Wingdings 3" charset="0"/>
                <a:cs typeface="Wingdings 3" charset="0"/>
              </a:rPr>
              <a:t>u</a:t>
            </a:r>
            <a:r>
              <a:rPr lang="de-DE" sz="1800" dirty="0" smtClean="0">
                <a:solidFill>
                  <a:srgbClr val="595959"/>
                </a:solidFill>
              </a:rPr>
              <a:t> </a:t>
            </a:r>
            <a:r>
              <a:rPr lang="de-DE" sz="1800" dirty="0" err="1" smtClean="0">
                <a:solidFill>
                  <a:srgbClr val="000000"/>
                </a:solidFill>
              </a:rPr>
              <a:t>www.tugraz.at</a:t>
            </a:r>
            <a:endParaRPr lang="de-DE" sz="1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21198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buClr>
                <a:srgbClr val="008080"/>
              </a:buClr>
              <a:defRPr/>
            </a:lvl2pPr>
            <a:lvl3pPr marL="808038" indent="-271463">
              <a:buClrTx/>
              <a:buFont typeface="Wingdings" charset="2"/>
              <a:buChar char="§"/>
              <a:defRPr/>
            </a:lvl3pPr>
            <a:lvl4pPr marL="1600200" indent="-228600">
              <a:buClr>
                <a:schemeClr val="bg1">
                  <a:lumMod val="65000"/>
                </a:schemeClr>
              </a:buClr>
              <a:buFont typeface="Wingdings" charset="2"/>
              <a:buChar char="§"/>
              <a:defRPr/>
            </a:lvl4pPr>
          </a:lstStyle>
          <a:p>
            <a:pPr lvl="0"/>
            <a:r>
              <a:rPr lang="de-AT" dirty="0" smtClean="0"/>
              <a:t>Mastertextformat bearbeiten</a:t>
            </a:r>
          </a:p>
          <a:p>
            <a:pPr lvl="1"/>
            <a:r>
              <a:rPr lang="de-AT" dirty="0" smtClean="0"/>
              <a:t>Zweite Ebene</a:t>
            </a:r>
          </a:p>
          <a:p>
            <a:pPr lvl="2"/>
            <a:r>
              <a:rPr lang="de-AT" dirty="0" smtClean="0"/>
              <a:t>Dritte Ebene</a:t>
            </a:r>
          </a:p>
          <a:p>
            <a:pPr lvl="3"/>
            <a:r>
              <a:rPr lang="de-AT" dirty="0" smtClean="0"/>
              <a:t>Vierte Ebene</a:t>
            </a:r>
          </a:p>
          <a:p>
            <a:pPr lvl="4"/>
            <a:r>
              <a:rPr lang="de-AT" dirty="0" smtClean="0"/>
              <a:t>Fünfte Ebene</a:t>
            </a:r>
            <a:endParaRPr lang="de-DE" dirty="0"/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10.05.2017</a:t>
            </a:r>
            <a:endParaRPr lang="de-DE" dirty="0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 smtClean="0"/>
              <a:t>Karthik Bhat, Institut für Elektrizitätswirtschaft und Energieinnovation/TU Graz</a:t>
            </a:r>
            <a:endParaRPr lang="de-DE" dirty="0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EC1F9894-71C1-7C41-A3A8-9C65C7C3E21B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765608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ohne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"/>
          <p:cNvSpPr>
            <a:spLocks noGrp="1"/>
          </p:cNvSpPr>
          <p:nvPr>
            <p:ph type="title"/>
          </p:nvPr>
        </p:nvSpPr>
        <p:spPr>
          <a:xfrm>
            <a:off x="720000" y="601200"/>
            <a:ext cx="8229600" cy="1143000"/>
          </a:xfrm>
        </p:spPr>
        <p:txBody>
          <a:bodyPr/>
          <a:lstStyle/>
          <a:p>
            <a:r>
              <a:rPr lang="de-AT" dirty="0" smtClean="0"/>
              <a:t>Mastertitelformat bearbeiten</a:t>
            </a:r>
            <a:endParaRPr lang="de-DE" dirty="0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BEE3174A-9C41-4543-A159-B35D9E0C4890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8" name="Datumsplatzhalter 3"/>
          <p:cNvSpPr>
            <a:spLocks noGrp="1"/>
          </p:cNvSpPr>
          <p:nvPr>
            <p:ph type="dt" sz="half" idx="15"/>
          </p:nvPr>
        </p:nvSpPr>
        <p:spPr>
          <a:xfrm>
            <a:off x="655925" y="6596063"/>
            <a:ext cx="3724275" cy="2159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 smtClean="0"/>
              <a:t>15.02.2017</a:t>
            </a:r>
            <a:endParaRPr lang="de-DE" dirty="0"/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16"/>
          </p:nvPr>
        </p:nvSpPr>
        <p:spPr>
          <a:xfrm>
            <a:off x="655925" y="6415088"/>
            <a:ext cx="8229600" cy="2603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 smtClean="0"/>
              <a:t>Karthik Bhat, Institut für Elektrizitätswirtschaft und Energieinnovation/TU Graz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282754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"/>
          <p:cNvSpPr>
            <a:spLocks noGrp="1"/>
          </p:cNvSpPr>
          <p:nvPr>
            <p:ph type="title"/>
          </p:nvPr>
        </p:nvSpPr>
        <p:spPr>
          <a:xfrm>
            <a:off x="709613" y="3996251"/>
            <a:ext cx="8240712" cy="1299604"/>
          </a:xfrm>
        </p:spPr>
        <p:txBody>
          <a:bodyPr anchor="ctr">
            <a:normAutofit/>
          </a:bodyPr>
          <a:lstStyle>
            <a:lvl1pPr algn="l">
              <a:defRPr sz="4400"/>
            </a:lvl1pPr>
          </a:lstStyle>
          <a:p>
            <a:r>
              <a:rPr lang="de-AT" dirty="0" smtClean="0"/>
              <a:t>Mastertitelformat bearbeiten</a:t>
            </a:r>
            <a:endParaRPr lang="de-DE" dirty="0"/>
          </a:p>
        </p:txBody>
      </p:sp>
      <p:sp>
        <p:nvSpPr>
          <p:cNvPr id="12" name="Inhaltsplatzhalter 2"/>
          <p:cNvSpPr>
            <a:spLocks noGrp="1"/>
          </p:cNvSpPr>
          <p:nvPr>
            <p:ph idx="1"/>
          </p:nvPr>
        </p:nvSpPr>
        <p:spPr>
          <a:xfrm>
            <a:off x="709613" y="3292662"/>
            <a:ext cx="8240712" cy="703589"/>
          </a:xfrm>
        </p:spPr>
        <p:txBody>
          <a:bodyPr anchor="ctr"/>
          <a:lstStyle>
            <a:lvl1pPr algn="l">
              <a:defRPr b="0"/>
            </a:lvl1pPr>
          </a:lstStyle>
          <a:p>
            <a:pPr lvl="0"/>
            <a:r>
              <a:rPr lang="de-AT" dirty="0" smtClean="0"/>
              <a:t>Mastertextformat bearbeiten</a:t>
            </a: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7"/>
          </p:nvPr>
        </p:nvSpPr>
        <p:spPr>
          <a:xfrm>
            <a:off x="0" y="642938"/>
            <a:ext cx="503238" cy="365125"/>
          </a:xfrm>
        </p:spPr>
        <p:txBody>
          <a:bodyPr/>
          <a:lstStyle>
            <a:lvl1pPr>
              <a:defRPr/>
            </a:lvl1pPr>
          </a:lstStyle>
          <a:p>
            <a:fld id="{1BC1FE39-1617-C246-AB92-0258201FF347}" type="slidenum">
              <a:rPr lang="de-DE"/>
              <a:pPr/>
              <a:t>‹Nr.›</a:t>
            </a:fld>
            <a:endParaRPr lang="de-DE" dirty="0"/>
          </a:p>
        </p:txBody>
      </p:sp>
      <p:sp>
        <p:nvSpPr>
          <p:cNvPr id="8" name="Datumsplatzhalter 3"/>
          <p:cNvSpPr>
            <a:spLocks noGrp="1"/>
          </p:cNvSpPr>
          <p:nvPr>
            <p:ph type="dt" sz="half" idx="15"/>
          </p:nvPr>
        </p:nvSpPr>
        <p:spPr>
          <a:xfrm>
            <a:off x="648725" y="6596063"/>
            <a:ext cx="3724275" cy="2159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 smtClean="0"/>
              <a:t>15.02.2017</a:t>
            </a:r>
            <a:endParaRPr lang="de-DE" dirty="0"/>
          </a:p>
        </p:txBody>
      </p:sp>
      <p:sp>
        <p:nvSpPr>
          <p:cNvPr id="10" name="Fußzeilenplatzhalter 4"/>
          <p:cNvSpPr>
            <a:spLocks noGrp="1"/>
          </p:cNvSpPr>
          <p:nvPr>
            <p:ph type="ftr" sz="quarter" idx="16"/>
          </p:nvPr>
        </p:nvSpPr>
        <p:spPr>
          <a:xfrm>
            <a:off x="648725" y="6415088"/>
            <a:ext cx="8229600" cy="2603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 smtClean="0"/>
              <a:t>Karthik Bhat, Institut für Elektrizitätswirtschaft und Energieinnovation/TU Graz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88042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720000" y="601200"/>
            <a:ext cx="8229600" cy="1143000"/>
          </a:xfrm>
        </p:spPr>
        <p:txBody>
          <a:bodyPr/>
          <a:lstStyle/>
          <a:p>
            <a:r>
              <a:rPr lang="de-AT" dirty="0" smtClean="0"/>
              <a:t>Mastertitelformat bearbeiten</a:t>
            </a:r>
            <a:endParaRPr lang="de-DE" dirty="0"/>
          </a:p>
        </p:txBody>
      </p:sp>
      <p:sp>
        <p:nvSpPr>
          <p:cNvPr id="11" name="Inhaltsplatzhalter 2"/>
          <p:cNvSpPr>
            <a:spLocks noGrp="1"/>
          </p:cNvSpPr>
          <p:nvPr>
            <p:ph idx="1"/>
          </p:nvPr>
        </p:nvSpPr>
        <p:spPr>
          <a:xfrm>
            <a:off x="720000" y="1800000"/>
            <a:ext cx="3960000" cy="4525963"/>
          </a:xfrm>
        </p:spPr>
        <p:txBody>
          <a:bodyPr/>
          <a:lstStyle/>
          <a:p>
            <a:pPr lvl="0"/>
            <a:r>
              <a:rPr lang="de-AT" dirty="0" smtClean="0"/>
              <a:t>Mastertextformat bearbeiten</a:t>
            </a:r>
          </a:p>
          <a:p>
            <a:pPr lvl="1"/>
            <a:r>
              <a:rPr lang="de-AT" dirty="0" smtClean="0"/>
              <a:t>Zweite Ebene</a:t>
            </a:r>
          </a:p>
          <a:p>
            <a:pPr lvl="2"/>
            <a:r>
              <a:rPr lang="de-AT" dirty="0" smtClean="0"/>
              <a:t>Dritte Ebene</a:t>
            </a:r>
          </a:p>
          <a:p>
            <a:pPr lvl="3"/>
            <a:r>
              <a:rPr lang="de-AT" dirty="0" smtClean="0"/>
              <a:t>Vierte Ebene</a:t>
            </a:r>
          </a:p>
          <a:p>
            <a:pPr lvl="4"/>
            <a:r>
              <a:rPr lang="de-AT" dirty="0" smtClean="0"/>
              <a:t>Fünfte Ebene</a:t>
            </a:r>
            <a:endParaRPr lang="de-DE" dirty="0"/>
          </a:p>
        </p:txBody>
      </p:sp>
      <p:sp>
        <p:nvSpPr>
          <p:cNvPr id="16" name="Inhaltsplatzhalter 2"/>
          <p:cNvSpPr>
            <a:spLocks noGrp="1"/>
          </p:cNvSpPr>
          <p:nvPr>
            <p:ph idx="13"/>
          </p:nvPr>
        </p:nvSpPr>
        <p:spPr>
          <a:xfrm>
            <a:off x="4968000" y="1800000"/>
            <a:ext cx="3960000" cy="4525963"/>
          </a:xfrm>
        </p:spPr>
        <p:txBody>
          <a:bodyPr/>
          <a:lstStyle/>
          <a:p>
            <a:pPr lvl="0"/>
            <a:r>
              <a:rPr lang="de-AT" dirty="0" smtClean="0"/>
              <a:t>Mastertextformat bearbeiten</a:t>
            </a:r>
          </a:p>
          <a:p>
            <a:pPr lvl="1"/>
            <a:r>
              <a:rPr lang="de-AT" dirty="0" smtClean="0"/>
              <a:t>Zweite Ebene</a:t>
            </a:r>
          </a:p>
          <a:p>
            <a:pPr lvl="2"/>
            <a:r>
              <a:rPr lang="de-AT" dirty="0" smtClean="0"/>
              <a:t>Dritte Ebene</a:t>
            </a:r>
          </a:p>
          <a:p>
            <a:pPr lvl="3"/>
            <a:r>
              <a:rPr lang="de-AT" dirty="0" smtClean="0"/>
              <a:t>Vierte Ebene</a:t>
            </a:r>
          </a:p>
          <a:p>
            <a:pPr lvl="4"/>
            <a:r>
              <a:rPr lang="de-AT" dirty="0" smtClean="0"/>
              <a:t>Fünfte Ebene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fld id="{35E49E91-34AA-7945-9664-32FA9CA37C28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12" name="Datumsplatzhalter 3"/>
          <p:cNvSpPr>
            <a:spLocks noGrp="1"/>
          </p:cNvSpPr>
          <p:nvPr>
            <p:ph type="dt" sz="half" idx="15"/>
          </p:nvPr>
        </p:nvSpPr>
        <p:spPr>
          <a:xfrm>
            <a:off x="655925" y="6596063"/>
            <a:ext cx="3724275" cy="2159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 smtClean="0"/>
              <a:t>15.02.2017</a:t>
            </a:r>
            <a:endParaRPr lang="de-DE" dirty="0"/>
          </a:p>
        </p:txBody>
      </p:sp>
      <p:sp>
        <p:nvSpPr>
          <p:cNvPr id="13" name="Fußzeilenplatzhalter 4"/>
          <p:cNvSpPr>
            <a:spLocks noGrp="1"/>
          </p:cNvSpPr>
          <p:nvPr>
            <p:ph type="ftr" sz="quarter" idx="16"/>
          </p:nvPr>
        </p:nvSpPr>
        <p:spPr>
          <a:xfrm>
            <a:off x="655925" y="6415088"/>
            <a:ext cx="8229600" cy="2603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 smtClean="0"/>
              <a:t>Karthik Bhat, Institut für Elektrizitätswirtschaft und Energieinnovation/TU Graz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197444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hne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687E7D8F-524A-684B-96FE-9AC3D188CAE0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5"/>
          </p:nvPr>
        </p:nvSpPr>
        <p:spPr>
          <a:xfrm>
            <a:off x="655925" y="6596063"/>
            <a:ext cx="3724275" cy="2159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 smtClean="0"/>
              <a:t>15.02.2017</a:t>
            </a:r>
            <a:endParaRPr lang="de-DE" dirty="0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6"/>
          </p:nvPr>
        </p:nvSpPr>
        <p:spPr>
          <a:xfrm>
            <a:off x="655925" y="6415088"/>
            <a:ext cx="8229600" cy="2603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 smtClean="0"/>
              <a:t>Karthik Bhat, Institut für Elektrizitätswirtschaft und Energieinnovation/TU Graz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582225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687E7D8F-524A-684B-96FE-9AC3D188CAE0}" type="slidenum">
              <a:rPr lang="de-DE"/>
              <a:pPr/>
              <a:t>‹Nr.›</a:t>
            </a:fld>
            <a:endParaRPr lang="de-DE"/>
          </a:p>
        </p:txBody>
      </p:sp>
      <p:pic>
        <p:nvPicPr>
          <p:cNvPr id="7" name="Bild 5" descr="00_Startbild_Homepage_hoch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484784"/>
            <a:ext cx="5965825" cy="447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feld 7"/>
          <p:cNvSpPr txBox="1"/>
          <p:nvPr userDrawn="1"/>
        </p:nvSpPr>
        <p:spPr>
          <a:xfrm>
            <a:off x="540542" y="3156005"/>
            <a:ext cx="2339102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300" dirty="0" err="1" smtClean="0">
                <a:solidFill>
                  <a:srgbClr val="595959"/>
                </a:solidFill>
                <a:ea typeface="Arial"/>
                <a:cs typeface="Arial"/>
              </a:rPr>
              <a:t>M.Sc</a:t>
            </a:r>
            <a:r>
              <a:rPr lang="de-DE" sz="1300" dirty="0" smtClean="0">
                <a:solidFill>
                  <a:srgbClr val="595959"/>
                </a:solidFill>
                <a:ea typeface="Arial"/>
                <a:cs typeface="Arial"/>
              </a:rPr>
              <a:t>.</a:t>
            </a:r>
            <a:r>
              <a:rPr lang="de-DE" sz="1300" baseline="0" dirty="0" smtClean="0">
                <a:solidFill>
                  <a:srgbClr val="595959"/>
                </a:solidFill>
                <a:ea typeface="Arial"/>
                <a:cs typeface="Arial"/>
              </a:rPr>
              <a:t> </a:t>
            </a:r>
          </a:p>
          <a:p>
            <a:r>
              <a:rPr lang="de-DE" sz="1300" b="1" baseline="0" dirty="0" smtClean="0">
                <a:solidFill>
                  <a:srgbClr val="595959"/>
                </a:solidFill>
                <a:ea typeface="Arial"/>
                <a:cs typeface="Arial"/>
              </a:rPr>
              <a:t>Karthik Subramanya </a:t>
            </a:r>
            <a:r>
              <a:rPr lang="de-DE" sz="1300" b="1" baseline="0" dirty="0" err="1" smtClean="0">
                <a:solidFill>
                  <a:srgbClr val="595959"/>
                </a:solidFill>
                <a:ea typeface="Arial"/>
                <a:cs typeface="Arial"/>
              </a:rPr>
              <a:t>Bhat</a:t>
            </a:r>
            <a:endParaRPr lang="de-DE" sz="1300" b="1" baseline="0" dirty="0" smtClean="0">
              <a:solidFill>
                <a:srgbClr val="595959"/>
              </a:solidFill>
              <a:ea typeface="Arial"/>
              <a:cs typeface="Arial"/>
            </a:endParaRPr>
          </a:p>
          <a:p>
            <a:endParaRPr lang="de-DE" sz="1300" baseline="0" dirty="0" smtClean="0">
              <a:solidFill>
                <a:srgbClr val="595959"/>
              </a:solidFill>
              <a:ea typeface="Arial"/>
              <a:cs typeface="Arial"/>
            </a:endParaRPr>
          </a:p>
          <a:p>
            <a:pPr>
              <a:spcAft>
                <a:spcPts val="600"/>
              </a:spcAft>
            </a:pPr>
            <a:r>
              <a:rPr lang="de-DE" sz="1200" baseline="0" dirty="0" smtClean="0">
                <a:solidFill>
                  <a:srgbClr val="595959"/>
                </a:solidFill>
                <a:ea typeface="Arial"/>
                <a:cs typeface="Arial"/>
              </a:rPr>
              <a:t>Technische Universität Graz</a:t>
            </a:r>
          </a:p>
          <a:p>
            <a:r>
              <a:rPr lang="de-DE" sz="1200" baseline="0" dirty="0" smtClean="0">
                <a:solidFill>
                  <a:srgbClr val="595959"/>
                </a:solidFill>
                <a:ea typeface="Arial"/>
                <a:cs typeface="Arial"/>
              </a:rPr>
              <a:t>Institut für Elektrizitätswirtschaft</a:t>
            </a:r>
          </a:p>
          <a:p>
            <a:r>
              <a:rPr lang="de-DE" sz="1200" baseline="0" dirty="0" smtClean="0">
                <a:solidFill>
                  <a:srgbClr val="595959"/>
                </a:solidFill>
                <a:ea typeface="Arial"/>
                <a:cs typeface="Arial"/>
              </a:rPr>
              <a:t>und Energieinnovation</a:t>
            </a:r>
          </a:p>
          <a:p>
            <a:r>
              <a:rPr lang="de-DE" sz="1200" baseline="0" dirty="0" err="1" smtClean="0">
                <a:solidFill>
                  <a:srgbClr val="595959"/>
                </a:solidFill>
                <a:ea typeface="Arial"/>
                <a:cs typeface="Arial"/>
              </a:rPr>
              <a:t>Inffeldgasse</a:t>
            </a:r>
            <a:r>
              <a:rPr lang="de-DE" sz="1200" baseline="0" dirty="0" smtClean="0">
                <a:solidFill>
                  <a:srgbClr val="595959"/>
                </a:solidFill>
                <a:ea typeface="Arial"/>
                <a:cs typeface="Arial"/>
              </a:rPr>
              <a:t> 18</a:t>
            </a:r>
          </a:p>
          <a:p>
            <a:r>
              <a:rPr lang="de-DE" sz="1200" baseline="0" dirty="0" smtClean="0">
                <a:solidFill>
                  <a:srgbClr val="595959"/>
                </a:solidFill>
                <a:ea typeface="Arial"/>
                <a:cs typeface="Arial"/>
              </a:rPr>
              <a:t>8010 Graz</a:t>
            </a:r>
          </a:p>
          <a:p>
            <a:endParaRPr lang="de-DE" sz="1200" baseline="0" dirty="0" smtClean="0">
              <a:solidFill>
                <a:srgbClr val="595959"/>
              </a:solidFill>
              <a:ea typeface="Arial"/>
              <a:cs typeface="Arial"/>
            </a:endParaRPr>
          </a:p>
          <a:p>
            <a:r>
              <a:rPr lang="de-DE" sz="1200" baseline="0" dirty="0" smtClean="0">
                <a:solidFill>
                  <a:srgbClr val="595959"/>
                </a:solidFill>
                <a:ea typeface="Arial"/>
                <a:cs typeface="Arial"/>
              </a:rPr>
              <a:t>Tel. : +43 316 873 7908</a:t>
            </a:r>
          </a:p>
          <a:p>
            <a:r>
              <a:rPr lang="de-DE" sz="1200" baseline="0" dirty="0" smtClean="0">
                <a:solidFill>
                  <a:srgbClr val="595959"/>
                </a:solidFill>
                <a:ea typeface="Arial"/>
                <a:cs typeface="Arial"/>
              </a:rPr>
              <a:t>Fax</a:t>
            </a:r>
            <a:r>
              <a:rPr lang="de-DE" sz="800" baseline="0" dirty="0" smtClean="0">
                <a:solidFill>
                  <a:srgbClr val="595959"/>
                </a:solidFill>
                <a:ea typeface="Arial"/>
                <a:cs typeface="Arial"/>
              </a:rPr>
              <a:t> </a:t>
            </a:r>
            <a:r>
              <a:rPr lang="de-DE" sz="1200" baseline="0" dirty="0" smtClean="0">
                <a:solidFill>
                  <a:srgbClr val="595959"/>
                </a:solidFill>
                <a:ea typeface="Arial"/>
                <a:cs typeface="Arial"/>
              </a:rPr>
              <a:t>: +43 316 873 107908</a:t>
            </a:r>
          </a:p>
          <a:p>
            <a:endParaRPr lang="de-DE" sz="1200" baseline="0" dirty="0" smtClean="0">
              <a:solidFill>
                <a:srgbClr val="595959"/>
              </a:solidFill>
              <a:ea typeface="Arial"/>
              <a:cs typeface="Arial"/>
            </a:endParaRPr>
          </a:p>
          <a:p>
            <a:r>
              <a:rPr lang="de-DE" sz="1200" baseline="0" dirty="0" smtClean="0">
                <a:solidFill>
                  <a:srgbClr val="595959"/>
                </a:solidFill>
                <a:ea typeface="Arial"/>
                <a:cs typeface="Arial"/>
              </a:rPr>
              <a:t>Email: </a:t>
            </a:r>
            <a:r>
              <a:rPr lang="de-DE" sz="1200" baseline="0" dirty="0" smtClean="0">
                <a:solidFill>
                  <a:srgbClr val="595959"/>
                </a:solidFill>
                <a:ea typeface="Arial"/>
                <a:cs typeface="Arial"/>
                <a:hlinkClick r:id="rId3"/>
              </a:rPr>
              <a:t>karthik.bhat@TUGraz.at</a:t>
            </a:r>
            <a:endParaRPr lang="de-DE" sz="1200" baseline="0" dirty="0" smtClean="0">
              <a:solidFill>
                <a:srgbClr val="595959"/>
              </a:solidFill>
              <a:ea typeface="Arial"/>
              <a:cs typeface="Arial"/>
            </a:endParaRPr>
          </a:p>
          <a:p>
            <a:r>
              <a:rPr lang="de-DE" sz="1200" baseline="0" dirty="0" smtClean="0">
                <a:solidFill>
                  <a:srgbClr val="595959"/>
                </a:solidFill>
                <a:ea typeface="Arial"/>
                <a:cs typeface="Arial"/>
              </a:rPr>
              <a:t>Web:  </a:t>
            </a:r>
            <a:r>
              <a:rPr lang="de-DE" sz="1200" baseline="0" dirty="0" smtClean="0">
                <a:solidFill>
                  <a:srgbClr val="595959"/>
                </a:solidFill>
                <a:ea typeface="Arial"/>
                <a:cs typeface="Arial"/>
                <a:hlinkClick r:id="rId4"/>
              </a:rPr>
              <a:t>www.IEE.TUGraz.at</a:t>
            </a:r>
            <a:r>
              <a:rPr lang="de-DE" sz="1200" baseline="0" dirty="0" smtClean="0">
                <a:solidFill>
                  <a:srgbClr val="595959"/>
                </a:solidFill>
                <a:ea typeface="Arial"/>
                <a:cs typeface="Arial"/>
              </a:rPr>
              <a:t> </a:t>
            </a:r>
            <a:endParaRPr lang="de-DE" sz="1200" dirty="0">
              <a:solidFill>
                <a:srgbClr val="595959"/>
              </a:solidFill>
              <a:ea typeface="Arial"/>
              <a:cs typeface="Arial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9" name="Datumsplatzhalter 3"/>
          <p:cNvSpPr>
            <a:spLocks noGrp="1"/>
          </p:cNvSpPr>
          <p:nvPr>
            <p:ph type="dt" sz="half" idx="15"/>
          </p:nvPr>
        </p:nvSpPr>
        <p:spPr>
          <a:xfrm>
            <a:off x="655925" y="6596063"/>
            <a:ext cx="3724275" cy="2159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 smtClean="0"/>
              <a:t>10.05.2017</a:t>
            </a:r>
            <a:endParaRPr lang="de-DE" dirty="0"/>
          </a:p>
        </p:txBody>
      </p:sp>
      <p:sp>
        <p:nvSpPr>
          <p:cNvPr id="10" name="Fußzeilenplatzhalter 4"/>
          <p:cNvSpPr>
            <a:spLocks noGrp="1"/>
          </p:cNvSpPr>
          <p:nvPr>
            <p:ph type="ftr" sz="quarter" idx="16"/>
          </p:nvPr>
        </p:nvSpPr>
        <p:spPr>
          <a:xfrm>
            <a:off x="655925" y="6415088"/>
            <a:ext cx="8229600" cy="2603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 smtClean="0"/>
              <a:t>Karthik Bhat, Institut für Elektrizitätswirtschaft und Energieinnovation/TU Graz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596201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Bildplatzhalter 6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83596"/>
            <a:ext cx="503236" cy="2364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6"/>
          <p:cNvSpPr/>
          <p:nvPr userDrawn="1"/>
        </p:nvSpPr>
        <p:spPr>
          <a:xfrm>
            <a:off x="0" y="6354763"/>
            <a:ext cx="9144000" cy="50323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srgbClr val="FFFFFF"/>
              </a:solidFill>
              <a:ea typeface="Arial"/>
              <a:cs typeface="Arial"/>
            </a:endParaRPr>
          </a:p>
        </p:txBody>
      </p:sp>
      <p:sp>
        <p:nvSpPr>
          <p:cNvPr id="1028" name="Titelplatzhalter 1"/>
          <p:cNvSpPr>
            <a:spLocks noGrp="1"/>
          </p:cNvSpPr>
          <p:nvPr>
            <p:ph type="title"/>
          </p:nvPr>
        </p:nvSpPr>
        <p:spPr bwMode="auto">
          <a:xfrm>
            <a:off x="720725" y="601663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/>
              <a:t>Mastertitelformat bearbeiten</a:t>
            </a:r>
            <a:endParaRPr lang="de-DE"/>
          </a:p>
        </p:txBody>
      </p:sp>
      <p:sp>
        <p:nvSpPr>
          <p:cNvPr id="102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720725" y="1800225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dirty="0"/>
              <a:t>Mastertextformat bearbeiten</a:t>
            </a:r>
          </a:p>
          <a:p>
            <a:pPr lvl="1"/>
            <a:r>
              <a:rPr lang="de-AT" dirty="0"/>
              <a:t>Zweite Ebene</a:t>
            </a:r>
          </a:p>
          <a:p>
            <a:pPr lvl="2"/>
            <a:r>
              <a:rPr lang="de-AT" dirty="0"/>
              <a:t>Dritte Ebene</a:t>
            </a:r>
          </a:p>
          <a:p>
            <a:pPr lvl="3"/>
            <a:r>
              <a:rPr lang="de-AT" dirty="0"/>
              <a:t>Vierte Ebene</a:t>
            </a:r>
          </a:p>
          <a:p>
            <a:pPr lvl="4"/>
            <a:r>
              <a:rPr lang="de-AT" dirty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720725" y="6596063"/>
            <a:ext cx="3724275" cy="2159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595959"/>
                </a:solidFill>
                <a:ea typeface="Arial"/>
                <a:cs typeface="Arial"/>
              </a:defRPr>
            </a:lvl1pPr>
          </a:lstStyle>
          <a:p>
            <a:r>
              <a:rPr lang="de-AT" dirty="0" smtClean="0"/>
              <a:t>10.05.2017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720725" y="6415088"/>
            <a:ext cx="8229600" cy="26035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DE" dirty="0" smtClean="0"/>
              <a:t>Karthik Bhat, Institut für Elektrizitätswirtschaft und Energieinnovation/TU Graz</a:t>
            </a:r>
            <a:endParaRPr lang="de-DE" dirty="0"/>
          </a:p>
        </p:txBody>
      </p:sp>
      <p:pic>
        <p:nvPicPr>
          <p:cNvPr id="1032" name="Picture 9" descr="Logo TU Graz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00" t="-1250" r="-500" b="-1250"/>
          <a:stretch>
            <a:fillRect/>
          </a:stretch>
        </p:blipFill>
        <p:spPr bwMode="auto">
          <a:xfrm>
            <a:off x="8031163" y="76200"/>
            <a:ext cx="9096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0" y="642938"/>
            <a:ext cx="503238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FFFFFF"/>
                </a:solidFill>
                <a:ea typeface="Arial"/>
                <a:cs typeface="Arial"/>
              </a:defRPr>
            </a:lvl1pPr>
          </a:lstStyle>
          <a:p>
            <a:fld id="{B49F2FF2-6358-8E4F-914D-E4E7288E5044}" type="slidenum">
              <a:rPr lang="de-DE"/>
              <a:pPr/>
              <a:t>‹Nr.›</a:t>
            </a:fld>
            <a:endParaRPr lang="de-DE" dirty="0"/>
          </a:p>
        </p:txBody>
      </p:sp>
      <p:cxnSp>
        <p:nvCxnSpPr>
          <p:cNvPr id="12" name="Gerade Verbindung 11"/>
          <p:cNvCxnSpPr/>
          <p:nvPr userDrawn="1"/>
        </p:nvCxnSpPr>
        <p:spPr bwMode="auto">
          <a:xfrm>
            <a:off x="720725" y="503238"/>
            <a:ext cx="8207375" cy="1587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Bild 1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1538" y="6380081"/>
            <a:ext cx="830540" cy="431881"/>
          </a:xfrm>
          <a:prstGeom prst="rect">
            <a:avLst/>
          </a:prstGeom>
        </p:spPr>
      </p:pic>
      <p:sp>
        <p:nvSpPr>
          <p:cNvPr id="13" name="Textplatzhalter 15"/>
          <p:cNvSpPr txBox="1">
            <a:spLocks/>
          </p:cNvSpPr>
          <p:nvPr userDrawn="1"/>
        </p:nvSpPr>
        <p:spPr>
          <a:xfrm>
            <a:off x="720725" y="190801"/>
            <a:ext cx="8229600" cy="31402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sz="1600" kern="1200">
                <a:solidFill>
                  <a:srgbClr val="595959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271463" indent="-271463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Font typeface="Wingdings" charset="0"/>
              <a:buChar char="§"/>
              <a:defRPr sz="2400" kern="1200">
                <a:solidFill>
                  <a:srgbClr val="595959"/>
                </a:solidFill>
                <a:latin typeface="+mn-lt"/>
                <a:ea typeface="ＭＳ Ｐゴシック" charset="0"/>
                <a:cs typeface="+mn-cs"/>
              </a:defRPr>
            </a:lvl2pPr>
            <a:lvl3pPr marL="808038" indent="-271463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§"/>
              <a:defRPr sz="2400" kern="1200">
                <a:solidFill>
                  <a:srgbClr val="595959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6A6A6"/>
              </a:buClr>
              <a:buFont typeface="Wingdings" charset="0"/>
              <a:buChar char="§"/>
              <a:defRPr sz="2000" kern="1200">
                <a:solidFill>
                  <a:srgbClr val="595959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Lucida Grande" charset="0"/>
              <a:buChar char="-"/>
              <a:defRPr sz="2000" kern="1200">
                <a:solidFill>
                  <a:srgbClr val="595959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l-SI" sz="1050" kern="1200" dirty="0" smtClean="0">
                <a:solidFill>
                  <a:srgbClr val="595959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2</a:t>
            </a:r>
            <a:r>
              <a:rPr lang="de-AT" sz="1050" kern="1200" dirty="0" smtClean="0">
                <a:solidFill>
                  <a:srgbClr val="595959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6</a:t>
            </a:r>
            <a:r>
              <a:rPr lang="de-AT" sz="1050" kern="1200" baseline="30000" dirty="0" smtClean="0">
                <a:solidFill>
                  <a:srgbClr val="595959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th</a:t>
            </a:r>
            <a:r>
              <a:rPr lang="sl-SI" sz="1050" kern="1200" dirty="0" smtClean="0">
                <a:solidFill>
                  <a:srgbClr val="595959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 Expert Meeting "KOMUNALNA ENERGETIKA / </a:t>
            </a:r>
            <a:r>
              <a:rPr lang="en-US" sz="1050" kern="1200" dirty="0" smtClean="0">
                <a:solidFill>
                  <a:srgbClr val="595959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POWER ENGINEERING</a:t>
            </a:r>
            <a:r>
              <a:rPr lang="sl-SI" sz="1050" kern="1200" dirty="0" smtClean="0">
                <a:solidFill>
                  <a:srgbClr val="595959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", Maribor, 201</a:t>
            </a:r>
            <a:r>
              <a:rPr lang="de-AT" sz="1050" kern="1200" dirty="0" smtClean="0">
                <a:solidFill>
                  <a:srgbClr val="595959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7</a:t>
            </a:r>
            <a:endParaRPr lang="de-AT" sz="700" b="0" dirty="0" smtClean="0">
              <a:ea typeface="Arial"/>
              <a:cs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3" r:id="rId2"/>
    <p:sldLayoutId id="2147483745" r:id="rId3"/>
    <p:sldLayoutId id="2147483746" r:id="rId4"/>
    <p:sldLayoutId id="2147483744" r:id="rId5"/>
    <p:sldLayoutId id="2147483749" r:id="rId6"/>
    <p:sldLayoutId id="2147483750" r:id="rId7"/>
  </p:sldLayoutIdLst>
  <p:timing>
    <p:tnLst>
      <p:par>
        <p:cTn id="1" dur="indefinite" restart="never" nodeType="tmRoot"/>
      </p:par>
    </p:tnLst>
  </p:timing>
  <p:hf hdr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200" kern="1200">
          <a:solidFill>
            <a:srgbClr val="595959"/>
          </a:solidFill>
          <a:latin typeface="+mj-lt"/>
          <a:ea typeface="Arial"/>
          <a:cs typeface="Arial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rgbClr val="595959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rgbClr val="595959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rgbClr val="595959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rgbClr val="595959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3200">
          <a:solidFill>
            <a:srgbClr val="595959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3200">
          <a:solidFill>
            <a:srgbClr val="595959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3200">
          <a:solidFill>
            <a:srgbClr val="595959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3200">
          <a:solidFill>
            <a:srgbClr val="595959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0" indent="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defRPr sz="2400" kern="1200">
          <a:solidFill>
            <a:srgbClr val="595959"/>
          </a:solidFill>
          <a:latin typeface="+mn-lt"/>
          <a:ea typeface="Arial"/>
          <a:cs typeface="Arial"/>
        </a:defRPr>
      </a:lvl1pPr>
      <a:lvl2pPr marL="271463" indent="-271463" algn="l" defTabSz="457200" rtl="0" eaLnBrk="0" fontAlgn="base" hangingPunct="0">
        <a:spcBef>
          <a:spcPct val="20000"/>
        </a:spcBef>
        <a:spcAft>
          <a:spcPct val="0"/>
        </a:spcAft>
        <a:buClr>
          <a:srgbClr val="008080"/>
        </a:buClr>
        <a:buFont typeface="Wingdings" charset="0"/>
        <a:buChar char="§"/>
        <a:defRPr sz="2000" kern="1200">
          <a:solidFill>
            <a:srgbClr val="595959"/>
          </a:solidFill>
          <a:latin typeface="+mn-lt"/>
          <a:ea typeface="Arial"/>
          <a:cs typeface="+mn-cs"/>
        </a:defRPr>
      </a:lvl2pPr>
      <a:lvl3pPr marL="808038" indent="-271463" algn="l" defTabSz="457200" rtl="0" eaLnBrk="0" fontAlgn="base" hangingPunct="0">
        <a:spcBef>
          <a:spcPct val="20000"/>
        </a:spcBef>
        <a:spcAft>
          <a:spcPct val="0"/>
        </a:spcAft>
        <a:buFont typeface="Wingdings" charset="0"/>
        <a:buChar char="§"/>
        <a:defRPr sz="2000" kern="1200">
          <a:solidFill>
            <a:srgbClr val="595959"/>
          </a:solidFill>
          <a:latin typeface="+mn-lt"/>
          <a:ea typeface="Arial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A6A6A6"/>
        </a:buClr>
        <a:buFont typeface="Wingdings" charset="0"/>
        <a:buChar char="§"/>
        <a:defRPr sz="1800" kern="1200">
          <a:solidFill>
            <a:srgbClr val="595959"/>
          </a:solidFill>
          <a:latin typeface="+mn-lt"/>
          <a:ea typeface="Arial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Lucida Grande" charset="0"/>
        <a:buChar char="-"/>
        <a:defRPr sz="1800" kern="1200">
          <a:solidFill>
            <a:srgbClr val="595959"/>
          </a:solidFill>
          <a:latin typeface="+mn-lt"/>
          <a:ea typeface="Arial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-Arbeitsblatt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647700" y="1683174"/>
            <a:ext cx="8496299" cy="1795992"/>
          </a:xfrm>
        </p:spPr>
        <p:txBody>
          <a:bodyPr/>
          <a:lstStyle/>
          <a:p>
            <a:r>
              <a:rPr lang="en-GB" sz="4800" b="1" dirty="0"/>
              <a:t>Practicality of base load renewable generation in India</a:t>
            </a:r>
            <a:endParaRPr lang="en-US" sz="48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AT" dirty="0" smtClean="0"/>
              <a:t>10.05.2017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Karthik Bhat, </a:t>
            </a:r>
            <a:r>
              <a:rPr lang="de-DE" dirty="0" err="1" smtClean="0"/>
              <a:t>M.Sc</a:t>
            </a:r>
            <a:r>
              <a:rPr lang="de-DE" dirty="0" smtClean="0"/>
              <a:t>.</a:t>
            </a:r>
          </a:p>
          <a:p>
            <a:pPr>
              <a:defRPr/>
            </a:pPr>
            <a:r>
              <a:rPr lang="de-DE" dirty="0" smtClean="0"/>
              <a:t>Institut für Elektrizitätswirtschaft und Energieinnovation/TU Graz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49F2FF2-6358-8E4F-914D-E4E7288E5044}" type="slidenum">
              <a:rPr lang="de-DE" smtClean="0"/>
              <a:pPr/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86750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725" y="691536"/>
            <a:ext cx="8229600" cy="1143000"/>
          </a:xfrm>
        </p:spPr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Base load mindset: has to be changed</a:t>
            </a:r>
            <a:br>
              <a:rPr lang="en-US" dirty="0" smtClean="0"/>
            </a:b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Full load generation using high RE penetration: possible with hybrid systems 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</a:rPr>
              <a:t>(Dispatch-able + VRE + Intermediate load PPs)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Effective measures to plan for sustainability:</a:t>
            </a:r>
          </a:p>
          <a:p>
            <a:pPr marL="614363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Energy efficiency and demand side management</a:t>
            </a:r>
          </a:p>
          <a:p>
            <a:pPr marL="614363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Responsive power transmission </a:t>
            </a:r>
            <a:r>
              <a:rPr lang="en-US" dirty="0" smtClean="0"/>
              <a:t>grid : Interplay </a:t>
            </a:r>
            <a:r>
              <a:rPr lang="en-US" smtClean="0"/>
              <a:t>between components</a:t>
            </a:r>
            <a:endParaRPr lang="en-US" dirty="0" smtClean="0"/>
          </a:p>
          <a:p>
            <a:pPr marL="614363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Gas and biomass CHP: intermediate and peak load PPS</a:t>
            </a:r>
          </a:p>
          <a:p>
            <a:pPr marL="614363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Distributed VRE generation + Large scale </a:t>
            </a:r>
            <a:r>
              <a:rPr lang="en-US" dirty="0" err="1" smtClean="0"/>
              <a:t>Dispatchable</a:t>
            </a:r>
            <a:r>
              <a:rPr lang="en-US" dirty="0" smtClean="0"/>
              <a:t> generation</a:t>
            </a:r>
          </a:p>
          <a:p>
            <a:pPr marL="614363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Smart urbanization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AT" smtClean="0"/>
              <a:t>10.05.2017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Karthik Bhat, Institut für Elektrizitätswirtschaft und Energieinnovation/TU Graz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EC1F9894-71C1-7C41-A3A8-9C65C7C3E21B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3955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5"/>
          </p:nvPr>
        </p:nvSpPr>
        <p:spPr>
          <a:xfrm>
            <a:off x="720725" y="6596063"/>
            <a:ext cx="3724275" cy="215900"/>
          </a:xfrm>
        </p:spPr>
        <p:txBody>
          <a:bodyPr/>
          <a:lstStyle/>
          <a:p>
            <a:r>
              <a:rPr lang="de-AT" dirty="0" smtClean="0"/>
              <a:t>15.02.2017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6"/>
          </p:nvPr>
        </p:nvSpPr>
        <p:spPr>
          <a:xfrm>
            <a:off x="720725" y="6415088"/>
            <a:ext cx="8229600" cy="260350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Karthik Bhat, Institut für Elektrizitätswirtschaft und Energieinnovation/TU Graz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687E7D8F-524A-684B-96FE-9AC3D188CAE0}" type="slidenum">
              <a:rPr lang="de-DE" smtClean="0"/>
              <a:pPr/>
              <a:t>11</a:t>
            </a:fld>
            <a:endParaRPr lang="de-DE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720000" y="601200"/>
            <a:ext cx="8229600" cy="1143000"/>
          </a:xfrm>
        </p:spPr>
        <p:txBody>
          <a:bodyPr/>
          <a:lstStyle/>
          <a:p>
            <a:r>
              <a:rPr lang="de-DE" dirty="0" err="1" smtClean="0"/>
              <a:t>Thank</a:t>
            </a:r>
            <a:r>
              <a:rPr lang="de-DE" dirty="0" smtClean="0"/>
              <a:t> </a:t>
            </a:r>
            <a:r>
              <a:rPr lang="de-DE" dirty="0" err="1" smtClean="0"/>
              <a:t>you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your</a:t>
            </a:r>
            <a:r>
              <a:rPr lang="de-DE" dirty="0" smtClean="0"/>
              <a:t> Attention!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43458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Economic aspects</a:t>
            </a:r>
            <a:endParaRPr lang="en-US" dirty="0"/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20328620"/>
              </p:ext>
            </p:extLst>
          </p:nvPr>
        </p:nvGraphicFramePr>
        <p:xfrm>
          <a:off x="4444999" y="1925638"/>
          <a:ext cx="4146582" cy="40068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82194"/>
                <a:gridCol w="1382194"/>
                <a:gridCol w="1382194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Technology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Capital Cost ($/kW)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Operating Cost ($/kWh)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Coal-fired combustion turbine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$500 — $1,000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0.20 — 0.04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Natural gas combustion turbine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$400 — $800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0.04 — 0.10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Coal gasification combined-cycle (IGCC)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$1,000 — $1,500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0.04 — 0.08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Natural gas combined-cycle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$600 — $1,200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0.04 — 0.10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Wind turbine (includes offshore wind)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$1,200 — $5,000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Less than 0.01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Nuclear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$1,200 — $5,000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0.02 — 0.05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Photovoltaic Solar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$4,500 and up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Less than 0.01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Hydroelectric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$1,200 — $5,000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Less than 0.01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</a:tr>
            </a:tbl>
          </a:graphicData>
        </a:graphic>
      </p:graphicFrame>
      <p:sp>
        <p:nvSpPr>
          <p:cNvPr id="4" name="Datumsplatzhalter 3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AT" smtClean="0"/>
              <a:t>10.05.2017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Karthik Bhat, Institut für Elektrizitätswirtschaft und Energieinnovation/TU Graz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EC1F9894-71C1-7C41-A3A8-9C65C7C3E21B}" type="slidenum">
              <a:rPr lang="de-DE" smtClean="0"/>
              <a:pPr/>
              <a:t>12</a:t>
            </a:fld>
            <a:endParaRPr lang="de-DE"/>
          </a:p>
        </p:txBody>
      </p:sp>
      <p:graphicFrame>
        <p:nvGraphicFramePr>
          <p:cNvPr id="9" name="Diagramm 8"/>
          <p:cNvGraphicFramePr/>
          <p:nvPr>
            <p:extLst>
              <p:ext uri="{D42A27DB-BD31-4B8C-83A1-F6EECF244321}">
                <p14:modId xmlns:p14="http://schemas.microsoft.com/office/powerpoint/2010/main" val="3029468341"/>
              </p:ext>
            </p:extLst>
          </p:nvPr>
        </p:nvGraphicFramePr>
        <p:xfrm>
          <a:off x="720725" y="2309063"/>
          <a:ext cx="3636642" cy="32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feld 7"/>
          <p:cNvSpPr txBox="1"/>
          <p:nvPr/>
        </p:nvSpPr>
        <p:spPr>
          <a:xfrm>
            <a:off x="6953865" y="6178535"/>
            <a:ext cx="208689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 smtClean="0"/>
              <a:t>Source: Energy markets, Policy and Regulation</a:t>
            </a:r>
            <a:endParaRPr lang="en-US" sz="700" dirty="0"/>
          </a:p>
        </p:txBody>
      </p:sp>
    </p:spTree>
    <p:extLst>
      <p:ext uri="{BB962C8B-B14F-4D97-AF65-F5344CB8AC3E}">
        <p14:creationId xmlns:p14="http://schemas.microsoft.com/office/powerpoint/2010/main" val="128557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Flexibility of power plants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AT" smtClean="0"/>
              <a:t>10.05.2017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Karthik Bhat, Institut für Elektrizitätswirtschaft und Energieinnovation/TU Graz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EC1F9894-71C1-7C41-A3A8-9C65C7C3E21B}" type="slidenum">
              <a:rPr lang="de-DE" smtClean="0"/>
              <a:pPr/>
              <a:t>13</a:t>
            </a:fld>
            <a:endParaRPr lang="de-DE"/>
          </a:p>
        </p:txBody>
      </p:sp>
      <p:sp>
        <p:nvSpPr>
          <p:cNvPr id="8" name="Textfeld 7"/>
          <p:cNvSpPr txBox="1"/>
          <p:nvPr/>
        </p:nvSpPr>
        <p:spPr>
          <a:xfrm>
            <a:off x="5641168" y="2584196"/>
            <a:ext cx="8146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Flexibility</a:t>
            </a:r>
            <a:endParaRPr lang="en-US" sz="1200" dirty="0"/>
          </a:p>
        </p:txBody>
      </p:sp>
      <p:sp>
        <p:nvSpPr>
          <p:cNvPr id="9" name="Textfeld 8"/>
          <p:cNvSpPr txBox="1"/>
          <p:nvPr/>
        </p:nvSpPr>
        <p:spPr>
          <a:xfrm>
            <a:off x="6737336" y="5366776"/>
            <a:ext cx="162736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Peak/intermediate load</a:t>
            </a:r>
            <a:endParaRPr lang="en-US" sz="1100" dirty="0"/>
          </a:p>
        </p:txBody>
      </p:sp>
      <p:sp>
        <p:nvSpPr>
          <p:cNvPr id="10" name="Textfeld 9"/>
          <p:cNvSpPr txBox="1"/>
          <p:nvPr/>
        </p:nvSpPr>
        <p:spPr>
          <a:xfrm>
            <a:off x="6942201" y="2584196"/>
            <a:ext cx="81304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Base load</a:t>
            </a:r>
            <a:endParaRPr lang="en-US" sz="1100" dirty="0"/>
          </a:p>
        </p:txBody>
      </p:sp>
      <p:cxnSp>
        <p:nvCxnSpPr>
          <p:cNvPr id="12" name="Gerade Verbindung mit Pfeil 11"/>
          <p:cNvCxnSpPr/>
          <p:nvPr/>
        </p:nvCxnSpPr>
        <p:spPr>
          <a:xfrm>
            <a:off x="6048491" y="2975548"/>
            <a:ext cx="0" cy="2271009"/>
          </a:xfrm>
          <a:prstGeom prst="straightConnector1">
            <a:avLst/>
          </a:prstGeom>
          <a:ln w="4762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mit Pfeil 12"/>
          <p:cNvCxnSpPr/>
          <p:nvPr/>
        </p:nvCxnSpPr>
        <p:spPr>
          <a:xfrm>
            <a:off x="7366170" y="2975548"/>
            <a:ext cx="0" cy="2271009"/>
          </a:xfrm>
          <a:prstGeom prst="straightConnector1">
            <a:avLst/>
          </a:prstGeom>
          <a:ln w="47625"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5" name="Inhaltsplatzhalter 1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52081304"/>
              </p:ext>
            </p:extLst>
          </p:nvPr>
        </p:nvGraphicFramePr>
        <p:xfrm>
          <a:off x="630247" y="2480574"/>
          <a:ext cx="4901123" cy="29146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18902"/>
                <a:gridCol w="1378077"/>
                <a:gridCol w="1304144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Technology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Ramp Time </a:t>
                      </a:r>
                      <a:br>
                        <a:rPr lang="en-US" sz="1050">
                          <a:effectLst/>
                        </a:rPr>
                      </a:br>
                      <a:r>
                        <a:rPr lang="en-US" sz="1050">
                          <a:effectLst/>
                        </a:rPr>
                        <a:t>(To Full Capacity)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Min. Run Time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Combined-cycle combustion turbine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hours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hours to days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Nuclear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days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weeks to months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Steam cycle combustion turbine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hours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Hours to a day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Simple-cycle combustion </a:t>
                      </a:r>
                      <a:r>
                        <a:rPr lang="en-US" sz="1050" dirty="0" smtClean="0">
                          <a:effectLst/>
                        </a:rPr>
                        <a:t>turbine (gas/</a:t>
                      </a:r>
                      <a:r>
                        <a:rPr lang="en-US" sz="1050" baseline="0" dirty="0" smtClean="0">
                          <a:effectLst/>
                        </a:rPr>
                        <a:t> oil/ biomass)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minutes to hours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minutes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Wind Turbine (includes offshore wind)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minutes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none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Hydroeletric (includes pumped storage)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minutes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none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</a:tr>
            </a:tbl>
          </a:graphicData>
        </a:graphic>
      </p:graphicFrame>
      <p:sp>
        <p:nvSpPr>
          <p:cNvPr id="14" name="Textfeld 13"/>
          <p:cNvSpPr txBox="1"/>
          <p:nvPr/>
        </p:nvSpPr>
        <p:spPr>
          <a:xfrm>
            <a:off x="6953865" y="6178535"/>
            <a:ext cx="208689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 smtClean="0"/>
              <a:t>Source: Energy markets, Policy and Regulation</a:t>
            </a:r>
            <a:endParaRPr lang="en-US" sz="700" dirty="0"/>
          </a:p>
        </p:txBody>
      </p:sp>
    </p:spTree>
    <p:extLst>
      <p:ext uri="{BB962C8B-B14F-4D97-AF65-F5344CB8AC3E}">
        <p14:creationId xmlns:p14="http://schemas.microsoft.com/office/powerpoint/2010/main" val="3983812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20725" y="1800225"/>
            <a:ext cx="8171815" cy="4525963"/>
          </a:xfrm>
        </p:spPr>
        <p:txBody>
          <a:bodyPr/>
          <a:lstStyle/>
          <a:p>
            <a:pPr algn="ctr"/>
            <a:r>
              <a:rPr lang="en-US" sz="3400" b="1" i="1" dirty="0" smtClean="0">
                <a:latin typeface="+mj-lt"/>
              </a:rPr>
              <a:t>“</a:t>
            </a:r>
            <a:r>
              <a:rPr lang="en-US" sz="3600" dirty="0"/>
              <a:t>Energy security based on clean &amp; reliable sources is essential for India's </a:t>
            </a:r>
            <a:r>
              <a:rPr lang="en-US" sz="3600" dirty="0" smtClean="0"/>
              <a:t>future…</a:t>
            </a:r>
            <a:r>
              <a:rPr lang="en-US" sz="3400" b="1" i="1" dirty="0" smtClean="0">
                <a:latin typeface="+mj-lt"/>
              </a:rPr>
              <a:t>" </a:t>
            </a:r>
            <a:endParaRPr lang="en-US" sz="3400" b="1" i="1" dirty="0">
              <a:latin typeface="+mj-lt"/>
            </a:endParaRPr>
          </a:p>
          <a:p>
            <a:pPr algn="ctr"/>
            <a:endParaRPr lang="en-US" sz="3500" i="1" dirty="0">
              <a:latin typeface="+mj-lt"/>
            </a:endParaRPr>
          </a:p>
          <a:p>
            <a:pPr algn="ctr"/>
            <a:r>
              <a:rPr lang="en-US" i="1" dirty="0" smtClean="0">
                <a:latin typeface="+mj-lt"/>
              </a:rPr>
              <a:t>- Mr. Narendra Modi, Prime minister, India</a:t>
            </a:r>
          </a:p>
          <a:p>
            <a:pPr algn="ctr"/>
            <a:r>
              <a:rPr lang="en-US" sz="1800" i="1" dirty="0" smtClean="0">
                <a:latin typeface="+mj-lt"/>
              </a:rPr>
              <a:t>2014</a:t>
            </a:r>
            <a:endParaRPr lang="en-US" sz="1800" i="1" dirty="0">
              <a:latin typeface="+mj-lt"/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AT" dirty="0" smtClean="0"/>
              <a:t>10.05.2017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Karthik Bhat, Institut für Elektrizitätswirtschaft und Energieinnovation/TU Graz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EC1F9894-71C1-7C41-A3A8-9C65C7C3E21B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84166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Indian electricity sector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Base load mindset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Dispatch-able and VRE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Renewable </a:t>
            </a:r>
            <a:r>
              <a:rPr lang="en-US" dirty="0" smtClean="0"/>
              <a:t>potential, India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Hybrid systems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AT" smtClean="0"/>
              <a:t>10.05.2017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Karthik Bhat, Institut für Elektrizitätswirtschaft und Energieinnovation/TU Graz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EC1F9894-71C1-7C41-A3A8-9C65C7C3E21B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5501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Indian electricity sector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AT" smtClean="0"/>
              <a:t>10.05.2017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Karthik Bhat, Institut für Elektrizitätswirtschaft und Energieinnovation/TU Graz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EC1F9894-71C1-7C41-A3A8-9C65C7C3E21B}" type="slidenum">
              <a:rPr lang="de-DE" smtClean="0"/>
              <a:pPr/>
              <a:t>4</a:t>
            </a:fld>
            <a:endParaRPr lang="de-DE"/>
          </a:p>
        </p:txBody>
      </p:sp>
      <p:pic>
        <p:nvPicPr>
          <p:cNvPr id="7" name="Inhaltsplatzhalter 6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6707" y="4068762"/>
            <a:ext cx="5387565" cy="2209801"/>
          </a:xfrm>
          <a:prstGeom prst="rect">
            <a:avLst/>
          </a:prstGeom>
        </p:spPr>
      </p:pic>
      <p:pic>
        <p:nvPicPr>
          <p:cNvPr id="8" name="Inhaltsplatzhalter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12" t="612" r="13825" b="1879"/>
          <a:stretch/>
        </p:blipFill>
        <p:spPr bwMode="auto">
          <a:xfrm>
            <a:off x="818535" y="1334729"/>
            <a:ext cx="3841955" cy="2734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pic>
      <p:grpSp>
        <p:nvGrpSpPr>
          <p:cNvPr id="11" name="Gruppieren 10"/>
          <p:cNvGrpSpPr/>
          <p:nvPr/>
        </p:nvGrpSpPr>
        <p:grpSpPr>
          <a:xfrm>
            <a:off x="4758300" y="1334729"/>
            <a:ext cx="4055500" cy="2734033"/>
            <a:chOff x="4758300" y="1334729"/>
            <a:chExt cx="4055500" cy="2734033"/>
          </a:xfrm>
        </p:grpSpPr>
        <p:pic>
          <p:nvPicPr>
            <p:cNvPr id="10" name="Grafik 9"/>
            <p:cNvPicPr>
              <a:picLocks noChangeAspect="1"/>
            </p:cNvPicPr>
            <p:nvPr/>
          </p:nvPicPr>
          <p:blipFill rotWithShape="1">
            <a:blip r:embed="rId4"/>
            <a:srcRect l="6667" t="37701" r="8195" b="21380"/>
            <a:stretch/>
          </p:blipFill>
          <p:spPr>
            <a:xfrm>
              <a:off x="4758300" y="1334729"/>
              <a:ext cx="4055500" cy="2734033"/>
            </a:xfrm>
            <a:prstGeom prst="rect">
              <a:avLst/>
            </a:prstGeom>
          </p:spPr>
        </p:pic>
        <p:pic>
          <p:nvPicPr>
            <p:cNvPr id="9" name="Grafik 8"/>
            <p:cNvPicPr>
              <a:picLocks noChangeAspect="1"/>
            </p:cNvPicPr>
            <p:nvPr/>
          </p:nvPicPr>
          <p:blipFill rotWithShape="1">
            <a:blip r:embed="rId5"/>
            <a:srcRect l="4732" t="14780" r="48606" b="81409"/>
            <a:stretch/>
          </p:blipFill>
          <p:spPr>
            <a:xfrm>
              <a:off x="5777680" y="1334729"/>
              <a:ext cx="2133600" cy="241299"/>
            </a:xfrm>
            <a:prstGeom prst="rect">
              <a:avLst/>
            </a:prstGeom>
          </p:spPr>
        </p:pic>
      </p:grpSp>
      <p:sp>
        <p:nvSpPr>
          <p:cNvPr id="3" name="Textfeld 2"/>
          <p:cNvSpPr txBox="1"/>
          <p:nvPr/>
        </p:nvSpPr>
        <p:spPr>
          <a:xfrm>
            <a:off x="7728154" y="6178535"/>
            <a:ext cx="131260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 smtClean="0"/>
              <a:t>Source: CEA, </a:t>
            </a:r>
            <a:r>
              <a:rPr lang="en-US" sz="700" dirty="0" err="1" smtClean="0"/>
              <a:t>Worldbank</a:t>
            </a:r>
            <a:endParaRPr lang="en-US" sz="700" dirty="0"/>
          </a:p>
        </p:txBody>
      </p:sp>
    </p:spTree>
    <p:extLst>
      <p:ext uri="{BB962C8B-B14F-4D97-AF65-F5344CB8AC3E}">
        <p14:creationId xmlns:p14="http://schemas.microsoft.com/office/powerpoint/2010/main" val="4146975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Base load :Definition and India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20725" y="1800225"/>
            <a:ext cx="4562475" cy="4525963"/>
          </a:xfrm>
        </p:spPr>
        <p:txBody>
          <a:bodyPr/>
          <a:lstStyle/>
          <a:p>
            <a:pPr marL="342900" indent="-342900">
              <a:buClr>
                <a:srgbClr val="008080"/>
              </a:buClr>
              <a:buFont typeface="Arial" panose="020B0604020202020204" pitchFamily="34" charset="0"/>
              <a:buChar char="•"/>
            </a:pPr>
            <a:r>
              <a:rPr lang="en-US" dirty="0" smtClean="0"/>
              <a:t>Base load: </a:t>
            </a:r>
            <a:br>
              <a:rPr lang="en-US" dirty="0" smtClean="0"/>
            </a:br>
            <a:r>
              <a:rPr lang="en-US" sz="2000" b="1" dirty="0" smtClean="0"/>
              <a:t>Minimum</a:t>
            </a:r>
            <a:r>
              <a:rPr lang="en-US" sz="2000" dirty="0" smtClean="0"/>
              <a:t> electricity load observed in the year</a:t>
            </a:r>
            <a:br>
              <a:rPr lang="en-US" sz="2000" dirty="0" smtClean="0"/>
            </a:br>
            <a:endParaRPr lang="en-US" sz="2000" dirty="0" smtClean="0"/>
          </a:p>
          <a:p>
            <a:pPr marL="342900" indent="-342900">
              <a:buClr>
                <a:srgbClr val="008080"/>
              </a:buClr>
              <a:buFont typeface="Arial" panose="020B0604020202020204" pitchFamily="34" charset="0"/>
              <a:buChar char="•"/>
            </a:pPr>
            <a:r>
              <a:rPr lang="en-US" dirty="0" smtClean="0"/>
              <a:t>Defines:</a:t>
            </a:r>
            <a:br>
              <a:rPr lang="en-US" dirty="0" smtClean="0"/>
            </a:br>
            <a:r>
              <a:rPr lang="en-US" sz="2000" dirty="0" smtClean="0"/>
              <a:t>Energy security and sustainability</a:t>
            </a:r>
            <a:br>
              <a:rPr lang="en-US" sz="2000" dirty="0" smtClean="0"/>
            </a:br>
            <a:endParaRPr lang="en-US" sz="2000" dirty="0" smtClean="0"/>
          </a:p>
          <a:p>
            <a:pPr marL="342900" indent="-342900">
              <a:buClr>
                <a:srgbClr val="008080"/>
              </a:buClr>
              <a:buFont typeface="Arial" panose="020B0604020202020204" pitchFamily="34" charset="0"/>
              <a:buChar char="•"/>
            </a:pPr>
            <a:r>
              <a:rPr lang="en-US" sz="2000" dirty="0" smtClean="0"/>
              <a:t>Industrial, commercial, and domestic continuously operated processes</a:t>
            </a:r>
            <a:br>
              <a:rPr lang="en-US" sz="2000" dirty="0" smtClean="0"/>
            </a:br>
            <a:endParaRPr lang="en-US" sz="2000" dirty="0" smtClean="0"/>
          </a:p>
          <a:p>
            <a:pPr marL="342900" indent="-342900">
              <a:buClr>
                <a:srgbClr val="008080"/>
              </a:buClr>
              <a:buFont typeface="Arial" panose="020B0604020202020204" pitchFamily="34" charset="0"/>
              <a:buChar char="•"/>
            </a:pPr>
            <a:r>
              <a:rPr lang="en-US" dirty="0" smtClean="0"/>
              <a:t>India:</a:t>
            </a:r>
            <a:br>
              <a:rPr lang="en-US" dirty="0" smtClean="0"/>
            </a:br>
            <a:r>
              <a:rPr lang="en-US" sz="2000" dirty="0" smtClean="0"/>
              <a:t>~52% of yearly peak</a:t>
            </a:r>
          </a:p>
          <a:p>
            <a:pPr marL="342900" indent="-342900">
              <a:buClr>
                <a:srgbClr val="008080"/>
              </a:buClr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AT" dirty="0" smtClean="0"/>
              <a:t>10.05.2017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Karthik Bhat, Institut für Elektrizitätswirtschaft und Energieinnovation/TU Graz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EC1F9894-71C1-7C41-A3A8-9C65C7C3E21B}" type="slidenum">
              <a:rPr lang="de-DE" smtClean="0"/>
              <a:pPr/>
              <a:t>5</a:t>
            </a:fld>
            <a:endParaRPr lang="de-DE"/>
          </a:p>
        </p:txBody>
      </p:sp>
      <p:sp>
        <p:nvSpPr>
          <p:cNvPr id="7" name="Inhaltsplatzhalter 2"/>
          <p:cNvSpPr txBox="1">
            <a:spLocks/>
          </p:cNvSpPr>
          <p:nvPr/>
        </p:nvSpPr>
        <p:spPr bwMode="auto">
          <a:xfrm>
            <a:off x="4605337" y="1663700"/>
            <a:ext cx="4562475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sz="2400" kern="1200">
                <a:solidFill>
                  <a:srgbClr val="595959"/>
                </a:solidFill>
                <a:latin typeface="+mn-lt"/>
                <a:ea typeface="Arial"/>
                <a:cs typeface="Arial"/>
              </a:defRPr>
            </a:lvl1pPr>
            <a:lvl2pPr marL="271463" indent="-271463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Font typeface="Wingdings" charset="0"/>
              <a:buChar char="§"/>
              <a:defRPr sz="2000" kern="1200">
                <a:solidFill>
                  <a:srgbClr val="595959"/>
                </a:solidFill>
                <a:latin typeface="+mn-lt"/>
                <a:ea typeface="Arial"/>
                <a:cs typeface="+mn-cs"/>
              </a:defRPr>
            </a:lvl2pPr>
            <a:lvl3pPr marL="808038" indent="-271463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Tx/>
              <a:buFont typeface="Wingdings" charset="2"/>
              <a:buChar char="§"/>
              <a:defRPr sz="2000" kern="1200">
                <a:solidFill>
                  <a:srgbClr val="595959"/>
                </a:solidFill>
                <a:latin typeface="+mn-lt"/>
                <a:ea typeface="Arial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>
                  <a:lumMod val="65000"/>
                </a:schemeClr>
              </a:buClr>
              <a:buFont typeface="Wingdings" charset="2"/>
              <a:buChar char="§"/>
              <a:defRPr sz="1800" kern="1200">
                <a:solidFill>
                  <a:srgbClr val="595959"/>
                </a:solidFill>
                <a:latin typeface="+mn-lt"/>
                <a:ea typeface="Arial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Lucida Grande" charset="0"/>
              <a:buChar char="-"/>
              <a:defRPr sz="1800" kern="1200">
                <a:solidFill>
                  <a:srgbClr val="595959"/>
                </a:solidFill>
                <a:latin typeface="+mn-lt"/>
                <a:ea typeface="Arial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2000" y="3776661"/>
            <a:ext cx="3265424" cy="2546351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062" y="1643061"/>
            <a:ext cx="3527361" cy="2247900"/>
          </a:xfrm>
          <a:prstGeom prst="rect">
            <a:avLst/>
          </a:prstGeom>
        </p:spPr>
      </p:pic>
      <p:sp>
        <p:nvSpPr>
          <p:cNvPr id="10" name="Textfeld 9"/>
          <p:cNvSpPr txBox="1"/>
          <p:nvPr/>
        </p:nvSpPr>
        <p:spPr>
          <a:xfrm>
            <a:off x="7728154" y="6178535"/>
            <a:ext cx="131260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 smtClean="0"/>
              <a:t>Source: CEA, TSOs</a:t>
            </a:r>
            <a:endParaRPr lang="en-US" sz="700" dirty="0"/>
          </a:p>
        </p:txBody>
      </p:sp>
    </p:spTree>
    <p:extLst>
      <p:ext uri="{BB962C8B-B14F-4D97-AF65-F5344CB8AC3E}">
        <p14:creationId xmlns:p14="http://schemas.microsoft.com/office/powerpoint/2010/main" val="3200051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Base load mindset and implications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Clr>
                <a:srgbClr val="008080"/>
              </a:buClr>
              <a:buFont typeface="Arial" panose="020B0604020202020204" pitchFamily="34" charset="0"/>
              <a:buChar char="•"/>
            </a:pPr>
            <a:r>
              <a:rPr lang="en-US" dirty="0" smtClean="0"/>
              <a:t>Base load mindset: drive to satisfy </a:t>
            </a:r>
            <a:r>
              <a:rPr lang="en-US" b="1" dirty="0" smtClean="0"/>
              <a:t>minimum</a:t>
            </a:r>
            <a:r>
              <a:rPr lang="en-US" dirty="0" smtClean="0"/>
              <a:t> energy requirements</a:t>
            </a:r>
          </a:p>
          <a:p>
            <a:pPr marL="342900" indent="-342900">
              <a:buClr>
                <a:srgbClr val="008080"/>
              </a:buClr>
              <a:buFont typeface="Arial" panose="020B0604020202020204" pitchFamily="34" charset="0"/>
              <a:buChar char="•"/>
            </a:pPr>
            <a:r>
              <a:rPr lang="en-US" dirty="0" smtClean="0"/>
              <a:t>Leads to desperate capacity addition</a:t>
            </a:r>
          </a:p>
          <a:p>
            <a:pPr marL="342900" indent="-342900">
              <a:buClr>
                <a:srgbClr val="008080"/>
              </a:buClr>
              <a:buFont typeface="Arial" panose="020B0604020202020204" pitchFamily="34" charset="0"/>
              <a:buChar char="•"/>
            </a:pPr>
            <a:r>
              <a:rPr lang="en-US" dirty="0" smtClean="0"/>
              <a:t>India: prime example, several other countries</a:t>
            </a:r>
          </a:p>
          <a:p>
            <a:pPr marL="342900" indent="-342900">
              <a:buClr>
                <a:srgbClr val="008080"/>
              </a:buClr>
              <a:buFont typeface="Arial" panose="020B0604020202020204" pitchFamily="34" charset="0"/>
              <a:buChar char="•"/>
            </a:pPr>
            <a:r>
              <a:rPr lang="en-US" dirty="0" smtClean="0"/>
              <a:t>Support only economic growth, not sustainability</a:t>
            </a:r>
          </a:p>
          <a:p>
            <a:pPr marL="342900" indent="-342900">
              <a:buClr>
                <a:srgbClr val="008080"/>
              </a:buClr>
              <a:buFont typeface="Arial" panose="020B0604020202020204" pitchFamily="34" charset="0"/>
              <a:buChar char="•"/>
            </a:pPr>
            <a:r>
              <a:rPr lang="en-US" dirty="0" smtClean="0"/>
              <a:t>Reason for high share of coal in the generation mix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AT" smtClean="0"/>
              <a:t>10.05.2017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Karthik Bhat, Institut für Elektrizitätswirtschaft und Energieinnovation/TU Graz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EC1F9894-71C1-7C41-A3A8-9C65C7C3E21B}" type="slidenum">
              <a:rPr lang="de-DE" smtClean="0"/>
              <a:pPr/>
              <a:t>6</a:t>
            </a:fld>
            <a:endParaRPr lang="de-DE"/>
          </a:p>
        </p:txBody>
      </p:sp>
      <p:graphicFrame>
        <p:nvGraphicFramePr>
          <p:cNvPr id="7" name="Diagramm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74450240"/>
              </p:ext>
            </p:extLst>
          </p:nvPr>
        </p:nvGraphicFramePr>
        <p:xfrm>
          <a:off x="2311400" y="4335462"/>
          <a:ext cx="4533900" cy="2046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" name="Diagramm" r:id="rId3" imgW="4627265" imgH="3871296" progId="Excel.Chart.8">
                  <p:embed/>
                </p:oleObj>
              </mc:Choice>
              <mc:Fallback>
                <p:oleObj name="Diagramm" r:id="rId3" imgW="4627265" imgH="3871296" progId="Excel.Char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11400" y="4335462"/>
                        <a:ext cx="4533900" cy="2046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feld 7"/>
          <p:cNvSpPr txBox="1"/>
          <p:nvPr/>
        </p:nvSpPr>
        <p:spPr>
          <a:xfrm>
            <a:off x="7728154" y="6178535"/>
            <a:ext cx="131260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 smtClean="0"/>
              <a:t>Source: CEA, MoP</a:t>
            </a:r>
            <a:endParaRPr lang="en-US" sz="700" dirty="0"/>
          </a:p>
        </p:txBody>
      </p:sp>
    </p:spTree>
    <p:extLst>
      <p:ext uri="{BB962C8B-B14F-4D97-AF65-F5344CB8AC3E}">
        <p14:creationId xmlns:p14="http://schemas.microsoft.com/office/powerpoint/2010/main" val="2706290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Dispatch-able and Variable Renewable Energy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20725" y="1800225"/>
            <a:ext cx="3984625" cy="4525963"/>
          </a:xfrm>
        </p:spPr>
        <p:txBody>
          <a:bodyPr/>
          <a:lstStyle/>
          <a:p>
            <a:r>
              <a:rPr lang="en-US" u="sng" dirty="0" smtClean="0"/>
              <a:t>Dispatch-able RE</a:t>
            </a:r>
          </a:p>
          <a:p>
            <a:pPr marL="342900" indent="-342900">
              <a:buClr>
                <a:srgbClr val="008080"/>
              </a:buClr>
              <a:buFont typeface="Arial" panose="020B0604020202020204" pitchFamily="34" charset="0"/>
              <a:buChar char="•"/>
            </a:pPr>
            <a:r>
              <a:rPr lang="en-US" sz="2000" dirty="0" smtClean="0"/>
              <a:t>Output: Can be ‘controlled’ to a certain level</a:t>
            </a:r>
          </a:p>
          <a:p>
            <a:pPr marL="342900" indent="-342900">
              <a:buClr>
                <a:srgbClr val="008080"/>
              </a:buClr>
              <a:buFont typeface="Arial" panose="020B0604020202020204" pitchFamily="34" charset="0"/>
              <a:buChar char="•"/>
            </a:pPr>
            <a:r>
              <a:rPr lang="en-US" sz="2000" dirty="0" smtClean="0"/>
              <a:t>Reliable and constant generation</a:t>
            </a:r>
          </a:p>
          <a:p>
            <a:pPr marL="342900" indent="-342900">
              <a:buClr>
                <a:srgbClr val="008080"/>
              </a:buClr>
              <a:buFont typeface="Arial" panose="020B0604020202020204" pitchFamily="34" charset="0"/>
              <a:buChar char="•"/>
            </a:pPr>
            <a:r>
              <a:rPr lang="en-US" sz="2000" dirty="0" smtClean="0"/>
              <a:t>No ‘integration’ costs : 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</a:rPr>
              <a:t>No problems related to balancing, grid and profiles</a:t>
            </a:r>
            <a:endParaRPr lang="en-US" sz="1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AT" smtClean="0"/>
              <a:t>10.05.2017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Karthik Bhat, Institut für Elektrizitätswirtschaft und Energieinnovation/TU Graz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EC1F9894-71C1-7C41-A3A8-9C65C7C3E21B}" type="slidenum">
              <a:rPr lang="de-DE" smtClean="0"/>
              <a:pPr/>
              <a:t>7</a:t>
            </a:fld>
            <a:endParaRPr lang="de-DE"/>
          </a:p>
        </p:txBody>
      </p:sp>
      <p:sp>
        <p:nvSpPr>
          <p:cNvPr id="7" name="Inhaltsplatzhalter 2"/>
          <p:cNvSpPr txBox="1">
            <a:spLocks/>
          </p:cNvSpPr>
          <p:nvPr/>
        </p:nvSpPr>
        <p:spPr bwMode="auto">
          <a:xfrm>
            <a:off x="5051936" y="1800225"/>
            <a:ext cx="3984625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sz="2400" kern="1200">
                <a:solidFill>
                  <a:srgbClr val="595959"/>
                </a:solidFill>
                <a:latin typeface="+mn-lt"/>
                <a:ea typeface="Arial"/>
                <a:cs typeface="Arial"/>
              </a:defRPr>
            </a:lvl1pPr>
            <a:lvl2pPr marL="271463" indent="-271463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Font typeface="Wingdings" charset="0"/>
              <a:buChar char="§"/>
              <a:defRPr sz="2000" kern="1200">
                <a:solidFill>
                  <a:srgbClr val="595959"/>
                </a:solidFill>
                <a:latin typeface="+mn-lt"/>
                <a:ea typeface="Arial"/>
                <a:cs typeface="+mn-cs"/>
              </a:defRPr>
            </a:lvl2pPr>
            <a:lvl3pPr marL="808038" indent="-271463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Tx/>
              <a:buFont typeface="Wingdings" charset="2"/>
              <a:buChar char="§"/>
              <a:defRPr sz="2000" kern="1200">
                <a:solidFill>
                  <a:srgbClr val="595959"/>
                </a:solidFill>
                <a:latin typeface="+mn-lt"/>
                <a:ea typeface="Arial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>
                  <a:lumMod val="65000"/>
                </a:schemeClr>
              </a:buClr>
              <a:buFont typeface="Wingdings" charset="2"/>
              <a:buChar char="§"/>
              <a:defRPr sz="1800" kern="1200">
                <a:solidFill>
                  <a:srgbClr val="595959"/>
                </a:solidFill>
                <a:latin typeface="+mn-lt"/>
                <a:ea typeface="Arial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Lucida Grande" charset="0"/>
              <a:buChar char="-"/>
              <a:defRPr sz="1800" kern="1200">
                <a:solidFill>
                  <a:srgbClr val="595959"/>
                </a:solidFill>
                <a:latin typeface="+mn-lt"/>
                <a:ea typeface="Arial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u="sng" dirty="0" smtClean="0"/>
              <a:t>Variable RE</a:t>
            </a:r>
          </a:p>
          <a:p>
            <a:pPr marL="342900" indent="-342900">
              <a:buClr>
                <a:srgbClr val="008080"/>
              </a:buClr>
              <a:buFont typeface="Arial" panose="020B0604020202020204" pitchFamily="34" charset="0"/>
              <a:buChar char="•"/>
            </a:pPr>
            <a:r>
              <a:rPr lang="en-US" sz="2000" dirty="0" smtClean="0"/>
              <a:t>Variable and uncontrolled availability</a:t>
            </a:r>
          </a:p>
          <a:p>
            <a:pPr marL="342900" indent="-342900">
              <a:buClr>
                <a:srgbClr val="008080"/>
              </a:buClr>
              <a:buFont typeface="Arial" panose="020B0604020202020204" pitchFamily="34" charset="0"/>
              <a:buChar char="•"/>
            </a:pPr>
            <a:r>
              <a:rPr lang="en-US" sz="2000" dirty="0" smtClean="0"/>
              <a:t>Fluctuating generation</a:t>
            </a:r>
          </a:p>
          <a:p>
            <a:pPr marL="342900" indent="-342900">
              <a:buClr>
                <a:srgbClr val="008080"/>
              </a:buClr>
              <a:buFont typeface="Arial" panose="020B0604020202020204" pitchFamily="34" charset="0"/>
              <a:buChar char="•"/>
            </a:pPr>
            <a:r>
              <a:rPr lang="en-US" sz="2000" dirty="0" smtClean="0"/>
              <a:t>Integration costs tend to increase at a larger scale</a:t>
            </a:r>
            <a:endParaRPr lang="en-US" sz="2000" dirty="0"/>
          </a:p>
        </p:txBody>
      </p:sp>
      <p:pic>
        <p:nvPicPr>
          <p:cNvPr id="8" name="Grafik 7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2" t="10207" r="1809"/>
          <a:stretch/>
        </p:blipFill>
        <p:spPr bwMode="auto">
          <a:xfrm>
            <a:off x="4955222" y="4431889"/>
            <a:ext cx="3484880" cy="184667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Grafik 8"/>
          <p:cNvPicPr>
            <a:picLocks noChangeAspect="1"/>
          </p:cNvPicPr>
          <p:nvPr/>
        </p:nvPicPr>
        <p:blipFill rotWithShape="1">
          <a:blip r:embed="rId3"/>
          <a:srcRect l="1683" t="43621" r="2693" b="7759"/>
          <a:stretch/>
        </p:blipFill>
        <p:spPr>
          <a:xfrm>
            <a:off x="720725" y="4520381"/>
            <a:ext cx="3984626" cy="1758182"/>
          </a:xfrm>
          <a:prstGeom prst="rect">
            <a:avLst/>
          </a:prstGeom>
        </p:spPr>
      </p:pic>
      <p:sp>
        <p:nvSpPr>
          <p:cNvPr id="10" name="Textfeld 9"/>
          <p:cNvSpPr txBox="1"/>
          <p:nvPr/>
        </p:nvSpPr>
        <p:spPr>
          <a:xfrm>
            <a:off x="4049046" y="6146770"/>
            <a:ext cx="131260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 smtClean="0"/>
              <a:t>Source: Neon-</a:t>
            </a:r>
            <a:r>
              <a:rPr lang="en-US" sz="700" dirty="0" err="1" smtClean="0"/>
              <a:t>energie</a:t>
            </a:r>
            <a:endParaRPr lang="en-US" sz="700" dirty="0"/>
          </a:p>
        </p:txBody>
      </p:sp>
    </p:spTree>
    <p:extLst>
      <p:ext uri="{BB962C8B-B14F-4D97-AF65-F5344CB8AC3E}">
        <p14:creationId xmlns:p14="http://schemas.microsoft.com/office/powerpoint/2010/main" val="1155378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2"/>
          <p:cNvSpPr txBox="1">
            <a:spLocks/>
          </p:cNvSpPr>
          <p:nvPr/>
        </p:nvSpPr>
        <p:spPr bwMode="auto">
          <a:xfrm>
            <a:off x="720725" y="1401991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sz="2400" kern="1200">
                <a:solidFill>
                  <a:srgbClr val="595959"/>
                </a:solidFill>
                <a:latin typeface="+mn-lt"/>
                <a:ea typeface="Arial"/>
                <a:cs typeface="Arial"/>
              </a:defRPr>
            </a:lvl1pPr>
            <a:lvl2pPr marL="271463" indent="-271463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Font typeface="Wingdings" charset="0"/>
              <a:buChar char="§"/>
              <a:defRPr sz="2000" kern="1200">
                <a:solidFill>
                  <a:srgbClr val="595959"/>
                </a:solidFill>
                <a:latin typeface="+mn-lt"/>
                <a:ea typeface="Arial"/>
                <a:cs typeface="+mn-cs"/>
              </a:defRPr>
            </a:lvl2pPr>
            <a:lvl3pPr marL="808038" indent="-271463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Tx/>
              <a:buFont typeface="Wingdings" charset="2"/>
              <a:buChar char="§"/>
              <a:defRPr sz="2000" kern="1200">
                <a:solidFill>
                  <a:srgbClr val="595959"/>
                </a:solidFill>
                <a:latin typeface="+mn-lt"/>
                <a:ea typeface="Arial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>
                  <a:lumMod val="65000"/>
                </a:schemeClr>
              </a:buClr>
              <a:buFont typeface="Wingdings" charset="2"/>
              <a:buChar char="§"/>
              <a:defRPr sz="1800" kern="1200">
                <a:solidFill>
                  <a:srgbClr val="595959"/>
                </a:solidFill>
                <a:latin typeface="+mn-lt"/>
                <a:ea typeface="Arial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Lucida Grande" charset="0"/>
              <a:buChar char="-"/>
              <a:defRPr sz="1800" kern="1200">
                <a:solidFill>
                  <a:srgbClr val="595959"/>
                </a:solidFill>
                <a:latin typeface="+mn-lt"/>
                <a:ea typeface="Arial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Clr>
                <a:srgbClr val="008080"/>
              </a:buClr>
              <a:buFont typeface="Arial" panose="020B0604020202020204" pitchFamily="34" charset="0"/>
              <a:buChar char="•"/>
            </a:pPr>
            <a:r>
              <a:rPr lang="en-US" dirty="0" smtClean="0"/>
              <a:t>Large renewable energy installable potential</a:t>
            </a:r>
            <a:endParaRPr lang="en-US" dirty="0"/>
          </a:p>
          <a:p>
            <a:pPr marL="342900" indent="-342900">
              <a:buClr>
                <a:srgbClr val="008080"/>
              </a:buClr>
              <a:buFont typeface="Arial" panose="020B0604020202020204" pitchFamily="34" charset="0"/>
              <a:buChar char="•"/>
            </a:pPr>
            <a:r>
              <a:rPr lang="en-US" dirty="0" smtClean="0"/>
              <a:t> Solar PV : 748 GW</a:t>
            </a:r>
          </a:p>
          <a:p>
            <a:pPr marL="342900" indent="-342900">
              <a:buClr>
                <a:srgbClr val="008080"/>
              </a:buClr>
              <a:buFont typeface="Arial" panose="020B0604020202020204" pitchFamily="34" charset="0"/>
              <a:buChar char="•"/>
            </a:pPr>
            <a:r>
              <a:rPr lang="en-US" dirty="0" smtClean="0"/>
              <a:t>Onshore wind: 103GW + 50GW</a:t>
            </a:r>
          </a:p>
          <a:p>
            <a:pPr marL="342900" indent="-342900">
              <a:buClr>
                <a:srgbClr val="008080"/>
              </a:buClr>
              <a:buFont typeface="Arial" panose="020B0604020202020204" pitchFamily="34" charset="0"/>
              <a:buChar char="•"/>
            </a:pPr>
            <a:r>
              <a:rPr lang="en-US" dirty="0" smtClean="0"/>
              <a:t>Hydro potential: 150GW</a:t>
            </a:r>
            <a:endParaRPr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Renewable potential, India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AT" smtClean="0"/>
              <a:t>10.05.2017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Karthik Bhat, Institut für Elektrizitätswirtschaft und Energieinnovation/TU Graz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EC1F9894-71C1-7C41-A3A8-9C65C7C3E21B}" type="slidenum">
              <a:rPr lang="de-DE" smtClean="0"/>
              <a:pPr/>
              <a:t>8</a:t>
            </a:fld>
            <a:endParaRPr lang="de-DE"/>
          </a:p>
        </p:txBody>
      </p:sp>
      <p:pic>
        <p:nvPicPr>
          <p:cNvPr id="7" name="Inhaltsplatzhalter 10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517" y="3229899"/>
            <a:ext cx="2475562" cy="3048663"/>
          </a:xfr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4354" y="3229898"/>
            <a:ext cx="2612625" cy="3048665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1" b="1363"/>
          <a:stretch/>
        </p:blipFill>
        <p:spPr>
          <a:xfrm>
            <a:off x="6250253" y="3229899"/>
            <a:ext cx="2700072" cy="3048664"/>
          </a:xfrm>
          <a:prstGeom prst="rect">
            <a:avLst/>
          </a:prstGeom>
        </p:spPr>
      </p:pic>
      <p:sp>
        <p:nvSpPr>
          <p:cNvPr id="12" name="Textfeld 11"/>
          <p:cNvSpPr txBox="1"/>
          <p:nvPr/>
        </p:nvSpPr>
        <p:spPr>
          <a:xfrm>
            <a:off x="7728154" y="6178535"/>
            <a:ext cx="131260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 smtClean="0"/>
              <a:t>Source: NISE, MNRE, CEA</a:t>
            </a:r>
            <a:endParaRPr lang="en-US" sz="700" dirty="0"/>
          </a:p>
        </p:txBody>
      </p:sp>
    </p:spTree>
    <p:extLst>
      <p:ext uri="{BB962C8B-B14F-4D97-AF65-F5344CB8AC3E}">
        <p14:creationId xmlns:p14="http://schemas.microsoft.com/office/powerpoint/2010/main" val="258193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Viability of Hybrid systems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Clr>
                <a:srgbClr val="008080"/>
              </a:buClr>
              <a:buFont typeface="Arial" panose="020B0604020202020204" pitchFamily="34" charset="0"/>
              <a:buChar char="•"/>
            </a:pPr>
            <a:r>
              <a:rPr lang="en-US" dirty="0" smtClean="0"/>
              <a:t>Shift focus from ‘base load generation’ to ‘full load generation’</a:t>
            </a:r>
            <a:br>
              <a:rPr lang="en-US" dirty="0" smtClean="0"/>
            </a:br>
            <a:endParaRPr lang="en-US" dirty="0" smtClean="0"/>
          </a:p>
          <a:p>
            <a:pPr marL="342900" indent="-342900">
              <a:buClr>
                <a:srgbClr val="008080"/>
              </a:buClr>
              <a:buFont typeface="Arial" panose="020B0604020202020204" pitchFamily="34" charset="0"/>
              <a:buChar char="•"/>
            </a:pPr>
            <a:r>
              <a:rPr lang="en-US" dirty="0" smtClean="0"/>
              <a:t>Dispatch-able +VRE Hybrid systems : successfully implemented (ex. Brazil, Germany)</a:t>
            </a:r>
            <a:br>
              <a:rPr lang="en-US" dirty="0" smtClean="0"/>
            </a:br>
            <a:endParaRPr lang="en-US" dirty="0" smtClean="0"/>
          </a:p>
          <a:p>
            <a:pPr marL="342900" indent="-342900">
              <a:buClr>
                <a:srgbClr val="008080"/>
              </a:buClr>
              <a:buFont typeface="Arial" panose="020B0604020202020204" pitchFamily="34" charset="0"/>
              <a:buChar char="•"/>
            </a:pPr>
            <a:r>
              <a:rPr lang="en-US" dirty="0" smtClean="0"/>
              <a:t>India : Financial and energy security problems</a:t>
            </a:r>
            <a:br>
              <a:rPr lang="en-US" dirty="0" smtClean="0"/>
            </a:br>
            <a:endParaRPr lang="en-US" dirty="0" smtClean="0"/>
          </a:p>
          <a:p>
            <a:pPr marL="342900" indent="-342900">
              <a:buClr>
                <a:srgbClr val="008080"/>
              </a:buClr>
              <a:buFont typeface="Arial" panose="020B0604020202020204" pitchFamily="34" charset="0"/>
              <a:buChar char="•"/>
            </a:pPr>
            <a:r>
              <a:rPr lang="en-US" dirty="0" smtClean="0"/>
              <a:t>Possible Hybrid system:</a:t>
            </a:r>
            <a:br>
              <a:rPr lang="en-US" dirty="0" smtClean="0"/>
            </a:br>
            <a:r>
              <a:rPr lang="en-US" dirty="0" smtClean="0"/>
              <a:t>Solar PV + Wind onshore + Hydro power + Gas CHP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AT" smtClean="0"/>
              <a:t>10.05.2017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Karthik Bhat, Institut für Elektrizitätswirtschaft und Energieinnovation/TU Graz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EC1F9894-71C1-7C41-A3A8-9C65C7C3E21B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2570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 Klassisch 2">
    <a:majorFont>
      <a:latin typeface="Arial"/>
      <a:ea typeface=""/>
      <a:cs typeface=""/>
      <a:font script="Jpan" typeface="ＭＳ Ｐゴシック"/>
      <a:font script="Hang" typeface="돋움"/>
      <a:font script="Hans" typeface="华文新魏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ajorFont>
    <a:minorFont>
      <a:latin typeface="Arial"/>
      <a:ea typeface=""/>
      <a:cs typeface=""/>
      <a:font script="Jpan" typeface="ＭＳ Ｐゴシック"/>
      <a:font script="Hang" typeface="돋움"/>
      <a:font script="Hans" typeface="华文新魏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576</Words>
  <Application>Microsoft Office PowerPoint</Application>
  <PresentationFormat>Bildschirmpräsentation (4:3)</PresentationFormat>
  <Paragraphs>155</Paragraphs>
  <Slides>13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22" baseType="lpstr">
      <vt:lpstr>ＭＳ Ｐゴシック</vt:lpstr>
      <vt:lpstr>Arial</vt:lpstr>
      <vt:lpstr>Calibri</vt:lpstr>
      <vt:lpstr>Lucida Grande</vt:lpstr>
      <vt:lpstr>Times New Roman</vt:lpstr>
      <vt:lpstr>Wingdings</vt:lpstr>
      <vt:lpstr>Wingdings 3</vt:lpstr>
      <vt:lpstr>Office-Design</vt:lpstr>
      <vt:lpstr>Diagramm</vt:lpstr>
      <vt:lpstr>Practicality of base load renewable generation in India</vt:lpstr>
      <vt:lpstr>PowerPoint-Präsentation</vt:lpstr>
      <vt:lpstr>Contents</vt:lpstr>
      <vt:lpstr>The Indian electricity sector</vt:lpstr>
      <vt:lpstr>Base load :Definition and India</vt:lpstr>
      <vt:lpstr>Base load mindset and implications</vt:lpstr>
      <vt:lpstr>Dispatch-able and Variable Renewable Energy</vt:lpstr>
      <vt:lpstr>Renewable potential, India</vt:lpstr>
      <vt:lpstr>Viability of Hybrid systems</vt:lpstr>
      <vt:lpstr>Conclusions</vt:lpstr>
      <vt:lpstr>Thank you for your Attention!</vt:lpstr>
      <vt:lpstr>Economic aspects</vt:lpstr>
      <vt:lpstr>Flexibility of power plants</vt:lpstr>
    </vt:vector>
  </TitlesOfParts>
  <Company>TUG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Christina</dc:creator>
  <cp:lastModifiedBy>Bhat, Karthik Subramanya</cp:lastModifiedBy>
  <cp:revision>189</cp:revision>
  <cp:lastPrinted>2017-02-14T12:55:23Z</cp:lastPrinted>
  <dcterms:created xsi:type="dcterms:W3CDTF">2013-01-17T14:30:07Z</dcterms:created>
  <dcterms:modified xsi:type="dcterms:W3CDTF">2017-05-09T15:05:17Z</dcterms:modified>
</cp:coreProperties>
</file>