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3" r:id="rId2"/>
    <p:sldId id="428" r:id="rId3"/>
    <p:sldId id="438" r:id="rId4"/>
    <p:sldId id="422" r:id="rId5"/>
    <p:sldId id="426" r:id="rId6"/>
    <p:sldId id="439" r:id="rId7"/>
    <p:sldId id="320" r:id="rId8"/>
    <p:sldId id="440" r:id="rId9"/>
    <p:sldId id="374" r:id="rId10"/>
    <p:sldId id="302" r:id="rId11"/>
  </p:sldIdLst>
  <p:sldSz cx="10160000" cy="7620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/>
        <a:ea typeface="ヒラギノ角ゴ ProN W3"/>
        <a:cs typeface="Arial" charset="0"/>
        <a:sym typeface="Gill San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/>
        <a:ea typeface="ヒラギノ角ゴ ProN W3"/>
        <a:cs typeface="Arial" charset="0"/>
        <a:sym typeface="Gill San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/>
        <a:ea typeface="ヒラギノ角ゴ ProN W3"/>
        <a:cs typeface="Arial" charset="0"/>
        <a:sym typeface="Gill San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/>
        <a:ea typeface="ヒラギノ角ゴ ProN W3"/>
        <a:cs typeface="Arial" charset="0"/>
        <a:sym typeface="Gill San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/>
        <a:ea typeface="ヒラギノ角ゴ ProN W3"/>
        <a:cs typeface="Arial" charset="0"/>
        <a:sym typeface="Gill Sans"/>
      </a:defRPr>
    </a:lvl5pPr>
    <a:lvl6pPr marL="2286000" algn="l" defTabSz="914400" rtl="0" eaLnBrk="1" latinLnBrk="0" hangingPunct="1">
      <a:defRPr sz="3200" kern="1200">
        <a:solidFill>
          <a:srgbClr val="000000"/>
        </a:solidFill>
        <a:latin typeface="Gill Sans"/>
        <a:ea typeface="ヒラギノ角ゴ ProN W3"/>
        <a:cs typeface="Arial" charset="0"/>
        <a:sym typeface="Gill Sans"/>
      </a:defRPr>
    </a:lvl6pPr>
    <a:lvl7pPr marL="2743200" algn="l" defTabSz="914400" rtl="0" eaLnBrk="1" latinLnBrk="0" hangingPunct="1">
      <a:defRPr sz="3200" kern="1200">
        <a:solidFill>
          <a:srgbClr val="000000"/>
        </a:solidFill>
        <a:latin typeface="Gill Sans"/>
        <a:ea typeface="ヒラギノ角ゴ ProN W3"/>
        <a:cs typeface="Arial" charset="0"/>
        <a:sym typeface="Gill Sans"/>
      </a:defRPr>
    </a:lvl7pPr>
    <a:lvl8pPr marL="3200400" algn="l" defTabSz="914400" rtl="0" eaLnBrk="1" latinLnBrk="0" hangingPunct="1">
      <a:defRPr sz="3200" kern="1200">
        <a:solidFill>
          <a:srgbClr val="000000"/>
        </a:solidFill>
        <a:latin typeface="Gill Sans"/>
        <a:ea typeface="ヒラギノ角ゴ ProN W3"/>
        <a:cs typeface="Arial" charset="0"/>
        <a:sym typeface="Gill Sans"/>
      </a:defRPr>
    </a:lvl8pPr>
    <a:lvl9pPr marL="3657600" algn="l" defTabSz="914400" rtl="0" eaLnBrk="1" latinLnBrk="0" hangingPunct="1">
      <a:defRPr sz="3200" kern="1200">
        <a:solidFill>
          <a:srgbClr val="000000"/>
        </a:solidFill>
        <a:latin typeface="Gill Sans"/>
        <a:ea typeface="ヒラギノ角ゴ ProN W3"/>
        <a:cs typeface="Arial" charset="0"/>
        <a:sym typeface="Gill San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1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94654" autoAdjust="0"/>
  </p:normalViewPr>
  <p:slideViewPr>
    <p:cSldViewPr>
      <p:cViewPr>
        <p:scale>
          <a:sx n="75" d="100"/>
          <a:sy n="75" d="100"/>
        </p:scale>
        <p:origin x="-1596" y="-1056"/>
      </p:cViewPr>
      <p:guideLst>
        <p:guide orient="horz" pos="2400"/>
        <p:guide pos="320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16"/>
    </p:cViewPr>
  </p:sorterViewPr>
  <p:notesViewPr>
    <p:cSldViewPr>
      <p:cViewPr varScale="1">
        <p:scale>
          <a:sx n="79" d="100"/>
          <a:sy n="79" d="100"/>
        </p:scale>
        <p:origin x="-319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 Sans" pitchFamily="1" charset="0"/>
                <a:ea typeface="ヒラギノ角ゴ ProN W3" pitchFamily="1" charset="-128"/>
                <a:cs typeface="+mn-cs"/>
                <a:sym typeface="Gill Sans" pitchFamily="1" charset="0"/>
              </a:defRPr>
            </a:lvl1pPr>
          </a:lstStyle>
          <a:p>
            <a:pPr>
              <a:defRPr/>
            </a:pPr>
            <a:fld id="{F694FB60-157C-450F-9085-CE6D7F29A675}" type="datetimeFigureOut">
              <a:rPr lang="en-US"/>
              <a:pPr>
                <a:defRPr/>
              </a:pPr>
              <a:t>5/10/2013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 Sans" pitchFamily="1" charset="0"/>
                <a:ea typeface="ヒラギノ角ゴ ProN W3" pitchFamily="1" charset="-128"/>
                <a:cs typeface="+mn-cs"/>
                <a:sym typeface="Gill Sans" pitchFamily="1" charset="0"/>
              </a:defRPr>
            </a:lvl1pPr>
          </a:lstStyle>
          <a:p>
            <a:pPr>
              <a:defRPr/>
            </a:pPr>
            <a:fld id="{DDB2E257-4F0B-4354-AC21-527CE15046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9268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 Sans" pitchFamily="1" charset="0"/>
                <a:ea typeface="ヒラギノ角ゴ ProN W3" pitchFamily="1" charset="-128"/>
                <a:cs typeface="+mn-cs"/>
                <a:sym typeface="Gill Sans" pitchFamily="1" charset="0"/>
              </a:defRPr>
            </a:lvl1pPr>
          </a:lstStyle>
          <a:p>
            <a:pPr>
              <a:defRPr/>
            </a:pPr>
            <a:fld id="{533C01B7-DE22-4B4A-ACBE-00AF9808319D}" type="datetimeFigureOut">
              <a:rPr lang="en-US"/>
              <a:pPr>
                <a:defRPr/>
              </a:pPr>
              <a:t>5/10/2013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noProof="0" smtClean="0"/>
              <a:t>Click to edit Master text styles</a:t>
            </a:r>
          </a:p>
          <a:p>
            <a:pPr lvl="1"/>
            <a:r>
              <a:rPr lang="sl-SI" noProof="0" smtClean="0"/>
              <a:t>Second level</a:t>
            </a:r>
          </a:p>
          <a:p>
            <a:pPr lvl="2"/>
            <a:r>
              <a:rPr lang="sl-SI" noProof="0" smtClean="0"/>
              <a:t>Third level</a:t>
            </a:r>
          </a:p>
          <a:p>
            <a:pPr lvl="3"/>
            <a:r>
              <a:rPr lang="sl-SI" noProof="0" smtClean="0"/>
              <a:t>Fourth level</a:t>
            </a:r>
          </a:p>
          <a:p>
            <a:pPr lvl="4"/>
            <a:r>
              <a:rPr lang="sl-SI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 Sans" pitchFamily="1" charset="0"/>
                <a:ea typeface="ヒラギノ角ゴ ProN W3" pitchFamily="1" charset="-128"/>
                <a:cs typeface="+mn-cs"/>
                <a:sym typeface="Gill Sans" pitchFamily="1" charset="0"/>
              </a:defRPr>
            </a:lvl1pPr>
          </a:lstStyle>
          <a:p>
            <a:pPr>
              <a:defRPr/>
            </a:pPr>
            <a:fld id="{EBDD3F8E-25DB-40B5-8EA4-50A6BD5BAD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509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2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2" charset="-128"/>
        <a:cs typeface="ＭＳ Ｐゴシック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2" charset="-128"/>
        <a:cs typeface="ＭＳ Ｐゴシック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2" charset="-128"/>
        <a:cs typeface="ＭＳ Ｐゴシック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2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DD3F8E-25DB-40B5-8EA4-50A6BD5BADE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714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 userDrawn="1"/>
        </p:nvSpPr>
        <p:spPr bwMode="auto">
          <a:xfrm rot="10800000" flipH="1">
            <a:off x="0" y="6905625"/>
            <a:ext cx="10160000" cy="0"/>
          </a:xfrm>
          <a:prstGeom prst="line">
            <a:avLst/>
          </a:prstGeom>
          <a:noFill/>
          <a:ln w="19050">
            <a:solidFill>
              <a:srgbClr val="CDCDCD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defRPr/>
            </a:pPr>
            <a:endParaRPr lang="sl-SI">
              <a:latin typeface="Gill Sans" pitchFamily="1" charset="0"/>
              <a:ea typeface="ヒラギノ角ゴ ProN W3" pitchFamily="1" charset="-128"/>
              <a:cs typeface="+mn-cs"/>
              <a:sym typeface="Gill Sans" pitchFamily="1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55588" y="7069138"/>
            <a:ext cx="1803400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471488" y="425624"/>
            <a:ext cx="7112000" cy="19478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l-SI" dirty="0" smtClean="0"/>
              <a:t>Kliknite, če želite urediti slog podnaslova matrice</a:t>
            </a:r>
            <a:endParaRPr lang="sl-SI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7124700" y="1282700"/>
            <a:ext cx="2044700" cy="3530600"/>
          </a:xfrm>
          <a:prstGeom prst="rect">
            <a:avLst/>
          </a:prstGeo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990600" y="1282700"/>
            <a:ext cx="5981700" cy="3530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stavitev po me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71488" y="6945313"/>
            <a:ext cx="1803400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" name="Line 4"/>
          <p:cNvSpPr>
            <a:spLocks noChangeShapeType="1"/>
          </p:cNvSpPr>
          <p:nvPr userDrawn="1"/>
        </p:nvSpPr>
        <p:spPr bwMode="auto">
          <a:xfrm rot="10800000" flipH="1">
            <a:off x="39688" y="6729413"/>
            <a:ext cx="10106025" cy="1587"/>
          </a:xfrm>
          <a:prstGeom prst="line">
            <a:avLst/>
          </a:prstGeom>
          <a:noFill/>
          <a:ln w="50800">
            <a:solidFill>
              <a:srgbClr val="CDCDCD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defRPr/>
            </a:pPr>
            <a:endParaRPr lang="sl-SI">
              <a:latin typeface="Gill Sans" pitchFamily="1" charset="0"/>
              <a:ea typeface="ヒラギノ角ゴ ProN W3" pitchFamily="1" charset="-128"/>
              <a:cs typeface="+mn-cs"/>
              <a:sym typeface="Gill Sans" pitchFamily="1" charset="0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l-SI" dirty="0" smtClean="0"/>
              <a:t>Kliknite, če želite urediti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  <a:p>
            <a:pPr lvl="4"/>
            <a:r>
              <a:rPr lang="sl-SI" dirty="0" smtClean="0"/>
              <a:t>Peta raven</a:t>
            </a:r>
            <a:endParaRPr lang="sl-SI" dirty="0"/>
          </a:p>
        </p:txBody>
      </p:sp>
      <p:sp>
        <p:nvSpPr>
          <p:cNvPr id="6" name="Ograda številke diapozitiva 4"/>
          <p:cNvSpPr>
            <a:spLocks noGrp="1"/>
          </p:cNvSpPr>
          <p:nvPr>
            <p:ph type="sldNum" sz="quarter" idx="10"/>
          </p:nvPr>
        </p:nvSpPr>
        <p:spPr>
          <a:xfrm>
            <a:off x="9544050" y="6978650"/>
            <a:ext cx="615950" cy="404813"/>
          </a:xfrm>
          <a:prstGeom prst="rect">
            <a:avLst/>
          </a:prstGeom>
        </p:spPr>
        <p:txBody>
          <a:bodyPr/>
          <a:lstStyle>
            <a:lvl1pPr algn="ctr">
              <a:defRPr sz="1200">
                <a:latin typeface="Arial" pitchFamily="34" charset="0"/>
                <a:ea typeface="ヒラギノ角ゴ ProN W3" pitchFamily="1" charset="-128"/>
                <a:cs typeface="Arial" pitchFamily="34" charset="0"/>
                <a:sym typeface="Gill Sans" pitchFamily="1" charset="0"/>
              </a:defRPr>
            </a:lvl1pPr>
          </a:lstStyle>
          <a:p>
            <a:pPr>
              <a:defRPr/>
            </a:pPr>
            <a:r>
              <a:rPr lang="sl-SI"/>
              <a:t>1</a:t>
            </a:r>
            <a:endParaRPr lang="sl-SI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dirty="0" smtClean="0"/>
              <a:t>Kliknite, če želite urediti slog naslova matrice</a:t>
            </a:r>
            <a:endParaRPr lang="sl-SI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990600" y="3924300"/>
            <a:ext cx="4013200" cy="889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5156200" y="3924300"/>
            <a:ext cx="4013200" cy="889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l-SI" noProof="0" smtClean="0">
                <a:sym typeface="Gill Sans" charset="0"/>
              </a:rPr>
              <a:t>Kliknite ikono, če želite dodati sliko</a:t>
            </a:r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08000" y="304800"/>
            <a:ext cx="91440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sl-SI" smtClean="0">
              <a:sym typeface="Gill Sans"/>
            </a:endParaRP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08000" y="1778000"/>
            <a:ext cx="9144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sl-SI" smtClean="0">
              <a:sym typeface="Gill San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/>
          <a:srcRect r="11348" b="41429"/>
          <a:stretch>
            <a:fillRect/>
          </a:stretch>
        </p:blipFill>
        <p:spPr bwMode="auto">
          <a:xfrm>
            <a:off x="2024063" y="3454400"/>
            <a:ext cx="8135937" cy="416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6386" name="Naslov 1"/>
          <p:cNvSpPr>
            <a:spLocks noGrp="1"/>
          </p:cNvSpPr>
          <p:nvPr>
            <p:ph type="title"/>
          </p:nvPr>
        </p:nvSpPr>
        <p:spPr>
          <a:xfrm>
            <a:off x="1551608" y="1939925"/>
            <a:ext cx="8032750" cy="1514475"/>
          </a:xfrm>
        </p:spPr>
        <p:txBody>
          <a:bodyPr/>
          <a:lstStyle/>
          <a:p>
            <a:pPr eaLnBrk="1" hangingPunct="1"/>
            <a:r>
              <a:rPr lang="sl-SI" cap="none" dirty="0" smtClean="0">
                <a:solidFill>
                  <a:srgbClr val="0081C6"/>
                </a:solidFill>
                <a:latin typeface="Arial" charset="0"/>
                <a:cs typeface="Arial" charset="0"/>
              </a:rPr>
              <a:t>Pogonski sistem za inovativne koncepte urbane mobilnosti</a:t>
            </a:r>
            <a:r>
              <a:rPr lang="sl-SI" cap="none" dirty="0" smtClean="0">
                <a:solidFill>
                  <a:srgbClr val="0081C6"/>
                </a:solidFill>
                <a:latin typeface="Arial" charset="0"/>
                <a:cs typeface="Arial" charset="0"/>
                <a:sym typeface="Arial" charset="0"/>
              </a:rPr>
              <a:t/>
            </a:r>
            <a:br>
              <a:rPr lang="sl-SI" cap="none" dirty="0" smtClean="0">
                <a:solidFill>
                  <a:srgbClr val="0081C6"/>
                </a:solidFill>
                <a:latin typeface="Arial" charset="0"/>
                <a:cs typeface="Arial" charset="0"/>
                <a:sym typeface="Arial" charset="0"/>
              </a:rPr>
            </a:br>
            <a:endParaRPr lang="sl-SI" sz="3200" i="1" cap="none" dirty="0" smtClean="0">
              <a:solidFill>
                <a:srgbClr val="0081C6"/>
              </a:solidFill>
              <a:cs typeface="Arial" charset="0"/>
            </a:endParaRPr>
          </a:p>
        </p:txBody>
      </p:sp>
      <p:sp>
        <p:nvSpPr>
          <p:cNvPr id="16387" name="Ograda besedila 2"/>
          <p:cNvSpPr>
            <a:spLocks noGrp="1"/>
          </p:cNvSpPr>
          <p:nvPr>
            <p:ph type="body" idx="1"/>
          </p:nvPr>
        </p:nvSpPr>
        <p:spPr>
          <a:xfrm>
            <a:off x="1561828" y="5176837"/>
            <a:ext cx="5040312" cy="720725"/>
          </a:xfrm>
        </p:spPr>
        <p:txBody>
          <a:bodyPr/>
          <a:lstStyle/>
          <a:p>
            <a:pPr algn="l" eaLnBrk="1" hangingPunct="1"/>
            <a:endParaRPr lang="sl-SI" sz="1800" dirty="0" smtClean="0">
              <a:solidFill>
                <a:srgbClr val="0063A2"/>
              </a:solidFill>
              <a:latin typeface="Arial" charset="0"/>
              <a:cs typeface="Arial" charset="0"/>
              <a:sym typeface="Arial" charset="0"/>
            </a:endParaRPr>
          </a:p>
          <a:p>
            <a:pPr algn="l" eaLnBrk="1" hangingPunct="1"/>
            <a:endParaRPr lang="sl-SI" sz="1800" dirty="0">
              <a:solidFill>
                <a:srgbClr val="0063A2"/>
              </a:solidFill>
              <a:latin typeface="Arial" charset="0"/>
              <a:cs typeface="Arial" charset="0"/>
              <a:sym typeface="Arial" charset="0"/>
            </a:endParaRPr>
          </a:p>
          <a:p>
            <a:pPr algn="l" eaLnBrk="1" hangingPunct="1"/>
            <a:r>
              <a:rPr lang="sl-SI" sz="1800" dirty="0" smtClean="0">
                <a:solidFill>
                  <a:srgbClr val="0063A2"/>
                </a:solidFill>
                <a:latin typeface="Arial" charset="0"/>
                <a:cs typeface="Arial" charset="0"/>
                <a:sym typeface="Arial" charset="0"/>
              </a:rPr>
              <a:t>Maribor, 15. 5. 2013</a:t>
            </a:r>
            <a:endParaRPr lang="en-US" sz="1800" dirty="0" smtClean="0">
              <a:solidFill>
                <a:srgbClr val="0063A2"/>
              </a:solidFill>
              <a:latin typeface="Arial" charset="0"/>
              <a:cs typeface="Arial" charset="0"/>
              <a:sym typeface="Arial" charset="0"/>
            </a:endParaRPr>
          </a:p>
          <a:p>
            <a:pPr eaLnBrk="1" hangingPunct="1"/>
            <a:endParaRPr lang="sl-SI" dirty="0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7388" y="425450"/>
            <a:ext cx="4064000" cy="1092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588468" y="3454399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400" b="1" i="1" dirty="0" smtClean="0">
                <a:solidFill>
                  <a:srgbClr val="0081C6"/>
                </a:solidFill>
                <a:latin typeface="Arial" pitchFamily="34" charset="0"/>
                <a:cs typeface="Arial" pitchFamily="34" charset="0"/>
              </a:rPr>
              <a:t>Jernej Škvarč</a:t>
            </a:r>
          </a:p>
          <a:p>
            <a:r>
              <a:rPr lang="sl-SI" sz="2400" b="1" i="1" dirty="0" smtClean="0">
                <a:solidFill>
                  <a:srgbClr val="0081C6"/>
                </a:solidFill>
                <a:latin typeface="Arial" pitchFamily="34" charset="0"/>
                <a:cs typeface="Arial" pitchFamily="34" charset="0"/>
              </a:rPr>
              <a:t>Jernej Kuželički</a:t>
            </a:r>
          </a:p>
          <a:p>
            <a:r>
              <a:rPr lang="sl-SI" sz="2400" b="1" i="1" dirty="0" smtClean="0">
                <a:solidFill>
                  <a:srgbClr val="0081C6"/>
                </a:solidFill>
                <a:latin typeface="Arial" pitchFamily="34" charset="0"/>
                <a:cs typeface="Arial" pitchFamily="34" charset="0"/>
              </a:rPr>
              <a:t>Iztok Špacapan</a:t>
            </a:r>
            <a:endParaRPr lang="sl-SI" sz="2400" b="1" i="1" dirty="0">
              <a:solidFill>
                <a:srgbClr val="0081C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/>
          </p:cNvSpPr>
          <p:nvPr/>
        </p:nvSpPr>
        <p:spPr bwMode="auto">
          <a:xfrm>
            <a:off x="1523324" y="5394176"/>
            <a:ext cx="7058025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sl-SI" b="1" dirty="0">
                <a:solidFill>
                  <a:srgbClr val="0081C6"/>
                </a:solidFill>
                <a:latin typeface="Arial" charset="0"/>
                <a:cs typeface="ヒラギノ角ゴ ProN W3"/>
              </a:rPr>
              <a:t>Najlepša hvala za Vašo </a:t>
            </a:r>
            <a:r>
              <a:rPr lang="sl-SI" b="1" dirty="0" smtClean="0">
                <a:solidFill>
                  <a:srgbClr val="0081C6"/>
                </a:solidFill>
                <a:latin typeface="Arial" charset="0"/>
                <a:cs typeface="ヒラギノ角ゴ ProN W3"/>
              </a:rPr>
              <a:t>pozornost!</a:t>
            </a:r>
            <a:endParaRPr lang="sl-SI" b="1" dirty="0">
              <a:solidFill>
                <a:srgbClr val="0081C6"/>
              </a:solidFill>
              <a:latin typeface="Arial" charset="0"/>
              <a:cs typeface="ヒラギノ角ゴ ProN W3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20" t="28224" r="11879" b="32124"/>
          <a:stretch/>
        </p:blipFill>
        <p:spPr>
          <a:xfrm>
            <a:off x="677188" y="1907543"/>
            <a:ext cx="8856984" cy="3219185"/>
          </a:xfrm>
          <a:prstGeom prst="rect">
            <a:avLst/>
          </a:prstGeom>
        </p:spPr>
      </p:pic>
      <p:sp>
        <p:nvSpPr>
          <p:cNvPr id="6" name="Rectangle 2"/>
          <p:cNvSpPr>
            <a:spLocks/>
          </p:cNvSpPr>
          <p:nvPr/>
        </p:nvSpPr>
        <p:spPr bwMode="auto">
          <a:xfrm>
            <a:off x="1523323" y="637543"/>
            <a:ext cx="7058025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sl-SI" b="1" dirty="0" smtClean="0">
                <a:solidFill>
                  <a:srgbClr val="0081C6"/>
                </a:solidFill>
                <a:latin typeface="Arial" charset="0"/>
                <a:cs typeface="ヒラギノ角ゴ ProN W3"/>
              </a:rPr>
              <a:t>Letrika – driving innovation</a:t>
            </a:r>
            <a:endParaRPr lang="sl-SI" b="1" dirty="0">
              <a:solidFill>
                <a:srgbClr val="0081C6"/>
              </a:solidFill>
              <a:latin typeface="Arial" charset="0"/>
              <a:cs typeface="ヒラギノ角ゴ ProN W3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 idx="4294967295"/>
          </p:nvPr>
        </p:nvSpPr>
        <p:spPr>
          <a:xfrm>
            <a:off x="558070" y="209600"/>
            <a:ext cx="9144000" cy="792708"/>
          </a:xfrm>
        </p:spPr>
        <p:txBody>
          <a:bodyPr/>
          <a:lstStyle/>
          <a:p>
            <a:pPr algn="l" eaLnBrk="1" hangingPunct="1"/>
            <a:r>
              <a:rPr lang="sl-SI" sz="3200" b="1" dirty="0" smtClean="0">
                <a:solidFill>
                  <a:srgbClr val="0081C6"/>
                </a:solidFill>
                <a:latin typeface="Arial" charset="0"/>
              </a:rPr>
              <a:t>Gonilne sile za razvoj eletrične mobilnosti</a:t>
            </a:r>
          </a:p>
        </p:txBody>
      </p:sp>
      <p:sp>
        <p:nvSpPr>
          <p:cNvPr id="9" name="Rectangle 7"/>
          <p:cNvSpPr txBox="1">
            <a:spLocks/>
          </p:cNvSpPr>
          <p:nvPr/>
        </p:nvSpPr>
        <p:spPr bwMode="auto">
          <a:xfrm>
            <a:off x="183457" y="1122715"/>
            <a:ext cx="5040560" cy="5423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marL="457200" indent="0" algn="ctr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marL="914400" indent="0" algn="ctr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marL="1371600" indent="0" algn="ctr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marL="1828800" indent="0" algn="ctr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marL="2286000" indent="0" algn="ctr" rtl="0" eaLnBrk="1" fontAlgn="base" hangingPunct="1">
              <a:spcBef>
                <a:spcPct val="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2743200" indent="0" algn="ctr" rtl="0" eaLnBrk="1" fontAlgn="base" hangingPunct="1">
              <a:spcBef>
                <a:spcPct val="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3200400" indent="0" algn="ctr" rtl="0" eaLnBrk="1" fontAlgn="base" hangingPunct="1">
              <a:spcBef>
                <a:spcPct val="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3657600" indent="0" algn="ctr" rtl="0" eaLnBrk="1" fontAlgn="base" hangingPunct="1">
              <a:spcBef>
                <a:spcPct val="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marL="457200" indent="-457200" algn="l">
              <a:lnSpc>
                <a:spcPct val="9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sl-SI" dirty="0" smtClean="0"/>
              <a:t>manjšanje zalog nafte </a:t>
            </a:r>
          </a:p>
          <a:p>
            <a:pPr marL="457200" indent="-457200" algn="l">
              <a:lnSpc>
                <a:spcPct val="9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sl-SI" dirty="0" smtClean="0"/>
              <a:t>možnost izkoriščanja obnovljivih virov energije</a:t>
            </a:r>
          </a:p>
          <a:p>
            <a:pPr marL="457200" indent="-457200" algn="l">
              <a:lnSpc>
                <a:spcPct val="9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sl-SI" dirty="0" smtClean="0"/>
              <a:t>velika rast števila vozil na fosilna goriva (problemi velikih mest)</a:t>
            </a:r>
          </a:p>
          <a:p>
            <a:pPr marL="457200" indent="-457200" algn="l">
              <a:lnSpc>
                <a:spcPct val="9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sl-SI" dirty="0" smtClean="0"/>
              <a:t>večje udobje (hrup, vibracije, boljši nadzor trakcije)</a:t>
            </a:r>
          </a:p>
          <a:p>
            <a:pPr marL="457200" indent="-457200" algn="l">
              <a:lnSpc>
                <a:spcPct val="9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sl-SI" dirty="0" smtClean="0"/>
              <a:t>boljša izkoriščenost energetskih virov</a:t>
            </a:r>
            <a:endParaRPr lang="sl-SI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7589" y="1721768"/>
            <a:ext cx="4271395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195421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2"/>
          <p:cNvSpPr txBox="1">
            <a:spLocks noChangeArrowheads="1"/>
          </p:cNvSpPr>
          <p:nvPr/>
        </p:nvSpPr>
        <p:spPr bwMode="auto">
          <a:xfrm>
            <a:off x="255464" y="1721768"/>
            <a:ext cx="6877073" cy="5734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1599" tIns="50799" rIns="101599" bIns="50799">
            <a:spAutoFit/>
          </a:bodyPr>
          <a:lstStyle/>
          <a:p>
            <a:pPr marL="342900" indent="-342900" defTabSz="1016000">
              <a:spcBef>
                <a:spcPct val="50000"/>
              </a:spcBef>
              <a:buFont typeface="Wingdings" pitchFamily="2" charset="2"/>
              <a:buChar char="ü"/>
            </a:pPr>
            <a:r>
              <a:rPr lang="sl-SI" sz="2100" dirty="0" smtClean="0">
                <a:solidFill>
                  <a:schemeClr val="tx1"/>
                </a:solidFill>
                <a:latin typeface="Arial" charset="0"/>
                <a:cs typeface="ヒラギノ角ゴ ProN W3"/>
              </a:rPr>
              <a:t>ciljne kategorije vozil L7e, M1, NEV (ZDA), m = 400 – 900 kg</a:t>
            </a:r>
          </a:p>
          <a:p>
            <a:pPr marL="342900" indent="-342900" defTabSz="1016000">
              <a:spcBef>
                <a:spcPct val="50000"/>
              </a:spcBef>
              <a:buFont typeface="Wingdings" pitchFamily="2" charset="2"/>
              <a:buChar char="ü"/>
            </a:pPr>
            <a:r>
              <a:rPr lang="sl-SI" sz="2100" dirty="0" smtClean="0">
                <a:solidFill>
                  <a:schemeClr val="tx1"/>
                </a:solidFill>
                <a:latin typeface="Arial" charset="0"/>
                <a:cs typeface="ヒラギノ角ゴ ProN W3"/>
              </a:rPr>
              <a:t>napetost sistema &lt; 60 V</a:t>
            </a:r>
            <a:r>
              <a:rPr lang="sl-SI" sz="2100" baseline="-25000" dirty="0" smtClean="0">
                <a:solidFill>
                  <a:schemeClr val="tx1"/>
                </a:solidFill>
                <a:latin typeface="Arial" charset="0"/>
                <a:cs typeface="ヒラギノ角ゴ ProN W3"/>
              </a:rPr>
              <a:t>DC</a:t>
            </a:r>
            <a:endParaRPr lang="sl-SI" sz="2100" dirty="0" smtClean="0">
              <a:solidFill>
                <a:schemeClr val="tx1"/>
              </a:solidFill>
              <a:latin typeface="Arial" charset="0"/>
              <a:cs typeface="ヒラギノ角ゴ ProN W3"/>
            </a:endParaRPr>
          </a:p>
          <a:p>
            <a:pPr marL="342900" indent="-342900" defTabSz="1016000">
              <a:spcBef>
                <a:spcPct val="50000"/>
              </a:spcBef>
              <a:buFont typeface="Wingdings" pitchFamily="2" charset="2"/>
              <a:buChar char="ü"/>
            </a:pPr>
            <a:r>
              <a:rPr lang="sl-SI" sz="2100" dirty="0" smtClean="0">
                <a:solidFill>
                  <a:schemeClr val="tx1"/>
                </a:solidFill>
                <a:latin typeface="Arial" charset="0"/>
                <a:cs typeface="ヒラギノ角ゴ ProN W3"/>
              </a:rPr>
              <a:t>tipičen doseg do 150 km</a:t>
            </a:r>
          </a:p>
          <a:p>
            <a:pPr marL="342900" indent="-342900" defTabSz="1016000">
              <a:spcBef>
                <a:spcPct val="50000"/>
              </a:spcBef>
              <a:buFont typeface="Wingdings" pitchFamily="2" charset="2"/>
              <a:buChar char="ü"/>
            </a:pPr>
            <a:r>
              <a:rPr lang="sl-SI" sz="2100" dirty="0" smtClean="0">
                <a:solidFill>
                  <a:schemeClr val="tx1"/>
                </a:solidFill>
                <a:latin typeface="Arial" charset="0"/>
                <a:cs typeface="ヒラギノ角ゴ ProN W3"/>
              </a:rPr>
              <a:t>največja hitrost do 120 km/h</a:t>
            </a:r>
          </a:p>
          <a:p>
            <a:pPr marL="342900" indent="-342900" defTabSz="1016000">
              <a:spcBef>
                <a:spcPct val="50000"/>
              </a:spcBef>
              <a:buFont typeface="Wingdings" pitchFamily="2" charset="2"/>
              <a:buChar char="ü"/>
            </a:pPr>
            <a:r>
              <a:rPr lang="sl-SI" sz="2100" dirty="0" smtClean="0">
                <a:solidFill>
                  <a:schemeClr val="tx1"/>
                </a:solidFill>
                <a:latin typeface="Arial" charset="0"/>
                <a:cs typeface="ヒラギノ角ゴ ProN W3"/>
              </a:rPr>
              <a:t>akumulatorji Li-Ion, Li-Po, 200 Ah, 6 – 12 kWh</a:t>
            </a:r>
          </a:p>
          <a:p>
            <a:pPr marL="342900" indent="-342900" defTabSz="1016000">
              <a:spcBef>
                <a:spcPct val="50000"/>
              </a:spcBef>
              <a:buFont typeface="Wingdings" pitchFamily="2" charset="2"/>
              <a:buChar char="ü"/>
            </a:pPr>
            <a:r>
              <a:rPr lang="sl-SI" sz="2100" dirty="0" smtClean="0">
                <a:solidFill>
                  <a:schemeClr val="tx1"/>
                </a:solidFill>
                <a:latin typeface="Arial" charset="0"/>
                <a:cs typeface="ヒラギノ角ゴ ProN W3"/>
              </a:rPr>
              <a:t>enostavna integracija v nova ali že obstoječa vozila</a:t>
            </a:r>
          </a:p>
          <a:p>
            <a:pPr marL="342900" indent="-342900" defTabSz="1016000">
              <a:spcBef>
                <a:spcPct val="50000"/>
              </a:spcBef>
              <a:buFont typeface="Wingdings" pitchFamily="2" charset="2"/>
              <a:buChar char="ü"/>
            </a:pPr>
            <a:r>
              <a:rPr lang="sl-SI" sz="2100" dirty="0" smtClean="0">
                <a:solidFill>
                  <a:schemeClr val="tx1"/>
                </a:solidFill>
                <a:latin typeface="Arial" charset="0"/>
                <a:cs typeface="ヒラギノ角ゴ ProN W3"/>
              </a:rPr>
              <a:t>certificiran po ECE R10-03</a:t>
            </a:r>
          </a:p>
          <a:p>
            <a:pPr marL="342900" indent="-342900" defTabSz="1016000">
              <a:spcBef>
                <a:spcPct val="50000"/>
              </a:spcBef>
              <a:buFont typeface="Wingdings" pitchFamily="2" charset="2"/>
              <a:buChar char="ü"/>
            </a:pPr>
            <a:r>
              <a:rPr lang="sl-SI" sz="2100" dirty="0" smtClean="0">
                <a:solidFill>
                  <a:schemeClr val="tx1"/>
                </a:solidFill>
                <a:latin typeface="Arial" charset="0"/>
                <a:cs typeface="ヒラギノ角ゴ ProN W3"/>
              </a:rPr>
              <a:t>dobro dokumentiran (nasveti </a:t>
            </a:r>
            <a:r>
              <a:rPr lang="sl-SI" sz="2100" dirty="0">
                <a:solidFill>
                  <a:schemeClr val="tx1"/>
                </a:solidFill>
                <a:latin typeface="Arial" charset="0"/>
                <a:cs typeface="ヒラギノ角ゴ ProN W3"/>
              </a:rPr>
              <a:t>za ECE R100 </a:t>
            </a:r>
            <a:r>
              <a:rPr lang="sl-SI" sz="2100" dirty="0" smtClean="0">
                <a:solidFill>
                  <a:schemeClr val="tx1"/>
                </a:solidFill>
                <a:latin typeface="Arial" charset="0"/>
                <a:cs typeface="ヒラギノ角ゴ ProN W3"/>
              </a:rPr>
              <a:t>kompatibilnost)</a:t>
            </a:r>
          </a:p>
          <a:p>
            <a:pPr marL="342900" indent="-342900" defTabSz="1016000">
              <a:spcBef>
                <a:spcPct val="50000"/>
              </a:spcBef>
              <a:buFont typeface="Wingdings" pitchFamily="2" charset="2"/>
              <a:buChar char="ü"/>
            </a:pPr>
            <a:r>
              <a:rPr lang="sl-SI" sz="2100" dirty="0" smtClean="0">
                <a:solidFill>
                  <a:schemeClr val="tx1"/>
                </a:solidFill>
                <a:latin typeface="Arial" charset="0"/>
                <a:cs typeface="ヒラギノ角ゴ ProN W3"/>
              </a:rPr>
              <a:t>primeri: Renault Twizy, Honda Microcommuter, Toyota Comms</a:t>
            </a:r>
          </a:p>
          <a:p>
            <a:pPr marL="342900" indent="-342900" defTabSz="1016000">
              <a:spcBef>
                <a:spcPct val="50000"/>
              </a:spcBef>
              <a:buFont typeface="Wingdings" pitchFamily="2" charset="2"/>
              <a:buChar char="ü"/>
            </a:pPr>
            <a:endParaRPr lang="sl-SI" sz="2000" dirty="0" smtClean="0">
              <a:solidFill>
                <a:schemeClr val="tx1"/>
              </a:solidFill>
              <a:latin typeface="Arial" charset="0"/>
              <a:cs typeface="ヒラギノ角ゴ ProN W3"/>
            </a:endParaRPr>
          </a:p>
        </p:txBody>
      </p:sp>
      <p:sp>
        <p:nvSpPr>
          <p:cNvPr id="17410" name="Rectangle 2"/>
          <p:cNvSpPr>
            <a:spLocks/>
          </p:cNvSpPr>
          <p:nvPr/>
        </p:nvSpPr>
        <p:spPr bwMode="auto">
          <a:xfrm>
            <a:off x="542925" y="280988"/>
            <a:ext cx="9361488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sl-SI" b="1" dirty="0" smtClean="0">
                <a:solidFill>
                  <a:srgbClr val="0081C6"/>
                </a:solidFill>
                <a:latin typeface="Arial" charset="0"/>
                <a:cs typeface="ヒラギノ角ゴ ProN W3"/>
              </a:rPr>
              <a:t>Letrikin koncept urbane mobilnosti – pogonski sistem ASV 7102</a:t>
            </a:r>
            <a:endParaRPr lang="sl-SI" b="1" dirty="0">
              <a:solidFill>
                <a:srgbClr val="0081C6"/>
              </a:solidFill>
              <a:latin typeface="Arial" charset="0"/>
              <a:cs typeface="ヒラギノ角ゴ ProN W3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930760" y="3517613"/>
            <a:ext cx="2984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dirty="0"/>
              <a:t> </a:t>
            </a:r>
          </a:p>
        </p:txBody>
      </p:sp>
      <p:pic>
        <p:nvPicPr>
          <p:cNvPr id="128003" name="Picture 3" descr="C:\Program Files (x86)\Microsoft Office\MEDIA\CAGCAT10\j0212957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4216" y="2941422"/>
            <a:ext cx="2766733" cy="1737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720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3496" y="511615"/>
            <a:ext cx="18722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400" dirty="0" smtClean="0">
                <a:solidFill>
                  <a:srgbClr val="0081C6"/>
                </a:solidFill>
              </a:rPr>
              <a:t>Renault </a:t>
            </a:r>
            <a:r>
              <a:rPr lang="sl-SI" sz="2400" dirty="0">
                <a:solidFill>
                  <a:srgbClr val="0081C6"/>
                </a:solidFill>
              </a:rPr>
              <a:t>Twizy </a:t>
            </a:r>
            <a:r>
              <a:rPr lang="sl-SI" sz="1600" dirty="0">
                <a:solidFill>
                  <a:srgbClr val="0081C6"/>
                </a:solidFill>
              </a:rPr>
              <a:t>(http://gearheads.org/electric-cars-renault-twizy-vs-smart-fortwo-electric-drive</a:t>
            </a:r>
            <a:r>
              <a:rPr lang="sl-SI" sz="1600" dirty="0" smtClean="0">
                <a:solidFill>
                  <a:srgbClr val="0081C6"/>
                </a:solidFill>
              </a:rPr>
              <a:t>/)</a:t>
            </a:r>
            <a:endParaRPr lang="sl-SI" sz="1600" dirty="0">
              <a:solidFill>
                <a:srgbClr val="0081C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384" y="5960430"/>
            <a:ext cx="406390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400" dirty="0" smtClean="0">
                <a:solidFill>
                  <a:srgbClr val="0081C6"/>
                </a:solidFill>
              </a:rPr>
              <a:t>Honda </a:t>
            </a:r>
            <a:r>
              <a:rPr lang="sl-SI" sz="2400" dirty="0" smtClean="0">
                <a:solidFill>
                  <a:srgbClr val="0081C6"/>
                </a:solidFill>
              </a:rPr>
              <a:t>Micro Commuter </a:t>
            </a:r>
            <a:r>
              <a:rPr lang="sl-SI" sz="1400" dirty="0">
                <a:solidFill>
                  <a:srgbClr val="0081C6"/>
                </a:solidFill>
              </a:rPr>
              <a:t>(http://green.autoblog.com/2012/11/12/honda-micro-commuter-is-a-funky-little-quadricycle</a:t>
            </a:r>
            <a:r>
              <a:rPr lang="sl-SI" sz="1400" dirty="0" smtClean="0">
                <a:solidFill>
                  <a:srgbClr val="0081C6"/>
                </a:solidFill>
              </a:rPr>
              <a:t>/)</a:t>
            </a:r>
            <a:endParaRPr lang="sl-SI" sz="1400" dirty="0">
              <a:solidFill>
                <a:srgbClr val="0081C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44296" y="938682"/>
            <a:ext cx="216023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400" dirty="0" smtClean="0">
                <a:solidFill>
                  <a:srgbClr val="0081C6"/>
                </a:solidFill>
              </a:rPr>
              <a:t>Toyota </a:t>
            </a:r>
          </a:p>
          <a:p>
            <a:r>
              <a:rPr lang="sl-SI" sz="2400" dirty="0">
                <a:solidFill>
                  <a:srgbClr val="0081C6"/>
                </a:solidFill>
              </a:rPr>
              <a:t>COMS </a:t>
            </a:r>
            <a:r>
              <a:rPr lang="sl-SI" sz="1400" dirty="0">
                <a:solidFill>
                  <a:srgbClr val="0081C6"/>
                </a:solidFill>
              </a:rPr>
              <a:t>(http://</a:t>
            </a:r>
            <a:r>
              <a:rPr lang="sl-SI" sz="1400" dirty="0" smtClean="0">
                <a:solidFill>
                  <a:srgbClr val="0081C6"/>
                </a:solidFill>
              </a:rPr>
              <a:t>www.newlaunches.com/archives/toyota-releases-ultra-compact-single-seater-coms-ev-with-top-speed-of-60kmh.php)</a:t>
            </a:r>
            <a:endParaRPr lang="sl-SI" sz="1400" dirty="0">
              <a:solidFill>
                <a:srgbClr val="0081C6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160" y="3438350"/>
            <a:ext cx="4441088" cy="242562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412" y="3612185"/>
            <a:ext cx="4567076" cy="30308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572" y="344912"/>
            <a:ext cx="4968354" cy="3311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1847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 idx="4294967295"/>
          </p:nvPr>
        </p:nvSpPr>
        <p:spPr>
          <a:xfrm>
            <a:off x="558070" y="209600"/>
            <a:ext cx="9144000" cy="792708"/>
          </a:xfrm>
        </p:spPr>
        <p:txBody>
          <a:bodyPr/>
          <a:lstStyle/>
          <a:p>
            <a:pPr algn="l" eaLnBrk="1" hangingPunct="1"/>
            <a:r>
              <a:rPr lang="sl-SI" sz="3200" b="1" dirty="0" smtClean="0">
                <a:solidFill>
                  <a:srgbClr val="0081C6"/>
                </a:solidFill>
                <a:latin typeface="Arial" charset="0"/>
              </a:rPr>
              <a:t>Komponente pogonskega sistema ASV 7102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520" y="1094036"/>
            <a:ext cx="3524189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Description: konzola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1608" y="3905976"/>
            <a:ext cx="2376264" cy="2320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Description: display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14" t="3978" r="19000" b="10194"/>
          <a:stretch>
            <a:fillRect/>
          </a:stretch>
        </p:blipFill>
        <p:spPr bwMode="auto">
          <a:xfrm>
            <a:off x="6736184" y="4091416"/>
            <a:ext cx="2304822" cy="1938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Description: P907000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1" t="18839" r="13022" b="8327"/>
          <a:stretch>
            <a:fillRect/>
          </a:stretch>
        </p:blipFill>
        <p:spPr bwMode="auto">
          <a:xfrm>
            <a:off x="6088112" y="1060480"/>
            <a:ext cx="3127666" cy="229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76884" y="3321472"/>
            <a:ext cx="33843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000" dirty="0" smtClean="0">
                <a:solidFill>
                  <a:srgbClr val="0081C6"/>
                </a:solidFill>
              </a:rPr>
              <a:t>Induction motor AMV 7122</a:t>
            </a:r>
            <a:endParaRPr lang="sl-SI" sz="2000" dirty="0">
              <a:solidFill>
                <a:srgbClr val="0081C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48833" y="3373055"/>
            <a:ext cx="24387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000" dirty="0" smtClean="0">
                <a:solidFill>
                  <a:srgbClr val="0081C6"/>
                </a:solidFill>
              </a:rPr>
              <a:t>Controller AEK1350</a:t>
            </a:r>
            <a:endParaRPr lang="sl-SI" sz="2000" dirty="0">
              <a:solidFill>
                <a:srgbClr val="0081C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29001" y="6230388"/>
            <a:ext cx="2809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000" dirty="0" smtClean="0">
                <a:solidFill>
                  <a:srgbClr val="0081C6"/>
                </a:solidFill>
              </a:rPr>
              <a:t>Console unit AED1170 (optional)</a:t>
            </a:r>
            <a:endParaRPr lang="sl-SI" sz="2000" dirty="0">
              <a:solidFill>
                <a:srgbClr val="0081C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02925" y="6030333"/>
            <a:ext cx="15713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000" dirty="0" smtClean="0">
                <a:solidFill>
                  <a:srgbClr val="0081C6"/>
                </a:solidFill>
              </a:rPr>
              <a:t>Display unit (optional)</a:t>
            </a:r>
            <a:endParaRPr lang="sl-SI" sz="2000" dirty="0">
              <a:solidFill>
                <a:srgbClr val="0081C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6718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19560" y="425624"/>
            <a:ext cx="8178800" cy="889000"/>
          </a:xfrm>
        </p:spPr>
        <p:txBody>
          <a:bodyPr/>
          <a:lstStyle/>
          <a:p>
            <a:r>
              <a:rPr lang="sl-SI" b="1" dirty="0" smtClean="0">
                <a:solidFill>
                  <a:srgbClr val="0081C6"/>
                </a:solidFill>
                <a:latin typeface="Arial" charset="0"/>
              </a:rPr>
              <a:t>Asinhronski motor AMV 7122</a:t>
            </a:r>
            <a:endParaRPr lang="sl-SI" b="1" dirty="0">
              <a:solidFill>
                <a:srgbClr val="0081C6"/>
              </a:solidFill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472" y="1073696"/>
            <a:ext cx="8784976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sl-SI" sz="2400" dirty="0" smtClean="0"/>
              <a:t>aluminijeva kratkostična kletka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sl-SI" sz="2400" dirty="0" smtClean="0"/>
              <a:t>brez permanentnih magnetov (cena, ekologija)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sl-SI" sz="2400" dirty="0" smtClean="0"/>
              <a:t>robustnost, zaprta konstrukcija (IP55)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sl-SI" sz="2400" dirty="0" smtClean="0"/>
              <a:t>prilagojen za trakcijo (izkoristek &gt; 90 % pri visokih vrtljajih)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sl-SI" sz="2400" dirty="0" smtClean="0"/>
              <a:t>2 senzorja temperature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sl-SI" sz="2400" dirty="0" smtClean="0"/>
              <a:t>Inkrementalni enkoder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sl-SI" sz="2400" dirty="0" smtClean="0"/>
              <a:t>ECE R10-03 certifikat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sl-SI" sz="2400" dirty="0" smtClean="0"/>
              <a:t>15 kW za 1 min pri 2000 rpm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sl-SI" sz="2400" dirty="0" smtClean="0"/>
              <a:t>80 Nm pri 400 A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sl-SI" sz="2400" dirty="0" smtClean="0"/>
              <a:t>vrtljaji do 8000 rpm</a:t>
            </a:r>
          </a:p>
          <a:p>
            <a:pPr marL="342900" indent="-342900">
              <a:buFont typeface="Wingdings" pitchFamily="2" charset="2"/>
              <a:buChar char="ü"/>
            </a:pPr>
            <a:endParaRPr lang="sl-SI" sz="2400" dirty="0" smtClean="0"/>
          </a:p>
          <a:p>
            <a:endParaRPr lang="sl-SI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708" y="3150096"/>
            <a:ext cx="4976328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09883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4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42925" y="1361728"/>
            <a:ext cx="4968875" cy="2664643"/>
          </a:xfrm>
        </p:spPr>
        <p:txBody>
          <a:bodyPr/>
          <a:lstStyle/>
          <a:p>
            <a:pPr algn="l"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l-SI" sz="2000" dirty="0" smtClean="0"/>
              <a:t>3-fazna močnostna stopnja (IMS in DBC tehnologija)</a:t>
            </a:r>
          </a:p>
          <a:p>
            <a:pPr algn="l"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l-SI" sz="2000" dirty="0" smtClean="0"/>
              <a:t>6 zaščitenih digitalnih izhodov</a:t>
            </a:r>
          </a:p>
          <a:p>
            <a:pPr algn="l"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l-SI" sz="2000" dirty="0" smtClean="0"/>
              <a:t>6 digitalnih vhodov</a:t>
            </a:r>
          </a:p>
          <a:p>
            <a:pPr algn="l"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l-SI" sz="2000" dirty="0" smtClean="0"/>
              <a:t>analogni vmesnik za senzor pedala</a:t>
            </a:r>
          </a:p>
          <a:p>
            <a:pPr algn="l"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l-SI" sz="2000" dirty="0" smtClean="0"/>
              <a:t>kompaktna kombinacija motorskega in trakcijskega krmilnika</a:t>
            </a:r>
          </a:p>
          <a:p>
            <a:pPr algn="l"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l-SI" sz="2000" dirty="0" smtClean="0"/>
              <a:t>CAN komunikacija</a:t>
            </a:r>
          </a:p>
          <a:p>
            <a:pPr algn="l"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l-SI" sz="2000" dirty="0">
                <a:latin typeface="Arial" charset="0"/>
              </a:rPr>
              <a:t>ECE </a:t>
            </a:r>
            <a:r>
              <a:rPr lang="sl-SI" sz="2000" dirty="0" smtClean="0">
                <a:latin typeface="Arial" charset="0"/>
              </a:rPr>
              <a:t>R10-03 certifikat</a:t>
            </a:r>
            <a:endParaRPr lang="sl-SI" sz="2000" dirty="0" smtClean="0"/>
          </a:p>
          <a:p>
            <a:pPr algn="l">
              <a:lnSpc>
                <a:spcPct val="80000"/>
              </a:lnSpc>
              <a:buFontTx/>
              <a:buChar char="-"/>
            </a:pPr>
            <a:endParaRPr lang="sl-SI" sz="2000" dirty="0" smtClean="0"/>
          </a:p>
          <a:p>
            <a:pPr algn="l">
              <a:lnSpc>
                <a:spcPct val="80000"/>
              </a:lnSpc>
            </a:pPr>
            <a:endParaRPr lang="sl-SI" sz="2000" dirty="0" smtClean="0"/>
          </a:p>
        </p:txBody>
      </p:sp>
      <p:pic>
        <p:nvPicPr>
          <p:cNvPr id="120849" name="Picture 4"/>
          <p:cNvPicPr>
            <a:picLocks noChangeAspect="1" noChangeArrowheads="1"/>
          </p:cNvPicPr>
          <p:nvPr/>
        </p:nvPicPr>
        <p:blipFill>
          <a:blip r:embed="rId2">
            <a:lum bright="12000"/>
          </a:blip>
          <a:srcRect l="15062" t="25204" r="15062" b="13947"/>
          <a:stretch>
            <a:fillRect/>
          </a:stretch>
        </p:blipFill>
        <p:spPr bwMode="auto">
          <a:xfrm>
            <a:off x="752600" y="4458072"/>
            <a:ext cx="3527798" cy="2304256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</p:spPr>
      </p:pic>
      <p:sp>
        <p:nvSpPr>
          <p:cNvPr id="120850" name="Rectangle 2"/>
          <p:cNvSpPr>
            <a:spLocks/>
          </p:cNvSpPr>
          <p:nvPr/>
        </p:nvSpPr>
        <p:spPr bwMode="auto">
          <a:xfrm>
            <a:off x="542925" y="280988"/>
            <a:ext cx="91440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sl-SI" b="1" dirty="0" smtClean="0">
                <a:solidFill>
                  <a:srgbClr val="0081C6"/>
                </a:solidFill>
                <a:latin typeface="Arial" charset="0"/>
                <a:cs typeface="ヒラギノ角ゴ ProN W3"/>
              </a:rPr>
              <a:t>Krmilnik AEK1350 – 48 V/400 A</a:t>
            </a:r>
            <a:endParaRPr lang="sl-SI" b="1" dirty="0">
              <a:solidFill>
                <a:srgbClr val="0081C6"/>
              </a:solidFill>
              <a:latin typeface="Arial" charset="0"/>
              <a:cs typeface="ヒラギノ角ゴ ProN W3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8072" y="1361728"/>
            <a:ext cx="3766710" cy="2376264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5314" y="5178152"/>
            <a:ext cx="1296144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87307" y="6309791"/>
            <a:ext cx="2467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400" dirty="0" smtClean="0">
                <a:solidFill>
                  <a:srgbClr val="0081C6"/>
                </a:solidFill>
              </a:rPr>
              <a:t>Controller foto</a:t>
            </a:r>
            <a:endParaRPr lang="sl-SI" sz="2400" dirty="0">
              <a:solidFill>
                <a:srgbClr val="0081C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20928" y="3860969"/>
            <a:ext cx="3831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400" dirty="0" smtClean="0">
                <a:solidFill>
                  <a:srgbClr val="0081C6"/>
                </a:solidFill>
              </a:rPr>
              <a:t>Power stage detail - bonds</a:t>
            </a:r>
            <a:endParaRPr lang="sl-SI" sz="2400" dirty="0">
              <a:solidFill>
                <a:srgbClr val="0081C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47552" y="209600"/>
            <a:ext cx="8178800" cy="889000"/>
          </a:xfrm>
        </p:spPr>
        <p:txBody>
          <a:bodyPr/>
          <a:lstStyle/>
          <a:p>
            <a:r>
              <a:rPr lang="sl-SI" b="1" dirty="0" smtClean="0">
                <a:solidFill>
                  <a:srgbClr val="0081C6"/>
                </a:solidFill>
                <a:latin typeface="Arial" charset="0"/>
              </a:rPr>
              <a:t>Krmilnik AEK1350 - software</a:t>
            </a:r>
            <a:endParaRPr lang="sl-SI" b="1" dirty="0">
              <a:solidFill>
                <a:srgbClr val="0081C6"/>
              </a:solidFill>
              <a:latin typeface="Arial" charset="0"/>
            </a:endParaRPr>
          </a:p>
          <a:p>
            <a:endParaRPr lang="sl-SI" dirty="0"/>
          </a:p>
        </p:txBody>
      </p:sp>
      <p:sp>
        <p:nvSpPr>
          <p:cNvPr id="3" name="Rectangle 2"/>
          <p:cNvSpPr/>
          <p:nvPr/>
        </p:nvSpPr>
        <p:spPr>
          <a:xfrm>
            <a:off x="615504" y="1145704"/>
            <a:ext cx="6984776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l-SI" sz="2000" dirty="0"/>
              <a:t>32 bit DSP (Texas Instruments TMS320F2809) </a:t>
            </a:r>
            <a:endParaRPr lang="sl-SI" sz="2000" dirty="0" smtClean="0"/>
          </a:p>
          <a:p>
            <a:pPr marL="342900" indent="-342900"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l-SI" sz="2000" dirty="0" smtClean="0"/>
              <a:t>izpopolnjena IFOC regulacija, slabljenje polja z optimalno izkoriščeno baterijsko napetostjo</a:t>
            </a:r>
          </a:p>
          <a:p>
            <a:pPr marL="342900" indent="-342900"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l-SI" sz="2000" dirty="0" smtClean="0"/>
              <a:t>voltage boost</a:t>
            </a:r>
          </a:p>
          <a:p>
            <a:pPr marL="342900" indent="-342900"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l-SI" sz="2000" dirty="0" smtClean="0"/>
              <a:t>navorna regulacija</a:t>
            </a:r>
          </a:p>
          <a:p>
            <a:pPr marL="342900" indent="-342900"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l-SI" sz="2000" dirty="0" smtClean="0"/>
              <a:t>adaptivne rampe pedala pospeševanja</a:t>
            </a:r>
          </a:p>
          <a:p>
            <a:pPr marL="342900" indent="-342900"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l-SI" sz="2000" dirty="0" smtClean="0"/>
              <a:t>omejitve hitrosti</a:t>
            </a:r>
          </a:p>
          <a:p>
            <a:pPr marL="342900" indent="-342900"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l-SI" sz="2000" dirty="0" smtClean="0"/>
              <a:t>regulacija baterijske napetosti</a:t>
            </a:r>
          </a:p>
          <a:p>
            <a:pPr marL="342900" indent="-342900"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l-SI" sz="2000" dirty="0" smtClean="0"/>
              <a:t>CAN diagnostika in programiranje</a:t>
            </a:r>
          </a:p>
          <a:p>
            <a:pPr marL="342900" indent="-342900"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l-SI" sz="2000" dirty="0" smtClean="0"/>
              <a:t>2 režima vožnje: normal in sport</a:t>
            </a:r>
          </a:p>
          <a:p>
            <a:pPr marL="342900" indent="-342900"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l-SI" sz="2000" dirty="0" smtClean="0"/>
              <a:t>natančna nastavitev krivulje pospeševanja in zaviranja</a:t>
            </a:r>
          </a:p>
          <a:p>
            <a:pPr marL="342900" indent="-342900"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l-SI" sz="2000" dirty="0" smtClean="0"/>
              <a:t>regeneracijsko zaviranje</a:t>
            </a:r>
          </a:p>
          <a:p>
            <a:pPr marL="342900" indent="-342900"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l-SI" sz="2000" dirty="0" smtClean="0"/>
              <a:t>maksimalna hitrost motorja do 8000 rpm</a:t>
            </a:r>
          </a:p>
          <a:p>
            <a:pPr marL="342900" indent="-342900"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l-SI" sz="2000" dirty="0" smtClean="0"/>
              <a:t>80 Nm pri 400 A RMS</a:t>
            </a:r>
          </a:p>
          <a:p>
            <a:pPr marL="342900" indent="-342900"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l-SI" sz="2000" dirty="0" smtClean="0"/>
              <a:t>termično omejevanje motorja in krmilnika</a:t>
            </a:r>
          </a:p>
          <a:p>
            <a:pPr marL="342900" indent="-342900"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l-SI" sz="2000" dirty="0" smtClean="0"/>
              <a:t>detaljna diagnostika napak v sistemu, dnevnik napak</a:t>
            </a:r>
          </a:p>
        </p:txBody>
      </p:sp>
    </p:spTree>
    <p:extLst>
      <p:ext uri="{BB962C8B-B14F-4D97-AF65-F5344CB8AC3E}">
        <p14:creationId xmlns:p14="http://schemas.microsoft.com/office/powerpoint/2010/main" val="35565046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 idx="4294967295"/>
          </p:nvPr>
        </p:nvSpPr>
        <p:spPr>
          <a:xfrm>
            <a:off x="558070" y="209600"/>
            <a:ext cx="9144000" cy="792708"/>
          </a:xfrm>
        </p:spPr>
        <p:txBody>
          <a:bodyPr/>
          <a:lstStyle/>
          <a:p>
            <a:pPr algn="l" eaLnBrk="1" hangingPunct="1"/>
            <a:r>
              <a:rPr lang="sl-SI" sz="3200" b="1" dirty="0" smtClean="0">
                <a:solidFill>
                  <a:srgbClr val="0081C6"/>
                </a:solidFill>
                <a:latin typeface="Arial" charset="0"/>
              </a:rPr>
              <a:t>Grafični prikazovalnik, konzola AED1170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4294967295"/>
          </p:nvPr>
        </p:nvSpPr>
        <p:spPr>
          <a:xfrm>
            <a:off x="774328" y="1254448"/>
            <a:ext cx="4665712" cy="3131616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buFont typeface="Wingdings" pitchFamily="2" charset="2"/>
              <a:buChar char="ü"/>
            </a:pPr>
            <a:r>
              <a:rPr lang="sl-SI" sz="2400" dirty="0">
                <a:latin typeface="Arial" charset="0"/>
              </a:rPr>
              <a:t>n</a:t>
            </a:r>
            <a:r>
              <a:rPr lang="sl-SI" sz="2400" dirty="0" smtClean="0">
                <a:latin typeface="Arial" charset="0"/>
              </a:rPr>
              <a:t>astavljanje načinov vožnje preko sistema menujev </a:t>
            </a:r>
          </a:p>
          <a:p>
            <a:pPr algn="l" eaLnBrk="1" hangingPunct="1">
              <a:spcBef>
                <a:spcPts val="600"/>
              </a:spcBef>
              <a:buFont typeface="Wingdings" pitchFamily="2" charset="2"/>
              <a:buChar char="ü"/>
            </a:pPr>
            <a:r>
              <a:rPr lang="sl-SI" sz="2400" dirty="0">
                <a:latin typeface="Arial" charset="0"/>
              </a:rPr>
              <a:t>j</a:t>
            </a:r>
            <a:r>
              <a:rPr lang="sl-SI" sz="2400" dirty="0" smtClean="0">
                <a:latin typeface="Arial" charset="0"/>
              </a:rPr>
              <a:t>avljanje napak</a:t>
            </a:r>
          </a:p>
          <a:p>
            <a:pPr algn="l" eaLnBrk="1" hangingPunct="1">
              <a:spcBef>
                <a:spcPts val="600"/>
              </a:spcBef>
              <a:buFont typeface="Wingdings" pitchFamily="2" charset="2"/>
              <a:buChar char="ü"/>
            </a:pPr>
            <a:r>
              <a:rPr lang="sl-SI" sz="2400" dirty="0" smtClean="0">
                <a:latin typeface="Arial" charset="0"/>
              </a:rPr>
              <a:t>meritve</a:t>
            </a:r>
          </a:p>
          <a:p>
            <a:pPr algn="l" eaLnBrk="1" hangingPunct="1">
              <a:spcBef>
                <a:spcPts val="600"/>
              </a:spcBef>
              <a:buFont typeface="Wingdings" pitchFamily="2" charset="2"/>
              <a:buChar char="ü"/>
            </a:pPr>
            <a:r>
              <a:rPr lang="sl-SI" sz="2400" dirty="0" smtClean="0">
                <a:latin typeface="Arial" charset="0"/>
              </a:rPr>
              <a:t>dnevnik napak</a:t>
            </a:r>
            <a:endParaRPr lang="sl-SI" sz="2400" dirty="0">
              <a:latin typeface="Arial" charset="0"/>
            </a:endParaRPr>
          </a:p>
          <a:p>
            <a:pPr algn="l" eaLnBrk="1" hangingPunct="1">
              <a:spcBef>
                <a:spcPts val="600"/>
              </a:spcBef>
              <a:buFont typeface="Wingdings" pitchFamily="2" charset="2"/>
              <a:buChar char="ü"/>
            </a:pPr>
            <a:r>
              <a:rPr lang="sl-SI" sz="2400" dirty="0">
                <a:latin typeface="Arial" charset="0"/>
              </a:rPr>
              <a:t>števci</a:t>
            </a:r>
          </a:p>
          <a:p>
            <a:pPr algn="l" eaLnBrk="1" hangingPunct="1">
              <a:spcBef>
                <a:spcPts val="600"/>
              </a:spcBef>
              <a:buFont typeface="Wingdings" pitchFamily="2" charset="2"/>
              <a:buChar char="ü"/>
            </a:pPr>
            <a:r>
              <a:rPr lang="sl-SI" sz="2400" dirty="0" smtClean="0">
                <a:latin typeface="Arial" charset="0"/>
              </a:rPr>
              <a:t>kalibracija pedala</a:t>
            </a:r>
            <a:endParaRPr lang="sl-SI" sz="2400" dirty="0">
              <a:latin typeface="Arial" charset="0"/>
            </a:endParaRPr>
          </a:p>
        </p:txBody>
      </p:sp>
      <p:pic>
        <p:nvPicPr>
          <p:cNvPr id="10" name="Picture 13" descr="DSCF637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912" y="4797648"/>
            <a:ext cx="2376264" cy="1978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4" descr="VoltageBoos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208" y="3541921"/>
            <a:ext cx="2375612" cy="1945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5" descr="SportK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3930" y="1073696"/>
            <a:ext cx="2368883" cy="1945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480" y="4514882"/>
            <a:ext cx="3553166" cy="22322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52208" y="5668006"/>
            <a:ext cx="29523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200" dirty="0" smtClean="0">
                <a:solidFill>
                  <a:srgbClr val="0081C6"/>
                </a:solidFill>
              </a:rPr>
              <a:t>Some graphic display screens, console unit on top left</a:t>
            </a:r>
            <a:endParaRPr lang="sl-SI" sz="2200" dirty="0">
              <a:solidFill>
                <a:srgbClr val="0081C6"/>
              </a:solidFill>
            </a:endParaRPr>
          </a:p>
        </p:txBody>
      </p:sp>
      <p:pic>
        <p:nvPicPr>
          <p:cNvPr id="13" name="Picture 12" descr="Description: konzola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580" y="2164820"/>
            <a:ext cx="2376264" cy="2320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50167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PT_image_prezentacija-1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PPT_image_prezentacija-1</Template>
  <TotalTime>1646</TotalTime>
  <Pages>0</Pages>
  <Words>414</Words>
  <Characters>0</Characters>
  <Application>Microsoft Office PowerPoint</Application>
  <PresentationFormat>Custom</PresentationFormat>
  <Lines>0</Lines>
  <Paragraphs>81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PPT_image_prezentacija-1</vt:lpstr>
      <vt:lpstr>Pogonski sistem za inovativne koncepte urbane mobilnosti </vt:lpstr>
      <vt:lpstr>Gonilne sile za razvoj eletrične mobilnosti</vt:lpstr>
      <vt:lpstr>PowerPoint Presentation</vt:lpstr>
      <vt:lpstr>PowerPoint Presentation</vt:lpstr>
      <vt:lpstr>Komponente pogonskega sistema ASV 7102</vt:lpstr>
      <vt:lpstr>PowerPoint Presentation</vt:lpstr>
      <vt:lpstr>PowerPoint Presentation</vt:lpstr>
      <vt:lpstr>PowerPoint Presentation</vt:lpstr>
      <vt:lpstr>Grafični prikazovalnik, konzola AED1170</vt:lpstr>
      <vt:lpstr>PowerPoint Presentation</vt:lpstr>
    </vt:vector>
  </TitlesOfParts>
  <Company>none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TK2012_razvoj pogonskega sistema za električni mestni avtomobil</dc:title>
  <dc:creator>Admin</dc:creator>
  <cp:lastModifiedBy>Jernej Škvarč</cp:lastModifiedBy>
  <cp:revision>243</cp:revision>
  <dcterms:created xsi:type="dcterms:W3CDTF">2012-03-22T19:58:27Z</dcterms:created>
  <dcterms:modified xsi:type="dcterms:W3CDTF">2013-05-10T05:41:49Z</dcterms:modified>
</cp:coreProperties>
</file>