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6" r:id="rId2"/>
    <p:sldId id="297" r:id="rId3"/>
    <p:sldId id="298" r:id="rId4"/>
    <p:sldId id="304" r:id="rId5"/>
    <p:sldId id="300" r:id="rId6"/>
    <p:sldId id="301" r:id="rId7"/>
    <p:sldId id="302" r:id="rId8"/>
    <p:sldId id="303" r:id="rId9"/>
  </p:sldIdLst>
  <p:sldSz cx="9144000" cy="6858000" type="screen4x3"/>
  <p:notesSz cx="7099300" cy="10234613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6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7203911-E919-4EA7-8B2D-7A2ED2556389}" type="datetimeFigureOut">
              <a:rPr lang="sl-SI" smtClean="0"/>
              <a:pPr/>
              <a:t>30.4.2015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D8F4751-0162-4FAC-A701-8212165B2B2F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42116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F4751-0162-4FAC-A701-8212165B2B2F}" type="slidenum">
              <a:rPr lang="sl-SI" smtClean="0"/>
              <a:pPr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30059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inag\Desktop\temnapodlaga-bitmap.jpg"/>
          <p:cNvPicPr>
            <a:picLocks noChangeAspect="1" noChangeArrowheads="1"/>
          </p:cNvPicPr>
          <p:nvPr/>
        </p:nvPicPr>
        <p:blipFill>
          <a:blip r:embed="rId2" cstate="screen"/>
          <a:srcRect l="10421" t="321" r="9445" b="130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EDA9-8D2A-45FB-A1E1-FB74AB4C3D1B}" type="datetimeFigureOut">
              <a:rPr lang="sl-SI" smtClean="0"/>
              <a:pPr/>
              <a:t>30.4.2015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979B0-0BCD-4BB8-A055-F040E41F3E2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EDA9-8D2A-45FB-A1E1-FB74AB4C3D1B}" type="datetimeFigureOut">
              <a:rPr lang="sl-SI" smtClean="0"/>
              <a:pPr/>
              <a:t>30.4.2015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979B0-0BCD-4BB8-A055-F040E41F3E2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ninag\Documents\My Dropbox\Promocija FE\PPT template SS\svetlapodlaga-bitmap.jpg"/>
          <p:cNvPicPr>
            <a:picLocks noChangeAspect="1" noChangeArrowheads="1"/>
          </p:cNvPicPr>
          <p:nvPr/>
        </p:nvPicPr>
        <p:blipFill>
          <a:blip r:embed="rId2" cstate="screen"/>
          <a:srcRect t="180" r="76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inag\Desktop\temnapodlaga-bitmap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63050" cy="443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ninag\Documents\My Dropbox\Promocija FE\PPT template SS\svetlapodlaga-bitma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2359"/>
            <a:ext cx="9900591" cy="687035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EDA9-8D2A-45FB-A1E1-FB74AB4C3D1B}" type="datetimeFigureOut">
              <a:rPr lang="sl-SI" smtClean="0"/>
              <a:pPr/>
              <a:t>30.4.2015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979B0-0BCD-4BB8-A055-F040E41F3E2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ninag\Documents\My Dropbox\Promocija FE\PPT template SS\svetlapodlaga-bitmap.jpg"/>
          <p:cNvPicPr>
            <a:picLocks noChangeAspect="1" noChangeArrowheads="1"/>
          </p:cNvPicPr>
          <p:nvPr userDrawn="1"/>
        </p:nvPicPr>
        <p:blipFill>
          <a:blip r:embed="rId2" cstate="screen"/>
          <a:srcRect t="180" r="76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EDA9-8D2A-45FB-A1E1-FB74AB4C3D1B}" type="datetimeFigureOut">
              <a:rPr lang="sl-SI" smtClean="0"/>
              <a:pPr/>
              <a:t>30.4.2015</a:t>
            </a:fld>
            <a:endParaRPr lang="sl-S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979B0-0BCD-4BB8-A055-F040E41F3E2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EDA9-8D2A-45FB-A1E1-FB74AB4C3D1B}" type="datetimeFigureOut">
              <a:rPr lang="sl-SI" smtClean="0"/>
              <a:pPr/>
              <a:t>30.4.2015</a:t>
            </a:fld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979B0-0BCD-4BB8-A055-F040E41F3E2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EDA9-8D2A-45FB-A1E1-FB74AB4C3D1B}" type="datetimeFigureOut">
              <a:rPr lang="sl-SI" smtClean="0"/>
              <a:pPr/>
              <a:t>30.4.2015</a:t>
            </a:fld>
            <a:endParaRPr 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979B0-0BCD-4BB8-A055-F040E41F3E2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ninag\Documents\My Dropbox\Promocija FE\PPT template SS\svetlapodlaga-bitmap.jpg"/>
          <p:cNvPicPr>
            <a:picLocks noChangeAspect="1" noChangeArrowheads="1"/>
          </p:cNvPicPr>
          <p:nvPr userDrawn="1"/>
        </p:nvPicPr>
        <p:blipFill>
          <a:blip r:embed="rId2" cstate="screen"/>
          <a:srcRect t="180" r="76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EDA9-8D2A-45FB-A1E1-FB74AB4C3D1B}" type="datetimeFigureOut">
              <a:rPr lang="sl-SI" smtClean="0"/>
              <a:pPr/>
              <a:t>30.4.2015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979B0-0BCD-4BB8-A055-F040E41F3E2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ninag\Documents\My Dropbox\Promocija FE\PPT template SS\svetlapodlaga-bitmap.jpg"/>
          <p:cNvPicPr>
            <a:picLocks noChangeAspect="1" noChangeArrowheads="1"/>
          </p:cNvPicPr>
          <p:nvPr userDrawn="1"/>
        </p:nvPicPr>
        <p:blipFill>
          <a:blip r:embed="rId2" cstate="screen"/>
          <a:srcRect t="180" r="76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EDA9-8D2A-45FB-A1E1-FB74AB4C3D1B}" type="datetimeFigureOut">
              <a:rPr lang="sl-SI" smtClean="0"/>
              <a:pPr/>
              <a:t>30.4.2015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979B0-0BCD-4BB8-A055-F040E41F3E2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AA7EEDA9-8D2A-45FB-A1E1-FB74AB4C3D1B}" type="datetimeFigureOut">
              <a:rPr lang="sl-SI" smtClean="0"/>
              <a:pPr/>
              <a:t>30.4.2015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16F979B0-0BCD-4BB8-A055-F040E41F3E2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PF BeauSans Pro SemiBold" pitchFamily="2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F BeauSans Pro Semi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F BeauSans Pro Semi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F BeauSans Pro Semi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F BeauSans Pro Semi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F BeauSans Pro Semi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F BeauSans Pro Semi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F BeauSans Pro Semi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F BeauSans Pro Semi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PF BeauSans Pro Bbook" pitchFamily="2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PF BeauSans Pro" pitchFamily="2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PF BeauSans Pro" pitchFamily="2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PF BeauSans Pro" pitchFamily="2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PF BeauSans Pro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1.emf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1656184"/>
          </a:xfrm>
        </p:spPr>
        <p:txBody>
          <a:bodyPr/>
          <a:lstStyle/>
          <a:p>
            <a:r>
              <a:rPr lang="en-GB" b="1" dirty="0" smtClean="0">
                <a:effectLst/>
                <a:latin typeface="Bell MT" panose="02020503060305020303" pitchFamily="18" charset="0"/>
              </a:rPr>
              <a:t>MODEL </a:t>
            </a:r>
            <a:r>
              <a:rPr lang="sl-SI" b="1" dirty="0" smtClean="0">
                <a:effectLst/>
                <a:latin typeface="Bell MT" panose="02020503060305020303" pitchFamily="18" charset="0"/>
              </a:rPr>
              <a:t>STATIČNEGA SINHRONSKEGA SERIJSKEGA KOMPENZATORJA</a:t>
            </a:r>
            <a:endParaRPr lang="sl-SI" dirty="0">
              <a:latin typeface="Bell MT" panose="020205030603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539552" y="4740076"/>
            <a:ext cx="8229600" cy="838623"/>
          </a:xfrm>
        </p:spPr>
        <p:txBody>
          <a:bodyPr/>
          <a:lstStyle/>
          <a:p>
            <a:pPr marL="0" indent="0" algn="r">
              <a:buNone/>
            </a:pPr>
            <a:r>
              <a:rPr lang="sl-SI" sz="2400" dirty="0">
                <a:latin typeface="Bell MT" panose="02020503060305020303" pitchFamily="18" charset="0"/>
              </a:rPr>
              <a:t>Jerneja Bogovič, univ. dipl. inž. el.</a:t>
            </a:r>
            <a:endParaRPr lang="sl-SI" sz="2400" dirty="0" smtClean="0">
              <a:latin typeface="Bell MT" panose="02020503060305020303" pitchFamily="18" charset="0"/>
            </a:endParaRPr>
          </a:p>
          <a:p>
            <a:pPr marL="0" indent="0" algn="r">
              <a:buNone/>
            </a:pPr>
            <a:r>
              <a:rPr lang="sl-SI" sz="2400" dirty="0" smtClean="0">
                <a:latin typeface="Bell MT" panose="02020503060305020303" pitchFamily="18" charset="0"/>
              </a:rPr>
              <a:t>prof. dr. </a:t>
            </a:r>
            <a:r>
              <a:rPr lang="sl-SI" sz="2400" dirty="0">
                <a:latin typeface="Bell MT" panose="02020503060305020303" pitchFamily="18" charset="0"/>
              </a:rPr>
              <a:t>Rafael Mihalič, univ. dipl. inž. el</a:t>
            </a:r>
            <a:r>
              <a:rPr lang="sl-SI" sz="2400" dirty="0" smtClean="0">
                <a:latin typeface="Bell MT" panose="02020503060305020303" pitchFamily="18" charset="0"/>
              </a:rPr>
              <a:t>.</a:t>
            </a:r>
            <a:endParaRPr lang="sl-SI" sz="2400" dirty="0">
              <a:latin typeface="Bell MT" panose="020205030603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/>
                <a:latin typeface="Bell MT" panose="02020503060305020303" pitchFamily="18" charset="0"/>
              </a:rPr>
              <a:t>UVOD</a:t>
            </a:r>
            <a:endParaRPr lang="sl-SI" b="1" dirty="0">
              <a:effectLst/>
              <a:latin typeface="Bell MT" panose="020205030603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>
                <a:latin typeface="Bell MT" panose="02020503060305020303" pitchFamily="18" charset="0"/>
              </a:rPr>
              <a:t>Rast in razvoj distribucijskih omrežij</a:t>
            </a:r>
            <a:endParaRPr lang="en-GB" dirty="0" smtClean="0">
              <a:latin typeface="Bell MT" panose="02020503060305020303" pitchFamily="18" charset="0"/>
            </a:endParaRPr>
          </a:p>
          <a:p>
            <a:r>
              <a:rPr lang="sl-SI" dirty="0" smtClean="0">
                <a:latin typeface="Bell MT" panose="02020503060305020303" pitchFamily="18" charset="0"/>
              </a:rPr>
              <a:t>Poraba</a:t>
            </a:r>
            <a:r>
              <a:rPr lang="en-GB" dirty="0" smtClean="0">
                <a:latin typeface="Bell MT" panose="02020503060305020303" pitchFamily="18" charset="0"/>
              </a:rPr>
              <a:t> </a:t>
            </a:r>
          </a:p>
          <a:p>
            <a:r>
              <a:rPr lang="sl-SI" dirty="0" smtClean="0">
                <a:latin typeface="Bell MT" panose="02020503060305020303" pitchFamily="18" charset="0"/>
              </a:rPr>
              <a:t>Proizvodnja</a:t>
            </a:r>
            <a:endParaRPr lang="en-GB" dirty="0" smtClean="0">
              <a:latin typeface="Bell MT" panose="02020503060305020303" pitchFamily="18" charset="0"/>
            </a:endParaRPr>
          </a:p>
          <a:p>
            <a:r>
              <a:rPr lang="sl-SI" dirty="0" smtClean="0">
                <a:latin typeface="Bell MT" panose="02020503060305020303" pitchFamily="18" charset="0"/>
              </a:rPr>
              <a:t>Napetostne razmere </a:t>
            </a:r>
          </a:p>
          <a:p>
            <a:r>
              <a:rPr lang="sl-SI" dirty="0" smtClean="0">
                <a:latin typeface="Bell MT" panose="02020503060305020303" pitchFamily="18" charset="0"/>
              </a:rPr>
              <a:t>Aktivna</a:t>
            </a:r>
            <a:r>
              <a:rPr lang="en-GB" dirty="0" smtClean="0">
                <a:latin typeface="Bell MT" panose="02020503060305020303" pitchFamily="18" charset="0"/>
              </a:rPr>
              <a:t> </a:t>
            </a:r>
            <a:r>
              <a:rPr lang="sl-SI" dirty="0" smtClean="0">
                <a:latin typeface="Bell MT" panose="02020503060305020303" pitchFamily="18" charset="0"/>
              </a:rPr>
              <a:t>regulacija z</a:t>
            </a:r>
            <a:r>
              <a:rPr lang="en-GB" dirty="0" smtClean="0">
                <a:latin typeface="Bell MT" panose="02020503060305020303" pitchFamily="18" charset="0"/>
              </a:rPr>
              <a:t> FACTS </a:t>
            </a:r>
            <a:r>
              <a:rPr lang="sl-SI" dirty="0" smtClean="0">
                <a:latin typeface="Bell MT" panose="02020503060305020303" pitchFamily="18" charset="0"/>
              </a:rPr>
              <a:t>napravami</a:t>
            </a:r>
            <a:endParaRPr lang="en-GB" dirty="0" smtClean="0">
              <a:latin typeface="Bell MT" panose="02020503060305020303" pitchFamily="18" charset="0"/>
            </a:endParaRPr>
          </a:p>
          <a:p>
            <a:endParaRPr lang="en-GB" dirty="0" smtClean="0">
              <a:latin typeface="+mn-lt"/>
            </a:endParaRPr>
          </a:p>
          <a:p>
            <a:endParaRPr lang="en-GB" dirty="0" smtClean="0">
              <a:latin typeface="+mn-lt"/>
            </a:endParaRPr>
          </a:p>
          <a:p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358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/>
                <a:latin typeface="Bell MT" panose="02020503060305020303" pitchFamily="18" charset="0"/>
              </a:rPr>
              <a:t>STATI</a:t>
            </a:r>
            <a:r>
              <a:rPr lang="sl-SI" b="1" dirty="0" smtClean="0">
                <a:effectLst/>
                <a:latin typeface="Bell MT" panose="02020503060305020303" pitchFamily="18" charset="0"/>
              </a:rPr>
              <a:t>ČNI</a:t>
            </a:r>
            <a:r>
              <a:rPr lang="en-US" b="1" dirty="0" smtClean="0">
                <a:effectLst/>
                <a:latin typeface="Bell MT" panose="02020503060305020303" pitchFamily="18" charset="0"/>
              </a:rPr>
              <a:t> S</a:t>
            </a:r>
            <a:r>
              <a:rPr lang="sl-SI" b="1" dirty="0">
                <a:effectLst/>
                <a:latin typeface="Bell MT" panose="02020503060305020303" pitchFamily="18" charset="0"/>
              </a:rPr>
              <a:t>I</a:t>
            </a:r>
            <a:r>
              <a:rPr lang="en-US" b="1" dirty="0" smtClean="0">
                <a:effectLst/>
                <a:latin typeface="Bell MT" panose="02020503060305020303" pitchFamily="18" charset="0"/>
              </a:rPr>
              <a:t>NHRONS</a:t>
            </a:r>
            <a:r>
              <a:rPr lang="sl-SI" b="1" dirty="0" smtClean="0">
                <a:effectLst/>
                <a:latin typeface="Bell MT" panose="02020503060305020303" pitchFamily="18" charset="0"/>
              </a:rPr>
              <a:t>KI</a:t>
            </a:r>
            <a:r>
              <a:rPr lang="en-US" b="1" dirty="0" smtClean="0">
                <a:effectLst/>
                <a:latin typeface="Bell MT" panose="02020503060305020303" pitchFamily="18" charset="0"/>
              </a:rPr>
              <a:t> SERI</a:t>
            </a:r>
            <a:r>
              <a:rPr lang="sl-SI" b="1" dirty="0" smtClean="0">
                <a:effectLst/>
                <a:latin typeface="Bell MT" panose="02020503060305020303" pitchFamily="18" charset="0"/>
              </a:rPr>
              <a:t>JSKI</a:t>
            </a:r>
            <a:r>
              <a:rPr lang="en-US" b="1" dirty="0" smtClean="0">
                <a:effectLst/>
                <a:latin typeface="Bell MT" panose="02020503060305020303" pitchFamily="18" charset="0"/>
              </a:rPr>
              <a:t> </a:t>
            </a:r>
            <a:r>
              <a:rPr lang="sl-SI" b="1" dirty="0">
                <a:effectLst/>
                <a:latin typeface="Bell MT" panose="02020503060305020303" pitchFamily="18" charset="0"/>
              </a:rPr>
              <a:t>K</a:t>
            </a:r>
            <a:r>
              <a:rPr lang="en-US" b="1" dirty="0" smtClean="0">
                <a:effectLst/>
                <a:latin typeface="Bell MT" panose="02020503060305020303" pitchFamily="18" charset="0"/>
              </a:rPr>
              <a:t>OMPEN</a:t>
            </a:r>
            <a:r>
              <a:rPr lang="sl-SI" b="1" dirty="0" smtClean="0">
                <a:effectLst/>
                <a:latin typeface="Bell MT" panose="02020503060305020303" pitchFamily="18" charset="0"/>
              </a:rPr>
              <a:t>Z</a:t>
            </a:r>
            <a:r>
              <a:rPr lang="en-US" b="1" dirty="0" smtClean="0">
                <a:effectLst/>
                <a:latin typeface="Bell MT" panose="02020503060305020303" pitchFamily="18" charset="0"/>
              </a:rPr>
              <a:t>ATOR</a:t>
            </a:r>
            <a:endParaRPr lang="sl-SI" b="1" dirty="0">
              <a:effectLst/>
              <a:latin typeface="Bell MT" panose="020205030603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Bell MT" panose="02020503060305020303" pitchFamily="18" charset="0"/>
              </a:rPr>
              <a:t>FACTS </a:t>
            </a:r>
            <a:r>
              <a:rPr lang="sl-SI" dirty="0" smtClean="0">
                <a:latin typeface="Bell MT" panose="02020503060305020303" pitchFamily="18" charset="0"/>
              </a:rPr>
              <a:t>naprava</a:t>
            </a:r>
            <a:endParaRPr lang="en-GB" dirty="0" smtClean="0">
              <a:latin typeface="Bell MT" panose="02020503060305020303" pitchFamily="18" charset="0"/>
            </a:endParaRPr>
          </a:p>
          <a:p>
            <a:r>
              <a:rPr lang="en-GB" dirty="0" smtClean="0">
                <a:latin typeface="Bell MT" panose="02020503060305020303" pitchFamily="18" charset="0"/>
              </a:rPr>
              <a:t>Radial</a:t>
            </a:r>
            <a:r>
              <a:rPr lang="sl-SI" dirty="0" smtClean="0">
                <a:latin typeface="Bell MT" panose="02020503060305020303" pitchFamily="18" charset="0"/>
              </a:rPr>
              <a:t>na</a:t>
            </a:r>
            <a:r>
              <a:rPr lang="en-GB" dirty="0" smtClean="0">
                <a:latin typeface="Bell MT" panose="02020503060305020303" pitchFamily="18" charset="0"/>
              </a:rPr>
              <a:t> </a:t>
            </a:r>
            <a:r>
              <a:rPr lang="sl-SI" dirty="0" smtClean="0">
                <a:latin typeface="Bell MT" panose="02020503060305020303" pitchFamily="18" charset="0"/>
              </a:rPr>
              <a:t>in zazankana omrežja</a:t>
            </a:r>
            <a:endParaRPr lang="en-GB" dirty="0" smtClean="0">
              <a:latin typeface="Bell MT" panose="02020503060305020303" pitchFamily="18" charset="0"/>
            </a:endParaRPr>
          </a:p>
          <a:p>
            <a:r>
              <a:rPr lang="sl-SI" dirty="0" smtClean="0">
                <a:latin typeface="Bell MT" panose="02020503060305020303" pitchFamily="18" charset="0"/>
              </a:rPr>
              <a:t>Trije</a:t>
            </a:r>
            <a:r>
              <a:rPr lang="en-GB" dirty="0" smtClean="0">
                <a:latin typeface="Bell MT" panose="02020503060305020303" pitchFamily="18" charset="0"/>
              </a:rPr>
              <a:t> </a:t>
            </a:r>
            <a:r>
              <a:rPr lang="sl-SI" dirty="0" smtClean="0">
                <a:latin typeface="Bell MT" panose="02020503060305020303" pitchFamily="18" charset="0"/>
              </a:rPr>
              <a:t>enofazni transformatorji</a:t>
            </a:r>
            <a:endParaRPr lang="en-GB" dirty="0" smtClean="0">
              <a:latin typeface="Bell MT" panose="02020503060305020303" pitchFamily="18" charset="0"/>
            </a:endParaRPr>
          </a:p>
          <a:p>
            <a:r>
              <a:rPr lang="sl-SI" dirty="0" smtClean="0">
                <a:latin typeface="Bell MT" panose="02020503060305020303" pitchFamily="18" charset="0"/>
              </a:rPr>
              <a:t>Trifazni transformator</a:t>
            </a:r>
            <a:endParaRPr lang="en-GB" dirty="0" smtClean="0">
              <a:latin typeface="Bell MT" panose="02020503060305020303" pitchFamily="18" charset="0"/>
            </a:endParaRPr>
          </a:p>
          <a:p>
            <a:endParaRPr lang="sl-SI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077072"/>
            <a:ext cx="5588660" cy="1629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41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slov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latin typeface="Bell MT" panose="02020503060305020303" pitchFamily="18" charset="0"/>
              </a:rPr>
              <a:t>REGULACIJA NAPETOSTI</a:t>
            </a:r>
            <a:endParaRPr lang="sl-SI" b="1" dirty="0">
              <a:latin typeface="Bell MT" panose="02020503060305020303" pitchFamily="18" charset="0"/>
            </a:endParaRPr>
          </a:p>
        </p:txBody>
      </p:sp>
      <p:sp>
        <p:nvSpPr>
          <p:cNvPr id="16" name="Ograda besedila 1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>
                <a:latin typeface="Bell MT" panose="02020503060305020303" pitchFamily="18" charset="0"/>
              </a:rPr>
              <a:t>Regulacija amplitude injicirane napetosti</a:t>
            </a:r>
            <a:endParaRPr lang="en-GB" dirty="0">
              <a:latin typeface="Bell MT" panose="02020503060305020303" pitchFamily="18" charset="0"/>
            </a:endParaRPr>
          </a:p>
        </p:txBody>
      </p:sp>
      <p:sp>
        <p:nvSpPr>
          <p:cNvPr id="17" name="Ograda vsebine 1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l-SI" dirty="0" smtClean="0">
                <a:latin typeface="Bell MT" panose="02020503060305020303" pitchFamily="18" charset="0"/>
              </a:rPr>
              <a:t>Izgube </a:t>
            </a:r>
          </a:p>
          <a:p>
            <a:endParaRPr lang="sl-SI" dirty="0">
              <a:latin typeface="Bell MT" panose="02020503060305020303" pitchFamily="18" charset="0"/>
            </a:endParaRPr>
          </a:p>
          <a:p>
            <a:r>
              <a:rPr lang="sl-SI" dirty="0" smtClean="0">
                <a:latin typeface="Bell MT" panose="02020503060305020303" pitchFamily="18" charset="0"/>
              </a:rPr>
              <a:t>Regulacija</a:t>
            </a:r>
          </a:p>
          <a:p>
            <a:endParaRPr lang="en-GB" dirty="0" smtClean="0">
              <a:latin typeface="Bell MT" panose="02020503060305020303" pitchFamily="18" charset="0"/>
            </a:endParaRPr>
          </a:p>
          <a:p>
            <a:endParaRPr lang="en-GB" dirty="0">
              <a:latin typeface="Bell MT" panose="02020503060305020303" pitchFamily="18" charset="0"/>
            </a:endParaRPr>
          </a:p>
        </p:txBody>
      </p:sp>
      <p:sp>
        <p:nvSpPr>
          <p:cNvPr id="18" name="Ograda besedila 1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l-SI" dirty="0" smtClean="0">
                <a:latin typeface="Bell MT" panose="02020503060305020303" pitchFamily="18" charset="0"/>
              </a:rPr>
              <a:t>Regulacija amplitude vozliščne napetosti</a:t>
            </a:r>
            <a:endParaRPr lang="en-GB" dirty="0">
              <a:latin typeface="Bell MT" panose="02020503060305020303" pitchFamily="18" charset="0"/>
            </a:endParaRPr>
          </a:p>
        </p:txBody>
      </p:sp>
      <p:sp>
        <p:nvSpPr>
          <p:cNvPr id="19" name="Ograda vsebine 1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sl-SI" dirty="0" smtClean="0">
                <a:latin typeface="Bell MT" panose="02020503060305020303" pitchFamily="18" charset="0"/>
              </a:rPr>
              <a:t>Izgube</a:t>
            </a:r>
          </a:p>
          <a:p>
            <a:endParaRPr lang="sl-SI" dirty="0">
              <a:latin typeface="Bell MT" panose="02020503060305020303" pitchFamily="18" charset="0"/>
            </a:endParaRPr>
          </a:p>
          <a:p>
            <a:r>
              <a:rPr lang="sl-SI" dirty="0" smtClean="0">
                <a:latin typeface="Bell MT" panose="02020503060305020303" pitchFamily="18" charset="0"/>
              </a:rPr>
              <a:t>Regulacija</a:t>
            </a:r>
            <a:endParaRPr lang="en-GB" dirty="0" smtClean="0">
              <a:latin typeface="Bell MT" panose="02020503060305020303" pitchFamily="18" charset="0"/>
            </a:endParaRPr>
          </a:p>
          <a:p>
            <a:endParaRPr lang="sl-SI" dirty="0"/>
          </a:p>
        </p:txBody>
      </p:sp>
      <p:graphicFrame>
        <p:nvGraphicFramePr>
          <p:cNvPr id="20" name="Predme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4030168"/>
              </p:ext>
            </p:extLst>
          </p:nvPr>
        </p:nvGraphicFramePr>
        <p:xfrm>
          <a:off x="5237678" y="2629867"/>
          <a:ext cx="2574682" cy="439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8" name="Equation" r:id="rId3" imgW="1638000" imgH="279360" progId="Equation.DSMT4">
                  <p:embed/>
                </p:oleObj>
              </mc:Choice>
              <mc:Fallback>
                <p:oleObj name="Equation" r:id="rId3" imgW="163800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37678" y="2629867"/>
                        <a:ext cx="2574682" cy="4390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Predme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8560843"/>
              </p:ext>
            </p:extLst>
          </p:nvPr>
        </p:nvGraphicFramePr>
        <p:xfrm>
          <a:off x="916955" y="2636912"/>
          <a:ext cx="25749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9" name="Equation" r:id="rId5" imgW="1638000" imgH="279360" progId="Equation.DSMT4">
                  <p:embed/>
                </p:oleObj>
              </mc:Choice>
              <mc:Fallback>
                <p:oleObj name="Equation" r:id="rId5" imgW="1638000" imgH="279360" progId="Equation.DSMT4">
                  <p:embed/>
                  <p:pic>
                    <p:nvPicPr>
                      <p:cNvPr id="0" name="Predme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6955" y="2636912"/>
                        <a:ext cx="2574925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Predme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201566"/>
              </p:ext>
            </p:extLst>
          </p:nvPr>
        </p:nvGraphicFramePr>
        <p:xfrm>
          <a:off x="899592" y="3573016"/>
          <a:ext cx="3173412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0" name="Equation" r:id="rId7" imgW="2019240" imgH="558720" progId="Equation.DSMT4">
                  <p:embed/>
                </p:oleObj>
              </mc:Choice>
              <mc:Fallback>
                <p:oleObj name="Equation" r:id="rId7" imgW="2019240" imgH="558720" progId="Equation.DSMT4">
                  <p:embed/>
                  <p:pic>
                    <p:nvPicPr>
                      <p:cNvPr id="0" name="Predme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573016"/>
                        <a:ext cx="3173412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Predme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0394513"/>
              </p:ext>
            </p:extLst>
          </p:nvPr>
        </p:nvGraphicFramePr>
        <p:xfrm>
          <a:off x="5280917" y="3478213"/>
          <a:ext cx="3611563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1" name="Equation" r:id="rId9" imgW="2298600" imgH="495000" progId="Equation.DSMT4">
                  <p:embed/>
                </p:oleObj>
              </mc:Choice>
              <mc:Fallback>
                <p:oleObj name="Equation" r:id="rId9" imgW="2298600" imgH="495000" progId="Equation.DSMT4">
                  <p:embed/>
                  <p:pic>
                    <p:nvPicPr>
                      <p:cNvPr id="0" name="Predme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0917" y="3478213"/>
                        <a:ext cx="3611563" cy="77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Predme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582079"/>
              </p:ext>
            </p:extLst>
          </p:nvPr>
        </p:nvGraphicFramePr>
        <p:xfrm>
          <a:off x="5292080" y="4437112"/>
          <a:ext cx="1735137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" name="Equation" r:id="rId11" imgW="1104840" imgH="507960" progId="Equation.DSMT4">
                  <p:embed/>
                </p:oleObj>
              </mc:Choice>
              <mc:Fallback>
                <p:oleObj name="Equation" r:id="rId11" imgW="1104840" imgH="507960" progId="Equation.DSMT4">
                  <p:embed/>
                  <p:pic>
                    <p:nvPicPr>
                      <p:cNvPr id="0" name="Predme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4437112"/>
                        <a:ext cx="1735137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Predme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8642905"/>
              </p:ext>
            </p:extLst>
          </p:nvPr>
        </p:nvGraphicFramePr>
        <p:xfrm>
          <a:off x="997868" y="4797152"/>
          <a:ext cx="1485900" cy="149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" name="Equation" r:id="rId13" imgW="1485720" imgH="1498320" progId="Equation.DSMT4">
                  <p:embed/>
                </p:oleObj>
              </mc:Choice>
              <mc:Fallback>
                <p:oleObj name="Equation" r:id="rId13" imgW="1485720" imgH="1498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97868" y="4797152"/>
                        <a:ext cx="1485900" cy="149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Slika 26"/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653136"/>
            <a:ext cx="1708150" cy="1743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46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6524128" cy="1004664"/>
          </a:xfrm>
        </p:spPr>
        <p:txBody>
          <a:bodyPr/>
          <a:lstStyle/>
          <a:p>
            <a:r>
              <a:rPr lang="sl-SI" sz="2800" dirty="0" smtClean="0">
                <a:latin typeface="Bell MT" panose="02020503060305020303" pitchFamily="18" charset="0"/>
              </a:rPr>
              <a:t>IEEE 34 BUS TEST </a:t>
            </a:r>
            <a:r>
              <a:rPr lang="sl-SI" sz="2800" dirty="0">
                <a:latin typeface="Bell MT" panose="02020503060305020303" pitchFamily="18" charset="0"/>
              </a:rPr>
              <a:t>SYSTEM </a:t>
            </a:r>
            <a:r>
              <a:rPr lang="sl-SI" sz="2800" dirty="0" smtClean="0">
                <a:latin typeface="Bell MT" panose="02020503060305020303" pitchFamily="18" charset="0"/>
              </a:rPr>
              <a:t/>
            </a:r>
            <a:br>
              <a:rPr lang="sl-SI" sz="2800" dirty="0" smtClean="0">
                <a:latin typeface="Bell MT" panose="02020503060305020303" pitchFamily="18" charset="0"/>
              </a:rPr>
            </a:br>
            <a:r>
              <a:rPr lang="sl-SI" sz="2800" dirty="0" smtClean="0">
                <a:latin typeface="Bell MT" panose="02020503060305020303" pitchFamily="18" charset="0"/>
              </a:rPr>
              <a:t>IEEE 34 VOZLIŠ</a:t>
            </a:r>
            <a:r>
              <a:rPr lang="sl-SI" sz="1800" b="0" dirty="0" smtClean="0">
                <a:latin typeface="Bell MT" panose="02020503060305020303" pitchFamily="18" charset="0"/>
              </a:rPr>
              <a:t>Č</a:t>
            </a:r>
            <a:r>
              <a:rPr lang="sl-SI" sz="2800" dirty="0" smtClean="0">
                <a:latin typeface="Bell MT" panose="02020503060305020303" pitchFamily="18" charset="0"/>
              </a:rPr>
              <a:t>NI TESTNI SISTEM</a:t>
            </a:r>
            <a:endParaRPr lang="sl-SI" sz="2800" dirty="0">
              <a:latin typeface="Bell MT" panose="02020503060305020303" pitchFamily="18" charset="0"/>
            </a:endParaRPr>
          </a:p>
        </p:txBody>
      </p:sp>
      <p:sp>
        <p:nvSpPr>
          <p:cNvPr id="5" name="Ograda slike 4"/>
          <p:cNvSpPr>
            <a:spLocks noGrp="1"/>
          </p:cNvSpPr>
          <p:nvPr>
            <p:ph type="pic" idx="1"/>
          </p:nvPr>
        </p:nvSpPr>
        <p:spPr/>
      </p:sp>
      <p:sp>
        <p:nvSpPr>
          <p:cNvPr id="3" name="Ograda vsebine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 smtClean="0">
              <a:latin typeface="+mn-lt"/>
            </a:endParaRPr>
          </a:p>
          <a:p>
            <a:endParaRPr lang="en-GB" dirty="0">
              <a:latin typeface="+mn-lt"/>
            </a:endParaRPr>
          </a:p>
        </p:txBody>
      </p:sp>
      <p:pic>
        <p:nvPicPr>
          <p:cNvPr id="6" name="Slika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32848" cy="41357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342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/>
                <a:latin typeface="Bell MT" panose="02020503060305020303" pitchFamily="18" charset="0"/>
              </a:rPr>
              <a:t>REZULTATI</a:t>
            </a:r>
            <a:endParaRPr lang="sl-SI" b="1" dirty="0">
              <a:effectLst/>
              <a:latin typeface="Bell MT" panose="02020503060305020303" pitchFamily="18" charset="0"/>
            </a:endParaRPr>
          </a:p>
        </p:txBody>
      </p:sp>
      <p:sp>
        <p:nvSpPr>
          <p:cNvPr id="8" name="Ograda besedila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>
                <a:latin typeface="Bell MT" panose="02020503060305020303" pitchFamily="18" charset="0"/>
              </a:rPr>
              <a:t>Regulacija amplitude injicirane napetosti</a:t>
            </a:r>
            <a:endParaRPr lang="en-GB" dirty="0">
              <a:latin typeface="Bell MT" panose="02020503060305020303" pitchFamily="18" charset="0"/>
            </a:endParaRPr>
          </a:p>
        </p:txBody>
      </p:sp>
      <p:sp>
        <p:nvSpPr>
          <p:cNvPr id="12" name="Ograda besedila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l-SI" dirty="0" smtClean="0">
                <a:latin typeface="Bell MT" panose="02020503060305020303" pitchFamily="18" charset="0"/>
              </a:rPr>
              <a:t>Regulacija amplitude vozliščne napetosti</a:t>
            </a:r>
            <a:endParaRPr lang="en-GB" dirty="0">
              <a:latin typeface="Bell MT" panose="02020503060305020303" pitchFamily="18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87" y="2780928"/>
            <a:ext cx="4284701" cy="237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780929"/>
            <a:ext cx="4247455" cy="2383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967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/>
                <a:latin typeface="Bell MT" panose="02020503060305020303" pitchFamily="18" charset="0"/>
              </a:rPr>
              <a:t>ZAKLJUČEK</a:t>
            </a:r>
            <a:endParaRPr lang="sl-SI" b="1" dirty="0">
              <a:effectLst/>
              <a:latin typeface="Bell MT" panose="020205030603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Bell MT" panose="02020503060305020303" pitchFamily="18" charset="0"/>
              </a:rPr>
              <a:t>I</a:t>
            </a:r>
            <a:r>
              <a:rPr lang="sl-SI" dirty="0" smtClean="0">
                <a:latin typeface="Bell MT" panose="02020503060305020303" pitchFamily="18" charset="0"/>
              </a:rPr>
              <a:t>zboljšan model</a:t>
            </a:r>
          </a:p>
          <a:p>
            <a:endParaRPr lang="en-GB" dirty="0" smtClean="0">
              <a:latin typeface="Bell MT" panose="02020503060305020303" pitchFamily="18" charset="0"/>
            </a:endParaRPr>
          </a:p>
          <a:p>
            <a:r>
              <a:rPr lang="sl-SI" dirty="0" smtClean="0">
                <a:latin typeface="Bell MT" panose="02020503060305020303" pitchFamily="18" charset="0"/>
              </a:rPr>
              <a:t>Št. iteracij</a:t>
            </a:r>
          </a:p>
          <a:p>
            <a:endParaRPr lang="en-GB" dirty="0" smtClean="0">
              <a:latin typeface="Bell MT" panose="02020503060305020303" pitchFamily="18" charset="0"/>
            </a:endParaRPr>
          </a:p>
          <a:p>
            <a:r>
              <a:rPr lang="en-GB" dirty="0" smtClean="0">
                <a:latin typeface="Bell MT" panose="02020503060305020303" pitchFamily="18" charset="0"/>
              </a:rPr>
              <a:t>2 SSSC </a:t>
            </a:r>
          </a:p>
          <a:p>
            <a:endParaRPr lang="en-GB" dirty="0" smtClean="0">
              <a:latin typeface="+mn-lt"/>
            </a:endParaRPr>
          </a:p>
          <a:p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384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/>
          <a:lstStyle/>
          <a:p>
            <a:r>
              <a:rPr lang="sl-SI" b="1" dirty="0" smtClean="0">
                <a:effectLst/>
                <a:latin typeface="Bell MT" panose="02020503060305020303" pitchFamily="18" charset="0"/>
              </a:rPr>
              <a:t>Hvala za vašo pozornost</a:t>
            </a:r>
            <a:r>
              <a:rPr lang="en-GB" b="1" dirty="0" smtClean="0">
                <a:effectLst/>
                <a:latin typeface="Bell MT" panose="02020503060305020303" pitchFamily="18" charset="0"/>
              </a:rPr>
              <a:t>!</a:t>
            </a:r>
            <a:endParaRPr lang="en-GB" b="1" dirty="0">
              <a:effectLst/>
              <a:latin typeface="Bell MT" panose="020205030603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>
              <a:latin typeface="+mn-lt"/>
            </a:endParaRPr>
          </a:p>
          <a:p>
            <a:endParaRPr lang="en-GB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384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393</TotalTime>
  <Words>113</Words>
  <Application>Microsoft Office PowerPoint</Application>
  <PresentationFormat>Diaprojekcija na zaslonu (4:3)</PresentationFormat>
  <Paragraphs>36</Paragraphs>
  <Slides>8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Vdelani OLE strežniki</vt:lpstr>
      </vt:variant>
      <vt:variant>
        <vt:i4>1</vt:i4>
      </vt:variant>
      <vt:variant>
        <vt:lpstr>Naslovi diapozitivov</vt:lpstr>
      </vt:variant>
      <vt:variant>
        <vt:i4>8</vt:i4>
      </vt:variant>
    </vt:vector>
  </HeadingPairs>
  <TitlesOfParts>
    <vt:vector size="10" baseType="lpstr">
      <vt:lpstr>Presentation1</vt:lpstr>
      <vt:lpstr>Equation</vt:lpstr>
      <vt:lpstr>MODEL STATIČNEGA SINHRONSKEGA SERIJSKEGA KOMPENZATORJA</vt:lpstr>
      <vt:lpstr>UVOD</vt:lpstr>
      <vt:lpstr>STATIČNI SINHRONSKI SERIJSKI KOMPENZATOR</vt:lpstr>
      <vt:lpstr>REGULACIJA NAPETOSTI</vt:lpstr>
      <vt:lpstr>IEEE 34 BUS TEST SYSTEM  IEEE 34 VOZLIŠČNI TESTNI SISTEM</vt:lpstr>
      <vt:lpstr>REZULTATI</vt:lpstr>
      <vt:lpstr>ZAKLJUČEK</vt:lpstr>
      <vt:lpstr>Hvala za vašo pozornost!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Dobrodošli na  Fakulteti za elektrotehniko</dc:title>
  <dc:creator>Nina Gržinič</dc:creator>
  <cp:lastModifiedBy>Jerneja</cp:lastModifiedBy>
  <cp:revision>42</cp:revision>
  <dcterms:created xsi:type="dcterms:W3CDTF">2012-01-26T11:40:17Z</dcterms:created>
  <dcterms:modified xsi:type="dcterms:W3CDTF">2015-04-30T04:51:32Z</dcterms:modified>
</cp:coreProperties>
</file>