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72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1511" autoAdjust="0"/>
  </p:normalViewPr>
  <p:slideViewPr>
    <p:cSldViewPr>
      <p:cViewPr varScale="1">
        <p:scale>
          <a:sx n="82" d="100"/>
          <a:sy n="82" d="100"/>
        </p:scale>
        <p:origin x="-24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A6CD3-682B-43DA-969E-70A2C91C30EA}" type="datetimeFigureOut">
              <a:rPr lang="sl-SI" smtClean="0"/>
              <a:pPr/>
              <a:t>9.5.2013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891CD-2C8E-4EC2-9D65-6FB6F9B0E830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2118260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624F-42CF-41FA-AC1E-3E2D82B46A1D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4EED3-D059-4811-83C7-5C97A9CC67EC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A488-79E1-4D60-AC50-569E19C5CF92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EFC9A-43CD-4995-93C3-CD83CDD822C8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91696-6878-408A-B982-30A4E3FB7614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CFD3F-ED1C-461A-8587-D0EEE0937524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3D8B-DF05-4ADB-9AAF-4D5517AF7ADD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3B3E2-C940-4163-A6DA-BD02F1808966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B3340-AB1B-44C0-B0D1-6B9BC1E61AF6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A6136-4C64-449E-B5E3-E1C2A0D7C988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l-SI" smtClean="0"/>
              <a:t>Kliknite ikono, če želite dodati sliko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9798D-B4BD-4D21-BFBA-667B8400FE02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Uredite slog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B9BA433-A30F-48F2-83FD-2D13C3CAF6F7}" type="datetime1">
              <a:rPr lang="sl-SI" smtClean="0"/>
              <a:pPr/>
              <a:t>9.5.2013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22. Mednarodno posvetovanje Komunalna Energetika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FC15BAF-6BD2-485E-80D2-C7FD7F26F5AB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slov 2"/>
          <p:cNvSpPr>
            <a:spLocks noGrp="1"/>
          </p:cNvSpPr>
          <p:nvPr>
            <p:ph type="subTitle" idx="4294967295"/>
          </p:nvPr>
        </p:nvSpPr>
        <p:spPr>
          <a:xfrm>
            <a:off x="1871663" y="4845595"/>
            <a:ext cx="5400675" cy="4556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sl-SI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Ernest Belič, Klemen Deželak, Gorazd Štumberger</a:t>
            </a:r>
          </a:p>
        </p:txBody>
      </p:sp>
      <p:sp>
        <p:nvSpPr>
          <p:cNvPr id="2" name="Naslov 1"/>
          <p:cNvSpPr>
            <a:spLocks noGrp="1"/>
          </p:cNvSpPr>
          <p:nvPr>
            <p:ph type="ctrTitle" idx="4294967295"/>
          </p:nvPr>
        </p:nvSpPr>
        <p:spPr>
          <a:xfrm>
            <a:off x="647700" y="2869927"/>
            <a:ext cx="7848600" cy="1927225"/>
          </a:xfrm>
        </p:spPr>
        <p:txBody>
          <a:bodyPr>
            <a:noAutofit/>
          </a:bodyPr>
          <a:lstStyle/>
          <a:p>
            <a:pPr algn="ctr"/>
            <a:r>
              <a:rPr lang="sl-SI" sz="28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DINAMIČNI MODEL DISTRIBUCIJSKEGA OMREŽJA S PRIKLJUČENIMI RAZPRŠENIMI VIRI</a:t>
            </a:r>
            <a:endParaRPr lang="sl-SI" sz="28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Slika 5" descr="logo-um-feri-hq.png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 r="66" b="34336"/>
          <a:stretch>
            <a:fillRect/>
          </a:stretch>
        </p:blipFill>
        <p:spPr>
          <a:xfrm>
            <a:off x="3477699" y="484192"/>
            <a:ext cx="2078320" cy="746004"/>
          </a:xfrm>
          <a:prstGeom prst="rect">
            <a:avLst/>
          </a:prstGeom>
        </p:spPr>
      </p:pic>
      <p:pic>
        <p:nvPicPr>
          <p:cNvPr id="7" name="Slika 6" descr="logo-um-feri-hq.png"/>
          <p:cNvPicPr>
            <a:picLocks noChangeAspect="1"/>
          </p:cNvPicPr>
          <p:nvPr/>
        </p:nvPicPr>
        <p:blipFill>
          <a:blip r:embed="rId2" cstate="print">
            <a:lum bright="-30000"/>
          </a:blip>
          <a:srcRect t="62259" r="179"/>
          <a:stretch>
            <a:fillRect/>
          </a:stretch>
        </p:blipFill>
        <p:spPr>
          <a:xfrm>
            <a:off x="3296632" y="1124744"/>
            <a:ext cx="2440455" cy="504056"/>
          </a:xfrm>
          <a:prstGeom prst="rect">
            <a:avLst/>
          </a:prstGeom>
        </p:spPr>
      </p:pic>
      <p:sp>
        <p:nvSpPr>
          <p:cNvPr id="4" name="PoljeZBesedilom 3"/>
          <p:cNvSpPr txBox="1"/>
          <p:nvPr/>
        </p:nvSpPr>
        <p:spPr>
          <a:xfrm>
            <a:off x="1511660" y="2771636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22. Mednarodno posvetovanje Komunalna </a:t>
            </a:r>
            <a:r>
              <a:rPr lang="sl-SI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</a:t>
            </a:r>
            <a:r>
              <a:rPr lang="sl-SI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nergetika</a:t>
            </a:r>
            <a:endParaRPr lang="sl-SI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Podnaslov 2"/>
          <p:cNvSpPr txBox="1">
            <a:spLocks/>
          </p:cNvSpPr>
          <p:nvPr/>
        </p:nvSpPr>
        <p:spPr>
          <a:xfrm>
            <a:off x="1871700" y="6093296"/>
            <a:ext cx="5400600" cy="456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l-SI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Maribor, 15. maj 2013 </a:t>
            </a:r>
            <a:endParaRPr lang="sl-SI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32" name="Picture 8" descr="C:\Users\Ernest\AppData\Local\Temp\komunalna 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659" y="1892643"/>
            <a:ext cx="810682" cy="9602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Raven povezovalnik 11"/>
          <p:cNvCxnSpPr/>
          <p:nvPr/>
        </p:nvCxnSpPr>
        <p:spPr>
          <a:xfrm>
            <a:off x="791580" y="4437112"/>
            <a:ext cx="756084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1970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Predstavitev modela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10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179"/>
          <a:stretch>
            <a:fillRect/>
          </a:stretch>
        </p:blipFill>
        <p:spPr bwMode="auto">
          <a:xfrm>
            <a:off x="467544" y="1340767"/>
            <a:ext cx="8208912" cy="535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420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Rezultati simulacijskih izračunov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11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4" name="Ograda vsebine 2"/>
          <p:cNvSpPr txBox="1">
            <a:spLocks/>
          </p:cNvSpPr>
          <p:nvPr/>
        </p:nvSpPr>
        <p:spPr>
          <a:xfrm>
            <a:off x="611559" y="5859270"/>
            <a:ext cx="8352929" cy="6660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smtClean="0"/>
              <a:t>Rezultati simulacijskih izračunov brez priključenih razpršenih virov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556791"/>
            <a:ext cx="7920882" cy="4329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751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Rezultati simulacijskih izračunov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12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4" name="Ograda vsebine 2"/>
          <p:cNvSpPr txBox="1">
            <a:spLocks/>
          </p:cNvSpPr>
          <p:nvPr/>
        </p:nvSpPr>
        <p:spPr>
          <a:xfrm>
            <a:off x="611559" y="5859270"/>
            <a:ext cx="8352929" cy="6660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smtClean="0"/>
              <a:t>Rezultati simulacijskih izračunov pri polovični proizvodnji razpršenih virov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05" y="1556792"/>
            <a:ext cx="7876591" cy="43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2715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Rezultati simulacijskih izračunov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13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4" name="Ograda vsebine 2"/>
          <p:cNvSpPr txBox="1">
            <a:spLocks/>
          </p:cNvSpPr>
          <p:nvPr/>
        </p:nvSpPr>
        <p:spPr>
          <a:xfrm>
            <a:off x="611559" y="5859270"/>
            <a:ext cx="8352929" cy="6660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smtClean="0"/>
              <a:t>Rezultati simulacijskih izračunov pri maksimalni proizvodnji razpršenih virov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93" y="1546472"/>
            <a:ext cx="7969414" cy="433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469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Zaključek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14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8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sl-SI" dirty="0" smtClean="0"/>
              <a:t>Z modelom je možno izračunati različna obratovalna stanja.</a:t>
            </a:r>
          </a:p>
          <a:p>
            <a:pPr>
              <a:spcAft>
                <a:spcPts val="1200"/>
              </a:spcAft>
            </a:pPr>
            <a:r>
              <a:rPr lang="sl-SI" dirty="0" smtClean="0"/>
              <a:t>Prav tako je možno izvesti analizo prenosnih izgub.</a:t>
            </a:r>
          </a:p>
          <a:p>
            <a:pPr>
              <a:spcAft>
                <a:spcPts val="1200"/>
              </a:spcAft>
            </a:pPr>
            <a:r>
              <a:rPr lang="sl-SI" dirty="0" smtClean="0"/>
              <a:t>Vključevanje razpršene proizvodnje v distribucijsko omrežje bo prineslo spremembe v napetostnih profilih in prenosnih izgubah.</a:t>
            </a:r>
          </a:p>
          <a:p>
            <a:pPr>
              <a:spcAft>
                <a:spcPts val="1200"/>
              </a:spcAft>
            </a:pPr>
            <a:r>
              <a:rPr lang="sl-SI" dirty="0" smtClean="0"/>
              <a:t>S smiselnim vključevanjem razpršene proizvodnje v omrežje bi bilo možno zmanjšati prenosne izgube, prav tako bi bilo možno v kritičnih delih omrežja popravljati napetostne razmere.</a:t>
            </a:r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221022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3284984"/>
            <a:ext cx="8229600" cy="990600"/>
          </a:xfrm>
        </p:spPr>
        <p:txBody>
          <a:bodyPr/>
          <a:lstStyle/>
          <a:p>
            <a:pPr algn="ctr"/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Hvala za pozornost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15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403690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Vsebina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8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l-SI" sz="2800" dirty="0" smtClean="0"/>
              <a:t>Cilji</a:t>
            </a:r>
          </a:p>
          <a:p>
            <a:pPr>
              <a:lnSpc>
                <a:spcPct val="150000"/>
              </a:lnSpc>
            </a:pPr>
            <a:r>
              <a:rPr lang="sl-SI" sz="2800" dirty="0" smtClean="0"/>
              <a:t>Modeliranje elementov elektroenergetskega sistema</a:t>
            </a:r>
          </a:p>
          <a:p>
            <a:pPr>
              <a:lnSpc>
                <a:spcPct val="150000"/>
              </a:lnSpc>
            </a:pPr>
            <a:r>
              <a:rPr lang="sl-SI" sz="2800" dirty="0" smtClean="0"/>
              <a:t>Predstavitev modela</a:t>
            </a:r>
          </a:p>
          <a:p>
            <a:pPr>
              <a:lnSpc>
                <a:spcPct val="150000"/>
              </a:lnSpc>
            </a:pPr>
            <a:r>
              <a:rPr lang="sl-SI" sz="2800" dirty="0" smtClean="0"/>
              <a:t>Predstavitev rezultatov simulacijskih izračunov</a:t>
            </a:r>
          </a:p>
          <a:p>
            <a:pPr>
              <a:lnSpc>
                <a:spcPct val="150000"/>
              </a:lnSpc>
            </a:pPr>
            <a:r>
              <a:rPr lang="sl-SI" sz="2800" dirty="0" smtClean="0"/>
              <a:t>Zaključek</a:t>
            </a:r>
            <a:endParaRPr lang="sl-SI" sz="2800" dirty="0"/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2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810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Cilji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r>
              <a:rPr lang="sl-SI" dirty="0" smtClean="0"/>
              <a:t>Razvoj modela omrežja s katerim bo možno analizirati vplive razpršene proizvodnje na distribucijsko omrežje.</a:t>
            </a:r>
          </a:p>
          <a:p>
            <a:pPr marL="0" indent="0">
              <a:buNone/>
            </a:pPr>
            <a:endParaRPr lang="sl-SI" dirty="0" smtClean="0"/>
          </a:p>
          <a:p>
            <a:r>
              <a:rPr lang="sl-SI" dirty="0" smtClean="0"/>
              <a:t>Glavni vplivi, ki jih želimo analizirati so:</a:t>
            </a:r>
          </a:p>
          <a:p>
            <a:pPr lvl="1"/>
            <a:r>
              <a:rPr lang="sl-SI" dirty="0" smtClean="0"/>
              <a:t>Vpliv razpršene proizvodnje na napetostni profil v omrežju.</a:t>
            </a:r>
          </a:p>
          <a:p>
            <a:pPr lvl="1"/>
            <a:r>
              <a:rPr lang="sl-SI" dirty="0" smtClean="0"/>
              <a:t>Vpliv razpršene proizvodnje na prenosne izgube.</a:t>
            </a:r>
            <a:endParaRPr lang="sl-SI" dirty="0"/>
          </a:p>
          <a:p>
            <a:endParaRPr lang="sl-SI" dirty="0" smtClean="0"/>
          </a:p>
          <a:p>
            <a:r>
              <a:rPr lang="sl-SI" dirty="0" smtClean="0"/>
              <a:t>Omejitve v omrežju nam predstavljajo:</a:t>
            </a:r>
          </a:p>
          <a:p>
            <a:pPr lvl="1"/>
            <a:r>
              <a:rPr lang="sl-SI" dirty="0" smtClean="0"/>
              <a:t>S standardom SIST 50160 definirane omejitve napetosti v omrežju.</a:t>
            </a:r>
          </a:p>
          <a:p>
            <a:pPr lvl="1"/>
            <a:r>
              <a:rPr lang="sl-SI" dirty="0" smtClean="0"/>
              <a:t>Tokovne omejitve posameznih vodov.</a:t>
            </a:r>
          </a:p>
          <a:p>
            <a:endParaRPr lang="sl-SI" dirty="0"/>
          </a:p>
          <a:p>
            <a:r>
              <a:rPr lang="sl-SI" dirty="0" smtClean="0"/>
              <a:t>Uporaba programskega paketa </a:t>
            </a:r>
            <a:r>
              <a:rPr lang="sl-SI" dirty="0" err="1" smtClean="0"/>
              <a:t>Matlab</a:t>
            </a:r>
            <a:r>
              <a:rPr lang="sl-SI" dirty="0" smtClean="0"/>
              <a:t>/</a:t>
            </a:r>
            <a:r>
              <a:rPr lang="sl-SI" dirty="0" err="1" smtClean="0"/>
              <a:t>Simulink</a:t>
            </a:r>
            <a:r>
              <a:rPr lang="sl-SI" dirty="0" smtClean="0"/>
              <a:t> </a:t>
            </a:r>
            <a:endParaRPr lang="sl-SI" dirty="0"/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3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333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Modeliranje elementov EES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46856" y="1600200"/>
            <a:ext cx="8229600" cy="1756792"/>
          </a:xfrm>
        </p:spPr>
        <p:txBody>
          <a:bodyPr/>
          <a:lstStyle/>
          <a:p>
            <a:r>
              <a:rPr lang="sl-SI" dirty="0" smtClean="0"/>
              <a:t>Model tujega omrežja:</a:t>
            </a:r>
          </a:p>
          <a:p>
            <a:pPr lvl="1"/>
            <a:r>
              <a:rPr lang="sl-SI" dirty="0" smtClean="0"/>
              <a:t>Idealni napetostni izvor in serijska reaktanca </a:t>
            </a:r>
            <a:r>
              <a:rPr lang="sl-SI" i="1" dirty="0" smtClean="0"/>
              <a:t>X</a:t>
            </a:r>
            <a:r>
              <a:rPr lang="sl-SI" i="1" baseline="-25000" dirty="0" smtClean="0"/>
              <a:t>Q</a:t>
            </a:r>
            <a:endParaRPr lang="sl-SI" dirty="0" smtClean="0"/>
          </a:p>
          <a:p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	</a:t>
            </a: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4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159" t="23840" r="84566" b="73683"/>
          <a:stretch>
            <a:fillRect/>
          </a:stretch>
        </p:blipFill>
        <p:spPr bwMode="auto">
          <a:xfrm>
            <a:off x="6696236" y="2852936"/>
            <a:ext cx="1440160" cy="203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graphicFrame>
        <p:nvGraphicFramePr>
          <p:cNvPr id="5" name="Predme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69610641"/>
              </p:ext>
            </p:extLst>
          </p:nvPr>
        </p:nvGraphicFramePr>
        <p:xfrm>
          <a:off x="971600" y="2954980"/>
          <a:ext cx="2019300" cy="1111250"/>
        </p:xfrm>
        <a:graphic>
          <a:graphicData uri="http://schemas.openxmlformats.org/presentationml/2006/ole">
            <p:oleObj spid="_x0000_s2060" name="Equation" r:id="rId4" imgW="876240" imgH="482400" progId="Equation.DSMT4">
              <p:embed/>
            </p:oleObj>
          </a:graphicData>
        </a:graphic>
      </p:graphicFrame>
      <p:sp>
        <p:nvSpPr>
          <p:cNvPr id="9" name="Ograda vsebine 2"/>
          <p:cNvSpPr txBox="1">
            <a:spLocks/>
          </p:cNvSpPr>
          <p:nvPr/>
        </p:nvSpPr>
        <p:spPr>
          <a:xfrm>
            <a:off x="467544" y="4653136"/>
            <a:ext cx="4978896" cy="1756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i="1" dirty="0" err="1" smtClean="0"/>
              <a:t>U</a:t>
            </a:r>
            <a:r>
              <a:rPr lang="sl-SI" i="1" baseline="-25000" dirty="0" err="1" smtClean="0"/>
              <a:t>nQ</a:t>
            </a:r>
            <a:r>
              <a:rPr lang="sl-SI" i="1" dirty="0"/>
              <a:t> </a:t>
            </a:r>
            <a:r>
              <a:rPr lang="sl-SI" i="1" dirty="0" smtClean="0"/>
              <a:t>– </a:t>
            </a:r>
            <a:r>
              <a:rPr lang="sl-SI" dirty="0" smtClean="0"/>
              <a:t>nazivna napetost omrežja</a:t>
            </a:r>
          </a:p>
          <a:p>
            <a:r>
              <a:rPr lang="sl-SI" i="1" dirty="0" err="1" smtClean="0"/>
              <a:t>S</a:t>
            </a:r>
            <a:r>
              <a:rPr lang="sl-SI" i="1" baseline="-25000" dirty="0" err="1" smtClean="0"/>
              <a:t>kQ</a:t>
            </a:r>
            <a:r>
              <a:rPr lang="sl-SI" i="1" dirty="0" smtClean="0"/>
              <a:t> – </a:t>
            </a:r>
            <a:r>
              <a:rPr lang="sl-SI" dirty="0" smtClean="0"/>
              <a:t>kratkostična moč omrežja</a:t>
            </a:r>
            <a:endParaRPr lang="sl-SI" i="1" dirty="0" smtClean="0"/>
          </a:p>
          <a:p>
            <a:pPr marL="0" indent="0">
              <a:buFont typeface="Arial" pitchFamily="34" charset="0"/>
              <a:buNone/>
            </a:pPr>
            <a:r>
              <a:rPr lang="sl-SI" dirty="0" smtClean="0"/>
              <a:t>	</a:t>
            </a:r>
          </a:p>
        </p:txBody>
      </p:sp>
      <p:sp>
        <p:nvSpPr>
          <p:cNvPr id="11" name="Ograda vsebine 2"/>
          <p:cNvSpPr txBox="1">
            <a:spLocks/>
          </p:cNvSpPr>
          <p:nvPr/>
        </p:nvSpPr>
        <p:spPr>
          <a:xfrm>
            <a:off x="6228184" y="4797152"/>
            <a:ext cx="2376264" cy="1756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/>
              <a:t>Predstavitev tujega omrežja v modelu</a:t>
            </a:r>
          </a:p>
          <a:p>
            <a:pPr marL="0" indent="0">
              <a:buFont typeface="Arial" pitchFamily="34" charset="0"/>
              <a:buNone/>
            </a:pPr>
            <a:r>
              <a:rPr lang="sl-SI" dirty="0" smtClean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287916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Modeliranje elementov EES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46856" y="1600200"/>
            <a:ext cx="8229600" cy="1756792"/>
          </a:xfrm>
        </p:spPr>
        <p:txBody>
          <a:bodyPr/>
          <a:lstStyle/>
          <a:p>
            <a:r>
              <a:rPr lang="sl-SI" dirty="0" smtClean="0"/>
              <a:t>Model voda:</a:t>
            </a:r>
          </a:p>
          <a:p>
            <a:pPr lvl="1"/>
            <a:r>
              <a:rPr lang="sl-SI" dirty="0" smtClean="0"/>
              <a:t>Trifazni </a:t>
            </a:r>
            <a:r>
              <a:rPr lang="el-GR" dirty="0" smtClean="0"/>
              <a:t>π</a:t>
            </a:r>
            <a:r>
              <a:rPr lang="sl-SI" dirty="0" smtClean="0"/>
              <a:t> </a:t>
            </a:r>
            <a:r>
              <a:rPr lang="sl-SI" dirty="0" smtClean="0"/>
              <a:t>model voda</a:t>
            </a:r>
          </a:p>
          <a:p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	</a:t>
            </a: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5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042" y="2492896"/>
            <a:ext cx="7655916" cy="3686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3198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Modeliranje elementov EES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46856" y="1600200"/>
            <a:ext cx="8229600" cy="1756792"/>
          </a:xfrm>
        </p:spPr>
        <p:txBody>
          <a:bodyPr/>
          <a:lstStyle/>
          <a:p>
            <a:r>
              <a:rPr lang="sl-SI" dirty="0" smtClean="0"/>
              <a:t>Model voda:</a:t>
            </a:r>
          </a:p>
          <a:p>
            <a:pPr lvl="1"/>
            <a:r>
              <a:rPr lang="sl-SI" dirty="0" smtClean="0"/>
              <a:t>Trifazni vod predstavljen z enofaznimi</a:t>
            </a:r>
            <a:r>
              <a:rPr lang="sl-SI" dirty="0" smtClean="0"/>
              <a:t> </a:t>
            </a:r>
            <a:r>
              <a:rPr lang="el-GR" dirty="0" smtClean="0"/>
              <a:t>π</a:t>
            </a:r>
            <a:r>
              <a:rPr lang="sl-SI" dirty="0" smtClean="0"/>
              <a:t> </a:t>
            </a:r>
            <a:r>
              <a:rPr lang="sl-SI" dirty="0" smtClean="0"/>
              <a:t>modeli </a:t>
            </a:r>
            <a:r>
              <a:rPr lang="sl-SI" dirty="0" smtClean="0"/>
              <a:t>voda</a:t>
            </a:r>
          </a:p>
          <a:p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	</a:t>
            </a: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6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596" y="2636911"/>
            <a:ext cx="7272808" cy="406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3198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Modeliranje elementov EES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46856" y="1600200"/>
            <a:ext cx="8229600" cy="1756792"/>
          </a:xfrm>
        </p:spPr>
        <p:txBody>
          <a:bodyPr/>
          <a:lstStyle/>
          <a:p>
            <a:r>
              <a:rPr lang="sl-SI" dirty="0" smtClean="0"/>
              <a:t>Model transformatorja: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	</a:t>
            </a: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7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1" name="Ograda vsebine 2"/>
          <p:cNvSpPr txBox="1">
            <a:spLocks/>
          </p:cNvSpPr>
          <p:nvPr/>
        </p:nvSpPr>
        <p:spPr>
          <a:xfrm>
            <a:off x="29670" y="2636912"/>
            <a:ext cx="4542330" cy="5400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/>
              <a:t>Potrebni parametri za izračun modela</a:t>
            </a:r>
          </a:p>
        </p:txBody>
      </p:sp>
      <p:sp>
        <p:nvSpPr>
          <p:cNvPr id="14" name="Ograda vsebine 2"/>
          <p:cNvSpPr txBox="1">
            <a:spLocks/>
          </p:cNvSpPr>
          <p:nvPr/>
        </p:nvSpPr>
        <p:spPr>
          <a:xfrm>
            <a:off x="5297154" y="6201308"/>
            <a:ext cx="3595326" cy="5400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l-SI" dirty="0" smtClean="0"/>
              <a:t>Model v programskem paketu</a:t>
            </a: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15270763"/>
              </p:ext>
            </p:extLst>
          </p:nvPr>
        </p:nvGraphicFramePr>
        <p:xfrm>
          <a:off x="28600" y="2990090"/>
          <a:ext cx="4618336" cy="3456384"/>
        </p:xfrm>
        <a:graphic>
          <a:graphicData uri="http://schemas.openxmlformats.org/drawingml/2006/table">
            <a:tbl>
              <a:tblPr firstRow="1" firstCol="1" bandRow="1"/>
              <a:tblGrid>
                <a:gridCol w="2962152"/>
                <a:gridCol w="864096"/>
                <a:gridCol w="792088"/>
              </a:tblGrid>
              <a:tr h="432048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Parameter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Oznaka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Enota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Moč na VN strani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sl-SI" sz="1200" baseline="-25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kVA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Moč na NN strani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S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sl-SI" sz="1200" baseline="-25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kVA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Napetost na VN strani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sl-SI" sz="1200" baseline="-25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kV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Napetost na NN strani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n</a:t>
                      </a:r>
                      <a:r>
                        <a:rPr lang="sl-SI" sz="1200" baseline="-25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kV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Kratkostična napetost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k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Moč kratkega stika pri 75°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k</a:t>
                      </a:r>
                      <a:r>
                        <a:rPr lang="sl-SI" sz="1200" baseline="-25000"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kW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Tok prostega teka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sl-SI" sz="1200" baseline="-250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Moč prostega teka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P</a:t>
                      </a:r>
                      <a:r>
                        <a:rPr lang="sl-SI" sz="1200" baseline="-250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kW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Upornost med VN sponkama A in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AB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Upornost med VN sponkama B in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BC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Upornost med VN sponkama C in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CA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Upornost med NN sponkama a in 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ab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>
                          <a:effectLst/>
                          <a:latin typeface="Times New Roman"/>
                          <a:ea typeface="Times New Roman"/>
                        </a:rPr>
                        <a:t>Upornost med NN sponkama b in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bc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indent="215900" algn="l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Upornost med NN sponkama c in 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i="1">
                          <a:effectLst/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sl-SI" sz="1200" i="1" baseline="-25000">
                          <a:effectLst/>
                          <a:latin typeface="Times New Roman"/>
                          <a:ea typeface="Times New Roman"/>
                        </a:rPr>
                        <a:t>ca</a:t>
                      </a:r>
                      <a:endParaRPr lang="sl-SI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15900" algn="ctr">
                        <a:lnSpc>
                          <a:spcPts val="16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l-SI" sz="1200" dirty="0">
                          <a:effectLst/>
                          <a:latin typeface="Times New Roman"/>
                          <a:ea typeface="Times New Roman"/>
                        </a:rPr>
                        <a:t>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3" y="1988840"/>
            <a:ext cx="4286069" cy="424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0421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Modeliranje elementov EES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46856" y="1600200"/>
            <a:ext cx="8229600" cy="1756792"/>
          </a:xfrm>
        </p:spPr>
        <p:txBody>
          <a:bodyPr/>
          <a:lstStyle/>
          <a:p>
            <a:r>
              <a:rPr lang="sl-SI" dirty="0" smtClean="0"/>
              <a:t>Model bremena:</a:t>
            </a:r>
          </a:p>
          <a:p>
            <a:pPr marL="0" indent="0">
              <a:buNone/>
            </a:pP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	</a:t>
            </a: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8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4" name="Ograda vsebine 2"/>
          <p:cNvSpPr txBox="1">
            <a:spLocks/>
          </p:cNvSpPr>
          <p:nvPr/>
        </p:nvSpPr>
        <p:spPr>
          <a:xfrm>
            <a:off x="2124996" y="5715254"/>
            <a:ext cx="4894008" cy="6660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smtClean="0"/>
              <a:t>Model bremena s konstantno impedanco v programskem paketu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04863"/>
            <a:ext cx="5616624" cy="339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22827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Modeliranje elementov EES</a:t>
            </a:r>
            <a:endParaRPr lang="sl-SI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446856" y="1600200"/>
            <a:ext cx="8229600" cy="964704"/>
          </a:xfrm>
        </p:spPr>
        <p:txBody>
          <a:bodyPr>
            <a:normAutofit/>
          </a:bodyPr>
          <a:lstStyle/>
          <a:p>
            <a:r>
              <a:rPr lang="sl-SI" dirty="0" smtClean="0"/>
              <a:t>Model razpršenega vira:</a:t>
            </a:r>
          </a:p>
          <a:p>
            <a:pPr lvl="1"/>
            <a:r>
              <a:rPr lang="sl-SI" dirty="0"/>
              <a:t>Vir, ki mu je možno ločeno nastavljati delovno in jalovo </a:t>
            </a:r>
            <a:r>
              <a:rPr lang="sl-SI" dirty="0" smtClean="0"/>
              <a:t>moč	</a:t>
            </a:r>
          </a:p>
        </p:txBody>
      </p:sp>
      <p:sp>
        <p:nvSpPr>
          <p:cNvPr id="12" name="Ograda noge 11"/>
          <p:cNvSpPr>
            <a:spLocks noGrp="1"/>
          </p:cNvSpPr>
          <p:nvPr>
            <p:ph type="ftr" sz="quarter" idx="11"/>
          </p:nvPr>
        </p:nvSpPr>
        <p:spPr>
          <a:xfrm>
            <a:off x="0" y="18288"/>
            <a:ext cx="4499992" cy="329184"/>
          </a:xfrm>
        </p:spPr>
        <p:txBody>
          <a:bodyPr/>
          <a:lstStyle/>
          <a:p>
            <a:r>
              <a:rPr lang="pl-PL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22. Mednarodno posvetovanje Komunalna energetika</a:t>
            </a:r>
            <a:endParaRPr lang="sl-SI" sz="1400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Ograda številke diapozitiva 12"/>
          <p:cNvSpPr>
            <a:spLocks noGrp="1"/>
          </p:cNvSpPr>
          <p:nvPr>
            <p:ph type="sldNum" sz="quarter" idx="12"/>
          </p:nvPr>
        </p:nvSpPr>
        <p:spPr>
          <a:xfrm>
            <a:off x="8077200" y="18288"/>
            <a:ext cx="1066800" cy="329184"/>
          </a:xfrm>
        </p:spPr>
        <p:txBody>
          <a:bodyPr/>
          <a:lstStyle/>
          <a:p>
            <a:pPr algn="ctr"/>
            <a:fld id="{4FC15BAF-6BD2-485E-80D2-C7FD7F26F5AB}" type="slidenum">
              <a:rPr lang="sl-SI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pPr algn="ctr"/>
              <a:t>9</a:t>
            </a:fld>
            <a:endParaRPr lang="sl-SI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14" name="Ograda vsebine 2"/>
          <p:cNvSpPr txBox="1">
            <a:spLocks/>
          </p:cNvSpPr>
          <p:nvPr/>
        </p:nvSpPr>
        <p:spPr>
          <a:xfrm>
            <a:off x="2124996" y="6003286"/>
            <a:ext cx="4894008" cy="666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sl-SI" dirty="0" smtClean="0"/>
              <a:t>Model razpršenega vira </a:t>
            </a:r>
          </a:p>
        </p:txBody>
      </p:sp>
      <p:pic>
        <p:nvPicPr>
          <p:cNvPr id="9218" name="Slika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2526421"/>
            <a:ext cx="4504853" cy="335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2496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asnost">
  <a:themeElements>
    <a:clrScheme name="Po meri 7">
      <a:dk1>
        <a:sysClr val="windowText" lastClr="000000"/>
      </a:dk1>
      <a:lt1>
        <a:sysClr val="window" lastClr="FFFFFF"/>
      </a:lt1>
      <a:dk2>
        <a:srgbClr val="BFBFBF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Pisarna – klasičn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Jasnos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389</TotalTime>
  <Words>512</Words>
  <Application>Microsoft Office PowerPoint</Application>
  <PresentationFormat>Diaprojekcija na zaslonu (4:3)</PresentationFormat>
  <Paragraphs>143</Paragraphs>
  <Slides>15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Vdelani OLE strežniki</vt:lpstr>
      </vt:variant>
      <vt:variant>
        <vt:i4>1</vt:i4>
      </vt:variant>
      <vt:variant>
        <vt:lpstr>Naslovi diapozitivov</vt:lpstr>
      </vt:variant>
      <vt:variant>
        <vt:i4>15</vt:i4>
      </vt:variant>
    </vt:vector>
  </HeadingPairs>
  <TitlesOfParts>
    <vt:vector size="17" baseType="lpstr">
      <vt:lpstr>Jasnost</vt:lpstr>
      <vt:lpstr>Equation</vt:lpstr>
      <vt:lpstr>DINAMIČNI MODEL DISTRIBUCIJSKEGA OMREŽJA S PRIKLJUČENIMI RAZPRŠENIMI VIRI</vt:lpstr>
      <vt:lpstr>Vsebina</vt:lpstr>
      <vt:lpstr>Cilji</vt:lpstr>
      <vt:lpstr>Modeliranje elementov EES</vt:lpstr>
      <vt:lpstr>Modeliranje elementov EES</vt:lpstr>
      <vt:lpstr>Modeliranje elementov EES</vt:lpstr>
      <vt:lpstr>Modeliranje elementov EES</vt:lpstr>
      <vt:lpstr>Modeliranje elementov EES</vt:lpstr>
      <vt:lpstr>Modeliranje elementov EES</vt:lpstr>
      <vt:lpstr>Predstavitev modela</vt:lpstr>
      <vt:lpstr>Rezultati simulacijskih izračunov</vt:lpstr>
      <vt:lpstr>Rezultati simulacijskih izračunov</vt:lpstr>
      <vt:lpstr>Rezultati simulacijskih izračunov</vt:lpstr>
      <vt:lpstr>Zaključek</vt:lpstr>
      <vt:lpstr>Hvala za pozornost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Ernest</dc:creator>
  <cp:lastModifiedBy>Ernest</cp:lastModifiedBy>
  <cp:revision>32</cp:revision>
  <dcterms:created xsi:type="dcterms:W3CDTF">2013-05-07T18:19:24Z</dcterms:created>
  <dcterms:modified xsi:type="dcterms:W3CDTF">2013-05-09T06:30:11Z</dcterms:modified>
</cp:coreProperties>
</file>