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8" r:id="rId4"/>
    <p:sldId id="259" r:id="rId5"/>
    <p:sldId id="258" r:id="rId6"/>
    <p:sldId id="260" r:id="rId7"/>
    <p:sldId id="269" r:id="rId8"/>
    <p:sldId id="261" r:id="rId9"/>
    <p:sldId id="270" r:id="rId10"/>
    <p:sldId id="271" r:id="rId11"/>
    <p:sldId id="266" r:id="rId12"/>
    <p:sldId id="267" r:id="rId13"/>
  </p:sldIdLst>
  <p:sldSz cx="9144000" cy="6858000" type="screen4x3"/>
  <p:notesSz cx="6669088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E1D"/>
    <a:srgbClr val="CC9900"/>
    <a:srgbClr val="D09622"/>
    <a:srgbClr val="D68B1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70143" autoAdjust="0"/>
  </p:normalViewPr>
  <p:slideViewPr>
    <p:cSldViewPr>
      <p:cViewPr>
        <p:scale>
          <a:sx n="70" d="100"/>
          <a:sy n="70" d="100"/>
        </p:scale>
        <p:origin x="-1572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156370338" cy="1563703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7DF4C-C063-4744-A8AC-25272E423E54}" type="datetimeFigureOut">
              <a:rPr lang="sl-SI" smtClean="0"/>
              <a:pPr/>
              <a:t>11.5.2015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AA1B2-550B-4112-A5C2-6C40A5B6D9FA}" type="slidenum">
              <a:rPr lang="sl-SI" smtClean="0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AA1B2-550B-4112-A5C2-6C40A5B6D9FA}" type="slidenum">
              <a:rPr lang="sl-SI" smtClean="0"/>
              <a:pPr/>
              <a:t>1</a:t>
            </a:fld>
            <a:endParaRPr 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AA1B2-550B-4112-A5C2-6C40A5B6D9FA}" type="slidenum">
              <a:rPr lang="sl-SI" smtClean="0"/>
              <a:pPr/>
              <a:t>2</a:t>
            </a:fld>
            <a:endParaRPr lang="sl-SI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l-SI" sz="1200" b="1" dirty="0" smtClean="0"/>
              <a:t>Točka 0: </a:t>
            </a:r>
            <a:r>
              <a:rPr lang="sl-SI" sz="1200" dirty="0" smtClean="0"/>
              <a:t>začetno nerentabilno stanje </a:t>
            </a:r>
            <a:r>
              <a:rPr lang="sl-SI" sz="1200" dirty="0" err="1" smtClean="0"/>
              <a:t>MeOH</a:t>
            </a:r>
            <a:r>
              <a:rPr lang="sl-SI" sz="1200" dirty="0" smtClean="0"/>
              <a:t> procesa;</a:t>
            </a:r>
          </a:p>
          <a:p>
            <a:pPr>
              <a:lnSpc>
                <a:spcPct val="150000"/>
              </a:lnSpc>
            </a:pPr>
            <a:r>
              <a:rPr lang="sl-SI" sz="1200" b="1" dirty="0" smtClean="0"/>
              <a:t>Točka 1: </a:t>
            </a:r>
            <a:r>
              <a:rPr lang="sl-SI" sz="1200" dirty="0" smtClean="0"/>
              <a:t>parametrično </a:t>
            </a:r>
            <a:r>
              <a:rPr lang="sl-SI" sz="1200" dirty="0" err="1" smtClean="0"/>
              <a:t>optimiranje</a:t>
            </a:r>
            <a:r>
              <a:rPr lang="sl-SI" sz="1200" dirty="0" smtClean="0"/>
              <a:t> kem. procesa;</a:t>
            </a:r>
          </a:p>
          <a:p>
            <a:pPr>
              <a:lnSpc>
                <a:spcPct val="150000"/>
              </a:lnSpc>
            </a:pPr>
            <a:r>
              <a:rPr lang="sl-SI" sz="1200" b="1" dirty="0" smtClean="0"/>
              <a:t>Točka 2: </a:t>
            </a:r>
            <a:r>
              <a:rPr lang="sl-SI" sz="1200" dirty="0" smtClean="0"/>
              <a:t>toplotna integracija procesa – zmanjšana poraba pogonskih sredstev (PS);</a:t>
            </a:r>
          </a:p>
          <a:p>
            <a:pPr>
              <a:lnSpc>
                <a:spcPct val="150000"/>
              </a:lnSpc>
            </a:pPr>
            <a:r>
              <a:rPr lang="sl-SI" sz="1200" b="1" dirty="0" smtClean="0"/>
              <a:t>Točka 3: </a:t>
            </a:r>
            <a:r>
              <a:rPr lang="sl-SI" sz="1200" dirty="0" smtClean="0"/>
              <a:t>rekonstruiranje v smeri proizvodnje novih produktov  npr. dimetil-eter (DME);</a:t>
            </a:r>
          </a:p>
          <a:p>
            <a:pPr>
              <a:lnSpc>
                <a:spcPct val="150000"/>
              </a:lnSpc>
            </a:pPr>
            <a:r>
              <a:rPr lang="sl-SI" sz="1200" b="1" dirty="0" smtClean="0"/>
              <a:t>Točki 4 in 5: </a:t>
            </a:r>
            <a:r>
              <a:rPr lang="sl-SI" sz="1200" dirty="0" smtClean="0"/>
              <a:t>TI in </a:t>
            </a:r>
            <a:r>
              <a:rPr lang="sl-SI" sz="1200" dirty="0" err="1" smtClean="0"/>
              <a:t>optimiranje</a:t>
            </a:r>
            <a:r>
              <a:rPr lang="sl-SI" sz="1200" dirty="0" smtClean="0"/>
              <a:t> nove procesne sheme;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sl-SI" b="1" dirty="0" smtClean="0"/>
              <a:t>Točki 6a in 6b: </a:t>
            </a:r>
            <a:r>
              <a:rPr lang="sl-SI" dirty="0" smtClean="0"/>
              <a:t>različne tehnologije (posredna in neposredna sinteza produkta);</a:t>
            </a:r>
          </a:p>
          <a:p>
            <a:pPr>
              <a:lnSpc>
                <a:spcPct val="150000"/>
              </a:lnSpc>
            </a:pPr>
            <a:r>
              <a:rPr lang="sl-SI" b="1" dirty="0" smtClean="0"/>
              <a:t>Točka 7: </a:t>
            </a:r>
            <a:r>
              <a:rPr lang="sl-SI" dirty="0" smtClean="0"/>
              <a:t>vključevanje</a:t>
            </a:r>
            <a:r>
              <a:rPr lang="sl-SI" b="1" dirty="0" smtClean="0"/>
              <a:t> </a:t>
            </a:r>
            <a:r>
              <a:rPr lang="sl-SI" dirty="0" smtClean="0"/>
              <a:t>obnovljivih surovin npr. bio-plin;</a:t>
            </a:r>
          </a:p>
          <a:p>
            <a:pPr>
              <a:lnSpc>
                <a:spcPct val="150000"/>
              </a:lnSpc>
            </a:pPr>
            <a:r>
              <a:rPr lang="sl-SI" b="1" dirty="0" smtClean="0"/>
              <a:t>Točka 8: </a:t>
            </a:r>
            <a:r>
              <a:rPr lang="sl-SI" dirty="0" smtClean="0"/>
              <a:t>”kosmati” letni dobiček ob so-proizvodnji stranskih produktov (H</a:t>
            </a:r>
            <a:r>
              <a:rPr lang="sl-SI" baseline="-25000" dirty="0" smtClean="0"/>
              <a:t>2</a:t>
            </a:r>
            <a:r>
              <a:rPr lang="sl-SI" dirty="0" smtClean="0"/>
              <a:t> in propan) – ni vključen;</a:t>
            </a:r>
          </a:p>
          <a:p>
            <a:pPr>
              <a:lnSpc>
                <a:spcPct val="150000"/>
              </a:lnSpc>
            </a:pPr>
            <a:r>
              <a:rPr lang="sl-SI" b="1" dirty="0" smtClean="0"/>
              <a:t>Točka 9: </a:t>
            </a:r>
            <a:r>
              <a:rPr lang="sl-SI" dirty="0" smtClean="0"/>
              <a:t>vključevanje kogeneracije in nižja poraba PS;</a:t>
            </a:r>
          </a:p>
          <a:p>
            <a:pPr>
              <a:lnSpc>
                <a:spcPct val="150000"/>
              </a:lnSpc>
            </a:pPr>
            <a:r>
              <a:rPr lang="sl-SI" dirty="0" smtClean="0"/>
              <a:t>(</a:t>
            </a:r>
            <a:r>
              <a:rPr lang="sl-SI" b="1" dirty="0" smtClean="0"/>
              <a:t>Točka 10</a:t>
            </a:r>
            <a:r>
              <a:rPr lang="sl-SI" dirty="0" smtClean="0"/>
              <a:t>): odprodaja obstoječe procesne opreme z znižano investicijsko vrednostjo – posledica staranja kemijskega procesa.</a:t>
            </a:r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AA1B2-550B-4112-A5C2-6C40A5B6D9FA}" type="slidenum">
              <a:rPr lang="sl-SI" smtClean="0"/>
              <a:pPr/>
              <a:t>8</a:t>
            </a:fld>
            <a:endParaRPr lang="sl-SI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grada opomb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AA1B2-550B-4112-A5C2-6C40A5B6D9FA}" type="slidenum">
              <a:rPr lang="sl-SI" smtClean="0"/>
              <a:pPr/>
              <a:t>9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365195" y="3123590"/>
            <a:ext cx="7329840" cy="183246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2490" y="1596540"/>
            <a:ext cx="7482545" cy="106893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</a:p>
          <a:p>
            <a:r>
              <a:rPr lang="en-US" dirty="0" smtClean="0"/>
              <a:t>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22488-49F6-4857-8E8F-CA4A754FFE7C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359DA-7A9D-4954-A69A-7A92EDAA4E74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E8722-E87A-4D0D-9028-9E47081386EA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1715A-52F1-49E1-9C1D-1796AB73F791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90" y="833016"/>
            <a:ext cx="748254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2489" y="1648067"/>
            <a:ext cx="7466075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BF68C-15AE-40BA-885E-FEC52762B6C5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2490" y="833015"/>
            <a:ext cx="70161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1" y="1596540"/>
            <a:ext cx="6413610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F53F8D-CEF5-48AB-9CE1-B1C0D483852E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F3375-9C58-4758-96C7-6C8F4C2587CB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8A9A-B6FC-4E52-AF3A-DABE3614AE36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785" y="833015"/>
            <a:ext cx="5955495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C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9784" y="1730202"/>
            <a:ext cx="3582073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9784" y="2360065"/>
            <a:ext cx="3582073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47790" y="1730202"/>
            <a:ext cx="358348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C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47790" y="2360065"/>
            <a:ext cx="3583480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3178-1502-4258-B7D6-AD05D83D4CF1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9E087-CA4F-4339-8798-5AC961996E10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77226-5978-49C6-AC5E-655DAD1D4620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C0108-E820-495E-938A-D8AA4A9360D5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FCE-2D48-4944-97C8-5F3D3075CF98}" type="datetime1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mailto:jernej.hosnar@gmail.com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4951" y="2970885"/>
            <a:ext cx="5955494" cy="2290574"/>
          </a:xfrm>
        </p:spPr>
        <p:txBody>
          <a:bodyPr>
            <a:normAutofit/>
          </a:bodyPr>
          <a:lstStyle/>
          <a:p>
            <a:r>
              <a:rPr lang="sl-SI" cap="all" smtClean="0"/>
              <a:t>UPORABA MATEMATIČNEGA PROGRAMIRANJA </a:t>
            </a:r>
            <a:br>
              <a:rPr lang="sl-SI" cap="all" smtClean="0"/>
            </a:br>
            <a:r>
              <a:rPr lang="sl-SI" cap="all" smtClean="0"/>
              <a:t>PRI REKONSTRUKCIJI INDUSTRIJSKIH PROCESOV</a:t>
            </a:r>
            <a:endParaRPr lang="sl-SI" b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6345" y="1749245"/>
            <a:ext cx="2595985" cy="91623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sl-SI" sz="2400" b="1" i="1" smtClean="0">
                <a:latin typeface="+mj-lt"/>
                <a:cs typeface="Times New Roman" pitchFamily="18" charset="0"/>
              </a:rPr>
              <a:t>Jernej Hosnar in </a:t>
            </a:r>
          </a:p>
          <a:p>
            <a:pPr>
              <a:spcBef>
                <a:spcPts val="0"/>
              </a:spcBef>
            </a:pPr>
            <a:r>
              <a:rPr lang="sl-SI" sz="2400" b="1" i="1" smtClean="0">
                <a:latin typeface="+mj-lt"/>
                <a:cs typeface="Times New Roman" pitchFamily="18" charset="0"/>
              </a:rPr>
              <a:t>Anita Kovač-Kralj</a:t>
            </a:r>
            <a:endParaRPr lang="sl-SI" sz="2400" b="1" i="1">
              <a:latin typeface="+mj-lt"/>
              <a:cs typeface="Times New Roman" pitchFamily="18" charset="0"/>
            </a:endParaRPr>
          </a:p>
        </p:txBody>
      </p:sp>
      <p:sp>
        <p:nvSpPr>
          <p:cNvPr id="4" name="PoljeZBesedilom 3"/>
          <p:cNvSpPr txBox="1"/>
          <p:nvPr/>
        </p:nvSpPr>
        <p:spPr>
          <a:xfrm>
            <a:off x="448965" y="6024985"/>
            <a:ext cx="8236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l-SI" sz="2400" b="1" i="1" dirty="0" smtClean="0">
                <a:solidFill>
                  <a:schemeClr val="bg1"/>
                </a:solidFill>
              </a:rPr>
              <a:t>»Laboratorij za procesno sistemsko tehniko in trajnostni razvoj«</a:t>
            </a:r>
            <a:endParaRPr lang="sl-SI" sz="2400" b="1" i="1" dirty="0">
              <a:solidFill>
                <a:schemeClr val="bg1"/>
              </a:solidFill>
            </a:endParaRPr>
          </a:p>
        </p:txBody>
      </p:sp>
      <p:sp>
        <p:nvSpPr>
          <p:cNvPr id="7" name="Pravokotnik 6"/>
          <p:cNvSpPr/>
          <p:nvPr/>
        </p:nvSpPr>
        <p:spPr>
          <a:xfrm>
            <a:off x="4943372" y="222195"/>
            <a:ext cx="405707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sl-SI" sz="2200" b="1" smtClean="0">
                <a:solidFill>
                  <a:schemeClr val="bg1"/>
                </a:solidFill>
              </a:rPr>
              <a:t> 24. mednarodno posvetovanje</a:t>
            </a:r>
          </a:p>
          <a:p>
            <a:pPr algn="r"/>
            <a:r>
              <a:rPr lang="sl-SI" sz="2200" b="1" i="1" smtClean="0">
                <a:solidFill>
                  <a:schemeClr val="bg1"/>
                </a:solidFill>
              </a:rPr>
              <a:t>Komunalna energetika</a:t>
            </a:r>
            <a:r>
              <a:rPr lang="sl-SI" sz="2200" b="1" smtClean="0">
                <a:solidFill>
                  <a:schemeClr val="bg1"/>
                </a:solidFill>
              </a:rPr>
              <a:t>, maj 2015</a:t>
            </a:r>
            <a:endParaRPr lang="sl-SI" sz="22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Ograda vsebine 2"/>
          <p:cNvSpPr>
            <a:spLocks noGrp="1"/>
          </p:cNvSpPr>
          <p:nvPr/>
        </p:nvSpPr>
        <p:spPr>
          <a:xfrm>
            <a:off x="1365195" y="1596539"/>
            <a:ext cx="7482545" cy="519197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sl-SI" b="1" dirty="0" smtClean="0"/>
              <a:t>Točki 6a in 6b: </a:t>
            </a:r>
            <a:r>
              <a:rPr lang="sl-SI" dirty="0" smtClean="0"/>
              <a:t>različne tehnologije (posredna in neposredna sinteza produkta);</a:t>
            </a:r>
          </a:p>
          <a:p>
            <a:pPr>
              <a:lnSpc>
                <a:spcPct val="150000"/>
              </a:lnSpc>
            </a:pPr>
            <a:r>
              <a:rPr lang="sl-SI" b="1" dirty="0" smtClean="0"/>
              <a:t>Točka 7: </a:t>
            </a:r>
            <a:r>
              <a:rPr lang="sl-SI" dirty="0" smtClean="0"/>
              <a:t>vključevanje</a:t>
            </a:r>
            <a:r>
              <a:rPr lang="sl-SI" b="1" dirty="0" smtClean="0"/>
              <a:t> </a:t>
            </a:r>
            <a:r>
              <a:rPr lang="sl-SI" dirty="0" smtClean="0"/>
              <a:t>obnovljivih surovin npr. bio-plin;</a:t>
            </a:r>
          </a:p>
          <a:p>
            <a:pPr>
              <a:lnSpc>
                <a:spcPct val="150000"/>
              </a:lnSpc>
            </a:pPr>
            <a:r>
              <a:rPr lang="sl-SI" b="1" dirty="0" smtClean="0"/>
              <a:t>Točka 8: </a:t>
            </a:r>
            <a:r>
              <a:rPr lang="sl-SI" dirty="0" smtClean="0"/>
              <a:t>”</a:t>
            </a:r>
            <a:r>
              <a:rPr lang="sl-SI" dirty="0" smtClean="0"/>
              <a:t>kosmati” </a:t>
            </a:r>
            <a:r>
              <a:rPr lang="sl-SI" dirty="0" smtClean="0"/>
              <a:t>letni dobiček ob so-proizvodnji stranskih produktov (H</a:t>
            </a:r>
            <a:r>
              <a:rPr lang="sl-SI" baseline="-25000" dirty="0" smtClean="0"/>
              <a:t>2</a:t>
            </a:r>
            <a:r>
              <a:rPr lang="sl-SI" dirty="0" smtClean="0"/>
              <a:t> in propan) – ni vključen;</a:t>
            </a:r>
          </a:p>
          <a:p>
            <a:pPr>
              <a:lnSpc>
                <a:spcPct val="150000"/>
              </a:lnSpc>
            </a:pPr>
            <a:r>
              <a:rPr lang="sl-SI" b="1" dirty="0" smtClean="0"/>
              <a:t>Točka 9: </a:t>
            </a:r>
            <a:r>
              <a:rPr lang="sl-SI" dirty="0" smtClean="0"/>
              <a:t>vključevanje kogeneracije in nižja poraba PS;</a:t>
            </a:r>
          </a:p>
          <a:p>
            <a:pPr>
              <a:lnSpc>
                <a:spcPct val="150000"/>
              </a:lnSpc>
            </a:pPr>
            <a:r>
              <a:rPr lang="sl-SI" dirty="0" smtClean="0"/>
              <a:t>(</a:t>
            </a:r>
            <a:r>
              <a:rPr lang="sl-SI" b="1" dirty="0" smtClean="0"/>
              <a:t>Točka 10</a:t>
            </a:r>
            <a:r>
              <a:rPr lang="sl-SI" dirty="0" smtClean="0"/>
              <a:t>): odprodaja obstoječe procesne opreme z znižano investicijsko vrednostjo – posledica staranja kemijskega procesa.</a:t>
            </a:r>
          </a:p>
          <a:p>
            <a:pPr>
              <a:lnSpc>
                <a:spcPct val="150000"/>
              </a:lnSpc>
            </a:pPr>
            <a:endParaRPr lang="sl-SI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54375" y="1138425"/>
            <a:ext cx="7482545" cy="610820"/>
          </a:xfrm>
        </p:spPr>
        <p:txBody>
          <a:bodyPr>
            <a:normAutofit fontScale="90000"/>
          </a:bodyPr>
          <a:lstStyle/>
          <a:p>
            <a:r>
              <a:rPr lang="sl-SI" b="1" dirty="0" smtClean="0">
                <a:solidFill>
                  <a:schemeClr val="tx1"/>
                </a:solidFill>
              </a:rPr>
              <a:t>5.     </a:t>
            </a:r>
            <a:r>
              <a:rPr lang="sl-SI" b="1" dirty="0" smtClean="0"/>
              <a:t>DISKUSIJA IN ZAKLJUČKI</a:t>
            </a:r>
            <a:br>
              <a:rPr lang="sl-SI" b="1" dirty="0" smtClean="0"/>
            </a:br>
            <a:endParaRPr lang="sl-SI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212490" y="1901950"/>
            <a:ext cx="7787956" cy="468232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sl-SI" sz="2600" dirty="0" smtClean="0"/>
              <a:t>Algoritem je dobro orodje pri rekonstrukciji nerentabilnih in okoljsko nesprejemljivih industrijskih obratov;</a:t>
            </a:r>
          </a:p>
          <a:p>
            <a:pPr>
              <a:spcBef>
                <a:spcPts val="1200"/>
              </a:spcBef>
            </a:pPr>
            <a:r>
              <a:rPr lang="sl-SI" sz="2600" dirty="0" smtClean="0"/>
              <a:t>Pomembna vloga cene surovin, PS ter tržnih cen produktov;</a:t>
            </a:r>
          </a:p>
          <a:p>
            <a:pPr>
              <a:spcBef>
                <a:spcPts val="1200"/>
              </a:spcBef>
            </a:pPr>
            <a:r>
              <a:rPr lang="sl-SI" sz="2600" dirty="0" smtClean="0"/>
              <a:t>Vključevanje alternativnih virov energije in surovin v obstoječe industrijske obrate;</a:t>
            </a:r>
          </a:p>
          <a:p>
            <a:pPr>
              <a:spcBef>
                <a:spcPts val="1200"/>
              </a:spcBef>
            </a:pPr>
            <a:r>
              <a:rPr lang="sl-SI" sz="2400" dirty="0" smtClean="0"/>
              <a:t>Razvoj računalniško podprtih orodij za zagotavljanje optimalnega obratovanja industrijskih procesov in sistemska pomoč pri inženirskem odločanju.</a:t>
            </a:r>
            <a:endParaRPr lang="sl-SI" sz="2600" dirty="0" smtClean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11</a:t>
            </a:fld>
            <a:r>
              <a:rPr lang="sl-SI" dirty="0" smtClean="0"/>
              <a:t>/13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1212490" y="1138425"/>
            <a:ext cx="7772400" cy="1500187"/>
          </a:xfrm>
        </p:spPr>
        <p:txBody>
          <a:bodyPr/>
          <a:lstStyle/>
          <a:p>
            <a:r>
              <a:rPr lang="sl-SI" sz="4400" b="1" dirty="0" smtClean="0">
                <a:solidFill>
                  <a:prstClr val="white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HVALA ZA VAŠO POZORNOST !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12</a:t>
            </a:fld>
            <a:r>
              <a:rPr lang="sl-SI" dirty="0" smtClean="0"/>
              <a:t>/13</a:t>
            </a:r>
            <a:endParaRPr lang="en-US" dirty="0" smtClean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669927" y="2970885"/>
            <a:ext cx="7566993" cy="3308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50708" tIns="380880" rIns="9144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Naslov avtorjev:</a:t>
            </a:r>
          </a:p>
          <a:p>
            <a:pPr marL="0" marR="0" lvl="0" indent="215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endParaRPr kumimoji="0" lang="sl-SI" b="1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Times New Roman" pitchFamily="18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0" i="0" u="none" strike="noStrike" cap="none" normalizeH="0" baseline="3000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sl-SI" b="0" i="0" u="none" strike="noStrike" cap="none" normalizeH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Jernej </a:t>
            </a:r>
            <a:r>
              <a:rPr kumimoji="0" lang="sl-SI" b="0" i="0" u="none" strike="noStrike" cap="none" normalizeH="0" baseline="0" dirty="0" err="1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Hosnar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sl-SI" b="0" i="1" u="none" strike="noStrike" cap="none" normalizeH="0" baseline="0" dirty="0" err="1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</a:t>
            </a:r>
            <a:r>
              <a:rPr kumimoji="0" lang="sl-SI" b="0" i="1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dipl. inž. kem. tehnologije </a:t>
            </a: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lang="sl-SI" baseline="30000" dirty="0" smtClean="0">
                <a:solidFill>
                  <a:srgbClr val="FF9E1D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sl-SI" b="0" i="1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Doc. dr. 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Anita Kovač-Kralj</a:t>
            </a: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endParaRPr kumimoji="0" lang="sl-SI" b="0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1590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1890713" algn="l"/>
              </a:tabLst>
            </a:pPr>
            <a:r>
              <a:rPr lang="sl-SI" baseline="30000" dirty="0" smtClean="0">
                <a:solidFill>
                  <a:srgbClr val="FF9E1D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  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Univerza v Mariboru, Fakulteta za kemijo in kemijsko tehnologijo,</a:t>
            </a:r>
            <a:endParaRPr kumimoji="0" lang="sl-SI" b="0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rgbClr val="FF9E1D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Smetanova ulica 17, 2000 Maribor, Slovenija</a:t>
            </a: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endParaRPr kumimoji="0" lang="sl-SI" b="0" i="0" u="none" strike="noStrike" cap="none" normalizeH="0" baseline="0" dirty="0" smtClean="0">
              <a:ln>
                <a:noFill/>
              </a:ln>
              <a:solidFill>
                <a:srgbClr val="FF9E1D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Tel.: + 386 2 229 44 58          </a:t>
            </a:r>
            <a:r>
              <a:rPr kumimoji="0" lang="sl-SI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Fax</a:t>
            </a: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.: + 386 2 252 77 74</a:t>
            </a:r>
            <a:endParaRPr kumimoji="0" lang="sl-SI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15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90713" algn="l"/>
              </a:tabLst>
            </a:pPr>
            <a:r>
              <a:rPr kumimoji="0" lang="sl-SI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Elektronska pošta: </a:t>
            </a:r>
            <a:r>
              <a:rPr kumimoji="0" lang="sl-SI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2"/>
              </a:rPr>
              <a:t>jernej.hosnar@gmail.com</a:t>
            </a:r>
            <a:endParaRPr kumimoji="0" lang="sl-SI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833016"/>
            <a:ext cx="7482545" cy="610820"/>
          </a:xfrm>
        </p:spPr>
        <p:txBody>
          <a:bodyPr>
            <a:normAutofit fontScale="90000"/>
          </a:bodyPr>
          <a:lstStyle/>
          <a:p>
            <a:r>
              <a:rPr lang="sl-SI" b="1" dirty="0" smtClean="0"/>
              <a:t>POVZETEK</a:t>
            </a:r>
            <a:endParaRPr lang="sl-SI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605" y="1901950"/>
            <a:ext cx="7024431" cy="4224213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800"/>
              </a:spcBef>
            </a:pPr>
            <a:r>
              <a:rPr lang="sl-SI" dirty="0" smtClean="0"/>
              <a:t>Nizka učinkovitost, negativni vplivi na okolje in nerentabilno obratovanje. </a:t>
            </a:r>
          </a:p>
          <a:p>
            <a:pPr>
              <a:spcBef>
                <a:spcPts val="1800"/>
              </a:spcBef>
            </a:pPr>
            <a:r>
              <a:rPr lang="sl-SI" dirty="0" smtClean="0"/>
              <a:t>Trajnostni razvoj in tržno zanimivi kemijski produkti.</a:t>
            </a:r>
          </a:p>
          <a:p>
            <a:pPr>
              <a:spcBef>
                <a:spcPts val="1800"/>
              </a:spcBef>
            </a:pPr>
            <a:r>
              <a:rPr lang="sl-SI" dirty="0" smtClean="0"/>
              <a:t>Razvoj matematičnega algoritma za kombiniran pristop pri rekonstrukciji nerentabilnih industrijskih procesov.</a:t>
            </a:r>
          </a:p>
          <a:p>
            <a:pPr>
              <a:spcBef>
                <a:spcPts val="1800"/>
              </a:spcBef>
            </a:pPr>
            <a:r>
              <a:rPr lang="sl-SI" dirty="0" smtClean="0"/>
              <a:t>Integracija programskih orodij in pomoč pri iskanju procesnih rešitev.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64018-75DC-48BB-9FDD-F759112CDCA0}" type="slidenum">
              <a:rPr lang="en-US" smtClean="0"/>
              <a:pPr/>
              <a:t>2</a:t>
            </a:fld>
            <a:r>
              <a:rPr lang="sl-SI" dirty="0" smtClean="0"/>
              <a:t>/13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lipsa 8"/>
          <p:cNvSpPr/>
          <p:nvPr/>
        </p:nvSpPr>
        <p:spPr>
          <a:xfrm>
            <a:off x="3655770" y="5414165"/>
            <a:ext cx="916230" cy="61082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3</a:t>
            </a:fld>
            <a:r>
              <a:rPr lang="sl-SI" dirty="0" smtClean="0"/>
              <a:t>/13</a:t>
            </a:r>
            <a:endParaRPr lang="en-US" dirty="0"/>
          </a:p>
        </p:txBody>
      </p:sp>
      <p:pic>
        <p:nvPicPr>
          <p:cNvPr id="30722" name="Picture 2" descr="C:\Users\jernej\Desktop\Slike predstavitev-Komunalna 2014\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1445" y="2963392"/>
            <a:ext cx="3429000" cy="3367003"/>
          </a:xfrm>
          <a:prstGeom prst="rect">
            <a:avLst/>
          </a:prstGeom>
          <a:noFill/>
        </p:spPr>
      </p:pic>
      <p:pic>
        <p:nvPicPr>
          <p:cNvPr id="30723" name="Picture 3" descr="C:\Users\jernej\Desktop\Slike predstavitev-Komunalna 2014\downloa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8898" y="1762417"/>
            <a:ext cx="4216627" cy="2735518"/>
          </a:xfrm>
          <a:prstGeom prst="rect">
            <a:avLst/>
          </a:prstGeom>
          <a:noFill/>
        </p:spPr>
      </p:pic>
      <p:sp>
        <p:nvSpPr>
          <p:cNvPr id="6" name="Leva puščica 5"/>
          <p:cNvSpPr/>
          <p:nvPr/>
        </p:nvSpPr>
        <p:spPr>
          <a:xfrm>
            <a:off x="4724705" y="5566870"/>
            <a:ext cx="763525" cy="305410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PoljeZBesedilom 6"/>
          <p:cNvSpPr txBox="1"/>
          <p:nvPr/>
        </p:nvSpPr>
        <p:spPr>
          <a:xfrm>
            <a:off x="3662357" y="5414165"/>
            <a:ext cx="849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3200" b="1" dirty="0" smtClean="0">
                <a:solidFill>
                  <a:schemeClr val="bg1"/>
                </a:solidFill>
              </a:rPr>
              <a:t> ???</a:t>
            </a:r>
            <a:endParaRPr lang="sl-SI" sz="3200" b="1" dirty="0">
              <a:solidFill>
                <a:schemeClr val="bg1"/>
              </a:solidFill>
            </a:endParaRPr>
          </a:p>
        </p:txBody>
      </p:sp>
      <p:sp>
        <p:nvSpPr>
          <p:cNvPr id="8" name="Leva puščica 7"/>
          <p:cNvSpPr/>
          <p:nvPr/>
        </p:nvSpPr>
        <p:spPr>
          <a:xfrm rot="3109051">
            <a:off x="2794429" y="4959668"/>
            <a:ext cx="916230" cy="305410"/>
          </a:xfrm>
          <a:prstGeom prst="lef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2" name="PoljeZBesedilom 11"/>
          <p:cNvSpPr txBox="1"/>
          <p:nvPr/>
        </p:nvSpPr>
        <p:spPr>
          <a:xfrm>
            <a:off x="1059784" y="527605"/>
            <a:ext cx="77879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3200" b="1" dirty="0" smtClean="0">
                <a:solidFill>
                  <a:srgbClr val="FFC000"/>
                </a:solidFill>
              </a:rPr>
              <a:t>REKONSTRUKCIJSKA TEHNIKA Z UPORABO </a:t>
            </a:r>
          </a:p>
          <a:p>
            <a:r>
              <a:rPr lang="sl-SI" sz="3200" b="1" dirty="0" smtClean="0">
                <a:solidFill>
                  <a:srgbClr val="FFC000"/>
                </a:solidFill>
              </a:rPr>
              <a:t>MATEMATIČNEGA PROGRAMIRANJA</a:t>
            </a:r>
            <a:endParaRPr lang="sl-SI" sz="3200" b="1" dirty="0">
              <a:solidFill>
                <a:srgbClr val="FFC000"/>
              </a:solidFill>
            </a:endParaRPr>
          </a:p>
        </p:txBody>
      </p:sp>
      <p:sp>
        <p:nvSpPr>
          <p:cNvPr id="13" name="Pravokotnik 12"/>
          <p:cNvSpPr/>
          <p:nvPr/>
        </p:nvSpPr>
        <p:spPr>
          <a:xfrm>
            <a:off x="296260" y="859060"/>
            <a:ext cx="91623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3200" b="1" dirty="0" smtClean="0"/>
              <a:t> 1. </a:t>
            </a:r>
            <a:endParaRPr lang="en-GB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833015"/>
            <a:ext cx="9000445" cy="610820"/>
          </a:xfrm>
        </p:spPr>
        <p:txBody>
          <a:bodyPr>
            <a:normAutofit fontScale="90000"/>
          </a:bodyPr>
          <a:lstStyle/>
          <a:p>
            <a:r>
              <a:rPr lang="sl-SI" b="1" dirty="0" smtClean="0"/>
              <a:t>   </a:t>
            </a:r>
            <a:r>
              <a:rPr lang="sl-SI" b="1" dirty="0" smtClean="0">
                <a:solidFill>
                  <a:schemeClr val="tx1"/>
                </a:solidFill>
              </a:rPr>
              <a:t>2.    </a:t>
            </a:r>
            <a:r>
              <a:rPr lang="sl-SI" b="1" dirty="0" smtClean="0"/>
              <a:t>PREDSTAVITEV MATEMATIČNEGA ALGORITMA</a:t>
            </a:r>
            <a:endParaRPr lang="sl-SI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365195" y="1832460"/>
            <a:ext cx="7940660" cy="4803345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800"/>
              </a:spcBef>
              <a:buNone/>
            </a:pPr>
            <a:r>
              <a:rPr lang="sl-SI" sz="2700" dirty="0" smtClean="0"/>
              <a:t>i.)   Osnovna tehnološko-ekonomska analiza obstoječega obrata;</a:t>
            </a:r>
          </a:p>
          <a:p>
            <a:pPr>
              <a:spcBef>
                <a:spcPts val="1800"/>
              </a:spcBef>
              <a:buNone/>
            </a:pPr>
            <a:r>
              <a:rPr lang="sl-SI" sz="2700" dirty="0" err="1" smtClean="0"/>
              <a:t>ii</a:t>
            </a:r>
            <a:r>
              <a:rPr lang="sl-SI" sz="2700" dirty="0" smtClean="0"/>
              <a:t>.)   Modifikacija I – v smeri novih produktov, naprednih tehnologij in </a:t>
            </a:r>
            <a:r>
              <a:rPr lang="sl-SI" sz="2700" dirty="0" smtClean="0"/>
              <a:t>vključevanja </a:t>
            </a:r>
            <a:r>
              <a:rPr lang="sl-SI" sz="2700" dirty="0" smtClean="0"/>
              <a:t>obnovljivih surovin;</a:t>
            </a:r>
          </a:p>
          <a:p>
            <a:pPr>
              <a:spcBef>
                <a:spcPts val="1800"/>
              </a:spcBef>
              <a:buNone/>
            </a:pPr>
            <a:r>
              <a:rPr lang="sl-SI" sz="2700" dirty="0" err="1" smtClean="0"/>
              <a:t>iii</a:t>
            </a:r>
            <a:r>
              <a:rPr lang="sl-SI" sz="2700" dirty="0" smtClean="0"/>
              <a:t>.)   Modifikacija II – nadgradnja obrata s kogeneracijskim sistemom in so-proizvodnjo stranskih produktov;</a:t>
            </a:r>
          </a:p>
          <a:p>
            <a:pPr>
              <a:spcBef>
                <a:spcPts val="1800"/>
              </a:spcBef>
              <a:buNone/>
            </a:pPr>
            <a:r>
              <a:rPr lang="sl-SI" sz="2700" dirty="0" smtClean="0"/>
              <a:t>iv.)   Vrednotenje preostale investicijske vrednosti procesne opreme;</a:t>
            </a:r>
          </a:p>
          <a:p>
            <a:pPr>
              <a:spcBef>
                <a:spcPts val="1800"/>
              </a:spcBef>
              <a:buNone/>
            </a:pPr>
            <a:r>
              <a:rPr lang="sl-SI" sz="2700" dirty="0" smtClean="0"/>
              <a:t>v.)    </a:t>
            </a:r>
            <a:r>
              <a:rPr lang="sl-SI" sz="2700" dirty="0" smtClean="0"/>
              <a:t>Metodologija </a:t>
            </a:r>
            <a:r>
              <a:rPr lang="sl-SI" sz="2700" dirty="0" smtClean="0"/>
              <a:t>matematičnega modeliranja in optimiranja v programskem jeziku GAMS </a:t>
            </a:r>
            <a:r>
              <a:rPr lang="sl-SI" sz="2700" i="1" dirty="0" smtClean="0"/>
              <a:t>(</a:t>
            </a:r>
            <a:r>
              <a:rPr lang="en-GB" sz="2700" i="1" dirty="0" smtClean="0"/>
              <a:t>General Algebraic Modelling </a:t>
            </a:r>
            <a:r>
              <a:rPr lang="en-GB" sz="2700" i="1" dirty="0" smtClean="0"/>
              <a:t>System</a:t>
            </a:r>
            <a:r>
              <a:rPr lang="sl-SI" sz="2700" i="1" dirty="0" smtClean="0"/>
              <a:t>).</a:t>
            </a:r>
            <a:r>
              <a:rPr lang="sl-SI" sz="2700" dirty="0" smtClean="0"/>
              <a:t> </a:t>
            </a:r>
            <a:endParaRPr lang="sl-SI" sz="2700" dirty="0" smtClean="0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4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356045" y="6330395"/>
            <a:ext cx="7787955" cy="610820"/>
          </a:xfrm>
        </p:spPr>
        <p:txBody>
          <a:bodyPr>
            <a:normAutofit fontScale="90000"/>
          </a:bodyPr>
          <a:lstStyle/>
          <a:p>
            <a:r>
              <a:rPr lang="sl-SI" sz="2200" b="1" dirty="0" smtClean="0"/>
              <a:t>Sl. 1: </a:t>
            </a:r>
            <a:r>
              <a:rPr lang="sl-SI" sz="2200" i="1" dirty="0" smtClean="0"/>
              <a:t>Shematski koncept matematičnega algoritma za kombiniran pristop pri rekonstrukciji nerentabilnih industrijskih procesov.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b="1" dirty="0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5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26625" name="Slika 4" descr="Algoritem_1_slo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55" y="83464"/>
            <a:ext cx="8856890" cy="5839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jernej\Documents\MR\Konference\Komunalna_energetika_maj_2014\Slike\Slike predstavitev\download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9870" y="833015"/>
            <a:ext cx="612260" cy="763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6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0" y="833015"/>
            <a:ext cx="9000445" cy="610820"/>
          </a:xfrm>
        </p:spPr>
        <p:txBody>
          <a:bodyPr>
            <a:normAutofit/>
          </a:bodyPr>
          <a:lstStyle/>
          <a:p>
            <a:r>
              <a:rPr lang="sl-SI" sz="3200" b="1" dirty="0" smtClean="0"/>
              <a:t>   </a:t>
            </a:r>
            <a:r>
              <a:rPr lang="sl-SI" sz="3200" b="1" dirty="0" smtClean="0">
                <a:solidFill>
                  <a:schemeClr val="tx1"/>
                </a:solidFill>
              </a:rPr>
              <a:t>3.   </a:t>
            </a:r>
            <a:r>
              <a:rPr lang="sl-SI" sz="3200" dirty="0" smtClean="0">
                <a:solidFill>
                  <a:srgbClr val="FFC000"/>
                </a:solidFill>
              </a:rPr>
              <a:t>Obstoječi metanolni obrat  (študijski primer)</a:t>
            </a:r>
            <a:endParaRPr lang="sl-SI" sz="3200" b="1" dirty="0">
              <a:solidFill>
                <a:srgbClr val="FFC000"/>
              </a:solidFill>
            </a:endParaRPr>
          </a:p>
        </p:txBody>
      </p:sp>
      <p:sp>
        <p:nvSpPr>
          <p:cNvPr id="7" name="Ograda vsebine 2"/>
          <p:cNvSpPr txBox="1">
            <a:spLocks/>
          </p:cNvSpPr>
          <p:nvPr/>
        </p:nvSpPr>
        <p:spPr>
          <a:xfrm>
            <a:off x="1517900" y="1953477"/>
            <a:ext cx="7635250" cy="46823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>
              <a:spcBef>
                <a:spcPts val="1200"/>
              </a:spcBef>
            </a:pPr>
            <a:r>
              <a:rPr lang="sl-SI" sz="2800" b="1" dirty="0" smtClean="0">
                <a:solidFill>
                  <a:schemeClr val="bg1"/>
                </a:solidFill>
              </a:rPr>
              <a:t>a.)   V proces sinteze </a:t>
            </a:r>
            <a:r>
              <a:rPr lang="sl-SI" sz="2800" b="1" dirty="0" err="1" smtClean="0">
                <a:solidFill>
                  <a:schemeClr val="bg1"/>
                </a:solidFill>
              </a:rPr>
              <a:t>MeOH</a:t>
            </a:r>
            <a:r>
              <a:rPr lang="sl-SI" sz="2800" b="1" dirty="0" smtClean="0">
                <a:solidFill>
                  <a:schemeClr val="bg1"/>
                </a:solidFill>
              </a:rPr>
              <a:t> vstopata surovini: </a:t>
            </a:r>
          </a:p>
          <a:p>
            <a:pPr>
              <a:spcBef>
                <a:spcPts val="1200"/>
              </a:spcBef>
            </a:pPr>
            <a:r>
              <a:rPr lang="sl-SI" sz="2800" dirty="0" smtClean="0">
                <a:solidFill>
                  <a:schemeClr val="bg1"/>
                </a:solidFill>
              </a:rPr>
              <a:t>- zemeljski plin (ZP) pri temperaturi 0°C in tlaku 24,5 bar s kapaciteto 10 500 kg/h;</a:t>
            </a:r>
          </a:p>
          <a:p>
            <a:pPr>
              <a:spcBef>
                <a:spcPts val="1200"/>
              </a:spcBef>
              <a:buFontTx/>
              <a:buChar char="-"/>
            </a:pPr>
            <a:r>
              <a:rPr lang="sl-SI" sz="2800" dirty="0" smtClean="0">
                <a:solidFill>
                  <a:schemeClr val="bg1"/>
                </a:solidFill>
              </a:rPr>
              <a:t> srednje-tlačna (ST) para pri temperaturi 427°C in tlaku 22,2 bar s kapaciteto 33 000 kg/h.</a:t>
            </a:r>
          </a:p>
          <a:p>
            <a:pPr>
              <a:spcBef>
                <a:spcPts val="1200"/>
              </a:spcBef>
            </a:pPr>
            <a:r>
              <a:rPr lang="sl-SI" sz="2800" dirty="0" smtClean="0">
                <a:solidFill>
                  <a:schemeClr val="bg1"/>
                </a:solidFill>
              </a:rPr>
              <a:t> </a:t>
            </a:r>
          </a:p>
          <a:p>
            <a:pPr>
              <a:spcBef>
                <a:spcPts val="1200"/>
              </a:spcBef>
            </a:pPr>
            <a:r>
              <a:rPr lang="sl-SI" sz="2800" b="1" dirty="0" smtClean="0">
                <a:solidFill>
                  <a:schemeClr val="bg1"/>
                </a:solidFill>
              </a:rPr>
              <a:t>b.)   Ohranitev mase in energije </a:t>
            </a:r>
            <a:r>
              <a:rPr lang="sl-SI" sz="2800" b="1" dirty="0" smtClean="0">
                <a:solidFill>
                  <a:schemeClr val="bg1"/>
                </a:solidFill>
              </a:rPr>
              <a:t>v procesnih enotah;</a:t>
            </a:r>
            <a:endParaRPr lang="sl-SI" sz="2800" b="1" dirty="0" smtClean="0">
              <a:solidFill>
                <a:schemeClr val="bg1"/>
              </a:solidFill>
            </a:endParaRPr>
          </a:p>
          <a:p>
            <a:pPr>
              <a:spcBef>
                <a:spcPts val="1200"/>
              </a:spcBef>
            </a:pPr>
            <a:r>
              <a:rPr lang="sl-SI" sz="2800" b="1" dirty="0" smtClean="0">
                <a:solidFill>
                  <a:schemeClr val="bg1"/>
                </a:solidFill>
              </a:rPr>
              <a:t>c.)   Simultana optimizacija in toplotna integracija (TI) procesnih tokov.</a:t>
            </a:r>
          </a:p>
          <a:p>
            <a:pPr>
              <a:spcBef>
                <a:spcPts val="1200"/>
              </a:spcBef>
              <a:buFontTx/>
              <a:buChar char="-"/>
            </a:pPr>
            <a:endParaRPr lang="sl-SI" sz="2800" dirty="0" smtClean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sl-SI" sz="2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številke diapoz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3250" name="Slika 7" descr="Proces_3_slo.tif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43555" y="69490"/>
            <a:ext cx="5344675" cy="6668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3"/>
          <p:cNvSpPr>
            <a:spLocks noGrp="1"/>
          </p:cNvSpPr>
          <p:nvPr/>
        </p:nvSpPr>
        <p:spPr>
          <a:xfrm>
            <a:off x="5640935" y="4345230"/>
            <a:ext cx="3503065" cy="1832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FFC0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l-SI" sz="2200" b="1" dirty="0" smtClean="0"/>
              <a:t>Sl. 2: </a:t>
            </a:r>
            <a:r>
              <a:rPr lang="pl-PL" sz="2200" i="1" dirty="0" smtClean="0"/>
              <a:t>Procesna shema nadgrajenega MeOH obrata.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b="1" dirty="0"/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0935" y="527605"/>
            <a:ext cx="2595985" cy="129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0936" y="1901950"/>
            <a:ext cx="2595984" cy="13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8</a:t>
            </a:fld>
            <a:r>
              <a:rPr lang="sl-SI" dirty="0" smtClean="0"/>
              <a:t>/13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1" y="222195"/>
            <a:ext cx="5946344" cy="1221640"/>
          </a:xfrm>
        </p:spPr>
        <p:txBody>
          <a:bodyPr>
            <a:normAutofit/>
          </a:bodyPr>
          <a:lstStyle/>
          <a:p>
            <a:r>
              <a:rPr lang="sl-SI" sz="3200" b="1" dirty="0" smtClean="0"/>
              <a:t>   </a:t>
            </a:r>
            <a:r>
              <a:rPr lang="sl-SI" sz="3200" b="1" dirty="0" smtClean="0">
                <a:solidFill>
                  <a:schemeClr val="tx1"/>
                </a:solidFill>
              </a:rPr>
              <a:t>4.    </a:t>
            </a:r>
            <a:r>
              <a:rPr lang="sl-SI" sz="3200" dirty="0" smtClean="0">
                <a:solidFill>
                  <a:srgbClr val="FFC000"/>
                </a:solidFill>
              </a:rPr>
              <a:t>REZULTATI</a:t>
            </a:r>
            <a:endParaRPr lang="sl-SI" sz="3200" b="1" dirty="0">
              <a:solidFill>
                <a:srgbClr val="FFC000"/>
              </a:solidFill>
            </a:endParaRPr>
          </a:p>
        </p:txBody>
      </p:sp>
      <p:pic>
        <p:nvPicPr>
          <p:cNvPr id="24577" name="Slika 6" descr="Denarni pregled_8_slo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260" y="2638985"/>
            <a:ext cx="5955495" cy="41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3"/>
          <p:cNvSpPr>
            <a:spLocks noGrp="1"/>
          </p:cNvSpPr>
          <p:nvPr/>
        </p:nvSpPr>
        <p:spPr>
          <a:xfrm>
            <a:off x="6404460" y="2512770"/>
            <a:ext cx="2739540" cy="2443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FFC0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l-SI" sz="2100" b="1" dirty="0" smtClean="0"/>
              <a:t>Sl. 3: </a:t>
            </a:r>
            <a:r>
              <a:rPr lang="sl-SI" sz="2100" i="1" dirty="0" smtClean="0"/>
              <a:t>Pregled predvidenih “kosmatih” dobičkov na rekonstrukcijski poti z uporabo matematičnega algoritma.</a:t>
            </a:r>
            <a:r>
              <a:rPr lang="sl-SI" dirty="0" smtClean="0"/>
              <a:t/>
            </a:r>
            <a:br>
              <a:rPr lang="sl-SI" dirty="0" smtClean="0"/>
            </a:br>
            <a:endParaRPr lang="sl-SI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5525" y="69490"/>
            <a:ext cx="3664920" cy="244328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96260" y="680310"/>
            <a:ext cx="8695035" cy="916230"/>
          </a:xfrm>
        </p:spPr>
        <p:txBody>
          <a:bodyPr>
            <a:noAutofit/>
          </a:bodyPr>
          <a:lstStyle/>
          <a:p>
            <a:r>
              <a:rPr lang="sl-SI" sz="2800" b="1" dirty="0" smtClean="0"/>
              <a:t>Predstavljeni letni dobički obstoječega in z rekonstrukcijo </a:t>
            </a:r>
            <a:br>
              <a:rPr lang="sl-SI" sz="2800" b="1" dirty="0" smtClean="0"/>
            </a:br>
            <a:r>
              <a:rPr lang="sl-SI" sz="2800" b="1" dirty="0" smtClean="0"/>
              <a:t>nadgrajenega kemijskega obrata</a:t>
            </a:r>
            <a:endParaRPr lang="en-GB" sz="2800" b="1" dirty="0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1374346" y="1749246"/>
            <a:ext cx="8084214" cy="458115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sl-SI" sz="2600" b="1" dirty="0" smtClean="0"/>
              <a:t>Točka 0: </a:t>
            </a:r>
            <a:r>
              <a:rPr lang="sl-SI" sz="2600" dirty="0" smtClean="0"/>
              <a:t>začetno nerentabilno stanje </a:t>
            </a:r>
            <a:r>
              <a:rPr lang="sl-SI" sz="2600" dirty="0" err="1" smtClean="0"/>
              <a:t>MeOH</a:t>
            </a:r>
            <a:r>
              <a:rPr lang="sl-SI" sz="2600" dirty="0" smtClean="0"/>
              <a:t> procesa;</a:t>
            </a:r>
          </a:p>
          <a:p>
            <a:pPr>
              <a:lnSpc>
                <a:spcPct val="150000"/>
              </a:lnSpc>
            </a:pPr>
            <a:r>
              <a:rPr lang="sl-SI" sz="2600" b="1" dirty="0" smtClean="0"/>
              <a:t>Točka 1: </a:t>
            </a:r>
            <a:r>
              <a:rPr lang="sl-SI" sz="2600" dirty="0" smtClean="0"/>
              <a:t>parametrično optimiranje kem. procesa;</a:t>
            </a:r>
          </a:p>
          <a:p>
            <a:pPr>
              <a:lnSpc>
                <a:spcPct val="150000"/>
              </a:lnSpc>
            </a:pPr>
            <a:r>
              <a:rPr lang="sl-SI" sz="2600" b="1" dirty="0" smtClean="0"/>
              <a:t>Točka 2: </a:t>
            </a:r>
            <a:r>
              <a:rPr lang="sl-SI" sz="2600" dirty="0" smtClean="0"/>
              <a:t>toplotna integracija procesa – zmanjšana poraba pogonskih sredstev (PS);</a:t>
            </a:r>
          </a:p>
          <a:p>
            <a:pPr>
              <a:lnSpc>
                <a:spcPct val="150000"/>
              </a:lnSpc>
            </a:pPr>
            <a:r>
              <a:rPr lang="sl-SI" sz="2600" b="1" dirty="0" smtClean="0"/>
              <a:t>Točka 3: </a:t>
            </a:r>
            <a:r>
              <a:rPr lang="sl-SI" sz="2600" dirty="0" smtClean="0"/>
              <a:t>rekonstruiranje v smeri proizvodnje novih produktov  npr. dimetil-eter (DME);</a:t>
            </a:r>
          </a:p>
          <a:p>
            <a:pPr>
              <a:lnSpc>
                <a:spcPct val="150000"/>
              </a:lnSpc>
            </a:pPr>
            <a:r>
              <a:rPr lang="sl-SI" sz="2600" b="1" dirty="0" smtClean="0"/>
              <a:t>Točki 4 in 5: </a:t>
            </a:r>
            <a:r>
              <a:rPr lang="sl-SI" sz="2600" dirty="0" smtClean="0"/>
              <a:t>TI in optimiranje nove procesne sheme;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701</Words>
  <Application>Microsoft Office PowerPoint</Application>
  <PresentationFormat>Diaprojekcija na zaslonu (4:3)</PresentationFormat>
  <Paragraphs>88</Paragraphs>
  <Slides>12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diapozitivov</vt:lpstr>
      </vt:variant>
      <vt:variant>
        <vt:i4>12</vt:i4>
      </vt:variant>
    </vt:vector>
  </HeadingPairs>
  <TitlesOfParts>
    <vt:vector size="13" baseType="lpstr">
      <vt:lpstr>Office Theme</vt:lpstr>
      <vt:lpstr>UPORABA MATEMATIČNEGA PROGRAMIRANJA  PRI REKONSTRUKCIJI INDUSTRIJSKIH PROCESOV</vt:lpstr>
      <vt:lpstr>POVZETEK</vt:lpstr>
      <vt:lpstr>Diapozitiv 3</vt:lpstr>
      <vt:lpstr>   2.    PREDSTAVITEV MATEMATIČNEGA ALGORITMA</vt:lpstr>
      <vt:lpstr>Sl. 1: Shematski koncept matematičnega algoritma za kombiniran pristop pri rekonstrukciji nerentabilnih industrijskih procesov. </vt:lpstr>
      <vt:lpstr>   3.   Obstoječi metanolni obrat  (študijski primer)</vt:lpstr>
      <vt:lpstr>Diapozitiv 7</vt:lpstr>
      <vt:lpstr>   4.    REZULTATI</vt:lpstr>
      <vt:lpstr>Predstavljeni letni dobički obstoječega in z rekonstrukcijo  nadgrajenega kemijskega obrata</vt:lpstr>
      <vt:lpstr>Diapozitiv 10</vt:lpstr>
      <vt:lpstr>5.     DISKUSIJA IN ZAKLJUČKI </vt:lpstr>
      <vt:lpstr>Diapozitiv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jernej</cp:lastModifiedBy>
  <cp:revision>101</cp:revision>
  <dcterms:created xsi:type="dcterms:W3CDTF">2013-08-21T19:17:07Z</dcterms:created>
  <dcterms:modified xsi:type="dcterms:W3CDTF">2015-05-11T06:48:00Z</dcterms:modified>
</cp:coreProperties>
</file>