
<file path=[Content_Types].xml><?xml version="1.0" encoding="utf-8"?>
<Types xmlns="http://schemas.openxmlformats.org/package/2006/content-types">
  <Default Extension="png" ContentType="image/png"/>
  <Default Extension="pdf" ContentType="application/pd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16"/>
  </p:handoutMasterIdLst>
  <p:sldIdLst>
    <p:sldId id="256" r:id="rId2"/>
    <p:sldId id="257" r:id="rId3"/>
    <p:sldId id="258" r:id="rId4"/>
    <p:sldId id="259" r:id="rId5"/>
    <p:sldId id="267" r:id="rId6"/>
    <p:sldId id="266" r:id="rId7"/>
    <p:sldId id="260" r:id="rId8"/>
    <p:sldId id="264" r:id="rId9"/>
    <p:sldId id="263" r:id="rId10"/>
    <p:sldId id="269" r:id="rId11"/>
    <p:sldId id="265" r:id="rId12"/>
    <p:sldId id="261" r:id="rId13"/>
    <p:sldId id="268" r:id="rId14"/>
    <p:sldId id="262" r:id="rId15"/>
  </p:sldIdLst>
  <p:sldSz cx="9144000" cy="6858000" type="screen4x3"/>
  <p:notesSz cx="6735763" cy="9866313"/>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3D3E"/>
    <a:srgbClr val="004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2" d="100"/>
          <a:sy n="112" d="100"/>
        </p:scale>
        <p:origin x="-158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CF0FB141-17FC-436C-89C4-F0AFFCA11312}" type="datetimeFigureOut">
              <a:rPr lang="de-DE" smtClean="0"/>
              <a:t>09.05.2014</a:t>
            </a:fld>
            <a:endParaRPr lang="de-DE"/>
          </a:p>
        </p:txBody>
      </p:sp>
      <p:sp>
        <p:nvSpPr>
          <p:cNvPr id="4" name="Fußzeilenplatzhalter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2F3FB533-B45A-4A19-998A-065191AFD8CD}" type="slidenum">
              <a:rPr lang="de-DE" smtClean="0"/>
              <a:t>‹Nr.›</a:t>
            </a:fld>
            <a:endParaRPr lang="de-DE"/>
          </a:p>
        </p:txBody>
      </p:sp>
    </p:spTree>
    <p:extLst>
      <p:ext uri="{BB962C8B-B14F-4D97-AF65-F5344CB8AC3E}">
        <p14:creationId xmlns:p14="http://schemas.microsoft.com/office/powerpoint/2010/main" val="212347674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d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9" name="Bild 8"/>
          <p:cNvPicPr>
            <a:picLocks noChangeAspect="1"/>
          </p:cNvPicPr>
          <p:nvPr userDrawn="1"/>
        </p:nvPicPr>
        <p:blipFill>
          <a:blip r:embed="rId2"/>
          <a:srcRect l="2822" t="8334" r="941"/>
          <a:stretch>
            <a:fillRect/>
          </a:stretch>
        </p:blipFill>
        <p:spPr>
          <a:xfrm>
            <a:off x="-18108" y="-55251"/>
            <a:ext cx="9207755" cy="6929126"/>
          </a:xfrm>
          <a:prstGeom prst="rect">
            <a:avLst/>
          </a:prstGeom>
        </p:spPr>
      </p:pic>
      <p:sp>
        <p:nvSpPr>
          <p:cNvPr id="8" name="Fußzeilenplatzhalter 4"/>
          <p:cNvSpPr txBox="1">
            <a:spLocks/>
          </p:cNvSpPr>
          <p:nvPr userDrawn="1"/>
        </p:nvSpPr>
        <p:spPr>
          <a:xfrm>
            <a:off x="6723587" y="6441015"/>
            <a:ext cx="2571750" cy="486833"/>
          </a:xfrm>
          <a:prstGeom prst="rect">
            <a:avLst/>
          </a:prstGeom>
        </p:spPr>
        <p:txBody>
          <a:bodyPr/>
          <a:lstStyle>
            <a:lvl1pPr>
              <a:defRPr sz="1400" b="0" i="0">
                <a:latin typeface="Century Gothic"/>
                <a:cs typeface="Century Gothic"/>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smtClean="0">
                <a:ln>
                  <a:noFill/>
                </a:ln>
                <a:solidFill>
                  <a:schemeClr val="bg1"/>
                </a:solidFill>
                <a:effectLst/>
                <a:uLnTx/>
                <a:uFillTx/>
                <a:latin typeface="Century Gothic"/>
                <a:ea typeface="+mn-ea"/>
                <a:cs typeface="Century Gothic"/>
              </a:rPr>
              <a:t>WWW.FH-KAERNTEN.AT</a:t>
            </a:r>
            <a:endParaRPr kumimoji="0" lang="de-DE" sz="1400" b="0" i="0" u="none" strike="noStrike" kern="1200" cap="none" spc="0" normalizeH="0" baseline="0" noProof="0" dirty="0">
              <a:ln>
                <a:noFill/>
              </a:ln>
              <a:solidFill>
                <a:schemeClr val="bg1"/>
              </a:solidFill>
              <a:effectLst/>
              <a:uLnTx/>
              <a:uFillTx/>
              <a:latin typeface="Century Gothic"/>
              <a:ea typeface="+mn-ea"/>
              <a:cs typeface="Century Gothic"/>
            </a:endParaRPr>
          </a:p>
        </p:txBody>
      </p:sp>
      <p:pic>
        <p:nvPicPr>
          <p:cNvPr id="1026" name="Picture 2" descr="O:\ZSB\Marketing\Logo Package\FH Kärnten_CUAS Logo\FH_KaerntenLogoEngl_RW.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451601" y="247606"/>
            <a:ext cx="2235200" cy="592394"/>
          </a:xfrm>
          <a:prstGeom prst="rect">
            <a:avLst/>
          </a:prstGeom>
          <a:noFill/>
          <a:extLst>
            <a:ext uri="{909E8E84-426E-40DD-AFC4-6F175D3DCCD1}">
              <a14:hiddenFill xmlns:a14="http://schemas.microsoft.com/office/drawing/2010/main">
                <a:solidFill>
                  <a:srgbClr val="FFFFFF"/>
                </a:solidFill>
              </a14:hiddenFill>
            </a:ext>
          </a:extLst>
        </p:spPr>
      </p:pic>
      <p:sp>
        <p:nvSpPr>
          <p:cNvPr id="11" name="Untertitel 2"/>
          <p:cNvSpPr>
            <a:spLocks noGrp="1"/>
          </p:cNvSpPr>
          <p:nvPr>
            <p:ph type="subTitle" idx="1"/>
          </p:nvPr>
        </p:nvSpPr>
        <p:spPr>
          <a:xfrm>
            <a:off x="1371600" y="3886200"/>
            <a:ext cx="6400800" cy="1752600"/>
          </a:xfrm>
          <a:prstGeom prst="rect">
            <a:avLst/>
          </a:prstGeom>
        </p:spPr>
        <p:txBody>
          <a:bodyPr>
            <a:normAutofit/>
          </a:bodyPr>
          <a:lstStyle>
            <a:lvl1pPr marL="0" indent="0" algn="ctr">
              <a:buNone/>
              <a:defRPr sz="3000">
                <a:solidFill>
                  <a:schemeClr val="bg1"/>
                </a:solidFill>
                <a:latin typeface="Century Gothic"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de-DE" dirty="0"/>
          </a:p>
        </p:txBody>
      </p:sp>
      <p:sp>
        <p:nvSpPr>
          <p:cNvPr id="12" name="Titel 1"/>
          <p:cNvSpPr>
            <a:spLocks noGrp="1"/>
          </p:cNvSpPr>
          <p:nvPr>
            <p:ph type="ctrTitle"/>
          </p:nvPr>
        </p:nvSpPr>
        <p:spPr>
          <a:xfrm>
            <a:off x="685800" y="2130428"/>
            <a:ext cx="7772400" cy="1470025"/>
          </a:xfrm>
          <a:prstGeom prst="rect">
            <a:avLst/>
          </a:prstGeom>
        </p:spPr>
        <p:txBody>
          <a:bodyPr>
            <a:normAutofit/>
          </a:bodyPr>
          <a:lstStyle>
            <a:lvl1pPr>
              <a:defRPr sz="3500" b="1" cap="all" baseline="0">
                <a:solidFill>
                  <a:srgbClr val="CC0000"/>
                </a:solidFill>
                <a:latin typeface="Century Gothic" pitchFamily="34" charset="0"/>
              </a:defRPr>
            </a:lvl1pPr>
          </a:lstStyle>
          <a:p>
            <a:r>
              <a:rPr lang="de-DE" dirty="0" smtClean="0"/>
              <a:t>Titelmasterformat durch Klicken bearbeiten</a:t>
            </a:r>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pic>
        <p:nvPicPr>
          <p:cNvPr id="8" name="Bild 7"/>
          <p:cNvPicPr>
            <a:picLocks noChangeAspect="1"/>
          </p:cNvPicPr>
          <p:nvPr/>
        </p:nvPicPr>
        <p:blipFill>
          <a:blip r:embed="rId2"/>
          <a:srcRect l="1817"/>
          <a:stretch>
            <a:fillRect/>
          </a:stretch>
        </p:blipFill>
        <p:spPr>
          <a:xfrm>
            <a:off x="1097" y="6102096"/>
            <a:ext cx="4863003" cy="755904"/>
          </a:xfrm>
          <a:prstGeom prst="rect">
            <a:avLst/>
          </a:prstGeom>
        </p:spPr>
      </p:pic>
      <p:pic>
        <p:nvPicPr>
          <p:cNvPr id="9" name="Bild 8"/>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a:off x="-50800" y="0"/>
            <a:ext cx="9207500" cy="1079500"/>
          </a:xfrm>
          <a:prstGeom prst="rect">
            <a:avLst/>
          </a:prstGeom>
        </p:spPr>
      </p:pic>
      <p:sp>
        <p:nvSpPr>
          <p:cNvPr id="11" name="Fußzeilenplatzhalter 4"/>
          <p:cNvSpPr txBox="1">
            <a:spLocks/>
          </p:cNvSpPr>
          <p:nvPr userDrawn="1"/>
        </p:nvSpPr>
        <p:spPr>
          <a:xfrm>
            <a:off x="6723587" y="6441015"/>
            <a:ext cx="2571750" cy="486833"/>
          </a:xfrm>
          <a:prstGeom prst="rect">
            <a:avLst/>
          </a:prstGeom>
        </p:spPr>
        <p:txBody>
          <a:bodyPr/>
          <a:lstStyle>
            <a:lvl1pPr>
              <a:defRPr sz="1400" b="0" i="0">
                <a:latin typeface="Century Gothic"/>
                <a:cs typeface="Century Gothic"/>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smtClean="0">
                <a:ln>
                  <a:noFill/>
                </a:ln>
                <a:solidFill>
                  <a:schemeClr val="tx1"/>
                </a:solidFill>
                <a:effectLst/>
                <a:uLnTx/>
                <a:uFillTx/>
                <a:latin typeface="Century Gothic"/>
                <a:ea typeface="+mn-ea"/>
                <a:cs typeface="Century Gothic"/>
              </a:rPr>
              <a:t>WWW.FH-KAERNTEN.AT</a:t>
            </a:r>
            <a:endParaRPr kumimoji="0" lang="de-DE" sz="1400" b="0" i="0" u="none" strike="noStrike" kern="1200" cap="none" spc="0" normalizeH="0" baseline="0" noProof="0" dirty="0">
              <a:ln>
                <a:noFill/>
              </a:ln>
              <a:solidFill>
                <a:schemeClr val="tx1"/>
              </a:solidFill>
              <a:effectLst/>
              <a:uLnTx/>
              <a:uFillTx/>
              <a:latin typeface="Century Gothic"/>
              <a:ea typeface="+mn-ea"/>
              <a:cs typeface="Century Gothic"/>
            </a:endParaRPr>
          </a:p>
        </p:txBody>
      </p:sp>
      <p:pic>
        <p:nvPicPr>
          <p:cNvPr id="13" name="Picture 2" descr="O:\ZSB\Marketing\Logo Package\FH Kärnten_CUAS Logo\FH_KaerntenLogoEngl_RW.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451601" y="247606"/>
            <a:ext cx="2235200" cy="592394"/>
          </a:xfrm>
          <a:prstGeom prst="rect">
            <a:avLst/>
          </a:prstGeom>
          <a:noFill/>
          <a:extLst>
            <a:ext uri="{909E8E84-426E-40DD-AFC4-6F175D3DCCD1}">
              <a14:hiddenFill xmlns:a14="http://schemas.microsoft.com/office/drawing/2010/main">
                <a:solidFill>
                  <a:srgbClr val="FFFFFF"/>
                </a:solidFill>
              </a14:hiddenFill>
            </a:ext>
          </a:extLst>
        </p:spPr>
      </p:pic>
      <p:sp>
        <p:nvSpPr>
          <p:cNvPr id="10" name="Titel 1"/>
          <p:cNvSpPr>
            <a:spLocks noGrp="1"/>
          </p:cNvSpPr>
          <p:nvPr>
            <p:ph type="title"/>
          </p:nvPr>
        </p:nvSpPr>
        <p:spPr>
          <a:xfrm>
            <a:off x="457201" y="111755"/>
            <a:ext cx="5916167" cy="864096"/>
          </a:xfrm>
          <a:prstGeom prst="rect">
            <a:avLst/>
          </a:prstGeom>
        </p:spPr>
        <p:txBody>
          <a:bodyPr>
            <a:normAutofit/>
          </a:bodyPr>
          <a:lstStyle>
            <a:lvl1pPr algn="l">
              <a:defRPr sz="2500" b="1">
                <a:solidFill>
                  <a:schemeClr val="bg1"/>
                </a:solidFill>
                <a:latin typeface="Century Gothic" pitchFamily="34" charset="0"/>
              </a:defRPr>
            </a:lvl1pPr>
          </a:lstStyle>
          <a:p>
            <a:r>
              <a:rPr lang="de-DE" dirty="0" smtClean="0"/>
              <a:t>Titelmasterformat durch Klicken bearbeiten</a:t>
            </a:r>
            <a:endParaRPr lang="de-DE" dirty="0"/>
          </a:p>
        </p:txBody>
      </p:sp>
      <p:sp>
        <p:nvSpPr>
          <p:cNvPr id="12" name="Inhaltsplatzhalter 2"/>
          <p:cNvSpPr>
            <a:spLocks noGrp="1"/>
          </p:cNvSpPr>
          <p:nvPr>
            <p:ph idx="1"/>
          </p:nvPr>
        </p:nvSpPr>
        <p:spPr>
          <a:xfrm>
            <a:off x="457200" y="1188721"/>
            <a:ext cx="8229600" cy="4937446"/>
          </a:xfrm>
          <a:prstGeom prst="rect">
            <a:avLst/>
          </a:prstGeom>
        </p:spPr>
        <p:txBody>
          <a:bodyPr/>
          <a:lstStyle>
            <a:lvl1pPr>
              <a:defRPr sz="2500">
                <a:solidFill>
                  <a:schemeClr val="tx1"/>
                </a:solidFill>
                <a:latin typeface="Century Gothic" pitchFamily="34" charset="0"/>
              </a:defRPr>
            </a:lvl1pPr>
            <a:lvl2pPr marL="622300" indent="-285750">
              <a:buFont typeface="Arial" pitchFamily="34" charset="0"/>
              <a:buChar char="•"/>
              <a:defRPr sz="2300">
                <a:solidFill>
                  <a:schemeClr val="tx1"/>
                </a:solidFill>
                <a:latin typeface="Century Gothic" pitchFamily="34" charset="0"/>
              </a:defRPr>
            </a:lvl2pPr>
            <a:lvl3pPr marL="893763" indent="-228600">
              <a:defRPr sz="2100">
                <a:solidFill>
                  <a:schemeClr val="tx1"/>
                </a:solidFill>
                <a:latin typeface="Century Gothic" pitchFamily="34" charset="0"/>
              </a:defRPr>
            </a:lvl3pPr>
            <a:lvl4pPr marL="1163638" indent="-228600">
              <a:buFont typeface="Arial" pitchFamily="34" charset="0"/>
              <a:buChar char="•"/>
              <a:defRPr sz="1900">
                <a:solidFill>
                  <a:schemeClr val="tx1"/>
                </a:solidFill>
                <a:latin typeface="Century Gothic" pitchFamily="34" charset="0"/>
              </a:defRPr>
            </a:lvl4pPr>
            <a:lvl5pPr marL="1525588" indent="-342900">
              <a:buFont typeface="Arial" pitchFamily="34" charset="0"/>
              <a:buChar char="•"/>
              <a:defRPr sz="1700">
                <a:solidFill>
                  <a:schemeClr val="tx1"/>
                </a:solidFill>
                <a:latin typeface="Century Gothic"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8" name="Inhaltsplatzhalter 2"/>
          <p:cNvSpPr>
            <a:spLocks noGrp="1"/>
          </p:cNvSpPr>
          <p:nvPr>
            <p:ph sz="half" idx="1"/>
          </p:nvPr>
        </p:nvSpPr>
        <p:spPr>
          <a:xfrm>
            <a:off x="457201" y="1197864"/>
            <a:ext cx="4044462" cy="4928303"/>
          </a:xfrm>
          <a:prstGeom prst="rect">
            <a:avLst/>
          </a:prstGeom>
        </p:spPr>
        <p:txBody>
          <a:bodyPr/>
          <a:lstStyle>
            <a:lvl1pPr marL="342900" indent="-342900">
              <a:buFont typeface="Arial" pitchFamily="34" charset="0"/>
              <a:buChar char="•"/>
              <a:defRPr sz="2500">
                <a:solidFill>
                  <a:schemeClr val="tx1"/>
                </a:solidFill>
                <a:latin typeface="Century Gothic" pitchFamily="34" charset="0"/>
              </a:defRPr>
            </a:lvl1pPr>
            <a:lvl2pPr marL="622300" indent="-285750">
              <a:buFont typeface="Arial" pitchFamily="34" charset="0"/>
              <a:buChar char="•"/>
              <a:defRPr sz="2300">
                <a:solidFill>
                  <a:schemeClr val="tx1"/>
                </a:solidFill>
                <a:latin typeface="Century Gothic" pitchFamily="34" charset="0"/>
              </a:defRPr>
            </a:lvl2pPr>
            <a:lvl3pPr marL="804863" indent="-228600">
              <a:buFont typeface="Arial" pitchFamily="34" charset="0"/>
              <a:buChar char="•"/>
              <a:defRPr sz="2100">
                <a:solidFill>
                  <a:schemeClr val="tx1"/>
                </a:solidFill>
                <a:latin typeface="Century Gothic" pitchFamily="34" charset="0"/>
              </a:defRPr>
            </a:lvl3pPr>
            <a:lvl4pPr marL="1073150" indent="-228600">
              <a:buFont typeface="Arial" pitchFamily="34" charset="0"/>
              <a:buChar char="•"/>
              <a:defRPr sz="1900">
                <a:solidFill>
                  <a:schemeClr val="tx1"/>
                </a:solidFill>
                <a:latin typeface="Century Gothic" pitchFamily="34" charset="0"/>
              </a:defRPr>
            </a:lvl4pPr>
            <a:lvl5pPr marL="1341438" indent="-228600">
              <a:buFont typeface="Arial" pitchFamily="34" charset="0"/>
              <a:buChar char="•"/>
              <a:defRPr sz="1700">
                <a:solidFill>
                  <a:schemeClr val="tx1"/>
                </a:solidFill>
                <a:latin typeface="Century Gothic"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9" name="Titel 1"/>
          <p:cNvSpPr txBox="1">
            <a:spLocks/>
          </p:cNvSpPr>
          <p:nvPr userDrawn="1"/>
        </p:nvSpPr>
        <p:spPr>
          <a:xfrm>
            <a:off x="457201" y="100584"/>
            <a:ext cx="5870447" cy="88243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500" b="1" kern="1200">
                <a:solidFill>
                  <a:schemeClr val="bg1"/>
                </a:solidFill>
                <a:latin typeface="Century Gothic" pitchFamily="34" charset="0"/>
                <a:ea typeface="+mj-ea"/>
                <a:cs typeface="+mj-cs"/>
              </a:defRPr>
            </a:lvl1pPr>
          </a:lstStyle>
          <a:p>
            <a:r>
              <a:rPr lang="de-DE" dirty="0" smtClean="0"/>
              <a:t>Titelmasterformat durch Klicken bearbeiten</a:t>
            </a:r>
            <a:endParaRPr lang="de-DE" dirty="0"/>
          </a:p>
        </p:txBody>
      </p:sp>
      <p:sp>
        <p:nvSpPr>
          <p:cNvPr id="10" name="Inhaltsplatzhalter 2"/>
          <p:cNvSpPr>
            <a:spLocks noGrp="1"/>
          </p:cNvSpPr>
          <p:nvPr>
            <p:ph sz="half" idx="13"/>
          </p:nvPr>
        </p:nvSpPr>
        <p:spPr>
          <a:xfrm>
            <a:off x="4625830" y="1197865"/>
            <a:ext cx="4044462" cy="4928302"/>
          </a:xfrm>
          <a:prstGeom prst="rect">
            <a:avLst/>
          </a:prstGeom>
        </p:spPr>
        <p:txBody>
          <a:bodyPr/>
          <a:lstStyle>
            <a:lvl1pPr marL="342900" indent="-342900">
              <a:buFont typeface="Arial" pitchFamily="34" charset="0"/>
              <a:buChar char="•"/>
              <a:defRPr sz="2500">
                <a:solidFill>
                  <a:schemeClr val="tx1"/>
                </a:solidFill>
                <a:latin typeface="Century Gothic" pitchFamily="34" charset="0"/>
              </a:defRPr>
            </a:lvl1pPr>
            <a:lvl2pPr marL="622300" indent="-285750">
              <a:buFont typeface="Arial" pitchFamily="34" charset="0"/>
              <a:buChar char="•"/>
              <a:defRPr sz="2300">
                <a:solidFill>
                  <a:schemeClr val="tx1"/>
                </a:solidFill>
                <a:latin typeface="Century Gothic" pitchFamily="34" charset="0"/>
              </a:defRPr>
            </a:lvl2pPr>
            <a:lvl3pPr marL="804863" indent="-228600">
              <a:buFont typeface="Arial" pitchFamily="34" charset="0"/>
              <a:buChar char="•"/>
              <a:defRPr sz="2100">
                <a:solidFill>
                  <a:schemeClr val="tx1"/>
                </a:solidFill>
                <a:latin typeface="Century Gothic" pitchFamily="34" charset="0"/>
              </a:defRPr>
            </a:lvl3pPr>
            <a:lvl4pPr marL="1073150" indent="-228600">
              <a:buFont typeface="Arial" pitchFamily="34" charset="0"/>
              <a:buChar char="•"/>
              <a:defRPr sz="1900">
                <a:solidFill>
                  <a:schemeClr val="tx1"/>
                </a:solidFill>
                <a:latin typeface="Century Gothic" pitchFamily="34" charset="0"/>
              </a:defRPr>
            </a:lvl4pPr>
            <a:lvl5pPr marL="1341438" indent="-228600">
              <a:buFont typeface="Arial" pitchFamily="34" charset="0"/>
              <a:buChar char="•"/>
              <a:defRPr sz="1700">
                <a:solidFill>
                  <a:schemeClr val="tx1"/>
                </a:solidFill>
                <a:latin typeface="Century Gothic"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 mit Beschriftung">
    <p:spTree>
      <p:nvGrpSpPr>
        <p:cNvPr id="1" name=""/>
        <p:cNvGrpSpPr/>
        <p:nvPr/>
      </p:nvGrpSpPr>
      <p:grpSpPr>
        <a:xfrm>
          <a:off x="0" y="0"/>
          <a:ext cx="0" cy="0"/>
          <a:chOff x="0" y="0"/>
          <a:chExt cx="0" cy="0"/>
        </a:xfrm>
      </p:grpSpPr>
      <p:sp>
        <p:nvSpPr>
          <p:cNvPr id="8" name="Inhaltsplatzhalter 2"/>
          <p:cNvSpPr>
            <a:spLocks noGrp="1"/>
          </p:cNvSpPr>
          <p:nvPr>
            <p:ph sz="half" idx="1"/>
          </p:nvPr>
        </p:nvSpPr>
        <p:spPr>
          <a:xfrm>
            <a:off x="457201" y="2060851"/>
            <a:ext cx="3317173" cy="4065315"/>
          </a:xfrm>
          <a:prstGeom prst="rect">
            <a:avLst/>
          </a:prstGeom>
        </p:spPr>
        <p:txBody>
          <a:bodyPr>
            <a:normAutofit/>
          </a:bodyPr>
          <a:lstStyle>
            <a:lvl1pPr marL="0" indent="0" algn="ctr">
              <a:buFont typeface="Arial" pitchFamily="34" charset="0"/>
              <a:buNone/>
              <a:defRPr sz="1900">
                <a:solidFill>
                  <a:schemeClr val="tx1"/>
                </a:solidFill>
                <a:latin typeface="Century Gothic" pitchFamily="34" charset="0"/>
              </a:defRPr>
            </a:lvl1pPr>
            <a:lvl2pPr marL="336550" indent="0">
              <a:buFont typeface="Arial" pitchFamily="34" charset="0"/>
              <a:buNone/>
              <a:defRPr sz="2300">
                <a:solidFill>
                  <a:schemeClr val="bg1"/>
                </a:solidFill>
                <a:latin typeface="Century Gothic" pitchFamily="34" charset="0"/>
              </a:defRPr>
            </a:lvl2pPr>
            <a:lvl3pPr marL="576263" indent="0">
              <a:buFont typeface="Arial" pitchFamily="34" charset="0"/>
              <a:buNone/>
              <a:defRPr sz="2100">
                <a:solidFill>
                  <a:schemeClr val="bg1"/>
                </a:solidFill>
                <a:latin typeface="Century Gothic" pitchFamily="34" charset="0"/>
              </a:defRPr>
            </a:lvl3pPr>
            <a:lvl4pPr marL="844550" indent="0">
              <a:buFont typeface="Arial" pitchFamily="34" charset="0"/>
              <a:buNone/>
              <a:defRPr sz="1900">
                <a:solidFill>
                  <a:schemeClr val="bg1"/>
                </a:solidFill>
                <a:latin typeface="Century Gothic" pitchFamily="34" charset="0"/>
              </a:defRPr>
            </a:lvl4pPr>
            <a:lvl5pPr marL="1112838" indent="0">
              <a:buFont typeface="Arial" pitchFamily="34" charset="0"/>
              <a:buNone/>
              <a:defRPr sz="1700">
                <a:solidFill>
                  <a:schemeClr val="bg1"/>
                </a:solidFill>
                <a:latin typeface="Century Gothic" pitchFamily="34" charset="0"/>
              </a:defRPr>
            </a:lvl5pPr>
            <a:lvl6pPr>
              <a:defRPr sz="1800"/>
            </a:lvl6pPr>
            <a:lvl7pPr>
              <a:defRPr sz="1800"/>
            </a:lvl7pPr>
            <a:lvl8pPr>
              <a:defRPr sz="1800"/>
            </a:lvl8pPr>
            <a:lvl9pPr>
              <a:defRPr sz="1800"/>
            </a:lvl9pPr>
          </a:lstStyle>
          <a:p>
            <a:pPr lvl="0"/>
            <a:endParaRPr lang="de-DE" dirty="0" smtClean="0"/>
          </a:p>
        </p:txBody>
      </p:sp>
      <p:sp>
        <p:nvSpPr>
          <p:cNvPr id="10" name="Inhaltsplatzhalter 2"/>
          <p:cNvSpPr>
            <a:spLocks noGrp="1"/>
          </p:cNvSpPr>
          <p:nvPr>
            <p:ph sz="half" idx="13"/>
          </p:nvPr>
        </p:nvSpPr>
        <p:spPr>
          <a:xfrm>
            <a:off x="3907311" y="1196754"/>
            <a:ext cx="4762980" cy="4929411"/>
          </a:xfrm>
          <a:prstGeom prst="rect">
            <a:avLst/>
          </a:prstGeom>
        </p:spPr>
        <p:txBody>
          <a:bodyPr/>
          <a:lstStyle>
            <a:lvl1pPr marL="342900" indent="-342900">
              <a:buFont typeface="Arial" pitchFamily="34" charset="0"/>
              <a:buChar char="•"/>
              <a:defRPr sz="2500">
                <a:solidFill>
                  <a:schemeClr val="tx1"/>
                </a:solidFill>
                <a:latin typeface="Century Gothic" pitchFamily="34" charset="0"/>
              </a:defRPr>
            </a:lvl1pPr>
            <a:lvl2pPr marL="622300" indent="-285750">
              <a:buFont typeface="Arial" pitchFamily="34" charset="0"/>
              <a:buChar char="•"/>
              <a:defRPr sz="2300">
                <a:solidFill>
                  <a:schemeClr val="tx1"/>
                </a:solidFill>
                <a:latin typeface="Century Gothic" pitchFamily="34" charset="0"/>
              </a:defRPr>
            </a:lvl2pPr>
            <a:lvl3pPr marL="804863" indent="-228600">
              <a:buFont typeface="Arial" pitchFamily="34" charset="0"/>
              <a:buChar char="•"/>
              <a:defRPr sz="2100">
                <a:solidFill>
                  <a:schemeClr val="tx1"/>
                </a:solidFill>
                <a:latin typeface="Century Gothic" pitchFamily="34" charset="0"/>
              </a:defRPr>
            </a:lvl3pPr>
            <a:lvl4pPr marL="1073150" indent="-228600">
              <a:buFont typeface="Arial" pitchFamily="34" charset="0"/>
              <a:buChar char="•"/>
              <a:defRPr sz="1900">
                <a:solidFill>
                  <a:schemeClr val="tx1"/>
                </a:solidFill>
                <a:latin typeface="Century Gothic" pitchFamily="34" charset="0"/>
              </a:defRPr>
            </a:lvl4pPr>
            <a:lvl5pPr marL="1341438" indent="-228600">
              <a:buFont typeface="Arial" pitchFamily="34" charset="0"/>
              <a:buChar char="•"/>
              <a:defRPr sz="1700">
                <a:solidFill>
                  <a:schemeClr val="tx1"/>
                </a:solidFill>
                <a:latin typeface="Century Gothic"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1" name="Titel 1"/>
          <p:cNvSpPr txBox="1">
            <a:spLocks/>
          </p:cNvSpPr>
          <p:nvPr userDrawn="1"/>
        </p:nvSpPr>
        <p:spPr>
          <a:xfrm>
            <a:off x="457200" y="114712"/>
            <a:ext cx="5925311" cy="86409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500" b="1" kern="1200">
                <a:solidFill>
                  <a:schemeClr val="bg1"/>
                </a:solidFill>
                <a:latin typeface="Century Gothic" pitchFamily="34" charset="0"/>
                <a:ea typeface="+mj-ea"/>
                <a:cs typeface="+mj-cs"/>
              </a:defRPr>
            </a:lvl1pPr>
          </a:lstStyle>
          <a:p>
            <a:r>
              <a:rPr lang="de-DE" sz="2500" dirty="0" smtClean="0"/>
              <a:t>Titelmasterformat durch Klicken bearbeiten</a:t>
            </a:r>
            <a:endParaRPr lang="de-DE" sz="2500" dirty="0"/>
          </a:p>
        </p:txBody>
      </p:sp>
      <p:sp>
        <p:nvSpPr>
          <p:cNvPr id="12" name="Titel 1"/>
          <p:cNvSpPr txBox="1">
            <a:spLocks/>
          </p:cNvSpPr>
          <p:nvPr userDrawn="1"/>
        </p:nvSpPr>
        <p:spPr>
          <a:xfrm>
            <a:off x="457201" y="1196751"/>
            <a:ext cx="3317172" cy="864099"/>
          </a:xfrm>
          <a:prstGeom prst="rect">
            <a:avLst/>
          </a:prstGeom>
        </p:spPr>
        <p:txBody>
          <a:bodyPr vert="horz" lIns="91440" tIns="45720" rIns="91440" bIns="45720" rtlCol="0" anchor="ctr">
            <a:noAutofit/>
          </a:bodyPr>
          <a:lstStyle>
            <a:lvl1pPr algn="l" defTabSz="914400" rtl="0" eaLnBrk="1" latinLnBrk="0" hangingPunct="1">
              <a:spcBef>
                <a:spcPct val="0"/>
              </a:spcBef>
              <a:buNone/>
              <a:defRPr sz="2500" b="1" kern="1200">
                <a:solidFill>
                  <a:schemeClr val="bg1"/>
                </a:solidFill>
                <a:latin typeface="Century Gothic" pitchFamily="34" charset="0"/>
                <a:ea typeface="+mj-ea"/>
                <a:cs typeface="+mj-cs"/>
              </a:defRPr>
            </a:lvl1pPr>
          </a:lstStyle>
          <a:p>
            <a:r>
              <a:rPr lang="de-DE" sz="2100" b="0" dirty="0" smtClean="0">
                <a:solidFill>
                  <a:schemeClr val="tx1"/>
                </a:solidFill>
              </a:rPr>
              <a:t>Titelmasterformat durch Klicken bearbeiten</a:t>
            </a:r>
            <a:endParaRPr lang="de-DE" sz="2100" b="0" dirty="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ld mit Beschriftung">
    <p:spTree>
      <p:nvGrpSpPr>
        <p:cNvPr id="1" name=""/>
        <p:cNvGrpSpPr/>
        <p:nvPr/>
      </p:nvGrpSpPr>
      <p:grpSpPr>
        <a:xfrm>
          <a:off x="0" y="0"/>
          <a:ext cx="0" cy="0"/>
          <a:chOff x="0" y="0"/>
          <a:chExt cx="0" cy="0"/>
        </a:xfrm>
      </p:grpSpPr>
      <p:sp>
        <p:nvSpPr>
          <p:cNvPr id="8" name="Titel 1"/>
          <p:cNvSpPr>
            <a:spLocks noGrp="1"/>
          </p:cNvSpPr>
          <p:nvPr>
            <p:ph type="title"/>
          </p:nvPr>
        </p:nvSpPr>
        <p:spPr>
          <a:xfrm>
            <a:off x="566929" y="5229200"/>
            <a:ext cx="8113599" cy="432048"/>
          </a:xfrm>
          <a:prstGeom prst="rect">
            <a:avLst/>
          </a:prstGeom>
        </p:spPr>
        <p:txBody>
          <a:bodyPr>
            <a:normAutofit/>
          </a:bodyPr>
          <a:lstStyle>
            <a:lvl1pPr algn="ctr">
              <a:defRPr sz="2300" b="1">
                <a:solidFill>
                  <a:schemeClr val="tx1"/>
                </a:solidFill>
                <a:latin typeface="Century Gothic" pitchFamily="34" charset="0"/>
              </a:defRPr>
            </a:lvl1pPr>
          </a:lstStyle>
          <a:p>
            <a:r>
              <a:rPr lang="de-DE" dirty="0" smtClean="0"/>
              <a:t>Titelmasterformat durch Klicken bearbeiten</a:t>
            </a:r>
            <a:endParaRPr lang="de-DE" dirty="0"/>
          </a:p>
        </p:txBody>
      </p:sp>
      <p:sp>
        <p:nvSpPr>
          <p:cNvPr id="9" name="Inhaltsplatzhalter 2"/>
          <p:cNvSpPr>
            <a:spLocks noGrp="1"/>
          </p:cNvSpPr>
          <p:nvPr>
            <p:ph idx="1"/>
          </p:nvPr>
        </p:nvSpPr>
        <p:spPr>
          <a:xfrm>
            <a:off x="566929" y="1124747"/>
            <a:ext cx="8119872" cy="4065315"/>
          </a:xfrm>
          <a:prstGeom prst="rect">
            <a:avLst/>
          </a:prstGeom>
        </p:spPr>
        <p:txBody>
          <a:bodyPr/>
          <a:lstStyle>
            <a:lvl1pPr marL="0" indent="0">
              <a:buNone/>
              <a:defRPr sz="2500">
                <a:solidFill>
                  <a:schemeClr val="tx1"/>
                </a:solidFill>
                <a:latin typeface="Century Gothic" pitchFamily="34" charset="0"/>
              </a:defRPr>
            </a:lvl1pPr>
            <a:lvl2pPr marL="622300" indent="-285750">
              <a:buFont typeface="Arial" pitchFamily="34" charset="0"/>
              <a:buChar char="•"/>
              <a:defRPr sz="2300">
                <a:solidFill>
                  <a:schemeClr val="bg1"/>
                </a:solidFill>
                <a:latin typeface="Century Gothic" pitchFamily="34" charset="0"/>
              </a:defRPr>
            </a:lvl2pPr>
            <a:lvl3pPr marL="893763" indent="-228600">
              <a:defRPr sz="2100">
                <a:solidFill>
                  <a:schemeClr val="bg1"/>
                </a:solidFill>
                <a:latin typeface="Century Gothic" pitchFamily="34" charset="0"/>
              </a:defRPr>
            </a:lvl3pPr>
            <a:lvl4pPr marL="1163638" indent="-228600">
              <a:buFont typeface="Arial" pitchFamily="34" charset="0"/>
              <a:buChar char="•"/>
              <a:defRPr sz="1900">
                <a:solidFill>
                  <a:schemeClr val="bg1"/>
                </a:solidFill>
                <a:latin typeface="Century Gothic" pitchFamily="34" charset="0"/>
              </a:defRPr>
            </a:lvl4pPr>
            <a:lvl5pPr marL="1525588" indent="-342900">
              <a:buFont typeface="Arial" pitchFamily="34" charset="0"/>
              <a:buChar char="•"/>
              <a:defRPr sz="1700">
                <a:solidFill>
                  <a:schemeClr val="bg1"/>
                </a:solidFill>
                <a:latin typeface="Century Gothic" pitchFamily="34" charset="0"/>
              </a:defRPr>
            </a:lvl5pPr>
          </a:lstStyle>
          <a:p>
            <a:pPr lvl="0"/>
            <a:endParaRPr lang="de-DE" dirty="0"/>
          </a:p>
        </p:txBody>
      </p:sp>
      <p:sp>
        <p:nvSpPr>
          <p:cNvPr id="10" name="Titel 1"/>
          <p:cNvSpPr txBox="1">
            <a:spLocks/>
          </p:cNvSpPr>
          <p:nvPr userDrawn="1"/>
        </p:nvSpPr>
        <p:spPr>
          <a:xfrm>
            <a:off x="566929" y="5661248"/>
            <a:ext cx="8113599" cy="50405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500" b="1" kern="1200">
                <a:solidFill>
                  <a:schemeClr val="bg1"/>
                </a:solidFill>
                <a:latin typeface="Century Gothic" pitchFamily="34" charset="0"/>
                <a:ea typeface="+mj-ea"/>
                <a:cs typeface="+mj-cs"/>
              </a:defRPr>
            </a:lvl1pPr>
          </a:lstStyle>
          <a:p>
            <a:pPr algn="ctr"/>
            <a:r>
              <a:rPr lang="de-DE" sz="1900" b="0" dirty="0" smtClean="0">
                <a:solidFill>
                  <a:schemeClr val="tx1"/>
                </a:solidFill>
              </a:rPr>
              <a:t>Titelmasterformat durch Klicken bearbeiten</a:t>
            </a:r>
            <a:endParaRPr lang="de-DE" sz="1900" b="0" dirty="0">
              <a:solidFill>
                <a:schemeClr val="tx1"/>
              </a:solidFill>
            </a:endParaRPr>
          </a:p>
        </p:txBody>
      </p:sp>
      <p:sp>
        <p:nvSpPr>
          <p:cNvPr id="11" name="Titel 1"/>
          <p:cNvSpPr txBox="1">
            <a:spLocks/>
          </p:cNvSpPr>
          <p:nvPr userDrawn="1"/>
        </p:nvSpPr>
        <p:spPr>
          <a:xfrm>
            <a:off x="457200" y="114712"/>
            <a:ext cx="5925311" cy="86409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500" b="1" kern="1200">
                <a:solidFill>
                  <a:schemeClr val="bg1"/>
                </a:solidFill>
                <a:latin typeface="Century Gothic" pitchFamily="34" charset="0"/>
                <a:ea typeface="+mj-ea"/>
                <a:cs typeface="+mj-cs"/>
              </a:defRPr>
            </a:lvl1pPr>
          </a:lstStyle>
          <a:p>
            <a:r>
              <a:rPr lang="de-DE" sz="2500" dirty="0" smtClean="0"/>
              <a:t>Titelmasterformat durch Klicken bearbeiten</a:t>
            </a:r>
            <a:endParaRPr lang="de-DE" sz="25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df"/><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Bild 7"/>
          <p:cNvPicPr>
            <a:picLocks noChangeAspect="1"/>
          </p:cNvPicPr>
          <p:nvPr userDrawn="1"/>
        </p:nvPicPr>
        <p:blipFill>
          <a:blip r:embed="rId7"/>
          <a:srcRect l="1817"/>
          <a:stretch>
            <a:fillRect/>
          </a:stretch>
        </p:blipFill>
        <p:spPr>
          <a:xfrm>
            <a:off x="0" y="6102096"/>
            <a:ext cx="4863003" cy="755904"/>
          </a:xfrm>
          <a:prstGeom prst="rect">
            <a:avLst/>
          </a:prstGeom>
        </p:spPr>
      </p:pic>
      <p:pic>
        <p:nvPicPr>
          <p:cNvPr id="10" name="Bild 8"/>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8"/>
              <a:stretch>
                <a:fillRect/>
              </a:stretch>
            </p:blipFill>
          </mc:Choice>
          <mc:Fallback>
            <p:blipFill>
              <a:blip r:embed="rId9"/>
              <a:stretch>
                <a:fillRect/>
              </a:stretch>
            </p:blipFill>
          </mc:Fallback>
        </mc:AlternateContent>
        <p:spPr>
          <a:xfrm>
            <a:off x="-50800" y="0"/>
            <a:ext cx="9207500" cy="1079500"/>
          </a:xfrm>
          <a:prstGeom prst="rect">
            <a:avLst/>
          </a:prstGeom>
        </p:spPr>
      </p:pic>
      <p:pic>
        <p:nvPicPr>
          <p:cNvPr id="11" name="Picture 2" descr="O:\ZSB\Marketing\Logo Package\FH Kärnten_CUAS Logo\FH_KaerntenLogoEngl_RW.pn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451601" y="247606"/>
            <a:ext cx="2235200" cy="592394"/>
          </a:xfrm>
          <a:prstGeom prst="rect">
            <a:avLst/>
          </a:prstGeom>
          <a:noFill/>
          <a:extLst>
            <a:ext uri="{909E8E84-426E-40DD-AFC4-6F175D3DCCD1}">
              <a14:hiddenFill xmlns:a14="http://schemas.microsoft.com/office/drawing/2010/main">
                <a:solidFill>
                  <a:srgbClr val="FFFFFF"/>
                </a:solidFill>
              </a14:hiddenFill>
            </a:ext>
          </a:extLst>
        </p:spPr>
      </p:pic>
      <p:sp>
        <p:nvSpPr>
          <p:cNvPr id="14" name="Inhaltsplatzhalter 2"/>
          <p:cNvSpPr txBox="1">
            <a:spLocks/>
          </p:cNvSpPr>
          <p:nvPr userDrawn="1"/>
        </p:nvSpPr>
        <p:spPr>
          <a:xfrm>
            <a:off x="457200" y="1188721"/>
            <a:ext cx="8229600" cy="4937446"/>
          </a:xfrm>
          <a:prstGeom prst="rect">
            <a:avLst/>
          </a:prstGeom>
        </p:spPr>
        <p:txBody>
          <a:bodyPr/>
          <a:lstStyle>
            <a:lvl1pPr marL="342900" indent="-342900" algn="l" defTabSz="457200" rtl="0" eaLnBrk="1" latinLnBrk="0" hangingPunct="1">
              <a:spcBef>
                <a:spcPct val="20000"/>
              </a:spcBef>
              <a:buFont typeface="Arial"/>
              <a:buChar char="•"/>
              <a:defRPr sz="2500" kern="1200">
                <a:solidFill>
                  <a:schemeClr val="tx1"/>
                </a:solidFill>
                <a:latin typeface="Century Gothic" pitchFamily="34" charset="0"/>
                <a:ea typeface="+mn-ea"/>
                <a:cs typeface="+mn-cs"/>
              </a:defRPr>
            </a:lvl1pPr>
            <a:lvl2pPr marL="622300" indent="-285750" algn="l" defTabSz="457200" rtl="0" eaLnBrk="1" latinLnBrk="0" hangingPunct="1">
              <a:spcBef>
                <a:spcPct val="20000"/>
              </a:spcBef>
              <a:buFont typeface="Arial" pitchFamily="34" charset="0"/>
              <a:buChar char="•"/>
              <a:defRPr sz="2300" kern="1200">
                <a:solidFill>
                  <a:schemeClr val="tx1"/>
                </a:solidFill>
                <a:latin typeface="Century Gothic" pitchFamily="34" charset="0"/>
                <a:ea typeface="+mn-ea"/>
                <a:cs typeface="+mn-cs"/>
              </a:defRPr>
            </a:lvl2pPr>
            <a:lvl3pPr marL="893763" indent="-228600" algn="l" defTabSz="457200" rtl="0" eaLnBrk="1" latinLnBrk="0" hangingPunct="1">
              <a:spcBef>
                <a:spcPct val="20000"/>
              </a:spcBef>
              <a:buFont typeface="Arial"/>
              <a:buChar char="•"/>
              <a:defRPr sz="2100" kern="1200">
                <a:solidFill>
                  <a:schemeClr val="tx1"/>
                </a:solidFill>
                <a:latin typeface="Century Gothic" pitchFamily="34" charset="0"/>
                <a:ea typeface="+mn-ea"/>
                <a:cs typeface="+mn-cs"/>
              </a:defRPr>
            </a:lvl3pPr>
            <a:lvl4pPr marL="1163638" indent="-228600" algn="l" defTabSz="457200" rtl="0" eaLnBrk="1" latinLnBrk="0" hangingPunct="1">
              <a:spcBef>
                <a:spcPct val="20000"/>
              </a:spcBef>
              <a:buFont typeface="Arial" pitchFamily="34" charset="0"/>
              <a:buChar char="•"/>
              <a:defRPr sz="1900" kern="1200">
                <a:solidFill>
                  <a:schemeClr val="tx1"/>
                </a:solidFill>
                <a:latin typeface="Century Gothic" pitchFamily="34" charset="0"/>
                <a:ea typeface="+mn-ea"/>
                <a:cs typeface="+mn-cs"/>
              </a:defRPr>
            </a:lvl4pPr>
            <a:lvl5pPr marL="1525588" indent="-342900" algn="l" defTabSz="457200" rtl="0" eaLnBrk="1" latinLnBrk="0" hangingPunct="1">
              <a:spcBef>
                <a:spcPct val="20000"/>
              </a:spcBef>
              <a:buFont typeface="Arial" pitchFamily="34" charset="0"/>
              <a:buChar char="•"/>
              <a:defRPr sz="1700" kern="1200">
                <a:solidFill>
                  <a:schemeClr val="tx1"/>
                </a:solidFill>
                <a:latin typeface="Century Gothic"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6" r:id="rId4"/>
    <p:sldLayoutId id="2147483657" r:id="rId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2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2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2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10" Type="http://schemas.openxmlformats.org/officeDocument/2006/relationships/image" Target="../media/image21.png"/><Relationship Id="rId4" Type="http://schemas.openxmlformats.org/officeDocument/2006/relationships/image" Target="../media/image15.jpeg"/><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5181600" y="5765799"/>
            <a:ext cx="3716867" cy="592667"/>
          </a:xfrm>
        </p:spPr>
        <p:txBody>
          <a:bodyPr>
            <a:normAutofit/>
          </a:bodyPr>
          <a:lstStyle/>
          <a:p>
            <a:pPr algn="l"/>
            <a:r>
              <a:rPr lang="de-AT" altLang="de-DE" sz="2800" b="1" dirty="0">
                <a:solidFill>
                  <a:srgbClr val="FFFFFF"/>
                </a:solidFill>
              </a:rPr>
              <a:t>Stephan Thaler, </a:t>
            </a:r>
            <a:r>
              <a:rPr lang="de-AT" altLang="de-DE" sz="2800" b="1" dirty="0" smtClean="0">
                <a:solidFill>
                  <a:srgbClr val="FFFFFF"/>
                </a:solidFill>
              </a:rPr>
              <a:t>MSc</a:t>
            </a:r>
            <a:endParaRPr lang="de-AT" altLang="de-DE" sz="2800" b="1" dirty="0">
              <a:solidFill>
                <a:srgbClr val="FFFFFF"/>
              </a:solidFill>
            </a:endParaRPr>
          </a:p>
        </p:txBody>
      </p:sp>
      <p:sp>
        <p:nvSpPr>
          <p:cNvPr id="3" name="Titel 2"/>
          <p:cNvSpPr>
            <a:spLocks noGrp="1"/>
          </p:cNvSpPr>
          <p:nvPr>
            <p:ph type="ctrTitle"/>
          </p:nvPr>
        </p:nvSpPr>
        <p:spPr>
          <a:xfrm>
            <a:off x="722313" y="3214161"/>
            <a:ext cx="7772400" cy="1470025"/>
          </a:xfrm>
        </p:spPr>
        <p:txBody>
          <a:bodyPr>
            <a:normAutofit fontScale="90000"/>
          </a:bodyPr>
          <a:lstStyle/>
          <a:p>
            <a:r>
              <a:rPr lang="en-GB" altLang="de-DE" sz="3600" i="1" dirty="0"/>
              <a:t>“Energy saving through the use of phase change materials (PCM)”</a:t>
            </a:r>
            <a:br>
              <a:rPr lang="en-GB" altLang="de-DE" sz="3600" i="1" dirty="0"/>
            </a:br>
            <a:endParaRPr lang="de-DE" dirty="0"/>
          </a:p>
        </p:txBody>
      </p:sp>
      <p:sp>
        <p:nvSpPr>
          <p:cNvPr id="4" name="Rectangle 1"/>
          <p:cNvSpPr txBox="1">
            <a:spLocks noChangeArrowheads="1"/>
          </p:cNvSpPr>
          <p:nvPr/>
        </p:nvSpPr>
        <p:spPr>
          <a:xfrm>
            <a:off x="900113" y="1844675"/>
            <a:ext cx="7416800" cy="863600"/>
          </a:xfrm>
          <a:prstGeom prst="rect">
            <a:avLst/>
          </a:prstGeom>
        </p:spPr>
        <p:txBody>
          <a:bodyPr lIns="90000" tIns="45000" rIns="90000" bIns="45000" anchor="t">
            <a:normAutofit/>
          </a:bodyPr>
          <a:lstStyle>
            <a:lvl1pPr algn="ctr" defTabSz="457200" rtl="0" eaLnBrk="1" latinLnBrk="0" hangingPunct="1">
              <a:spcBef>
                <a:spcPct val="0"/>
              </a:spcBef>
              <a:buNone/>
              <a:defRPr sz="3500" b="1" kern="1200" cap="all" baseline="0">
                <a:solidFill>
                  <a:srgbClr val="CC0000"/>
                </a:solidFill>
                <a:latin typeface="Century Gothic" pitchFamily="34" charset="0"/>
                <a:ea typeface="+mj-ea"/>
                <a:cs typeface="+mj-cs"/>
              </a:defRPr>
            </a:lvl1pPr>
          </a:lstStyle>
          <a:p>
            <a:pPr>
              <a:tabLst>
                <a:tab pos="723900" algn="l"/>
                <a:tab pos="1447800" algn="l"/>
                <a:tab pos="2171700" algn="l"/>
                <a:tab pos="2895600" algn="l"/>
                <a:tab pos="3619500" algn="l"/>
                <a:tab pos="4343400" algn="l"/>
                <a:tab pos="5067300" algn="l"/>
                <a:tab pos="5791200" algn="l"/>
                <a:tab pos="6515100" algn="l"/>
                <a:tab pos="7239000" algn="l"/>
              </a:tabLst>
            </a:pPr>
            <a:r>
              <a:rPr lang="de-DE" altLang="de-DE" sz="1600" dirty="0" smtClean="0">
                <a:solidFill>
                  <a:srgbClr val="FFFFFF"/>
                </a:solidFill>
              </a:rPr>
              <a:t>23th</a:t>
            </a:r>
            <a:r>
              <a:rPr lang="de-DE" altLang="de-DE" sz="1600" baseline="30000" dirty="0" smtClean="0">
                <a:solidFill>
                  <a:srgbClr val="FFFFFF"/>
                </a:solidFill>
              </a:rPr>
              <a:t>th</a:t>
            </a:r>
            <a:r>
              <a:rPr lang="de-DE" altLang="de-DE" sz="1600" dirty="0" smtClean="0">
                <a:solidFill>
                  <a:srgbClr val="FFFFFF"/>
                </a:solidFill>
              </a:rPr>
              <a:t> International Expert Meeting</a:t>
            </a:r>
            <a:r>
              <a:rPr lang="de-DE" altLang="de-DE" sz="3600" dirty="0" smtClean="0">
                <a:solidFill>
                  <a:srgbClr val="FFFFFF"/>
                </a:solidFill>
              </a:rPr>
              <a:t/>
            </a:r>
            <a:br>
              <a:rPr lang="de-DE" altLang="de-DE" sz="3600" dirty="0" smtClean="0">
                <a:solidFill>
                  <a:srgbClr val="FFFFFF"/>
                </a:solidFill>
              </a:rPr>
            </a:br>
            <a:r>
              <a:rPr lang="de-DE" altLang="de-DE" sz="2800" dirty="0" smtClean="0">
                <a:solidFill>
                  <a:srgbClr val="FFFFFF"/>
                </a:solidFill>
              </a:rPr>
              <a:t>Power Engineering 2014</a:t>
            </a:r>
          </a:p>
        </p:txBody>
      </p:sp>
    </p:spTree>
    <p:extLst>
      <p:ext uri="{BB962C8B-B14F-4D97-AF65-F5344CB8AC3E}">
        <p14:creationId xmlns:p14="http://schemas.microsoft.com/office/powerpoint/2010/main" val="456231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Experimental Setup</a:t>
            </a:r>
          </a:p>
        </p:txBody>
      </p:sp>
      <p:sp>
        <p:nvSpPr>
          <p:cNvPr id="3" name="Inhaltsplatzhalter 2"/>
          <p:cNvSpPr>
            <a:spLocks noGrp="1"/>
          </p:cNvSpPr>
          <p:nvPr>
            <p:ph idx="1"/>
          </p:nvPr>
        </p:nvSpPr>
        <p:spPr/>
        <p:txBody>
          <a:bodyPr/>
          <a:lstStyle/>
          <a:p>
            <a:pPr marL="0" indent="0">
              <a:buNone/>
            </a:pPr>
            <a:r>
              <a:rPr lang="en-US" dirty="0" smtClean="0"/>
              <a:t>Experimental sequence</a:t>
            </a:r>
          </a:p>
          <a:p>
            <a:pPr marL="0" indent="0">
              <a:buNone/>
            </a:pPr>
            <a:endParaRPr lang="en-US" dirty="0" smtClean="0"/>
          </a:p>
          <a:p>
            <a:pPr marL="457200" indent="-457200">
              <a:buAutoNum type="arabicPeriod"/>
            </a:pPr>
            <a:r>
              <a:rPr lang="en-US" sz="2000" dirty="0" smtClean="0"/>
              <a:t>Initial charging</a:t>
            </a:r>
          </a:p>
          <a:p>
            <a:pPr marL="279400" lvl="1" indent="0">
              <a:buNone/>
            </a:pPr>
            <a:r>
              <a:rPr lang="en-US" sz="1400" dirty="0" smtClean="0"/>
              <a:t>	(</a:t>
            </a:r>
            <a:r>
              <a:rPr lang="en-US" sz="1400" dirty="0" err="1" smtClean="0"/>
              <a:t>Salthydrate</a:t>
            </a:r>
            <a:r>
              <a:rPr lang="en-US" sz="1400" dirty="0" smtClean="0"/>
              <a:t> 50°C, Paraffin 30°C)</a:t>
            </a:r>
          </a:p>
          <a:p>
            <a:pPr marL="457200" indent="-457200">
              <a:buAutoNum type="arabicPeriod"/>
            </a:pPr>
            <a:r>
              <a:rPr lang="en-US" sz="2000" dirty="0" smtClean="0"/>
              <a:t>Phase transition</a:t>
            </a:r>
          </a:p>
          <a:p>
            <a:pPr marL="0" lvl="1" indent="0">
              <a:buNone/>
            </a:pPr>
            <a:r>
              <a:rPr lang="en-US" sz="1400" dirty="0" smtClean="0"/>
              <a:t>	(</a:t>
            </a:r>
            <a:r>
              <a:rPr lang="en-US" sz="1400" dirty="0" err="1" smtClean="0"/>
              <a:t>Salthydrate</a:t>
            </a:r>
            <a:r>
              <a:rPr lang="en-US" sz="1400" dirty="0" smtClean="0"/>
              <a:t> 65°C, Paraffin 50°C)</a:t>
            </a:r>
          </a:p>
          <a:p>
            <a:pPr marL="457200" indent="-457200">
              <a:buAutoNum type="arabicPeriod"/>
            </a:pPr>
            <a:r>
              <a:rPr lang="en-US" sz="2000" dirty="0" smtClean="0"/>
              <a:t>Full charge</a:t>
            </a:r>
          </a:p>
          <a:p>
            <a:pPr marL="457200" indent="-457200">
              <a:buAutoNum type="arabicPeriod"/>
            </a:pPr>
            <a:r>
              <a:rPr lang="en-US" sz="2000" dirty="0" smtClean="0"/>
              <a:t>Discharge</a:t>
            </a:r>
            <a:endParaRPr lang="en-US" sz="2000" dirty="0"/>
          </a:p>
        </p:txBody>
      </p:sp>
      <p:pic>
        <p:nvPicPr>
          <p:cNvPr id="4" name="Grafik 3" descr="M:\Innovationsschecks\Latentspeicher\Projekt_Latent\Fotos Latent\Kreislauf.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70867" y="1871133"/>
            <a:ext cx="4724707" cy="4148667"/>
          </a:xfrm>
          <a:prstGeom prst="rect">
            <a:avLst/>
          </a:prstGeom>
          <a:noFill/>
          <a:ln>
            <a:noFill/>
          </a:ln>
        </p:spPr>
      </p:pic>
      <p:sp>
        <p:nvSpPr>
          <p:cNvPr id="5" name="Rechteck 4"/>
          <p:cNvSpPr/>
          <p:nvPr/>
        </p:nvSpPr>
        <p:spPr>
          <a:xfrm>
            <a:off x="5748889" y="3483801"/>
            <a:ext cx="1168661" cy="923330"/>
          </a:xfrm>
          <a:prstGeom prst="rect">
            <a:avLst/>
          </a:prstGeom>
          <a:noFill/>
        </p:spPr>
        <p:txBody>
          <a:bodyPr wrap="square" lIns="91440" tIns="45720" rIns="91440" bIns="45720">
            <a:spAutoFit/>
          </a:bodyPr>
          <a:lstStyle/>
          <a:p>
            <a:pPr algn="ctr"/>
            <a:r>
              <a:rPr lang="de-DE" sz="5400" b="1" dirty="0" smtClean="0">
                <a:ln w="18000">
                  <a:solidFill>
                    <a:srgbClr val="00B0F0"/>
                  </a:solidFill>
                  <a:prstDash val="solid"/>
                  <a:miter lim="800000"/>
                </a:ln>
                <a:noFill/>
                <a:effectLst>
                  <a:outerShdw blurRad="25500" dist="23000" dir="7020000" algn="tl">
                    <a:srgbClr val="000000">
                      <a:alpha val="50000"/>
                    </a:srgbClr>
                  </a:outerShdw>
                </a:effectLst>
              </a:rPr>
              <a:t>Na</a:t>
            </a:r>
            <a:endParaRPr lang="de-DE" sz="5400" b="1" dirty="0">
              <a:ln w="18000">
                <a:solidFill>
                  <a:srgbClr val="00B0F0"/>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1897200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Measurement</a:t>
            </a:r>
            <a:endParaRPr lang="de-DE" dirty="0"/>
          </a:p>
        </p:txBody>
      </p:sp>
      <p:sp>
        <p:nvSpPr>
          <p:cNvPr id="3" name="Inhaltsplatzhalter 2"/>
          <p:cNvSpPr>
            <a:spLocks noGrp="1"/>
          </p:cNvSpPr>
          <p:nvPr>
            <p:ph idx="1"/>
          </p:nvPr>
        </p:nvSpPr>
        <p:spPr/>
        <p:txBody>
          <a:bodyPr/>
          <a:lstStyle/>
          <a:p>
            <a:r>
              <a:rPr lang="en-US" sz="2000" dirty="0" smtClean="0"/>
              <a:t>Different measurement setups with</a:t>
            </a:r>
          </a:p>
          <a:p>
            <a:pPr marL="0" indent="0">
              <a:buNone/>
            </a:pPr>
            <a:r>
              <a:rPr lang="en-US" sz="2000" dirty="0" smtClean="0"/>
              <a:t>	data acquisition </a:t>
            </a:r>
          </a:p>
          <a:p>
            <a:pPr marL="0" indent="0">
              <a:buNone/>
            </a:pPr>
            <a:r>
              <a:rPr lang="en-US" sz="2000" dirty="0" smtClean="0"/>
              <a:t>	(energy, power, flow rate, temperature)</a:t>
            </a:r>
          </a:p>
          <a:p>
            <a:endParaRPr lang="en-US" dirty="0" smtClean="0"/>
          </a:p>
          <a:p>
            <a:pPr lvl="1"/>
            <a:r>
              <a:rPr lang="en-US" sz="2000" dirty="0" smtClean="0"/>
              <a:t>Test setup buffer (reference)</a:t>
            </a:r>
          </a:p>
          <a:p>
            <a:pPr lvl="1"/>
            <a:r>
              <a:rPr lang="en-US" sz="2000" dirty="0" smtClean="0"/>
              <a:t>Test setup salt-hydrate tank</a:t>
            </a:r>
          </a:p>
          <a:p>
            <a:pPr lvl="1"/>
            <a:r>
              <a:rPr lang="en-US" sz="2000" dirty="0" smtClean="0"/>
              <a:t>Test setup paraffin tank</a:t>
            </a:r>
          </a:p>
          <a:p>
            <a:endParaRPr lang="de-DE" dirty="0"/>
          </a:p>
        </p:txBody>
      </p:sp>
      <p:pic>
        <p:nvPicPr>
          <p:cNvPr id="4" name="Grafik 3" descr="Natriumazeta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0" y="4030144"/>
            <a:ext cx="4165600" cy="2006589"/>
          </a:xfrm>
          <a:prstGeom prst="rect">
            <a:avLst/>
          </a:prstGeom>
          <a:ln>
            <a:noFill/>
          </a:ln>
          <a:effectLst>
            <a:outerShdw blurRad="292100" dist="139700" dir="2700000" algn="tl" rotWithShape="0">
              <a:srgbClr val="333333">
                <a:alpha val="65000"/>
              </a:srgbClr>
            </a:outerShdw>
          </a:effectLst>
        </p:spPr>
      </p:pic>
      <p:pic>
        <p:nvPicPr>
          <p:cNvPr id="5" name="Grafik 4" descr="Paraffi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86867" y="4030144"/>
            <a:ext cx="3793066" cy="20065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9727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Results</a:t>
            </a:r>
            <a:endParaRPr lang="en-US" dirty="0"/>
          </a:p>
        </p:txBody>
      </p:sp>
      <p:sp>
        <p:nvSpPr>
          <p:cNvPr id="3" name="Inhaltsplatzhalter 2"/>
          <p:cNvSpPr>
            <a:spLocks noGrp="1"/>
          </p:cNvSpPr>
          <p:nvPr>
            <p:ph idx="1"/>
          </p:nvPr>
        </p:nvSpPr>
        <p:spPr/>
        <p:txBody>
          <a:bodyPr/>
          <a:lstStyle/>
          <a:p>
            <a:r>
              <a:rPr lang="en-US" sz="2000" dirty="0" smtClean="0"/>
              <a:t>Salt-hydrate tank	</a:t>
            </a:r>
          </a:p>
          <a:p>
            <a:pPr marL="0" indent="0">
              <a:buNone/>
            </a:pPr>
            <a:r>
              <a:rPr lang="en-US" sz="2000" dirty="0" smtClean="0"/>
              <a:t>			Charge: 3 kWh – Discharge: 1 kWh</a:t>
            </a:r>
          </a:p>
          <a:p>
            <a:pPr marL="0" indent="0">
              <a:buNone/>
            </a:pPr>
            <a:endParaRPr lang="en-US" sz="2000" dirty="0" smtClean="0"/>
          </a:p>
          <a:p>
            <a:r>
              <a:rPr lang="en-US" sz="2000" dirty="0" smtClean="0"/>
              <a:t>Paraffin Tank 		</a:t>
            </a:r>
          </a:p>
          <a:p>
            <a:pPr marL="0" indent="0">
              <a:buNone/>
            </a:pPr>
            <a:r>
              <a:rPr lang="en-US" sz="2000" dirty="0" smtClean="0"/>
              <a:t>			Charge: 2 kWh – Discharge: 1 kWh</a:t>
            </a:r>
          </a:p>
          <a:p>
            <a:pPr marL="0" indent="0">
              <a:buNone/>
            </a:pPr>
            <a:endParaRPr lang="en-US" dirty="0" smtClean="0"/>
          </a:p>
          <a:p>
            <a:pPr marL="0" indent="0" algn="ctr">
              <a:buNone/>
            </a:pPr>
            <a:r>
              <a:rPr lang="en-US" sz="3600" dirty="0" smtClean="0"/>
              <a:t>Energy could not be totally released!</a:t>
            </a:r>
          </a:p>
          <a:p>
            <a:pPr marL="0" indent="0">
              <a:buNone/>
            </a:pPr>
            <a:endParaRPr lang="de-DE"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1934" y="4269850"/>
            <a:ext cx="3048000" cy="2000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4522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9218"/>
                                        </p:tgtEl>
                                        <p:attrNameLst>
                                          <p:attrName>style.visibility</p:attrName>
                                        </p:attrNameLst>
                                      </p:cBhvr>
                                      <p:to>
                                        <p:strVal val="visible"/>
                                      </p:to>
                                    </p:set>
                                    <p:anim calcmode="lin" valueType="num">
                                      <p:cBhvr>
                                        <p:cTn id="14" dur="1000" fill="hold"/>
                                        <p:tgtEl>
                                          <p:spTgt spid="9218"/>
                                        </p:tgtEl>
                                        <p:attrNameLst>
                                          <p:attrName>ppt_w</p:attrName>
                                        </p:attrNameLst>
                                      </p:cBhvr>
                                      <p:tavLst>
                                        <p:tav tm="0">
                                          <p:val>
                                            <p:fltVal val="0"/>
                                          </p:val>
                                        </p:tav>
                                        <p:tav tm="100000">
                                          <p:val>
                                            <p:strVal val="#ppt_w"/>
                                          </p:val>
                                        </p:tav>
                                      </p:tavLst>
                                    </p:anim>
                                    <p:anim calcmode="lin" valueType="num">
                                      <p:cBhvr>
                                        <p:cTn id="15" dur="1000" fill="hold"/>
                                        <p:tgtEl>
                                          <p:spTgt spid="9218"/>
                                        </p:tgtEl>
                                        <p:attrNameLst>
                                          <p:attrName>ppt_h</p:attrName>
                                        </p:attrNameLst>
                                      </p:cBhvr>
                                      <p:tavLst>
                                        <p:tav tm="0">
                                          <p:val>
                                            <p:fltVal val="0"/>
                                          </p:val>
                                        </p:tav>
                                        <p:tav tm="100000">
                                          <p:val>
                                            <p:strVal val="#ppt_h"/>
                                          </p:val>
                                        </p:tav>
                                      </p:tavLst>
                                    </p:anim>
                                    <p:anim calcmode="lin" valueType="num">
                                      <p:cBhvr>
                                        <p:cTn id="16" dur="1000" fill="hold"/>
                                        <p:tgtEl>
                                          <p:spTgt spid="9218"/>
                                        </p:tgtEl>
                                        <p:attrNameLst>
                                          <p:attrName>style.rotation</p:attrName>
                                        </p:attrNameLst>
                                      </p:cBhvr>
                                      <p:tavLst>
                                        <p:tav tm="0">
                                          <p:val>
                                            <p:fltVal val="90"/>
                                          </p:val>
                                        </p:tav>
                                        <p:tav tm="100000">
                                          <p:val>
                                            <p:fltVal val="0"/>
                                          </p:val>
                                        </p:tav>
                                      </p:tavLst>
                                    </p:anim>
                                    <p:animEffect transition="in" filter="fade">
                                      <p:cBhvr>
                                        <p:cTn id="17" dur="1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Results</a:t>
            </a:r>
            <a:endParaRPr lang="en-US" dirty="0"/>
          </a:p>
        </p:txBody>
      </p:sp>
      <p:sp>
        <p:nvSpPr>
          <p:cNvPr id="3" name="Inhaltsplatzhalter 2"/>
          <p:cNvSpPr>
            <a:spLocks noGrp="1"/>
          </p:cNvSpPr>
          <p:nvPr>
            <p:ph idx="1"/>
          </p:nvPr>
        </p:nvSpPr>
        <p:spPr/>
        <p:txBody>
          <a:bodyPr/>
          <a:lstStyle/>
          <a:p>
            <a:pPr marL="0" indent="0">
              <a:buNone/>
            </a:pPr>
            <a:r>
              <a:rPr lang="en-US" dirty="0" smtClean="0"/>
              <a:t>Reason:</a:t>
            </a:r>
          </a:p>
          <a:p>
            <a:r>
              <a:rPr lang="en-US" sz="2000" dirty="0" smtClean="0"/>
              <a:t>A too </a:t>
            </a:r>
            <a:r>
              <a:rPr lang="en-US" sz="2000" b="1" i="1" dirty="0" smtClean="0"/>
              <a:t>rapid </a:t>
            </a:r>
            <a:r>
              <a:rPr lang="en-US" sz="2000" b="1" i="1" dirty="0" smtClean="0"/>
              <a:t>discharge</a:t>
            </a:r>
            <a:r>
              <a:rPr lang="en-US" sz="2000" dirty="0" smtClean="0"/>
              <a:t> (energy removing) or </a:t>
            </a:r>
            <a:r>
              <a:rPr lang="en-US" sz="2000" dirty="0" smtClean="0"/>
              <a:t>at too </a:t>
            </a:r>
            <a:r>
              <a:rPr lang="en-US" sz="2000" b="1" i="1" dirty="0" smtClean="0"/>
              <a:t>high temperature difference</a:t>
            </a:r>
            <a:r>
              <a:rPr lang="en-US" sz="2000" dirty="0" smtClean="0"/>
              <a:t> of storage medium and heat exchanger starts the phase transition in the extraction region.</a:t>
            </a:r>
          </a:p>
          <a:p>
            <a:r>
              <a:rPr lang="en-US" sz="2000" b="1" i="1" dirty="0" smtClean="0"/>
              <a:t>An insulating layer </a:t>
            </a:r>
            <a:r>
              <a:rPr lang="en-US" sz="2000" dirty="0" smtClean="0"/>
              <a:t>around the heat exchanger </a:t>
            </a:r>
            <a:r>
              <a:rPr lang="en-US" sz="2000" dirty="0" smtClean="0"/>
              <a:t>prevents </a:t>
            </a:r>
            <a:r>
              <a:rPr lang="en-US" sz="2000" dirty="0" smtClean="0"/>
              <a:t>further heat exchange.</a:t>
            </a:r>
            <a:endParaRPr lang="en-US" sz="2000" dirty="0"/>
          </a:p>
        </p:txBody>
      </p:sp>
      <p:pic>
        <p:nvPicPr>
          <p:cNvPr id="4" name="Grafik 3" descr="Foto-Sp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02690" y="3323699"/>
            <a:ext cx="3838575" cy="2802468"/>
          </a:xfrm>
          <a:prstGeom prst="rect">
            <a:avLst/>
          </a:prstGeom>
          <a:ln>
            <a:noFill/>
          </a:ln>
          <a:effectLst>
            <a:outerShdw blurRad="190500" algn="tl" rotWithShape="0">
              <a:srgbClr val="000000">
                <a:alpha val="70000"/>
              </a:srgbClr>
            </a:outerShdw>
          </a:effectLst>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2014" y="3491295"/>
            <a:ext cx="3354386" cy="2467276"/>
          </a:xfrm>
          <a:prstGeom prst="rect">
            <a:avLst/>
          </a:prstGeom>
          <a:noFill/>
          <a:extLst>
            <a:ext uri="{909E8E84-426E-40DD-AFC4-6F175D3DCCD1}">
              <a14:hiddenFill xmlns:a14="http://schemas.microsoft.com/office/drawing/2010/main">
                <a:solidFill>
                  <a:srgbClr val="FFFFFF"/>
                </a:solidFill>
              </a14:hiddenFill>
            </a:ext>
          </a:extLst>
        </p:spPr>
      </p:pic>
      <p:sp>
        <p:nvSpPr>
          <p:cNvPr id="5" name="Rechteck 4"/>
          <p:cNvSpPr/>
          <p:nvPr/>
        </p:nvSpPr>
        <p:spPr>
          <a:xfrm>
            <a:off x="93134" y="5787613"/>
            <a:ext cx="4518023" cy="338554"/>
          </a:xfrm>
          <a:prstGeom prst="rect">
            <a:avLst/>
          </a:prstGeom>
        </p:spPr>
        <p:txBody>
          <a:bodyPr wrap="square">
            <a:spAutoFit/>
          </a:bodyPr>
          <a:lstStyle/>
          <a:p>
            <a:r>
              <a:rPr lang="de-DE" sz="800" dirty="0"/>
              <a:t>Betrachtung unterschiedlicher Wärmepumpenheizsysteme und Möglichkeiten der </a:t>
            </a:r>
            <a:r>
              <a:rPr lang="de-DE" sz="800" dirty="0" smtClean="0"/>
              <a:t>Energieversorgung,</a:t>
            </a:r>
          </a:p>
          <a:p>
            <a:r>
              <a:rPr lang="de-DE" sz="800" dirty="0" smtClean="0"/>
              <a:t>Dorian </a:t>
            </a:r>
            <a:r>
              <a:rPr lang="de-DE" sz="800" dirty="0"/>
              <a:t>Münzer, </a:t>
            </a:r>
            <a:r>
              <a:rPr lang="de-DE" sz="800" dirty="0" smtClean="0"/>
              <a:t>FH </a:t>
            </a:r>
            <a:r>
              <a:rPr lang="de-DE" sz="800" dirty="0"/>
              <a:t>Kärnten, 2013</a:t>
            </a:r>
          </a:p>
        </p:txBody>
      </p:sp>
    </p:spTree>
    <p:extLst>
      <p:ext uri="{BB962C8B-B14F-4D97-AF65-F5344CB8AC3E}">
        <p14:creationId xmlns:p14="http://schemas.microsoft.com/office/powerpoint/2010/main" val="252857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ipe(down)">
                                      <p:cBhvr>
                                        <p:cTn id="7" dur="500"/>
                                        <p:tgtEl>
                                          <p:spTgt spid="8194"/>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Conclusion</a:t>
            </a:r>
            <a:endParaRPr lang="en-US" dirty="0"/>
          </a:p>
        </p:txBody>
      </p:sp>
      <p:sp>
        <p:nvSpPr>
          <p:cNvPr id="3" name="Inhaltsplatzhalter 2"/>
          <p:cNvSpPr>
            <a:spLocks noGrp="1"/>
          </p:cNvSpPr>
          <p:nvPr>
            <p:ph idx="1"/>
          </p:nvPr>
        </p:nvSpPr>
        <p:spPr/>
        <p:txBody>
          <a:bodyPr/>
          <a:lstStyle/>
          <a:p>
            <a:pPr marL="0" indent="0" algn="just">
              <a:buNone/>
            </a:pPr>
            <a:r>
              <a:rPr lang="en-GB" sz="1600" dirty="0"/>
              <a:t>Advanced latent heat storage materials of saline or paraffin base are produced for various applications and are available for nearly all temperature ranges. The needed temperature range depends on the type of heat generation as well as the employed heat dissipation system. Very important is that the return temperature is not significantly below the phase transition temperature. Otherwise it results in the formation of an insulating layer because of the storage medium solidification at the heat exchanger</a:t>
            </a:r>
            <a:r>
              <a:rPr lang="en-GB" sz="1600" dirty="0" smtClean="0"/>
              <a:t>.</a:t>
            </a:r>
          </a:p>
          <a:p>
            <a:pPr marL="0" indent="0" algn="just">
              <a:buNone/>
            </a:pPr>
            <a:endParaRPr lang="de-DE" sz="1600" dirty="0"/>
          </a:p>
          <a:p>
            <a:pPr marL="0" indent="0" algn="just">
              <a:buNone/>
            </a:pPr>
            <a:r>
              <a:rPr lang="en-US" sz="1600" b="1" dirty="0"/>
              <a:t>This effect can be avoided by the use of a traditional buffer or by a corresponding return temperature rising</a:t>
            </a:r>
            <a:r>
              <a:rPr lang="en-US" sz="1600" b="1" dirty="0" smtClean="0"/>
              <a:t>.</a:t>
            </a:r>
          </a:p>
          <a:p>
            <a:pPr marL="0" indent="0" algn="just">
              <a:buNone/>
            </a:pPr>
            <a:endParaRPr lang="en-US" sz="1600" dirty="0" smtClean="0"/>
          </a:p>
          <a:p>
            <a:pPr marL="0" indent="0" algn="ctr">
              <a:buNone/>
            </a:pPr>
            <a:r>
              <a:rPr lang="en-US" sz="1800" b="1" i="1" u="sng" dirty="0" smtClean="0">
                <a:solidFill>
                  <a:srgbClr val="FF0000"/>
                </a:solidFill>
              </a:rPr>
              <a:t>ADVANTAGES:</a:t>
            </a:r>
            <a:endParaRPr lang="en-US" sz="1800" b="1" i="1" u="sng" dirty="0">
              <a:solidFill>
                <a:srgbClr val="FF0000"/>
              </a:solidFill>
            </a:endParaRPr>
          </a:p>
          <a:p>
            <a:pPr marL="0" indent="0" algn="just">
              <a:buNone/>
            </a:pPr>
            <a:r>
              <a:rPr lang="en-US" sz="1600" u="sng" dirty="0" smtClean="0"/>
              <a:t>Heat </a:t>
            </a:r>
            <a:r>
              <a:rPr lang="en-US" sz="1600" u="sng" dirty="0" smtClean="0"/>
              <a:t>pump:</a:t>
            </a:r>
          </a:p>
          <a:p>
            <a:pPr marL="0" indent="0" algn="just">
              <a:buNone/>
            </a:pPr>
            <a:r>
              <a:rPr lang="en-US" sz="1600" dirty="0" smtClean="0"/>
              <a:t>extension </a:t>
            </a:r>
            <a:r>
              <a:rPr lang="en-US" sz="1600" dirty="0"/>
              <a:t>of the heating phase by expanding the storage </a:t>
            </a:r>
            <a:r>
              <a:rPr lang="en-US" sz="1600" dirty="0" smtClean="0"/>
              <a:t>volume.</a:t>
            </a:r>
          </a:p>
          <a:p>
            <a:pPr marL="0" indent="0" algn="just">
              <a:buNone/>
            </a:pPr>
            <a:r>
              <a:rPr lang="en-US" sz="1600" u="sng" dirty="0" smtClean="0"/>
              <a:t>Storage Tank:</a:t>
            </a:r>
            <a:r>
              <a:rPr lang="en-US" sz="1600" dirty="0" smtClean="0"/>
              <a:t> </a:t>
            </a:r>
          </a:p>
          <a:p>
            <a:pPr marL="0" indent="0" algn="just">
              <a:buNone/>
            </a:pPr>
            <a:r>
              <a:rPr lang="en-US" sz="1600" dirty="0" smtClean="0"/>
              <a:t>much </a:t>
            </a:r>
            <a:r>
              <a:rPr lang="en-US" sz="1600" dirty="0"/>
              <a:t>longer discharge </a:t>
            </a:r>
            <a:r>
              <a:rPr lang="en-US" sz="1600" dirty="0" smtClean="0"/>
              <a:t>cycle</a:t>
            </a:r>
          </a:p>
          <a:p>
            <a:pPr marL="0" indent="0" algn="just">
              <a:buNone/>
            </a:pPr>
            <a:r>
              <a:rPr lang="en-US" sz="1600" dirty="0" smtClean="0"/>
              <a:t>(energy </a:t>
            </a:r>
            <a:r>
              <a:rPr lang="en-US" sz="1600" dirty="0"/>
              <a:t>storage expansion because of the phase </a:t>
            </a:r>
            <a:r>
              <a:rPr lang="en-US" sz="1600" dirty="0" smtClean="0"/>
              <a:t>transition)</a:t>
            </a:r>
            <a:endParaRPr lang="de-DE" sz="1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4808" y="4240217"/>
            <a:ext cx="1885950" cy="18859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77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1000"/>
                                        <p:tgtEl>
                                          <p:spTgt spid="3">
                                            <p:txEl>
                                              <p:pRg st="7" end="7"/>
                                            </p:txEl>
                                          </p:spTgt>
                                        </p:tgtEl>
                                      </p:cBhvr>
                                    </p:animEffect>
                                    <p:anim calcmode="lin" valueType="num">
                                      <p:cBhvr>
                                        <p:cTn id="2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1000"/>
                                        <p:tgtEl>
                                          <p:spTgt spid="3">
                                            <p:txEl>
                                              <p:pRg st="8" end="8"/>
                                            </p:txEl>
                                          </p:spTgt>
                                        </p:tgtEl>
                                      </p:cBhvr>
                                    </p:animEffect>
                                    <p:anim calcmode="lin" valueType="num">
                                      <p:cBhvr>
                                        <p:cTn id="2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1000"/>
                                        <p:tgtEl>
                                          <p:spTgt spid="3">
                                            <p:txEl>
                                              <p:pRg st="9" end="9"/>
                                            </p:txEl>
                                          </p:spTgt>
                                        </p:tgtEl>
                                      </p:cBhvr>
                                    </p:animEffect>
                                    <p:anim calcmode="lin" valueType="num">
                                      <p:cBhvr>
                                        <p:cTn id="3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9" end="9"/>
                                            </p:txEl>
                                          </p:spTgt>
                                        </p:tgtEl>
                                        <p:attrNameLst>
                                          <p:attrName>ppt_y</p:attrName>
                                        </p:attrNameLst>
                                      </p:cBhvr>
                                      <p:tavLst>
                                        <p:tav tm="0">
                                          <p:val>
                                            <p:strVal val="#ppt_y+.1"/>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1026"/>
                                        </p:tgtEl>
                                        <p:attrNameLst>
                                          <p:attrName>style.visibility</p:attrName>
                                        </p:attrNameLst>
                                      </p:cBhvr>
                                      <p:to>
                                        <p:strVal val="visible"/>
                                      </p:to>
                                    </p:set>
                                    <p:animEffect transition="in" filter="fade">
                                      <p:cBhvr>
                                        <p:cTn id="3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altLang="de-DE" dirty="0"/>
              <a:t>Content</a:t>
            </a:r>
            <a:endParaRPr lang="de-DE" dirty="0"/>
          </a:p>
        </p:txBody>
      </p:sp>
      <p:sp>
        <p:nvSpPr>
          <p:cNvPr id="3" name="Inhaltsplatzhalter 2"/>
          <p:cNvSpPr>
            <a:spLocks noGrp="1"/>
          </p:cNvSpPr>
          <p:nvPr>
            <p:ph idx="1"/>
          </p:nvPr>
        </p:nvSpPr>
        <p:spPr>
          <a:xfrm>
            <a:off x="457200" y="1481667"/>
            <a:ext cx="8229600" cy="4644500"/>
          </a:xfrm>
        </p:spPr>
        <p:txBody>
          <a:bodyPr/>
          <a:lstStyle/>
          <a:p>
            <a:pPr>
              <a:lnSpc>
                <a:spcPct val="83000"/>
              </a:lnSpc>
              <a:buFont typeface="Times New Roman" pitchFamily="18" charset="0"/>
              <a:buChar char="•"/>
            </a:pPr>
            <a:r>
              <a:rPr lang="en-US" altLang="de-DE" dirty="0" smtClean="0"/>
              <a:t>Motivation</a:t>
            </a:r>
          </a:p>
          <a:p>
            <a:pPr>
              <a:lnSpc>
                <a:spcPct val="83000"/>
              </a:lnSpc>
              <a:buFont typeface="Times New Roman" pitchFamily="18" charset="0"/>
              <a:buChar char="•"/>
            </a:pPr>
            <a:r>
              <a:rPr lang="en-US" altLang="de-DE" dirty="0" smtClean="0"/>
              <a:t>Idea</a:t>
            </a:r>
          </a:p>
          <a:p>
            <a:pPr>
              <a:lnSpc>
                <a:spcPct val="83000"/>
              </a:lnSpc>
              <a:buFont typeface="Times New Roman" pitchFamily="18" charset="0"/>
              <a:buChar char="•"/>
            </a:pPr>
            <a:r>
              <a:rPr lang="en-US" altLang="de-DE" dirty="0" smtClean="0"/>
              <a:t>Introduction</a:t>
            </a:r>
          </a:p>
          <a:p>
            <a:pPr>
              <a:lnSpc>
                <a:spcPct val="83000"/>
              </a:lnSpc>
              <a:buFont typeface="Times New Roman" pitchFamily="18" charset="0"/>
              <a:buChar char="•"/>
            </a:pPr>
            <a:r>
              <a:rPr lang="en-US" altLang="de-DE" dirty="0" smtClean="0"/>
              <a:t>Target</a:t>
            </a:r>
            <a:endParaRPr lang="en-US" altLang="de-DE" dirty="0"/>
          </a:p>
          <a:p>
            <a:pPr>
              <a:lnSpc>
                <a:spcPct val="83000"/>
              </a:lnSpc>
              <a:buFont typeface="Times New Roman" pitchFamily="18" charset="0"/>
              <a:buChar char="•"/>
            </a:pPr>
            <a:r>
              <a:rPr lang="en-US" altLang="de-DE" dirty="0" smtClean="0"/>
              <a:t>Experimental Setup</a:t>
            </a:r>
            <a:endParaRPr lang="en-US" altLang="de-DE" dirty="0"/>
          </a:p>
          <a:p>
            <a:pPr>
              <a:lnSpc>
                <a:spcPct val="83000"/>
              </a:lnSpc>
              <a:buFont typeface="Times New Roman" pitchFamily="18" charset="0"/>
              <a:buChar char="•"/>
            </a:pPr>
            <a:r>
              <a:rPr lang="en-US" altLang="de-DE" dirty="0" smtClean="0"/>
              <a:t>Measurement</a:t>
            </a:r>
            <a:endParaRPr lang="en-US" altLang="de-DE" dirty="0"/>
          </a:p>
          <a:p>
            <a:pPr>
              <a:lnSpc>
                <a:spcPct val="83000"/>
              </a:lnSpc>
              <a:buFont typeface="Times New Roman" pitchFamily="18" charset="0"/>
              <a:buChar char="•"/>
            </a:pPr>
            <a:r>
              <a:rPr lang="en-US" altLang="de-DE" dirty="0" smtClean="0"/>
              <a:t>Results</a:t>
            </a:r>
          </a:p>
          <a:p>
            <a:pPr>
              <a:lnSpc>
                <a:spcPct val="83000"/>
              </a:lnSpc>
              <a:buFont typeface="Times New Roman" pitchFamily="18" charset="0"/>
              <a:buChar char="•"/>
            </a:pPr>
            <a:r>
              <a:rPr lang="en-US" altLang="de-DE" dirty="0" smtClean="0"/>
              <a:t>Conclusion</a:t>
            </a:r>
            <a:endParaRPr lang="en-US" altLang="de-DE" dirty="0"/>
          </a:p>
          <a:p>
            <a:endParaRPr lang="de-DE"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6417" y="2142066"/>
            <a:ext cx="2711450" cy="27114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1366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altLang="de-DE" dirty="0"/>
              <a:t>Motivation</a:t>
            </a:r>
            <a:endParaRPr lang="de-DE" dirty="0"/>
          </a:p>
        </p:txBody>
      </p:sp>
      <p:sp>
        <p:nvSpPr>
          <p:cNvPr id="3" name="Inhaltsplatzhalter 2"/>
          <p:cNvSpPr>
            <a:spLocks noGrp="1"/>
          </p:cNvSpPr>
          <p:nvPr>
            <p:ph idx="1"/>
          </p:nvPr>
        </p:nvSpPr>
        <p:spPr/>
        <p:txBody>
          <a:bodyPr/>
          <a:lstStyle/>
          <a:p>
            <a:pPr algn="just"/>
            <a:r>
              <a:rPr lang="en-US" sz="2000" dirty="0"/>
              <a:t>Increased occurrence of regenerative </a:t>
            </a:r>
            <a:r>
              <a:rPr lang="en-US" sz="2000" dirty="0" smtClean="0"/>
              <a:t>energy.</a:t>
            </a:r>
          </a:p>
          <a:p>
            <a:pPr algn="just"/>
            <a:endParaRPr lang="de-DE" sz="2000" dirty="0"/>
          </a:p>
          <a:p>
            <a:pPr algn="just"/>
            <a:r>
              <a:rPr lang="en-US" sz="2000" dirty="0"/>
              <a:t>Temporally fluctuating and non-controllable power profile of the energy </a:t>
            </a:r>
            <a:r>
              <a:rPr lang="en-US" sz="2000" dirty="0" smtClean="0"/>
              <a:t>sources </a:t>
            </a:r>
            <a:r>
              <a:rPr lang="en-US" sz="2000" dirty="0"/>
              <a:t>sun and </a:t>
            </a:r>
            <a:r>
              <a:rPr lang="en-US" sz="2000" dirty="0" smtClean="0"/>
              <a:t>wind.</a:t>
            </a:r>
          </a:p>
          <a:p>
            <a:pPr algn="just"/>
            <a:endParaRPr lang="de-DE" sz="2000" dirty="0"/>
          </a:p>
          <a:p>
            <a:pPr algn="just"/>
            <a:r>
              <a:rPr lang="en-US" sz="2000" dirty="0"/>
              <a:t>Need </a:t>
            </a:r>
            <a:r>
              <a:rPr lang="en-US" sz="2000" dirty="0" smtClean="0"/>
              <a:t>for </a:t>
            </a:r>
            <a:r>
              <a:rPr lang="en-US" sz="2000" dirty="0"/>
              <a:t>grid </a:t>
            </a:r>
            <a:r>
              <a:rPr lang="en-US" sz="2000" dirty="0" smtClean="0"/>
              <a:t>smoothing.</a:t>
            </a:r>
          </a:p>
          <a:p>
            <a:pPr algn="just"/>
            <a:endParaRPr lang="de-DE" sz="2000" dirty="0"/>
          </a:p>
          <a:p>
            <a:pPr algn="just"/>
            <a:r>
              <a:rPr lang="en-US" sz="2000" dirty="0"/>
              <a:t>Cost-effective energy storage will be more important in </a:t>
            </a:r>
            <a:r>
              <a:rPr lang="en-US" sz="2000" dirty="0" smtClean="0"/>
              <a:t>future.</a:t>
            </a:r>
            <a:endParaRPr lang="de-DE" sz="2000" dirty="0"/>
          </a:p>
        </p:txBody>
      </p:sp>
      <p:sp>
        <p:nvSpPr>
          <p:cNvPr id="4" name="AutoShape 2" descr="https://fbcdn-sphotos-e-a.akamaihd.net/hphotos-ak-ash2/t31.0-8/843009_205879072890616_1068229491_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5" name="AutoShape 4" descr="https://fbcdn-sphotos-e-a.akamaihd.net/hphotos-ak-ash2/t31.0-8/843009_205879072890616_1068229491_o.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205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2182" y="4064000"/>
            <a:ext cx="4944618" cy="22325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hteck 5"/>
          <p:cNvSpPr/>
          <p:nvPr/>
        </p:nvSpPr>
        <p:spPr>
          <a:xfrm>
            <a:off x="3665981" y="6207902"/>
            <a:ext cx="3200485" cy="246221"/>
          </a:xfrm>
          <a:prstGeom prst="rect">
            <a:avLst/>
          </a:prstGeom>
        </p:spPr>
        <p:txBody>
          <a:bodyPr wrap="square">
            <a:spAutoFit/>
          </a:bodyPr>
          <a:lstStyle/>
          <a:p>
            <a:r>
              <a:rPr lang="de-DE" sz="1000" dirty="0"/>
              <a:t>http://www.dena.de/themen/erneuerbare-energien.html</a:t>
            </a:r>
          </a:p>
        </p:txBody>
      </p:sp>
    </p:spTree>
    <p:extLst>
      <p:ext uri="{BB962C8B-B14F-4D97-AF65-F5344CB8AC3E}">
        <p14:creationId xmlns:p14="http://schemas.microsoft.com/office/powerpoint/2010/main" val="17916206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Idea</a:t>
            </a:r>
            <a:endParaRPr lang="en-US" dirty="0"/>
          </a:p>
        </p:txBody>
      </p:sp>
      <p:sp>
        <p:nvSpPr>
          <p:cNvPr id="3" name="Inhaltsplatzhalter 2"/>
          <p:cNvSpPr>
            <a:spLocks noGrp="1"/>
          </p:cNvSpPr>
          <p:nvPr>
            <p:ph idx="1"/>
          </p:nvPr>
        </p:nvSpPr>
        <p:spPr>
          <a:xfrm>
            <a:off x="457200" y="1188721"/>
            <a:ext cx="8229600" cy="2215657"/>
          </a:xfrm>
        </p:spPr>
        <p:txBody>
          <a:bodyPr/>
          <a:lstStyle/>
          <a:p>
            <a:pPr algn="just"/>
            <a:r>
              <a:rPr lang="en-US" sz="2000" b="1" i="1" dirty="0"/>
              <a:t>Convert the surplus energy into heat</a:t>
            </a:r>
            <a:r>
              <a:rPr lang="en-US" sz="2000" dirty="0"/>
              <a:t> and store it in heat tanks to compensate the fluctuating power generation</a:t>
            </a:r>
            <a:r>
              <a:rPr lang="en-US" sz="2000" dirty="0" smtClean="0"/>
              <a:t>.</a:t>
            </a:r>
            <a:endParaRPr lang="de-DE" sz="2000" dirty="0"/>
          </a:p>
          <a:p>
            <a:pPr algn="just"/>
            <a:r>
              <a:rPr lang="en-US" sz="2000" b="1" i="1" dirty="0"/>
              <a:t>New storage media</a:t>
            </a:r>
            <a:r>
              <a:rPr lang="en-US" sz="2000" dirty="0"/>
              <a:t> such as salt or paraffin mixtures in which a phase change takes place for more efficient heat storage</a:t>
            </a:r>
            <a:r>
              <a:rPr lang="en-US" sz="2000" dirty="0" smtClean="0"/>
              <a:t>.</a:t>
            </a:r>
            <a:endParaRPr lang="de-DE" sz="2000" dirty="0"/>
          </a:p>
          <a:p>
            <a:pPr algn="just"/>
            <a:r>
              <a:rPr lang="en-US" sz="2000" b="1" i="1" dirty="0"/>
              <a:t>Integrate suitable PCM-tanks</a:t>
            </a:r>
            <a:r>
              <a:rPr lang="en-US" sz="2000" b="1" dirty="0"/>
              <a:t> </a:t>
            </a:r>
            <a:r>
              <a:rPr lang="en-US" sz="2000" dirty="0"/>
              <a:t>into an existing heat pump system for a more economically use of the heating </a:t>
            </a:r>
            <a:r>
              <a:rPr lang="en-US" sz="2000" dirty="0" smtClean="0"/>
              <a:t>pump.</a:t>
            </a:r>
            <a:endParaRPr lang="de-DE" sz="2000" dirty="0"/>
          </a:p>
          <a:p>
            <a:endParaRPr lang="de-DE" dirty="0"/>
          </a:p>
        </p:txBody>
      </p:sp>
      <p:pic>
        <p:nvPicPr>
          <p:cNvPr id="3074" name="Picture 2" descr="WaermeTe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534" y="3404378"/>
            <a:ext cx="3324649" cy="241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1262" y="3404378"/>
            <a:ext cx="3665538" cy="27217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hteck 3"/>
          <p:cNvSpPr/>
          <p:nvPr/>
        </p:nvSpPr>
        <p:spPr>
          <a:xfrm>
            <a:off x="4928128" y="6126167"/>
            <a:ext cx="3851805" cy="246221"/>
          </a:xfrm>
          <a:prstGeom prst="rect">
            <a:avLst/>
          </a:prstGeom>
        </p:spPr>
        <p:txBody>
          <a:bodyPr wrap="square">
            <a:spAutoFit/>
          </a:bodyPr>
          <a:lstStyle/>
          <a:p>
            <a:r>
              <a:rPr lang="de-DE" sz="1000" dirty="0"/>
              <a:t>http://www.elektroniknet.de/power/energiespeicher/artikel/100949/</a:t>
            </a:r>
          </a:p>
        </p:txBody>
      </p:sp>
    </p:spTree>
    <p:extLst>
      <p:ext uri="{BB962C8B-B14F-4D97-AF65-F5344CB8AC3E}">
        <p14:creationId xmlns:p14="http://schemas.microsoft.com/office/powerpoint/2010/main" val="8179091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Target</a:t>
            </a:r>
            <a:endParaRPr lang="de-DE" dirty="0"/>
          </a:p>
        </p:txBody>
      </p:sp>
      <p:sp>
        <p:nvSpPr>
          <p:cNvPr id="3" name="Inhaltsplatzhalter 2"/>
          <p:cNvSpPr>
            <a:spLocks noGrp="1"/>
          </p:cNvSpPr>
          <p:nvPr>
            <p:ph idx="1"/>
          </p:nvPr>
        </p:nvSpPr>
        <p:spPr/>
        <p:txBody>
          <a:bodyPr/>
          <a:lstStyle/>
          <a:p>
            <a:r>
              <a:rPr lang="en-US" sz="2000" dirty="0"/>
              <a:t>Service for the </a:t>
            </a:r>
            <a:r>
              <a:rPr lang="en-US" sz="2000" dirty="0" smtClean="0"/>
              <a:t>grid</a:t>
            </a:r>
          </a:p>
          <a:p>
            <a:r>
              <a:rPr lang="en-US" sz="2000" dirty="0" smtClean="0"/>
              <a:t>Efficient </a:t>
            </a:r>
            <a:r>
              <a:rPr lang="en-US" sz="2000" dirty="0"/>
              <a:t>energy/heat storage</a:t>
            </a:r>
            <a:r>
              <a:rPr lang="en-US" sz="2000" dirty="0" smtClean="0"/>
              <a:t>.</a:t>
            </a:r>
            <a:endParaRPr lang="de-DE" sz="2000" dirty="0"/>
          </a:p>
          <a:p>
            <a:r>
              <a:rPr lang="en-US" sz="2000" dirty="0"/>
              <a:t>Achieve an economically meaningful operation of the heat pump (Energy Save</a:t>
            </a:r>
            <a:r>
              <a:rPr lang="en-US" sz="2000" dirty="0" smtClean="0"/>
              <a:t>).</a:t>
            </a:r>
            <a:endParaRPr lang="de-DE" sz="2000" dirty="0"/>
          </a:p>
          <a:p>
            <a:r>
              <a:rPr lang="en-US" sz="2000" dirty="0"/>
              <a:t>The significant parameter is the charging and discharging time.</a:t>
            </a:r>
            <a:endParaRPr lang="de-DE" sz="2000" dirty="0"/>
          </a:p>
          <a:p>
            <a:endParaRPr lang="de-DE"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6383" y="3710517"/>
            <a:ext cx="2588684" cy="258868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055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Introduction</a:t>
            </a:r>
            <a:endParaRPr lang="en-US" dirty="0"/>
          </a:p>
        </p:txBody>
      </p:sp>
      <p:sp>
        <p:nvSpPr>
          <p:cNvPr id="3" name="Inhaltsplatzhalter 2"/>
          <p:cNvSpPr>
            <a:spLocks noGrp="1"/>
          </p:cNvSpPr>
          <p:nvPr>
            <p:ph idx="1"/>
          </p:nvPr>
        </p:nvSpPr>
        <p:spPr/>
        <p:txBody>
          <a:bodyPr/>
          <a:lstStyle/>
          <a:p>
            <a:r>
              <a:rPr lang="en-US" sz="2000" dirty="0" smtClean="0"/>
              <a:t>Integrate </a:t>
            </a:r>
            <a:r>
              <a:rPr lang="en-US" sz="2000" dirty="0"/>
              <a:t>potential latent heat storage tanks into a heat pump </a:t>
            </a:r>
            <a:r>
              <a:rPr lang="en-US" sz="2000" dirty="0" smtClean="0"/>
              <a:t>system. </a:t>
            </a:r>
            <a:endParaRPr lang="de-DE" sz="2000" dirty="0"/>
          </a:p>
          <a:p>
            <a:r>
              <a:rPr lang="en-US" sz="2000" dirty="0"/>
              <a:t>Store the surplus energy and use it in the private heating </a:t>
            </a:r>
            <a:r>
              <a:rPr lang="en-US" sz="2000" dirty="0" smtClean="0"/>
              <a:t>system.</a:t>
            </a:r>
          </a:p>
          <a:p>
            <a:endParaRPr lang="en-US" sz="2000" dirty="0" smtClean="0"/>
          </a:p>
          <a:p>
            <a:r>
              <a:rPr lang="en-US" sz="2000" dirty="0"/>
              <a:t>The expected results should provide innovative heat storage methods to overcome </a:t>
            </a:r>
            <a:r>
              <a:rPr lang="en-US" sz="2000" dirty="0" smtClean="0"/>
              <a:t>the </a:t>
            </a:r>
            <a:r>
              <a:rPr lang="en-US" sz="2000" dirty="0"/>
              <a:t>new </a:t>
            </a:r>
            <a:r>
              <a:rPr lang="en-US" sz="2000" dirty="0" smtClean="0"/>
              <a:t>challenges.</a:t>
            </a:r>
            <a:endParaRPr lang="de-DE" sz="2000" dirty="0"/>
          </a:p>
          <a:p>
            <a:endParaRPr lang="de-DE"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7614" y="3616341"/>
            <a:ext cx="4251852" cy="239541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9334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Experimental Setup</a:t>
            </a:r>
            <a:endParaRPr lang="de-DE" dirty="0"/>
          </a:p>
        </p:txBody>
      </p:sp>
      <p:sp>
        <p:nvSpPr>
          <p:cNvPr id="3" name="Inhaltsplatzhalter 2"/>
          <p:cNvSpPr>
            <a:spLocks noGrp="1"/>
          </p:cNvSpPr>
          <p:nvPr>
            <p:ph idx="1"/>
          </p:nvPr>
        </p:nvSpPr>
        <p:spPr/>
        <p:txBody>
          <a:bodyPr/>
          <a:lstStyle/>
          <a:p>
            <a:r>
              <a:rPr lang="en-US" sz="2000" dirty="0" smtClean="0"/>
              <a:t>Heat pump </a:t>
            </a:r>
            <a:r>
              <a:rPr lang="en-US" sz="2000" dirty="0"/>
              <a:t>unit </a:t>
            </a:r>
            <a:r>
              <a:rPr lang="en-US" sz="2000" dirty="0" smtClean="0"/>
              <a:t>- established </a:t>
            </a:r>
            <a:r>
              <a:rPr lang="en-US" sz="2000" dirty="0"/>
              <a:t>in the </a:t>
            </a:r>
            <a:r>
              <a:rPr lang="en-US" sz="2000" dirty="0" smtClean="0"/>
              <a:t>laboratory</a:t>
            </a:r>
          </a:p>
          <a:p>
            <a:pPr marL="0" indent="0">
              <a:buNone/>
            </a:pPr>
            <a:r>
              <a:rPr lang="en-US" sz="2000" dirty="0"/>
              <a:t>	</a:t>
            </a:r>
            <a:r>
              <a:rPr lang="en-US" sz="2000" dirty="0" smtClean="0"/>
              <a:t>(</a:t>
            </a:r>
            <a:r>
              <a:rPr lang="en-US" sz="2000" dirty="0" smtClean="0"/>
              <a:t>provide implementation </a:t>
            </a:r>
            <a:r>
              <a:rPr lang="en-US" sz="2000" dirty="0"/>
              <a:t>of latent heat </a:t>
            </a:r>
            <a:r>
              <a:rPr lang="en-US" sz="2000" dirty="0" smtClean="0"/>
              <a:t>storage tanks) </a:t>
            </a:r>
            <a:endParaRPr lang="en-US" sz="2000" dirty="0" smtClean="0"/>
          </a:p>
          <a:p>
            <a:endParaRPr lang="de-DE" sz="2000" dirty="0"/>
          </a:p>
          <a:p>
            <a:r>
              <a:rPr lang="en-US" sz="2000" dirty="0" smtClean="0"/>
              <a:t>Different latent storage tanks </a:t>
            </a:r>
            <a:r>
              <a:rPr lang="en-US" sz="2000" dirty="0" smtClean="0"/>
              <a:t>– will </a:t>
            </a:r>
            <a:r>
              <a:rPr lang="en-US" sz="2000" dirty="0" smtClean="0"/>
              <a:t>be tested </a:t>
            </a:r>
            <a:endParaRPr lang="en-US" sz="2000" dirty="0" smtClean="0"/>
          </a:p>
          <a:p>
            <a:pPr marL="0" indent="0">
              <a:buNone/>
            </a:pPr>
            <a:r>
              <a:rPr lang="en-US" sz="2000" dirty="0" smtClean="0"/>
              <a:t>	(</a:t>
            </a:r>
            <a:r>
              <a:rPr lang="en-US" sz="2000" dirty="0" smtClean="0"/>
              <a:t>using </a:t>
            </a:r>
            <a:r>
              <a:rPr lang="en-US" sz="2000" dirty="0" smtClean="0"/>
              <a:t>appropriate test </a:t>
            </a:r>
            <a:r>
              <a:rPr lang="en-US" sz="2000" dirty="0" smtClean="0"/>
              <a:t>setups)</a:t>
            </a:r>
          </a:p>
          <a:p>
            <a:pPr marL="0" indent="0">
              <a:buNone/>
            </a:pPr>
            <a:r>
              <a:rPr lang="en-US" sz="2000" dirty="0" smtClean="0"/>
              <a:t>	(evaluated their </a:t>
            </a:r>
            <a:r>
              <a:rPr lang="en-US" sz="2000" dirty="0" smtClean="0"/>
              <a:t>possible </a:t>
            </a:r>
            <a:r>
              <a:rPr lang="en-US" sz="2000" dirty="0" smtClean="0"/>
              <a:t>fields of application)</a:t>
            </a:r>
            <a:endParaRPr lang="de-DE" sz="2000" dirty="0" smtClean="0"/>
          </a:p>
          <a:p>
            <a:endParaRPr lang="de-DE" dirty="0"/>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86" y="3696110"/>
            <a:ext cx="2298687" cy="25607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4360" y="3928943"/>
            <a:ext cx="2417411" cy="209509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1795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7172"/>
                                        </p:tgtEl>
                                        <p:attrNameLst>
                                          <p:attrName>style.visibility</p:attrName>
                                        </p:attrNameLst>
                                      </p:cBhvr>
                                      <p:to>
                                        <p:strVal val="visible"/>
                                      </p:to>
                                    </p:set>
                                    <p:animEffect transition="in" filter="fade">
                                      <p:cBhvr>
                                        <p:cTn id="40" dur="1000"/>
                                        <p:tgtEl>
                                          <p:spTgt spid="7172"/>
                                        </p:tgtEl>
                                      </p:cBhvr>
                                    </p:animEffect>
                                    <p:anim calcmode="lin" valueType="num">
                                      <p:cBhvr>
                                        <p:cTn id="41" dur="1000" fill="hold"/>
                                        <p:tgtEl>
                                          <p:spTgt spid="7172"/>
                                        </p:tgtEl>
                                        <p:attrNameLst>
                                          <p:attrName>ppt_x</p:attrName>
                                        </p:attrNameLst>
                                      </p:cBhvr>
                                      <p:tavLst>
                                        <p:tav tm="0">
                                          <p:val>
                                            <p:strVal val="#ppt_x"/>
                                          </p:val>
                                        </p:tav>
                                        <p:tav tm="100000">
                                          <p:val>
                                            <p:strVal val="#ppt_x"/>
                                          </p:val>
                                        </p:tav>
                                      </p:tavLst>
                                    </p:anim>
                                    <p:anim calcmode="lin" valueType="num">
                                      <p:cBhvr>
                                        <p:cTn id="42" dur="1000" fill="hold"/>
                                        <p:tgtEl>
                                          <p:spTgt spid="71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Experimental Setup</a:t>
            </a:r>
          </a:p>
        </p:txBody>
      </p:sp>
      <p:sp>
        <p:nvSpPr>
          <p:cNvPr id="3" name="Inhaltsplatzhalter 2"/>
          <p:cNvSpPr>
            <a:spLocks noGrp="1"/>
          </p:cNvSpPr>
          <p:nvPr>
            <p:ph idx="1"/>
          </p:nvPr>
        </p:nvSpPr>
        <p:spPr/>
        <p:txBody>
          <a:bodyPr/>
          <a:lstStyle/>
          <a:p>
            <a:pPr marL="0" indent="0">
              <a:buNone/>
            </a:pPr>
            <a:r>
              <a:rPr lang="en-US" sz="2000" dirty="0" smtClean="0"/>
              <a:t>Various storage media			</a:t>
            </a:r>
          </a:p>
          <a:p>
            <a:pPr marL="0" indent="0">
              <a:buNone/>
            </a:pPr>
            <a:r>
              <a:rPr lang="en-US" sz="1400" dirty="0" smtClean="0"/>
              <a:t>H2O, Na(CH</a:t>
            </a:r>
            <a:r>
              <a:rPr lang="en-US" sz="1400" baseline="-25000" dirty="0" smtClean="0"/>
              <a:t>3</a:t>
            </a:r>
            <a:r>
              <a:rPr lang="en-US" sz="1400" dirty="0" smtClean="0"/>
              <a:t>COO)</a:t>
            </a:r>
            <a:r>
              <a:rPr lang="de-DE" sz="1400" baseline="30000" dirty="0" smtClean="0"/>
              <a:t>.</a:t>
            </a:r>
            <a:r>
              <a:rPr lang="en-US" sz="1400" dirty="0" smtClean="0"/>
              <a:t>3H</a:t>
            </a:r>
            <a:r>
              <a:rPr lang="en-US" sz="1400" baseline="-25000" dirty="0" smtClean="0"/>
              <a:t>2</a:t>
            </a:r>
            <a:r>
              <a:rPr lang="en-US" sz="1400" dirty="0" smtClean="0"/>
              <a:t>O, C</a:t>
            </a:r>
            <a:r>
              <a:rPr lang="en-US" sz="1400" baseline="-25000" dirty="0" smtClean="0"/>
              <a:t>18</a:t>
            </a:r>
            <a:r>
              <a:rPr lang="en-US" sz="1400" dirty="0" smtClean="0"/>
              <a:t>H</a:t>
            </a:r>
            <a:r>
              <a:rPr lang="en-US" sz="1400" baseline="-25000" dirty="0" smtClean="0"/>
              <a:t>38</a:t>
            </a:r>
            <a:endParaRPr lang="de-DE" sz="1400" dirty="0" smtClean="0"/>
          </a:p>
          <a:p>
            <a:pPr marL="0" indent="0">
              <a:buNone/>
            </a:pPr>
            <a:endParaRPr lang="de-DE" sz="2000" dirty="0"/>
          </a:p>
        </p:txBody>
      </p:sp>
      <p:pic>
        <p:nvPicPr>
          <p:cNvPr id="4098" name="Picture 2" descr="P10101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1099" y="2451364"/>
            <a:ext cx="1731931" cy="220133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descr="PCM - 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934" y="2254250"/>
            <a:ext cx="1500964" cy="1397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descr="Rubitherm_Material_XL_0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116" y="3688460"/>
            <a:ext cx="990600" cy="14894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65801" y="3404056"/>
            <a:ext cx="2190834" cy="23547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9698" y="1845128"/>
            <a:ext cx="1491902" cy="13856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http://upload.wikimedia.org/wikipedia/commons/thumb/8/82/Sodium_acetate_formula_V.1.svg/180px-Sodium_acetate_formula_V.1.svg.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72823" y="3814497"/>
            <a:ext cx="1714500" cy="8382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1.imimg.com/data/I/3/MY-1055433/sodium-acetate_250x250.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41399" y="2278594"/>
            <a:ext cx="1372657" cy="13726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0" name="Picture 6" descr="ChemSpider 2D Image | 2,2,5,5,10,10-Hexamethyldodecane | C18H3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83495" y="4682888"/>
            <a:ext cx="1334558" cy="133455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2" name="Picture 8" descr="http://www.taconova.com/fileadmin/user_upload/dp_taconova/images/HA/PB_TacoSetter_Inline_130.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94575" y="2799183"/>
            <a:ext cx="2042282" cy="1778554"/>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4914056" y="1192499"/>
            <a:ext cx="3807453" cy="400110"/>
          </a:xfrm>
          <a:prstGeom prst="rect">
            <a:avLst/>
          </a:prstGeom>
        </p:spPr>
        <p:txBody>
          <a:bodyPr wrap="none">
            <a:spAutoFit/>
          </a:bodyPr>
          <a:lstStyle/>
          <a:p>
            <a:r>
              <a:rPr lang="en-US" sz="2000" dirty="0" smtClean="0">
                <a:latin typeface="Century Gothic" panose="020B0502020202020204" pitchFamily="34" charset="0"/>
              </a:rPr>
              <a:t>Control &amp; Measurement tools</a:t>
            </a:r>
            <a:endParaRPr lang="en-US" sz="2000" dirty="0">
              <a:latin typeface="Century Gothic" panose="020B0502020202020204" pitchFamily="34" charset="0"/>
            </a:endParaRPr>
          </a:p>
        </p:txBody>
      </p:sp>
    </p:spTree>
    <p:extLst>
      <p:ext uri="{BB962C8B-B14F-4D97-AF65-F5344CB8AC3E}">
        <p14:creationId xmlns:p14="http://schemas.microsoft.com/office/powerpoint/2010/main" val="942076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1000"/>
                                        <p:tgtEl>
                                          <p:spTgt spid="4102"/>
                                        </p:tgtEl>
                                      </p:cBhvr>
                                    </p:animEffect>
                                    <p:anim calcmode="lin" valueType="num">
                                      <p:cBhvr>
                                        <p:cTn id="12" dur="1000" fill="hold"/>
                                        <p:tgtEl>
                                          <p:spTgt spid="4102"/>
                                        </p:tgtEl>
                                        <p:attrNameLst>
                                          <p:attrName>ppt_x</p:attrName>
                                        </p:attrNameLst>
                                      </p:cBhvr>
                                      <p:tavLst>
                                        <p:tav tm="0">
                                          <p:val>
                                            <p:strVal val="#ppt_x"/>
                                          </p:val>
                                        </p:tav>
                                        <p:tav tm="100000">
                                          <p:val>
                                            <p:strVal val="#ppt_x"/>
                                          </p:val>
                                        </p:tav>
                                      </p:tavLst>
                                    </p:anim>
                                    <p:anim calcmode="lin" valueType="num">
                                      <p:cBhvr>
                                        <p:cTn id="13" dur="1000" fill="hold"/>
                                        <p:tgtEl>
                                          <p:spTgt spid="410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1032"/>
                                        </p:tgtEl>
                                        <p:attrNameLst>
                                          <p:attrName>style.visibility</p:attrName>
                                        </p:attrNameLst>
                                      </p:cBhvr>
                                      <p:to>
                                        <p:strVal val="visible"/>
                                      </p:to>
                                    </p:set>
                                    <p:animEffect transition="in" filter="fade">
                                      <p:cBhvr>
                                        <p:cTn id="16" dur="1000"/>
                                        <p:tgtEl>
                                          <p:spTgt spid="1032"/>
                                        </p:tgtEl>
                                      </p:cBhvr>
                                    </p:animEffect>
                                    <p:anim calcmode="lin" valueType="num">
                                      <p:cBhvr>
                                        <p:cTn id="17" dur="1000" fill="hold"/>
                                        <p:tgtEl>
                                          <p:spTgt spid="1032"/>
                                        </p:tgtEl>
                                        <p:attrNameLst>
                                          <p:attrName>ppt_x</p:attrName>
                                        </p:attrNameLst>
                                      </p:cBhvr>
                                      <p:tavLst>
                                        <p:tav tm="0">
                                          <p:val>
                                            <p:strVal val="#ppt_x"/>
                                          </p:val>
                                        </p:tav>
                                        <p:tav tm="100000">
                                          <p:val>
                                            <p:strVal val="#ppt_x"/>
                                          </p:val>
                                        </p:tav>
                                      </p:tavLst>
                                    </p:anim>
                                    <p:anim calcmode="lin" valueType="num">
                                      <p:cBhvr>
                                        <p:cTn id="18" dur="1000" fill="hold"/>
                                        <p:tgtEl>
                                          <p:spTgt spid="1032"/>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4101"/>
                                        </p:tgtEl>
                                        <p:attrNameLst>
                                          <p:attrName>style.visibility</p:attrName>
                                        </p:attrNameLst>
                                      </p:cBhvr>
                                      <p:to>
                                        <p:strVal val="visible"/>
                                      </p:to>
                                    </p:set>
                                    <p:animEffect transition="in" filter="fade">
                                      <p:cBhvr>
                                        <p:cTn id="21" dur="1000"/>
                                        <p:tgtEl>
                                          <p:spTgt spid="4101"/>
                                        </p:tgtEl>
                                      </p:cBhvr>
                                    </p:animEffect>
                                    <p:anim calcmode="lin" valueType="num">
                                      <p:cBhvr>
                                        <p:cTn id="22" dur="1000" fill="hold"/>
                                        <p:tgtEl>
                                          <p:spTgt spid="4101"/>
                                        </p:tgtEl>
                                        <p:attrNameLst>
                                          <p:attrName>ppt_x</p:attrName>
                                        </p:attrNameLst>
                                      </p:cBhvr>
                                      <p:tavLst>
                                        <p:tav tm="0">
                                          <p:val>
                                            <p:strVal val="#ppt_x"/>
                                          </p:val>
                                        </p:tav>
                                        <p:tav tm="100000">
                                          <p:val>
                                            <p:strVal val="#ppt_x"/>
                                          </p:val>
                                        </p:tav>
                                      </p:tavLst>
                                    </p:anim>
                                    <p:anim calcmode="lin" valueType="num">
                                      <p:cBhvr>
                                        <p:cTn id="23" dur="1000" fill="hold"/>
                                        <p:tgtEl>
                                          <p:spTgt spid="4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Experimental Setup</a:t>
            </a:r>
          </a:p>
        </p:txBody>
      </p:sp>
      <p:pic>
        <p:nvPicPr>
          <p:cNvPr id="1028" name="Picture 4" descr="M:\Innovationsschecks\Latentspeicher\Projekt_Latent\Fotos Latent\AUFBAU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0869" y="1549401"/>
            <a:ext cx="8813769" cy="3632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265811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438</Words>
  <Application>Microsoft Office PowerPoint</Application>
  <PresentationFormat>Bildschirmpräsentation (4:3)</PresentationFormat>
  <Paragraphs>91</Paragraphs>
  <Slides>14</Slides>
  <Notes>0</Notes>
  <HiddenSlides>0</HiddenSlides>
  <MMClips>0</MMClips>
  <ScaleCrop>false</ScaleCrop>
  <HeadingPairs>
    <vt:vector size="4" baseType="variant">
      <vt:variant>
        <vt:lpstr>Design</vt:lpstr>
      </vt:variant>
      <vt:variant>
        <vt:i4>1</vt:i4>
      </vt:variant>
      <vt:variant>
        <vt:lpstr>Folientitel</vt:lpstr>
      </vt:variant>
      <vt:variant>
        <vt:i4>14</vt:i4>
      </vt:variant>
    </vt:vector>
  </HeadingPairs>
  <TitlesOfParts>
    <vt:vector size="15" baseType="lpstr">
      <vt:lpstr>Office-Design</vt:lpstr>
      <vt:lpstr>“Energy saving through the use of phase change materials (PCM)” </vt:lpstr>
      <vt:lpstr>Content</vt:lpstr>
      <vt:lpstr>Motivation</vt:lpstr>
      <vt:lpstr>Idea</vt:lpstr>
      <vt:lpstr>Target</vt:lpstr>
      <vt:lpstr>Introduction</vt:lpstr>
      <vt:lpstr>Experimental Setup</vt:lpstr>
      <vt:lpstr>Experimental Setup</vt:lpstr>
      <vt:lpstr>Experimental Setup</vt:lpstr>
      <vt:lpstr>Experimental Setup</vt:lpstr>
      <vt:lpstr>Measurement</vt:lpstr>
      <vt:lpstr>Results</vt:lpstr>
      <vt:lpstr>Results</vt:lpstr>
      <vt:lpstr>Conclusion</vt:lpstr>
    </vt:vector>
  </TitlesOfParts>
  <Company>croops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iMac24</dc:creator>
  <cp:lastModifiedBy>Thaler Stephan Mark</cp:lastModifiedBy>
  <cp:revision>61</cp:revision>
  <cp:lastPrinted>2014-05-09T13:21:28Z</cp:lastPrinted>
  <dcterms:created xsi:type="dcterms:W3CDTF">2012-01-17T09:31:30Z</dcterms:created>
  <dcterms:modified xsi:type="dcterms:W3CDTF">2014-05-09T14:01:05Z</dcterms:modified>
</cp:coreProperties>
</file>