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87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303" r:id="rId16"/>
    <p:sldId id="304" r:id="rId17"/>
    <p:sldId id="305" r:id="rId18"/>
    <p:sldId id="306" r:id="rId19"/>
    <p:sldId id="307" r:id="rId20"/>
    <p:sldId id="308" r:id="rId21"/>
    <p:sldId id="309" r:id="rId22"/>
    <p:sldId id="310" r:id="rId23"/>
    <p:sldId id="311" r:id="rId24"/>
    <p:sldId id="312" r:id="rId25"/>
    <p:sldId id="313" r:id="rId26"/>
    <p:sldId id="314" r:id="rId27"/>
    <p:sldId id="315" r:id="rId28"/>
    <p:sldId id="317" r:id="rId29"/>
    <p:sldId id="318" r:id="rId30"/>
    <p:sldId id="290" r:id="rId31"/>
  </p:sldIdLst>
  <p:sldSz cx="12192000" cy="6858000"/>
  <p:notesSz cx="6797675" cy="9926638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9A999B-1688-4C8A-B989-2B923D0D0D7A}" type="doc">
      <dgm:prSet loTypeId="urn:microsoft.com/office/officeart/2008/layout/VerticalAccentList" loCatId="list" qsTypeId="urn:microsoft.com/office/officeart/2005/8/quickstyle/3d3" qsCatId="3D" csTypeId="urn:microsoft.com/office/officeart/2005/8/colors/accent3_4" csCatId="accent3" phldr="1"/>
      <dgm:spPr/>
      <dgm:t>
        <a:bodyPr/>
        <a:lstStyle/>
        <a:p>
          <a:endParaRPr lang="sl-SI"/>
        </a:p>
      </dgm:t>
    </dgm:pt>
    <dgm:pt modelId="{78E6D1A2-2AE7-4E2B-B2FF-83F7E2659533}">
      <dgm:prSet phldrT="[Text]" custT="1"/>
      <dgm:spPr/>
      <dgm:t>
        <a:bodyPr/>
        <a:lstStyle/>
        <a:p>
          <a:endParaRPr lang="sl-SI" sz="2000" b="1" dirty="0"/>
        </a:p>
      </dgm:t>
    </dgm:pt>
    <dgm:pt modelId="{CF950ABB-857D-492A-A259-8F4B5C58B30B}" type="parTrans" cxnId="{2E9C3D32-1408-4476-B640-8F7A0C7685D3}">
      <dgm:prSet/>
      <dgm:spPr/>
      <dgm:t>
        <a:bodyPr/>
        <a:lstStyle/>
        <a:p>
          <a:endParaRPr lang="sl-SI" sz="2000" b="1"/>
        </a:p>
      </dgm:t>
    </dgm:pt>
    <dgm:pt modelId="{ED068866-DA43-4F9D-9AC1-72D625759134}" type="sibTrans" cxnId="{2E9C3D32-1408-4476-B640-8F7A0C7685D3}">
      <dgm:prSet/>
      <dgm:spPr/>
      <dgm:t>
        <a:bodyPr/>
        <a:lstStyle/>
        <a:p>
          <a:endParaRPr lang="sl-SI" sz="2000" b="1"/>
        </a:p>
      </dgm:t>
    </dgm:pt>
    <dgm:pt modelId="{48B449FB-1A52-4955-80DE-45375A239608}">
      <dgm:prSet phldrT="[Text]" custT="1"/>
      <dgm:spPr/>
      <dgm:t>
        <a:bodyPr/>
        <a:lstStyle/>
        <a:p>
          <a:r>
            <a:rPr lang="sl-SI" sz="2000" b="1" dirty="0">
              <a:solidFill>
                <a:srgbClr val="C00000"/>
              </a:solidFill>
              <a:latin typeface="Energetika Maribor Light" panose="020F0303020203050203" pitchFamily="34" charset="-18"/>
            </a:rPr>
            <a:t>POTREBE PO TOPLOTI</a:t>
          </a:r>
        </a:p>
      </dgm:t>
    </dgm:pt>
    <dgm:pt modelId="{507EF15A-965F-4262-AF20-07C6774FC8B5}" type="parTrans" cxnId="{4CD9B1D9-B855-4A1E-B792-4BB8AF39D38D}">
      <dgm:prSet/>
      <dgm:spPr/>
      <dgm:t>
        <a:bodyPr/>
        <a:lstStyle/>
        <a:p>
          <a:endParaRPr lang="sl-SI" sz="2000" b="1"/>
        </a:p>
      </dgm:t>
    </dgm:pt>
    <dgm:pt modelId="{8530EDD7-7C7B-4387-9A9F-212F70546DD9}" type="sibTrans" cxnId="{4CD9B1D9-B855-4A1E-B792-4BB8AF39D38D}">
      <dgm:prSet/>
      <dgm:spPr/>
      <dgm:t>
        <a:bodyPr/>
        <a:lstStyle/>
        <a:p>
          <a:endParaRPr lang="sl-SI" sz="2000" b="1"/>
        </a:p>
      </dgm:t>
    </dgm:pt>
    <dgm:pt modelId="{59547A1E-67C5-4244-81A4-7D560DE8BD93}">
      <dgm:prSet phldrT="[Text]" custT="1"/>
      <dgm:spPr/>
      <dgm:t>
        <a:bodyPr/>
        <a:lstStyle/>
        <a:p>
          <a:r>
            <a:rPr lang="sl-SI" sz="2000" b="1" dirty="0">
              <a:solidFill>
                <a:srgbClr val="C00000"/>
              </a:solidFill>
              <a:latin typeface="Energetika Maribor Light" panose="020F0303020203050203" pitchFamily="34" charset="-18"/>
            </a:rPr>
            <a:t>OSKRBA S TOPLOTO</a:t>
          </a:r>
        </a:p>
      </dgm:t>
    </dgm:pt>
    <dgm:pt modelId="{040B943C-F210-4E47-8C8F-A49CDBA8DBE4}" type="parTrans" cxnId="{5522E4BC-8629-48CC-A92A-D23D3B18C9C7}">
      <dgm:prSet/>
      <dgm:spPr/>
      <dgm:t>
        <a:bodyPr/>
        <a:lstStyle/>
        <a:p>
          <a:endParaRPr lang="sl-SI" sz="2000" b="1"/>
        </a:p>
      </dgm:t>
    </dgm:pt>
    <dgm:pt modelId="{4EF77571-0DD3-462B-B564-869A1A3522D7}" type="sibTrans" cxnId="{5522E4BC-8629-48CC-A92A-D23D3B18C9C7}">
      <dgm:prSet/>
      <dgm:spPr/>
      <dgm:t>
        <a:bodyPr/>
        <a:lstStyle/>
        <a:p>
          <a:endParaRPr lang="sl-SI" sz="2000" b="1"/>
        </a:p>
      </dgm:t>
    </dgm:pt>
    <dgm:pt modelId="{2D61A58A-77B2-4ED9-BD04-1C260022B899}">
      <dgm:prSet phldrT="[Text]" custT="1"/>
      <dgm:spPr/>
      <dgm:t>
        <a:bodyPr/>
        <a:lstStyle/>
        <a:p>
          <a:endParaRPr lang="sl-SI" sz="2000" b="1" dirty="0"/>
        </a:p>
      </dgm:t>
    </dgm:pt>
    <dgm:pt modelId="{6A499EB5-6683-4E98-8DF0-3010AA0E232A}" type="parTrans" cxnId="{47F5F272-8B54-49AC-8F59-63492A4573B3}">
      <dgm:prSet/>
      <dgm:spPr/>
      <dgm:t>
        <a:bodyPr/>
        <a:lstStyle/>
        <a:p>
          <a:endParaRPr lang="sl-SI" sz="2000" b="1"/>
        </a:p>
      </dgm:t>
    </dgm:pt>
    <dgm:pt modelId="{70A619A1-5224-42E7-97BD-306A758449A5}" type="sibTrans" cxnId="{47F5F272-8B54-49AC-8F59-63492A4573B3}">
      <dgm:prSet/>
      <dgm:spPr/>
      <dgm:t>
        <a:bodyPr/>
        <a:lstStyle/>
        <a:p>
          <a:endParaRPr lang="sl-SI" sz="2000" b="1"/>
        </a:p>
      </dgm:t>
    </dgm:pt>
    <dgm:pt modelId="{94964E89-12B2-4677-A3C2-E80121F2208B}">
      <dgm:prSet phldrT="[Text]" custT="1"/>
      <dgm:spPr/>
      <dgm:t>
        <a:bodyPr/>
        <a:lstStyle/>
        <a:p>
          <a:r>
            <a:rPr lang="sl-SI" sz="2000" b="1" dirty="0">
              <a:solidFill>
                <a:srgbClr val="C00000"/>
              </a:solidFill>
              <a:latin typeface="Energetika Maribor Light" panose="020F0303020203050203" pitchFamily="34" charset="-18"/>
            </a:rPr>
            <a:t>PRIORITETNA PODROČJA</a:t>
          </a:r>
        </a:p>
      </dgm:t>
    </dgm:pt>
    <dgm:pt modelId="{26768D28-6015-4B5D-A2FD-31178885D299}" type="parTrans" cxnId="{4287BF4B-16D1-4574-B17F-16069F9F326A}">
      <dgm:prSet/>
      <dgm:spPr/>
      <dgm:t>
        <a:bodyPr/>
        <a:lstStyle/>
        <a:p>
          <a:endParaRPr lang="sl-SI" sz="2000" b="1"/>
        </a:p>
      </dgm:t>
    </dgm:pt>
    <dgm:pt modelId="{CE5A49BE-442B-4DAA-96EB-6FC2F723E536}" type="sibTrans" cxnId="{4287BF4B-16D1-4574-B17F-16069F9F326A}">
      <dgm:prSet/>
      <dgm:spPr/>
      <dgm:t>
        <a:bodyPr/>
        <a:lstStyle/>
        <a:p>
          <a:endParaRPr lang="sl-SI" sz="2000" b="1"/>
        </a:p>
      </dgm:t>
    </dgm:pt>
    <dgm:pt modelId="{16131F2E-BB46-4684-BD5A-07990434BED2}">
      <dgm:prSet phldrT="[Text]" custT="1"/>
      <dgm:spPr/>
      <dgm:t>
        <a:bodyPr/>
        <a:lstStyle/>
        <a:p>
          <a:endParaRPr lang="sl-SI" sz="2000" b="1" dirty="0"/>
        </a:p>
      </dgm:t>
    </dgm:pt>
    <dgm:pt modelId="{FF82C7DF-AB60-40A5-9651-6B991BACB610}" type="sibTrans" cxnId="{90052E48-8234-4504-8768-6465A9513728}">
      <dgm:prSet/>
      <dgm:spPr/>
      <dgm:t>
        <a:bodyPr/>
        <a:lstStyle/>
        <a:p>
          <a:endParaRPr lang="sl-SI" sz="2000" b="1"/>
        </a:p>
      </dgm:t>
    </dgm:pt>
    <dgm:pt modelId="{F9ED2F13-627D-471D-B85A-81AD346D17F0}" type="parTrans" cxnId="{90052E48-8234-4504-8768-6465A9513728}">
      <dgm:prSet/>
      <dgm:spPr/>
      <dgm:t>
        <a:bodyPr/>
        <a:lstStyle/>
        <a:p>
          <a:endParaRPr lang="sl-SI" sz="2000" b="1"/>
        </a:p>
      </dgm:t>
    </dgm:pt>
    <dgm:pt modelId="{D7E60BC8-A421-4B74-A4A4-D614F7E6A969}" type="pres">
      <dgm:prSet presAssocID="{059A999B-1688-4C8A-B989-2B923D0D0D7A}" presName="Name0" presStyleCnt="0">
        <dgm:presLayoutVars>
          <dgm:chMax/>
          <dgm:chPref/>
          <dgm:dir/>
        </dgm:presLayoutVars>
      </dgm:prSet>
      <dgm:spPr/>
    </dgm:pt>
    <dgm:pt modelId="{D2BF80A4-F7B4-413C-B952-1BEFC2DCBF05}" type="pres">
      <dgm:prSet presAssocID="{78E6D1A2-2AE7-4E2B-B2FF-83F7E2659533}" presName="parenttextcomposite" presStyleCnt="0"/>
      <dgm:spPr/>
    </dgm:pt>
    <dgm:pt modelId="{AB7E49C0-7CB7-4F3B-AF07-8987AF489680}" type="pres">
      <dgm:prSet presAssocID="{78E6D1A2-2AE7-4E2B-B2FF-83F7E2659533}" presName="parenttext" presStyleLbl="revTx" presStyleIdx="0" presStyleCnt="3">
        <dgm:presLayoutVars>
          <dgm:chMax/>
          <dgm:chPref val="2"/>
          <dgm:bulletEnabled val="1"/>
        </dgm:presLayoutVars>
      </dgm:prSet>
      <dgm:spPr/>
    </dgm:pt>
    <dgm:pt modelId="{F1144E90-9A25-44DF-B043-31087FA27F56}" type="pres">
      <dgm:prSet presAssocID="{78E6D1A2-2AE7-4E2B-B2FF-83F7E2659533}" presName="composite" presStyleCnt="0"/>
      <dgm:spPr/>
    </dgm:pt>
    <dgm:pt modelId="{8B44C468-7AF8-4E40-BD42-395B6E74E22D}" type="pres">
      <dgm:prSet presAssocID="{78E6D1A2-2AE7-4E2B-B2FF-83F7E2659533}" presName="chevron1" presStyleLbl="alignNode1" presStyleIdx="0" presStyleCnt="21"/>
      <dgm:spPr/>
    </dgm:pt>
    <dgm:pt modelId="{08AFDDD7-1944-405A-8AD6-17EB0425B1E3}" type="pres">
      <dgm:prSet presAssocID="{78E6D1A2-2AE7-4E2B-B2FF-83F7E2659533}" presName="chevron2" presStyleLbl="alignNode1" presStyleIdx="1" presStyleCnt="21"/>
      <dgm:spPr/>
    </dgm:pt>
    <dgm:pt modelId="{5A8869BD-C363-4F6C-8631-4D9B464B20B9}" type="pres">
      <dgm:prSet presAssocID="{78E6D1A2-2AE7-4E2B-B2FF-83F7E2659533}" presName="chevron3" presStyleLbl="alignNode1" presStyleIdx="2" presStyleCnt="21"/>
      <dgm:spPr/>
    </dgm:pt>
    <dgm:pt modelId="{5E135FD9-3A2C-4143-B4DE-E1BC281C7B4A}" type="pres">
      <dgm:prSet presAssocID="{78E6D1A2-2AE7-4E2B-B2FF-83F7E2659533}" presName="chevron4" presStyleLbl="alignNode1" presStyleIdx="3" presStyleCnt="21"/>
      <dgm:spPr/>
    </dgm:pt>
    <dgm:pt modelId="{B37C3FA1-D509-41C7-B4FB-A5CC80006E66}" type="pres">
      <dgm:prSet presAssocID="{78E6D1A2-2AE7-4E2B-B2FF-83F7E2659533}" presName="chevron5" presStyleLbl="alignNode1" presStyleIdx="4" presStyleCnt="21"/>
      <dgm:spPr/>
    </dgm:pt>
    <dgm:pt modelId="{12A63A66-C468-454C-88B2-46FB0430960E}" type="pres">
      <dgm:prSet presAssocID="{78E6D1A2-2AE7-4E2B-B2FF-83F7E2659533}" presName="chevron6" presStyleLbl="alignNode1" presStyleIdx="5" presStyleCnt="21"/>
      <dgm:spPr/>
    </dgm:pt>
    <dgm:pt modelId="{79B2692A-2958-4AB3-904F-107BB4E37976}" type="pres">
      <dgm:prSet presAssocID="{78E6D1A2-2AE7-4E2B-B2FF-83F7E2659533}" presName="chevron7" presStyleLbl="alignNode1" presStyleIdx="6" presStyleCnt="21"/>
      <dgm:spPr/>
    </dgm:pt>
    <dgm:pt modelId="{5305DDD6-F456-4A88-8541-281F978EBF1C}" type="pres">
      <dgm:prSet presAssocID="{78E6D1A2-2AE7-4E2B-B2FF-83F7E2659533}" presName="childtext" presStyleLbl="solidFgAcc1" presStyleIdx="0" presStyleCnt="3" custLinFactNeighborX="-36" custLinFactNeighborY="911">
        <dgm:presLayoutVars>
          <dgm:chMax/>
          <dgm:chPref val="0"/>
          <dgm:bulletEnabled val="1"/>
        </dgm:presLayoutVars>
      </dgm:prSet>
      <dgm:spPr/>
    </dgm:pt>
    <dgm:pt modelId="{2053E557-40A7-4EBC-BB85-8D762169955C}" type="pres">
      <dgm:prSet presAssocID="{ED068866-DA43-4F9D-9AC1-72D625759134}" presName="sibTrans" presStyleCnt="0"/>
      <dgm:spPr/>
    </dgm:pt>
    <dgm:pt modelId="{768529BB-FC07-4457-AFC8-E4B78BDCE306}" type="pres">
      <dgm:prSet presAssocID="{16131F2E-BB46-4684-BD5A-07990434BED2}" presName="parenttextcomposite" presStyleCnt="0"/>
      <dgm:spPr/>
    </dgm:pt>
    <dgm:pt modelId="{168F8F32-0979-4AAA-8CFD-8A2D7AB4D999}" type="pres">
      <dgm:prSet presAssocID="{16131F2E-BB46-4684-BD5A-07990434BED2}" presName="parenttext" presStyleLbl="revTx" presStyleIdx="1" presStyleCnt="3">
        <dgm:presLayoutVars>
          <dgm:chMax/>
          <dgm:chPref val="2"/>
          <dgm:bulletEnabled val="1"/>
        </dgm:presLayoutVars>
      </dgm:prSet>
      <dgm:spPr/>
    </dgm:pt>
    <dgm:pt modelId="{31A382B7-B937-455F-805F-152DC6FC496E}" type="pres">
      <dgm:prSet presAssocID="{16131F2E-BB46-4684-BD5A-07990434BED2}" presName="composite" presStyleCnt="0"/>
      <dgm:spPr/>
    </dgm:pt>
    <dgm:pt modelId="{6221AFC7-7C75-4837-8337-ADE55D7E8485}" type="pres">
      <dgm:prSet presAssocID="{16131F2E-BB46-4684-BD5A-07990434BED2}" presName="chevron1" presStyleLbl="alignNode1" presStyleIdx="7" presStyleCnt="21"/>
      <dgm:spPr/>
    </dgm:pt>
    <dgm:pt modelId="{05A7F401-9472-4C9D-911E-CACB71152D4C}" type="pres">
      <dgm:prSet presAssocID="{16131F2E-BB46-4684-BD5A-07990434BED2}" presName="chevron2" presStyleLbl="alignNode1" presStyleIdx="8" presStyleCnt="21"/>
      <dgm:spPr/>
    </dgm:pt>
    <dgm:pt modelId="{A0C04DED-5FA6-433A-82C4-B0DAEDD3AB8B}" type="pres">
      <dgm:prSet presAssocID="{16131F2E-BB46-4684-BD5A-07990434BED2}" presName="chevron3" presStyleLbl="alignNode1" presStyleIdx="9" presStyleCnt="21"/>
      <dgm:spPr/>
    </dgm:pt>
    <dgm:pt modelId="{ECD91B28-12B0-4BC9-9ACF-BEAB6ACBFCE3}" type="pres">
      <dgm:prSet presAssocID="{16131F2E-BB46-4684-BD5A-07990434BED2}" presName="chevron4" presStyleLbl="alignNode1" presStyleIdx="10" presStyleCnt="21"/>
      <dgm:spPr/>
    </dgm:pt>
    <dgm:pt modelId="{2490C111-B9C7-4B25-898D-2608AF8B06BA}" type="pres">
      <dgm:prSet presAssocID="{16131F2E-BB46-4684-BD5A-07990434BED2}" presName="chevron5" presStyleLbl="alignNode1" presStyleIdx="11" presStyleCnt="21"/>
      <dgm:spPr/>
    </dgm:pt>
    <dgm:pt modelId="{64BABD8C-7FD4-431F-B3CA-D20FC61C1905}" type="pres">
      <dgm:prSet presAssocID="{16131F2E-BB46-4684-BD5A-07990434BED2}" presName="chevron6" presStyleLbl="alignNode1" presStyleIdx="12" presStyleCnt="21"/>
      <dgm:spPr/>
    </dgm:pt>
    <dgm:pt modelId="{A228D7B2-7483-45C0-84DD-947C4F266E1A}" type="pres">
      <dgm:prSet presAssocID="{16131F2E-BB46-4684-BD5A-07990434BED2}" presName="chevron7" presStyleLbl="alignNode1" presStyleIdx="13" presStyleCnt="21"/>
      <dgm:spPr/>
    </dgm:pt>
    <dgm:pt modelId="{76099E08-8B1D-4950-848F-87719581AF8D}" type="pres">
      <dgm:prSet presAssocID="{16131F2E-BB46-4684-BD5A-07990434BED2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</dgm:pt>
    <dgm:pt modelId="{C085F62A-8967-4152-ACDF-2902A5B5C328}" type="pres">
      <dgm:prSet presAssocID="{FF82C7DF-AB60-40A5-9651-6B991BACB610}" presName="sibTrans" presStyleCnt="0"/>
      <dgm:spPr/>
    </dgm:pt>
    <dgm:pt modelId="{890CA2DA-1688-4A1C-BF94-98411860EB1A}" type="pres">
      <dgm:prSet presAssocID="{2D61A58A-77B2-4ED9-BD04-1C260022B899}" presName="parenttextcomposite" presStyleCnt="0"/>
      <dgm:spPr/>
    </dgm:pt>
    <dgm:pt modelId="{62411CED-43E5-4B42-8DD8-6AB58A3013CD}" type="pres">
      <dgm:prSet presAssocID="{2D61A58A-77B2-4ED9-BD04-1C260022B899}" presName="parenttext" presStyleLbl="revTx" presStyleIdx="2" presStyleCnt="3">
        <dgm:presLayoutVars>
          <dgm:chMax/>
          <dgm:chPref val="2"/>
          <dgm:bulletEnabled val="1"/>
        </dgm:presLayoutVars>
      </dgm:prSet>
      <dgm:spPr/>
    </dgm:pt>
    <dgm:pt modelId="{2EF2088C-9F60-4685-9FC5-004470BFE2D7}" type="pres">
      <dgm:prSet presAssocID="{2D61A58A-77B2-4ED9-BD04-1C260022B899}" presName="composite" presStyleCnt="0"/>
      <dgm:spPr/>
    </dgm:pt>
    <dgm:pt modelId="{FF44EB80-A8DD-4AEC-B415-A9B2B2E8769A}" type="pres">
      <dgm:prSet presAssocID="{2D61A58A-77B2-4ED9-BD04-1C260022B899}" presName="chevron1" presStyleLbl="alignNode1" presStyleIdx="14" presStyleCnt="21"/>
      <dgm:spPr/>
    </dgm:pt>
    <dgm:pt modelId="{4258A746-E137-4E0A-804A-7FC8B794EBE1}" type="pres">
      <dgm:prSet presAssocID="{2D61A58A-77B2-4ED9-BD04-1C260022B899}" presName="chevron2" presStyleLbl="alignNode1" presStyleIdx="15" presStyleCnt="21"/>
      <dgm:spPr/>
    </dgm:pt>
    <dgm:pt modelId="{414FC9C9-832E-4023-BD9B-556764EC35D4}" type="pres">
      <dgm:prSet presAssocID="{2D61A58A-77B2-4ED9-BD04-1C260022B899}" presName="chevron3" presStyleLbl="alignNode1" presStyleIdx="16" presStyleCnt="21"/>
      <dgm:spPr/>
    </dgm:pt>
    <dgm:pt modelId="{5F39FA6A-B0B6-4B59-8F3B-8D72DDC6A4B4}" type="pres">
      <dgm:prSet presAssocID="{2D61A58A-77B2-4ED9-BD04-1C260022B899}" presName="chevron4" presStyleLbl="alignNode1" presStyleIdx="17" presStyleCnt="21"/>
      <dgm:spPr/>
    </dgm:pt>
    <dgm:pt modelId="{F873E865-F189-4051-BB8B-04EFA1D478B2}" type="pres">
      <dgm:prSet presAssocID="{2D61A58A-77B2-4ED9-BD04-1C260022B899}" presName="chevron5" presStyleLbl="alignNode1" presStyleIdx="18" presStyleCnt="21"/>
      <dgm:spPr/>
    </dgm:pt>
    <dgm:pt modelId="{4BBA6F2C-FEAD-42D8-969D-DE1B206CA839}" type="pres">
      <dgm:prSet presAssocID="{2D61A58A-77B2-4ED9-BD04-1C260022B899}" presName="chevron6" presStyleLbl="alignNode1" presStyleIdx="19" presStyleCnt="21"/>
      <dgm:spPr/>
    </dgm:pt>
    <dgm:pt modelId="{61608182-649E-4C04-A7DB-D57594AC594C}" type="pres">
      <dgm:prSet presAssocID="{2D61A58A-77B2-4ED9-BD04-1C260022B899}" presName="chevron7" presStyleLbl="alignNode1" presStyleIdx="20" presStyleCnt="21"/>
      <dgm:spPr/>
    </dgm:pt>
    <dgm:pt modelId="{A9F7AFE7-A513-460F-9955-77EB12D37EC8}" type="pres">
      <dgm:prSet presAssocID="{2D61A58A-77B2-4ED9-BD04-1C260022B899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</dgm:pt>
  </dgm:ptLst>
  <dgm:cxnLst>
    <dgm:cxn modelId="{2E9C3D32-1408-4476-B640-8F7A0C7685D3}" srcId="{059A999B-1688-4C8A-B989-2B923D0D0D7A}" destId="{78E6D1A2-2AE7-4E2B-B2FF-83F7E2659533}" srcOrd="0" destOrd="0" parTransId="{CF950ABB-857D-492A-A259-8F4B5C58B30B}" sibTransId="{ED068866-DA43-4F9D-9AC1-72D625759134}"/>
    <dgm:cxn modelId="{90052E48-8234-4504-8768-6465A9513728}" srcId="{059A999B-1688-4C8A-B989-2B923D0D0D7A}" destId="{16131F2E-BB46-4684-BD5A-07990434BED2}" srcOrd="1" destOrd="0" parTransId="{F9ED2F13-627D-471D-B85A-81AD346D17F0}" sibTransId="{FF82C7DF-AB60-40A5-9651-6B991BACB610}"/>
    <dgm:cxn modelId="{4287BF4B-16D1-4574-B17F-16069F9F326A}" srcId="{2D61A58A-77B2-4ED9-BD04-1C260022B899}" destId="{94964E89-12B2-4677-A3C2-E80121F2208B}" srcOrd="0" destOrd="0" parTransId="{26768D28-6015-4B5D-A2FD-31178885D299}" sibTransId="{CE5A49BE-442B-4DAA-96EB-6FC2F723E536}"/>
    <dgm:cxn modelId="{F1114F6E-FD3B-42D9-9947-EE9F35FEA87A}" type="presOf" srcId="{94964E89-12B2-4677-A3C2-E80121F2208B}" destId="{A9F7AFE7-A513-460F-9955-77EB12D37EC8}" srcOrd="0" destOrd="0" presId="urn:microsoft.com/office/officeart/2008/layout/VerticalAccentList"/>
    <dgm:cxn modelId="{47F5F272-8B54-49AC-8F59-63492A4573B3}" srcId="{059A999B-1688-4C8A-B989-2B923D0D0D7A}" destId="{2D61A58A-77B2-4ED9-BD04-1C260022B899}" srcOrd="2" destOrd="0" parTransId="{6A499EB5-6683-4E98-8DF0-3010AA0E232A}" sibTransId="{70A619A1-5224-42E7-97BD-306A758449A5}"/>
    <dgm:cxn modelId="{E643D074-AB15-4B09-9DB2-3B8EB186487A}" type="presOf" srcId="{2D61A58A-77B2-4ED9-BD04-1C260022B899}" destId="{62411CED-43E5-4B42-8DD8-6AB58A3013CD}" srcOrd="0" destOrd="0" presId="urn:microsoft.com/office/officeart/2008/layout/VerticalAccentList"/>
    <dgm:cxn modelId="{C2DC5D96-772F-4AF0-8D8E-E57961186850}" type="presOf" srcId="{59547A1E-67C5-4244-81A4-7D560DE8BD93}" destId="{76099E08-8B1D-4950-848F-87719581AF8D}" srcOrd="0" destOrd="0" presId="urn:microsoft.com/office/officeart/2008/layout/VerticalAccentList"/>
    <dgm:cxn modelId="{81BE46AF-36D3-43CC-BF89-D7A1C077B4B5}" type="presOf" srcId="{059A999B-1688-4C8A-B989-2B923D0D0D7A}" destId="{D7E60BC8-A421-4B74-A4A4-D614F7E6A969}" srcOrd="0" destOrd="0" presId="urn:microsoft.com/office/officeart/2008/layout/VerticalAccentList"/>
    <dgm:cxn modelId="{C6395FB8-BD07-4C5D-9FFF-D0405AB02D9D}" type="presOf" srcId="{48B449FB-1A52-4955-80DE-45375A239608}" destId="{5305DDD6-F456-4A88-8541-281F978EBF1C}" srcOrd="0" destOrd="0" presId="urn:microsoft.com/office/officeart/2008/layout/VerticalAccentList"/>
    <dgm:cxn modelId="{5522E4BC-8629-48CC-A92A-D23D3B18C9C7}" srcId="{16131F2E-BB46-4684-BD5A-07990434BED2}" destId="{59547A1E-67C5-4244-81A4-7D560DE8BD93}" srcOrd="0" destOrd="0" parTransId="{040B943C-F210-4E47-8C8F-A49CDBA8DBE4}" sibTransId="{4EF77571-0DD3-462B-B564-869A1A3522D7}"/>
    <dgm:cxn modelId="{38AFBFC0-B22C-402D-BF33-85BC61F2E660}" type="presOf" srcId="{16131F2E-BB46-4684-BD5A-07990434BED2}" destId="{168F8F32-0979-4AAA-8CFD-8A2D7AB4D999}" srcOrd="0" destOrd="0" presId="urn:microsoft.com/office/officeart/2008/layout/VerticalAccentList"/>
    <dgm:cxn modelId="{213B32C8-E619-4033-983F-3597E3EB4FED}" type="presOf" srcId="{78E6D1A2-2AE7-4E2B-B2FF-83F7E2659533}" destId="{AB7E49C0-7CB7-4F3B-AF07-8987AF489680}" srcOrd="0" destOrd="0" presId="urn:microsoft.com/office/officeart/2008/layout/VerticalAccentList"/>
    <dgm:cxn modelId="{4CD9B1D9-B855-4A1E-B792-4BB8AF39D38D}" srcId="{78E6D1A2-2AE7-4E2B-B2FF-83F7E2659533}" destId="{48B449FB-1A52-4955-80DE-45375A239608}" srcOrd="0" destOrd="0" parTransId="{507EF15A-965F-4262-AF20-07C6774FC8B5}" sibTransId="{8530EDD7-7C7B-4387-9A9F-212F70546DD9}"/>
    <dgm:cxn modelId="{1E7A93EF-5347-4A9B-9D55-024ED8378298}" type="presParOf" srcId="{D7E60BC8-A421-4B74-A4A4-D614F7E6A969}" destId="{D2BF80A4-F7B4-413C-B952-1BEFC2DCBF05}" srcOrd="0" destOrd="0" presId="urn:microsoft.com/office/officeart/2008/layout/VerticalAccentList"/>
    <dgm:cxn modelId="{2509EB0C-34FB-4A4B-8872-45DB6173F2F1}" type="presParOf" srcId="{D2BF80A4-F7B4-413C-B952-1BEFC2DCBF05}" destId="{AB7E49C0-7CB7-4F3B-AF07-8987AF489680}" srcOrd="0" destOrd="0" presId="urn:microsoft.com/office/officeart/2008/layout/VerticalAccentList"/>
    <dgm:cxn modelId="{32910A1D-0305-4300-9254-7F7F5D513F57}" type="presParOf" srcId="{D7E60BC8-A421-4B74-A4A4-D614F7E6A969}" destId="{F1144E90-9A25-44DF-B043-31087FA27F56}" srcOrd="1" destOrd="0" presId="urn:microsoft.com/office/officeart/2008/layout/VerticalAccentList"/>
    <dgm:cxn modelId="{5920084F-6904-4838-B009-08D4FF7CDCB8}" type="presParOf" srcId="{F1144E90-9A25-44DF-B043-31087FA27F56}" destId="{8B44C468-7AF8-4E40-BD42-395B6E74E22D}" srcOrd="0" destOrd="0" presId="urn:microsoft.com/office/officeart/2008/layout/VerticalAccentList"/>
    <dgm:cxn modelId="{D8D1DB4E-DBE6-46A7-AEBB-115A141B4961}" type="presParOf" srcId="{F1144E90-9A25-44DF-B043-31087FA27F56}" destId="{08AFDDD7-1944-405A-8AD6-17EB0425B1E3}" srcOrd="1" destOrd="0" presId="urn:microsoft.com/office/officeart/2008/layout/VerticalAccentList"/>
    <dgm:cxn modelId="{0E7EF023-FA59-43B3-84DE-74BEC1335124}" type="presParOf" srcId="{F1144E90-9A25-44DF-B043-31087FA27F56}" destId="{5A8869BD-C363-4F6C-8631-4D9B464B20B9}" srcOrd="2" destOrd="0" presId="urn:microsoft.com/office/officeart/2008/layout/VerticalAccentList"/>
    <dgm:cxn modelId="{793D9CEE-A28C-453B-ABE2-C42F66C8BCCF}" type="presParOf" srcId="{F1144E90-9A25-44DF-B043-31087FA27F56}" destId="{5E135FD9-3A2C-4143-B4DE-E1BC281C7B4A}" srcOrd="3" destOrd="0" presId="urn:microsoft.com/office/officeart/2008/layout/VerticalAccentList"/>
    <dgm:cxn modelId="{226AF194-B70F-40C6-80FC-B4C1088C9832}" type="presParOf" srcId="{F1144E90-9A25-44DF-B043-31087FA27F56}" destId="{B37C3FA1-D509-41C7-B4FB-A5CC80006E66}" srcOrd="4" destOrd="0" presId="urn:microsoft.com/office/officeart/2008/layout/VerticalAccentList"/>
    <dgm:cxn modelId="{2C616B90-C769-4F6A-AE28-7CBDE49F4571}" type="presParOf" srcId="{F1144E90-9A25-44DF-B043-31087FA27F56}" destId="{12A63A66-C468-454C-88B2-46FB0430960E}" srcOrd="5" destOrd="0" presId="urn:microsoft.com/office/officeart/2008/layout/VerticalAccentList"/>
    <dgm:cxn modelId="{2BC7384E-6F01-4CA2-9CB0-300FF859088D}" type="presParOf" srcId="{F1144E90-9A25-44DF-B043-31087FA27F56}" destId="{79B2692A-2958-4AB3-904F-107BB4E37976}" srcOrd="6" destOrd="0" presId="urn:microsoft.com/office/officeart/2008/layout/VerticalAccentList"/>
    <dgm:cxn modelId="{ED9C3042-A43C-4B08-B28F-CA602003356B}" type="presParOf" srcId="{F1144E90-9A25-44DF-B043-31087FA27F56}" destId="{5305DDD6-F456-4A88-8541-281F978EBF1C}" srcOrd="7" destOrd="0" presId="urn:microsoft.com/office/officeart/2008/layout/VerticalAccentList"/>
    <dgm:cxn modelId="{C9B78956-E9D5-4948-8FB2-996854E2C2CD}" type="presParOf" srcId="{D7E60BC8-A421-4B74-A4A4-D614F7E6A969}" destId="{2053E557-40A7-4EBC-BB85-8D762169955C}" srcOrd="2" destOrd="0" presId="urn:microsoft.com/office/officeart/2008/layout/VerticalAccentList"/>
    <dgm:cxn modelId="{89480548-7517-42B2-BD91-6FC197A3E3FF}" type="presParOf" srcId="{D7E60BC8-A421-4B74-A4A4-D614F7E6A969}" destId="{768529BB-FC07-4457-AFC8-E4B78BDCE306}" srcOrd="3" destOrd="0" presId="urn:microsoft.com/office/officeart/2008/layout/VerticalAccentList"/>
    <dgm:cxn modelId="{5E0B0851-2907-44EA-92B8-C5018AF5D5B6}" type="presParOf" srcId="{768529BB-FC07-4457-AFC8-E4B78BDCE306}" destId="{168F8F32-0979-4AAA-8CFD-8A2D7AB4D999}" srcOrd="0" destOrd="0" presId="urn:microsoft.com/office/officeart/2008/layout/VerticalAccentList"/>
    <dgm:cxn modelId="{D64DA7D1-F661-47B3-8064-714D2847CF90}" type="presParOf" srcId="{D7E60BC8-A421-4B74-A4A4-D614F7E6A969}" destId="{31A382B7-B937-455F-805F-152DC6FC496E}" srcOrd="4" destOrd="0" presId="urn:microsoft.com/office/officeart/2008/layout/VerticalAccentList"/>
    <dgm:cxn modelId="{07C55D75-709C-4C2A-99E1-D4583F6DF784}" type="presParOf" srcId="{31A382B7-B937-455F-805F-152DC6FC496E}" destId="{6221AFC7-7C75-4837-8337-ADE55D7E8485}" srcOrd="0" destOrd="0" presId="urn:microsoft.com/office/officeart/2008/layout/VerticalAccentList"/>
    <dgm:cxn modelId="{A3BD8394-8006-41B5-A239-5AF7540A4433}" type="presParOf" srcId="{31A382B7-B937-455F-805F-152DC6FC496E}" destId="{05A7F401-9472-4C9D-911E-CACB71152D4C}" srcOrd="1" destOrd="0" presId="urn:microsoft.com/office/officeart/2008/layout/VerticalAccentList"/>
    <dgm:cxn modelId="{D54A2B81-0764-497B-A9AE-FB04E72DCADF}" type="presParOf" srcId="{31A382B7-B937-455F-805F-152DC6FC496E}" destId="{A0C04DED-5FA6-433A-82C4-B0DAEDD3AB8B}" srcOrd="2" destOrd="0" presId="urn:microsoft.com/office/officeart/2008/layout/VerticalAccentList"/>
    <dgm:cxn modelId="{E790A419-7DDC-420E-9C1D-CD233F431AF0}" type="presParOf" srcId="{31A382B7-B937-455F-805F-152DC6FC496E}" destId="{ECD91B28-12B0-4BC9-9ACF-BEAB6ACBFCE3}" srcOrd="3" destOrd="0" presId="urn:microsoft.com/office/officeart/2008/layout/VerticalAccentList"/>
    <dgm:cxn modelId="{59CE5238-6907-46EE-81D5-18373555AA8E}" type="presParOf" srcId="{31A382B7-B937-455F-805F-152DC6FC496E}" destId="{2490C111-B9C7-4B25-898D-2608AF8B06BA}" srcOrd="4" destOrd="0" presId="urn:microsoft.com/office/officeart/2008/layout/VerticalAccentList"/>
    <dgm:cxn modelId="{41020843-4449-4AED-94BB-E08405C06938}" type="presParOf" srcId="{31A382B7-B937-455F-805F-152DC6FC496E}" destId="{64BABD8C-7FD4-431F-B3CA-D20FC61C1905}" srcOrd="5" destOrd="0" presId="urn:microsoft.com/office/officeart/2008/layout/VerticalAccentList"/>
    <dgm:cxn modelId="{56D66C3A-D9E6-4808-BE55-22A059A44F45}" type="presParOf" srcId="{31A382B7-B937-455F-805F-152DC6FC496E}" destId="{A228D7B2-7483-45C0-84DD-947C4F266E1A}" srcOrd="6" destOrd="0" presId="urn:microsoft.com/office/officeart/2008/layout/VerticalAccentList"/>
    <dgm:cxn modelId="{1FDBE328-682A-4FF4-947F-976DA6D83BDA}" type="presParOf" srcId="{31A382B7-B937-455F-805F-152DC6FC496E}" destId="{76099E08-8B1D-4950-848F-87719581AF8D}" srcOrd="7" destOrd="0" presId="urn:microsoft.com/office/officeart/2008/layout/VerticalAccentList"/>
    <dgm:cxn modelId="{F47A3A15-9922-4E14-BCC3-258A51B0BBC6}" type="presParOf" srcId="{D7E60BC8-A421-4B74-A4A4-D614F7E6A969}" destId="{C085F62A-8967-4152-ACDF-2902A5B5C328}" srcOrd="5" destOrd="0" presId="urn:microsoft.com/office/officeart/2008/layout/VerticalAccentList"/>
    <dgm:cxn modelId="{DD446125-744A-4165-9660-6528D358EA30}" type="presParOf" srcId="{D7E60BC8-A421-4B74-A4A4-D614F7E6A969}" destId="{890CA2DA-1688-4A1C-BF94-98411860EB1A}" srcOrd="6" destOrd="0" presId="urn:microsoft.com/office/officeart/2008/layout/VerticalAccentList"/>
    <dgm:cxn modelId="{957927FA-DFC9-4B85-843E-E2C12C8B56DC}" type="presParOf" srcId="{890CA2DA-1688-4A1C-BF94-98411860EB1A}" destId="{62411CED-43E5-4B42-8DD8-6AB58A3013CD}" srcOrd="0" destOrd="0" presId="urn:microsoft.com/office/officeart/2008/layout/VerticalAccentList"/>
    <dgm:cxn modelId="{1004A245-E55C-4D7D-B0C8-1E107D6275F8}" type="presParOf" srcId="{D7E60BC8-A421-4B74-A4A4-D614F7E6A969}" destId="{2EF2088C-9F60-4685-9FC5-004470BFE2D7}" srcOrd="7" destOrd="0" presId="urn:microsoft.com/office/officeart/2008/layout/VerticalAccentList"/>
    <dgm:cxn modelId="{DDFC28F8-EA78-48D6-A149-AC609116D871}" type="presParOf" srcId="{2EF2088C-9F60-4685-9FC5-004470BFE2D7}" destId="{FF44EB80-A8DD-4AEC-B415-A9B2B2E8769A}" srcOrd="0" destOrd="0" presId="urn:microsoft.com/office/officeart/2008/layout/VerticalAccentList"/>
    <dgm:cxn modelId="{FFB042C2-416B-4B25-A4AF-6DA2E51A8E6E}" type="presParOf" srcId="{2EF2088C-9F60-4685-9FC5-004470BFE2D7}" destId="{4258A746-E137-4E0A-804A-7FC8B794EBE1}" srcOrd="1" destOrd="0" presId="urn:microsoft.com/office/officeart/2008/layout/VerticalAccentList"/>
    <dgm:cxn modelId="{18589CE7-4AF5-4A52-9C1E-C80DC475B284}" type="presParOf" srcId="{2EF2088C-9F60-4685-9FC5-004470BFE2D7}" destId="{414FC9C9-832E-4023-BD9B-556764EC35D4}" srcOrd="2" destOrd="0" presId="urn:microsoft.com/office/officeart/2008/layout/VerticalAccentList"/>
    <dgm:cxn modelId="{BC79DA2D-8541-42D7-BD5C-55B8169B1402}" type="presParOf" srcId="{2EF2088C-9F60-4685-9FC5-004470BFE2D7}" destId="{5F39FA6A-B0B6-4B59-8F3B-8D72DDC6A4B4}" srcOrd="3" destOrd="0" presId="urn:microsoft.com/office/officeart/2008/layout/VerticalAccentList"/>
    <dgm:cxn modelId="{379DCB7B-7076-43FE-9A27-5E24069DC04F}" type="presParOf" srcId="{2EF2088C-9F60-4685-9FC5-004470BFE2D7}" destId="{F873E865-F189-4051-BB8B-04EFA1D478B2}" srcOrd="4" destOrd="0" presId="urn:microsoft.com/office/officeart/2008/layout/VerticalAccentList"/>
    <dgm:cxn modelId="{D2E23646-5814-4221-8012-FA922183D5D9}" type="presParOf" srcId="{2EF2088C-9F60-4685-9FC5-004470BFE2D7}" destId="{4BBA6F2C-FEAD-42D8-969D-DE1B206CA839}" srcOrd="5" destOrd="0" presId="urn:microsoft.com/office/officeart/2008/layout/VerticalAccentList"/>
    <dgm:cxn modelId="{40556E33-C3F1-47DD-BF94-C3344506693F}" type="presParOf" srcId="{2EF2088C-9F60-4685-9FC5-004470BFE2D7}" destId="{61608182-649E-4C04-A7DB-D57594AC594C}" srcOrd="6" destOrd="0" presId="urn:microsoft.com/office/officeart/2008/layout/VerticalAccentList"/>
    <dgm:cxn modelId="{035D8FF5-106F-45BB-A190-321736A647CA}" type="presParOf" srcId="{2EF2088C-9F60-4685-9FC5-004470BFE2D7}" destId="{A9F7AFE7-A513-460F-9955-77EB12D37EC8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9A999B-1688-4C8A-B989-2B923D0D0D7A}" type="doc">
      <dgm:prSet loTypeId="urn:microsoft.com/office/officeart/2008/layout/VerticalAccentList" loCatId="list" qsTypeId="urn:microsoft.com/office/officeart/2005/8/quickstyle/3d3" qsCatId="3D" csTypeId="urn:microsoft.com/office/officeart/2005/8/colors/accent3_4" csCatId="accent3" phldr="1"/>
      <dgm:spPr/>
      <dgm:t>
        <a:bodyPr/>
        <a:lstStyle/>
        <a:p>
          <a:endParaRPr lang="sl-SI"/>
        </a:p>
      </dgm:t>
    </dgm:pt>
    <dgm:pt modelId="{78E6D1A2-2AE7-4E2B-B2FF-83F7E2659533}">
      <dgm:prSet phldrT="[Text]" custT="1"/>
      <dgm:spPr/>
      <dgm:t>
        <a:bodyPr/>
        <a:lstStyle/>
        <a:p>
          <a:endParaRPr lang="sl-SI" sz="2000" b="1" dirty="0"/>
        </a:p>
      </dgm:t>
    </dgm:pt>
    <dgm:pt modelId="{CF950ABB-857D-492A-A259-8F4B5C58B30B}" type="parTrans" cxnId="{2E9C3D32-1408-4476-B640-8F7A0C7685D3}">
      <dgm:prSet/>
      <dgm:spPr/>
      <dgm:t>
        <a:bodyPr/>
        <a:lstStyle/>
        <a:p>
          <a:endParaRPr lang="sl-SI" sz="2000" b="1"/>
        </a:p>
      </dgm:t>
    </dgm:pt>
    <dgm:pt modelId="{ED068866-DA43-4F9D-9AC1-72D625759134}" type="sibTrans" cxnId="{2E9C3D32-1408-4476-B640-8F7A0C7685D3}">
      <dgm:prSet/>
      <dgm:spPr/>
      <dgm:t>
        <a:bodyPr/>
        <a:lstStyle/>
        <a:p>
          <a:endParaRPr lang="sl-SI" sz="2000" b="1"/>
        </a:p>
      </dgm:t>
    </dgm:pt>
    <dgm:pt modelId="{48B449FB-1A52-4955-80DE-45375A239608}">
      <dgm:prSet phldrT="[Text]" custT="1"/>
      <dgm:spPr/>
      <dgm:t>
        <a:bodyPr/>
        <a:lstStyle/>
        <a:p>
          <a:r>
            <a:rPr lang="sl-SI" sz="2000" b="1" dirty="0">
              <a:solidFill>
                <a:srgbClr val="7030A0"/>
              </a:solidFill>
              <a:latin typeface="Energetika Maribor Light" panose="020F0303020203050203" pitchFamily="34" charset="-18"/>
            </a:rPr>
            <a:t>REFERENČNI SCENARIO</a:t>
          </a:r>
        </a:p>
      </dgm:t>
    </dgm:pt>
    <dgm:pt modelId="{507EF15A-965F-4262-AF20-07C6774FC8B5}" type="parTrans" cxnId="{4CD9B1D9-B855-4A1E-B792-4BB8AF39D38D}">
      <dgm:prSet/>
      <dgm:spPr/>
      <dgm:t>
        <a:bodyPr/>
        <a:lstStyle/>
        <a:p>
          <a:endParaRPr lang="sl-SI" sz="2000" b="1"/>
        </a:p>
      </dgm:t>
    </dgm:pt>
    <dgm:pt modelId="{8530EDD7-7C7B-4387-9A9F-212F70546DD9}" type="sibTrans" cxnId="{4CD9B1D9-B855-4A1E-B792-4BB8AF39D38D}">
      <dgm:prSet/>
      <dgm:spPr/>
      <dgm:t>
        <a:bodyPr/>
        <a:lstStyle/>
        <a:p>
          <a:endParaRPr lang="sl-SI" sz="2000" b="1"/>
        </a:p>
      </dgm:t>
    </dgm:pt>
    <dgm:pt modelId="{59547A1E-67C5-4244-81A4-7D560DE8BD93}">
      <dgm:prSet phldrT="[Text]" custT="1"/>
      <dgm:spPr/>
      <dgm:t>
        <a:bodyPr/>
        <a:lstStyle/>
        <a:p>
          <a:r>
            <a:rPr lang="sl-SI" sz="2000" b="1" dirty="0">
              <a:solidFill>
                <a:srgbClr val="7030A0"/>
              </a:solidFill>
              <a:latin typeface="Energetika Maribor Light" panose="020F0303020203050203" pitchFamily="34" charset="-18"/>
            </a:rPr>
            <a:t>NOVA STRATEGIJA </a:t>
          </a:r>
        </a:p>
      </dgm:t>
    </dgm:pt>
    <dgm:pt modelId="{040B943C-F210-4E47-8C8F-A49CDBA8DBE4}" type="parTrans" cxnId="{5522E4BC-8629-48CC-A92A-D23D3B18C9C7}">
      <dgm:prSet/>
      <dgm:spPr/>
      <dgm:t>
        <a:bodyPr/>
        <a:lstStyle/>
        <a:p>
          <a:endParaRPr lang="sl-SI" sz="2000" b="1"/>
        </a:p>
      </dgm:t>
    </dgm:pt>
    <dgm:pt modelId="{4EF77571-0DD3-462B-B564-869A1A3522D7}" type="sibTrans" cxnId="{5522E4BC-8629-48CC-A92A-D23D3B18C9C7}">
      <dgm:prSet/>
      <dgm:spPr/>
      <dgm:t>
        <a:bodyPr/>
        <a:lstStyle/>
        <a:p>
          <a:endParaRPr lang="sl-SI" sz="2000" b="1"/>
        </a:p>
      </dgm:t>
    </dgm:pt>
    <dgm:pt modelId="{2D61A58A-77B2-4ED9-BD04-1C260022B899}">
      <dgm:prSet phldrT="[Text]" custT="1"/>
      <dgm:spPr/>
      <dgm:t>
        <a:bodyPr/>
        <a:lstStyle/>
        <a:p>
          <a:endParaRPr lang="sl-SI" sz="2000" b="1" dirty="0"/>
        </a:p>
      </dgm:t>
    </dgm:pt>
    <dgm:pt modelId="{6A499EB5-6683-4E98-8DF0-3010AA0E232A}" type="parTrans" cxnId="{47F5F272-8B54-49AC-8F59-63492A4573B3}">
      <dgm:prSet/>
      <dgm:spPr/>
      <dgm:t>
        <a:bodyPr/>
        <a:lstStyle/>
        <a:p>
          <a:endParaRPr lang="sl-SI" sz="2000" b="1"/>
        </a:p>
      </dgm:t>
    </dgm:pt>
    <dgm:pt modelId="{70A619A1-5224-42E7-97BD-306A758449A5}" type="sibTrans" cxnId="{47F5F272-8B54-49AC-8F59-63492A4573B3}">
      <dgm:prSet/>
      <dgm:spPr/>
      <dgm:t>
        <a:bodyPr/>
        <a:lstStyle/>
        <a:p>
          <a:endParaRPr lang="sl-SI" sz="2000" b="1"/>
        </a:p>
      </dgm:t>
    </dgm:pt>
    <dgm:pt modelId="{94964E89-12B2-4677-A3C2-E80121F2208B}">
      <dgm:prSet phldrT="[Text]" custT="1"/>
      <dgm:spPr/>
      <dgm:t>
        <a:bodyPr/>
        <a:lstStyle/>
        <a:p>
          <a:r>
            <a:rPr lang="sl-SI" sz="2000" b="1" dirty="0">
              <a:solidFill>
                <a:srgbClr val="7030A0"/>
              </a:solidFill>
              <a:latin typeface="Energetika Maribor Light" panose="020F0303020203050203" pitchFamily="34" charset="-18"/>
            </a:rPr>
            <a:t>ANALIZA STROŠKOV IN KORISTI</a:t>
          </a:r>
        </a:p>
      </dgm:t>
    </dgm:pt>
    <dgm:pt modelId="{26768D28-6015-4B5D-A2FD-31178885D299}" type="parTrans" cxnId="{4287BF4B-16D1-4574-B17F-16069F9F326A}">
      <dgm:prSet/>
      <dgm:spPr/>
      <dgm:t>
        <a:bodyPr/>
        <a:lstStyle/>
        <a:p>
          <a:endParaRPr lang="sl-SI" sz="2000" b="1"/>
        </a:p>
      </dgm:t>
    </dgm:pt>
    <dgm:pt modelId="{CE5A49BE-442B-4DAA-96EB-6FC2F723E536}" type="sibTrans" cxnId="{4287BF4B-16D1-4574-B17F-16069F9F326A}">
      <dgm:prSet/>
      <dgm:spPr/>
      <dgm:t>
        <a:bodyPr/>
        <a:lstStyle/>
        <a:p>
          <a:endParaRPr lang="sl-SI" sz="2000" b="1"/>
        </a:p>
      </dgm:t>
    </dgm:pt>
    <dgm:pt modelId="{16131F2E-BB46-4684-BD5A-07990434BED2}">
      <dgm:prSet phldrT="[Text]" custT="1"/>
      <dgm:spPr/>
      <dgm:t>
        <a:bodyPr/>
        <a:lstStyle/>
        <a:p>
          <a:endParaRPr lang="sl-SI" sz="2000" b="1" dirty="0"/>
        </a:p>
      </dgm:t>
    </dgm:pt>
    <dgm:pt modelId="{FF82C7DF-AB60-40A5-9651-6B991BACB610}" type="sibTrans" cxnId="{90052E48-8234-4504-8768-6465A9513728}">
      <dgm:prSet/>
      <dgm:spPr/>
      <dgm:t>
        <a:bodyPr/>
        <a:lstStyle/>
        <a:p>
          <a:endParaRPr lang="sl-SI" sz="2000" b="1"/>
        </a:p>
      </dgm:t>
    </dgm:pt>
    <dgm:pt modelId="{F9ED2F13-627D-471D-B85A-81AD346D17F0}" type="parTrans" cxnId="{90052E48-8234-4504-8768-6465A9513728}">
      <dgm:prSet/>
      <dgm:spPr/>
      <dgm:t>
        <a:bodyPr/>
        <a:lstStyle/>
        <a:p>
          <a:endParaRPr lang="sl-SI" sz="2000" b="1"/>
        </a:p>
      </dgm:t>
    </dgm:pt>
    <dgm:pt modelId="{7B0AF0E4-F7FF-4868-811D-B3151E96987C}" type="pres">
      <dgm:prSet presAssocID="{059A999B-1688-4C8A-B989-2B923D0D0D7A}" presName="Name0" presStyleCnt="0">
        <dgm:presLayoutVars>
          <dgm:chMax/>
          <dgm:chPref/>
          <dgm:dir/>
        </dgm:presLayoutVars>
      </dgm:prSet>
      <dgm:spPr/>
    </dgm:pt>
    <dgm:pt modelId="{271EF38C-713A-4864-BEE5-B06C6AD12464}" type="pres">
      <dgm:prSet presAssocID="{78E6D1A2-2AE7-4E2B-B2FF-83F7E2659533}" presName="parenttextcomposite" presStyleCnt="0"/>
      <dgm:spPr/>
    </dgm:pt>
    <dgm:pt modelId="{D7889A4D-55C3-403E-B9C5-55EAD1C5E194}" type="pres">
      <dgm:prSet presAssocID="{78E6D1A2-2AE7-4E2B-B2FF-83F7E2659533}" presName="parenttext" presStyleLbl="revTx" presStyleIdx="0" presStyleCnt="3">
        <dgm:presLayoutVars>
          <dgm:chMax/>
          <dgm:chPref val="2"/>
          <dgm:bulletEnabled val="1"/>
        </dgm:presLayoutVars>
      </dgm:prSet>
      <dgm:spPr/>
    </dgm:pt>
    <dgm:pt modelId="{A1EF15F4-C02E-4727-90D6-19C4A91D0DB7}" type="pres">
      <dgm:prSet presAssocID="{78E6D1A2-2AE7-4E2B-B2FF-83F7E2659533}" presName="composite" presStyleCnt="0"/>
      <dgm:spPr/>
    </dgm:pt>
    <dgm:pt modelId="{F1143AF4-8EAD-437A-8252-686A6FD2B2F7}" type="pres">
      <dgm:prSet presAssocID="{78E6D1A2-2AE7-4E2B-B2FF-83F7E2659533}" presName="chevron1" presStyleLbl="alignNode1" presStyleIdx="0" presStyleCnt="21"/>
      <dgm:spPr/>
    </dgm:pt>
    <dgm:pt modelId="{624A5C1F-1C04-4311-9F2D-D7CCA776E81B}" type="pres">
      <dgm:prSet presAssocID="{78E6D1A2-2AE7-4E2B-B2FF-83F7E2659533}" presName="chevron2" presStyleLbl="alignNode1" presStyleIdx="1" presStyleCnt="21"/>
      <dgm:spPr/>
    </dgm:pt>
    <dgm:pt modelId="{5FF96F17-1F02-48DE-8D68-8E5903F33C70}" type="pres">
      <dgm:prSet presAssocID="{78E6D1A2-2AE7-4E2B-B2FF-83F7E2659533}" presName="chevron3" presStyleLbl="alignNode1" presStyleIdx="2" presStyleCnt="21"/>
      <dgm:spPr/>
    </dgm:pt>
    <dgm:pt modelId="{2117DD57-3281-43E9-9A6B-03633A9DB821}" type="pres">
      <dgm:prSet presAssocID="{78E6D1A2-2AE7-4E2B-B2FF-83F7E2659533}" presName="chevron4" presStyleLbl="alignNode1" presStyleIdx="3" presStyleCnt="21"/>
      <dgm:spPr/>
    </dgm:pt>
    <dgm:pt modelId="{F598D581-1857-4AC1-87BF-3C6D7EA49022}" type="pres">
      <dgm:prSet presAssocID="{78E6D1A2-2AE7-4E2B-B2FF-83F7E2659533}" presName="chevron5" presStyleLbl="alignNode1" presStyleIdx="4" presStyleCnt="21"/>
      <dgm:spPr/>
    </dgm:pt>
    <dgm:pt modelId="{6C7B5FBF-D4B8-4C2D-BE83-483B27BAEDA3}" type="pres">
      <dgm:prSet presAssocID="{78E6D1A2-2AE7-4E2B-B2FF-83F7E2659533}" presName="chevron6" presStyleLbl="alignNode1" presStyleIdx="5" presStyleCnt="21"/>
      <dgm:spPr/>
    </dgm:pt>
    <dgm:pt modelId="{94D7807A-36DF-433A-9189-BC5081787F9B}" type="pres">
      <dgm:prSet presAssocID="{78E6D1A2-2AE7-4E2B-B2FF-83F7E2659533}" presName="chevron7" presStyleLbl="alignNode1" presStyleIdx="6" presStyleCnt="21"/>
      <dgm:spPr/>
    </dgm:pt>
    <dgm:pt modelId="{050276EB-2C12-4964-BE2C-0AFF78D48EBC}" type="pres">
      <dgm:prSet presAssocID="{78E6D1A2-2AE7-4E2B-B2FF-83F7E2659533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</dgm:pt>
    <dgm:pt modelId="{1D05F97D-3D3D-4E08-B12B-EEF9BB7A91C7}" type="pres">
      <dgm:prSet presAssocID="{ED068866-DA43-4F9D-9AC1-72D625759134}" presName="sibTrans" presStyleCnt="0"/>
      <dgm:spPr/>
    </dgm:pt>
    <dgm:pt modelId="{78E0BB0E-8E25-448C-B092-BFECD53AE831}" type="pres">
      <dgm:prSet presAssocID="{16131F2E-BB46-4684-BD5A-07990434BED2}" presName="parenttextcomposite" presStyleCnt="0"/>
      <dgm:spPr/>
    </dgm:pt>
    <dgm:pt modelId="{50EB1194-1E44-42D0-AC4C-0A19A7F7B707}" type="pres">
      <dgm:prSet presAssocID="{16131F2E-BB46-4684-BD5A-07990434BED2}" presName="parenttext" presStyleLbl="revTx" presStyleIdx="1" presStyleCnt="3">
        <dgm:presLayoutVars>
          <dgm:chMax/>
          <dgm:chPref val="2"/>
          <dgm:bulletEnabled val="1"/>
        </dgm:presLayoutVars>
      </dgm:prSet>
      <dgm:spPr/>
    </dgm:pt>
    <dgm:pt modelId="{873C856B-7F2D-4578-81D9-8DF07BAE57D5}" type="pres">
      <dgm:prSet presAssocID="{16131F2E-BB46-4684-BD5A-07990434BED2}" presName="composite" presStyleCnt="0"/>
      <dgm:spPr/>
    </dgm:pt>
    <dgm:pt modelId="{75A2EC9E-A06C-45C5-887D-6FB6347315EA}" type="pres">
      <dgm:prSet presAssocID="{16131F2E-BB46-4684-BD5A-07990434BED2}" presName="chevron1" presStyleLbl="alignNode1" presStyleIdx="7" presStyleCnt="21"/>
      <dgm:spPr/>
    </dgm:pt>
    <dgm:pt modelId="{E738C0FB-64B2-42EB-AF5E-7F66F169C887}" type="pres">
      <dgm:prSet presAssocID="{16131F2E-BB46-4684-BD5A-07990434BED2}" presName="chevron2" presStyleLbl="alignNode1" presStyleIdx="8" presStyleCnt="21"/>
      <dgm:spPr/>
    </dgm:pt>
    <dgm:pt modelId="{CB2BF112-4296-403A-A97F-274E8DA4718A}" type="pres">
      <dgm:prSet presAssocID="{16131F2E-BB46-4684-BD5A-07990434BED2}" presName="chevron3" presStyleLbl="alignNode1" presStyleIdx="9" presStyleCnt="21"/>
      <dgm:spPr/>
    </dgm:pt>
    <dgm:pt modelId="{7CF1660B-6E5B-47F2-93EA-B9A691A614B0}" type="pres">
      <dgm:prSet presAssocID="{16131F2E-BB46-4684-BD5A-07990434BED2}" presName="chevron4" presStyleLbl="alignNode1" presStyleIdx="10" presStyleCnt="21"/>
      <dgm:spPr/>
    </dgm:pt>
    <dgm:pt modelId="{9C83D522-528F-448F-915C-51C8EF0625E6}" type="pres">
      <dgm:prSet presAssocID="{16131F2E-BB46-4684-BD5A-07990434BED2}" presName="chevron5" presStyleLbl="alignNode1" presStyleIdx="11" presStyleCnt="21"/>
      <dgm:spPr/>
    </dgm:pt>
    <dgm:pt modelId="{E3B32820-10F7-477B-BF99-E1835E8F9174}" type="pres">
      <dgm:prSet presAssocID="{16131F2E-BB46-4684-BD5A-07990434BED2}" presName="chevron6" presStyleLbl="alignNode1" presStyleIdx="12" presStyleCnt="21"/>
      <dgm:spPr/>
    </dgm:pt>
    <dgm:pt modelId="{38DACFDB-2276-458B-A926-953A4612AB28}" type="pres">
      <dgm:prSet presAssocID="{16131F2E-BB46-4684-BD5A-07990434BED2}" presName="chevron7" presStyleLbl="alignNode1" presStyleIdx="13" presStyleCnt="21"/>
      <dgm:spPr/>
    </dgm:pt>
    <dgm:pt modelId="{8D57EC86-9F7E-4B73-9327-4DDE827B8D53}" type="pres">
      <dgm:prSet presAssocID="{16131F2E-BB46-4684-BD5A-07990434BED2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</dgm:pt>
    <dgm:pt modelId="{94169EC4-41E2-410D-8E52-AB0B23A2D904}" type="pres">
      <dgm:prSet presAssocID="{FF82C7DF-AB60-40A5-9651-6B991BACB610}" presName="sibTrans" presStyleCnt="0"/>
      <dgm:spPr/>
    </dgm:pt>
    <dgm:pt modelId="{E8C37354-10FE-4DFE-A139-9EFD9A47D87D}" type="pres">
      <dgm:prSet presAssocID="{2D61A58A-77B2-4ED9-BD04-1C260022B899}" presName="parenttextcomposite" presStyleCnt="0"/>
      <dgm:spPr/>
    </dgm:pt>
    <dgm:pt modelId="{F8A84C2A-BA78-448F-A5CD-4401AE160139}" type="pres">
      <dgm:prSet presAssocID="{2D61A58A-77B2-4ED9-BD04-1C260022B899}" presName="parenttext" presStyleLbl="revTx" presStyleIdx="2" presStyleCnt="3">
        <dgm:presLayoutVars>
          <dgm:chMax/>
          <dgm:chPref val="2"/>
          <dgm:bulletEnabled val="1"/>
        </dgm:presLayoutVars>
      </dgm:prSet>
      <dgm:spPr/>
    </dgm:pt>
    <dgm:pt modelId="{16505456-7364-4EB0-A023-4ABED4001AB1}" type="pres">
      <dgm:prSet presAssocID="{2D61A58A-77B2-4ED9-BD04-1C260022B899}" presName="composite" presStyleCnt="0"/>
      <dgm:spPr/>
    </dgm:pt>
    <dgm:pt modelId="{2428901A-365F-4B4B-90C7-E38C81FCED08}" type="pres">
      <dgm:prSet presAssocID="{2D61A58A-77B2-4ED9-BD04-1C260022B899}" presName="chevron1" presStyleLbl="alignNode1" presStyleIdx="14" presStyleCnt="21"/>
      <dgm:spPr/>
    </dgm:pt>
    <dgm:pt modelId="{B8F5E988-EF49-4D4A-BB98-781E51C855FE}" type="pres">
      <dgm:prSet presAssocID="{2D61A58A-77B2-4ED9-BD04-1C260022B899}" presName="chevron2" presStyleLbl="alignNode1" presStyleIdx="15" presStyleCnt="21"/>
      <dgm:spPr/>
    </dgm:pt>
    <dgm:pt modelId="{DFF98883-C0C4-417E-A92E-C2E5F78F30A9}" type="pres">
      <dgm:prSet presAssocID="{2D61A58A-77B2-4ED9-BD04-1C260022B899}" presName="chevron3" presStyleLbl="alignNode1" presStyleIdx="16" presStyleCnt="21"/>
      <dgm:spPr/>
    </dgm:pt>
    <dgm:pt modelId="{AC4CF8D1-235C-4C74-B60B-1C0AE7A3091B}" type="pres">
      <dgm:prSet presAssocID="{2D61A58A-77B2-4ED9-BD04-1C260022B899}" presName="chevron4" presStyleLbl="alignNode1" presStyleIdx="17" presStyleCnt="21"/>
      <dgm:spPr/>
    </dgm:pt>
    <dgm:pt modelId="{55F8A3B0-2F5E-4DAC-95A9-E0F218E0268A}" type="pres">
      <dgm:prSet presAssocID="{2D61A58A-77B2-4ED9-BD04-1C260022B899}" presName="chevron5" presStyleLbl="alignNode1" presStyleIdx="18" presStyleCnt="21"/>
      <dgm:spPr/>
    </dgm:pt>
    <dgm:pt modelId="{A2BE8A16-8DC3-4D8B-A32F-31040A5FED0E}" type="pres">
      <dgm:prSet presAssocID="{2D61A58A-77B2-4ED9-BD04-1C260022B899}" presName="chevron6" presStyleLbl="alignNode1" presStyleIdx="19" presStyleCnt="21"/>
      <dgm:spPr/>
    </dgm:pt>
    <dgm:pt modelId="{E679EA53-BB3C-4DE9-8B01-392EF6F42DD6}" type="pres">
      <dgm:prSet presAssocID="{2D61A58A-77B2-4ED9-BD04-1C260022B899}" presName="chevron7" presStyleLbl="alignNode1" presStyleIdx="20" presStyleCnt="21"/>
      <dgm:spPr/>
    </dgm:pt>
    <dgm:pt modelId="{2884FD07-6FBF-4AFD-BE80-E475DB44C8D9}" type="pres">
      <dgm:prSet presAssocID="{2D61A58A-77B2-4ED9-BD04-1C260022B899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</dgm:pt>
  </dgm:ptLst>
  <dgm:cxnLst>
    <dgm:cxn modelId="{1E048224-1F75-49CF-BB6E-00516A7663DE}" type="presOf" srcId="{059A999B-1688-4C8A-B989-2B923D0D0D7A}" destId="{7B0AF0E4-F7FF-4868-811D-B3151E96987C}" srcOrd="0" destOrd="0" presId="urn:microsoft.com/office/officeart/2008/layout/VerticalAccentList"/>
    <dgm:cxn modelId="{460E0828-5244-40BC-8E06-A2F3E89AF46E}" type="presOf" srcId="{78E6D1A2-2AE7-4E2B-B2FF-83F7E2659533}" destId="{D7889A4D-55C3-403E-B9C5-55EAD1C5E194}" srcOrd="0" destOrd="0" presId="urn:microsoft.com/office/officeart/2008/layout/VerticalAccentList"/>
    <dgm:cxn modelId="{2E9C3D32-1408-4476-B640-8F7A0C7685D3}" srcId="{059A999B-1688-4C8A-B989-2B923D0D0D7A}" destId="{78E6D1A2-2AE7-4E2B-B2FF-83F7E2659533}" srcOrd="0" destOrd="0" parTransId="{CF950ABB-857D-492A-A259-8F4B5C58B30B}" sibTransId="{ED068866-DA43-4F9D-9AC1-72D625759134}"/>
    <dgm:cxn modelId="{92013C36-C4C9-4481-9016-E7C7AD369296}" type="presOf" srcId="{48B449FB-1A52-4955-80DE-45375A239608}" destId="{050276EB-2C12-4964-BE2C-0AFF78D48EBC}" srcOrd="0" destOrd="0" presId="urn:microsoft.com/office/officeart/2008/layout/VerticalAccentList"/>
    <dgm:cxn modelId="{90052E48-8234-4504-8768-6465A9513728}" srcId="{059A999B-1688-4C8A-B989-2B923D0D0D7A}" destId="{16131F2E-BB46-4684-BD5A-07990434BED2}" srcOrd="1" destOrd="0" parTransId="{F9ED2F13-627D-471D-B85A-81AD346D17F0}" sibTransId="{FF82C7DF-AB60-40A5-9651-6B991BACB610}"/>
    <dgm:cxn modelId="{4287BF4B-16D1-4574-B17F-16069F9F326A}" srcId="{2D61A58A-77B2-4ED9-BD04-1C260022B899}" destId="{94964E89-12B2-4677-A3C2-E80121F2208B}" srcOrd="0" destOrd="0" parTransId="{26768D28-6015-4B5D-A2FD-31178885D299}" sibTransId="{CE5A49BE-442B-4DAA-96EB-6FC2F723E536}"/>
    <dgm:cxn modelId="{47F5F272-8B54-49AC-8F59-63492A4573B3}" srcId="{059A999B-1688-4C8A-B989-2B923D0D0D7A}" destId="{2D61A58A-77B2-4ED9-BD04-1C260022B899}" srcOrd="2" destOrd="0" parTransId="{6A499EB5-6683-4E98-8DF0-3010AA0E232A}" sibTransId="{70A619A1-5224-42E7-97BD-306A758449A5}"/>
    <dgm:cxn modelId="{66B0C77F-E186-4130-819E-AA4B2EBF2D4E}" type="presOf" srcId="{2D61A58A-77B2-4ED9-BD04-1C260022B899}" destId="{F8A84C2A-BA78-448F-A5CD-4401AE160139}" srcOrd="0" destOrd="0" presId="urn:microsoft.com/office/officeart/2008/layout/VerticalAccentList"/>
    <dgm:cxn modelId="{6AE8FDA8-ED2C-4A8E-8F2E-F7E596536DE0}" type="presOf" srcId="{16131F2E-BB46-4684-BD5A-07990434BED2}" destId="{50EB1194-1E44-42D0-AC4C-0A19A7F7B707}" srcOrd="0" destOrd="0" presId="urn:microsoft.com/office/officeart/2008/layout/VerticalAccentList"/>
    <dgm:cxn modelId="{39DADDBC-8C39-4FF5-A783-01EE003BEE42}" type="presOf" srcId="{94964E89-12B2-4677-A3C2-E80121F2208B}" destId="{2884FD07-6FBF-4AFD-BE80-E475DB44C8D9}" srcOrd="0" destOrd="0" presId="urn:microsoft.com/office/officeart/2008/layout/VerticalAccentList"/>
    <dgm:cxn modelId="{5522E4BC-8629-48CC-A92A-D23D3B18C9C7}" srcId="{16131F2E-BB46-4684-BD5A-07990434BED2}" destId="{59547A1E-67C5-4244-81A4-7D560DE8BD93}" srcOrd="0" destOrd="0" parTransId="{040B943C-F210-4E47-8C8F-A49CDBA8DBE4}" sibTransId="{4EF77571-0DD3-462B-B564-869A1A3522D7}"/>
    <dgm:cxn modelId="{8F00E7D6-C0ED-413E-AFA4-963B7131B179}" type="presOf" srcId="{59547A1E-67C5-4244-81A4-7D560DE8BD93}" destId="{8D57EC86-9F7E-4B73-9327-4DDE827B8D53}" srcOrd="0" destOrd="0" presId="urn:microsoft.com/office/officeart/2008/layout/VerticalAccentList"/>
    <dgm:cxn modelId="{4CD9B1D9-B855-4A1E-B792-4BB8AF39D38D}" srcId="{78E6D1A2-2AE7-4E2B-B2FF-83F7E2659533}" destId="{48B449FB-1A52-4955-80DE-45375A239608}" srcOrd="0" destOrd="0" parTransId="{507EF15A-965F-4262-AF20-07C6774FC8B5}" sibTransId="{8530EDD7-7C7B-4387-9A9F-212F70546DD9}"/>
    <dgm:cxn modelId="{EDFF1341-FCEE-4343-A81E-7F5F286D417B}" type="presParOf" srcId="{7B0AF0E4-F7FF-4868-811D-B3151E96987C}" destId="{271EF38C-713A-4864-BEE5-B06C6AD12464}" srcOrd="0" destOrd="0" presId="urn:microsoft.com/office/officeart/2008/layout/VerticalAccentList"/>
    <dgm:cxn modelId="{D6E49E6A-5EF1-415A-B08B-7AFD029F6C26}" type="presParOf" srcId="{271EF38C-713A-4864-BEE5-B06C6AD12464}" destId="{D7889A4D-55C3-403E-B9C5-55EAD1C5E194}" srcOrd="0" destOrd="0" presId="urn:microsoft.com/office/officeart/2008/layout/VerticalAccentList"/>
    <dgm:cxn modelId="{22B8B6A9-37CD-4D99-9E58-895FE0DA02D7}" type="presParOf" srcId="{7B0AF0E4-F7FF-4868-811D-B3151E96987C}" destId="{A1EF15F4-C02E-4727-90D6-19C4A91D0DB7}" srcOrd="1" destOrd="0" presId="urn:microsoft.com/office/officeart/2008/layout/VerticalAccentList"/>
    <dgm:cxn modelId="{09C4FAC1-4DD3-4743-97E3-96E9FC04E227}" type="presParOf" srcId="{A1EF15F4-C02E-4727-90D6-19C4A91D0DB7}" destId="{F1143AF4-8EAD-437A-8252-686A6FD2B2F7}" srcOrd="0" destOrd="0" presId="urn:microsoft.com/office/officeart/2008/layout/VerticalAccentList"/>
    <dgm:cxn modelId="{AA7048F3-CC72-4F5D-AA78-72CA9C961C2F}" type="presParOf" srcId="{A1EF15F4-C02E-4727-90D6-19C4A91D0DB7}" destId="{624A5C1F-1C04-4311-9F2D-D7CCA776E81B}" srcOrd="1" destOrd="0" presId="urn:microsoft.com/office/officeart/2008/layout/VerticalAccentList"/>
    <dgm:cxn modelId="{F7E58143-315A-44AD-833F-17E1B479A264}" type="presParOf" srcId="{A1EF15F4-C02E-4727-90D6-19C4A91D0DB7}" destId="{5FF96F17-1F02-48DE-8D68-8E5903F33C70}" srcOrd="2" destOrd="0" presId="urn:microsoft.com/office/officeart/2008/layout/VerticalAccentList"/>
    <dgm:cxn modelId="{6F5F92BE-D1A2-46B6-9995-B841AF505369}" type="presParOf" srcId="{A1EF15F4-C02E-4727-90D6-19C4A91D0DB7}" destId="{2117DD57-3281-43E9-9A6B-03633A9DB821}" srcOrd="3" destOrd="0" presId="urn:microsoft.com/office/officeart/2008/layout/VerticalAccentList"/>
    <dgm:cxn modelId="{2B9B4A62-0E9B-48DA-9B41-5E2C57CC3C1E}" type="presParOf" srcId="{A1EF15F4-C02E-4727-90D6-19C4A91D0DB7}" destId="{F598D581-1857-4AC1-87BF-3C6D7EA49022}" srcOrd="4" destOrd="0" presId="urn:microsoft.com/office/officeart/2008/layout/VerticalAccentList"/>
    <dgm:cxn modelId="{6F38585A-DCE2-4DD8-A67E-26FFE328A5B7}" type="presParOf" srcId="{A1EF15F4-C02E-4727-90D6-19C4A91D0DB7}" destId="{6C7B5FBF-D4B8-4C2D-BE83-483B27BAEDA3}" srcOrd="5" destOrd="0" presId="urn:microsoft.com/office/officeart/2008/layout/VerticalAccentList"/>
    <dgm:cxn modelId="{218F4885-1F3C-479F-9A51-A1B2677600E5}" type="presParOf" srcId="{A1EF15F4-C02E-4727-90D6-19C4A91D0DB7}" destId="{94D7807A-36DF-433A-9189-BC5081787F9B}" srcOrd="6" destOrd="0" presId="urn:microsoft.com/office/officeart/2008/layout/VerticalAccentList"/>
    <dgm:cxn modelId="{026D3069-CEAD-4867-B864-73580D71356E}" type="presParOf" srcId="{A1EF15F4-C02E-4727-90D6-19C4A91D0DB7}" destId="{050276EB-2C12-4964-BE2C-0AFF78D48EBC}" srcOrd="7" destOrd="0" presId="urn:microsoft.com/office/officeart/2008/layout/VerticalAccentList"/>
    <dgm:cxn modelId="{559C1CA6-9475-4B66-9A84-5AE0E0A5C430}" type="presParOf" srcId="{7B0AF0E4-F7FF-4868-811D-B3151E96987C}" destId="{1D05F97D-3D3D-4E08-B12B-EEF9BB7A91C7}" srcOrd="2" destOrd="0" presId="urn:microsoft.com/office/officeart/2008/layout/VerticalAccentList"/>
    <dgm:cxn modelId="{7F7A8A11-D264-43D8-BA59-294F9D0DDA46}" type="presParOf" srcId="{7B0AF0E4-F7FF-4868-811D-B3151E96987C}" destId="{78E0BB0E-8E25-448C-B092-BFECD53AE831}" srcOrd="3" destOrd="0" presId="urn:microsoft.com/office/officeart/2008/layout/VerticalAccentList"/>
    <dgm:cxn modelId="{6DD00701-F0BA-4653-97D9-6B2FFC9C8DA4}" type="presParOf" srcId="{78E0BB0E-8E25-448C-B092-BFECD53AE831}" destId="{50EB1194-1E44-42D0-AC4C-0A19A7F7B707}" srcOrd="0" destOrd="0" presId="urn:microsoft.com/office/officeart/2008/layout/VerticalAccentList"/>
    <dgm:cxn modelId="{6EF37AF2-3F5F-4A30-8ABA-6E64E6A6412D}" type="presParOf" srcId="{7B0AF0E4-F7FF-4868-811D-B3151E96987C}" destId="{873C856B-7F2D-4578-81D9-8DF07BAE57D5}" srcOrd="4" destOrd="0" presId="urn:microsoft.com/office/officeart/2008/layout/VerticalAccentList"/>
    <dgm:cxn modelId="{10E3B71B-4A13-4CF2-91EE-54C55E53D636}" type="presParOf" srcId="{873C856B-7F2D-4578-81D9-8DF07BAE57D5}" destId="{75A2EC9E-A06C-45C5-887D-6FB6347315EA}" srcOrd="0" destOrd="0" presId="urn:microsoft.com/office/officeart/2008/layout/VerticalAccentList"/>
    <dgm:cxn modelId="{5E156098-AE1A-442C-B792-C90E87463775}" type="presParOf" srcId="{873C856B-7F2D-4578-81D9-8DF07BAE57D5}" destId="{E738C0FB-64B2-42EB-AF5E-7F66F169C887}" srcOrd="1" destOrd="0" presId="urn:microsoft.com/office/officeart/2008/layout/VerticalAccentList"/>
    <dgm:cxn modelId="{5997070C-A7C3-4DA7-8C02-9704876A51DD}" type="presParOf" srcId="{873C856B-7F2D-4578-81D9-8DF07BAE57D5}" destId="{CB2BF112-4296-403A-A97F-274E8DA4718A}" srcOrd="2" destOrd="0" presId="urn:microsoft.com/office/officeart/2008/layout/VerticalAccentList"/>
    <dgm:cxn modelId="{AEF37112-AE30-4DC4-8BF4-D6D1876D944E}" type="presParOf" srcId="{873C856B-7F2D-4578-81D9-8DF07BAE57D5}" destId="{7CF1660B-6E5B-47F2-93EA-B9A691A614B0}" srcOrd="3" destOrd="0" presId="urn:microsoft.com/office/officeart/2008/layout/VerticalAccentList"/>
    <dgm:cxn modelId="{D083A6F8-D040-4849-9F3C-F1AC41172DA5}" type="presParOf" srcId="{873C856B-7F2D-4578-81D9-8DF07BAE57D5}" destId="{9C83D522-528F-448F-915C-51C8EF0625E6}" srcOrd="4" destOrd="0" presId="urn:microsoft.com/office/officeart/2008/layout/VerticalAccentList"/>
    <dgm:cxn modelId="{D7CED2D3-BCF2-4F3F-9BBD-559A89C61167}" type="presParOf" srcId="{873C856B-7F2D-4578-81D9-8DF07BAE57D5}" destId="{E3B32820-10F7-477B-BF99-E1835E8F9174}" srcOrd="5" destOrd="0" presId="urn:microsoft.com/office/officeart/2008/layout/VerticalAccentList"/>
    <dgm:cxn modelId="{43C2B386-FBF6-49E8-9DB4-719E454BA9A2}" type="presParOf" srcId="{873C856B-7F2D-4578-81D9-8DF07BAE57D5}" destId="{38DACFDB-2276-458B-A926-953A4612AB28}" srcOrd="6" destOrd="0" presId="urn:microsoft.com/office/officeart/2008/layout/VerticalAccentList"/>
    <dgm:cxn modelId="{DAEA53D7-A861-47F4-9780-8CEDC4DC7D33}" type="presParOf" srcId="{873C856B-7F2D-4578-81D9-8DF07BAE57D5}" destId="{8D57EC86-9F7E-4B73-9327-4DDE827B8D53}" srcOrd="7" destOrd="0" presId="urn:microsoft.com/office/officeart/2008/layout/VerticalAccentList"/>
    <dgm:cxn modelId="{083EB109-A79A-4EBB-836A-9382277EECA7}" type="presParOf" srcId="{7B0AF0E4-F7FF-4868-811D-B3151E96987C}" destId="{94169EC4-41E2-410D-8E52-AB0B23A2D904}" srcOrd="5" destOrd="0" presId="urn:microsoft.com/office/officeart/2008/layout/VerticalAccentList"/>
    <dgm:cxn modelId="{57BF381D-FBC4-4AAC-83E9-873BB0D8A1BA}" type="presParOf" srcId="{7B0AF0E4-F7FF-4868-811D-B3151E96987C}" destId="{E8C37354-10FE-4DFE-A139-9EFD9A47D87D}" srcOrd="6" destOrd="0" presId="urn:microsoft.com/office/officeart/2008/layout/VerticalAccentList"/>
    <dgm:cxn modelId="{266CCAA6-4ACE-4DC4-BF6C-DB03230B5569}" type="presParOf" srcId="{E8C37354-10FE-4DFE-A139-9EFD9A47D87D}" destId="{F8A84C2A-BA78-448F-A5CD-4401AE160139}" srcOrd="0" destOrd="0" presId="urn:microsoft.com/office/officeart/2008/layout/VerticalAccentList"/>
    <dgm:cxn modelId="{F6C2BE1B-FF53-42AE-9379-630C7FE63D64}" type="presParOf" srcId="{7B0AF0E4-F7FF-4868-811D-B3151E96987C}" destId="{16505456-7364-4EB0-A023-4ABED4001AB1}" srcOrd="7" destOrd="0" presId="urn:microsoft.com/office/officeart/2008/layout/VerticalAccentList"/>
    <dgm:cxn modelId="{E95F4EEC-39D3-44F8-BC0C-1B74028F66A1}" type="presParOf" srcId="{16505456-7364-4EB0-A023-4ABED4001AB1}" destId="{2428901A-365F-4B4B-90C7-E38C81FCED08}" srcOrd="0" destOrd="0" presId="urn:microsoft.com/office/officeart/2008/layout/VerticalAccentList"/>
    <dgm:cxn modelId="{B4D87190-7B60-4F2D-9529-E7583B4BE06A}" type="presParOf" srcId="{16505456-7364-4EB0-A023-4ABED4001AB1}" destId="{B8F5E988-EF49-4D4A-BB98-781E51C855FE}" srcOrd="1" destOrd="0" presId="urn:microsoft.com/office/officeart/2008/layout/VerticalAccentList"/>
    <dgm:cxn modelId="{5A63533B-4E1D-4A79-A2B9-F0BBBD2DB68C}" type="presParOf" srcId="{16505456-7364-4EB0-A023-4ABED4001AB1}" destId="{DFF98883-C0C4-417E-A92E-C2E5F78F30A9}" srcOrd="2" destOrd="0" presId="urn:microsoft.com/office/officeart/2008/layout/VerticalAccentList"/>
    <dgm:cxn modelId="{EDFF4963-EE7D-469D-BD3C-583B5AF32D8C}" type="presParOf" srcId="{16505456-7364-4EB0-A023-4ABED4001AB1}" destId="{AC4CF8D1-235C-4C74-B60B-1C0AE7A3091B}" srcOrd="3" destOrd="0" presId="urn:microsoft.com/office/officeart/2008/layout/VerticalAccentList"/>
    <dgm:cxn modelId="{B3059FF2-A866-4853-B705-B9BBE2A327EB}" type="presParOf" srcId="{16505456-7364-4EB0-A023-4ABED4001AB1}" destId="{55F8A3B0-2F5E-4DAC-95A9-E0F218E0268A}" srcOrd="4" destOrd="0" presId="urn:microsoft.com/office/officeart/2008/layout/VerticalAccentList"/>
    <dgm:cxn modelId="{21DE5CAE-5D13-4101-9DB0-731214D466DF}" type="presParOf" srcId="{16505456-7364-4EB0-A023-4ABED4001AB1}" destId="{A2BE8A16-8DC3-4D8B-A32F-31040A5FED0E}" srcOrd="5" destOrd="0" presId="urn:microsoft.com/office/officeart/2008/layout/VerticalAccentList"/>
    <dgm:cxn modelId="{D1614F94-99A3-4156-814E-C693DE09D291}" type="presParOf" srcId="{16505456-7364-4EB0-A023-4ABED4001AB1}" destId="{E679EA53-BB3C-4DE9-8B01-392EF6F42DD6}" srcOrd="6" destOrd="0" presId="urn:microsoft.com/office/officeart/2008/layout/VerticalAccentList"/>
    <dgm:cxn modelId="{730A6F1F-324E-424E-8E72-3AF1E66B9670}" type="presParOf" srcId="{16505456-7364-4EB0-A023-4ABED4001AB1}" destId="{2884FD07-6FBF-4AFD-BE80-E475DB44C8D9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AD19C9E-0E22-46C4-8C50-9FA0117DB41C}" type="doc">
      <dgm:prSet loTypeId="urn:microsoft.com/office/officeart/2005/8/layout/arrow2" loCatId="process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sl-SI"/>
        </a:p>
      </dgm:t>
    </dgm:pt>
    <dgm:pt modelId="{124EFDA0-8E86-417A-B683-8C614BEBE9E5}">
      <dgm:prSet phldrT="[Text]" custT="1"/>
      <dgm:spPr>
        <a:xfrm>
          <a:off x="1794044" y="405252"/>
          <a:ext cx="624411" cy="312066"/>
        </a:xfrm>
      </dgm:spPr>
      <dgm:t>
        <a:bodyPr/>
        <a:lstStyle/>
        <a:p>
          <a:r>
            <a:rPr lang="sl-SI" sz="1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nergetika Maribor Light" panose="020F0303020203050203" pitchFamily="34" charset="-18"/>
              <a:ea typeface="+mn-ea"/>
              <a:cs typeface="+mn-cs"/>
            </a:rPr>
            <a:t>Toplotna karta MOM</a:t>
          </a:r>
        </a:p>
      </dgm:t>
    </dgm:pt>
    <dgm:pt modelId="{26315FFF-9E27-4D6E-ABA1-4DF49455E55C}" type="parTrans" cxnId="{A0A705AD-625D-4D0A-9A99-94F961290A09}">
      <dgm:prSet/>
      <dgm:spPr/>
      <dgm:t>
        <a:bodyPr/>
        <a:lstStyle/>
        <a:p>
          <a:endParaRPr lang="sl-SI" sz="700">
            <a:latin typeface="Energetika Maribor Light" panose="020F0303020203050203" pitchFamily="34" charset="-18"/>
          </a:endParaRPr>
        </a:p>
      </dgm:t>
    </dgm:pt>
    <dgm:pt modelId="{4A7F2A5A-E423-436C-9E1A-A069C7861086}" type="sibTrans" cxnId="{A0A705AD-625D-4D0A-9A99-94F961290A09}">
      <dgm:prSet/>
      <dgm:spPr/>
      <dgm:t>
        <a:bodyPr/>
        <a:lstStyle/>
        <a:p>
          <a:endParaRPr lang="sl-SI" sz="700">
            <a:latin typeface="Energetika Maribor Light" panose="020F0303020203050203" pitchFamily="34" charset="-18"/>
          </a:endParaRPr>
        </a:p>
      </dgm:t>
    </dgm:pt>
    <dgm:pt modelId="{9AE66A0F-7A94-42AD-A3FE-4B138262D936}">
      <dgm:prSet phldrT="[Text]" custT="1"/>
      <dgm:spPr>
        <a:noFill/>
        <a:ln>
          <a:noFill/>
        </a:ln>
        <a:effectLst/>
      </dgm:spPr>
      <dgm:t>
        <a:bodyPr spcFirstLastPara="0" vert="horz" wrap="square" lIns="90795" tIns="0" rIns="0" bIns="0" numCol="1" spcCol="1270" anchor="t" anchorCtr="0"/>
        <a:lstStyle/>
        <a:p>
          <a:r>
            <a:rPr lang="sl-SI" sz="1200" b="1" kern="1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nergetika Maribor Light" panose="020F0303020203050203" pitchFamily="34" charset="-18"/>
              <a:ea typeface="+mn-ea"/>
              <a:cs typeface="+mn-cs"/>
            </a:rPr>
            <a:t>Določitev prioritetnih področij ukrepanja</a:t>
          </a:r>
        </a:p>
      </dgm:t>
    </dgm:pt>
    <dgm:pt modelId="{4B7E3AAB-6666-4E69-84CB-F7A5A6526CAB}" type="parTrans" cxnId="{B5E48B4C-6E31-4EDB-9691-1B20E4CC95A8}">
      <dgm:prSet/>
      <dgm:spPr/>
      <dgm:t>
        <a:bodyPr/>
        <a:lstStyle/>
        <a:p>
          <a:endParaRPr lang="sl-SI" sz="700">
            <a:latin typeface="Energetika Maribor Light" panose="020F0303020203050203" pitchFamily="34" charset="-18"/>
          </a:endParaRPr>
        </a:p>
      </dgm:t>
    </dgm:pt>
    <dgm:pt modelId="{CB31AD89-47AD-4D87-B3E0-8A70CCD3676B}" type="sibTrans" cxnId="{B5E48B4C-6E31-4EDB-9691-1B20E4CC95A8}">
      <dgm:prSet/>
      <dgm:spPr/>
      <dgm:t>
        <a:bodyPr/>
        <a:lstStyle/>
        <a:p>
          <a:endParaRPr lang="sl-SI" sz="700">
            <a:latin typeface="Energetika Maribor Light" panose="020F0303020203050203" pitchFamily="34" charset="-18"/>
          </a:endParaRPr>
        </a:p>
      </dgm:t>
    </dgm:pt>
    <dgm:pt modelId="{EB9FF6BE-BD37-4DD3-A642-4767279F9E48}">
      <dgm:prSet phldrT="[Text]" custT="1"/>
      <dgm:spPr>
        <a:xfrm>
          <a:off x="1794044" y="1693610"/>
          <a:ext cx="624411" cy="312066"/>
        </a:xfrm>
      </dgm:spPr>
      <dgm:t>
        <a:bodyPr/>
        <a:lstStyle/>
        <a:p>
          <a:r>
            <a:rPr lang="sl-SI" sz="1200" b="1" kern="1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nergetika Maribor Light" panose="020F0303020203050203" pitchFamily="34" charset="-18"/>
              <a:ea typeface="+mn-ea"/>
              <a:cs typeface="+mn-cs"/>
            </a:rPr>
            <a:t>Poslovni modeli lokalnih partnerjev</a:t>
          </a:r>
        </a:p>
      </dgm:t>
    </dgm:pt>
    <dgm:pt modelId="{1FD06490-CFAB-42B3-B5C9-3F008061EBD3}" type="parTrans" cxnId="{EDFD173E-B40E-4CB0-8CB2-BE2F85681E65}">
      <dgm:prSet/>
      <dgm:spPr/>
      <dgm:t>
        <a:bodyPr/>
        <a:lstStyle/>
        <a:p>
          <a:endParaRPr lang="sl-SI" sz="700">
            <a:latin typeface="Energetika Maribor Light" panose="020F0303020203050203" pitchFamily="34" charset="-18"/>
          </a:endParaRPr>
        </a:p>
      </dgm:t>
    </dgm:pt>
    <dgm:pt modelId="{A4BF49CF-447D-4CD6-B042-B7702727DB20}" type="sibTrans" cxnId="{EDFD173E-B40E-4CB0-8CB2-BE2F85681E65}">
      <dgm:prSet/>
      <dgm:spPr/>
      <dgm:t>
        <a:bodyPr/>
        <a:lstStyle/>
        <a:p>
          <a:endParaRPr lang="sl-SI" sz="700">
            <a:latin typeface="Energetika Maribor Light" panose="020F0303020203050203" pitchFamily="34" charset="-18"/>
          </a:endParaRPr>
        </a:p>
      </dgm:t>
    </dgm:pt>
    <dgm:pt modelId="{584D42A0-21AD-409D-A617-99A3CD7C77BD}">
      <dgm:prSet custT="1"/>
      <dgm:spPr>
        <a:xfrm>
          <a:off x="2106145" y="2337969"/>
          <a:ext cx="624411" cy="312066"/>
        </a:xfrm>
      </dgm:spPr>
      <dgm:t>
        <a:bodyPr/>
        <a:lstStyle/>
        <a:p>
          <a:r>
            <a:rPr lang="sl-SI" sz="1200" b="1" kern="1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nergetika Maribor Light" panose="020F0303020203050203" pitchFamily="34" charset="-18"/>
              <a:ea typeface="+mn-ea"/>
              <a:cs typeface="+mn-cs"/>
            </a:rPr>
            <a:t>Mnenje zainteresirane javnosti</a:t>
          </a:r>
        </a:p>
      </dgm:t>
    </dgm:pt>
    <dgm:pt modelId="{66B13E6D-85BD-404D-AA0C-5102CDAA680A}" type="parTrans" cxnId="{F91E1342-224B-4DA1-A013-05FD1F07BB04}">
      <dgm:prSet/>
      <dgm:spPr/>
      <dgm:t>
        <a:bodyPr/>
        <a:lstStyle/>
        <a:p>
          <a:endParaRPr lang="sl-SI" sz="700">
            <a:latin typeface="Energetika Maribor Light" panose="020F0303020203050203" pitchFamily="34" charset="-18"/>
          </a:endParaRPr>
        </a:p>
      </dgm:t>
    </dgm:pt>
    <dgm:pt modelId="{9EE38431-5949-48F1-A2C1-2C75CB4243ED}" type="sibTrans" cxnId="{F91E1342-224B-4DA1-A013-05FD1F07BB04}">
      <dgm:prSet/>
      <dgm:spPr/>
      <dgm:t>
        <a:bodyPr/>
        <a:lstStyle/>
        <a:p>
          <a:endParaRPr lang="sl-SI" sz="700">
            <a:latin typeface="Energetika Maribor Light" panose="020F0303020203050203" pitchFamily="34" charset="-18"/>
          </a:endParaRPr>
        </a:p>
      </dgm:t>
    </dgm:pt>
    <dgm:pt modelId="{2F19977C-A1CB-4B36-83BE-FEEF846BDF68}">
      <dgm:prSet custT="1"/>
      <dgm:spPr>
        <a:xfrm>
          <a:off x="1794044" y="2982329"/>
          <a:ext cx="624411" cy="312066"/>
        </a:xfrm>
      </dgm:spPr>
      <dgm:t>
        <a:bodyPr/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200" b="1" kern="1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nergetika Maribor Light" panose="020F0303020203050203" pitchFamily="34" charset="-18"/>
              <a:ea typeface="+mn-ea"/>
              <a:cs typeface="+mn-cs"/>
            </a:rPr>
            <a:t>Podlage za lokalni načrt ogrevanja in hlajenja /LEK/SEAP </a:t>
          </a:r>
        </a:p>
      </dgm:t>
    </dgm:pt>
    <dgm:pt modelId="{62E04E82-D9EB-42B6-81D9-53D2C590BE09}" type="parTrans" cxnId="{1D0C427D-07C2-4A28-9CCB-8C20C8DAC89C}">
      <dgm:prSet/>
      <dgm:spPr/>
      <dgm:t>
        <a:bodyPr/>
        <a:lstStyle/>
        <a:p>
          <a:endParaRPr lang="sl-SI" sz="700">
            <a:latin typeface="Energetika Maribor Light" panose="020F0303020203050203" pitchFamily="34" charset="-18"/>
          </a:endParaRPr>
        </a:p>
      </dgm:t>
    </dgm:pt>
    <dgm:pt modelId="{9F467A35-65F5-4274-AA93-7436984ED11C}" type="sibTrans" cxnId="{1D0C427D-07C2-4A28-9CCB-8C20C8DAC89C}">
      <dgm:prSet/>
      <dgm:spPr/>
      <dgm:t>
        <a:bodyPr/>
        <a:lstStyle/>
        <a:p>
          <a:endParaRPr lang="sl-SI" sz="700">
            <a:latin typeface="Energetika Maribor Light" panose="020F0303020203050203" pitchFamily="34" charset="-18"/>
          </a:endParaRPr>
        </a:p>
      </dgm:t>
    </dgm:pt>
    <dgm:pt modelId="{58D592F0-656F-49B4-85B0-F4B92F1D8EFC}" type="pres">
      <dgm:prSet presAssocID="{AAD19C9E-0E22-46C4-8C50-9FA0117DB41C}" presName="arrowDiagram" presStyleCnt="0">
        <dgm:presLayoutVars>
          <dgm:chMax val="5"/>
          <dgm:dir/>
          <dgm:resizeHandles val="exact"/>
        </dgm:presLayoutVars>
      </dgm:prSet>
      <dgm:spPr/>
    </dgm:pt>
    <dgm:pt modelId="{1AAC905D-A34D-4B93-B348-9284F1026039}" type="pres">
      <dgm:prSet presAssocID="{AAD19C9E-0E22-46C4-8C50-9FA0117DB41C}" presName="arrow" presStyleLbl="bgShp" presStyleIdx="0" presStyleCnt="1"/>
      <dgm:spPr/>
    </dgm:pt>
    <dgm:pt modelId="{37ED6122-344D-4921-8BF5-65C799D9EB25}" type="pres">
      <dgm:prSet presAssocID="{AAD19C9E-0E22-46C4-8C50-9FA0117DB41C}" presName="arrowDiagram5" presStyleCnt="0"/>
      <dgm:spPr/>
    </dgm:pt>
    <dgm:pt modelId="{59CC6125-3C04-4669-896B-4B296A8DA0F2}" type="pres">
      <dgm:prSet presAssocID="{124EFDA0-8E86-417A-B683-8C614BEBE9E5}" presName="bullet5a" presStyleLbl="node1" presStyleIdx="0" presStyleCnt="5"/>
      <dgm:spPr/>
    </dgm:pt>
    <dgm:pt modelId="{7111E445-3173-45D3-AF5F-2A35D67FEC5D}" type="pres">
      <dgm:prSet presAssocID="{124EFDA0-8E86-417A-B683-8C614BEBE9E5}" presName="textBox5a" presStyleLbl="revTx" presStyleIdx="0" presStyleCnt="5" custScaleX="95094" custScaleY="37490" custLinFactNeighborX="7808" custLinFactNeighborY="-18753">
        <dgm:presLayoutVars>
          <dgm:bulletEnabled val="1"/>
        </dgm:presLayoutVars>
      </dgm:prSet>
      <dgm:spPr/>
    </dgm:pt>
    <dgm:pt modelId="{112868AB-E0A7-4A4E-B80D-6479E65A58D0}" type="pres">
      <dgm:prSet presAssocID="{9AE66A0F-7A94-42AD-A3FE-4B138262D936}" presName="bullet5b" presStyleLbl="node1" presStyleIdx="1" presStyleCnt="5"/>
      <dgm:spPr/>
    </dgm:pt>
    <dgm:pt modelId="{7DD311AB-3D4B-4B8B-AE10-9F8FE65052B9}" type="pres">
      <dgm:prSet presAssocID="{9AE66A0F-7A94-42AD-A3FE-4B138262D936}" presName="textBox5b" presStyleLbl="revTx" presStyleIdx="1" presStyleCnt="5" custScaleX="108141" custScaleY="30407" custLinFactNeighborX="15125" custLinFactNeighborY="-27341">
        <dgm:presLayoutVars>
          <dgm:bulletEnabled val="1"/>
        </dgm:presLayoutVars>
      </dgm:prSet>
      <dgm:spPr>
        <a:xfrm>
          <a:off x="1942798" y="2705277"/>
          <a:ext cx="1236698" cy="1950966"/>
        </a:xfrm>
        <a:prstGeom prst="rect">
          <a:avLst/>
        </a:prstGeom>
      </dgm:spPr>
    </dgm:pt>
    <dgm:pt modelId="{B29E8C52-DC37-4F97-A369-89287ED92295}" type="pres">
      <dgm:prSet presAssocID="{EB9FF6BE-BD37-4DD3-A642-4767279F9E48}" presName="bullet5c" presStyleLbl="node1" presStyleIdx="2" presStyleCnt="5"/>
      <dgm:spPr/>
    </dgm:pt>
    <dgm:pt modelId="{AA1BFB58-5997-477D-9611-0E78BED9C295}" type="pres">
      <dgm:prSet presAssocID="{EB9FF6BE-BD37-4DD3-A642-4767279F9E48}" presName="textBox5c" presStyleLbl="revTx" presStyleIdx="2" presStyleCnt="5" custScaleX="85263" custScaleY="26937" custLinFactNeighborX="-1445" custLinFactNeighborY="-31237">
        <dgm:presLayoutVars>
          <dgm:bulletEnabled val="1"/>
        </dgm:presLayoutVars>
      </dgm:prSet>
      <dgm:spPr/>
    </dgm:pt>
    <dgm:pt modelId="{2CD553E1-4EDA-42EC-8378-B9BC28055830}" type="pres">
      <dgm:prSet presAssocID="{584D42A0-21AD-409D-A617-99A3CD7C77BD}" presName="bullet5d" presStyleLbl="node1" presStyleIdx="3" presStyleCnt="5"/>
      <dgm:spPr/>
    </dgm:pt>
    <dgm:pt modelId="{1F8661BC-2B1D-4C8A-A17F-CBCB5DB288C8}" type="pres">
      <dgm:prSet presAssocID="{584D42A0-21AD-409D-A617-99A3CD7C77BD}" presName="textBox5d" presStyleLbl="revTx" presStyleIdx="3" presStyleCnt="5" custScaleX="101501" custScaleY="20062" custLinFactNeighborX="-1860" custLinFactNeighborY="-30643">
        <dgm:presLayoutVars>
          <dgm:bulletEnabled val="1"/>
        </dgm:presLayoutVars>
      </dgm:prSet>
      <dgm:spPr/>
    </dgm:pt>
    <dgm:pt modelId="{815CCBB3-EE03-4178-88EA-7754F0644BAC}" type="pres">
      <dgm:prSet presAssocID="{2F19977C-A1CB-4B36-83BE-FEEF846BDF68}" presName="bullet5e" presStyleLbl="node1" presStyleIdx="4" presStyleCnt="5"/>
      <dgm:spPr/>
    </dgm:pt>
    <dgm:pt modelId="{66A1C82E-04D7-4858-BFD1-BAB61AF25027}" type="pres">
      <dgm:prSet presAssocID="{2F19977C-A1CB-4B36-83BE-FEEF846BDF68}" presName="textBox5e" presStyleLbl="revTx" presStyleIdx="4" presStyleCnt="5" custScaleX="122783" custScaleY="24922" custLinFactNeighborX="6974" custLinFactNeighborY="-24661">
        <dgm:presLayoutVars>
          <dgm:bulletEnabled val="1"/>
        </dgm:presLayoutVars>
      </dgm:prSet>
      <dgm:spPr/>
    </dgm:pt>
  </dgm:ptLst>
  <dgm:cxnLst>
    <dgm:cxn modelId="{EDFD173E-B40E-4CB0-8CB2-BE2F85681E65}" srcId="{AAD19C9E-0E22-46C4-8C50-9FA0117DB41C}" destId="{EB9FF6BE-BD37-4DD3-A642-4767279F9E48}" srcOrd="2" destOrd="0" parTransId="{1FD06490-CFAB-42B3-B5C9-3F008061EBD3}" sibTransId="{A4BF49CF-447D-4CD6-B042-B7702727DB20}"/>
    <dgm:cxn modelId="{9AC3975D-DA5E-4E91-839D-A1D1A7C847B0}" type="presOf" srcId="{AAD19C9E-0E22-46C4-8C50-9FA0117DB41C}" destId="{58D592F0-656F-49B4-85B0-F4B92F1D8EFC}" srcOrd="0" destOrd="0" presId="urn:microsoft.com/office/officeart/2005/8/layout/arrow2"/>
    <dgm:cxn modelId="{F91E1342-224B-4DA1-A013-05FD1F07BB04}" srcId="{AAD19C9E-0E22-46C4-8C50-9FA0117DB41C}" destId="{584D42A0-21AD-409D-A617-99A3CD7C77BD}" srcOrd="3" destOrd="0" parTransId="{66B13E6D-85BD-404D-AA0C-5102CDAA680A}" sibTransId="{9EE38431-5949-48F1-A2C1-2C75CB4243ED}"/>
    <dgm:cxn modelId="{B5E48B4C-6E31-4EDB-9691-1B20E4CC95A8}" srcId="{AAD19C9E-0E22-46C4-8C50-9FA0117DB41C}" destId="{9AE66A0F-7A94-42AD-A3FE-4B138262D936}" srcOrd="1" destOrd="0" parTransId="{4B7E3AAB-6666-4E69-84CB-F7A5A6526CAB}" sibTransId="{CB31AD89-47AD-4D87-B3E0-8A70CCD3676B}"/>
    <dgm:cxn modelId="{FAD8F751-70A5-410F-BDCF-F3A946FA1C05}" type="presOf" srcId="{2F19977C-A1CB-4B36-83BE-FEEF846BDF68}" destId="{66A1C82E-04D7-4858-BFD1-BAB61AF25027}" srcOrd="0" destOrd="0" presId="urn:microsoft.com/office/officeart/2005/8/layout/arrow2"/>
    <dgm:cxn modelId="{BE287779-1705-439C-B411-AA6A294A516F}" type="presOf" srcId="{9AE66A0F-7A94-42AD-A3FE-4B138262D936}" destId="{7DD311AB-3D4B-4B8B-AE10-9F8FE65052B9}" srcOrd="0" destOrd="0" presId="urn:microsoft.com/office/officeart/2005/8/layout/arrow2"/>
    <dgm:cxn modelId="{F17BB159-A3C6-4C72-8F5B-183E9C977FFE}" type="presOf" srcId="{584D42A0-21AD-409D-A617-99A3CD7C77BD}" destId="{1F8661BC-2B1D-4C8A-A17F-CBCB5DB288C8}" srcOrd="0" destOrd="0" presId="urn:microsoft.com/office/officeart/2005/8/layout/arrow2"/>
    <dgm:cxn modelId="{1D0C427D-07C2-4A28-9CCB-8C20C8DAC89C}" srcId="{AAD19C9E-0E22-46C4-8C50-9FA0117DB41C}" destId="{2F19977C-A1CB-4B36-83BE-FEEF846BDF68}" srcOrd="4" destOrd="0" parTransId="{62E04E82-D9EB-42B6-81D9-53D2C590BE09}" sibTransId="{9F467A35-65F5-4274-AA93-7436984ED11C}"/>
    <dgm:cxn modelId="{A0A705AD-625D-4D0A-9A99-94F961290A09}" srcId="{AAD19C9E-0E22-46C4-8C50-9FA0117DB41C}" destId="{124EFDA0-8E86-417A-B683-8C614BEBE9E5}" srcOrd="0" destOrd="0" parTransId="{26315FFF-9E27-4D6E-ABA1-4DF49455E55C}" sibTransId="{4A7F2A5A-E423-436C-9E1A-A069C7861086}"/>
    <dgm:cxn modelId="{D2AF2BBA-EF9C-4B74-8D76-F9DCCE809D34}" type="presOf" srcId="{EB9FF6BE-BD37-4DD3-A642-4767279F9E48}" destId="{AA1BFB58-5997-477D-9611-0E78BED9C295}" srcOrd="0" destOrd="0" presId="urn:microsoft.com/office/officeart/2005/8/layout/arrow2"/>
    <dgm:cxn modelId="{09B493FB-C7BD-4202-9360-6F76E079CE12}" type="presOf" srcId="{124EFDA0-8E86-417A-B683-8C614BEBE9E5}" destId="{7111E445-3173-45D3-AF5F-2A35D67FEC5D}" srcOrd="0" destOrd="0" presId="urn:microsoft.com/office/officeart/2005/8/layout/arrow2"/>
    <dgm:cxn modelId="{C08B39D8-0544-4704-9CAC-9C7F382B7207}" type="presParOf" srcId="{58D592F0-656F-49B4-85B0-F4B92F1D8EFC}" destId="{1AAC905D-A34D-4B93-B348-9284F1026039}" srcOrd="0" destOrd="0" presId="urn:microsoft.com/office/officeart/2005/8/layout/arrow2"/>
    <dgm:cxn modelId="{0B6E61E8-F766-4390-B7F5-93751B315AA8}" type="presParOf" srcId="{58D592F0-656F-49B4-85B0-F4B92F1D8EFC}" destId="{37ED6122-344D-4921-8BF5-65C799D9EB25}" srcOrd="1" destOrd="0" presId="urn:microsoft.com/office/officeart/2005/8/layout/arrow2"/>
    <dgm:cxn modelId="{6CAB7892-FE45-42F2-9FC5-F5FA2F09EE62}" type="presParOf" srcId="{37ED6122-344D-4921-8BF5-65C799D9EB25}" destId="{59CC6125-3C04-4669-896B-4B296A8DA0F2}" srcOrd="0" destOrd="0" presId="urn:microsoft.com/office/officeart/2005/8/layout/arrow2"/>
    <dgm:cxn modelId="{63FACADB-232A-470D-A68A-44E95D8F4584}" type="presParOf" srcId="{37ED6122-344D-4921-8BF5-65C799D9EB25}" destId="{7111E445-3173-45D3-AF5F-2A35D67FEC5D}" srcOrd="1" destOrd="0" presId="urn:microsoft.com/office/officeart/2005/8/layout/arrow2"/>
    <dgm:cxn modelId="{4C3CB85A-055C-4173-8277-553233AD12B8}" type="presParOf" srcId="{37ED6122-344D-4921-8BF5-65C799D9EB25}" destId="{112868AB-E0A7-4A4E-B80D-6479E65A58D0}" srcOrd="2" destOrd="0" presId="urn:microsoft.com/office/officeart/2005/8/layout/arrow2"/>
    <dgm:cxn modelId="{1EC53BDA-76B4-493E-9D31-E31B9C24CD6A}" type="presParOf" srcId="{37ED6122-344D-4921-8BF5-65C799D9EB25}" destId="{7DD311AB-3D4B-4B8B-AE10-9F8FE65052B9}" srcOrd="3" destOrd="0" presId="urn:microsoft.com/office/officeart/2005/8/layout/arrow2"/>
    <dgm:cxn modelId="{15F98884-E8F6-41C1-88BF-259BD5A56CC2}" type="presParOf" srcId="{37ED6122-344D-4921-8BF5-65C799D9EB25}" destId="{B29E8C52-DC37-4F97-A369-89287ED92295}" srcOrd="4" destOrd="0" presId="urn:microsoft.com/office/officeart/2005/8/layout/arrow2"/>
    <dgm:cxn modelId="{5DF8D0C4-4943-4E0B-A659-AA09A3EBFA91}" type="presParOf" srcId="{37ED6122-344D-4921-8BF5-65C799D9EB25}" destId="{AA1BFB58-5997-477D-9611-0E78BED9C295}" srcOrd="5" destOrd="0" presId="urn:microsoft.com/office/officeart/2005/8/layout/arrow2"/>
    <dgm:cxn modelId="{1070AA9F-4AE7-4ABB-8D16-0245EA2D151E}" type="presParOf" srcId="{37ED6122-344D-4921-8BF5-65C799D9EB25}" destId="{2CD553E1-4EDA-42EC-8378-B9BC28055830}" srcOrd="6" destOrd="0" presId="urn:microsoft.com/office/officeart/2005/8/layout/arrow2"/>
    <dgm:cxn modelId="{A67B5990-16C2-4892-AFC4-7C95E24C2DC1}" type="presParOf" srcId="{37ED6122-344D-4921-8BF5-65C799D9EB25}" destId="{1F8661BC-2B1D-4C8A-A17F-CBCB5DB288C8}" srcOrd="7" destOrd="0" presId="urn:microsoft.com/office/officeart/2005/8/layout/arrow2"/>
    <dgm:cxn modelId="{A5ACCABE-66CC-4549-97E4-44071ABAE3A5}" type="presParOf" srcId="{37ED6122-344D-4921-8BF5-65C799D9EB25}" destId="{815CCBB3-EE03-4178-88EA-7754F0644BAC}" srcOrd="8" destOrd="0" presId="urn:microsoft.com/office/officeart/2005/8/layout/arrow2"/>
    <dgm:cxn modelId="{206062C2-1F00-4DEB-AC59-9AF64DD1DD8A}" type="presParOf" srcId="{37ED6122-344D-4921-8BF5-65C799D9EB25}" destId="{66A1C82E-04D7-4858-BFD1-BAB61AF25027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7E49C0-7CB7-4F3B-AF07-8987AF489680}">
      <dsp:nvSpPr>
        <dsp:cNvPr id="0" name=""/>
        <dsp:cNvSpPr/>
      </dsp:nvSpPr>
      <dsp:spPr>
        <a:xfrm>
          <a:off x="65622" y="145133"/>
          <a:ext cx="3924251" cy="356750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l-SI" sz="2000" b="1" kern="1200" dirty="0"/>
        </a:p>
      </dsp:txBody>
      <dsp:txXfrm>
        <a:off x="65622" y="145133"/>
        <a:ext cx="3924251" cy="356750"/>
      </dsp:txXfrm>
    </dsp:sp>
    <dsp:sp modelId="{8B44C468-7AF8-4E40-BD42-395B6E74E22D}">
      <dsp:nvSpPr>
        <dsp:cNvPr id="0" name=""/>
        <dsp:cNvSpPr/>
      </dsp:nvSpPr>
      <dsp:spPr>
        <a:xfrm>
          <a:off x="65622" y="501883"/>
          <a:ext cx="918274" cy="726713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8AFDDD7-1944-405A-8AD6-17EB0425B1E3}">
      <dsp:nvSpPr>
        <dsp:cNvPr id="0" name=""/>
        <dsp:cNvSpPr/>
      </dsp:nvSpPr>
      <dsp:spPr>
        <a:xfrm>
          <a:off x="617197" y="501883"/>
          <a:ext cx="918274" cy="726713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342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A8869BD-C363-4F6C-8631-4D9B464B20B9}">
      <dsp:nvSpPr>
        <dsp:cNvPr id="0" name=""/>
        <dsp:cNvSpPr/>
      </dsp:nvSpPr>
      <dsp:spPr>
        <a:xfrm>
          <a:off x="1169208" y="501883"/>
          <a:ext cx="918274" cy="726713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685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E135FD9-3A2C-4143-B4DE-E1BC281C7B4A}">
      <dsp:nvSpPr>
        <dsp:cNvPr id="0" name=""/>
        <dsp:cNvSpPr/>
      </dsp:nvSpPr>
      <dsp:spPr>
        <a:xfrm>
          <a:off x="1720784" y="501883"/>
          <a:ext cx="918274" cy="726713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1027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37C3FA1-D509-41C7-B4FB-A5CC80006E66}">
      <dsp:nvSpPr>
        <dsp:cNvPr id="0" name=""/>
        <dsp:cNvSpPr/>
      </dsp:nvSpPr>
      <dsp:spPr>
        <a:xfrm>
          <a:off x="2272795" y="501883"/>
          <a:ext cx="918274" cy="726713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1370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2A63A66-C468-454C-88B2-46FB0430960E}">
      <dsp:nvSpPr>
        <dsp:cNvPr id="0" name=""/>
        <dsp:cNvSpPr/>
      </dsp:nvSpPr>
      <dsp:spPr>
        <a:xfrm>
          <a:off x="2824370" y="501883"/>
          <a:ext cx="918274" cy="726713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1712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9B2692A-2958-4AB3-904F-107BB4E37976}">
      <dsp:nvSpPr>
        <dsp:cNvPr id="0" name=""/>
        <dsp:cNvSpPr/>
      </dsp:nvSpPr>
      <dsp:spPr>
        <a:xfrm>
          <a:off x="3376382" y="501883"/>
          <a:ext cx="918274" cy="726713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2055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305DDD6-F456-4A88-8541-281F978EBF1C}">
      <dsp:nvSpPr>
        <dsp:cNvPr id="0" name=""/>
        <dsp:cNvSpPr/>
      </dsp:nvSpPr>
      <dsp:spPr>
        <a:xfrm>
          <a:off x="64191" y="579851"/>
          <a:ext cx="3975266" cy="5813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000" b="1" kern="1200" dirty="0">
              <a:solidFill>
                <a:srgbClr val="C00000"/>
              </a:solidFill>
              <a:latin typeface="Energetika Maribor Light" panose="020F0303020203050203" pitchFamily="34" charset="-18"/>
            </a:rPr>
            <a:t>POTREBE PO TOPLOTI</a:t>
          </a:r>
        </a:p>
      </dsp:txBody>
      <dsp:txXfrm>
        <a:off x="64191" y="579851"/>
        <a:ext cx="3975266" cy="581370"/>
      </dsp:txXfrm>
    </dsp:sp>
    <dsp:sp modelId="{168F8F32-0979-4AAA-8CFD-8A2D7AB4D999}">
      <dsp:nvSpPr>
        <dsp:cNvPr id="0" name=""/>
        <dsp:cNvSpPr/>
      </dsp:nvSpPr>
      <dsp:spPr>
        <a:xfrm>
          <a:off x="65622" y="1302360"/>
          <a:ext cx="3924251" cy="356750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l-SI" sz="2000" b="1" kern="1200" dirty="0"/>
        </a:p>
      </dsp:txBody>
      <dsp:txXfrm>
        <a:off x="65622" y="1302360"/>
        <a:ext cx="3924251" cy="356750"/>
      </dsp:txXfrm>
    </dsp:sp>
    <dsp:sp modelId="{6221AFC7-7C75-4837-8337-ADE55D7E8485}">
      <dsp:nvSpPr>
        <dsp:cNvPr id="0" name=""/>
        <dsp:cNvSpPr/>
      </dsp:nvSpPr>
      <dsp:spPr>
        <a:xfrm>
          <a:off x="65622" y="1659110"/>
          <a:ext cx="918274" cy="726713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2397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5A7F401-9472-4C9D-911E-CACB71152D4C}">
      <dsp:nvSpPr>
        <dsp:cNvPr id="0" name=""/>
        <dsp:cNvSpPr/>
      </dsp:nvSpPr>
      <dsp:spPr>
        <a:xfrm>
          <a:off x="617197" y="1659110"/>
          <a:ext cx="918274" cy="726713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2740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0C04DED-5FA6-433A-82C4-B0DAEDD3AB8B}">
      <dsp:nvSpPr>
        <dsp:cNvPr id="0" name=""/>
        <dsp:cNvSpPr/>
      </dsp:nvSpPr>
      <dsp:spPr>
        <a:xfrm>
          <a:off x="1169208" y="1659110"/>
          <a:ext cx="918274" cy="726713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3082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CD91B28-12B0-4BC9-9ACF-BEAB6ACBFCE3}">
      <dsp:nvSpPr>
        <dsp:cNvPr id="0" name=""/>
        <dsp:cNvSpPr/>
      </dsp:nvSpPr>
      <dsp:spPr>
        <a:xfrm>
          <a:off x="1720784" y="1659110"/>
          <a:ext cx="918274" cy="726713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3425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490C111-B9C7-4B25-898D-2608AF8B06BA}">
      <dsp:nvSpPr>
        <dsp:cNvPr id="0" name=""/>
        <dsp:cNvSpPr/>
      </dsp:nvSpPr>
      <dsp:spPr>
        <a:xfrm>
          <a:off x="2272795" y="1659110"/>
          <a:ext cx="918274" cy="726713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3425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4BABD8C-7FD4-431F-B3CA-D20FC61C1905}">
      <dsp:nvSpPr>
        <dsp:cNvPr id="0" name=""/>
        <dsp:cNvSpPr/>
      </dsp:nvSpPr>
      <dsp:spPr>
        <a:xfrm>
          <a:off x="2824370" y="1659110"/>
          <a:ext cx="918274" cy="726713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3082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228D7B2-7483-45C0-84DD-947C4F266E1A}">
      <dsp:nvSpPr>
        <dsp:cNvPr id="0" name=""/>
        <dsp:cNvSpPr/>
      </dsp:nvSpPr>
      <dsp:spPr>
        <a:xfrm>
          <a:off x="3376382" y="1659110"/>
          <a:ext cx="918274" cy="726713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2740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6099E08-8B1D-4950-848F-87719581AF8D}">
      <dsp:nvSpPr>
        <dsp:cNvPr id="0" name=""/>
        <dsp:cNvSpPr/>
      </dsp:nvSpPr>
      <dsp:spPr>
        <a:xfrm>
          <a:off x="65622" y="1731781"/>
          <a:ext cx="3975266" cy="5813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000" b="1" kern="1200" dirty="0">
              <a:solidFill>
                <a:srgbClr val="C00000"/>
              </a:solidFill>
              <a:latin typeface="Energetika Maribor Light" panose="020F0303020203050203" pitchFamily="34" charset="-18"/>
            </a:rPr>
            <a:t>OSKRBA S TOPLOTO</a:t>
          </a:r>
        </a:p>
      </dsp:txBody>
      <dsp:txXfrm>
        <a:off x="65622" y="1731781"/>
        <a:ext cx="3975266" cy="581370"/>
      </dsp:txXfrm>
    </dsp:sp>
    <dsp:sp modelId="{62411CED-43E5-4B42-8DD8-6AB58A3013CD}">
      <dsp:nvSpPr>
        <dsp:cNvPr id="0" name=""/>
        <dsp:cNvSpPr/>
      </dsp:nvSpPr>
      <dsp:spPr>
        <a:xfrm>
          <a:off x="65622" y="2459587"/>
          <a:ext cx="3924251" cy="356750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l-SI" sz="2000" b="1" kern="1200" dirty="0"/>
        </a:p>
      </dsp:txBody>
      <dsp:txXfrm>
        <a:off x="65622" y="2459587"/>
        <a:ext cx="3924251" cy="356750"/>
      </dsp:txXfrm>
    </dsp:sp>
    <dsp:sp modelId="{FF44EB80-A8DD-4AEC-B415-A9B2B2E8769A}">
      <dsp:nvSpPr>
        <dsp:cNvPr id="0" name=""/>
        <dsp:cNvSpPr/>
      </dsp:nvSpPr>
      <dsp:spPr>
        <a:xfrm>
          <a:off x="65622" y="2816337"/>
          <a:ext cx="918274" cy="726713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2397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258A746-E137-4E0A-804A-7FC8B794EBE1}">
      <dsp:nvSpPr>
        <dsp:cNvPr id="0" name=""/>
        <dsp:cNvSpPr/>
      </dsp:nvSpPr>
      <dsp:spPr>
        <a:xfrm>
          <a:off x="617197" y="2816337"/>
          <a:ext cx="918274" cy="726713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2055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14FC9C9-832E-4023-BD9B-556764EC35D4}">
      <dsp:nvSpPr>
        <dsp:cNvPr id="0" name=""/>
        <dsp:cNvSpPr/>
      </dsp:nvSpPr>
      <dsp:spPr>
        <a:xfrm>
          <a:off x="1169208" y="2816337"/>
          <a:ext cx="918274" cy="726713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1712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F39FA6A-B0B6-4B59-8F3B-8D72DDC6A4B4}">
      <dsp:nvSpPr>
        <dsp:cNvPr id="0" name=""/>
        <dsp:cNvSpPr/>
      </dsp:nvSpPr>
      <dsp:spPr>
        <a:xfrm>
          <a:off x="1720784" y="2816337"/>
          <a:ext cx="918274" cy="726713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1370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73E865-F189-4051-BB8B-04EFA1D478B2}">
      <dsp:nvSpPr>
        <dsp:cNvPr id="0" name=""/>
        <dsp:cNvSpPr/>
      </dsp:nvSpPr>
      <dsp:spPr>
        <a:xfrm>
          <a:off x="2272795" y="2816337"/>
          <a:ext cx="918274" cy="726713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1027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BBA6F2C-FEAD-42D8-969D-DE1B206CA839}">
      <dsp:nvSpPr>
        <dsp:cNvPr id="0" name=""/>
        <dsp:cNvSpPr/>
      </dsp:nvSpPr>
      <dsp:spPr>
        <a:xfrm>
          <a:off x="2824370" y="2816337"/>
          <a:ext cx="918274" cy="726713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685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1608182-649E-4C04-A7DB-D57594AC594C}">
      <dsp:nvSpPr>
        <dsp:cNvPr id="0" name=""/>
        <dsp:cNvSpPr/>
      </dsp:nvSpPr>
      <dsp:spPr>
        <a:xfrm>
          <a:off x="3376382" y="2816337"/>
          <a:ext cx="918274" cy="726713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342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9F7AFE7-A513-460F-9955-77EB12D37EC8}">
      <dsp:nvSpPr>
        <dsp:cNvPr id="0" name=""/>
        <dsp:cNvSpPr/>
      </dsp:nvSpPr>
      <dsp:spPr>
        <a:xfrm>
          <a:off x="65622" y="2889008"/>
          <a:ext cx="3975266" cy="5813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000" b="1" kern="1200" dirty="0">
              <a:solidFill>
                <a:srgbClr val="C00000"/>
              </a:solidFill>
              <a:latin typeface="Energetika Maribor Light" panose="020F0303020203050203" pitchFamily="34" charset="-18"/>
            </a:rPr>
            <a:t>PRIORITETNA PODROČJA</a:t>
          </a:r>
        </a:p>
      </dsp:txBody>
      <dsp:txXfrm>
        <a:off x="65622" y="2889008"/>
        <a:ext cx="3975266" cy="5813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889A4D-55C3-403E-B9C5-55EAD1C5E194}">
      <dsp:nvSpPr>
        <dsp:cNvPr id="0" name=""/>
        <dsp:cNvSpPr/>
      </dsp:nvSpPr>
      <dsp:spPr>
        <a:xfrm>
          <a:off x="65261" y="154065"/>
          <a:ext cx="3902682" cy="354789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l-SI" sz="2000" b="1" kern="1200" dirty="0"/>
        </a:p>
      </dsp:txBody>
      <dsp:txXfrm>
        <a:off x="65261" y="154065"/>
        <a:ext cx="3902682" cy="354789"/>
      </dsp:txXfrm>
    </dsp:sp>
    <dsp:sp modelId="{F1143AF4-8EAD-437A-8252-686A6FD2B2F7}">
      <dsp:nvSpPr>
        <dsp:cNvPr id="0" name=""/>
        <dsp:cNvSpPr/>
      </dsp:nvSpPr>
      <dsp:spPr>
        <a:xfrm>
          <a:off x="65261" y="508855"/>
          <a:ext cx="913227" cy="722718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24A5C1F-1C04-4311-9F2D-D7CCA776E81B}">
      <dsp:nvSpPr>
        <dsp:cNvPr id="0" name=""/>
        <dsp:cNvSpPr/>
      </dsp:nvSpPr>
      <dsp:spPr>
        <a:xfrm>
          <a:off x="613805" y="508855"/>
          <a:ext cx="913227" cy="722718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342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FF96F17-1F02-48DE-8D68-8E5903F33C70}">
      <dsp:nvSpPr>
        <dsp:cNvPr id="0" name=""/>
        <dsp:cNvSpPr/>
      </dsp:nvSpPr>
      <dsp:spPr>
        <a:xfrm>
          <a:off x="1162782" y="508855"/>
          <a:ext cx="913227" cy="722718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685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117DD57-3281-43E9-9A6B-03633A9DB821}">
      <dsp:nvSpPr>
        <dsp:cNvPr id="0" name=""/>
        <dsp:cNvSpPr/>
      </dsp:nvSpPr>
      <dsp:spPr>
        <a:xfrm>
          <a:off x="1711326" y="508855"/>
          <a:ext cx="913227" cy="722718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1027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598D581-1857-4AC1-87BF-3C6D7EA49022}">
      <dsp:nvSpPr>
        <dsp:cNvPr id="0" name=""/>
        <dsp:cNvSpPr/>
      </dsp:nvSpPr>
      <dsp:spPr>
        <a:xfrm>
          <a:off x="2260303" y="508855"/>
          <a:ext cx="913227" cy="722718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1370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C7B5FBF-D4B8-4C2D-BE83-483B27BAEDA3}">
      <dsp:nvSpPr>
        <dsp:cNvPr id="0" name=""/>
        <dsp:cNvSpPr/>
      </dsp:nvSpPr>
      <dsp:spPr>
        <a:xfrm>
          <a:off x="2808847" y="508855"/>
          <a:ext cx="913227" cy="722718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1712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4D7807A-36DF-433A-9189-BC5081787F9B}">
      <dsp:nvSpPr>
        <dsp:cNvPr id="0" name=""/>
        <dsp:cNvSpPr/>
      </dsp:nvSpPr>
      <dsp:spPr>
        <a:xfrm>
          <a:off x="3357824" y="508855"/>
          <a:ext cx="913227" cy="722718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2055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50276EB-2C12-4964-BE2C-0AFF78D48EBC}">
      <dsp:nvSpPr>
        <dsp:cNvPr id="0" name=""/>
        <dsp:cNvSpPr/>
      </dsp:nvSpPr>
      <dsp:spPr>
        <a:xfrm>
          <a:off x="65261" y="581127"/>
          <a:ext cx="3953417" cy="5781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000" b="1" kern="1200" dirty="0">
              <a:solidFill>
                <a:srgbClr val="7030A0"/>
              </a:solidFill>
              <a:latin typeface="Energetika Maribor Light" panose="020F0303020203050203" pitchFamily="34" charset="-18"/>
            </a:rPr>
            <a:t>REFERENČNI SCENARIO</a:t>
          </a:r>
        </a:p>
      </dsp:txBody>
      <dsp:txXfrm>
        <a:off x="65261" y="581127"/>
        <a:ext cx="3953417" cy="578175"/>
      </dsp:txXfrm>
    </dsp:sp>
    <dsp:sp modelId="{50EB1194-1E44-42D0-AC4C-0A19A7F7B707}">
      <dsp:nvSpPr>
        <dsp:cNvPr id="0" name=""/>
        <dsp:cNvSpPr/>
      </dsp:nvSpPr>
      <dsp:spPr>
        <a:xfrm>
          <a:off x="65261" y="1305337"/>
          <a:ext cx="3902682" cy="354789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l-SI" sz="2000" b="1" kern="1200" dirty="0"/>
        </a:p>
      </dsp:txBody>
      <dsp:txXfrm>
        <a:off x="65261" y="1305337"/>
        <a:ext cx="3902682" cy="354789"/>
      </dsp:txXfrm>
    </dsp:sp>
    <dsp:sp modelId="{75A2EC9E-A06C-45C5-887D-6FB6347315EA}">
      <dsp:nvSpPr>
        <dsp:cNvPr id="0" name=""/>
        <dsp:cNvSpPr/>
      </dsp:nvSpPr>
      <dsp:spPr>
        <a:xfrm>
          <a:off x="65261" y="1660127"/>
          <a:ext cx="913227" cy="722718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2397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738C0FB-64B2-42EB-AF5E-7F66F169C887}">
      <dsp:nvSpPr>
        <dsp:cNvPr id="0" name=""/>
        <dsp:cNvSpPr/>
      </dsp:nvSpPr>
      <dsp:spPr>
        <a:xfrm>
          <a:off x="613805" y="1660127"/>
          <a:ext cx="913227" cy="722718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2740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B2BF112-4296-403A-A97F-274E8DA4718A}">
      <dsp:nvSpPr>
        <dsp:cNvPr id="0" name=""/>
        <dsp:cNvSpPr/>
      </dsp:nvSpPr>
      <dsp:spPr>
        <a:xfrm>
          <a:off x="1162782" y="1660127"/>
          <a:ext cx="913227" cy="722718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3082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CF1660B-6E5B-47F2-93EA-B9A691A614B0}">
      <dsp:nvSpPr>
        <dsp:cNvPr id="0" name=""/>
        <dsp:cNvSpPr/>
      </dsp:nvSpPr>
      <dsp:spPr>
        <a:xfrm>
          <a:off x="1711326" y="1660127"/>
          <a:ext cx="913227" cy="722718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3425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C83D522-528F-448F-915C-51C8EF0625E6}">
      <dsp:nvSpPr>
        <dsp:cNvPr id="0" name=""/>
        <dsp:cNvSpPr/>
      </dsp:nvSpPr>
      <dsp:spPr>
        <a:xfrm>
          <a:off x="2260303" y="1660127"/>
          <a:ext cx="913227" cy="722718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3425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B32820-10F7-477B-BF99-E1835E8F9174}">
      <dsp:nvSpPr>
        <dsp:cNvPr id="0" name=""/>
        <dsp:cNvSpPr/>
      </dsp:nvSpPr>
      <dsp:spPr>
        <a:xfrm>
          <a:off x="2808847" y="1660127"/>
          <a:ext cx="913227" cy="722718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3082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8DACFDB-2276-458B-A926-953A4612AB28}">
      <dsp:nvSpPr>
        <dsp:cNvPr id="0" name=""/>
        <dsp:cNvSpPr/>
      </dsp:nvSpPr>
      <dsp:spPr>
        <a:xfrm>
          <a:off x="3357824" y="1660127"/>
          <a:ext cx="913227" cy="722718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2740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D57EC86-9F7E-4B73-9327-4DDE827B8D53}">
      <dsp:nvSpPr>
        <dsp:cNvPr id="0" name=""/>
        <dsp:cNvSpPr/>
      </dsp:nvSpPr>
      <dsp:spPr>
        <a:xfrm>
          <a:off x="65261" y="1732399"/>
          <a:ext cx="3953417" cy="5781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000" b="1" kern="1200" dirty="0">
              <a:solidFill>
                <a:srgbClr val="7030A0"/>
              </a:solidFill>
              <a:latin typeface="Energetika Maribor Light" panose="020F0303020203050203" pitchFamily="34" charset="-18"/>
            </a:rPr>
            <a:t>NOVA STRATEGIJA </a:t>
          </a:r>
        </a:p>
      </dsp:txBody>
      <dsp:txXfrm>
        <a:off x="65261" y="1732399"/>
        <a:ext cx="3953417" cy="578175"/>
      </dsp:txXfrm>
    </dsp:sp>
    <dsp:sp modelId="{F8A84C2A-BA78-448F-A5CD-4401AE160139}">
      <dsp:nvSpPr>
        <dsp:cNvPr id="0" name=""/>
        <dsp:cNvSpPr/>
      </dsp:nvSpPr>
      <dsp:spPr>
        <a:xfrm>
          <a:off x="65261" y="2456609"/>
          <a:ext cx="3902682" cy="354789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l-SI" sz="2000" b="1" kern="1200" dirty="0"/>
        </a:p>
      </dsp:txBody>
      <dsp:txXfrm>
        <a:off x="65261" y="2456609"/>
        <a:ext cx="3902682" cy="354789"/>
      </dsp:txXfrm>
    </dsp:sp>
    <dsp:sp modelId="{2428901A-365F-4B4B-90C7-E38C81FCED08}">
      <dsp:nvSpPr>
        <dsp:cNvPr id="0" name=""/>
        <dsp:cNvSpPr/>
      </dsp:nvSpPr>
      <dsp:spPr>
        <a:xfrm>
          <a:off x="65261" y="2811399"/>
          <a:ext cx="913227" cy="722718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2397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8F5E988-EF49-4D4A-BB98-781E51C855FE}">
      <dsp:nvSpPr>
        <dsp:cNvPr id="0" name=""/>
        <dsp:cNvSpPr/>
      </dsp:nvSpPr>
      <dsp:spPr>
        <a:xfrm>
          <a:off x="613805" y="2811399"/>
          <a:ext cx="913227" cy="722718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2055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FF98883-C0C4-417E-A92E-C2E5F78F30A9}">
      <dsp:nvSpPr>
        <dsp:cNvPr id="0" name=""/>
        <dsp:cNvSpPr/>
      </dsp:nvSpPr>
      <dsp:spPr>
        <a:xfrm>
          <a:off x="1162782" y="2811399"/>
          <a:ext cx="913227" cy="722718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1712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C4CF8D1-235C-4C74-B60B-1C0AE7A3091B}">
      <dsp:nvSpPr>
        <dsp:cNvPr id="0" name=""/>
        <dsp:cNvSpPr/>
      </dsp:nvSpPr>
      <dsp:spPr>
        <a:xfrm>
          <a:off x="1711326" y="2811399"/>
          <a:ext cx="913227" cy="722718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1370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F8A3B0-2F5E-4DAC-95A9-E0F218E0268A}">
      <dsp:nvSpPr>
        <dsp:cNvPr id="0" name=""/>
        <dsp:cNvSpPr/>
      </dsp:nvSpPr>
      <dsp:spPr>
        <a:xfrm>
          <a:off x="2260303" y="2811399"/>
          <a:ext cx="913227" cy="722718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1027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2BE8A16-8DC3-4D8B-A32F-31040A5FED0E}">
      <dsp:nvSpPr>
        <dsp:cNvPr id="0" name=""/>
        <dsp:cNvSpPr/>
      </dsp:nvSpPr>
      <dsp:spPr>
        <a:xfrm>
          <a:off x="2808847" y="2811399"/>
          <a:ext cx="913227" cy="722718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685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679EA53-BB3C-4DE9-8B01-392EF6F42DD6}">
      <dsp:nvSpPr>
        <dsp:cNvPr id="0" name=""/>
        <dsp:cNvSpPr/>
      </dsp:nvSpPr>
      <dsp:spPr>
        <a:xfrm>
          <a:off x="3357824" y="2811399"/>
          <a:ext cx="913227" cy="722718"/>
        </a:xfrm>
        <a:prstGeom prst="chevron">
          <a:avLst>
            <a:gd name="adj" fmla="val 70610"/>
          </a:avLst>
        </a:prstGeom>
        <a:solidFill>
          <a:schemeClr val="accent3">
            <a:shade val="50000"/>
            <a:hueOff val="0"/>
            <a:satOff val="0"/>
            <a:lumOff val="342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884FD07-6FBF-4AFD-BE80-E475DB44C8D9}">
      <dsp:nvSpPr>
        <dsp:cNvPr id="0" name=""/>
        <dsp:cNvSpPr/>
      </dsp:nvSpPr>
      <dsp:spPr>
        <a:xfrm>
          <a:off x="65261" y="2883671"/>
          <a:ext cx="3953417" cy="5781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2000" b="1" kern="1200" dirty="0">
              <a:solidFill>
                <a:srgbClr val="7030A0"/>
              </a:solidFill>
              <a:latin typeface="Energetika Maribor Light" panose="020F0303020203050203" pitchFamily="34" charset="-18"/>
            </a:rPr>
            <a:t>ANALIZA STROŠKOV IN KORISTI</a:t>
          </a:r>
        </a:p>
      </dsp:txBody>
      <dsp:txXfrm>
        <a:off x="65261" y="2883671"/>
        <a:ext cx="3953417" cy="5781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AC905D-A34D-4B93-B348-9284F1026039}">
      <dsp:nvSpPr>
        <dsp:cNvPr id="0" name=""/>
        <dsp:cNvSpPr/>
      </dsp:nvSpPr>
      <dsp:spPr>
        <a:xfrm>
          <a:off x="62485" y="0"/>
          <a:ext cx="7449988" cy="4656243"/>
        </a:xfrm>
        <a:prstGeom prst="swooshArrow">
          <a:avLst>
            <a:gd name="adj1" fmla="val 25000"/>
            <a:gd name="adj2" fmla="val 25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CC6125-3C04-4669-896B-4B296A8DA0F2}">
      <dsp:nvSpPr>
        <dsp:cNvPr id="0" name=""/>
        <dsp:cNvSpPr/>
      </dsp:nvSpPr>
      <dsp:spPr>
        <a:xfrm>
          <a:off x="796308" y="3462382"/>
          <a:ext cx="171349" cy="171349"/>
        </a:xfrm>
        <a:prstGeom prst="ellipse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11E445-3173-45D3-AF5F-2A35D67FEC5D}">
      <dsp:nvSpPr>
        <dsp:cNvPr id="0" name=""/>
        <dsp:cNvSpPr/>
      </dsp:nvSpPr>
      <dsp:spPr>
        <a:xfrm>
          <a:off x="982125" y="3686602"/>
          <a:ext cx="928068" cy="4154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795" tIns="0" rIns="0" bIns="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200" b="1" kern="1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nergetika Maribor Light" panose="020F0303020203050203" pitchFamily="34" charset="-18"/>
              <a:ea typeface="+mn-ea"/>
              <a:cs typeface="+mn-cs"/>
            </a:rPr>
            <a:t>Toplotna karta MOM</a:t>
          </a:r>
        </a:p>
      </dsp:txBody>
      <dsp:txXfrm>
        <a:off x="982125" y="3686602"/>
        <a:ext cx="928068" cy="415458"/>
      </dsp:txXfrm>
    </dsp:sp>
    <dsp:sp modelId="{112868AB-E0A7-4A4E-B80D-6479E65A58D0}">
      <dsp:nvSpPr>
        <dsp:cNvPr id="0" name=""/>
        <dsp:cNvSpPr/>
      </dsp:nvSpPr>
      <dsp:spPr>
        <a:xfrm>
          <a:off x="1723832" y="2571177"/>
          <a:ext cx="268199" cy="268199"/>
        </a:xfrm>
        <a:prstGeom prst="ellipse">
          <a:avLst/>
        </a:prstGeom>
        <a:solidFill>
          <a:schemeClr val="accent3">
            <a:shade val="80000"/>
            <a:hueOff val="0"/>
            <a:satOff val="0"/>
            <a:lumOff val="477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D311AB-3D4B-4B8B-AE10-9F8FE65052B9}">
      <dsp:nvSpPr>
        <dsp:cNvPr id="0" name=""/>
        <dsp:cNvSpPr/>
      </dsp:nvSpPr>
      <dsp:spPr>
        <a:xfrm>
          <a:off x="1994643" y="2850731"/>
          <a:ext cx="1337377" cy="5932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795" tIns="0" rIns="0" bIns="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200" b="1" kern="1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nergetika Maribor Light" panose="020F0303020203050203" pitchFamily="34" charset="-18"/>
              <a:ea typeface="+mn-ea"/>
              <a:cs typeface="+mn-cs"/>
            </a:rPr>
            <a:t>Določitev prioritetnih področij ukrepanja</a:t>
          </a:r>
        </a:p>
      </dsp:txBody>
      <dsp:txXfrm>
        <a:off x="1994643" y="2850731"/>
        <a:ext cx="1337377" cy="593230"/>
      </dsp:txXfrm>
    </dsp:sp>
    <dsp:sp modelId="{B29E8C52-DC37-4F97-A369-89287ED92295}">
      <dsp:nvSpPr>
        <dsp:cNvPr id="0" name=""/>
        <dsp:cNvSpPr/>
      </dsp:nvSpPr>
      <dsp:spPr>
        <a:xfrm>
          <a:off x="2915830" y="1860634"/>
          <a:ext cx="357599" cy="357599"/>
        </a:xfrm>
        <a:prstGeom prst="ellipse">
          <a:avLst/>
        </a:prstGeom>
        <a:solidFill>
          <a:schemeClr val="accent3">
            <a:shade val="80000"/>
            <a:hueOff val="0"/>
            <a:satOff val="0"/>
            <a:lumOff val="954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1BFB58-5997-477D-9611-0E78BED9C295}">
      <dsp:nvSpPr>
        <dsp:cNvPr id="0" name=""/>
        <dsp:cNvSpPr/>
      </dsp:nvSpPr>
      <dsp:spPr>
        <a:xfrm>
          <a:off x="3179801" y="2177981"/>
          <a:ext cx="1225952" cy="7048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9485" tIns="0" rIns="0" bIns="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200" b="1" kern="1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nergetika Maribor Light" panose="020F0303020203050203" pitchFamily="34" charset="-18"/>
              <a:ea typeface="+mn-ea"/>
              <a:cs typeface="+mn-cs"/>
            </a:rPr>
            <a:t>Poslovni modeli lokalnih partnerjev</a:t>
          </a:r>
        </a:p>
      </dsp:txBody>
      <dsp:txXfrm>
        <a:off x="3179801" y="2177981"/>
        <a:ext cx="1225952" cy="704889"/>
      </dsp:txXfrm>
    </dsp:sp>
    <dsp:sp modelId="{2CD553E1-4EDA-42EC-8378-B9BC28055830}">
      <dsp:nvSpPr>
        <dsp:cNvPr id="0" name=""/>
        <dsp:cNvSpPr/>
      </dsp:nvSpPr>
      <dsp:spPr>
        <a:xfrm>
          <a:off x="4301528" y="1305610"/>
          <a:ext cx="461899" cy="461899"/>
        </a:xfrm>
        <a:prstGeom prst="ellipse">
          <a:avLst/>
        </a:prstGeom>
        <a:solidFill>
          <a:schemeClr val="accent3">
            <a:shade val="80000"/>
            <a:hueOff val="0"/>
            <a:satOff val="0"/>
            <a:lumOff val="1431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8661BC-2B1D-4C8A-A17F-CBCB5DB288C8}">
      <dsp:nvSpPr>
        <dsp:cNvPr id="0" name=""/>
        <dsp:cNvSpPr/>
      </dsp:nvSpPr>
      <dsp:spPr>
        <a:xfrm>
          <a:off x="4493581" y="1827501"/>
          <a:ext cx="1512362" cy="625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4751" tIns="0" rIns="0" bIns="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200" b="1" kern="1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nergetika Maribor Light" panose="020F0303020203050203" pitchFamily="34" charset="-18"/>
              <a:ea typeface="+mn-ea"/>
              <a:cs typeface="+mn-cs"/>
            </a:rPr>
            <a:t>Mnenje zainteresirane javnosti</a:t>
          </a:r>
        </a:p>
      </dsp:txBody>
      <dsp:txXfrm>
        <a:off x="4493581" y="1827501"/>
        <a:ext cx="1512362" cy="625870"/>
      </dsp:txXfrm>
    </dsp:sp>
    <dsp:sp modelId="{815CCBB3-EE03-4178-88EA-7754F0644BAC}">
      <dsp:nvSpPr>
        <dsp:cNvPr id="0" name=""/>
        <dsp:cNvSpPr/>
      </dsp:nvSpPr>
      <dsp:spPr>
        <a:xfrm>
          <a:off x="5728201" y="934973"/>
          <a:ext cx="588549" cy="588549"/>
        </a:xfrm>
        <a:prstGeom prst="ellipse">
          <a:avLst/>
        </a:prstGeom>
        <a:solidFill>
          <a:schemeClr val="accent3">
            <a:shade val="80000"/>
            <a:hueOff val="0"/>
            <a:satOff val="0"/>
            <a:lumOff val="1909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A1C82E-04D7-4858-BFD1-BAB61AF25027}">
      <dsp:nvSpPr>
        <dsp:cNvPr id="0" name=""/>
        <dsp:cNvSpPr/>
      </dsp:nvSpPr>
      <dsp:spPr>
        <a:xfrm>
          <a:off x="5915228" y="1670576"/>
          <a:ext cx="1829463" cy="8540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1860" tIns="0" rIns="0" bIns="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l-SI" sz="1200" b="1" kern="1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nergetika Maribor Light" panose="020F0303020203050203" pitchFamily="34" charset="-18"/>
              <a:ea typeface="+mn-ea"/>
              <a:cs typeface="+mn-cs"/>
            </a:rPr>
            <a:t>Podlage za lokalni načrt ogrevanja in hlajenja /LEK/SEAP </a:t>
          </a:r>
        </a:p>
      </dsp:txBody>
      <dsp:txXfrm>
        <a:off x="5915228" y="1670576"/>
        <a:ext cx="1829463" cy="8540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značba mesta datum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D44649-7C8A-43DF-B2C1-67DAD6E92F59}" type="datetimeFigureOut">
              <a:rPr lang="sl-SI" smtClean="0"/>
              <a:t>9. 05. 2017</a:t>
            </a:fld>
            <a:endParaRPr lang="sl-SI"/>
          </a:p>
        </p:txBody>
      </p:sp>
      <p:sp>
        <p:nvSpPr>
          <p:cNvPr id="4" name="Označba mesta noge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značba mest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3E7DC2-345E-4B5A-8121-F98D7CEFBE4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460370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značba mesta datum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8E99C8-4F70-4F09-BE33-6EBBA74D8B7B}" type="datetimeFigureOut">
              <a:rPr lang="sl-SI" smtClean="0"/>
              <a:t>9. 05. 2017</a:t>
            </a:fld>
            <a:endParaRPr lang="sl-SI"/>
          </a:p>
        </p:txBody>
      </p:sp>
      <p:sp>
        <p:nvSpPr>
          <p:cNvPr id="4" name="Označba mest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značba mesta opomb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D4817-84C2-4D47-8BA4-7A993712C623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58134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ka 6"/>
          <p:cNvPicPr>
            <a:picLocks noChangeAspect="1"/>
          </p:cNvPicPr>
          <p:nvPr userDrawn="1"/>
        </p:nvPicPr>
        <p:blipFill rotWithShape="1">
          <a:blip r:embed="rId2"/>
          <a:srcRect t="4408" b="20526"/>
          <a:stretch/>
        </p:blipFill>
        <p:spPr>
          <a:xfrm>
            <a:off x="0" y="-5938"/>
            <a:ext cx="12192000" cy="6863938"/>
          </a:xfrm>
          <a:prstGeom prst="rect">
            <a:avLst/>
          </a:prstGeom>
        </p:spPr>
      </p:pic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2788722" y="115888"/>
            <a:ext cx="9144000" cy="2387600"/>
          </a:xfrm>
        </p:spPr>
        <p:txBody>
          <a:bodyPr anchor="b">
            <a:normAutofit/>
          </a:bodyPr>
          <a:lstStyle>
            <a:lvl1pPr algn="ctr">
              <a:defRPr sz="4800">
                <a:latin typeface="Energetika Maribor" panose="020F0503020203050203" pitchFamily="34" charset="-18"/>
              </a:defRPr>
            </a:lvl1pPr>
          </a:lstStyle>
          <a:p>
            <a:r>
              <a:rPr lang="sl-SI"/>
              <a:t>Uredite slog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5332020" y="3127025"/>
            <a:ext cx="6505699" cy="1655762"/>
          </a:xfrm>
        </p:spPr>
        <p:txBody>
          <a:bodyPr/>
          <a:lstStyle>
            <a:lvl1pPr marL="0" indent="0" algn="ctr">
              <a:buNone/>
              <a:defRPr sz="2400">
                <a:latin typeface="Energetika Maribor" panose="020F0503020203050203" pitchFamily="34" charset="-1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l-SI" dirty="0"/>
              <a:t>Kliknite, da uredite slog podnaslova matrice</a:t>
            </a:r>
          </a:p>
        </p:txBody>
      </p:sp>
    </p:spTree>
    <p:extLst>
      <p:ext uri="{BB962C8B-B14F-4D97-AF65-F5344CB8AC3E}">
        <p14:creationId xmlns:p14="http://schemas.microsoft.com/office/powerpoint/2010/main" val="3131831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hasCustomPrompt="1"/>
          </p:nvPr>
        </p:nvSpPr>
        <p:spPr>
          <a:xfrm>
            <a:off x="2483890" y="474307"/>
            <a:ext cx="8869910" cy="699400"/>
          </a:xfrm>
        </p:spPr>
        <p:txBody>
          <a:bodyPr>
            <a:normAutofit/>
          </a:bodyPr>
          <a:lstStyle>
            <a:lvl1pPr algn="l">
              <a:defRPr sz="3600" b="0">
                <a:latin typeface="Energetika Maribor Light" panose="020F0303020203050203" pitchFamily="34" charset="-18"/>
              </a:defRPr>
            </a:lvl1pPr>
          </a:lstStyle>
          <a:p>
            <a:r>
              <a:rPr lang="sl-SI" sz="3600" dirty="0"/>
              <a:t>ZZZZZZZZZZ</a:t>
            </a:r>
            <a:endParaRPr lang="sl-SI" dirty="0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838200" y="1910687"/>
            <a:ext cx="10515600" cy="4266276"/>
          </a:xfrm>
        </p:spPr>
        <p:txBody>
          <a:bodyPr/>
          <a:lstStyle>
            <a:lvl1pPr>
              <a:defRPr>
                <a:latin typeface="Energetika Maribor Light" panose="020F0303020203050203" pitchFamily="34" charset="-18"/>
              </a:defRPr>
            </a:lvl1pPr>
            <a:lvl2pPr marL="685800" indent="-228600">
              <a:buFont typeface="Wingdings" panose="05000000000000000000" pitchFamily="2" charset="2"/>
              <a:buChar char="§"/>
              <a:defRPr>
                <a:latin typeface="Energetika Maribor Light" panose="020F0303020203050203" pitchFamily="34" charset="-18"/>
              </a:defRPr>
            </a:lvl2pPr>
            <a:lvl3pPr marL="1143000" indent="-228600">
              <a:buFont typeface="Wingdings" panose="05000000000000000000" pitchFamily="2" charset="2"/>
              <a:buChar char="§"/>
              <a:defRPr>
                <a:latin typeface="Energetika Maribor Light" panose="020F0303020203050203" pitchFamily="34" charset="-18"/>
              </a:defRPr>
            </a:lvl3pPr>
            <a:lvl4pPr marL="1600200" indent="-228600">
              <a:buFont typeface="Wingdings" panose="05000000000000000000" pitchFamily="2" charset="2"/>
              <a:buChar char="§"/>
              <a:defRPr>
                <a:latin typeface="Energetika Maribor Light" panose="020F0303020203050203" pitchFamily="34" charset="-18"/>
              </a:defRPr>
            </a:lvl4pPr>
            <a:lvl5pPr marL="2114550" indent="-285750">
              <a:buFont typeface="Wingdings" panose="05000000000000000000" pitchFamily="2" charset="2"/>
              <a:buChar char="§"/>
              <a:defRPr>
                <a:latin typeface="Energetika Maribor Light" panose="020F0303020203050203" pitchFamily="34" charset="-18"/>
              </a:defRPr>
            </a:lvl5pPr>
          </a:lstStyle>
          <a:p>
            <a:pPr lvl="0"/>
            <a:r>
              <a:rPr lang="sl-SI" dirty="0"/>
              <a:t>Uredite sloge besedila matrice</a:t>
            </a:r>
          </a:p>
          <a:p>
            <a:pPr lvl="1"/>
            <a:r>
              <a:rPr lang="sl-SI" dirty="0"/>
              <a:t>Druga raven</a:t>
            </a:r>
          </a:p>
          <a:p>
            <a:pPr lvl="2"/>
            <a:r>
              <a:rPr lang="sl-SI" dirty="0"/>
              <a:t>Tretja raven</a:t>
            </a:r>
          </a:p>
          <a:p>
            <a:pPr lvl="3"/>
            <a:r>
              <a:rPr lang="sl-SI" dirty="0"/>
              <a:t>Četrta raven</a:t>
            </a:r>
          </a:p>
          <a:p>
            <a:pPr lvl="4"/>
            <a:r>
              <a:rPr lang="sl-SI" dirty="0"/>
              <a:t>Peta raven</a:t>
            </a:r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>
          <a:xfrm>
            <a:off x="10257780" y="202052"/>
            <a:ext cx="1699786" cy="365125"/>
          </a:xfrm>
        </p:spPr>
        <p:txBody>
          <a:bodyPr/>
          <a:lstStyle>
            <a:lvl1pPr algn="r">
              <a:defRPr>
                <a:latin typeface="Energetika Maribor" panose="020F0503020203050203" pitchFamily="34" charset="-18"/>
              </a:defRPr>
            </a:lvl1pPr>
          </a:lstStyle>
          <a:p>
            <a:fld id="{E8CD37AA-051B-4919-9207-0EFFE771F415}" type="slidenum">
              <a:rPr lang="sl-SI" smtClean="0"/>
              <a:pPr/>
              <a:t>‹#›</a:t>
            </a:fld>
            <a:endParaRPr lang="sl-SI"/>
          </a:p>
        </p:txBody>
      </p:sp>
      <p:pic>
        <p:nvPicPr>
          <p:cNvPr id="7" name="Slika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08"/>
          <a:stretch/>
        </p:blipFill>
        <p:spPr>
          <a:xfrm>
            <a:off x="10674291" y="6356349"/>
            <a:ext cx="1359018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187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Slika 9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3" t="36660" r="70050" b="23117"/>
          <a:stretch/>
        </p:blipFill>
        <p:spPr>
          <a:xfrm>
            <a:off x="-1" y="-1"/>
            <a:ext cx="1787237" cy="1443613"/>
          </a:xfrm>
          <a:prstGeom prst="rect">
            <a:avLst/>
          </a:prstGeom>
        </p:spPr>
      </p:pic>
      <p:sp>
        <p:nvSpPr>
          <p:cNvPr id="2" name="Označba mesta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dirty="0"/>
              <a:t>Uredite slog naslova matrice</a:t>
            </a:r>
          </a:p>
        </p:txBody>
      </p:sp>
      <p:sp>
        <p:nvSpPr>
          <p:cNvPr id="3" name="Označba mesta besedil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dirty="0"/>
              <a:t>Uredite sloge besedila matrice</a:t>
            </a:r>
          </a:p>
          <a:p>
            <a:pPr lvl="1"/>
            <a:r>
              <a:rPr lang="sl-SI" dirty="0"/>
              <a:t>Druga raven</a:t>
            </a:r>
          </a:p>
          <a:p>
            <a:pPr lvl="2"/>
            <a:r>
              <a:rPr lang="sl-SI" dirty="0"/>
              <a:t>Tretja raven</a:t>
            </a:r>
          </a:p>
          <a:p>
            <a:pPr lvl="3"/>
            <a:r>
              <a:rPr lang="sl-SI" dirty="0"/>
              <a:t>Četrta raven</a:t>
            </a:r>
          </a:p>
          <a:p>
            <a:pPr lvl="4"/>
            <a:r>
              <a:rPr lang="sl-SI" dirty="0"/>
              <a:t>Peta raven</a:t>
            </a:r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Energetika Maribor" panose="020F0503020203050203" pitchFamily="34" charset="-18"/>
              </a:defRPr>
            </a:lvl1pPr>
          </a:lstStyle>
          <a:p>
            <a:fld id="{E8CD37AA-051B-4919-9207-0EFFE771F415}" type="slidenum">
              <a:rPr lang="sl-SI" smtClean="0"/>
              <a:pPr/>
              <a:t>‹#›</a:t>
            </a:fld>
            <a:endParaRPr lang="sl-SI"/>
          </a:p>
        </p:txBody>
      </p:sp>
      <p:pic>
        <p:nvPicPr>
          <p:cNvPr id="9" name="Slika 8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08"/>
          <a:stretch/>
        </p:blipFill>
        <p:spPr>
          <a:xfrm>
            <a:off x="10674291" y="6356349"/>
            <a:ext cx="1359018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421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Energetika Maribor" panose="020F0503020203050203" pitchFamily="34" charset="-18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Energetika Maribor" panose="020F0503020203050203" pitchFamily="34" charset="-18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Energetika Maribor" panose="020F0503020203050203" pitchFamily="34" charset="-18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Energetika Maribor" panose="020F0503020203050203" pitchFamily="34" charset="-18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Energetika Maribor" panose="020F0503020203050203" pitchFamily="34" charset="-18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Energetika Maribor" panose="020F0503020203050203" pitchFamily="34" charset="-18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3.xml"/><Relationship Id="rId7" Type="http://schemas.openxmlformats.org/officeDocument/2006/relationships/image" Target="../media/image3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2593411" y="0"/>
            <a:ext cx="9143350" cy="3735807"/>
          </a:xfrm>
        </p:spPr>
        <p:txBody>
          <a:bodyPr>
            <a:normAutofit fontScale="90000"/>
          </a:bodyPr>
          <a:lstStyle/>
          <a:p>
            <a:pPr algn="r"/>
            <a:r>
              <a:rPr lang="sl-SI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PROSTORSKA ANALIZA DOLGOROČNE     RABE TOPLOTE V LOKALNI SKUPNOSTI IN VLOGA SISTEMA DALJINSKEGA OGREVANJA</a:t>
            </a:r>
            <a:br>
              <a:rPr lang="sl-SI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l-SI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 OSKRBI S TOPLOTO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5707329" y="4277428"/>
            <a:ext cx="6414804" cy="2534545"/>
          </a:xfrm>
        </p:spPr>
        <p:txBody>
          <a:bodyPr>
            <a:normAutofit lnSpcReduction="10000"/>
          </a:bodyPr>
          <a:lstStyle/>
          <a:p>
            <a:pPr algn="l"/>
            <a:r>
              <a:rPr lang="sl-SI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Energetika Maribor d.o.o.</a:t>
            </a:r>
          </a:p>
          <a:p>
            <a:pPr algn="l"/>
            <a:r>
              <a:rPr lang="sl-SI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mag. Miran ROŽMAN, dr. Filip KOKALJ, Ljubo GERMIČ </a:t>
            </a:r>
          </a:p>
          <a:p>
            <a:pPr algn="l"/>
            <a:endParaRPr lang="sl-SI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sl-SI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Institut Jožef Stefan</a:t>
            </a:r>
          </a:p>
          <a:p>
            <a:pPr algn="l"/>
            <a:r>
              <a:rPr lang="sl-SI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mag. Jure ČIŽMAN, mag. Damir STANIČIĆ, Matjaž ČESEN</a:t>
            </a:r>
          </a:p>
          <a:p>
            <a:pPr algn="l"/>
            <a:endParaRPr lang="sl-SI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sl-SI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nergetika Maribor Light" panose="020F0303020203050203" pitchFamily="34" charset="-18"/>
              </a:rPr>
              <a:t>KOMUNALNA ENERGETIKA, Maribor, 09.-11.05.2016</a:t>
            </a:r>
          </a:p>
        </p:txBody>
      </p:sp>
    </p:spTree>
    <p:extLst>
      <p:ext uri="{BB962C8B-B14F-4D97-AF65-F5344CB8AC3E}">
        <p14:creationId xmlns:p14="http://schemas.microsoft.com/office/powerpoint/2010/main" val="4229876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/>
              <a:t>PROJEKCIJA RABE TOPLOTE IN KONČNE ENERGIJE PO ENERGENTIH</a:t>
            </a:r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37AA-051B-4919-9207-0EFFE771F415}" type="slidenum">
              <a:rPr lang="sl-SI" smtClean="0">
                <a:latin typeface="Energetika Maribor Light" panose="020F0303020203050203" pitchFamily="34" charset="-18"/>
              </a:rPr>
              <a:pPr/>
              <a:t>10</a:t>
            </a:fld>
            <a:endParaRPr lang="sl-SI">
              <a:latin typeface="Energetika Maribor Light" panose="020F0303020203050203" pitchFamily="34" charset="-18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80" y="1603665"/>
            <a:ext cx="5360092" cy="3208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707" y="2971801"/>
            <a:ext cx="5567387" cy="331694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23"/>
          <p:cNvSpPr/>
          <p:nvPr/>
        </p:nvSpPr>
        <p:spPr>
          <a:xfrm>
            <a:off x="6967857" y="1998870"/>
            <a:ext cx="23374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3200" dirty="0">
                <a:latin typeface="Energetika Maribor Light" panose="020F0303020203050203" pitchFamily="34" charset="-18"/>
              </a:rPr>
              <a:t>2015 – 2030</a:t>
            </a:r>
            <a:endParaRPr lang="en-US" sz="3200" dirty="0">
              <a:latin typeface="Energetika Maribor Light" panose="020F03030202030502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328700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/>
              <a:t>OBNOVE STANOVANJSKIH STAVB</a:t>
            </a:r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37AA-051B-4919-9207-0EFFE771F415}" type="slidenum">
              <a:rPr lang="sl-SI" smtClean="0">
                <a:latin typeface="Energetika Maribor Light" panose="020F0303020203050203" pitchFamily="34" charset="-18"/>
              </a:rPr>
              <a:pPr/>
              <a:t>11</a:t>
            </a:fld>
            <a:endParaRPr lang="sl-SI">
              <a:latin typeface="Energetika Maribor Light" panose="020F0303020203050203" pitchFamily="34" charset="-18"/>
            </a:endParaRPr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5780" y="1541691"/>
            <a:ext cx="8372176" cy="4150440"/>
          </a:xfrm>
          <a:prstGeom prst="rect">
            <a:avLst/>
          </a:prstGeom>
        </p:spPr>
      </p:pic>
      <p:sp>
        <p:nvSpPr>
          <p:cNvPr id="9" name="TextBox 13"/>
          <p:cNvSpPr txBox="1"/>
          <p:nvPr/>
        </p:nvSpPr>
        <p:spPr>
          <a:xfrm>
            <a:off x="866468" y="5703483"/>
            <a:ext cx="1010885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34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 % </a:t>
            </a: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površin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 </a:t>
            </a: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enodružinskih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 </a:t>
            </a: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stavb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 in </a:t>
            </a:r>
            <a:r>
              <a:rPr kumimoji="0" lang="sl-SI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1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6 % </a:t>
            </a: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površin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 </a:t>
            </a: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večstanovanjskih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 </a:t>
            </a: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stavb</a:t>
            </a:r>
            <a:r>
              <a:rPr lang="sl-SI" kern="0" dirty="0">
                <a:solidFill>
                  <a:prstClr val="black"/>
                </a:solidFill>
                <a:latin typeface="Energetika Maribor Light" panose="020F0303020203050203" pitchFamily="34" charset="-18"/>
              </a:rPr>
              <a:t> </a:t>
            </a: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zgrajenih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 do 2002</a:t>
            </a:r>
            <a:endParaRPr kumimoji="0" lang="sl-SI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nergetika Maribor Light" panose="020F0303020203050203" pitchFamily="34" charset="-18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NI OBNOVLJENIH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nergetika Maribor Light" panose="020F0303020203050203" pitchFamily="34" charset="-18"/>
            </a:endParaRPr>
          </a:p>
        </p:txBody>
      </p:sp>
      <p:sp>
        <p:nvSpPr>
          <p:cNvPr id="10" name="TextBox 14"/>
          <p:cNvSpPr txBox="1"/>
          <p:nvPr/>
        </p:nvSpPr>
        <p:spPr>
          <a:xfrm>
            <a:off x="1260191" y="1156640"/>
            <a:ext cx="5838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Primerjava razporeditev površin po razredih 2015 in 2030</a:t>
            </a:r>
          </a:p>
        </p:txBody>
      </p:sp>
      <p:sp>
        <p:nvSpPr>
          <p:cNvPr id="11" name="TextBox 15"/>
          <p:cNvSpPr txBox="1"/>
          <p:nvPr/>
        </p:nvSpPr>
        <p:spPr>
          <a:xfrm>
            <a:off x="3599905" y="1976010"/>
            <a:ext cx="2214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Stopnja obnov: 2,7% </a:t>
            </a:r>
          </a:p>
        </p:txBody>
      </p:sp>
      <p:sp>
        <p:nvSpPr>
          <p:cNvPr id="13" name="TextBox 16"/>
          <p:cNvSpPr txBox="1"/>
          <p:nvPr/>
        </p:nvSpPr>
        <p:spPr>
          <a:xfrm>
            <a:off x="7890080" y="1976010"/>
            <a:ext cx="2214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Stopnja obnov: 2,5% </a:t>
            </a:r>
          </a:p>
        </p:txBody>
      </p:sp>
      <p:sp>
        <p:nvSpPr>
          <p:cNvPr id="17" name="TextBox 18"/>
          <p:cNvSpPr txBox="1"/>
          <p:nvPr/>
        </p:nvSpPr>
        <p:spPr>
          <a:xfrm>
            <a:off x="3468055" y="2630261"/>
            <a:ext cx="2380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Prenovljenih 41 % </a:t>
            </a:r>
            <a:r>
              <a:rPr kumimoji="0" lang="sl-SI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pov</a:t>
            </a:r>
            <a:r>
              <a:rPr kumimoji="0" lang="sl-SI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(do 2030)</a:t>
            </a:r>
          </a:p>
        </p:txBody>
      </p:sp>
    </p:spTree>
    <p:extLst>
      <p:ext uri="{BB962C8B-B14F-4D97-AF65-F5344CB8AC3E}">
        <p14:creationId xmlns:p14="http://schemas.microsoft.com/office/powerpoint/2010/main" val="18693230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/>
              <a:t>STAVBNI FOND MOM</a:t>
            </a:r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37AA-051B-4919-9207-0EFFE771F415}" type="slidenum">
              <a:rPr lang="sl-SI" smtClean="0">
                <a:latin typeface="Energetika Maribor Light" panose="020F0303020203050203" pitchFamily="34" charset="-18"/>
              </a:rPr>
              <a:pPr/>
              <a:t>12</a:t>
            </a:fld>
            <a:endParaRPr lang="sl-SI">
              <a:latin typeface="Energetika Maribor Light" panose="020F0303020203050203" pitchFamily="34" charset="-18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1274" y="1821123"/>
            <a:ext cx="9720000" cy="4840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07289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/>
              <a:t>STAVBNI FOND MOM – PODPORE EKOSLADA</a:t>
            </a:r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37AA-051B-4919-9207-0EFFE771F415}" type="slidenum">
              <a:rPr lang="sl-SI" smtClean="0">
                <a:latin typeface="Energetika Maribor Light" panose="020F0303020203050203" pitchFamily="34" charset="-18"/>
              </a:rPr>
              <a:pPr/>
              <a:t>13</a:t>
            </a:fld>
            <a:endParaRPr lang="sl-SI">
              <a:latin typeface="Energetika Maribor Light" panose="020F0303020203050203" pitchFamily="34" charset="-18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6203" y="1820038"/>
            <a:ext cx="9720000" cy="4840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7"/>
          <p:cNvSpPr/>
          <p:nvPr/>
        </p:nvSpPr>
        <p:spPr>
          <a:xfrm>
            <a:off x="5058916" y="1173707"/>
            <a:ext cx="40850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dirty="0">
                <a:solidFill>
                  <a:prstClr val="black"/>
                </a:solidFill>
                <a:latin typeface="Energetika Maribor Light" panose="020F0303020203050203" pitchFamily="34" charset="-18"/>
              </a:rPr>
              <a:t>Objekti, na katerih so bili izvedeni ukrepi s podporo sredstev </a:t>
            </a:r>
            <a:r>
              <a:rPr lang="sl-SI" dirty="0" err="1">
                <a:solidFill>
                  <a:prstClr val="black"/>
                </a:solidFill>
                <a:latin typeface="Energetika Maribor Light" panose="020F0303020203050203" pitchFamily="34" charset="-18"/>
              </a:rPr>
              <a:t>Ekosklad</a:t>
            </a:r>
            <a:r>
              <a:rPr lang="sl-SI" dirty="0">
                <a:solidFill>
                  <a:prstClr val="black"/>
                </a:solidFill>
                <a:latin typeface="Energetika Maribor Light" panose="020F0303020203050203" pitchFamily="34" charset="-18"/>
              </a:rPr>
              <a:t>-a</a:t>
            </a:r>
          </a:p>
        </p:txBody>
      </p:sp>
      <p:sp>
        <p:nvSpPr>
          <p:cNvPr id="7" name="Rectangle 8"/>
          <p:cNvSpPr/>
          <p:nvPr/>
        </p:nvSpPr>
        <p:spPr>
          <a:xfrm>
            <a:off x="4554860" y="1297157"/>
            <a:ext cx="504056" cy="540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>
              <a:solidFill>
                <a:prstClr val="white"/>
              </a:solidFill>
              <a:latin typeface="Energetika Maribor Light" panose="020F0303020203050203" pitchFamily="34" charset="-18"/>
            </a:endParaRPr>
          </a:p>
        </p:txBody>
      </p:sp>
      <p:sp>
        <p:nvSpPr>
          <p:cNvPr id="8" name="Rectangle 10"/>
          <p:cNvSpPr/>
          <p:nvPr/>
        </p:nvSpPr>
        <p:spPr>
          <a:xfrm rot="5400000">
            <a:off x="4495506" y="1383515"/>
            <a:ext cx="172713" cy="540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>
              <a:solidFill>
                <a:prstClr val="white"/>
              </a:solidFill>
              <a:latin typeface="Energetika Maribor Light" panose="020F03030202030502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2566120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/>
              <a:t>STAVBNI FOND MOM – PODPORE EKOSLADA</a:t>
            </a:r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37AA-051B-4919-9207-0EFFE771F415}" type="slidenum">
              <a:rPr lang="sl-SI" smtClean="0">
                <a:latin typeface="Energetika Maribor Light" panose="020F0303020203050203" pitchFamily="34" charset="-18"/>
              </a:rPr>
              <a:pPr/>
              <a:t>14</a:t>
            </a:fld>
            <a:endParaRPr lang="sl-SI">
              <a:latin typeface="Energetika Maribor Light" panose="020F0303020203050203" pitchFamily="34" charset="-18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6201" y="1820038"/>
            <a:ext cx="9720000" cy="4840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7"/>
          <p:cNvSpPr txBox="1"/>
          <p:nvPr/>
        </p:nvSpPr>
        <p:spPr>
          <a:xfrm>
            <a:off x="1778261" y="1075208"/>
            <a:ext cx="292608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sl-SI" dirty="0">
                <a:solidFill>
                  <a:prstClr val="black"/>
                </a:solidFill>
                <a:latin typeface="Energetika Maribor Light" panose="020F0303020203050203" pitchFamily="34" charset="-18"/>
              </a:rPr>
              <a:t>Odjemno mesto DO - TOP</a:t>
            </a:r>
          </a:p>
        </p:txBody>
      </p:sp>
      <p:sp>
        <p:nvSpPr>
          <p:cNvPr id="14" name="Oval 8"/>
          <p:cNvSpPr/>
          <p:nvPr/>
        </p:nvSpPr>
        <p:spPr>
          <a:xfrm>
            <a:off x="1575096" y="1160638"/>
            <a:ext cx="216024" cy="192505"/>
          </a:xfrm>
          <a:prstGeom prst="ellipse">
            <a:avLst/>
          </a:prstGeom>
          <a:solidFill>
            <a:srgbClr val="FF99FF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>
              <a:latin typeface="Energetika Maribor Light" panose="020F0303020203050203" pitchFamily="34" charset="-18"/>
            </a:endParaRPr>
          </a:p>
        </p:txBody>
      </p:sp>
      <p:sp>
        <p:nvSpPr>
          <p:cNvPr id="15" name="TextBox 10"/>
          <p:cNvSpPr txBox="1"/>
          <p:nvPr/>
        </p:nvSpPr>
        <p:spPr>
          <a:xfrm>
            <a:off x="6262637" y="1230966"/>
            <a:ext cx="55764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2000" b="1" dirty="0">
                <a:solidFill>
                  <a:srgbClr val="C00000"/>
                </a:solidFill>
                <a:latin typeface="Energetika Maribor Light" panose="020F0303020203050203" pitchFamily="34" charset="-18"/>
              </a:rPr>
              <a:t>NE LE ENERGIJA, TUDI ZRAK IN OKOLJE!</a:t>
            </a:r>
          </a:p>
        </p:txBody>
      </p:sp>
      <p:sp>
        <p:nvSpPr>
          <p:cNvPr id="16" name="TextBox 7"/>
          <p:cNvSpPr txBox="1"/>
          <p:nvPr/>
        </p:nvSpPr>
        <p:spPr>
          <a:xfrm>
            <a:off x="1778261" y="1416661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>
                <a:solidFill>
                  <a:prstClr val="black"/>
                </a:solidFill>
                <a:latin typeface="Energetika Maribor Light" panose="020F0303020203050203" pitchFamily="34" charset="-18"/>
              </a:rPr>
              <a:t>Odjemno mesto ZP</a:t>
            </a:r>
          </a:p>
        </p:txBody>
      </p:sp>
      <p:sp>
        <p:nvSpPr>
          <p:cNvPr id="17" name="Oval 8"/>
          <p:cNvSpPr/>
          <p:nvPr/>
        </p:nvSpPr>
        <p:spPr>
          <a:xfrm>
            <a:off x="1622672" y="1540891"/>
            <a:ext cx="120871" cy="120871"/>
          </a:xfrm>
          <a:prstGeom prst="ellipse">
            <a:avLst/>
          </a:prstGeom>
          <a:solidFill>
            <a:srgbClr val="FFFF00"/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>
              <a:latin typeface="Energetika Maribor Light" panose="020F0303020203050203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30024876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/>
              <a:t>GOSTOTA </a:t>
            </a:r>
            <a:r>
              <a:rPr lang="sl-SI" b="1" dirty="0"/>
              <a:t>MKN</a:t>
            </a:r>
            <a:r>
              <a:rPr lang="sl-SI" dirty="0"/>
              <a:t> NA </a:t>
            </a:r>
            <a:r>
              <a:rPr lang="sl-SI" b="1" dirty="0"/>
              <a:t>ZP</a:t>
            </a:r>
            <a:r>
              <a:rPr lang="sl-SI" dirty="0"/>
              <a:t> NA OBMOČJU DO/ZP</a:t>
            </a:r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37AA-051B-4919-9207-0EFFE771F415}" type="slidenum">
              <a:rPr lang="sl-SI" smtClean="0">
                <a:latin typeface="Energetika Maribor Light" panose="020F0303020203050203" pitchFamily="34" charset="-18"/>
              </a:rPr>
              <a:pPr/>
              <a:t>15</a:t>
            </a:fld>
            <a:endParaRPr lang="sl-SI">
              <a:latin typeface="Energetika Maribor Light" panose="020F0303020203050203" pitchFamily="34" charset="-18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1273" y="1821123"/>
            <a:ext cx="9720000" cy="480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41427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b="1" dirty="0"/>
              <a:t>MKN</a:t>
            </a:r>
            <a:r>
              <a:rPr lang="sl-SI" dirty="0"/>
              <a:t> NA </a:t>
            </a:r>
            <a:r>
              <a:rPr lang="sl-SI" b="1" dirty="0"/>
              <a:t>ELKO</a:t>
            </a:r>
            <a:r>
              <a:rPr lang="sl-SI" dirty="0"/>
              <a:t> NA OBMOČJU DO/ZP</a:t>
            </a:r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37AA-051B-4919-9207-0EFFE771F415}" type="slidenum">
              <a:rPr lang="sl-SI" smtClean="0">
                <a:latin typeface="Energetika Maribor Light" panose="020F0303020203050203" pitchFamily="34" charset="-18"/>
              </a:rPr>
              <a:pPr/>
              <a:t>16</a:t>
            </a:fld>
            <a:endParaRPr lang="sl-SI">
              <a:latin typeface="Energetika Maribor Light" panose="020F0303020203050203" pitchFamily="34" charset="-18"/>
            </a:endParaRPr>
          </a:p>
        </p:txBody>
      </p:sp>
      <p:sp>
        <p:nvSpPr>
          <p:cNvPr id="6" name="Diamond 11"/>
          <p:cNvSpPr/>
          <p:nvPr/>
        </p:nvSpPr>
        <p:spPr>
          <a:xfrm>
            <a:off x="1508094" y="1320633"/>
            <a:ext cx="144016" cy="216024"/>
          </a:xfrm>
          <a:prstGeom prst="diamond">
            <a:avLst/>
          </a:prstGeom>
          <a:solidFill>
            <a:srgbClr val="7030A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>
              <a:latin typeface="Energetika Maribor Light" panose="020F0303020203050203" pitchFamily="34" charset="-18"/>
            </a:endParaRPr>
          </a:p>
        </p:txBody>
      </p:sp>
      <p:sp>
        <p:nvSpPr>
          <p:cNvPr id="7" name="TextBox 12"/>
          <p:cNvSpPr txBox="1"/>
          <p:nvPr/>
        </p:nvSpPr>
        <p:spPr>
          <a:xfrm>
            <a:off x="1724118" y="1261296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>
                <a:solidFill>
                  <a:prstClr val="black"/>
                </a:solidFill>
                <a:latin typeface="Energetika Maribor Light" panose="020F0303020203050203" pitchFamily="34" charset="-18"/>
              </a:rPr>
              <a:t>Mala kurilna naprava - ELKO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1272" y="1821122"/>
            <a:ext cx="9720000" cy="4840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8329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/>
              <a:t>GOSTOTA </a:t>
            </a:r>
            <a:r>
              <a:rPr lang="sl-SI" b="1" dirty="0"/>
              <a:t>MKN</a:t>
            </a:r>
            <a:r>
              <a:rPr lang="sl-SI" dirty="0"/>
              <a:t> NA </a:t>
            </a:r>
            <a:r>
              <a:rPr lang="sl-SI" b="1" dirty="0"/>
              <a:t>ELKO</a:t>
            </a:r>
            <a:r>
              <a:rPr lang="sl-SI" dirty="0"/>
              <a:t> NA OBMOČJU DO/ZP</a:t>
            </a:r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37AA-051B-4919-9207-0EFFE771F415}" type="slidenum">
              <a:rPr lang="sl-SI" smtClean="0">
                <a:latin typeface="Energetika Maribor Light" panose="020F0303020203050203" pitchFamily="34" charset="-18"/>
              </a:rPr>
              <a:pPr/>
              <a:t>17</a:t>
            </a:fld>
            <a:endParaRPr lang="sl-SI">
              <a:latin typeface="Energetika Maribor Light" panose="020F0303020203050203" pitchFamily="34" charset="-18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1273" y="1821123"/>
            <a:ext cx="9720000" cy="480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3323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b="1" dirty="0"/>
              <a:t>MKN</a:t>
            </a:r>
            <a:r>
              <a:rPr lang="sl-SI" dirty="0"/>
              <a:t> NA </a:t>
            </a:r>
            <a:r>
              <a:rPr lang="sl-SI" b="1" dirty="0"/>
              <a:t>LES</a:t>
            </a:r>
            <a:r>
              <a:rPr lang="sl-SI" dirty="0"/>
              <a:t> NA OBMOČJU DO/ZP</a:t>
            </a:r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37AA-051B-4919-9207-0EFFE771F415}" type="slidenum">
              <a:rPr lang="sl-SI" smtClean="0">
                <a:latin typeface="Energetika Maribor Light" panose="020F0303020203050203" pitchFamily="34" charset="-18"/>
              </a:rPr>
              <a:pPr/>
              <a:t>18</a:t>
            </a:fld>
            <a:endParaRPr lang="sl-SI">
              <a:latin typeface="Energetika Maribor Light" panose="020F0303020203050203" pitchFamily="34" charset="-18"/>
            </a:endParaRPr>
          </a:p>
        </p:txBody>
      </p:sp>
      <p:sp>
        <p:nvSpPr>
          <p:cNvPr id="9" name="TextBox 13"/>
          <p:cNvSpPr txBox="1"/>
          <p:nvPr/>
        </p:nvSpPr>
        <p:spPr>
          <a:xfrm>
            <a:off x="1706070" y="1261296"/>
            <a:ext cx="2920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>
                <a:solidFill>
                  <a:prstClr val="black"/>
                </a:solidFill>
                <a:latin typeface="Energetika Maribor Light" panose="020F0303020203050203" pitchFamily="34" charset="-18"/>
              </a:rPr>
              <a:t>Mala kurilna naprava - les</a:t>
            </a:r>
          </a:p>
        </p:txBody>
      </p:sp>
      <p:sp>
        <p:nvSpPr>
          <p:cNvPr id="10" name="Oval 14"/>
          <p:cNvSpPr/>
          <p:nvPr/>
        </p:nvSpPr>
        <p:spPr>
          <a:xfrm>
            <a:off x="1490047" y="1385527"/>
            <a:ext cx="136155" cy="120871"/>
          </a:xfrm>
          <a:prstGeom prst="ellipse">
            <a:avLst/>
          </a:prstGeom>
          <a:solidFill>
            <a:srgbClr val="FF0000"/>
          </a:solidFill>
          <a:ln w="31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>
              <a:latin typeface="Energetika Maribor Light" panose="020F0303020203050203" pitchFamily="34" charset="-18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1271" y="1821122"/>
            <a:ext cx="9720000" cy="4840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50347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/>
              <a:t>GOSTOTA </a:t>
            </a:r>
            <a:r>
              <a:rPr lang="sl-SI" b="1" dirty="0"/>
              <a:t>MKN</a:t>
            </a:r>
            <a:r>
              <a:rPr lang="sl-SI" dirty="0"/>
              <a:t> NA </a:t>
            </a:r>
            <a:r>
              <a:rPr lang="sl-SI" b="1" dirty="0"/>
              <a:t>LES</a:t>
            </a:r>
            <a:r>
              <a:rPr lang="sl-SI" dirty="0"/>
              <a:t> NA OBMOČJU DO/ZP</a:t>
            </a:r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37AA-051B-4919-9207-0EFFE771F415}" type="slidenum">
              <a:rPr lang="sl-SI" smtClean="0">
                <a:latin typeface="Energetika Maribor Light" panose="020F0303020203050203" pitchFamily="34" charset="-18"/>
              </a:rPr>
              <a:pPr/>
              <a:t>19</a:t>
            </a:fld>
            <a:endParaRPr lang="sl-SI">
              <a:latin typeface="Energetika Maribor Light" panose="020F0303020203050203" pitchFamily="34" charset="-18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1272" y="1821122"/>
            <a:ext cx="9720000" cy="480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0866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2206" y="629129"/>
            <a:ext cx="1475360" cy="1969179"/>
          </a:xfrm>
          <a:prstGeom prst="rect">
            <a:avLst/>
          </a:prstGeom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PROJEKT IN KLJUČNE AKTIVNOSTI</a:t>
            </a:r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37AA-051B-4919-9207-0EFFE771F415}" type="slidenum">
              <a:rPr lang="sl-SI" smtClean="0">
                <a:latin typeface="Energetika Maribor Light" panose="020F0303020203050203" pitchFamily="34" charset="-18"/>
              </a:rPr>
              <a:pPr/>
              <a:t>2</a:t>
            </a:fld>
            <a:endParaRPr lang="sl-SI" dirty="0">
              <a:latin typeface="Energetika Maribor Light" panose="020F0303020203050203" pitchFamily="34" charset="-18"/>
            </a:endParaRPr>
          </a:p>
        </p:txBody>
      </p:sp>
      <p:sp>
        <p:nvSpPr>
          <p:cNvPr id="11" name="Označba mesta vsebine 4"/>
          <p:cNvSpPr>
            <a:spLocks noGrp="1"/>
          </p:cNvSpPr>
          <p:nvPr>
            <p:ph idx="1"/>
          </p:nvPr>
        </p:nvSpPr>
        <p:spPr>
          <a:xfrm>
            <a:off x="301309" y="1458897"/>
            <a:ext cx="11890691" cy="5113650"/>
          </a:xfrm>
        </p:spPr>
        <p:txBody>
          <a:bodyPr>
            <a:normAutofit/>
          </a:bodyPr>
          <a:lstStyle/>
          <a:p>
            <a:r>
              <a:rPr lang="sl-SI" dirty="0"/>
              <a:t>»Izdelava koncepta prostorske analize rabe in proizvodnje toplote</a:t>
            </a:r>
          </a:p>
          <a:p>
            <a:pPr>
              <a:spcBef>
                <a:spcPts val="600"/>
              </a:spcBef>
            </a:pPr>
            <a:r>
              <a:rPr lang="sl-SI" dirty="0"/>
              <a:t>za izdelavo lokalnega energetskega koncepta na primeru</a:t>
            </a:r>
          </a:p>
          <a:p>
            <a:pPr>
              <a:spcBef>
                <a:spcPts val="600"/>
              </a:spcBef>
            </a:pPr>
            <a:r>
              <a:rPr lang="sl-SI" dirty="0"/>
              <a:t>Mestne občine Maribor« (09/2016 – 03/2017)</a:t>
            </a:r>
          </a:p>
          <a:p>
            <a:endParaRPr lang="sl-SI" dirty="0"/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sl-SI" dirty="0"/>
              <a:t>Osnovne energetske bilance proizvodnje in rabe toplote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sl-SI" dirty="0"/>
              <a:t>GIS analiza trenutne rabe toplote v stavbah 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sl-SI" dirty="0"/>
              <a:t>GIS analiza prihodnje rabe toplote (projekcija za leto 2030)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sl-SI" dirty="0"/>
              <a:t>Opredelitev kriterijev za nadaljnji razvoj energetske infrastrukture (DO, ZP)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sl-SI" dirty="0"/>
              <a:t>GIS prikaz potencialnih območij za širitev energetske infrastrukture </a:t>
            </a:r>
          </a:p>
        </p:txBody>
      </p:sp>
    </p:spTree>
    <p:extLst>
      <p:ext uri="{BB962C8B-B14F-4D97-AF65-F5344CB8AC3E}">
        <p14:creationId xmlns:p14="http://schemas.microsoft.com/office/powerpoint/2010/main" val="28110209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/>
              <a:t>GOSTOTA </a:t>
            </a:r>
            <a:r>
              <a:rPr lang="sl-SI" b="1" dirty="0"/>
              <a:t>MKN</a:t>
            </a:r>
            <a:r>
              <a:rPr lang="sl-SI" dirty="0"/>
              <a:t> NA </a:t>
            </a:r>
            <a:r>
              <a:rPr lang="sl-SI" b="1" dirty="0"/>
              <a:t>LES:</a:t>
            </a:r>
            <a:r>
              <a:rPr lang="sl-SI" dirty="0"/>
              <a:t>STATISTIČNA ANALIZA PROSTORSKEGA VZORCA</a:t>
            </a:r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37AA-051B-4919-9207-0EFFE771F415}" type="slidenum">
              <a:rPr lang="sl-SI" smtClean="0">
                <a:latin typeface="Energetika Maribor Light" panose="020F0303020203050203" pitchFamily="34" charset="-18"/>
              </a:rPr>
              <a:pPr/>
              <a:t>20</a:t>
            </a:fld>
            <a:endParaRPr lang="sl-SI">
              <a:latin typeface="Energetika Maribor Light" panose="020F0303020203050203" pitchFamily="34" charset="-18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1271" y="1821122"/>
            <a:ext cx="9720000" cy="4840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12"/>
          <p:cNvSpPr txBox="1"/>
          <p:nvPr/>
        </p:nvSpPr>
        <p:spPr>
          <a:xfrm>
            <a:off x="7573572" y="1214592"/>
            <a:ext cx="44664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l-SI" sz="1600" i="1" dirty="0" err="1">
                <a:solidFill>
                  <a:prstClr val="black"/>
                </a:solidFill>
                <a:latin typeface="Energetika Maribor Light" panose="020F0303020203050203" pitchFamily="34" charset="-18"/>
              </a:rPr>
              <a:t>Optimised</a:t>
            </a:r>
            <a:r>
              <a:rPr lang="sl-SI" sz="1600" i="1" dirty="0">
                <a:solidFill>
                  <a:prstClr val="black"/>
                </a:solidFill>
                <a:latin typeface="Energetika Maribor Light" panose="020F0303020203050203" pitchFamily="34" charset="-18"/>
              </a:rPr>
              <a:t> </a:t>
            </a:r>
            <a:r>
              <a:rPr lang="sl-SI" sz="1600" i="1" dirty="0" err="1">
                <a:solidFill>
                  <a:prstClr val="black"/>
                </a:solidFill>
                <a:latin typeface="Energetika Maribor Light" panose="020F0303020203050203" pitchFamily="34" charset="-18"/>
              </a:rPr>
              <a:t>Hot</a:t>
            </a:r>
            <a:r>
              <a:rPr lang="sl-SI" sz="1600" i="1" dirty="0">
                <a:solidFill>
                  <a:prstClr val="black"/>
                </a:solidFill>
                <a:latin typeface="Energetika Maribor Light" panose="020F0303020203050203" pitchFamily="34" charset="-18"/>
              </a:rPr>
              <a:t> Spot </a:t>
            </a:r>
            <a:r>
              <a:rPr lang="sl-SI" sz="1600" i="1" dirty="0" err="1">
                <a:solidFill>
                  <a:prstClr val="black"/>
                </a:solidFill>
                <a:latin typeface="Energetika Maribor Light" panose="020F0303020203050203" pitchFamily="34" charset="-18"/>
              </a:rPr>
              <a:t>Analisys</a:t>
            </a:r>
            <a:r>
              <a:rPr lang="sl-SI" sz="1600" i="1" dirty="0">
                <a:solidFill>
                  <a:prstClr val="black"/>
                </a:solidFill>
                <a:latin typeface="Energetika Maribor Light" panose="020F0303020203050203" pitchFamily="34" charset="-18"/>
              </a:rPr>
              <a:t> (</a:t>
            </a:r>
            <a:r>
              <a:rPr lang="sl-SI" sz="1600" i="1" dirty="0" err="1">
                <a:solidFill>
                  <a:prstClr val="black"/>
                </a:solidFill>
                <a:latin typeface="Energetika Maribor Light" panose="020F0303020203050203" pitchFamily="34" charset="-18"/>
              </a:rPr>
              <a:t>Getis</a:t>
            </a:r>
            <a:r>
              <a:rPr lang="sl-SI" sz="1600" i="1" dirty="0">
                <a:solidFill>
                  <a:prstClr val="black"/>
                </a:solidFill>
                <a:latin typeface="Energetika Maribor Light" panose="020F0303020203050203" pitchFamily="34" charset="-18"/>
              </a:rPr>
              <a:t>-</a:t>
            </a:r>
            <a:r>
              <a:rPr lang="sl-SI" sz="1600" i="1" dirty="0" err="1">
                <a:solidFill>
                  <a:prstClr val="black"/>
                </a:solidFill>
                <a:latin typeface="Energetika Maribor Light" panose="020F0303020203050203" pitchFamily="34" charset="-18"/>
              </a:rPr>
              <a:t>Ord</a:t>
            </a:r>
            <a:r>
              <a:rPr lang="sl-SI" sz="1600" i="1" dirty="0">
                <a:solidFill>
                  <a:prstClr val="black"/>
                </a:solidFill>
                <a:latin typeface="Energetika Maribor Light" panose="020F0303020203050203" pitchFamily="34" charset="-18"/>
              </a:rPr>
              <a:t> </a:t>
            </a:r>
            <a:r>
              <a:rPr lang="sl-SI" sz="1600" i="1" dirty="0" err="1">
                <a:solidFill>
                  <a:prstClr val="black"/>
                </a:solidFill>
                <a:latin typeface="Energetika Maribor Light" panose="020F0303020203050203" pitchFamily="34" charset="-18"/>
              </a:rPr>
              <a:t>Gi</a:t>
            </a:r>
            <a:r>
              <a:rPr lang="sl-SI" sz="1600" i="1" dirty="0">
                <a:solidFill>
                  <a:prstClr val="black"/>
                </a:solidFill>
                <a:latin typeface="Energetika Maribor Light" panose="020F0303020203050203" pitchFamily="34" charset="-18"/>
              </a:rPr>
              <a:t>*)</a:t>
            </a:r>
          </a:p>
          <a:p>
            <a:pPr algn="r"/>
            <a:r>
              <a:rPr lang="sl-SI" sz="1200" dirty="0">
                <a:solidFill>
                  <a:prstClr val="black"/>
                </a:solidFill>
                <a:latin typeface="Energetika Maribor Light" panose="020F0303020203050203" pitchFamily="34" charset="-18"/>
              </a:rPr>
              <a:t>(utež = moč MKN; z=2; p=0,05; </a:t>
            </a:r>
            <a:r>
              <a:rPr lang="sl-SI" sz="1200" dirty="0" err="1">
                <a:solidFill>
                  <a:prstClr val="black"/>
                </a:solidFill>
                <a:latin typeface="Energetika Maribor Light" panose="020F0303020203050203" pitchFamily="34" charset="-18"/>
              </a:rPr>
              <a:t>treshold</a:t>
            </a:r>
            <a:r>
              <a:rPr lang="sl-SI" sz="1200" dirty="0">
                <a:solidFill>
                  <a:prstClr val="black"/>
                </a:solidFill>
                <a:latin typeface="Energetika Maribor Light" panose="020F0303020203050203" pitchFamily="34" charset="-18"/>
              </a:rPr>
              <a:t> d.=575 m) </a:t>
            </a:r>
            <a:endParaRPr lang="sl-SI" sz="1600" dirty="0">
              <a:solidFill>
                <a:prstClr val="black"/>
              </a:solidFill>
              <a:latin typeface="Energetika Maribor Light" panose="020F0303020203050203" pitchFamily="34" charset="-18"/>
            </a:endParaRPr>
          </a:p>
        </p:txBody>
      </p:sp>
      <p:sp>
        <p:nvSpPr>
          <p:cNvPr id="8" name="TextBox 10"/>
          <p:cNvSpPr txBox="1"/>
          <p:nvPr/>
        </p:nvSpPr>
        <p:spPr>
          <a:xfrm>
            <a:off x="144527" y="2022801"/>
            <a:ext cx="4475599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l-SI" sz="1600" dirty="0">
                <a:solidFill>
                  <a:prstClr val="black"/>
                </a:solidFill>
                <a:latin typeface="Energetika Maribor Light" panose="020F0303020203050203" pitchFamily="34" charset="-18"/>
              </a:rPr>
              <a:t>500 m cona okrog signifikantnih zgostitev kurišč</a:t>
            </a:r>
          </a:p>
        </p:txBody>
      </p:sp>
      <p:sp>
        <p:nvSpPr>
          <p:cNvPr id="9" name="Puščica: črtice desno 8"/>
          <p:cNvSpPr/>
          <p:nvPr/>
        </p:nvSpPr>
        <p:spPr>
          <a:xfrm rot="2336098">
            <a:off x="1687877" y="2701375"/>
            <a:ext cx="1232238" cy="264695"/>
          </a:xfrm>
          <a:prstGeom prst="stripedRightArrow">
            <a:avLst>
              <a:gd name="adj1" fmla="val 50000"/>
              <a:gd name="adj2" fmla="val 120454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787561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/>
              <a:t>GOSTOTA </a:t>
            </a:r>
            <a:r>
              <a:rPr lang="sl-SI" b="1" dirty="0"/>
              <a:t>MKN</a:t>
            </a:r>
            <a:r>
              <a:rPr lang="sl-SI" dirty="0"/>
              <a:t> NA </a:t>
            </a:r>
            <a:r>
              <a:rPr lang="sl-SI" b="1" dirty="0"/>
              <a:t>LES:</a:t>
            </a:r>
            <a:r>
              <a:rPr lang="sl-SI" dirty="0"/>
              <a:t>STATISTIČNA ANALIZA PROSTORSKEGA VZORCA</a:t>
            </a:r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37AA-051B-4919-9207-0EFFE771F415}" type="slidenum">
              <a:rPr lang="sl-SI" smtClean="0">
                <a:latin typeface="Energetika Maribor Light" panose="020F0303020203050203" pitchFamily="34" charset="-18"/>
              </a:rPr>
              <a:pPr/>
              <a:t>21</a:t>
            </a:fld>
            <a:endParaRPr lang="sl-SI">
              <a:latin typeface="Energetika Maribor Light" panose="020F0303020203050203" pitchFamily="34" charset="-18"/>
            </a:endParaRPr>
          </a:p>
        </p:txBody>
      </p:sp>
      <p:sp>
        <p:nvSpPr>
          <p:cNvPr id="7" name="TextBox 12"/>
          <p:cNvSpPr txBox="1"/>
          <p:nvPr/>
        </p:nvSpPr>
        <p:spPr>
          <a:xfrm>
            <a:off x="7573572" y="1214592"/>
            <a:ext cx="44664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l-SI" sz="1600" i="1" dirty="0" err="1">
                <a:solidFill>
                  <a:prstClr val="black"/>
                </a:solidFill>
                <a:latin typeface="Energetika Maribor Light" panose="020F0303020203050203" pitchFamily="34" charset="-18"/>
              </a:rPr>
              <a:t>Optimised</a:t>
            </a:r>
            <a:r>
              <a:rPr lang="sl-SI" sz="1600" i="1" dirty="0">
                <a:solidFill>
                  <a:prstClr val="black"/>
                </a:solidFill>
                <a:latin typeface="Energetika Maribor Light" panose="020F0303020203050203" pitchFamily="34" charset="-18"/>
              </a:rPr>
              <a:t> </a:t>
            </a:r>
            <a:r>
              <a:rPr lang="sl-SI" sz="1600" i="1" dirty="0" err="1">
                <a:solidFill>
                  <a:prstClr val="black"/>
                </a:solidFill>
                <a:latin typeface="Energetika Maribor Light" panose="020F0303020203050203" pitchFamily="34" charset="-18"/>
              </a:rPr>
              <a:t>Hot</a:t>
            </a:r>
            <a:r>
              <a:rPr lang="sl-SI" sz="1600" i="1" dirty="0">
                <a:solidFill>
                  <a:prstClr val="black"/>
                </a:solidFill>
                <a:latin typeface="Energetika Maribor Light" panose="020F0303020203050203" pitchFamily="34" charset="-18"/>
              </a:rPr>
              <a:t> Spot </a:t>
            </a:r>
            <a:r>
              <a:rPr lang="sl-SI" sz="1600" i="1" dirty="0" err="1">
                <a:solidFill>
                  <a:prstClr val="black"/>
                </a:solidFill>
                <a:latin typeface="Energetika Maribor Light" panose="020F0303020203050203" pitchFamily="34" charset="-18"/>
              </a:rPr>
              <a:t>Analisys</a:t>
            </a:r>
            <a:r>
              <a:rPr lang="sl-SI" sz="1600" i="1" dirty="0">
                <a:solidFill>
                  <a:prstClr val="black"/>
                </a:solidFill>
                <a:latin typeface="Energetika Maribor Light" panose="020F0303020203050203" pitchFamily="34" charset="-18"/>
              </a:rPr>
              <a:t> (</a:t>
            </a:r>
            <a:r>
              <a:rPr lang="sl-SI" sz="1600" i="1" dirty="0" err="1">
                <a:solidFill>
                  <a:prstClr val="black"/>
                </a:solidFill>
                <a:latin typeface="Energetika Maribor Light" panose="020F0303020203050203" pitchFamily="34" charset="-18"/>
              </a:rPr>
              <a:t>Getis</a:t>
            </a:r>
            <a:r>
              <a:rPr lang="sl-SI" sz="1600" i="1" dirty="0">
                <a:solidFill>
                  <a:prstClr val="black"/>
                </a:solidFill>
                <a:latin typeface="Energetika Maribor Light" panose="020F0303020203050203" pitchFamily="34" charset="-18"/>
              </a:rPr>
              <a:t>-</a:t>
            </a:r>
            <a:r>
              <a:rPr lang="sl-SI" sz="1600" i="1" dirty="0" err="1">
                <a:solidFill>
                  <a:prstClr val="black"/>
                </a:solidFill>
                <a:latin typeface="Energetika Maribor Light" panose="020F0303020203050203" pitchFamily="34" charset="-18"/>
              </a:rPr>
              <a:t>Ord</a:t>
            </a:r>
            <a:r>
              <a:rPr lang="sl-SI" sz="1600" i="1" dirty="0">
                <a:solidFill>
                  <a:prstClr val="black"/>
                </a:solidFill>
                <a:latin typeface="Energetika Maribor Light" panose="020F0303020203050203" pitchFamily="34" charset="-18"/>
              </a:rPr>
              <a:t> </a:t>
            </a:r>
            <a:r>
              <a:rPr lang="sl-SI" sz="1600" i="1" dirty="0" err="1">
                <a:solidFill>
                  <a:prstClr val="black"/>
                </a:solidFill>
                <a:latin typeface="Energetika Maribor Light" panose="020F0303020203050203" pitchFamily="34" charset="-18"/>
              </a:rPr>
              <a:t>Gi</a:t>
            </a:r>
            <a:r>
              <a:rPr lang="sl-SI" sz="1600" i="1" dirty="0">
                <a:solidFill>
                  <a:prstClr val="black"/>
                </a:solidFill>
                <a:latin typeface="Energetika Maribor Light" panose="020F0303020203050203" pitchFamily="34" charset="-18"/>
              </a:rPr>
              <a:t>*)</a:t>
            </a:r>
          </a:p>
          <a:p>
            <a:pPr algn="r"/>
            <a:r>
              <a:rPr lang="sl-SI" sz="1200" dirty="0">
                <a:solidFill>
                  <a:prstClr val="black"/>
                </a:solidFill>
                <a:latin typeface="Energetika Maribor Light" panose="020F0303020203050203" pitchFamily="34" charset="-18"/>
              </a:rPr>
              <a:t>(utež = moč MKN; z=2; p=0,05; </a:t>
            </a:r>
            <a:r>
              <a:rPr lang="sl-SI" sz="1200" dirty="0" err="1">
                <a:solidFill>
                  <a:prstClr val="black"/>
                </a:solidFill>
                <a:latin typeface="Energetika Maribor Light" panose="020F0303020203050203" pitchFamily="34" charset="-18"/>
              </a:rPr>
              <a:t>treshold</a:t>
            </a:r>
            <a:r>
              <a:rPr lang="sl-SI" sz="1200" dirty="0">
                <a:solidFill>
                  <a:prstClr val="black"/>
                </a:solidFill>
                <a:latin typeface="Energetika Maribor Light" panose="020F0303020203050203" pitchFamily="34" charset="-18"/>
              </a:rPr>
              <a:t> d.=575 m) </a:t>
            </a:r>
            <a:endParaRPr lang="sl-SI" sz="1600" dirty="0">
              <a:solidFill>
                <a:prstClr val="black"/>
              </a:solidFill>
              <a:latin typeface="Energetika Maribor Light" panose="020F0303020203050203" pitchFamily="34" charset="-18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1270" y="1821122"/>
            <a:ext cx="9720000" cy="4840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79" y="4341401"/>
            <a:ext cx="3344204" cy="23202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39406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/>
              <a:t>TOPLOTNA KARTA MOM (OGREVANJE + STV)</a:t>
            </a:r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37AA-051B-4919-9207-0EFFE771F415}" type="slidenum">
              <a:rPr lang="sl-SI" smtClean="0">
                <a:latin typeface="Energetika Maribor Light" panose="020F0303020203050203" pitchFamily="34" charset="-18"/>
              </a:rPr>
              <a:pPr/>
              <a:t>22</a:t>
            </a:fld>
            <a:endParaRPr lang="sl-SI">
              <a:latin typeface="Energetika Maribor Light" panose="020F0303020203050203" pitchFamily="34" charset="-18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5568" y="1703523"/>
            <a:ext cx="6448760" cy="5014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10"/>
          <p:cNvSpPr txBox="1"/>
          <p:nvPr/>
        </p:nvSpPr>
        <p:spPr>
          <a:xfrm>
            <a:off x="119203" y="1929360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>
                <a:solidFill>
                  <a:prstClr val="black"/>
                </a:solidFill>
                <a:latin typeface="Energetika Maribor Light" panose="020F0303020203050203" pitchFamily="34" charset="-18"/>
              </a:rPr>
              <a:t>(stanovanjske stavbe in terciarni sektor)</a:t>
            </a:r>
          </a:p>
        </p:txBody>
      </p:sp>
      <p:sp>
        <p:nvSpPr>
          <p:cNvPr id="8" name="TextBox 11"/>
          <p:cNvSpPr txBox="1"/>
          <p:nvPr/>
        </p:nvSpPr>
        <p:spPr>
          <a:xfrm>
            <a:off x="119203" y="1406140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2800" dirty="0">
                <a:solidFill>
                  <a:prstClr val="black"/>
                </a:solidFill>
                <a:latin typeface="Energetika Maribor Light" panose="020F0303020203050203" pitchFamily="34" charset="-18"/>
              </a:rPr>
              <a:t>2015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124" r="41401"/>
          <a:stretch/>
        </p:blipFill>
        <p:spPr bwMode="auto">
          <a:xfrm>
            <a:off x="9331085" y="1703523"/>
            <a:ext cx="2271712" cy="207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17541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/>
              <a:t>TOPLOTNA KARTA MOM (OGREVANJE + STV)</a:t>
            </a:r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37AA-051B-4919-9207-0EFFE771F415}" type="slidenum">
              <a:rPr lang="sl-SI" smtClean="0">
                <a:latin typeface="Energetika Maribor Light" panose="020F0303020203050203" pitchFamily="34" charset="-18"/>
              </a:rPr>
              <a:pPr/>
              <a:t>23</a:t>
            </a:fld>
            <a:endParaRPr lang="sl-SI">
              <a:latin typeface="Energetika Maribor Light" panose="020F0303020203050203" pitchFamily="34" charset="-18"/>
            </a:endParaRP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1993" y="1919242"/>
            <a:ext cx="7346317" cy="4511431"/>
          </a:xfrm>
          <a:prstGeom prst="rect">
            <a:avLst/>
          </a:prstGeom>
        </p:spPr>
      </p:pic>
      <p:sp>
        <p:nvSpPr>
          <p:cNvPr id="11" name="TextBox 14"/>
          <p:cNvSpPr txBox="1"/>
          <p:nvPr/>
        </p:nvSpPr>
        <p:spPr>
          <a:xfrm>
            <a:off x="1257482" y="1361808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>
                <a:solidFill>
                  <a:prstClr val="black"/>
                </a:solidFill>
                <a:latin typeface="Energetika Maribor Light" panose="020F0303020203050203" pitchFamily="34" charset="-18"/>
              </a:rPr>
              <a:t>Stanovanjske stavbe in terciarni sektor</a:t>
            </a:r>
          </a:p>
        </p:txBody>
      </p:sp>
    </p:spTree>
    <p:extLst>
      <p:ext uri="{BB962C8B-B14F-4D97-AF65-F5344CB8AC3E}">
        <p14:creationId xmlns:p14="http://schemas.microsoft.com/office/powerpoint/2010/main" val="20167660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/>
              <a:t>TOPLOTNA KARTA MOM (OGREVANJE + STV)</a:t>
            </a:r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37AA-051B-4919-9207-0EFFE771F415}" type="slidenum">
              <a:rPr lang="sl-SI" smtClean="0">
                <a:latin typeface="Energetika Maribor Light" panose="020F0303020203050203" pitchFamily="34" charset="-18"/>
              </a:rPr>
              <a:pPr/>
              <a:t>24</a:t>
            </a:fld>
            <a:endParaRPr lang="sl-SI">
              <a:latin typeface="Energetika Maribor Light" panose="020F0303020203050203" pitchFamily="34" charset="-18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119203" y="1406140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2800" dirty="0">
                <a:solidFill>
                  <a:prstClr val="black"/>
                </a:solidFill>
                <a:latin typeface="Energetika Maribor Light" panose="020F0303020203050203" pitchFamily="34" charset="-18"/>
              </a:rPr>
              <a:t>2015</a:t>
            </a: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9586" y="1526190"/>
            <a:ext cx="6097573" cy="4753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22"/>
          <a:stretch/>
        </p:blipFill>
        <p:spPr bwMode="auto">
          <a:xfrm>
            <a:off x="8926448" y="2736594"/>
            <a:ext cx="2181225" cy="171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23450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/>
              <a:t>TOPLOTNA KARTA MOM (OGREVANJE + STV)</a:t>
            </a:r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37AA-051B-4919-9207-0EFFE771F415}" type="slidenum">
              <a:rPr lang="sl-SI" smtClean="0">
                <a:latin typeface="Energetika Maribor Light" panose="020F0303020203050203" pitchFamily="34" charset="-18"/>
              </a:rPr>
              <a:pPr/>
              <a:t>25</a:t>
            </a:fld>
            <a:endParaRPr lang="sl-SI">
              <a:latin typeface="Energetika Maribor Light" panose="020F0303020203050203" pitchFamily="34" charset="-18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119203" y="1406140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2800" dirty="0">
                <a:solidFill>
                  <a:prstClr val="black"/>
                </a:solidFill>
                <a:latin typeface="Energetika Maribor Light" panose="020F0303020203050203" pitchFamily="34" charset="-18"/>
              </a:rPr>
              <a:t>2030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22"/>
          <a:stretch/>
        </p:blipFill>
        <p:spPr bwMode="auto">
          <a:xfrm>
            <a:off x="8926448" y="2736594"/>
            <a:ext cx="2181225" cy="171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9581" y="1526190"/>
            <a:ext cx="6097573" cy="4753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26270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/>
              <a:t>KARTA PM 2,5 - MOM</a:t>
            </a:r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37AA-051B-4919-9207-0EFFE771F415}" type="slidenum">
              <a:rPr lang="sl-SI" smtClean="0">
                <a:latin typeface="Energetika Maribor Light" panose="020F0303020203050203" pitchFamily="34" charset="-18"/>
              </a:rPr>
              <a:pPr/>
              <a:t>26</a:t>
            </a:fld>
            <a:endParaRPr lang="sl-SI">
              <a:latin typeface="Energetika Maribor Light" panose="020F0303020203050203" pitchFamily="34" charset="-18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119203" y="1406140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2800" dirty="0">
                <a:solidFill>
                  <a:prstClr val="black"/>
                </a:solidFill>
                <a:latin typeface="Energetika Maribor Light" panose="020F0303020203050203" pitchFamily="34" charset="-18"/>
              </a:rPr>
              <a:t>2015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556" y="1406140"/>
            <a:ext cx="6395586" cy="498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7989" y="2598396"/>
            <a:ext cx="1927225" cy="204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92870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/>
              <a:t>KARTA PM 2,5 - MOM</a:t>
            </a:r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37AA-051B-4919-9207-0EFFE771F415}" type="slidenum">
              <a:rPr lang="sl-SI" smtClean="0">
                <a:latin typeface="Energetika Maribor Light" panose="020F0303020203050203" pitchFamily="34" charset="-18"/>
              </a:rPr>
              <a:pPr/>
              <a:t>27</a:t>
            </a:fld>
            <a:endParaRPr lang="sl-SI">
              <a:latin typeface="Energetika Maribor Light" panose="020F0303020203050203" pitchFamily="34" charset="-18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119203" y="1406140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2800" dirty="0">
                <a:solidFill>
                  <a:prstClr val="black"/>
                </a:solidFill>
                <a:latin typeface="Energetika Maribor Light" panose="020F0303020203050203" pitchFamily="34" charset="-18"/>
              </a:rPr>
              <a:t>2030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7989" y="2598396"/>
            <a:ext cx="1927225" cy="204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555" y="1409865"/>
            <a:ext cx="6397200" cy="4987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03422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/>
              <a:t>IZRAČUN INVESTICIJSKIH VLAGANJ</a:t>
            </a:r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37AA-051B-4919-9207-0EFFE771F415}" type="slidenum">
              <a:rPr lang="sl-SI" smtClean="0">
                <a:latin typeface="Energetika Maribor Light" panose="020F0303020203050203" pitchFamily="34" charset="-18"/>
              </a:rPr>
              <a:pPr/>
              <a:t>28</a:t>
            </a:fld>
            <a:endParaRPr lang="sl-SI">
              <a:latin typeface="Energetika Maribor Light" panose="020F0303020203050203" pitchFamily="34" charset="-18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76" y="1173707"/>
            <a:ext cx="6337790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značba mesta vsebine 4"/>
          <p:cNvSpPr>
            <a:spLocks noGrp="1"/>
          </p:cNvSpPr>
          <p:nvPr>
            <p:ph idx="1"/>
          </p:nvPr>
        </p:nvSpPr>
        <p:spPr>
          <a:xfrm>
            <a:off x="241152" y="1699529"/>
            <a:ext cx="4968522" cy="4809556"/>
          </a:xfrm>
        </p:spPr>
        <p:txBody>
          <a:bodyPr>
            <a:normAutofit/>
          </a:bodyPr>
          <a:lstStyle/>
          <a:p>
            <a:r>
              <a:rPr lang="sl-SI" dirty="0">
                <a:solidFill>
                  <a:prstClr val="black"/>
                </a:solidFill>
              </a:rPr>
              <a:t>Vrednotenje investicijskih vlaganj v sisteme daljinske energetike (DO in ZP):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endParaRPr lang="sl-SI" dirty="0">
              <a:solidFill>
                <a:prstClr val="black"/>
              </a:solidFill>
            </a:endParaRP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sl-SI" dirty="0">
                <a:solidFill>
                  <a:prstClr val="black"/>
                </a:solidFill>
              </a:rPr>
              <a:t>Uporaba metode efektivne širine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sl-SI" dirty="0">
                <a:solidFill>
                  <a:prstClr val="black"/>
                </a:solidFill>
              </a:rPr>
              <a:t>Celovito in enotno modeliranje sistemov na področju MOM</a:t>
            </a:r>
          </a:p>
        </p:txBody>
      </p:sp>
    </p:spTree>
    <p:extLst>
      <p:ext uri="{BB962C8B-B14F-4D97-AF65-F5344CB8AC3E}">
        <p14:creationId xmlns:p14="http://schemas.microsoft.com/office/powerpoint/2010/main" val="32763674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/>
              <a:t>ANALIZA RAZLIKE V ENERGETSKI BILANCI</a:t>
            </a:r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37AA-051B-4919-9207-0EFFE771F415}" type="slidenum">
              <a:rPr lang="sl-SI" smtClean="0">
                <a:latin typeface="Energetika Maribor Light" panose="020F0303020203050203" pitchFamily="34" charset="-18"/>
              </a:rPr>
              <a:pPr/>
              <a:t>29</a:t>
            </a:fld>
            <a:endParaRPr lang="sl-SI">
              <a:latin typeface="Energetika Maribor Light" panose="020F0303020203050203" pitchFamily="34" charset="-18"/>
            </a:endParaRPr>
          </a:p>
        </p:txBody>
      </p:sp>
      <p:sp>
        <p:nvSpPr>
          <p:cNvPr id="6" name="Označba mesta vsebine 4"/>
          <p:cNvSpPr>
            <a:spLocks noGrp="1"/>
          </p:cNvSpPr>
          <p:nvPr>
            <p:ph idx="1"/>
          </p:nvPr>
        </p:nvSpPr>
        <p:spPr>
          <a:xfrm>
            <a:off x="241152" y="1585229"/>
            <a:ext cx="4968522" cy="1139924"/>
          </a:xfrm>
        </p:spPr>
        <p:txBody>
          <a:bodyPr>
            <a:normAutofit/>
          </a:bodyPr>
          <a:lstStyle/>
          <a:p>
            <a:r>
              <a:rPr lang="sl-SI" dirty="0">
                <a:solidFill>
                  <a:prstClr val="black"/>
                </a:solidFill>
              </a:rPr>
              <a:t>Za stanovanjske stavbe: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627935717"/>
              </p:ext>
            </p:extLst>
          </p:nvPr>
        </p:nvGraphicFramePr>
        <p:xfrm>
          <a:off x="241152" y="1924666"/>
          <a:ext cx="7744692" cy="46562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Slika 9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r="23977"/>
          <a:stretch/>
        </p:blipFill>
        <p:spPr>
          <a:xfrm>
            <a:off x="8535704" y="1585229"/>
            <a:ext cx="2576494" cy="2259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016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CILJI PROJEKTA – ANALIZE</a:t>
            </a:r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37AA-051B-4919-9207-0EFFE771F415}" type="slidenum">
              <a:rPr lang="sl-SI" smtClean="0">
                <a:latin typeface="Energetika Maribor Light" panose="020F0303020203050203" pitchFamily="34" charset="-18"/>
              </a:rPr>
              <a:pPr/>
              <a:t>3</a:t>
            </a:fld>
            <a:endParaRPr lang="sl-SI" dirty="0">
              <a:latin typeface="Energetika Maribor Light" panose="020F0303020203050203" pitchFamily="34" charset="-18"/>
            </a:endParaRPr>
          </a:p>
        </p:txBody>
      </p:sp>
      <p:sp>
        <p:nvSpPr>
          <p:cNvPr id="11" name="Označba mesta vsebine 4"/>
          <p:cNvSpPr>
            <a:spLocks noGrp="1"/>
          </p:cNvSpPr>
          <p:nvPr>
            <p:ph idx="1"/>
          </p:nvPr>
        </p:nvSpPr>
        <p:spPr>
          <a:xfrm>
            <a:off x="301309" y="1458897"/>
            <a:ext cx="11890691" cy="4809556"/>
          </a:xfrm>
        </p:spPr>
        <p:txBody>
          <a:bodyPr>
            <a:normAutofit/>
          </a:bodyPr>
          <a:lstStyle/>
          <a:p>
            <a:pPr marL="514350" indent="-514350">
              <a:buFont typeface="Wingdings" panose="05000000000000000000" pitchFamily="2" charset="2"/>
              <a:buChar char="§"/>
            </a:pPr>
            <a:r>
              <a:rPr lang="sl-SI" dirty="0">
                <a:solidFill>
                  <a:prstClr val="black"/>
                </a:solidFill>
              </a:rPr>
              <a:t>Nudi objektivno in jasno osnovo za razvoj nizko-</a:t>
            </a:r>
            <a:r>
              <a:rPr lang="sl-SI" dirty="0" err="1">
                <a:solidFill>
                  <a:prstClr val="black"/>
                </a:solidFill>
              </a:rPr>
              <a:t>ogljičnih</a:t>
            </a:r>
            <a:r>
              <a:rPr lang="sl-SI" dirty="0">
                <a:solidFill>
                  <a:prstClr val="black"/>
                </a:solidFill>
              </a:rPr>
              <a:t> energetskih projektov in trajnostni razvoj lokalne skupnosti 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sl-SI" dirty="0">
                <a:solidFill>
                  <a:prstClr val="black"/>
                </a:solidFill>
              </a:rPr>
              <a:t>Za načrtovanje je nujen jasen prostorski vpogled 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sl-SI" dirty="0">
                <a:solidFill>
                  <a:prstClr val="black"/>
                </a:solidFill>
              </a:rPr>
              <a:t>Lokalni prispevek k ciljem na nacionalni ravni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sl-SI" dirty="0">
                <a:solidFill>
                  <a:prstClr val="black"/>
                </a:solidFill>
              </a:rPr>
              <a:t>Določitev območij, kjer je razvoj omrežij DO stroškovno učinkovit v primerjavi z ostalimi načini ogrevanja - osnova za določitev prioritetnih načinov ogrevanja 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sl-SI" dirty="0">
                <a:solidFill>
                  <a:prstClr val="black"/>
                </a:solidFill>
              </a:rPr>
              <a:t>Toplota je pomemben energent pametnih omrežij prihodnosti.</a:t>
            </a:r>
          </a:p>
        </p:txBody>
      </p:sp>
    </p:spTree>
    <p:extLst>
      <p:ext uri="{BB962C8B-B14F-4D97-AF65-F5344CB8AC3E}">
        <p14:creationId xmlns:p14="http://schemas.microsoft.com/office/powerpoint/2010/main" val="1153925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lika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4638" y="3025280"/>
            <a:ext cx="2631889" cy="2627482"/>
          </a:xfrm>
          <a:prstGeom prst="rect">
            <a:avLst/>
          </a:prstGeom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34003" y="2195232"/>
            <a:ext cx="5487031" cy="699400"/>
          </a:xfrm>
        </p:spPr>
        <p:txBody>
          <a:bodyPr/>
          <a:lstStyle/>
          <a:p>
            <a:r>
              <a:rPr lang="sl-SI" dirty="0"/>
              <a:t>HVALA ZA POZORNOST !</a:t>
            </a:r>
          </a:p>
        </p:txBody>
      </p:sp>
      <p:sp>
        <p:nvSpPr>
          <p:cNvPr id="11" name="Označba mesta številke diapoz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37AA-051B-4919-9207-0EFFE771F415}" type="slidenum">
              <a:rPr lang="sl-SI" smtClean="0"/>
              <a:pPr/>
              <a:t>30</a:t>
            </a:fld>
            <a:endParaRPr lang="sl-SI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824577" y="2636552"/>
            <a:ext cx="4471332" cy="3016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4025"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60309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40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30913" algn="l"/>
              </a:tabLst>
            </a:pPr>
            <a:r>
              <a:rPr kumimoji="0" lang="sl-SI" altLang="sl-SI" sz="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Energetika Maribor" panose="020F0503020203050203" pitchFamily="34" charset="-18"/>
              </a:rPr>
              <a:t>     </a:t>
            </a:r>
            <a:endParaRPr kumimoji="0" lang="sl-SI" altLang="sl-SI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40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30913" algn="l"/>
              </a:tabLst>
            </a:pPr>
            <a:r>
              <a:rPr kumimoji="0" lang="sl-SI" altLang="sl-SI" sz="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Energetika Maribor" panose="020F0503020203050203" pitchFamily="34" charset="-18"/>
              </a:rPr>
              <a:t> </a:t>
            </a:r>
            <a:endParaRPr kumimoji="0" lang="sl-SI" altLang="sl-SI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40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30913" algn="l"/>
              </a:tabLst>
            </a:pPr>
            <a:r>
              <a:rPr kumimoji="0" lang="sl-SI" altLang="sl-SI" sz="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Energetika Maribor" panose="020F050302020305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sl-SI" altLang="sl-SI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40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30913" algn="l"/>
              </a:tabLst>
            </a:pPr>
            <a:r>
              <a:rPr kumimoji="0" lang="sl-SI" altLang="sl-SI" sz="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Energetika Maribor" panose="020F050302020305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sl-SI" altLang="sl-SI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40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30913" algn="l"/>
              </a:tabLst>
            </a:pPr>
            <a:r>
              <a:rPr kumimoji="0" lang="sl-SI" altLang="sl-SI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Energetika Maribor" panose="020F050302020305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Javno podjetje</a:t>
            </a:r>
            <a:endParaRPr kumimoji="0" lang="sl-SI" altLang="sl-SI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40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30913" algn="l"/>
              </a:tabLst>
            </a:pPr>
            <a:r>
              <a:rPr kumimoji="0" lang="sl-SI" altLang="sl-SI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Energetika Maribor" panose="020F050302020305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Energetika Maribor d.o.o.</a:t>
            </a:r>
            <a:endParaRPr kumimoji="0" lang="sl-SI" altLang="sl-SI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40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30913" algn="l"/>
              </a:tabLst>
            </a:pPr>
            <a:r>
              <a:rPr kumimoji="0" lang="sl-SI" altLang="sl-SI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Energetika Maribor" panose="020F050302020305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Jadranska cesta 28</a:t>
            </a:r>
            <a:endParaRPr kumimoji="0" lang="sl-SI" altLang="sl-SI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40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30913" algn="l"/>
              </a:tabLst>
            </a:pPr>
            <a:r>
              <a:rPr kumimoji="0" lang="sl-SI" altLang="sl-SI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Energetika Maribor" panose="020F0503020203050203" pitchFamily="34" charset="-18"/>
                <a:ea typeface="Calibri" panose="020F0502020204030204" pitchFamily="34" charset="0"/>
                <a:cs typeface="Times New Roman" panose="02020603050405020304" pitchFamily="18" charset="0"/>
              </a:rPr>
              <a:t>SI 2000 Maribor</a:t>
            </a:r>
          </a:p>
          <a:p>
            <a:pPr marL="0" marR="0" lvl="0" indent="4540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30913" algn="l"/>
              </a:tabLst>
            </a:pPr>
            <a:endParaRPr lang="sl-SI" altLang="sl-SI" sz="1600" dirty="0">
              <a:latin typeface="Energetika Maribor" panose="020F0503020203050203" pitchFamily="34" charset="-18"/>
              <a:cs typeface="Times New Roman" panose="02020603050405020304" pitchFamily="18" charset="0"/>
            </a:endParaRPr>
          </a:p>
          <a:p>
            <a:pPr marL="0" marR="0" lvl="0" indent="4540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30913" algn="l"/>
              </a:tabLst>
            </a:pPr>
            <a:r>
              <a:rPr kumimoji="0" lang="sl-SI" altLang="sl-SI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Energetika Maribor" panose="020F0503020203050203" pitchFamily="34" charset="-18"/>
                <a:cs typeface="Times New Roman" panose="02020603050405020304" pitchFamily="18" charset="0"/>
              </a:rPr>
              <a:t>mag. Miran ROŽMAN</a:t>
            </a:r>
          </a:p>
          <a:p>
            <a:pPr marL="0" marR="0" lvl="0" indent="4540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30913" algn="l"/>
              </a:tabLst>
            </a:pPr>
            <a:r>
              <a:rPr lang="sl-SI" altLang="sl-SI" sz="1600" dirty="0">
                <a:latin typeface="Energetika Maribor" panose="020F0503020203050203" pitchFamily="34" charset="-18"/>
                <a:cs typeface="Times New Roman" panose="02020603050405020304" pitchFamily="18" charset="0"/>
              </a:rPr>
              <a:t>Vodja raziskav in razvoja</a:t>
            </a:r>
          </a:p>
          <a:p>
            <a:pPr marL="0" marR="0" lvl="0" indent="4540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30913" algn="l"/>
              </a:tabLst>
            </a:pPr>
            <a:endParaRPr kumimoji="0" lang="sl-SI" altLang="sl-SI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Energetika Maribor" panose="020F0503020203050203" pitchFamily="34" charset="-18"/>
              <a:cs typeface="Times New Roman" panose="02020603050405020304" pitchFamily="18" charset="0"/>
            </a:endParaRPr>
          </a:p>
          <a:p>
            <a:pPr marL="0" marR="0" lvl="0" indent="4540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30913" algn="l"/>
              </a:tabLst>
            </a:pPr>
            <a:r>
              <a:rPr kumimoji="0" lang="sl-SI" altLang="sl-SI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Energetika Maribor" panose="020F0503020203050203" pitchFamily="34" charset="-18"/>
                <a:cs typeface="Times New Roman" panose="02020603050405020304" pitchFamily="18" charset="0"/>
              </a:rPr>
              <a:t>E: miran.rozman@energetika-</a:t>
            </a:r>
            <a:r>
              <a:rPr lang="sl-SI" altLang="sl-SI" sz="1600" dirty="0">
                <a:latin typeface="Energetika Maribor" panose="020F0503020203050203" pitchFamily="34" charset="-18"/>
                <a:cs typeface="Times New Roman" panose="02020603050405020304" pitchFamily="18" charset="0"/>
              </a:rPr>
              <a:t>mb.si</a:t>
            </a:r>
            <a:endParaRPr kumimoji="0" lang="sl-SI" altLang="sl-SI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Energetika Maribor" panose="020F0503020203050203" pitchFamily="34" charset="-18"/>
              <a:cs typeface="Times New Roman" panose="02020603050405020304" pitchFamily="18" charset="0"/>
            </a:endParaRPr>
          </a:p>
          <a:p>
            <a:pPr marL="0" marR="0" lvl="0" indent="4540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30913" algn="l"/>
              </a:tabLst>
            </a:pPr>
            <a:endParaRPr kumimoji="0" lang="sl-SI" altLang="sl-SI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Slika 11" descr="EnMB_logo.jpg"/>
          <p:cNvPicPr preferRelativeResize="0"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62777" y="2177900"/>
            <a:ext cx="2877120" cy="71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88576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ZNAČILNOSTI ANALIZE</a:t>
            </a:r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37AA-051B-4919-9207-0EFFE771F415}" type="slidenum">
              <a:rPr lang="sl-SI" smtClean="0">
                <a:latin typeface="Energetika Maribor Light" panose="020F0303020203050203" pitchFamily="34" charset="-18"/>
              </a:rPr>
              <a:pPr/>
              <a:t>4</a:t>
            </a:fld>
            <a:endParaRPr lang="sl-SI" dirty="0">
              <a:latin typeface="Energetika Maribor Light" panose="020F0303020203050203" pitchFamily="34" charset="-18"/>
            </a:endParaRPr>
          </a:p>
        </p:txBody>
      </p:sp>
      <p:sp>
        <p:nvSpPr>
          <p:cNvPr id="11" name="Označba mesta vsebine 4"/>
          <p:cNvSpPr>
            <a:spLocks noGrp="1"/>
          </p:cNvSpPr>
          <p:nvPr>
            <p:ph idx="1"/>
          </p:nvPr>
        </p:nvSpPr>
        <p:spPr>
          <a:xfrm>
            <a:off x="301309" y="1458897"/>
            <a:ext cx="11890691" cy="4809556"/>
          </a:xfrm>
        </p:spPr>
        <p:txBody>
          <a:bodyPr>
            <a:normAutofit/>
          </a:bodyPr>
          <a:lstStyle/>
          <a:p>
            <a:pPr marL="514350" indent="-514350">
              <a:buFont typeface="Wingdings" panose="05000000000000000000" pitchFamily="2" charset="2"/>
              <a:buChar char="§"/>
            </a:pPr>
            <a:r>
              <a:rPr lang="sl-SI" dirty="0">
                <a:solidFill>
                  <a:prstClr val="black"/>
                </a:solidFill>
              </a:rPr>
              <a:t>Izdelana na nivoju posameznih stavb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sl-SI" dirty="0">
                <a:solidFill>
                  <a:prstClr val="black"/>
                </a:solidFill>
              </a:rPr>
              <a:t>Upoštevani dostopni podatki o značilnostih stavb, stanju prenov, načinih ogrevanja in kurilnih napravah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sl-SI" dirty="0">
                <a:solidFill>
                  <a:prstClr val="black"/>
                </a:solidFill>
              </a:rPr>
              <a:t>Del izhodiščnih podatkov je javno dostopen in se osvežuje, del podatkov iz baz, ki ne zagotavljajo osveževanja (pomanjkljiva nacionalna strategija)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sl-SI" dirty="0">
                <a:solidFill>
                  <a:prstClr val="black"/>
                </a:solidFill>
              </a:rPr>
              <a:t>Kalibracija modela na realnih podatkih (npr. raba toplote v stavbah na DO, raba plina?!)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sl-SI" dirty="0">
                <a:solidFill>
                  <a:prstClr val="black"/>
                </a:solidFill>
              </a:rPr>
              <a:t>V izhodišču upoštevana raba toplote za stanovanjski in terciarni (storitveni) sektor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sl-SI" dirty="0">
                <a:solidFill>
                  <a:prstClr val="black"/>
                </a:solidFill>
              </a:rPr>
              <a:t>V javnih objavah ne bo osebnih podatkov!</a:t>
            </a:r>
          </a:p>
        </p:txBody>
      </p:sp>
    </p:spTree>
    <p:extLst>
      <p:ext uri="{BB962C8B-B14F-4D97-AF65-F5344CB8AC3E}">
        <p14:creationId xmlns:p14="http://schemas.microsoft.com/office/powerpoint/2010/main" val="4206011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METODOLOGIJA PRISTOPA</a:t>
            </a:r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37AA-051B-4919-9207-0EFFE771F415}" type="slidenum">
              <a:rPr lang="sl-SI" smtClean="0">
                <a:latin typeface="Energetika Maribor Light" panose="020F0303020203050203" pitchFamily="34" charset="-18"/>
              </a:rPr>
              <a:pPr/>
              <a:t>5</a:t>
            </a:fld>
            <a:endParaRPr lang="sl-SI">
              <a:latin typeface="Energetika Maribor Light" panose="020F0303020203050203" pitchFamily="34" charset="-18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242126235"/>
              </p:ext>
            </p:extLst>
          </p:nvPr>
        </p:nvGraphicFramePr>
        <p:xfrm>
          <a:off x="983685" y="2113874"/>
          <a:ext cx="4360279" cy="3688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531354911"/>
              </p:ext>
            </p:extLst>
          </p:nvPr>
        </p:nvGraphicFramePr>
        <p:xfrm>
          <a:off x="6342362" y="2106177"/>
          <a:ext cx="4336314" cy="3688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" name="Right Brace 10"/>
          <p:cNvSpPr/>
          <p:nvPr/>
        </p:nvSpPr>
        <p:spPr>
          <a:xfrm>
            <a:off x="5631102" y="1705837"/>
            <a:ext cx="424122" cy="4096221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l-SI">
              <a:latin typeface="Energetika Maribor Light" panose="020F0303020203050203" pitchFamily="34" charset="-18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1559833" y="1705837"/>
            <a:ext cx="32079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2800" b="1" dirty="0">
                <a:solidFill>
                  <a:srgbClr val="C00000"/>
                </a:solidFill>
                <a:latin typeface="Energetika Maribor Light" panose="020F0303020203050203" pitchFamily="34" charset="-18"/>
              </a:rPr>
              <a:t>TOPLOTNA KARTA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6515200" y="1705837"/>
            <a:ext cx="39906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sl-SI"/>
            </a:defPPr>
            <a:lvl1pPr algn="ctr">
              <a:defRPr sz="2800" b="1">
                <a:latin typeface="Energetika Maribor Light" panose="020F0303020203050203" pitchFamily="34" charset="-18"/>
              </a:defRPr>
            </a:lvl1pPr>
          </a:lstStyle>
          <a:p>
            <a:r>
              <a:rPr lang="sl-SI" dirty="0">
                <a:solidFill>
                  <a:srgbClr val="7030A0"/>
                </a:solidFill>
              </a:rPr>
              <a:t>TOPLOTNA STRATEGIJA</a:t>
            </a:r>
          </a:p>
        </p:txBody>
      </p:sp>
    </p:spTree>
    <p:extLst>
      <p:ext uri="{BB962C8B-B14F-4D97-AF65-F5344CB8AC3E}">
        <p14:creationId xmlns:p14="http://schemas.microsoft.com/office/powerpoint/2010/main" val="3905209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OBMOČJE ANALIZE IN VIRI PODATKOV</a:t>
            </a:r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37AA-051B-4919-9207-0EFFE771F415}" type="slidenum">
              <a:rPr lang="sl-SI" smtClean="0">
                <a:latin typeface="Energetika Maribor Light" panose="020F0303020203050203" pitchFamily="34" charset="-18"/>
              </a:rPr>
              <a:pPr/>
              <a:t>6</a:t>
            </a:fld>
            <a:endParaRPr lang="sl-SI">
              <a:latin typeface="Energetika Maribor Light" panose="020F0303020203050203" pitchFamily="34" charset="-18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64789" y="2159436"/>
            <a:ext cx="6517731" cy="3223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36"/>
          <p:cNvSpPr txBox="1"/>
          <p:nvPr/>
        </p:nvSpPr>
        <p:spPr>
          <a:xfrm>
            <a:off x="7038475" y="2619177"/>
            <a:ext cx="4919092" cy="7078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sl-SI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nergetika Maribor" panose="020F0503020203050203" pitchFamily="34" charset="-18"/>
              </a:rPr>
              <a:t>Baza MKN</a:t>
            </a:r>
          </a:p>
          <a:p>
            <a:pPr algn="r"/>
            <a:r>
              <a:rPr lang="sl-SI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nergetika Maribor" panose="020F0503020203050203" pitchFamily="34" charset="-18"/>
              </a:rPr>
              <a:t>(NLZOH in ARSO)</a:t>
            </a:r>
          </a:p>
        </p:txBody>
      </p:sp>
      <p:sp>
        <p:nvSpPr>
          <p:cNvPr id="14" name="TextBox 40"/>
          <p:cNvSpPr txBox="1"/>
          <p:nvPr/>
        </p:nvSpPr>
        <p:spPr>
          <a:xfrm>
            <a:off x="6593070" y="1652616"/>
            <a:ext cx="5364496" cy="7078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sl-SI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nergetika Maribor" panose="020F0503020203050203" pitchFamily="34" charset="-18"/>
              </a:rPr>
              <a:t>Dobavljena toplota po TOP, omrežje</a:t>
            </a:r>
          </a:p>
          <a:p>
            <a:pPr algn="r"/>
            <a:r>
              <a:rPr lang="sl-SI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nergetika Maribor" panose="020F0503020203050203" pitchFamily="34" charset="-18"/>
              </a:rPr>
              <a:t>(Energetika MB)</a:t>
            </a:r>
          </a:p>
        </p:txBody>
      </p:sp>
      <p:sp>
        <p:nvSpPr>
          <p:cNvPr id="15" name="TextBox 41"/>
          <p:cNvSpPr txBox="1"/>
          <p:nvPr/>
        </p:nvSpPr>
        <p:spPr>
          <a:xfrm>
            <a:off x="7546467" y="4535740"/>
            <a:ext cx="4411099" cy="7078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sl-SI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nergetika Maribor" panose="020F0503020203050203" pitchFamily="34" charset="-18"/>
              </a:rPr>
              <a:t>Lokacije plinskih priključkov</a:t>
            </a:r>
          </a:p>
          <a:p>
            <a:pPr algn="r"/>
            <a:r>
              <a:rPr lang="sl-SI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nergetika Maribor" panose="020F0503020203050203" pitchFamily="34" charset="-18"/>
              </a:rPr>
              <a:t>(Plinarna MB)</a:t>
            </a:r>
          </a:p>
        </p:txBody>
      </p:sp>
      <p:sp>
        <p:nvSpPr>
          <p:cNvPr id="16" name="TextBox 42"/>
          <p:cNvSpPr txBox="1"/>
          <p:nvPr/>
        </p:nvSpPr>
        <p:spPr>
          <a:xfrm>
            <a:off x="8924524" y="3579547"/>
            <a:ext cx="3033042" cy="7078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sl-SI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nergetika Maribor" panose="020F0503020203050203" pitchFamily="34" charset="-18"/>
              </a:rPr>
              <a:t>Baza REMIS</a:t>
            </a:r>
          </a:p>
          <a:p>
            <a:pPr algn="r"/>
            <a:r>
              <a:rPr lang="sl-SI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nergetika Maribor" panose="020F0503020203050203" pitchFamily="34" charset="-18"/>
              </a:rPr>
              <a:t>(ARSO)</a:t>
            </a:r>
          </a:p>
        </p:txBody>
      </p:sp>
      <p:sp>
        <p:nvSpPr>
          <p:cNvPr id="17" name="TextBox 45"/>
          <p:cNvSpPr txBox="1"/>
          <p:nvPr/>
        </p:nvSpPr>
        <p:spPr>
          <a:xfrm>
            <a:off x="7751245" y="5494021"/>
            <a:ext cx="4206321" cy="7078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sl-SI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nergetika Maribor" panose="020F0503020203050203" pitchFamily="34" charset="-18"/>
              </a:rPr>
              <a:t>Raba plina po odjemnih skupinah (</a:t>
            </a:r>
            <a:r>
              <a:rPr lang="sl-SI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nergetika Maribor" panose="020F0503020203050203" pitchFamily="34" charset="-18"/>
              </a:rPr>
              <a:t>AzE</a:t>
            </a:r>
            <a:r>
              <a:rPr lang="sl-SI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nergetika Maribor" panose="020F0503020203050203" pitchFamily="34" charset="-18"/>
              </a:rPr>
              <a:t>) </a:t>
            </a:r>
          </a:p>
        </p:txBody>
      </p:sp>
      <p:sp>
        <p:nvSpPr>
          <p:cNvPr id="18" name="TextBox 35"/>
          <p:cNvSpPr txBox="1"/>
          <p:nvPr/>
        </p:nvSpPr>
        <p:spPr>
          <a:xfrm>
            <a:off x="168173" y="1662984"/>
            <a:ext cx="3386185" cy="7078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l-SI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nergetika Maribor" panose="020F0503020203050203" pitchFamily="34" charset="-18"/>
              </a:rPr>
              <a:t>Kataster stavb – REN</a:t>
            </a:r>
          </a:p>
          <a:p>
            <a:r>
              <a:rPr lang="sl-SI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nergetika Maribor" panose="020F0503020203050203" pitchFamily="34" charset="-18"/>
              </a:rPr>
              <a:t>(GURS)</a:t>
            </a:r>
          </a:p>
        </p:txBody>
      </p:sp>
      <p:sp>
        <p:nvSpPr>
          <p:cNvPr id="19" name="TextBox 37"/>
          <p:cNvSpPr txBox="1"/>
          <p:nvPr/>
        </p:nvSpPr>
        <p:spPr>
          <a:xfrm>
            <a:off x="187031" y="4535740"/>
            <a:ext cx="3527276" cy="7078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l-SI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nergetika Maribor" panose="020F0503020203050203" pitchFamily="34" charset="-18"/>
              </a:rPr>
              <a:t>Spodbujene investicije </a:t>
            </a:r>
            <a:br>
              <a:rPr lang="sl-SI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nergetika Maribor" panose="020F0503020203050203" pitchFamily="34" charset="-18"/>
              </a:rPr>
            </a:br>
            <a:r>
              <a:rPr lang="sl-SI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nergetika Maribor" panose="020F0503020203050203" pitchFamily="34" charset="-18"/>
              </a:rPr>
              <a:t>(</a:t>
            </a:r>
            <a:r>
              <a:rPr lang="sl-SI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nergetika Maribor" panose="020F0503020203050203" pitchFamily="34" charset="-18"/>
              </a:rPr>
              <a:t>Eko</a:t>
            </a:r>
            <a:r>
              <a:rPr lang="sl-SI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nergetika Maribor" panose="020F0503020203050203" pitchFamily="34" charset="-18"/>
              </a:rPr>
              <a:t> sklad)</a:t>
            </a:r>
          </a:p>
        </p:txBody>
      </p:sp>
      <p:sp>
        <p:nvSpPr>
          <p:cNvPr id="20" name="TextBox 39"/>
          <p:cNvSpPr txBox="1"/>
          <p:nvPr/>
        </p:nvSpPr>
        <p:spPr>
          <a:xfrm>
            <a:off x="187031" y="2619177"/>
            <a:ext cx="2497912" cy="7078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l-SI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nergetika Maribor" panose="020F0503020203050203" pitchFamily="34" charset="-18"/>
              </a:rPr>
              <a:t>GJI </a:t>
            </a:r>
          </a:p>
          <a:p>
            <a:r>
              <a:rPr lang="sl-SI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nergetika Maribor" panose="020F0503020203050203" pitchFamily="34" charset="-18"/>
              </a:rPr>
              <a:t>(GURS/javni dostop)</a:t>
            </a:r>
          </a:p>
        </p:txBody>
      </p:sp>
      <p:sp>
        <p:nvSpPr>
          <p:cNvPr id="21" name="TextBox 43"/>
          <p:cNvSpPr txBox="1"/>
          <p:nvPr/>
        </p:nvSpPr>
        <p:spPr>
          <a:xfrm>
            <a:off x="187031" y="3579547"/>
            <a:ext cx="2199075" cy="7078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l-SI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nergetika Maribor" panose="020F0503020203050203" pitchFamily="34" charset="-18"/>
              </a:rPr>
              <a:t>LEK</a:t>
            </a:r>
          </a:p>
          <a:p>
            <a:r>
              <a:rPr lang="sl-SI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nergetika Maribor" panose="020F0503020203050203" pitchFamily="34" charset="-18"/>
              </a:rPr>
              <a:t>(</a:t>
            </a:r>
            <a:r>
              <a:rPr lang="sl-SI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nergetika Maribor" panose="020F0503020203050203" pitchFamily="34" charset="-18"/>
              </a:rPr>
              <a:t>Energap</a:t>
            </a:r>
            <a:r>
              <a:rPr lang="sl-SI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nergetika Maribor" panose="020F0503020203050203" pitchFamily="34" charset="-18"/>
              </a:rPr>
              <a:t>)</a:t>
            </a:r>
          </a:p>
        </p:txBody>
      </p:sp>
      <p:sp>
        <p:nvSpPr>
          <p:cNvPr id="22" name="TextBox 44"/>
          <p:cNvSpPr txBox="1"/>
          <p:nvPr/>
        </p:nvSpPr>
        <p:spPr>
          <a:xfrm>
            <a:off x="188256" y="5494021"/>
            <a:ext cx="4346532" cy="101566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l-SI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nergetika Maribor" panose="020F0503020203050203" pitchFamily="34" charset="-18"/>
              </a:rPr>
              <a:t>Raba energije v izbranih večstanovanjskih stavbah</a:t>
            </a:r>
          </a:p>
          <a:p>
            <a:r>
              <a:rPr lang="sl-SI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nergetika Maribor" panose="020F0503020203050203" pitchFamily="34" charset="-18"/>
              </a:rPr>
              <a:t>(</a:t>
            </a:r>
            <a:r>
              <a:rPr lang="sl-SI" sz="20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nergetika Maribor" panose="020F0503020203050203" pitchFamily="34" charset="-18"/>
              </a:rPr>
              <a:t>Energap</a:t>
            </a:r>
            <a:r>
              <a:rPr lang="sl-SI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nergetika Maribor" panose="020F0503020203050203" pitchFamily="34" charset="-18"/>
              </a:rPr>
              <a:t>)</a:t>
            </a:r>
          </a:p>
        </p:txBody>
      </p:sp>
      <p:sp>
        <p:nvSpPr>
          <p:cNvPr id="23" name="TextBox 38"/>
          <p:cNvSpPr txBox="1"/>
          <p:nvPr/>
        </p:nvSpPr>
        <p:spPr>
          <a:xfrm>
            <a:off x="5214397" y="5800793"/>
            <a:ext cx="1626064" cy="7078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sl-SI"/>
            </a:defPPr>
            <a:lvl1pPr>
              <a:defRPr sz="2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Energetika Maribor" panose="020F0503020203050203" pitchFamily="34" charset="-18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ctr"/>
            <a:r>
              <a:rPr lang="sl-SI" dirty="0"/>
              <a:t>SPTE in DO (AE)</a:t>
            </a:r>
          </a:p>
        </p:txBody>
      </p:sp>
      <p:sp>
        <p:nvSpPr>
          <p:cNvPr id="6" name="Puščica: črtice desno 5"/>
          <p:cNvSpPr/>
          <p:nvPr/>
        </p:nvSpPr>
        <p:spPr>
          <a:xfrm rot="1770041">
            <a:off x="2849323" y="2116960"/>
            <a:ext cx="968542" cy="264695"/>
          </a:xfrm>
          <a:prstGeom prst="stripedRightArrow">
            <a:avLst>
              <a:gd name="adj1" fmla="val 50000"/>
              <a:gd name="adj2" fmla="val 120454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5" name="Puščica: črtice desno 24"/>
          <p:cNvSpPr/>
          <p:nvPr/>
        </p:nvSpPr>
        <p:spPr>
          <a:xfrm rot="644793">
            <a:off x="2701128" y="2974389"/>
            <a:ext cx="968542" cy="264695"/>
          </a:xfrm>
          <a:prstGeom prst="stripedRightArrow">
            <a:avLst>
              <a:gd name="adj1" fmla="val 50000"/>
              <a:gd name="adj2" fmla="val 120454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6" name="Puščica: črtice desno 25"/>
          <p:cNvSpPr/>
          <p:nvPr/>
        </p:nvSpPr>
        <p:spPr>
          <a:xfrm>
            <a:off x="2732983" y="3855418"/>
            <a:ext cx="968542" cy="264695"/>
          </a:xfrm>
          <a:prstGeom prst="stripedRightArrow">
            <a:avLst>
              <a:gd name="adj1" fmla="val 50000"/>
              <a:gd name="adj2" fmla="val 120454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27" name="Puščica: črtice desno 26"/>
          <p:cNvSpPr/>
          <p:nvPr/>
        </p:nvSpPr>
        <p:spPr>
          <a:xfrm rot="20521942">
            <a:off x="2834500" y="4587456"/>
            <a:ext cx="968542" cy="264695"/>
          </a:xfrm>
          <a:prstGeom prst="stripedRightArrow">
            <a:avLst>
              <a:gd name="adj1" fmla="val 50000"/>
              <a:gd name="adj2" fmla="val 120454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28" name="Puščica: črtice desno 27"/>
          <p:cNvSpPr/>
          <p:nvPr/>
        </p:nvSpPr>
        <p:spPr>
          <a:xfrm rot="19723606">
            <a:off x="3066949" y="5432522"/>
            <a:ext cx="968542" cy="264695"/>
          </a:xfrm>
          <a:prstGeom prst="stripedRightArrow">
            <a:avLst>
              <a:gd name="adj1" fmla="val 50000"/>
              <a:gd name="adj2" fmla="val 120454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29" name="Puščica: črtice desno 28"/>
          <p:cNvSpPr/>
          <p:nvPr/>
        </p:nvSpPr>
        <p:spPr>
          <a:xfrm rot="16200000">
            <a:off x="5728090" y="5312646"/>
            <a:ext cx="598677" cy="264695"/>
          </a:xfrm>
          <a:prstGeom prst="stripedRightArrow">
            <a:avLst>
              <a:gd name="adj1" fmla="val 50000"/>
              <a:gd name="adj2" fmla="val 120454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30" name="Puščica: črtice desno 29"/>
          <p:cNvSpPr/>
          <p:nvPr/>
        </p:nvSpPr>
        <p:spPr>
          <a:xfrm rot="9602882">
            <a:off x="7562563" y="2271790"/>
            <a:ext cx="968542" cy="264695"/>
          </a:xfrm>
          <a:prstGeom prst="stripedRightArrow">
            <a:avLst>
              <a:gd name="adj1" fmla="val 50000"/>
              <a:gd name="adj2" fmla="val 120454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31" name="Puščica: črtice desno 30"/>
          <p:cNvSpPr/>
          <p:nvPr/>
        </p:nvSpPr>
        <p:spPr>
          <a:xfrm rot="10572347">
            <a:off x="7761423" y="2956253"/>
            <a:ext cx="968542" cy="264695"/>
          </a:xfrm>
          <a:prstGeom prst="stripedRightArrow">
            <a:avLst>
              <a:gd name="adj1" fmla="val 50000"/>
              <a:gd name="adj2" fmla="val 120454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32" name="Puščica: črtice desno 31"/>
          <p:cNvSpPr/>
          <p:nvPr/>
        </p:nvSpPr>
        <p:spPr>
          <a:xfrm rot="10800000">
            <a:off x="7761424" y="3723215"/>
            <a:ext cx="968542" cy="264695"/>
          </a:xfrm>
          <a:prstGeom prst="stripedRightArrow">
            <a:avLst>
              <a:gd name="adj1" fmla="val 50000"/>
              <a:gd name="adj2" fmla="val 120454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33" name="Puščica: črtice desno 32"/>
          <p:cNvSpPr/>
          <p:nvPr/>
        </p:nvSpPr>
        <p:spPr>
          <a:xfrm rot="11493145">
            <a:off x="7669106" y="4502892"/>
            <a:ext cx="968542" cy="264695"/>
          </a:xfrm>
          <a:prstGeom prst="stripedRightArrow">
            <a:avLst>
              <a:gd name="adj1" fmla="val 50000"/>
              <a:gd name="adj2" fmla="val 120454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34" name="Puščica: črtice desno 33"/>
          <p:cNvSpPr/>
          <p:nvPr/>
        </p:nvSpPr>
        <p:spPr>
          <a:xfrm rot="12082606">
            <a:off x="7168138" y="5345233"/>
            <a:ext cx="968542" cy="264695"/>
          </a:xfrm>
          <a:prstGeom prst="stripedRightArrow">
            <a:avLst>
              <a:gd name="adj1" fmla="val 50000"/>
              <a:gd name="adj2" fmla="val 120454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35" name="PoljeZBesedilom 34"/>
          <p:cNvSpPr txBox="1"/>
          <p:nvPr/>
        </p:nvSpPr>
        <p:spPr>
          <a:xfrm>
            <a:off x="3612106" y="1416723"/>
            <a:ext cx="39343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nergetika Maribor Light" panose="020F0303020203050203" pitchFamily="34" charset="-18"/>
              </a:rPr>
              <a:t>Mestna občina Maribor</a:t>
            </a:r>
          </a:p>
        </p:txBody>
      </p:sp>
    </p:spTree>
    <p:extLst>
      <p:ext uri="{BB962C8B-B14F-4D97-AF65-F5344CB8AC3E}">
        <p14:creationId xmlns:p14="http://schemas.microsoft.com/office/powerpoint/2010/main" val="2046479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OBMOČJE ANALIZE IN VIRI PODATKOV</a:t>
            </a:r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37AA-051B-4919-9207-0EFFE771F415}" type="slidenum">
              <a:rPr lang="sl-SI" smtClean="0">
                <a:latin typeface="Energetika Maribor Light" panose="020F0303020203050203" pitchFamily="34" charset="-18"/>
              </a:rPr>
              <a:pPr/>
              <a:t>7</a:t>
            </a:fld>
            <a:endParaRPr lang="sl-SI">
              <a:latin typeface="Energetika Maribor Light" panose="020F0303020203050203" pitchFamily="34" charset="-18"/>
            </a:endParaRPr>
          </a:p>
        </p:txBody>
      </p:sp>
      <p:sp>
        <p:nvSpPr>
          <p:cNvPr id="36" name="Označba mesta vsebine 4"/>
          <p:cNvSpPr>
            <a:spLocks noGrp="1"/>
          </p:cNvSpPr>
          <p:nvPr>
            <p:ph idx="1"/>
          </p:nvPr>
        </p:nvSpPr>
        <p:spPr>
          <a:xfrm>
            <a:off x="301309" y="1458897"/>
            <a:ext cx="11890691" cy="4809556"/>
          </a:xfrm>
        </p:spPr>
        <p:txBody>
          <a:bodyPr>
            <a:normAutofit/>
          </a:bodyPr>
          <a:lstStyle/>
          <a:p>
            <a:r>
              <a:rPr lang="sl-SI" dirty="0">
                <a:solidFill>
                  <a:prstClr val="black"/>
                </a:solidFill>
              </a:rPr>
              <a:t>Težave na katere smo naleteli pri zajemanju podatkov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endParaRPr lang="sl-SI" dirty="0">
              <a:solidFill>
                <a:prstClr val="black"/>
              </a:solidFill>
            </a:endParaRP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sl-SI" dirty="0">
                <a:solidFill>
                  <a:prstClr val="black"/>
                </a:solidFill>
              </a:rPr>
              <a:t>Zahtevno pridobivanje in priprava podatkov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sl-SI" dirty="0">
                <a:solidFill>
                  <a:prstClr val="black"/>
                </a:solidFill>
              </a:rPr>
              <a:t>Nepopolnost, neažurnost, nepovezanost baz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sl-SI" dirty="0">
                <a:solidFill>
                  <a:prstClr val="black"/>
                </a:solidFill>
              </a:rPr>
              <a:t>Nedostopnost (zaupni podatki o porabi)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sl-SI" dirty="0">
                <a:solidFill>
                  <a:prstClr val="black"/>
                </a:solidFill>
              </a:rPr>
              <a:t>Za sistemski razvoj nujna vizija (na nacionalnem nivoju)</a:t>
            </a:r>
          </a:p>
        </p:txBody>
      </p:sp>
    </p:spTree>
    <p:extLst>
      <p:ext uri="{BB962C8B-B14F-4D97-AF65-F5344CB8AC3E}">
        <p14:creationId xmlns:p14="http://schemas.microsoft.com/office/powerpoint/2010/main" val="37741322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477874" y="202052"/>
            <a:ext cx="8869910" cy="1161988"/>
          </a:xfrm>
        </p:spPr>
        <p:txBody>
          <a:bodyPr>
            <a:normAutofit/>
          </a:bodyPr>
          <a:lstStyle/>
          <a:p>
            <a:r>
              <a:rPr lang="sl-SI" dirty="0"/>
              <a:t>MODELIRANJE PRENOV STAVB – RAZVRSTITEV STAVB V RAZREDE</a:t>
            </a:r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37AA-051B-4919-9207-0EFFE771F415}" type="slidenum">
              <a:rPr lang="sl-SI" smtClean="0">
                <a:latin typeface="Energetika Maribor Light" panose="020F0303020203050203" pitchFamily="34" charset="-18"/>
              </a:rPr>
              <a:pPr/>
              <a:t>8</a:t>
            </a:fld>
            <a:endParaRPr lang="sl-SI">
              <a:latin typeface="Energetika Maribor Light" panose="020F0303020203050203" pitchFamily="34" charset="-1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6584" y="1451040"/>
            <a:ext cx="8291961" cy="3950928"/>
          </a:xfrm>
          <a:prstGeom prst="rect">
            <a:avLst/>
          </a:prstGeom>
        </p:spPr>
      </p:pic>
      <p:sp>
        <p:nvSpPr>
          <p:cNvPr id="9" name="TextBox 7"/>
          <p:cNvSpPr txBox="1"/>
          <p:nvPr/>
        </p:nvSpPr>
        <p:spPr>
          <a:xfrm>
            <a:off x="357456" y="5456213"/>
            <a:ext cx="107502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8</a:t>
            </a:r>
            <a:r>
              <a:rPr kumimoji="0" lang="sl-SI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0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 % </a:t>
            </a:r>
            <a:r>
              <a:rPr kumimoji="0" lang="sl-SI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(81%) </a:t>
            </a: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površin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 </a:t>
            </a: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enodružinskih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 </a:t>
            </a: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stavb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 in </a:t>
            </a:r>
            <a:r>
              <a:rPr kumimoji="0" lang="sl-SI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57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 % </a:t>
            </a:r>
            <a:r>
              <a:rPr kumimoji="0" lang="sl-SI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(88 %)</a:t>
            </a:r>
            <a:r>
              <a:rPr kumimoji="0" lang="sl-SI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 </a:t>
            </a: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površin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 </a:t>
            </a: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večstanov</a:t>
            </a:r>
            <a:r>
              <a:rPr kumimoji="0" lang="sl-SI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anjskih</a:t>
            </a:r>
            <a:r>
              <a:rPr kumimoji="0" lang="sl-SI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 </a:t>
            </a: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stavb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 </a:t>
            </a: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zgrajenih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 do 2002  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NI OBNOVLJENIH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nergetika Maribor Light" panose="020F0303020203050203" pitchFamily="34" charset="-18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4850422" y="6253076"/>
            <a:ext cx="5546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Energetika Maribor Light" panose="020F0303020203050203" pitchFamily="34" charset="-18"/>
              </a:rPr>
              <a:t>POMEMBNI REALNI PODATKI O STANJU PRENOV!</a:t>
            </a:r>
          </a:p>
        </p:txBody>
      </p:sp>
    </p:spTree>
    <p:extLst>
      <p:ext uri="{BB962C8B-B14F-4D97-AF65-F5344CB8AC3E}">
        <p14:creationId xmlns:p14="http://schemas.microsoft.com/office/powerpoint/2010/main" val="2479882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BILANCA RABE ENERGIJE V STAVBAH</a:t>
            </a:r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37AA-051B-4919-9207-0EFFE771F415}" type="slidenum">
              <a:rPr lang="sl-SI" smtClean="0">
                <a:latin typeface="Energetika Maribor Light" panose="020F0303020203050203" pitchFamily="34" charset="-18"/>
              </a:rPr>
              <a:pPr/>
              <a:t>9</a:t>
            </a:fld>
            <a:endParaRPr lang="sl-SI">
              <a:latin typeface="Energetika Maribor Light" panose="020F0303020203050203" pitchFamily="34" charset="-18"/>
            </a:endParaRPr>
          </a:p>
        </p:txBody>
      </p:sp>
      <p:pic>
        <p:nvPicPr>
          <p:cNvPr id="7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7733" y="4847022"/>
            <a:ext cx="2808311" cy="1695524"/>
          </a:xfrm>
          <a:prstGeom prst="rect">
            <a:avLst/>
          </a:prstGeom>
        </p:spPr>
      </p:pic>
      <p:pic>
        <p:nvPicPr>
          <p:cNvPr id="8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7794" y="1173707"/>
            <a:ext cx="3895369" cy="3528392"/>
          </a:xfrm>
          <a:prstGeom prst="rect">
            <a:avLst/>
          </a:prstGeom>
        </p:spPr>
      </p:pic>
      <p:sp>
        <p:nvSpPr>
          <p:cNvPr id="9" name="TextBox 14"/>
          <p:cNvSpPr txBox="1"/>
          <p:nvPr/>
        </p:nvSpPr>
        <p:spPr>
          <a:xfrm>
            <a:off x="1058779" y="2290829"/>
            <a:ext cx="2033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Energetika Maribor Light" panose="020F0303020203050203" pitchFamily="34" charset="-18"/>
              </a:rPr>
              <a:t>9</a:t>
            </a:r>
            <a:r>
              <a:rPr lang="sl-SI" dirty="0">
                <a:latin typeface="Energetika Maribor Light" panose="020F0303020203050203" pitchFamily="34" charset="-18"/>
              </a:rPr>
              <a:t>36</a:t>
            </a:r>
            <a:r>
              <a:rPr lang="en-GB" dirty="0">
                <a:latin typeface="Energetika Maribor Light" panose="020F0303020203050203" pitchFamily="34" charset="-18"/>
              </a:rPr>
              <a:t> </a:t>
            </a:r>
            <a:r>
              <a:rPr lang="en-GB" dirty="0" err="1">
                <a:latin typeface="Energetika Maribor Light" panose="020F0303020203050203" pitchFamily="34" charset="-18"/>
              </a:rPr>
              <a:t>GWh</a:t>
            </a:r>
            <a:r>
              <a:rPr lang="sl-SI" dirty="0">
                <a:latin typeface="Energetika Maribor Light" panose="020F0303020203050203" pitchFamily="34" charset="-18"/>
              </a:rPr>
              <a:t> (l. 2015)</a:t>
            </a:r>
            <a:endParaRPr lang="en-US" dirty="0">
              <a:latin typeface="Energetika Maribor Light" panose="020F0303020203050203" pitchFamily="34" charset="-18"/>
            </a:endParaRPr>
          </a:p>
        </p:txBody>
      </p:sp>
      <p:pic>
        <p:nvPicPr>
          <p:cNvPr id="10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9259" y="1173707"/>
            <a:ext cx="4103611" cy="4320480"/>
          </a:xfrm>
          <a:prstGeom prst="rect">
            <a:avLst/>
          </a:prstGeom>
        </p:spPr>
      </p:pic>
      <p:sp>
        <p:nvSpPr>
          <p:cNvPr id="11" name="Rectangle 16"/>
          <p:cNvSpPr/>
          <p:nvPr/>
        </p:nvSpPr>
        <p:spPr>
          <a:xfrm>
            <a:off x="6255082" y="5889211"/>
            <a:ext cx="26386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dirty="0">
                <a:latin typeface="Energetika Maribor Light" panose="020F0303020203050203" pitchFamily="34" charset="-18"/>
              </a:rPr>
              <a:t>Delež stavb brez podatka o energentu za ogrevanje</a:t>
            </a:r>
          </a:p>
        </p:txBody>
      </p:sp>
      <p:sp>
        <p:nvSpPr>
          <p:cNvPr id="13" name="Puščica: črtice desno 12"/>
          <p:cNvSpPr/>
          <p:nvPr/>
        </p:nvSpPr>
        <p:spPr>
          <a:xfrm rot="11600297">
            <a:off x="5106291" y="5888899"/>
            <a:ext cx="968542" cy="264695"/>
          </a:xfrm>
          <a:prstGeom prst="stripedRightArrow">
            <a:avLst>
              <a:gd name="adj1" fmla="val 50000"/>
              <a:gd name="adj2" fmla="val 120454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51766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2248</TotalTime>
  <Words>872</Words>
  <Application>Microsoft Office PowerPoint</Application>
  <PresentationFormat>Širokozaslonsko</PresentationFormat>
  <Paragraphs>173</Paragraphs>
  <Slides>30</Slides>
  <Notes>0</Notes>
  <HiddenSlides>0</HiddenSlides>
  <MMClips>0</MMClips>
  <ScaleCrop>false</ScaleCrop>
  <HeadingPairs>
    <vt:vector size="6" baseType="variant">
      <vt:variant>
        <vt:lpstr>Uporabljene pisave</vt:lpstr>
      </vt:variant>
      <vt:variant>
        <vt:i4>6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30</vt:i4>
      </vt:variant>
    </vt:vector>
  </HeadingPairs>
  <TitlesOfParts>
    <vt:vector size="37" baseType="lpstr">
      <vt:lpstr>Arial</vt:lpstr>
      <vt:lpstr>Calibri</vt:lpstr>
      <vt:lpstr>Energetika Maribor</vt:lpstr>
      <vt:lpstr>Energetika Maribor Light</vt:lpstr>
      <vt:lpstr>Times New Roman</vt:lpstr>
      <vt:lpstr>Wingdings</vt:lpstr>
      <vt:lpstr>Officeova tema</vt:lpstr>
      <vt:lpstr>PROSTORSKA ANALIZA DOLGOROČNE     RABE TOPLOTE V LOKALNI SKUPNOSTI IN VLOGA SISTEMA DALJINSKEGA OGREVANJA PRI OSKRBI S TOPLOTO</vt:lpstr>
      <vt:lpstr>PROJEKT IN KLJUČNE AKTIVNOSTI</vt:lpstr>
      <vt:lpstr>CILJI PROJEKTA – ANALIZE</vt:lpstr>
      <vt:lpstr>ZNAČILNOSTI ANALIZE</vt:lpstr>
      <vt:lpstr>METODOLOGIJA PRISTOPA</vt:lpstr>
      <vt:lpstr>OBMOČJE ANALIZE IN VIRI PODATKOV</vt:lpstr>
      <vt:lpstr>OBMOČJE ANALIZE IN VIRI PODATKOV</vt:lpstr>
      <vt:lpstr>MODELIRANJE PRENOV STAVB – RAZVRSTITEV STAVB V RAZREDE</vt:lpstr>
      <vt:lpstr>BILANCA RABE ENERGIJE V STAVBAH</vt:lpstr>
      <vt:lpstr>PROJEKCIJA RABE TOPLOTE IN KONČNE ENERGIJE PO ENERGENTIH</vt:lpstr>
      <vt:lpstr>OBNOVE STANOVANJSKIH STAVB</vt:lpstr>
      <vt:lpstr>STAVBNI FOND MOM</vt:lpstr>
      <vt:lpstr>STAVBNI FOND MOM – PODPORE EKOSLADA</vt:lpstr>
      <vt:lpstr>STAVBNI FOND MOM – PODPORE EKOSLADA</vt:lpstr>
      <vt:lpstr>GOSTOTA MKN NA ZP NA OBMOČJU DO/ZP</vt:lpstr>
      <vt:lpstr>MKN NA ELKO NA OBMOČJU DO/ZP</vt:lpstr>
      <vt:lpstr>GOSTOTA MKN NA ELKO NA OBMOČJU DO/ZP</vt:lpstr>
      <vt:lpstr>MKN NA LES NA OBMOČJU DO/ZP</vt:lpstr>
      <vt:lpstr>GOSTOTA MKN NA LES NA OBMOČJU DO/ZP</vt:lpstr>
      <vt:lpstr>GOSTOTA MKN NA LES:STATISTIČNA ANALIZA PROSTORSKEGA VZORCA</vt:lpstr>
      <vt:lpstr>GOSTOTA MKN NA LES:STATISTIČNA ANALIZA PROSTORSKEGA VZORCA</vt:lpstr>
      <vt:lpstr>TOPLOTNA KARTA MOM (OGREVANJE + STV)</vt:lpstr>
      <vt:lpstr>TOPLOTNA KARTA MOM (OGREVANJE + STV)</vt:lpstr>
      <vt:lpstr>TOPLOTNA KARTA MOM (OGREVANJE + STV)</vt:lpstr>
      <vt:lpstr>TOPLOTNA KARTA MOM (OGREVANJE + STV)</vt:lpstr>
      <vt:lpstr>KARTA PM 2,5 - MOM</vt:lpstr>
      <vt:lpstr>KARTA PM 2,5 - MOM</vt:lpstr>
      <vt:lpstr>IZRAČUN INVESTICIJSKIH VLAGANJ</vt:lpstr>
      <vt:lpstr>ANALIZA RAZLIKE V ENERGETSKI BILANCI</vt:lpstr>
      <vt:lpstr>HVALA ZA POZORNOST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Miran Rožman</dc:creator>
  <cp:lastModifiedBy>Miran Rožman</cp:lastModifiedBy>
  <cp:revision>135</cp:revision>
  <cp:lastPrinted>2016-06-21T08:17:31Z</cp:lastPrinted>
  <dcterms:created xsi:type="dcterms:W3CDTF">2016-05-13T12:42:13Z</dcterms:created>
  <dcterms:modified xsi:type="dcterms:W3CDTF">2017-05-09T10:59:38Z</dcterms:modified>
</cp:coreProperties>
</file>