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2" r:id="rId3"/>
    <p:sldId id="257" r:id="rId4"/>
    <p:sldId id="269" r:id="rId5"/>
    <p:sldId id="270" r:id="rId6"/>
    <p:sldId id="271" r:id="rId7"/>
    <p:sldId id="287" r:id="rId8"/>
    <p:sldId id="286" r:id="rId9"/>
    <p:sldId id="283" r:id="rId10"/>
    <p:sldId id="288" r:id="rId11"/>
    <p:sldId id="268" r:id="rId12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9D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52" autoAdjust="0"/>
    <p:restoredTop sz="94721" autoAdjust="0"/>
  </p:normalViewPr>
  <p:slideViewPr>
    <p:cSldViewPr>
      <p:cViewPr>
        <p:scale>
          <a:sx n="75" d="100"/>
          <a:sy n="75" d="100"/>
        </p:scale>
        <p:origin x="-996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166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8B5B09-BA86-4608-909B-38B0B624F7BE}" type="datetime1">
              <a:rPr lang="sl-SI"/>
              <a:pPr/>
              <a:t>9.5.2013</a:t>
            </a:fld>
            <a:endParaRPr lang="sl-SI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7E5FE0-4C30-4DF6-A885-7FC8CC86E9D2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62613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D2BB1D-0A10-42D7-ACA1-9D372CB47842}" type="datetime1">
              <a:rPr lang="sl-SI"/>
              <a:pPr/>
              <a:t>9.5.2013</a:t>
            </a:fld>
            <a:endParaRPr lang="sl-SI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841A07-87A0-41B7-9A79-B74B9DB66888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38483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880303-2938-4107-AD7A-DE3BA5C27D70}" type="slidenum">
              <a:rPr lang="sl-SI"/>
              <a:pPr/>
              <a:t>11</a:t>
            </a:fld>
            <a:endParaRPr lang="sl-S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4</a:t>
            </a:fld>
            <a:endParaRPr lang="sl-S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5</a:t>
            </a:fld>
            <a:endParaRPr lang="sl-S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6</a:t>
            </a:fld>
            <a:endParaRPr lang="sl-S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7</a:t>
            </a:fld>
            <a:endParaRPr lang="sl-S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1A07-87A0-41B7-9A79-B74B9DB66888}" type="slidenum">
              <a:rPr lang="sl-SI" smtClean="0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 userDrawn="1"/>
        </p:nvCxnSpPr>
        <p:spPr>
          <a:xfrm>
            <a:off x="525463" y="627063"/>
            <a:ext cx="8077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7"/>
          <p:cNvCxnSpPr/>
          <p:nvPr userDrawn="1"/>
        </p:nvCxnSpPr>
        <p:spPr>
          <a:xfrm>
            <a:off x="541338" y="6248400"/>
            <a:ext cx="8077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3116263" y="42863"/>
            <a:ext cx="2895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Univerza </a:t>
            </a:r>
            <a:r>
              <a:rPr lang="sl-SI" sz="16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i="1" dirty="0">
                <a:latin typeface="Times New Roman" pitchFamily="18" charset="0"/>
                <a:cs typeface="Times New Roman" pitchFamily="18" charset="0"/>
              </a:rPr>
              <a:t>Ljubljani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Fakulteta </a:t>
            </a:r>
            <a:r>
              <a:rPr lang="sl-SI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za strojništvo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458788" y="6323013"/>
            <a:ext cx="3503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sl-SI" sz="1200">
                <a:latin typeface="Times New Roman" pitchFamily="18" charset="0"/>
                <a:cs typeface="Times New Roman" pitchFamily="18" charset="0"/>
              </a:rPr>
              <a:t>Dinamična podobnost pri povečevanju uplinjevalnika s hitro krožečo lebdečo plastjo</a:t>
            </a:r>
          </a:p>
        </p:txBody>
      </p:sp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5181600" y="6248400"/>
            <a:ext cx="35131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0800" dir="18000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r"/>
            <a:r>
              <a:rPr lang="sl-SI" sz="1200">
                <a:latin typeface="Times New Roman" pitchFamily="18" charset="0"/>
                <a:cs typeface="Times New Roman" pitchFamily="18" charset="0"/>
              </a:rPr>
              <a:t>Komunalna energetika, Maribor 14. do 16. maj 2013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629400" y="6553200"/>
            <a:ext cx="2133600" cy="304800"/>
          </a:xfrm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</a:defRPr>
            </a:lvl1pPr>
          </a:lstStyle>
          <a:p>
            <a:fld id="{A56CFE65-6B1B-49D9-8EF8-9E996ECD5FA6}" type="slidenum">
              <a:rPr lang="sl-SI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9E92A-2D5B-43E1-8A14-6FE432C150BA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86C39-7F22-4940-A8D8-EAC28B46866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B9C32-4592-40A7-AC56-C49AAD707D18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C4D1-B796-46A9-8E92-BCEF2A6D490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152A6-7B0A-4650-B707-CF27C09FE037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D89B9-FCFA-44D8-BC1F-B8EDE76919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BDB77-568B-4C2D-BF19-65FE37F71769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35897-8CB2-4D98-9252-5786B29D05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6B56-4B86-4141-8369-029C0B15D459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4E682-98C9-4EF6-8051-0FED5F7BB71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18714-C191-4EDE-9A09-858CD6E71EDF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82D9B-8AFE-47C8-84F0-ECED98DAA91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5B699-9872-420C-92FD-0C27589272CE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02B30-3AF0-4D44-A98F-88AF1CD6BA5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CA6CE-8E9A-4FCD-BF16-B8A5C78B234C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D9B47-94AE-4B62-ADA2-BF54FD1FE7F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D0159-329E-4CC4-B121-29857A6192D2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BE5C9-2994-4F3B-8A34-3BF421BDAE5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D8C-FC30-43E7-AEC6-BBC8FECBB7B1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7FBD4-F08F-445D-BC90-A5565D88DDC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7A4B7-972D-4118-8633-EA3A264FD7D1}" type="datetime1">
              <a:rPr lang="sl-SI"/>
              <a:pPr>
                <a:defRPr/>
              </a:pPr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5FA11F-7D90-4839-A0FA-39A46A4E90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2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FA1FD44B-9C6D-4BDE-A6F5-542297588DF8}" type="slidenum">
              <a:rPr lang="sl-SI"/>
              <a:pPr/>
              <a:t>1</a:t>
            </a:fld>
            <a:endParaRPr lang="sl-SI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43000" y="1371600"/>
            <a:ext cx="708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l-SI" sz="2400" b="1" dirty="0">
                <a:latin typeface="Arial" charset="0"/>
              </a:rPr>
              <a:t>DINAMIČNA PODOBNOST PRI </a:t>
            </a:r>
            <a:r>
              <a:rPr lang="sl-SI" sz="2400" b="1" dirty="0" smtClean="0">
                <a:latin typeface="Arial" charset="0"/>
              </a:rPr>
              <a:t>POVEČEVANJU</a:t>
            </a:r>
            <a:endParaRPr lang="sl-SI" sz="2400" b="1" dirty="0">
              <a:latin typeface="Arial" charset="0"/>
            </a:endParaRPr>
          </a:p>
          <a:p>
            <a:pPr algn="ctr"/>
            <a:r>
              <a:rPr lang="sl-SI" sz="2400" b="1" dirty="0">
                <a:latin typeface="Arial" charset="0"/>
              </a:rPr>
              <a:t>UPLINJEVALNIKA S HITRO KROŽEČO</a:t>
            </a:r>
          </a:p>
          <a:p>
            <a:pPr algn="ctr"/>
            <a:r>
              <a:rPr lang="sl-SI" sz="2400" b="1" dirty="0">
                <a:latin typeface="Arial" charset="0"/>
              </a:rPr>
              <a:t>LEBDEČO PLASTJO</a:t>
            </a:r>
            <a:endParaRPr lang="en-US" sz="2400" dirty="0">
              <a:latin typeface="Arial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90800" y="29718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>
                <a:latin typeface="Arial" charset="0"/>
              </a:rPr>
              <a:t>Jernej Mele, Senegačnik Andrej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38600"/>
            <a:ext cx="207645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572000"/>
            <a:ext cx="3911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0FCEA046-5CBF-41C8-BA4A-EF5AB6011B1F}" type="slidenum">
              <a:rPr lang="sl-SI"/>
              <a:pPr/>
              <a:t>10</a:t>
            </a:fld>
            <a:endParaRPr lang="sl-SI"/>
          </a:p>
        </p:txBody>
      </p:sp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Primerjava obratovalnih parametrov</a:t>
            </a:r>
            <a:endParaRPr lang="sl-SI" sz="2800" baseline="-25000" smtClean="0">
              <a:latin typeface="Arial" charset="0"/>
            </a:endParaRP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457200" y="1447800"/>
          <a:ext cx="7772400" cy="421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4" name="Document" r:id="rId4" imgW="6425484" imgH="3482966" progId="Word.Document.12">
                  <p:embed/>
                </p:oleObj>
              </mc:Choice>
              <mc:Fallback>
                <p:oleObj name="Document" r:id="rId4" imgW="6425484" imgH="3482966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7772400" cy="421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219200" y="5638800"/>
            <a:ext cx="640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l-SI">
                <a:latin typeface="Arial" charset="0"/>
              </a:rPr>
              <a:t>primerjava je izvedena za stabilno obratovanje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F92F1888-D94D-49C1-982A-CCE49B80E357}" type="slidenum">
              <a:rPr lang="sl-SI"/>
              <a:pPr/>
              <a:t>11</a:t>
            </a:fld>
            <a:endParaRPr lang="sl-SI"/>
          </a:p>
        </p:txBody>
      </p:sp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Zaključek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7848600" cy="4195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krožeča lebdeča plast - sodobni uplinjevalniki </a:t>
            </a:r>
          </a:p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možna uporaba katalizatorjev, dober prenos toplote, nadzor uplinjanja, vodna para reagent, vešja vsebnost vodika v sinteznem plinu</a:t>
            </a:r>
          </a:p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izvedeno uspešno 3-kratno povečanje hladne laboratorijske enote na pilotno napravo toplotne moči 750 kW</a:t>
            </a:r>
          </a:p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dinamično podobnost dosegli z uporabo različno velikih delcev</a:t>
            </a:r>
          </a:p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zaradi kemičnih reakcij v pilotni napravi so temperature in od nje odvisne veličine (viskoznost, gostota,…) različne, kar je bilo potrebno upoštevati pri Reynolds-ovem številu delcev</a:t>
            </a:r>
          </a:p>
          <a:p>
            <a:pPr>
              <a:lnSpc>
                <a:spcPct val="90000"/>
              </a:lnSpc>
            </a:pPr>
            <a:r>
              <a:rPr lang="sl-SI" sz="2000" smtClean="0">
                <a:latin typeface="Arial" charset="0"/>
              </a:rPr>
              <a:t>doseženo je stabilno obratovanje pilotne naprave, kar potrjuje uspešno predvidevanje tlačnih padcev po posameznih lebdečih plasteh in elementih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5E68CFEB-D05C-4AA9-A62B-D4065310F1C2}" type="slidenum">
              <a:rPr lang="sl-SI"/>
              <a:pPr/>
              <a:t>2</a:t>
            </a:fld>
            <a:endParaRPr lang="sl-SI"/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457200" y="762000"/>
            <a:ext cx="8229600" cy="533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sl-SI" sz="2800">
                <a:latin typeface="Arial" charset="0"/>
              </a:rPr>
              <a:t>Uplinjanje v lebdeči plasti</a:t>
            </a:r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4343400" y="1524000"/>
            <a:ext cx="4572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latin typeface="Arial" charset="0"/>
              </a:rPr>
              <a:t>uplinjanje biomase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latin typeface="Arial" charset="0"/>
              </a:rPr>
              <a:t>katalitično uplinjanje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latin typeface="Arial" charset="0"/>
              </a:rPr>
              <a:t>reagent – visokotemperaturna vodna para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latin typeface="Arial" charset="0"/>
              </a:rPr>
              <a:t>dve coni – uplinjevalnik, gorilnik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latin typeface="Arial" charset="0"/>
              </a:rPr>
              <a:t>krožeča lebdeča plast </a:t>
            </a:r>
            <a:r>
              <a:rPr lang="sl-SI" sz="2000" dirty="0" smtClean="0">
                <a:latin typeface="Arial" charset="0"/>
              </a:rPr>
              <a:t>(FICFB</a:t>
            </a:r>
            <a:r>
              <a:rPr lang="sl-SI" sz="2000" dirty="0">
                <a:latin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solidFill>
                  <a:srgbClr val="FF3300"/>
                </a:solidFill>
                <a:latin typeface="Arial" charset="0"/>
              </a:rPr>
              <a:t>sintezni plin z visoko </a:t>
            </a:r>
            <a:r>
              <a:rPr lang="sl-SI" sz="2000" dirty="0" err="1">
                <a:solidFill>
                  <a:srgbClr val="FF3300"/>
                </a:solidFill>
                <a:latin typeface="Arial" charset="0"/>
              </a:rPr>
              <a:t>kurilnostjo</a:t>
            </a:r>
            <a:r>
              <a:rPr lang="sl-SI" sz="2000" dirty="0">
                <a:solidFill>
                  <a:srgbClr val="FF3300"/>
                </a:solidFill>
                <a:latin typeface="Arial" charset="0"/>
              </a:rPr>
              <a:t> (~3 x višja kot pri uplinjanju z zrakom)</a:t>
            </a:r>
          </a:p>
        </p:txBody>
      </p:sp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419600"/>
            <a:ext cx="4343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12" name="Picture 8" descr="I:\Jernej\Projekti\Gasifikacija\Doktorat\Življenje in Tehnika\Uplinjanje trdih goriv\Slika 7 - Uplinjanje v lebdeči plasti katalizatorja z vodno paro (FICFB - Fast Internal Circulating Fluidized Bed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0"/>
            <a:ext cx="3736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BB59FA47-9D84-4569-AE87-C01B59205DEE}" type="slidenum">
              <a:rPr lang="sl-SI"/>
              <a:pPr/>
              <a:t>3</a:t>
            </a:fld>
            <a:endParaRPr lang="sl-SI"/>
          </a:p>
        </p:txBody>
      </p:sp>
      <p:sp>
        <p:nvSpPr>
          <p:cNvPr id="409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Načrtovanje 750 kW pilotnega uplinjevalnika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4724400" cy="4343400"/>
          </a:xfrm>
        </p:spPr>
        <p:txBody>
          <a:bodyPr/>
          <a:lstStyle/>
          <a:p>
            <a:r>
              <a:rPr lang="sl-SI" sz="2000" smtClean="0">
                <a:latin typeface="Arial" charset="0"/>
              </a:rPr>
              <a:t>začetna faza – laboratorijski hladni model</a:t>
            </a:r>
          </a:p>
          <a:p>
            <a:r>
              <a:rPr lang="sl-SI" sz="2000" smtClean="0">
                <a:latin typeface="Arial" charset="0"/>
              </a:rPr>
              <a:t>premer reaktorske posode 3-krat manjši od pilotne</a:t>
            </a:r>
          </a:p>
          <a:p>
            <a:r>
              <a:rPr lang="sl-SI" sz="2000" smtClean="0">
                <a:latin typeface="Arial" charset="0"/>
              </a:rPr>
              <a:t>določeni elementi iz stekla</a:t>
            </a:r>
          </a:p>
          <a:p>
            <a:r>
              <a:rPr lang="sl-SI" sz="2000" smtClean="0">
                <a:latin typeface="Arial" charset="0"/>
              </a:rPr>
              <a:t>bistven namen naprave je bil proučevanje dinamike, distributorjev, krožeče lebdeče plasti, sifona</a:t>
            </a:r>
          </a:p>
          <a:p>
            <a:r>
              <a:rPr lang="sl-SI" sz="2000" smtClean="0">
                <a:latin typeface="Arial" charset="0"/>
              </a:rPr>
              <a:t>fluidizacijsko sredstvo je zrak</a:t>
            </a:r>
          </a:p>
          <a:p>
            <a:endParaRPr lang="sl-SI" sz="2000" smtClean="0">
              <a:latin typeface="Arial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981200"/>
            <a:ext cx="3429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1225F6AB-A801-4637-A4AD-F5DAA249C8F6}" type="slidenum">
              <a:rPr lang="sl-SI"/>
              <a:pPr/>
              <a:t>4</a:t>
            </a:fld>
            <a:endParaRPr lang="sl-SI"/>
          </a:p>
        </p:txBody>
      </p:sp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Pilotni uplinjevalnik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4343400" cy="182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sz="2000" smtClean="0">
                <a:latin typeface="Arial" charset="0"/>
              </a:rPr>
              <a:t>izdelan iz temperaturno in abrazijsko obstojnih materialov</a:t>
            </a:r>
          </a:p>
          <a:p>
            <a:pPr>
              <a:lnSpc>
                <a:spcPct val="80000"/>
              </a:lnSpc>
            </a:pPr>
            <a:r>
              <a:rPr lang="sl-SI" sz="2000" smtClean="0">
                <a:latin typeface="Arial" charset="0"/>
              </a:rPr>
              <a:t>fluidizacijsko sredstvo pregreta vodna para in zrak</a:t>
            </a:r>
          </a:p>
          <a:p>
            <a:pPr>
              <a:lnSpc>
                <a:spcPct val="80000"/>
              </a:lnSpc>
            </a:pPr>
            <a:r>
              <a:rPr lang="sl-SI" sz="2000" smtClean="0">
                <a:latin typeface="Arial" charset="0"/>
              </a:rPr>
              <a:t>biomasa – lesni peleti</a:t>
            </a:r>
          </a:p>
          <a:p>
            <a:pPr>
              <a:lnSpc>
                <a:spcPct val="80000"/>
              </a:lnSpc>
            </a:pPr>
            <a:r>
              <a:rPr lang="sl-SI" sz="2000" smtClean="0">
                <a:latin typeface="Arial" charset="0"/>
              </a:rPr>
              <a:t>pomožno gorivo – EL kurilno olje </a:t>
            </a:r>
          </a:p>
        </p:txBody>
      </p:sp>
      <p:pic>
        <p:nvPicPr>
          <p:cNvPr id="33800" name="Picture 8" descr="I:\Jernej\Projekti\Gasifikacija\Fotografije\Testiranje27062012\IMG_4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3429000" cy="4571854"/>
          </a:xfrm>
          <a:prstGeom prst="rect">
            <a:avLst/>
          </a:prstGeom>
          <a:noFill/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3689198" cy="4584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771AC2EB-D0E6-47E9-94E3-4E8A8F36D943}" type="slidenum">
              <a:rPr lang="sl-SI"/>
              <a:pPr/>
              <a:t>5</a:t>
            </a:fld>
            <a:endParaRPr lang="sl-SI"/>
          </a:p>
        </p:txBody>
      </p:sp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Podobnostna teorija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077200" cy="4343400"/>
          </a:xfrm>
        </p:spPr>
        <p:txBody>
          <a:bodyPr/>
          <a:lstStyle/>
          <a:p>
            <a:pPr>
              <a:buNone/>
            </a:pPr>
            <a:r>
              <a:rPr lang="sl-SI" sz="2000" dirty="0" err="1" smtClean="0">
                <a:latin typeface="Arial" charset="0"/>
              </a:rPr>
              <a:t>Brezdimenzijska</a:t>
            </a:r>
            <a:r>
              <a:rPr lang="sl-SI" sz="2000" dirty="0" smtClean="0">
                <a:latin typeface="Arial" charset="0"/>
              </a:rPr>
              <a:t> števila izražena kot:</a:t>
            </a:r>
          </a:p>
          <a:p>
            <a:r>
              <a:rPr lang="sl-SI" sz="2000" dirty="0" smtClean="0">
                <a:latin typeface="Arial" charset="0"/>
              </a:rPr>
              <a:t>enačbe v </a:t>
            </a:r>
            <a:r>
              <a:rPr lang="sl-SI" sz="2000" dirty="0" err="1" smtClean="0">
                <a:latin typeface="Arial" charset="0"/>
              </a:rPr>
              <a:t>brezdimenzijski</a:t>
            </a:r>
            <a:r>
              <a:rPr lang="sl-SI" sz="2000" dirty="0" smtClean="0">
                <a:latin typeface="Arial" charset="0"/>
              </a:rPr>
              <a:t> obliki</a:t>
            </a:r>
          </a:p>
          <a:p>
            <a:r>
              <a:rPr lang="sl-SI" sz="2000" dirty="0" smtClean="0">
                <a:latin typeface="Arial" charset="0"/>
              </a:rPr>
              <a:t>z dimenzijsko analizo</a:t>
            </a:r>
          </a:p>
          <a:p>
            <a:r>
              <a:rPr lang="sl-SI" sz="2000" dirty="0" smtClean="0">
                <a:latin typeface="Arial" charset="0"/>
              </a:rPr>
              <a:t>dva fizikalna pojava sta si podobna, če je vrednost njunih karakterističnih </a:t>
            </a:r>
            <a:r>
              <a:rPr lang="sl-SI" sz="2000" dirty="0" err="1" smtClean="0">
                <a:latin typeface="Arial" charset="0"/>
              </a:rPr>
              <a:t>brezdimenzijskih</a:t>
            </a:r>
            <a:r>
              <a:rPr lang="sl-SI" sz="2000" dirty="0" smtClean="0">
                <a:latin typeface="Arial" charset="0"/>
              </a:rPr>
              <a:t> števil enaka</a:t>
            </a:r>
          </a:p>
          <a:p>
            <a:r>
              <a:rPr lang="sl-SI" sz="2000" dirty="0" smtClean="0">
                <a:latin typeface="Arial" charset="0"/>
              </a:rPr>
              <a:t>praktična uporabnost je v prenosu rezultatov meritev izvedenih na modelu na realne naprave</a:t>
            </a:r>
          </a:p>
          <a:p>
            <a:r>
              <a:rPr lang="sl-SI" sz="2000" dirty="0" smtClean="0">
                <a:latin typeface="Arial" charset="0"/>
              </a:rPr>
              <a:t>nekateri najvažnejši kriteriji podobnosti s področja prenosa impulza, toplote in snovi: geometrijski, </a:t>
            </a:r>
            <a:r>
              <a:rPr lang="sl-SI" sz="2000" dirty="0" err="1" smtClean="0">
                <a:latin typeface="Arial" charset="0"/>
              </a:rPr>
              <a:t>kinematični</a:t>
            </a:r>
            <a:r>
              <a:rPr lang="sl-SI" sz="2000" dirty="0" smtClean="0">
                <a:latin typeface="Arial" charset="0"/>
              </a:rPr>
              <a:t>, dinamični, termični, snovni,…</a:t>
            </a:r>
          </a:p>
          <a:p>
            <a:r>
              <a:rPr lang="sl-SI" sz="2000" dirty="0" smtClean="0">
                <a:latin typeface="Arial" charset="0"/>
              </a:rPr>
              <a:t>v praksi ni možno zadostiti vsem kriterijem – omejimo se na tiste z največjim vplivom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0931EB53-2404-4445-B67E-CE8452C629EC}" type="slidenum">
              <a:rPr lang="sl-SI"/>
              <a:pPr/>
              <a:t>6</a:t>
            </a:fld>
            <a:endParaRPr lang="sl-SI"/>
          </a:p>
        </p:txBody>
      </p:sp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Primerjava tokov</a:t>
            </a:r>
            <a:endParaRPr lang="sl-SI" sz="2800" baseline="-25000" smtClean="0">
              <a:latin typeface="Arial" charset="0"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077200" cy="990600"/>
          </a:xfrm>
        </p:spPr>
        <p:txBody>
          <a:bodyPr/>
          <a:lstStyle/>
          <a:p>
            <a:r>
              <a:rPr lang="sl-SI" sz="2000" smtClean="0">
                <a:latin typeface="Arial" charset="0"/>
              </a:rPr>
              <a:t>skladnost geometrije in podobnost Reynoldsovega števila za delec</a:t>
            </a:r>
          </a:p>
          <a:p>
            <a:endParaRPr lang="sl-SI" sz="2000" i="1" smtClean="0">
              <a:latin typeface="Arial" charset="0"/>
            </a:endParaRPr>
          </a:p>
          <a:p>
            <a:r>
              <a:rPr lang="sl-SI" sz="2000" i="1" smtClean="0">
                <a:latin typeface="Arial" charset="0"/>
              </a:rPr>
              <a:t>Re</a:t>
            </a:r>
            <a:r>
              <a:rPr lang="sl-SI" sz="2000" baseline="-25000" smtClean="0">
                <a:latin typeface="Arial" charset="0"/>
              </a:rPr>
              <a:t>p</a:t>
            </a:r>
            <a:r>
              <a:rPr lang="sl-SI" sz="2000" smtClean="0">
                <a:latin typeface="Arial" charset="0"/>
              </a:rPr>
              <a:t>(model) </a:t>
            </a:r>
            <a:r>
              <a:rPr lang="sl-SI" sz="2000" smtClean="0">
                <a:latin typeface="Arial" charset="0"/>
                <a:sym typeface="Symbol" pitchFamily="18" charset="2"/>
              </a:rPr>
              <a:t> </a:t>
            </a:r>
            <a:r>
              <a:rPr lang="sl-SI" sz="2000" i="1" smtClean="0">
                <a:latin typeface="Arial" charset="0"/>
                <a:sym typeface="Symbol" pitchFamily="18" charset="2"/>
              </a:rPr>
              <a:t>Re</a:t>
            </a:r>
            <a:r>
              <a:rPr lang="sl-SI" sz="2000" baseline="-25000" smtClean="0">
                <a:latin typeface="Arial" charset="0"/>
                <a:sym typeface="Symbol" pitchFamily="18" charset="2"/>
              </a:rPr>
              <a:t>p</a:t>
            </a:r>
            <a:r>
              <a:rPr lang="sl-SI" sz="2000" smtClean="0">
                <a:latin typeface="Arial" charset="0"/>
                <a:sym typeface="Symbol" pitchFamily="18" charset="2"/>
              </a:rPr>
              <a:t>(naprava)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895600"/>
            <a:ext cx="2514600" cy="893763"/>
          </a:xfrm>
          <a:prstGeom prst="rect">
            <a:avLst/>
          </a:prstGeom>
          <a:noFill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810000" y="2819400"/>
            <a:ext cx="4724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i="1">
                <a:latin typeface="Arial" charset="0"/>
              </a:rPr>
              <a:t>d</a:t>
            </a:r>
            <a:r>
              <a:rPr lang="en-GB" i="1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 – </a:t>
            </a:r>
            <a:r>
              <a:rPr lang="sl-SI">
                <a:latin typeface="Arial" charset="0"/>
              </a:rPr>
              <a:t>povprečni premer delca</a:t>
            </a:r>
            <a:r>
              <a:rPr lang="en-GB">
                <a:latin typeface="Arial" charset="0"/>
              </a:rPr>
              <a:t>, </a:t>
            </a:r>
            <a:r>
              <a:rPr lang="en-GB" i="1">
                <a:latin typeface="Arial" charset="0"/>
              </a:rPr>
              <a:t>v</a:t>
            </a:r>
            <a:r>
              <a:rPr lang="en-GB" i="1" baseline="-25000">
                <a:latin typeface="Arial" charset="0"/>
              </a:rPr>
              <a:t>g</a:t>
            </a:r>
            <a:r>
              <a:rPr lang="en-GB">
                <a:latin typeface="Arial" charset="0"/>
              </a:rPr>
              <a:t> – </a:t>
            </a:r>
            <a:r>
              <a:rPr lang="sl-SI">
                <a:latin typeface="Arial" charset="0"/>
              </a:rPr>
              <a:t>hitrost plina</a:t>
            </a:r>
            <a:r>
              <a:rPr lang="en-GB">
                <a:latin typeface="Arial" charset="0"/>
              </a:rPr>
              <a:t>, </a:t>
            </a:r>
            <a:r>
              <a:rPr lang="en-GB" i="1">
                <a:latin typeface="Arial" charset="0"/>
              </a:rPr>
              <a:t>ρ</a:t>
            </a:r>
            <a:r>
              <a:rPr lang="en-GB" i="1" baseline="-25000">
                <a:latin typeface="Arial" charset="0"/>
              </a:rPr>
              <a:t>g</a:t>
            </a:r>
            <a:r>
              <a:rPr lang="en-GB">
                <a:latin typeface="Arial" charset="0"/>
              </a:rPr>
              <a:t> – </a:t>
            </a:r>
            <a:r>
              <a:rPr lang="sl-SI">
                <a:latin typeface="Arial" charset="0"/>
              </a:rPr>
              <a:t>gostota plina</a:t>
            </a:r>
            <a:r>
              <a:rPr lang="en-GB">
                <a:latin typeface="Arial" charset="0"/>
              </a:rPr>
              <a:t>, </a:t>
            </a:r>
            <a:r>
              <a:rPr lang="en-GB" i="1">
                <a:latin typeface="Arial" charset="0"/>
              </a:rPr>
              <a:t>η</a:t>
            </a:r>
            <a:r>
              <a:rPr lang="en-GB" i="1" baseline="-25000">
                <a:latin typeface="Arial" charset="0"/>
              </a:rPr>
              <a:t>g</a:t>
            </a:r>
            <a:r>
              <a:rPr lang="en-GB">
                <a:latin typeface="Arial" charset="0"/>
              </a:rPr>
              <a:t> </a:t>
            </a:r>
            <a:r>
              <a:rPr lang="sl-SI">
                <a:latin typeface="Arial" charset="0"/>
              </a:rPr>
              <a:t>dinamična viskoznost plina </a:t>
            </a: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685800" y="40386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>
                <a:latin typeface="Arial" charset="0"/>
              </a:rPr>
              <a:t>veliko raziskovalcev predlaga razne analitično aproksimativne korelacije za določitev </a:t>
            </a:r>
            <a:r>
              <a:rPr lang="sl-SI" sz="2000" i="1">
                <a:latin typeface="Arial" charset="0"/>
              </a:rPr>
              <a:t>Re</a:t>
            </a:r>
            <a:r>
              <a:rPr lang="sl-SI" sz="2000" baseline="-25000">
                <a:latin typeface="Arial" charset="0"/>
              </a:rPr>
              <a:t>p</a:t>
            </a:r>
            <a:r>
              <a:rPr lang="sl-SI" sz="2000">
                <a:latin typeface="Arial" charset="0"/>
              </a:rPr>
              <a:t> za različne režime fluidizacije delcev</a:t>
            </a:r>
            <a:endParaRPr lang="sl-SI" sz="2000">
              <a:latin typeface="Arial" charset="0"/>
              <a:sym typeface="Symbol" pitchFamily="18" charset="2"/>
            </a:endParaRPr>
          </a:p>
        </p:txBody>
      </p:sp>
      <p:pic>
        <p:nvPicPr>
          <p:cNvPr id="35854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953000"/>
            <a:ext cx="2667000" cy="674688"/>
          </a:xfrm>
          <a:prstGeom prst="rect">
            <a:avLst/>
          </a:prstGeom>
          <a:noFill/>
        </p:spPr>
      </p:pic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914400" y="5715000"/>
            <a:ext cx="449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1600" i="1">
                <a:latin typeface="Arial" charset="0"/>
              </a:rPr>
              <a:t>mf</a:t>
            </a:r>
            <a:r>
              <a:rPr lang="sl-SI" sz="1600">
                <a:latin typeface="Arial" charset="0"/>
              </a:rPr>
              <a:t> - režim minimalne fluidizacije</a:t>
            </a:r>
          </a:p>
        </p:txBody>
      </p:sp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105400"/>
            <a:ext cx="4419600" cy="42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3342DA5D-F567-459D-B23B-AE95471E1EF6}" type="slidenum">
              <a:rPr lang="sl-SI"/>
              <a:pPr/>
              <a:t>7</a:t>
            </a:fld>
            <a:endParaRPr lang="sl-SI"/>
          </a:p>
        </p:txBody>
      </p:sp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Fluidizacija delcev</a:t>
            </a:r>
            <a:endParaRPr lang="sl-SI" sz="2800" baseline="-25000" smtClean="0">
              <a:latin typeface="Arial" charset="0"/>
            </a:endParaRP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457200" y="13716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1600" dirty="0">
                <a:latin typeface="Arial" charset="0"/>
              </a:rPr>
              <a:t>empirično </a:t>
            </a:r>
            <a:r>
              <a:rPr lang="sl-SI" sz="1600" dirty="0" err="1">
                <a:latin typeface="Arial" charset="0"/>
              </a:rPr>
              <a:t>aproksimacijske</a:t>
            </a:r>
            <a:r>
              <a:rPr lang="sl-SI" sz="1600" dirty="0">
                <a:latin typeface="Arial" charset="0"/>
              </a:rPr>
              <a:t> in analitične enačbe za različne režime fluidizacije delcev – za hitrost fluidizacijskega plina in tlačni padec v lebdeči plasti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1600" dirty="0">
                <a:latin typeface="Arial" charset="0"/>
                <a:sym typeface="Symbol" pitchFamily="18" charset="2"/>
              </a:rPr>
              <a:t>minimalna </a:t>
            </a:r>
            <a:r>
              <a:rPr lang="sl-SI" sz="1600" dirty="0" err="1">
                <a:latin typeface="Arial" charset="0"/>
                <a:sym typeface="Symbol" pitchFamily="18" charset="2"/>
              </a:rPr>
              <a:t>fluidizacija</a:t>
            </a:r>
            <a:endParaRPr lang="sl-SI" sz="1600" dirty="0">
              <a:latin typeface="Arial" charset="0"/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1600" dirty="0">
                <a:latin typeface="Arial" charset="0"/>
                <a:sym typeface="Symbol" pitchFamily="18" charset="2"/>
              </a:rPr>
              <a:t>popolna </a:t>
            </a:r>
            <a:r>
              <a:rPr lang="sl-SI" sz="1600" dirty="0" err="1">
                <a:latin typeface="Arial" charset="0"/>
                <a:sym typeface="Symbol" pitchFamily="18" charset="2"/>
              </a:rPr>
              <a:t>fluidizacija</a:t>
            </a:r>
            <a:endParaRPr lang="sl-SI" sz="1600" dirty="0">
              <a:latin typeface="Arial" charset="0"/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1600" dirty="0">
                <a:latin typeface="Arial" charset="0"/>
                <a:sym typeface="Symbol" pitchFamily="18" charset="2"/>
              </a:rPr>
              <a:t>pnevmatski transport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sl-SI" sz="1600" dirty="0">
              <a:latin typeface="Arial" charset="0"/>
              <a:sym typeface="Symbol" pitchFamily="18" charset="2"/>
            </a:endParaRPr>
          </a:p>
        </p:txBody>
      </p:sp>
      <p:pic>
        <p:nvPicPr>
          <p:cNvPr id="52236" name="Picture 12" descr="I:\Jernej\Projekti\Gasifikacija\Doktorat\Življenje in Tehnika\Fluidizacija\Slika 2 - Stanja in režimi lebdeče plasti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809611"/>
            <a:ext cx="5105400" cy="3362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C6DA1ED7-5704-4DDE-A589-FF43FE7815C6}" type="slidenum">
              <a:rPr lang="sl-SI"/>
              <a:pPr/>
              <a:t>8</a:t>
            </a:fld>
            <a:endParaRPr lang="sl-SI"/>
          </a:p>
        </p:txBody>
      </p:sp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Dimenzioniranje pilotne naprave</a:t>
            </a:r>
            <a:endParaRPr lang="sl-SI" sz="2800" baseline="-25000" smtClean="0">
              <a:latin typeface="Arial" charset="0"/>
            </a:endParaRP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1752600" y="5638800"/>
            <a:ext cx="640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000">
                <a:latin typeface="Arial" charset="0"/>
              </a:rPr>
              <a:t>laboratorijski model               pilotna naprava 750 kW </a:t>
            </a:r>
          </a:p>
        </p:txBody>
      </p:sp>
      <p:pic>
        <p:nvPicPr>
          <p:cNvPr id="50177" name="Picture 1" descr="I:\Jernej\Projekti\Gasifikacija\Doktorat\Komunalna energetika 2013\slike\Slika7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045" y="1295400"/>
            <a:ext cx="2467155" cy="4343400"/>
          </a:xfrm>
          <a:prstGeom prst="rect">
            <a:avLst/>
          </a:prstGeom>
          <a:noFill/>
        </p:spPr>
      </p:pic>
      <p:pic>
        <p:nvPicPr>
          <p:cNvPr id="50178" name="Picture 2" descr="I:\Jernej\Projekti\Gasifikacija\Doktorat\Komunalna energetika 2013\slike\Slika8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365438"/>
            <a:ext cx="2057400" cy="428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fld id="{3B6AB5C2-C885-4E14-96A9-A6C499D14D91}" type="slidenum">
              <a:rPr lang="sl-SI"/>
              <a:pPr/>
              <a:t>9</a:t>
            </a:fld>
            <a:endParaRPr lang="sl-SI"/>
          </a:p>
        </p:txBody>
      </p:sp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533400"/>
          </a:xfrm>
          <a:solidFill>
            <a:srgbClr val="FFFF99"/>
          </a:solidFill>
        </p:spPr>
        <p:txBody>
          <a:bodyPr/>
          <a:lstStyle/>
          <a:p>
            <a:r>
              <a:rPr lang="sl-SI" sz="2800" smtClean="0">
                <a:latin typeface="Arial" charset="0"/>
              </a:rPr>
              <a:t>Primerjava parametrov</a:t>
            </a:r>
            <a:endParaRPr lang="sl-SI" sz="2800" baseline="-25000" smtClean="0">
              <a:latin typeface="Arial" charset="0"/>
            </a:endParaRPr>
          </a:p>
        </p:txBody>
      </p:sp>
      <p:graphicFrame>
        <p:nvGraphicFramePr>
          <p:cNvPr id="48780" name="Object 652"/>
          <p:cNvGraphicFramePr>
            <a:graphicFrameLocks noChangeAspect="1"/>
          </p:cNvGraphicFramePr>
          <p:nvPr/>
        </p:nvGraphicFramePr>
        <p:xfrm>
          <a:off x="1066800" y="1600200"/>
          <a:ext cx="7391400" cy="434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82" name="Document" r:id="rId4" imgW="6412872" imgH="3770574" progId="Word.Document.12">
                  <p:embed/>
                </p:oleObj>
              </mc:Choice>
              <mc:Fallback>
                <p:oleObj name="Document" r:id="rId4" imgW="6412872" imgH="3770574" progId="Word.Document.12">
                  <p:embed/>
                  <p:pic>
                    <p:nvPicPr>
                      <p:cNvPr id="0" name="Picture 6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600200"/>
                        <a:ext cx="7391400" cy="434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426</Words>
  <Application>Microsoft Office PowerPoint</Application>
  <PresentationFormat>On-screen Show (4:3)</PresentationFormat>
  <Paragraphs>76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Document</vt:lpstr>
      <vt:lpstr>PowerPoint Presentation</vt:lpstr>
      <vt:lpstr>PowerPoint Presentation</vt:lpstr>
      <vt:lpstr>Načrtovanje 750 kW pilotnega uplinjevalnika</vt:lpstr>
      <vt:lpstr>Pilotni uplinjevalnik</vt:lpstr>
      <vt:lpstr>Podobnostna teorija</vt:lpstr>
      <vt:lpstr>Primerjava tokov</vt:lpstr>
      <vt:lpstr>Fluidizacija delcev</vt:lpstr>
      <vt:lpstr>Dimenzioniranje pilotne naprave</vt:lpstr>
      <vt:lpstr>Primerjava parametrov</vt:lpstr>
      <vt:lpstr>Primerjava obratovalnih parametrov</vt:lpstr>
      <vt:lpstr>Zaključek</vt:lpstr>
    </vt:vector>
  </TitlesOfParts>
  <Company>Faculty of Mechanical Engineering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Kustrin</dc:creator>
  <cp:lastModifiedBy>Andrej Senegačnik</cp:lastModifiedBy>
  <cp:revision>41</cp:revision>
  <dcterms:created xsi:type="dcterms:W3CDTF">2012-05-10T08:04:41Z</dcterms:created>
  <dcterms:modified xsi:type="dcterms:W3CDTF">2013-05-09T12:49:14Z</dcterms:modified>
</cp:coreProperties>
</file>