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80" r:id="rId2"/>
    <p:sldId id="382" r:id="rId3"/>
    <p:sldId id="383" r:id="rId4"/>
    <p:sldId id="405" r:id="rId5"/>
    <p:sldId id="381" r:id="rId6"/>
    <p:sldId id="385" r:id="rId7"/>
    <p:sldId id="386" r:id="rId8"/>
    <p:sldId id="387" r:id="rId9"/>
    <p:sldId id="389" r:id="rId10"/>
    <p:sldId id="390" r:id="rId11"/>
    <p:sldId id="401" r:id="rId12"/>
    <p:sldId id="402" r:id="rId13"/>
    <p:sldId id="395" r:id="rId14"/>
    <p:sldId id="396" r:id="rId15"/>
    <p:sldId id="397" r:id="rId16"/>
    <p:sldId id="403" r:id="rId17"/>
    <p:sldId id="398" r:id="rId18"/>
    <p:sldId id="399" r:id="rId19"/>
    <p:sldId id="391" r:id="rId20"/>
    <p:sldId id="392" r:id="rId21"/>
    <p:sldId id="393" r:id="rId22"/>
    <p:sldId id="394" r:id="rId23"/>
    <p:sldId id="406" r:id="rId24"/>
    <p:sldId id="409" r:id="rId25"/>
    <p:sldId id="407" r:id="rId26"/>
    <p:sldId id="408" r:id="rId27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A6E4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25" autoAdjust="0"/>
    <p:restoredTop sz="97266" autoAdjust="0"/>
  </p:normalViewPr>
  <p:slideViewPr>
    <p:cSldViewPr snapToGrid="0">
      <p:cViewPr>
        <p:scale>
          <a:sx n="80" d="100"/>
          <a:sy n="80" d="100"/>
        </p:scale>
        <p:origin x="-2430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image" Target="../media/image37.emf"/><Relationship Id="rId4" Type="http://schemas.openxmlformats.org/officeDocument/2006/relationships/image" Target="../media/image40.e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22.emf"/><Relationship Id="rId1" Type="http://schemas.openxmlformats.org/officeDocument/2006/relationships/image" Target="../media/image4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 smtClean="0"/>
              <a:t>Click to edit Master text styles</a:t>
            </a:r>
          </a:p>
          <a:p>
            <a:pPr lvl="1"/>
            <a:r>
              <a:rPr lang="sl-SI" noProof="0" smtClean="0"/>
              <a:t>Second level</a:t>
            </a:r>
          </a:p>
          <a:p>
            <a:pPr lvl="2"/>
            <a:r>
              <a:rPr lang="sl-SI" noProof="0" smtClean="0"/>
              <a:t>Third level</a:t>
            </a:r>
          </a:p>
          <a:p>
            <a:pPr lvl="3"/>
            <a:r>
              <a:rPr lang="sl-SI" noProof="0" smtClean="0"/>
              <a:t>Fourth level</a:t>
            </a:r>
          </a:p>
          <a:p>
            <a:pPr lvl="4"/>
            <a:r>
              <a:rPr lang="sl-SI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D10B488C-AAE8-432D-9C5C-5826DCDFAFE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508268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l-SI" i="1" smtClean="0"/>
              <a:t>Želja vsake države, pa tudi državljanov je samooskrba z energijo. Države udejanjajo to v okviru 'velike' energetike z nacionalnimi energetskimi programi, v okviru 'male' energetike pa s podporami za gradnjo manjših, učinkovitih enot, običajno na obnovljive energetske vire.</a:t>
            </a:r>
            <a:endParaRPr lang="sl-SI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CE7BE42-2DF1-44B4-8586-3FD41DC4EEEF}" type="slidenum">
              <a:rPr lang="sl-SI">
                <a:latin typeface="Arial" charset="0"/>
              </a:rPr>
              <a:pPr eaLnBrk="1" hangingPunct="1"/>
              <a:t>3</a:t>
            </a:fld>
            <a:endParaRPr lang="sl-SI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l-SI" smtClean="0"/>
              <a:t>Če primerjamo sliki, vidimo, da je sedaj polje sončnih modulov v celoti osončeno. Zaradi večje kotne višine sonca, ki jo sonce doseže med tem časom, se je posledično skrajšala dolžina sence drevesa. S simulacijo senčenja smo se torej prepričali, da naši izračuni držijo, saj senčenje po 10 min ni več prisotno.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0F6089D-BC85-43DA-A340-096D81A895FE}" type="slidenum">
              <a:rPr lang="sl-SI">
                <a:latin typeface="Arial" charset="0"/>
              </a:rPr>
              <a:pPr eaLnBrk="1" hangingPunct="1"/>
              <a:t>21</a:t>
            </a:fld>
            <a:endParaRPr lang="sl-SI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l-SI" smtClean="0"/>
              <a:t>Ob upoštevanju DDV  19 let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BF03434-18EB-4B60-826E-DFACBF753FC7}" type="slidenum">
              <a:rPr lang="sl-SI">
                <a:latin typeface="Arial" charset="0"/>
              </a:rPr>
              <a:pPr eaLnBrk="1" hangingPunct="1"/>
              <a:t>24</a:t>
            </a:fld>
            <a:endParaRPr lang="sl-SI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33957-7226-44E1-A90F-9FB6A0BC7C0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93344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CFE40-6E1A-4516-9B37-8E7B9DAAE32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63849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B8BBB-E309-44BA-B449-67CD6DD7C55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04261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29F70-59EE-4DCC-8A79-42AFBE7BCD9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4460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sl-SI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BA3CC-A548-471C-B35F-1D5F973E7E2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86109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4E76B-2248-4A64-80CD-E23CD7D4A0B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46632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A3F1B-E92C-4F67-A02E-A344E45D334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5021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D325A-F608-47D3-BF22-E7D77073C31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70864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72455-E1C4-48F5-9115-D52123C3D63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02323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29785-800F-42AE-8F47-8E54FC07848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56867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B4EB6-CCEA-43BB-80C2-036E60B7D52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7652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189F4-E348-4DD3-9155-C3FD1231390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9602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A63A1-BC38-4FD2-9AA4-C4C500A41C76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3013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BC2D3-E55F-4C96-969C-D5C434866ED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44146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FBA45-9642-4BB5-A138-9C68A78F49AB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11935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B8FBDE6D-A01C-4E1B-8195-5FCB341B59D0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package" Target="../embeddings/Microsoft_Word_Document12.docx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Document13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Document14.docx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17.bin"/><Relationship Id="rId7" Type="http://schemas.openxmlformats.org/officeDocument/2006/relationships/package" Target="../embeddings/Microsoft_Word_Document1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1.emf"/><Relationship Id="rId5" Type="http://schemas.openxmlformats.org/officeDocument/2006/relationships/image" Target="../media/image19.emf"/><Relationship Id="rId10" Type="http://schemas.openxmlformats.org/officeDocument/2006/relationships/package" Target="../embeddings/Microsoft_Word_Document17.docx"/><Relationship Id="rId4" Type="http://schemas.openxmlformats.org/officeDocument/2006/relationships/package" Target="../embeddings/Microsoft_Word_Document15.docx"/><Relationship Id="rId9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oleObject" Target="../embeddings/oleObject20.bin"/><Relationship Id="rId7" Type="http://schemas.openxmlformats.org/officeDocument/2006/relationships/package" Target="../embeddings/Microsoft_Word_Document1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2.emf"/><Relationship Id="rId4" Type="http://schemas.openxmlformats.org/officeDocument/2006/relationships/package" Target="../embeddings/Microsoft_Word_Document18.docx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oleObject" Target="../embeddings/oleObject22.bin"/><Relationship Id="rId7" Type="http://schemas.openxmlformats.org/officeDocument/2006/relationships/package" Target="../embeddings/Microsoft_Word_Document2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4.emf"/><Relationship Id="rId4" Type="http://schemas.openxmlformats.org/officeDocument/2006/relationships/package" Target="../embeddings/Microsoft_Word_Document20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6.emf"/><Relationship Id="rId4" Type="http://schemas.openxmlformats.org/officeDocument/2006/relationships/package" Target="../embeddings/Microsoft_Word_Document22.docx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oleObject" Target="../embeddings/oleObject25.bin"/><Relationship Id="rId7" Type="http://schemas.openxmlformats.org/officeDocument/2006/relationships/package" Target="../embeddings/Microsoft_Word_Document2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29.emf"/><Relationship Id="rId5" Type="http://schemas.openxmlformats.org/officeDocument/2006/relationships/image" Target="../media/image27.emf"/><Relationship Id="rId10" Type="http://schemas.openxmlformats.org/officeDocument/2006/relationships/package" Target="../embeddings/Microsoft_Word_Document25.docx"/><Relationship Id="rId4" Type="http://schemas.openxmlformats.org/officeDocument/2006/relationships/package" Target="../embeddings/Microsoft_Word_Document23.docx"/><Relationship Id="rId9" Type="http://schemas.openxmlformats.org/officeDocument/2006/relationships/oleObject" Target="../embeddings/oleObject2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27.docx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32.png"/><Relationship Id="rId5" Type="http://schemas.openxmlformats.org/officeDocument/2006/relationships/image" Target="../media/image30.emf"/><Relationship Id="rId4" Type="http://schemas.openxmlformats.org/officeDocument/2006/relationships/package" Target="../embeddings/Microsoft_Word_Document26.docx"/><Relationship Id="rId9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oleObject" Target="../embeddings/oleObject30.bin"/><Relationship Id="rId7" Type="http://schemas.openxmlformats.org/officeDocument/2006/relationships/package" Target="../embeddings/Microsoft_Word_Document2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35.emf"/><Relationship Id="rId5" Type="http://schemas.openxmlformats.org/officeDocument/2006/relationships/image" Target="../media/image33.emf"/><Relationship Id="rId10" Type="http://schemas.openxmlformats.org/officeDocument/2006/relationships/package" Target="../embeddings/Microsoft_Word_Document30.docx"/><Relationship Id="rId4" Type="http://schemas.openxmlformats.org/officeDocument/2006/relationships/package" Target="../embeddings/Microsoft_Word_Document28.docx"/><Relationship Id="rId9" Type="http://schemas.openxmlformats.org/officeDocument/2006/relationships/oleObject" Target="../embeddings/oleObject3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36.emf"/><Relationship Id="rId4" Type="http://schemas.openxmlformats.org/officeDocument/2006/relationships/package" Target="../embeddings/Microsoft_Word_Document31.docx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33.docx"/><Relationship Id="rId13" Type="http://schemas.openxmlformats.org/officeDocument/2006/relationships/oleObject" Target="../embeddings/oleObject37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3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7.emf"/><Relationship Id="rId11" Type="http://schemas.openxmlformats.org/officeDocument/2006/relationships/package" Target="../embeddings/Microsoft_Word_Document34.docx"/><Relationship Id="rId5" Type="http://schemas.openxmlformats.org/officeDocument/2006/relationships/package" Target="../embeddings/Microsoft_Word_Document32.docx"/><Relationship Id="rId15" Type="http://schemas.openxmlformats.org/officeDocument/2006/relationships/image" Target="../media/image40.emf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8.emf"/><Relationship Id="rId14" Type="http://schemas.openxmlformats.org/officeDocument/2006/relationships/package" Target="../embeddings/Microsoft_Word_Document35.docx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37.docx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4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.jpeg"/><Relationship Id="rId11" Type="http://schemas.openxmlformats.org/officeDocument/2006/relationships/package" Target="../embeddings/Microsoft_Word_Document38.docx"/><Relationship Id="rId5" Type="http://schemas.openxmlformats.org/officeDocument/2006/relationships/image" Target="../media/image41.emf"/><Relationship Id="rId10" Type="http://schemas.openxmlformats.org/officeDocument/2006/relationships/oleObject" Target="../embeddings/oleObject40.bin"/><Relationship Id="rId4" Type="http://schemas.openxmlformats.org/officeDocument/2006/relationships/package" Target="../embeddings/Microsoft_Word_Document36.docx"/><Relationship Id="rId9" Type="http://schemas.openxmlformats.org/officeDocument/2006/relationships/image" Target="../media/image2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43.emf"/><Relationship Id="rId5" Type="http://schemas.openxmlformats.org/officeDocument/2006/relationships/package" Target="../embeddings/Microsoft_Word_Document39.docx"/><Relationship Id="rId4" Type="http://schemas.openxmlformats.org/officeDocument/2006/relationships/oleObject" Target="../embeddings/oleObject4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40.docx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Relationship Id="rId9" Type="http://schemas.openxmlformats.org/officeDocument/2006/relationships/image" Target="../media/image4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49.emf"/><Relationship Id="rId4" Type="http://schemas.openxmlformats.org/officeDocument/2006/relationships/package" Target="../embeddings/Microsoft_Word_Document41.docx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2.docx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4.bin"/><Relationship Id="rId7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3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Word_Document5.docx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7.bin"/><Relationship Id="rId7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1.emf"/><Relationship Id="rId5" Type="http://schemas.openxmlformats.org/officeDocument/2006/relationships/image" Target="../media/image9.emf"/><Relationship Id="rId10" Type="http://schemas.openxmlformats.org/officeDocument/2006/relationships/package" Target="../embeddings/Microsoft_Word_Document8.docx"/><Relationship Id="rId4" Type="http://schemas.openxmlformats.org/officeDocument/2006/relationships/package" Target="../embeddings/Microsoft_Word_Document6.docx"/><Relationship Id="rId9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9.docx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oleObject" Target="../embeddings/oleObject11.bin"/><Relationship Id="rId7" Type="http://schemas.openxmlformats.org/officeDocument/2006/relationships/package" Target="../embeddings/Microsoft_Word_Document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Document10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Grp="1" noChangeAspect="1"/>
          </p:cNvGraphicFramePr>
          <p:nvPr>
            <p:ph type="title"/>
          </p:nvPr>
        </p:nvGraphicFramePr>
        <p:xfrm>
          <a:off x="0" y="274638"/>
          <a:ext cx="914400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ocument" r:id="rId4" imgW="5919961" imgH="896695" progId="Word.Document.8">
                  <p:embed/>
                </p:oleObj>
              </mc:Choice>
              <mc:Fallback>
                <p:oleObj name="Document" r:id="rId4" imgW="5919961" imgH="896695" progId="Word.Document.8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74638"/>
                        <a:ext cx="9144000" cy="1384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sl-SI" sz="2400" b="1" smtClean="0"/>
              <a:t>Primerjava izračuna senčenja sončne elektrarne z meritvami</a:t>
            </a:r>
          </a:p>
          <a:p>
            <a:pPr marL="0" indent="0" algn="ctr">
              <a:spcBef>
                <a:spcPts val="1200"/>
              </a:spcBef>
              <a:buFontTx/>
              <a:buNone/>
            </a:pPr>
            <a:r>
              <a:rPr lang="en-US" sz="2400" b="1" smtClean="0"/>
              <a:t>Comparison between mathematical computation of shading of solar power plant and measurements</a:t>
            </a:r>
            <a:endParaRPr lang="en-US" sz="2400" smtClean="0"/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sl-SI" sz="2000" b="1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sl-SI" sz="2000" b="1" smtClean="0">
                <a:latin typeface="Times New Roman" pitchFamily="18" charset="0"/>
              </a:rPr>
              <a:t>Dejan ŽELEZNIK,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sl-SI" sz="2000" b="1" smtClean="0">
                <a:latin typeface="Times New Roman" pitchFamily="18" charset="0"/>
              </a:rPr>
              <a:t>Sebastijan SEME, 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sl-SI" sz="2000" b="1" smtClean="0">
                <a:latin typeface="Times New Roman" pitchFamily="18" charset="0"/>
              </a:rPr>
              <a:t>Primož TRUČL, 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sl-SI" sz="2000" b="1" smtClean="0">
                <a:latin typeface="Times New Roman" pitchFamily="18" charset="0"/>
              </a:rPr>
              <a:t>Jože VORŠIČ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sl-SI" sz="2000" b="1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sl-SI" sz="2000" b="1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sl-SI" sz="2400" b="1" smtClean="0">
                <a:latin typeface="Times New Roman" pitchFamily="18" charset="0"/>
              </a:rPr>
              <a:t>Komunalna energetika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sl-SI" sz="2000" b="1" smtClean="0">
                <a:latin typeface="Times New Roman" pitchFamily="18" charset="0"/>
              </a:rPr>
              <a:t>Maribor  2013</a:t>
            </a:r>
          </a:p>
        </p:txBody>
      </p:sp>
      <p:sp>
        <p:nvSpPr>
          <p:cNvPr id="2052" name="Ograda številke diapozitiva 4"/>
          <p:cNvSpPr>
            <a:spLocks noGrp="1"/>
          </p:cNvSpPr>
          <p:nvPr>
            <p:ph type="sldNum" sz="quarter" idx="12"/>
          </p:nvPr>
        </p:nvSpPr>
        <p:spPr>
          <a:xfrm>
            <a:off x="0" y="6662738"/>
            <a:ext cx="9144000" cy="195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sl-SI" sz="800">
                <a:cs typeface="Times New Roman" pitchFamily="18" charset="0"/>
              </a:rPr>
              <a:t>Železnik, Seme, Tručl, Voršič:  </a:t>
            </a:r>
            <a:r>
              <a:rPr lang="hr-HR" sz="800" b="1">
                <a:cs typeface="Times New Roman" pitchFamily="18" charset="0"/>
              </a:rPr>
              <a:t>PRIMERJAVA IZRAČUNA SENČENJA SONČNE ELEKTRARNE Z MERITVAMI</a:t>
            </a:r>
            <a:r>
              <a:rPr lang="sl-SI" sz="800">
                <a:cs typeface="Times New Roman" pitchFamily="18" charset="0"/>
              </a:rPr>
              <a:t>	</a:t>
            </a:r>
            <a:fld id="{BBC4D713-A01D-41C5-981F-6392216F4B7B}" type="slidenum">
              <a:rPr lang="en-US" sz="800">
                <a:cs typeface="Times New Roman" pitchFamily="18" charset="0"/>
              </a:rPr>
              <a:pPr algn="l" eaLnBrk="1" hangingPunct="1"/>
              <a:t>1</a:t>
            </a:fld>
            <a:endParaRPr lang="en-US" sz="8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sl-SI"/>
          </a:p>
        </p:txBody>
      </p:sp>
      <p:graphicFrame>
        <p:nvGraphicFramePr>
          <p:cNvPr id="11267" name="Object 4"/>
          <p:cNvGraphicFramePr>
            <a:graphicFrameLocks noChangeAspect="1"/>
          </p:cNvGraphicFramePr>
          <p:nvPr/>
        </p:nvGraphicFramePr>
        <p:xfrm>
          <a:off x="0" y="0"/>
          <a:ext cx="9129713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r:id="rId3" imgW="12030075" imgH="5410200" progId="AutoCAD.Drawing.18">
                  <p:embed/>
                </p:oleObj>
              </mc:Choice>
              <mc:Fallback>
                <p:oleObj r:id="rId3" imgW="12030075" imgH="5410200" progId="AutoCAD.Drawing.1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29713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5"/>
          <p:cNvGraphicFramePr>
            <a:graphicFrameLocks noChangeAspect="1"/>
          </p:cNvGraphicFramePr>
          <p:nvPr/>
        </p:nvGraphicFramePr>
        <p:xfrm>
          <a:off x="84138" y="3965575"/>
          <a:ext cx="9144000" cy="277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Document" r:id="rId6" imgW="5272252" imgH="1600675" progId="Word.Document.12">
                  <p:embed/>
                </p:oleObj>
              </mc:Choice>
              <mc:Fallback>
                <p:oleObj name="Document" r:id="rId6" imgW="5272252" imgH="1600675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38" y="3965575"/>
                        <a:ext cx="9144000" cy="277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3"/>
          <p:cNvGraphicFramePr>
            <a:graphicFrameLocks noChangeAspect="1"/>
          </p:cNvGraphicFramePr>
          <p:nvPr/>
        </p:nvGraphicFramePr>
        <p:xfrm>
          <a:off x="74613" y="287338"/>
          <a:ext cx="9015412" cy="486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name="Document" r:id="rId4" imgW="5791541" imgH="3135584" progId="Word.Document.12">
                  <p:embed/>
                </p:oleObj>
              </mc:Choice>
              <mc:Fallback>
                <p:oleObj name="Document" r:id="rId4" imgW="5791541" imgH="3135584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3" y="287338"/>
                        <a:ext cx="9015412" cy="4868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3"/>
          <p:cNvGraphicFramePr>
            <a:graphicFrameLocks noChangeAspect="1"/>
          </p:cNvGraphicFramePr>
          <p:nvPr/>
        </p:nvGraphicFramePr>
        <p:xfrm>
          <a:off x="157163" y="284163"/>
          <a:ext cx="8890000" cy="354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Document" r:id="rId4" imgW="5746651" imgH="2290683" progId="Word.Document.12">
                  <p:embed/>
                </p:oleObj>
              </mc:Choice>
              <mc:Fallback>
                <p:oleObj name="Document" r:id="rId4" imgW="5746651" imgH="2290683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3" y="284163"/>
                        <a:ext cx="8890000" cy="354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147638" y="1020763"/>
          <a:ext cx="8867775" cy="539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Document" r:id="rId4" imgW="5746651" imgH="3499635" progId="Word.Document.12">
                  <p:embed/>
                </p:oleObj>
              </mc:Choice>
              <mc:Fallback>
                <p:oleObj name="Document" r:id="rId4" imgW="5746651" imgH="3499635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8" y="1020763"/>
                        <a:ext cx="8867775" cy="539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4"/>
          <p:cNvGraphicFramePr>
            <a:graphicFrameLocks noChangeAspect="1"/>
          </p:cNvGraphicFramePr>
          <p:nvPr/>
        </p:nvGraphicFramePr>
        <p:xfrm>
          <a:off x="85725" y="6092825"/>
          <a:ext cx="905827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Document" r:id="rId7" imgW="5746651" imgH="425864" progId="Word.Document.12">
                  <p:embed/>
                </p:oleObj>
              </mc:Choice>
              <mc:Fallback>
                <p:oleObj name="Document" r:id="rId7" imgW="5746651" imgH="425864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" y="6092825"/>
                        <a:ext cx="9058275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ct 1"/>
          <p:cNvGraphicFramePr>
            <a:graphicFrameLocks noChangeAspect="1"/>
          </p:cNvGraphicFramePr>
          <p:nvPr/>
        </p:nvGraphicFramePr>
        <p:xfrm>
          <a:off x="0" y="0"/>
          <a:ext cx="9058275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Document" r:id="rId10" imgW="5746651" imgH="424786" progId="Word.Document.12">
                  <p:embed/>
                </p:oleObj>
              </mc:Choice>
              <mc:Fallback>
                <p:oleObj name="Document" r:id="rId10" imgW="5746651" imgH="424786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058275" cy="658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3"/>
          <p:cNvGraphicFramePr>
            <a:graphicFrameLocks noChangeAspect="1"/>
          </p:cNvGraphicFramePr>
          <p:nvPr/>
        </p:nvGraphicFramePr>
        <p:xfrm>
          <a:off x="104775" y="82550"/>
          <a:ext cx="9007475" cy="570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Document" r:id="rId4" imgW="5765684" imgH="3649856" progId="Word.Document.12">
                  <p:embed/>
                </p:oleObj>
              </mc:Choice>
              <mc:Fallback>
                <p:oleObj name="Document" r:id="rId4" imgW="5765684" imgH="3649856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775" y="82550"/>
                        <a:ext cx="9007475" cy="570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3" name="Object 4"/>
          <p:cNvGraphicFramePr>
            <a:graphicFrameLocks noChangeAspect="1"/>
          </p:cNvGraphicFramePr>
          <p:nvPr/>
        </p:nvGraphicFramePr>
        <p:xfrm>
          <a:off x="-307975" y="5773738"/>
          <a:ext cx="9193213" cy="1084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Document" r:id="rId7" imgW="5746651" imgH="677070" progId="Word.Document.12">
                  <p:embed/>
                </p:oleObj>
              </mc:Choice>
              <mc:Fallback>
                <p:oleObj name="Document" r:id="rId7" imgW="5746651" imgH="677070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07975" y="5773738"/>
                        <a:ext cx="9193213" cy="1084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3"/>
          <p:cNvGraphicFramePr>
            <a:graphicFrameLocks noChangeAspect="1"/>
          </p:cNvGraphicFramePr>
          <p:nvPr/>
        </p:nvGraphicFramePr>
        <p:xfrm>
          <a:off x="-106363" y="839788"/>
          <a:ext cx="9183688" cy="389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Document" r:id="rId4" imgW="5746651" imgH="2434794" progId="Word.Document.12">
                  <p:embed/>
                </p:oleObj>
              </mc:Choice>
              <mc:Fallback>
                <p:oleObj name="Document" r:id="rId4" imgW="5746651" imgH="2434794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06363" y="839788"/>
                        <a:ext cx="9183688" cy="389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4"/>
          <p:cNvGraphicFramePr>
            <a:graphicFrameLocks noChangeAspect="1"/>
          </p:cNvGraphicFramePr>
          <p:nvPr/>
        </p:nvGraphicFramePr>
        <p:xfrm>
          <a:off x="0" y="4911725"/>
          <a:ext cx="9123363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Document" r:id="rId7" imgW="5746651" imgH="676711" progId="Word.Document.12">
                  <p:embed/>
                </p:oleObj>
              </mc:Choice>
              <mc:Fallback>
                <p:oleObj name="Document" r:id="rId7" imgW="5746651" imgH="676711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911725"/>
                        <a:ext cx="9123363" cy="1074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3"/>
          <p:cNvGraphicFramePr>
            <a:graphicFrameLocks noChangeAspect="1"/>
          </p:cNvGraphicFramePr>
          <p:nvPr/>
        </p:nvGraphicFramePr>
        <p:xfrm>
          <a:off x="0" y="0"/>
          <a:ext cx="9123363" cy="608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1" name="Document" r:id="rId4" imgW="5746651" imgH="3832420" progId="Word.Document.12">
                  <p:embed/>
                </p:oleObj>
              </mc:Choice>
              <mc:Fallback>
                <p:oleObj name="Document" r:id="rId4" imgW="5746651" imgH="3832420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23363" cy="608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4"/>
          <p:cNvGraphicFramePr>
            <a:graphicFrameLocks noChangeAspect="1"/>
          </p:cNvGraphicFramePr>
          <p:nvPr/>
        </p:nvGraphicFramePr>
        <p:xfrm>
          <a:off x="60325" y="11113"/>
          <a:ext cx="9032875" cy="4859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Document" r:id="rId4" imgW="5746651" imgH="3091021" progId="Word.Document.12">
                  <p:embed/>
                </p:oleObj>
              </mc:Choice>
              <mc:Fallback>
                <p:oleObj name="Document" r:id="rId4" imgW="5746651" imgH="3091021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" y="11113"/>
                        <a:ext cx="9032875" cy="4859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5"/>
          <p:cNvGraphicFramePr>
            <a:graphicFrameLocks noChangeAspect="1"/>
          </p:cNvGraphicFramePr>
          <p:nvPr/>
        </p:nvGraphicFramePr>
        <p:xfrm>
          <a:off x="190500" y="3444875"/>
          <a:ext cx="8867775" cy="446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Document" r:id="rId7" imgW="5746651" imgH="2896956" progId="Word.Document.12">
                  <p:embed/>
                </p:oleObj>
              </mc:Choice>
              <mc:Fallback>
                <p:oleObj name="Document" r:id="rId7" imgW="5746651" imgH="2896956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" y="3444875"/>
                        <a:ext cx="8867775" cy="4465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1"/>
          <p:cNvGraphicFramePr>
            <a:graphicFrameLocks noChangeAspect="1"/>
          </p:cNvGraphicFramePr>
          <p:nvPr/>
        </p:nvGraphicFramePr>
        <p:xfrm>
          <a:off x="20638" y="3465513"/>
          <a:ext cx="9123362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Document" r:id="rId10" imgW="5746651" imgH="589023" progId="Word.Document.12">
                  <p:embed/>
                </p:oleObj>
              </mc:Choice>
              <mc:Fallback>
                <p:oleObj name="Document" r:id="rId10" imgW="5746651" imgH="589023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8" y="3465513"/>
                        <a:ext cx="9123362" cy="925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3"/>
          <p:cNvGraphicFramePr>
            <a:graphicFrameLocks noChangeAspect="1"/>
          </p:cNvGraphicFramePr>
          <p:nvPr/>
        </p:nvGraphicFramePr>
        <p:xfrm>
          <a:off x="0" y="0"/>
          <a:ext cx="9012238" cy="492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Document" r:id="rId4" imgW="5765684" imgH="3149240" progId="Word.Document.12">
                  <p:embed/>
                </p:oleObj>
              </mc:Choice>
              <mc:Fallback>
                <p:oleObj name="Document" r:id="rId4" imgW="5765684" imgH="3149240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012238" cy="4922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59" name="Slika 32" descr="vpadni koti 23september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72"/>
          <a:stretch>
            <a:fillRect/>
          </a:stretch>
        </p:blipFill>
        <p:spPr bwMode="auto">
          <a:xfrm>
            <a:off x="31750" y="3105150"/>
            <a:ext cx="9112250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460" name="Object 1"/>
          <p:cNvGraphicFramePr>
            <a:graphicFrameLocks noChangeAspect="1"/>
          </p:cNvGraphicFramePr>
          <p:nvPr/>
        </p:nvGraphicFramePr>
        <p:xfrm>
          <a:off x="31750" y="3105150"/>
          <a:ext cx="9123363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Document" r:id="rId8" imgW="5746651" imgH="388130" progId="Word.Document.12">
                  <p:embed/>
                </p:oleObj>
              </mc:Choice>
              <mc:Fallback>
                <p:oleObj name="Document" r:id="rId8" imgW="5746651" imgH="388130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50" y="3105150"/>
                        <a:ext cx="9123363" cy="604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3"/>
          <p:cNvGraphicFramePr>
            <a:graphicFrameLocks noChangeAspect="1"/>
          </p:cNvGraphicFramePr>
          <p:nvPr/>
        </p:nvGraphicFramePr>
        <p:xfrm>
          <a:off x="0" y="0"/>
          <a:ext cx="9058275" cy="499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name="Document" r:id="rId4" imgW="5746651" imgH="3172600" progId="Word.Document.12">
                  <p:embed/>
                </p:oleObj>
              </mc:Choice>
              <mc:Fallback>
                <p:oleObj name="Document" r:id="rId4" imgW="5746651" imgH="3172600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058275" cy="499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sl-SI"/>
          </a:p>
        </p:txBody>
      </p:sp>
      <p:graphicFrame>
        <p:nvGraphicFramePr>
          <p:cNvPr id="20484" name="Object 5"/>
          <p:cNvGraphicFramePr>
            <a:graphicFrameLocks noChangeAspect="1"/>
          </p:cNvGraphicFramePr>
          <p:nvPr/>
        </p:nvGraphicFramePr>
        <p:xfrm>
          <a:off x="-3175" y="2763838"/>
          <a:ext cx="9147175" cy="460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Document" r:id="rId7" imgW="5765684" imgH="2901269" progId="Word.Document.12">
                  <p:embed/>
                </p:oleObj>
              </mc:Choice>
              <mc:Fallback>
                <p:oleObj name="Document" r:id="rId7" imgW="5765684" imgH="2901269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175" y="2763838"/>
                        <a:ext cx="9147175" cy="460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1"/>
          <p:cNvGraphicFramePr>
            <a:graphicFrameLocks noChangeAspect="1"/>
          </p:cNvGraphicFramePr>
          <p:nvPr/>
        </p:nvGraphicFramePr>
        <p:xfrm>
          <a:off x="74613" y="2795588"/>
          <a:ext cx="9121775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Document" r:id="rId10" imgW="5746651" imgH="615976" progId="Word.Document.12">
                  <p:embed/>
                </p:oleObj>
              </mc:Choice>
              <mc:Fallback>
                <p:oleObj name="Document" r:id="rId10" imgW="5746651" imgH="615976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3" y="2795588"/>
                        <a:ext cx="9121775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slov 1"/>
          <p:cNvSpPr>
            <a:spLocks noGrp="1"/>
          </p:cNvSpPr>
          <p:nvPr>
            <p:ph type="title"/>
          </p:nvPr>
        </p:nvSpPr>
        <p:spPr>
          <a:xfrm>
            <a:off x="442913" y="0"/>
            <a:ext cx="8229600" cy="1143000"/>
          </a:xfrm>
        </p:spPr>
        <p:txBody>
          <a:bodyPr/>
          <a:lstStyle/>
          <a:p>
            <a:r>
              <a:rPr lang="sl-SI" sz="3200" b="1" smtClean="0"/>
              <a:t>UVOD IN VSEBINA PREDSTAVITVE</a:t>
            </a:r>
            <a:endParaRPr lang="en-GB" sz="3200" b="1" smtClean="0"/>
          </a:p>
        </p:txBody>
      </p:sp>
      <p:sp>
        <p:nvSpPr>
          <p:cNvPr id="3075" name="Ograda vsebine 7"/>
          <p:cNvSpPr>
            <a:spLocks noGrp="1"/>
          </p:cNvSpPr>
          <p:nvPr>
            <p:ph idx="1"/>
          </p:nvPr>
        </p:nvSpPr>
        <p:spPr>
          <a:xfrm>
            <a:off x="457200" y="1033463"/>
            <a:ext cx="8229600" cy="4525962"/>
          </a:xfrm>
        </p:spPr>
        <p:txBody>
          <a:bodyPr/>
          <a:lstStyle/>
          <a:p>
            <a:r>
              <a:rPr lang="sl-SI" sz="2200" smtClean="0">
                <a:cs typeface="Arial" charset="0"/>
              </a:rPr>
              <a:t>UVOD</a:t>
            </a:r>
          </a:p>
          <a:p>
            <a:r>
              <a:rPr lang="sl-SI" sz="2200" smtClean="0"/>
              <a:t>NAČRTOVANJE IN POSTAVITEV SONČNE ELEKTRARNE</a:t>
            </a:r>
          </a:p>
          <a:p>
            <a:r>
              <a:rPr lang="sl-SI" sz="2200" smtClean="0"/>
              <a:t>IZRAČUN SENČENJA</a:t>
            </a:r>
          </a:p>
          <a:p>
            <a:r>
              <a:rPr lang="sl-SI" sz="2200" smtClean="0"/>
              <a:t>POSTOPEK MERJENJA</a:t>
            </a:r>
          </a:p>
          <a:p>
            <a:r>
              <a:rPr lang="sl-SI" sz="2200" smtClean="0"/>
              <a:t>SIMULACIJA SENČENJA</a:t>
            </a:r>
          </a:p>
          <a:p>
            <a:r>
              <a:rPr lang="sl-SI" sz="2200" smtClean="0"/>
              <a:t>PRIMERJAVA</a:t>
            </a:r>
          </a:p>
          <a:p>
            <a:r>
              <a:rPr lang="sl-SI" sz="2200" smtClean="0"/>
              <a:t>SKLEP</a:t>
            </a:r>
          </a:p>
          <a:p>
            <a:endParaRPr lang="sl-SI" b="1" smtClean="0"/>
          </a:p>
          <a:p>
            <a:endParaRPr lang="sl-SI" smtClean="0"/>
          </a:p>
          <a:p>
            <a:endParaRPr lang="sl-SI" smtClean="0"/>
          </a:p>
        </p:txBody>
      </p:sp>
      <p:sp>
        <p:nvSpPr>
          <p:cNvPr id="3076" name="Ograda številke diapozitiva 4"/>
          <p:cNvSpPr>
            <a:spLocks noGrp="1"/>
          </p:cNvSpPr>
          <p:nvPr>
            <p:ph type="sldNum" sz="quarter" idx="12"/>
          </p:nvPr>
        </p:nvSpPr>
        <p:spPr>
          <a:xfrm>
            <a:off x="0" y="6662738"/>
            <a:ext cx="9144000" cy="195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sl-SI" sz="800">
                <a:cs typeface="Times New Roman" pitchFamily="18" charset="0"/>
              </a:rPr>
              <a:t>Železnik, Seme, Tručl, Voršič:  </a:t>
            </a:r>
            <a:r>
              <a:rPr lang="hr-HR" sz="800" b="1">
                <a:cs typeface="Times New Roman" pitchFamily="18" charset="0"/>
              </a:rPr>
              <a:t>PRIMERJAVA IZRAČUNA SENČENJA SONČNE ELEKTRARNE Z MERITVAMI</a:t>
            </a:r>
            <a:r>
              <a:rPr lang="sl-SI" sz="800">
                <a:cs typeface="Times New Roman" pitchFamily="18" charset="0"/>
              </a:rPr>
              <a:t>	</a:t>
            </a:r>
            <a:fld id="{48673FD8-7594-40FC-9D4F-93EED52835F8}" type="slidenum">
              <a:rPr lang="en-US" sz="800">
                <a:cs typeface="Times New Roman" pitchFamily="18" charset="0"/>
              </a:rPr>
              <a:pPr algn="l" eaLnBrk="1" hangingPunct="1"/>
              <a:t>2</a:t>
            </a:fld>
            <a:endParaRPr lang="en-US" sz="80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3"/>
          <p:cNvGraphicFramePr>
            <a:graphicFrameLocks noChangeAspect="1"/>
          </p:cNvGraphicFramePr>
          <p:nvPr/>
        </p:nvGraphicFramePr>
        <p:xfrm>
          <a:off x="85725" y="307975"/>
          <a:ext cx="8963025" cy="638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7" name="Document" r:id="rId4" imgW="5889940" imgH="4197550" progId="Word.Document.12">
                  <p:embed/>
                </p:oleObj>
              </mc:Choice>
              <mc:Fallback>
                <p:oleObj name="Document" r:id="rId4" imgW="5889940" imgH="4197550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5" y="307975"/>
                        <a:ext cx="8963025" cy="6380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4"/>
          <p:cNvGraphicFramePr>
            <a:graphicFrameLocks noChangeAspect="1"/>
          </p:cNvGraphicFramePr>
          <p:nvPr/>
        </p:nvGraphicFramePr>
        <p:xfrm>
          <a:off x="2286000" y="0"/>
          <a:ext cx="6858000" cy="376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Document" r:id="rId5" imgW="5765684" imgH="3163975" progId="Word.Document.12">
                  <p:embed/>
                </p:oleObj>
              </mc:Choice>
              <mc:Fallback>
                <p:oleObj name="Document" r:id="rId5" imgW="5765684" imgH="3163975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0"/>
                        <a:ext cx="6858000" cy="376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5"/>
          <p:cNvGraphicFramePr>
            <a:graphicFrameLocks noChangeAspect="1"/>
          </p:cNvGraphicFramePr>
          <p:nvPr/>
        </p:nvGraphicFramePr>
        <p:xfrm>
          <a:off x="2241550" y="3444875"/>
          <a:ext cx="6902450" cy="3786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5" name="Document" r:id="rId8" imgW="5765684" imgH="3163975" progId="Word.Document.12">
                  <p:embed/>
                </p:oleObj>
              </mc:Choice>
              <mc:Fallback>
                <p:oleObj name="Document" r:id="rId8" imgW="5765684" imgH="3163975" progId="Word.Document.12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1550" y="3444875"/>
                        <a:ext cx="6902450" cy="3786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1"/>
          <p:cNvGraphicFramePr>
            <a:graphicFrameLocks noChangeAspect="1"/>
          </p:cNvGraphicFramePr>
          <p:nvPr/>
        </p:nvGraphicFramePr>
        <p:xfrm>
          <a:off x="42863" y="0"/>
          <a:ext cx="9069387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Document" r:id="rId11" imgW="5793696" imgH="617773" progId="Word.Document.12">
                  <p:embed/>
                </p:oleObj>
              </mc:Choice>
              <mc:Fallback>
                <p:oleObj name="Document" r:id="rId11" imgW="5793696" imgH="617773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3" y="0"/>
                        <a:ext cx="9069387" cy="95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2"/>
          <p:cNvGraphicFramePr>
            <a:graphicFrameLocks noChangeAspect="1"/>
          </p:cNvGraphicFramePr>
          <p:nvPr/>
        </p:nvGraphicFramePr>
        <p:xfrm>
          <a:off x="0" y="3470275"/>
          <a:ext cx="9069388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7" name="Document" r:id="rId14" imgW="5793696" imgH="616335" progId="Word.Document.12">
                  <p:embed/>
                </p:oleObj>
              </mc:Choice>
              <mc:Fallback>
                <p:oleObj name="Document" r:id="rId14" imgW="5793696" imgH="616335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470275"/>
                        <a:ext cx="9069388" cy="957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1"/>
          <p:cNvGraphicFramePr>
            <a:graphicFrameLocks noChangeAspect="1"/>
          </p:cNvGraphicFramePr>
          <p:nvPr/>
        </p:nvGraphicFramePr>
        <p:xfrm>
          <a:off x="0" y="0"/>
          <a:ext cx="9058275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Document" r:id="rId4" imgW="5746651" imgH="424786" progId="Word.Document.12">
                  <p:embed/>
                </p:oleObj>
              </mc:Choice>
              <mc:Fallback>
                <p:oleObj name="Document" r:id="rId4" imgW="5746651" imgH="424786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058275" cy="658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 descr="nagib celic"/>
          <p:cNvPicPr/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623" b="2395"/>
          <a:stretch/>
        </p:blipFill>
        <p:spPr bwMode="auto">
          <a:xfrm rot="21540000">
            <a:off x="157163" y="484188"/>
            <a:ext cx="4497387" cy="2787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3556" name="Object 3"/>
          <p:cNvGraphicFramePr>
            <a:graphicFrameLocks noChangeAspect="1"/>
          </p:cNvGraphicFramePr>
          <p:nvPr/>
        </p:nvGraphicFramePr>
        <p:xfrm>
          <a:off x="4646613" y="469900"/>
          <a:ext cx="4497387" cy="284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9" name="Document" r:id="rId8" imgW="5765684" imgH="3649856" progId="Word.Document.12">
                  <p:embed/>
                </p:oleObj>
              </mc:Choice>
              <mc:Fallback>
                <p:oleObj name="Document" r:id="rId8" imgW="5765684" imgH="3649856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6613" y="469900"/>
                        <a:ext cx="4497387" cy="2846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4"/>
          <p:cNvGraphicFramePr>
            <a:graphicFrameLocks noChangeAspect="1"/>
          </p:cNvGraphicFramePr>
          <p:nvPr/>
        </p:nvGraphicFramePr>
        <p:xfrm>
          <a:off x="-11113" y="3689350"/>
          <a:ext cx="9175751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Document" r:id="rId11" imgW="5902509" imgH="2237855" progId="Word.Document.12">
                  <p:embed/>
                </p:oleObj>
              </mc:Choice>
              <mc:Fallback>
                <p:oleObj name="Document" r:id="rId11" imgW="5902509" imgH="2237855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1113" y="3689350"/>
                        <a:ext cx="9175751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E:\J O Z E\Komunalna Energetika\KE 2013\članki\senčenje\Planning and Installing Photovoltaic Syste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913" y="1944688"/>
            <a:ext cx="5653087" cy="491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158750" y="223838"/>
          <a:ext cx="9137650" cy="166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0" name="Document" r:id="rId5" imgW="5746651" imgH="1049747" progId="Word.Document.12">
                  <p:embed/>
                </p:oleObj>
              </mc:Choice>
              <mc:Fallback>
                <p:oleObj name="Document" r:id="rId5" imgW="5746651" imgH="1049747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0" y="223838"/>
                        <a:ext cx="9137650" cy="1668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4"/>
          <p:cNvGrpSpPr>
            <a:grpSpLocks noChangeAspect="1"/>
          </p:cNvGrpSpPr>
          <p:nvPr/>
        </p:nvGrpSpPr>
        <p:grpSpPr bwMode="auto">
          <a:xfrm>
            <a:off x="285750" y="746125"/>
            <a:ext cx="8613775" cy="4386263"/>
            <a:chOff x="-1453" y="2"/>
            <a:chExt cx="9699" cy="4938"/>
          </a:xfrm>
        </p:grpSpPr>
        <p:sp>
          <p:nvSpPr>
            <p:cNvPr id="25605" name="AutoShape 5"/>
            <p:cNvSpPr>
              <a:spLocks noChangeAspect="1" noChangeArrowheads="1"/>
            </p:cNvSpPr>
            <p:nvPr/>
          </p:nvSpPr>
          <p:spPr bwMode="auto">
            <a:xfrm>
              <a:off x="-1453" y="2"/>
              <a:ext cx="9405" cy="4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sl-SI"/>
            </a:p>
          </p:txBody>
        </p:sp>
        <p:grpSp>
          <p:nvGrpSpPr>
            <p:cNvPr id="25606" name="Group 6"/>
            <p:cNvGrpSpPr>
              <a:grpSpLocks/>
            </p:cNvGrpSpPr>
            <p:nvPr/>
          </p:nvGrpSpPr>
          <p:grpSpPr bwMode="auto">
            <a:xfrm>
              <a:off x="-1099" y="979"/>
              <a:ext cx="949" cy="1928"/>
              <a:chOff x="239" y="878"/>
              <a:chExt cx="950" cy="1928"/>
            </a:xfrm>
          </p:grpSpPr>
          <p:sp>
            <p:nvSpPr>
              <p:cNvPr id="26017" name="Rectangle 7"/>
              <p:cNvSpPr>
                <a:spLocks noChangeArrowheads="1"/>
              </p:cNvSpPr>
              <p:nvPr/>
            </p:nvSpPr>
            <p:spPr bwMode="auto">
              <a:xfrm>
                <a:off x="239" y="878"/>
                <a:ext cx="950" cy="192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pic>
            <p:nvPicPr>
              <p:cNvPr id="26018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0" y="879"/>
                <a:ext cx="949" cy="1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019" name="Rectangle 9"/>
              <p:cNvSpPr>
                <a:spLocks noChangeArrowheads="1"/>
              </p:cNvSpPr>
              <p:nvPr/>
            </p:nvSpPr>
            <p:spPr bwMode="auto">
              <a:xfrm>
                <a:off x="239" y="878"/>
                <a:ext cx="950" cy="1926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6020" name="Rectangle 10"/>
              <p:cNvSpPr>
                <a:spLocks noChangeArrowheads="1"/>
              </p:cNvSpPr>
              <p:nvPr/>
            </p:nvSpPr>
            <p:spPr bwMode="auto">
              <a:xfrm>
                <a:off x="240" y="879"/>
                <a:ext cx="949" cy="1927"/>
              </a:xfrm>
              <a:prstGeom prst="rect">
                <a:avLst/>
              </a:prstGeom>
              <a:noFill/>
              <a:ln w="1397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sp>
          <p:nvSpPr>
            <p:cNvPr id="25607" name="Rectangle 11"/>
            <p:cNvSpPr>
              <a:spLocks noChangeArrowheads="1"/>
            </p:cNvSpPr>
            <p:nvPr/>
          </p:nvSpPr>
          <p:spPr bwMode="auto">
            <a:xfrm>
              <a:off x="-1433" y="2998"/>
              <a:ext cx="1437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sl-SI">
                  <a:solidFill>
                    <a:srgbClr val="000000"/>
                  </a:solidFill>
                  <a:cs typeface="Times New Roman" pitchFamily="18" charset="0"/>
                </a:rPr>
                <a:t>Sončna celica</a:t>
              </a:r>
              <a:endParaRPr lang="sl-SI">
                <a:cs typeface="Times New Roman" pitchFamily="18" charset="0"/>
              </a:endParaRPr>
            </a:p>
          </p:txBody>
        </p:sp>
        <p:grpSp>
          <p:nvGrpSpPr>
            <p:cNvPr id="25608" name="Group 12"/>
            <p:cNvGrpSpPr>
              <a:grpSpLocks/>
            </p:cNvGrpSpPr>
            <p:nvPr/>
          </p:nvGrpSpPr>
          <p:grpSpPr bwMode="auto">
            <a:xfrm>
              <a:off x="-841" y="1431"/>
              <a:ext cx="386" cy="963"/>
              <a:chOff x="547" y="1431"/>
              <a:chExt cx="385" cy="963"/>
            </a:xfrm>
          </p:grpSpPr>
          <p:grpSp>
            <p:nvGrpSpPr>
              <p:cNvPr id="25997" name="Group 13"/>
              <p:cNvGrpSpPr>
                <a:grpSpLocks/>
              </p:cNvGrpSpPr>
              <p:nvPr/>
            </p:nvGrpSpPr>
            <p:grpSpPr bwMode="auto">
              <a:xfrm>
                <a:off x="547" y="1431"/>
                <a:ext cx="385" cy="252"/>
                <a:chOff x="547" y="1363"/>
                <a:chExt cx="385" cy="252"/>
              </a:xfrm>
            </p:grpSpPr>
            <p:grpSp>
              <p:nvGrpSpPr>
                <p:cNvPr id="26013" name="Group 14"/>
                <p:cNvGrpSpPr>
                  <a:grpSpLocks/>
                </p:cNvGrpSpPr>
                <p:nvPr/>
              </p:nvGrpSpPr>
              <p:grpSpPr bwMode="auto">
                <a:xfrm>
                  <a:off x="547" y="1523"/>
                  <a:ext cx="385" cy="92"/>
                  <a:chOff x="547" y="1523"/>
                  <a:chExt cx="385" cy="92"/>
                </a:xfrm>
              </p:grpSpPr>
              <p:sp>
                <p:nvSpPr>
                  <p:cNvPr id="26015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547" y="1523"/>
                    <a:ext cx="385" cy="1"/>
                  </a:xfrm>
                  <a:prstGeom prst="line">
                    <a:avLst/>
                  </a:prstGeom>
                  <a:noFill/>
                  <a:ln w="2286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l-SI"/>
                  </a:p>
                </p:txBody>
              </p:sp>
              <p:sp>
                <p:nvSpPr>
                  <p:cNvPr id="26016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691" y="1614"/>
                    <a:ext cx="115" cy="1"/>
                  </a:xfrm>
                  <a:prstGeom prst="line">
                    <a:avLst/>
                  </a:prstGeom>
                  <a:noFill/>
                  <a:ln w="2286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l-SI"/>
                  </a:p>
                </p:txBody>
              </p:sp>
            </p:grpSp>
            <p:sp>
              <p:nvSpPr>
                <p:cNvPr id="26014" name="Line 17"/>
                <p:cNvSpPr>
                  <a:spLocks noChangeShapeType="1"/>
                </p:cNvSpPr>
                <p:nvPr/>
              </p:nvSpPr>
              <p:spPr bwMode="auto">
                <a:xfrm>
                  <a:off x="751" y="1363"/>
                  <a:ext cx="1" cy="167"/>
                </a:xfrm>
                <a:prstGeom prst="line">
                  <a:avLst/>
                </a:prstGeom>
                <a:noFill/>
                <a:ln w="825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  <p:grpSp>
            <p:nvGrpSpPr>
              <p:cNvPr id="25998" name="Group 18"/>
              <p:cNvGrpSpPr>
                <a:grpSpLocks/>
              </p:cNvGrpSpPr>
              <p:nvPr/>
            </p:nvGrpSpPr>
            <p:grpSpPr bwMode="auto">
              <a:xfrm>
                <a:off x="547" y="1614"/>
                <a:ext cx="385" cy="252"/>
                <a:chOff x="547" y="1614"/>
                <a:chExt cx="385" cy="252"/>
              </a:xfrm>
            </p:grpSpPr>
            <p:grpSp>
              <p:nvGrpSpPr>
                <p:cNvPr id="26009" name="Group 19"/>
                <p:cNvGrpSpPr>
                  <a:grpSpLocks/>
                </p:cNvGrpSpPr>
                <p:nvPr/>
              </p:nvGrpSpPr>
              <p:grpSpPr bwMode="auto">
                <a:xfrm>
                  <a:off x="547" y="1774"/>
                  <a:ext cx="385" cy="92"/>
                  <a:chOff x="547" y="1774"/>
                  <a:chExt cx="385" cy="92"/>
                </a:xfrm>
              </p:grpSpPr>
              <p:sp>
                <p:nvSpPr>
                  <p:cNvPr id="26011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547" y="1774"/>
                    <a:ext cx="385" cy="1"/>
                  </a:xfrm>
                  <a:prstGeom prst="line">
                    <a:avLst/>
                  </a:prstGeom>
                  <a:noFill/>
                  <a:ln w="2286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l-SI"/>
                  </a:p>
                </p:txBody>
              </p:sp>
              <p:sp>
                <p:nvSpPr>
                  <p:cNvPr id="2601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691" y="1865"/>
                    <a:ext cx="115" cy="1"/>
                  </a:xfrm>
                  <a:prstGeom prst="line">
                    <a:avLst/>
                  </a:prstGeom>
                  <a:noFill/>
                  <a:ln w="2286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l-SI"/>
                  </a:p>
                </p:txBody>
              </p:sp>
            </p:grpSp>
            <p:sp>
              <p:nvSpPr>
                <p:cNvPr id="26010" name="Line 22"/>
                <p:cNvSpPr>
                  <a:spLocks noChangeShapeType="1"/>
                </p:cNvSpPr>
                <p:nvPr/>
              </p:nvSpPr>
              <p:spPr bwMode="auto">
                <a:xfrm>
                  <a:off x="751" y="1614"/>
                  <a:ext cx="1" cy="167"/>
                </a:xfrm>
                <a:prstGeom prst="line">
                  <a:avLst/>
                </a:prstGeom>
                <a:noFill/>
                <a:ln w="825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  <p:grpSp>
            <p:nvGrpSpPr>
              <p:cNvPr id="25999" name="Group 23"/>
              <p:cNvGrpSpPr>
                <a:grpSpLocks/>
              </p:cNvGrpSpPr>
              <p:nvPr/>
            </p:nvGrpSpPr>
            <p:grpSpPr bwMode="auto">
              <a:xfrm>
                <a:off x="547" y="1880"/>
                <a:ext cx="385" cy="251"/>
                <a:chOff x="547" y="1880"/>
                <a:chExt cx="385" cy="251"/>
              </a:xfrm>
            </p:grpSpPr>
            <p:grpSp>
              <p:nvGrpSpPr>
                <p:cNvPr id="26005" name="Group 24"/>
                <p:cNvGrpSpPr>
                  <a:grpSpLocks/>
                </p:cNvGrpSpPr>
                <p:nvPr/>
              </p:nvGrpSpPr>
              <p:grpSpPr bwMode="auto">
                <a:xfrm>
                  <a:off x="547" y="2040"/>
                  <a:ext cx="385" cy="91"/>
                  <a:chOff x="547" y="2040"/>
                  <a:chExt cx="385" cy="91"/>
                </a:xfrm>
              </p:grpSpPr>
              <p:sp>
                <p:nvSpPr>
                  <p:cNvPr id="26007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547" y="2040"/>
                    <a:ext cx="385" cy="1"/>
                  </a:xfrm>
                  <a:prstGeom prst="line">
                    <a:avLst/>
                  </a:prstGeom>
                  <a:noFill/>
                  <a:ln w="2286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l-SI"/>
                  </a:p>
                </p:txBody>
              </p:sp>
              <p:sp>
                <p:nvSpPr>
                  <p:cNvPr id="26008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691" y="2130"/>
                    <a:ext cx="115" cy="1"/>
                  </a:xfrm>
                  <a:prstGeom prst="line">
                    <a:avLst/>
                  </a:prstGeom>
                  <a:noFill/>
                  <a:ln w="2286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l-SI"/>
                  </a:p>
                </p:txBody>
              </p:sp>
            </p:grpSp>
            <p:sp>
              <p:nvSpPr>
                <p:cNvPr id="26006" name="Line 27"/>
                <p:cNvSpPr>
                  <a:spLocks noChangeShapeType="1"/>
                </p:cNvSpPr>
                <p:nvPr/>
              </p:nvSpPr>
              <p:spPr bwMode="auto">
                <a:xfrm>
                  <a:off x="751" y="1880"/>
                  <a:ext cx="1" cy="167"/>
                </a:xfrm>
                <a:prstGeom prst="line">
                  <a:avLst/>
                </a:prstGeom>
                <a:noFill/>
                <a:ln w="825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  <p:grpSp>
            <p:nvGrpSpPr>
              <p:cNvPr id="26000" name="Group 28"/>
              <p:cNvGrpSpPr>
                <a:grpSpLocks/>
              </p:cNvGrpSpPr>
              <p:nvPr/>
            </p:nvGrpSpPr>
            <p:grpSpPr bwMode="auto">
              <a:xfrm>
                <a:off x="547" y="2143"/>
                <a:ext cx="385" cy="251"/>
                <a:chOff x="547" y="2143"/>
                <a:chExt cx="385" cy="251"/>
              </a:xfrm>
            </p:grpSpPr>
            <p:grpSp>
              <p:nvGrpSpPr>
                <p:cNvPr id="26001" name="Group 29"/>
                <p:cNvGrpSpPr>
                  <a:grpSpLocks/>
                </p:cNvGrpSpPr>
                <p:nvPr/>
              </p:nvGrpSpPr>
              <p:grpSpPr bwMode="auto">
                <a:xfrm>
                  <a:off x="547" y="2303"/>
                  <a:ext cx="385" cy="91"/>
                  <a:chOff x="547" y="2303"/>
                  <a:chExt cx="385" cy="91"/>
                </a:xfrm>
              </p:grpSpPr>
              <p:sp>
                <p:nvSpPr>
                  <p:cNvPr id="26003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547" y="2303"/>
                    <a:ext cx="385" cy="1"/>
                  </a:xfrm>
                  <a:prstGeom prst="line">
                    <a:avLst/>
                  </a:prstGeom>
                  <a:noFill/>
                  <a:ln w="2286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l-SI"/>
                  </a:p>
                </p:txBody>
              </p:sp>
              <p:sp>
                <p:nvSpPr>
                  <p:cNvPr id="26004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691" y="2393"/>
                    <a:ext cx="115" cy="1"/>
                  </a:xfrm>
                  <a:prstGeom prst="line">
                    <a:avLst/>
                  </a:prstGeom>
                  <a:noFill/>
                  <a:ln w="2286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sl-SI"/>
                  </a:p>
                </p:txBody>
              </p:sp>
            </p:grpSp>
            <p:sp>
              <p:nvSpPr>
                <p:cNvPr id="26002" name="Line 32"/>
                <p:cNvSpPr>
                  <a:spLocks noChangeShapeType="1"/>
                </p:cNvSpPr>
                <p:nvPr/>
              </p:nvSpPr>
              <p:spPr bwMode="auto">
                <a:xfrm>
                  <a:off x="751" y="2143"/>
                  <a:ext cx="1" cy="167"/>
                </a:xfrm>
                <a:prstGeom prst="line">
                  <a:avLst/>
                </a:prstGeom>
                <a:noFill/>
                <a:ln w="8255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</p:grpSp>
        <p:sp>
          <p:nvSpPr>
            <p:cNvPr id="25609" name="Rectangle 33"/>
            <p:cNvSpPr>
              <a:spLocks noChangeArrowheads="1"/>
            </p:cNvSpPr>
            <p:nvPr/>
          </p:nvSpPr>
          <p:spPr bwMode="auto">
            <a:xfrm>
              <a:off x="1456" y="1464"/>
              <a:ext cx="817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0" hangingPunct="0"/>
              <a:r>
                <a:rPr lang="sl-SI" sz="1000">
                  <a:solidFill>
                    <a:srgbClr val="000000"/>
                  </a:solidFill>
                  <a:latin typeface="Arial" charset="0"/>
                </a:rPr>
                <a:t>DC</a:t>
              </a:r>
              <a:endParaRPr lang="sl-SI" sz="2400"/>
            </a:p>
          </p:txBody>
        </p:sp>
        <p:sp>
          <p:nvSpPr>
            <p:cNvPr id="25610" name="Rectangle 34"/>
            <p:cNvSpPr>
              <a:spLocks noChangeArrowheads="1"/>
            </p:cNvSpPr>
            <p:nvPr/>
          </p:nvSpPr>
          <p:spPr bwMode="auto">
            <a:xfrm>
              <a:off x="788" y="1911"/>
              <a:ext cx="470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sl-SI" sz="1000">
                  <a:solidFill>
                    <a:srgbClr val="000000"/>
                  </a:solidFill>
                  <a:latin typeface="Arial" charset="0"/>
                </a:rPr>
                <a:t>DC</a:t>
              </a:r>
              <a:endParaRPr lang="sl-SI" sz="2400"/>
            </a:p>
          </p:txBody>
        </p:sp>
        <p:sp>
          <p:nvSpPr>
            <p:cNvPr id="25611" name="Line 35"/>
            <p:cNvSpPr>
              <a:spLocks noChangeShapeType="1"/>
            </p:cNvSpPr>
            <p:nvPr/>
          </p:nvSpPr>
          <p:spPr bwMode="auto">
            <a:xfrm>
              <a:off x="4076" y="1203"/>
              <a:ext cx="2459" cy="1"/>
            </a:xfrm>
            <a:prstGeom prst="line">
              <a:avLst/>
            </a:prstGeom>
            <a:noFill/>
            <a:ln w="228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5612" name="Freeform 36"/>
            <p:cNvSpPr>
              <a:spLocks/>
            </p:cNvSpPr>
            <p:nvPr/>
          </p:nvSpPr>
          <p:spPr bwMode="auto">
            <a:xfrm>
              <a:off x="4397" y="1203"/>
              <a:ext cx="243" cy="2319"/>
            </a:xfrm>
            <a:custGeom>
              <a:avLst/>
              <a:gdLst>
                <a:gd name="T0" fmla="*/ 243 w 243"/>
                <a:gd name="T1" fmla="*/ 0 h 2319"/>
                <a:gd name="T2" fmla="*/ 243 w 243"/>
                <a:gd name="T3" fmla="*/ 1773 h 2319"/>
                <a:gd name="T4" fmla="*/ 0 w 243"/>
                <a:gd name="T5" fmla="*/ 1773 h 2319"/>
                <a:gd name="T6" fmla="*/ 0 w 243"/>
                <a:gd name="T7" fmla="*/ 2319 h 23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"/>
                <a:gd name="T13" fmla="*/ 0 h 2319"/>
                <a:gd name="T14" fmla="*/ 243 w 243"/>
                <a:gd name="T15" fmla="*/ 2319 h 23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" h="2319">
                  <a:moveTo>
                    <a:pt x="243" y="0"/>
                  </a:moveTo>
                  <a:lnTo>
                    <a:pt x="243" y="1773"/>
                  </a:lnTo>
                  <a:lnTo>
                    <a:pt x="0" y="1773"/>
                  </a:lnTo>
                  <a:lnTo>
                    <a:pt x="0" y="2319"/>
                  </a:lnTo>
                </a:path>
              </a:pathLst>
            </a:custGeom>
            <a:noFill/>
            <a:ln w="825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grpSp>
          <p:nvGrpSpPr>
            <p:cNvPr id="25613" name="Group 37"/>
            <p:cNvGrpSpPr>
              <a:grpSpLocks/>
            </p:cNvGrpSpPr>
            <p:nvPr/>
          </p:nvGrpSpPr>
          <p:grpSpPr bwMode="auto">
            <a:xfrm>
              <a:off x="4165" y="3470"/>
              <a:ext cx="475" cy="642"/>
              <a:chOff x="4165" y="3470"/>
              <a:chExt cx="475" cy="642"/>
            </a:xfrm>
          </p:grpSpPr>
          <p:pic>
            <p:nvPicPr>
              <p:cNvPr id="25995" name="Picture 3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65" y="3470"/>
                <a:ext cx="475" cy="6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996" name="Picture 39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65" y="3470"/>
                <a:ext cx="475" cy="6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5614" name="Group 40"/>
            <p:cNvGrpSpPr>
              <a:grpSpLocks/>
            </p:cNvGrpSpPr>
            <p:nvPr/>
          </p:nvGrpSpPr>
          <p:grpSpPr bwMode="auto">
            <a:xfrm>
              <a:off x="5468" y="2898"/>
              <a:ext cx="791" cy="1096"/>
              <a:chOff x="5468" y="2898"/>
              <a:chExt cx="791" cy="1096"/>
            </a:xfrm>
          </p:grpSpPr>
          <p:grpSp>
            <p:nvGrpSpPr>
              <p:cNvPr id="25748" name="Group 41"/>
              <p:cNvGrpSpPr>
                <a:grpSpLocks/>
              </p:cNvGrpSpPr>
              <p:nvPr/>
            </p:nvGrpSpPr>
            <p:grpSpPr bwMode="auto">
              <a:xfrm>
                <a:off x="5468" y="2898"/>
                <a:ext cx="791" cy="1096"/>
                <a:chOff x="5468" y="2898"/>
                <a:chExt cx="791" cy="1096"/>
              </a:xfrm>
            </p:grpSpPr>
            <p:sp>
              <p:nvSpPr>
                <p:cNvPr id="25795" name="Freeform 42"/>
                <p:cNvSpPr>
                  <a:spLocks/>
                </p:cNvSpPr>
                <p:nvPr/>
              </p:nvSpPr>
              <p:spPr bwMode="auto">
                <a:xfrm>
                  <a:off x="5468" y="2898"/>
                  <a:ext cx="791" cy="1096"/>
                </a:xfrm>
                <a:custGeom>
                  <a:avLst/>
                  <a:gdLst>
                    <a:gd name="T0" fmla="*/ 574 w 791"/>
                    <a:gd name="T1" fmla="*/ 302 h 1096"/>
                    <a:gd name="T2" fmla="*/ 580 w 791"/>
                    <a:gd name="T3" fmla="*/ 304 h 1096"/>
                    <a:gd name="T4" fmla="*/ 589 w 791"/>
                    <a:gd name="T5" fmla="*/ 307 h 1096"/>
                    <a:gd name="T6" fmla="*/ 602 w 791"/>
                    <a:gd name="T7" fmla="*/ 310 h 1096"/>
                    <a:gd name="T8" fmla="*/ 617 w 791"/>
                    <a:gd name="T9" fmla="*/ 313 h 1096"/>
                    <a:gd name="T10" fmla="*/ 634 w 791"/>
                    <a:gd name="T11" fmla="*/ 318 h 1096"/>
                    <a:gd name="T12" fmla="*/ 652 w 791"/>
                    <a:gd name="T13" fmla="*/ 322 h 1096"/>
                    <a:gd name="T14" fmla="*/ 671 w 791"/>
                    <a:gd name="T15" fmla="*/ 327 h 1096"/>
                    <a:gd name="T16" fmla="*/ 690 w 791"/>
                    <a:gd name="T17" fmla="*/ 332 h 1096"/>
                    <a:gd name="T18" fmla="*/ 709 w 791"/>
                    <a:gd name="T19" fmla="*/ 338 h 1096"/>
                    <a:gd name="T20" fmla="*/ 726 w 791"/>
                    <a:gd name="T21" fmla="*/ 343 h 1096"/>
                    <a:gd name="T22" fmla="*/ 743 w 791"/>
                    <a:gd name="T23" fmla="*/ 348 h 1096"/>
                    <a:gd name="T24" fmla="*/ 756 w 791"/>
                    <a:gd name="T25" fmla="*/ 353 h 1096"/>
                    <a:gd name="T26" fmla="*/ 768 w 791"/>
                    <a:gd name="T27" fmla="*/ 358 h 1096"/>
                    <a:gd name="T28" fmla="*/ 776 w 791"/>
                    <a:gd name="T29" fmla="*/ 362 h 1096"/>
                    <a:gd name="T30" fmla="*/ 780 w 791"/>
                    <a:gd name="T31" fmla="*/ 366 h 1096"/>
                    <a:gd name="T32" fmla="*/ 779 w 791"/>
                    <a:gd name="T33" fmla="*/ 369 h 1096"/>
                    <a:gd name="T34" fmla="*/ 780 w 791"/>
                    <a:gd name="T35" fmla="*/ 426 h 1096"/>
                    <a:gd name="T36" fmla="*/ 783 w 791"/>
                    <a:gd name="T37" fmla="*/ 426 h 1096"/>
                    <a:gd name="T38" fmla="*/ 786 w 791"/>
                    <a:gd name="T39" fmla="*/ 427 h 1096"/>
                    <a:gd name="T40" fmla="*/ 789 w 791"/>
                    <a:gd name="T41" fmla="*/ 427 h 1096"/>
                    <a:gd name="T42" fmla="*/ 791 w 791"/>
                    <a:gd name="T43" fmla="*/ 460 h 1096"/>
                    <a:gd name="T44" fmla="*/ 791 w 791"/>
                    <a:gd name="T45" fmla="*/ 539 h 1096"/>
                    <a:gd name="T46" fmla="*/ 779 w 791"/>
                    <a:gd name="T47" fmla="*/ 592 h 1096"/>
                    <a:gd name="T48" fmla="*/ 777 w 791"/>
                    <a:gd name="T49" fmla="*/ 663 h 1096"/>
                    <a:gd name="T50" fmla="*/ 777 w 791"/>
                    <a:gd name="T51" fmla="*/ 805 h 1096"/>
                    <a:gd name="T52" fmla="*/ 779 w 791"/>
                    <a:gd name="T53" fmla="*/ 875 h 1096"/>
                    <a:gd name="T54" fmla="*/ 778 w 791"/>
                    <a:gd name="T55" fmla="*/ 962 h 1096"/>
                    <a:gd name="T56" fmla="*/ 778 w 791"/>
                    <a:gd name="T57" fmla="*/ 1051 h 1096"/>
                    <a:gd name="T58" fmla="*/ 780 w 791"/>
                    <a:gd name="T59" fmla="*/ 1055 h 1096"/>
                    <a:gd name="T60" fmla="*/ 777 w 791"/>
                    <a:gd name="T61" fmla="*/ 1060 h 1096"/>
                    <a:gd name="T62" fmla="*/ 769 w 791"/>
                    <a:gd name="T63" fmla="*/ 1066 h 1096"/>
                    <a:gd name="T64" fmla="*/ 759 w 791"/>
                    <a:gd name="T65" fmla="*/ 1071 h 1096"/>
                    <a:gd name="T66" fmla="*/ 748 w 791"/>
                    <a:gd name="T67" fmla="*/ 1077 h 1096"/>
                    <a:gd name="T68" fmla="*/ 736 w 791"/>
                    <a:gd name="T69" fmla="*/ 1083 h 1096"/>
                    <a:gd name="T70" fmla="*/ 726 w 791"/>
                    <a:gd name="T71" fmla="*/ 1090 h 1096"/>
                    <a:gd name="T72" fmla="*/ 717 w 791"/>
                    <a:gd name="T73" fmla="*/ 1096 h 1096"/>
                    <a:gd name="T74" fmla="*/ 536 w 791"/>
                    <a:gd name="T75" fmla="*/ 1019 h 1096"/>
                    <a:gd name="T76" fmla="*/ 0 w 791"/>
                    <a:gd name="T77" fmla="*/ 966 h 1096"/>
                    <a:gd name="T78" fmla="*/ 6 w 791"/>
                    <a:gd name="T79" fmla="*/ 769 h 1096"/>
                    <a:gd name="T80" fmla="*/ 7 w 791"/>
                    <a:gd name="T81" fmla="*/ 711 h 1096"/>
                    <a:gd name="T82" fmla="*/ 8 w 791"/>
                    <a:gd name="T83" fmla="*/ 654 h 1096"/>
                    <a:gd name="T84" fmla="*/ 12 w 791"/>
                    <a:gd name="T85" fmla="*/ 458 h 1096"/>
                    <a:gd name="T86" fmla="*/ 21 w 791"/>
                    <a:gd name="T87" fmla="*/ 19 h 1096"/>
                    <a:gd name="T88" fmla="*/ 580 w 791"/>
                    <a:gd name="T89" fmla="*/ 47 h 109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791"/>
                    <a:gd name="T136" fmla="*/ 0 h 1096"/>
                    <a:gd name="T137" fmla="*/ 791 w 791"/>
                    <a:gd name="T138" fmla="*/ 1096 h 109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791" h="1096">
                      <a:moveTo>
                        <a:pt x="580" y="47"/>
                      </a:moveTo>
                      <a:lnTo>
                        <a:pt x="574" y="302"/>
                      </a:lnTo>
                      <a:lnTo>
                        <a:pt x="576" y="303"/>
                      </a:lnTo>
                      <a:lnTo>
                        <a:pt x="580" y="304"/>
                      </a:lnTo>
                      <a:lnTo>
                        <a:pt x="584" y="305"/>
                      </a:lnTo>
                      <a:lnTo>
                        <a:pt x="589" y="307"/>
                      </a:lnTo>
                      <a:lnTo>
                        <a:pt x="595" y="308"/>
                      </a:lnTo>
                      <a:lnTo>
                        <a:pt x="602" y="310"/>
                      </a:lnTo>
                      <a:lnTo>
                        <a:pt x="609" y="311"/>
                      </a:lnTo>
                      <a:lnTo>
                        <a:pt x="617" y="313"/>
                      </a:lnTo>
                      <a:lnTo>
                        <a:pt x="625" y="315"/>
                      </a:lnTo>
                      <a:lnTo>
                        <a:pt x="634" y="318"/>
                      </a:lnTo>
                      <a:lnTo>
                        <a:pt x="643" y="320"/>
                      </a:lnTo>
                      <a:lnTo>
                        <a:pt x="652" y="322"/>
                      </a:lnTo>
                      <a:lnTo>
                        <a:pt x="661" y="325"/>
                      </a:lnTo>
                      <a:lnTo>
                        <a:pt x="671" y="327"/>
                      </a:lnTo>
                      <a:lnTo>
                        <a:pt x="680" y="330"/>
                      </a:lnTo>
                      <a:lnTo>
                        <a:pt x="690" y="332"/>
                      </a:lnTo>
                      <a:lnTo>
                        <a:pt x="700" y="335"/>
                      </a:lnTo>
                      <a:lnTo>
                        <a:pt x="709" y="338"/>
                      </a:lnTo>
                      <a:lnTo>
                        <a:pt x="718" y="340"/>
                      </a:lnTo>
                      <a:lnTo>
                        <a:pt x="726" y="343"/>
                      </a:lnTo>
                      <a:lnTo>
                        <a:pt x="735" y="346"/>
                      </a:lnTo>
                      <a:lnTo>
                        <a:pt x="743" y="348"/>
                      </a:lnTo>
                      <a:lnTo>
                        <a:pt x="750" y="351"/>
                      </a:lnTo>
                      <a:lnTo>
                        <a:pt x="756" y="353"/>
                      </a:lnTo>
                      <a:lnTo>
                        <a:pt x="762" y="355"/>
                      </a:lnTo>
                      <a:lnTo>
                        <a:pt x="768" y="358"/>
                      </a:lnTo>
                      <a:lnTo>
                        <a:pt x="772" y="360"/>
                      </a:lnTo>
                      <a:lnTo>
                        <a:pt x="776" y="362"/>
                      </a:lnTo>
                      <a:lnTo>
                        <a:pt x="778" y="364"/>
                      </a:lnTo>
                      <a:lnTo>
                        <a:pt x="780" y="366"/>
                      </a:lnTo>
                      <a:lnTo>
                        <a:pt x="780" y="367"/>
                      </a:lnTo>
                      <a:lnTo>
                        <a:pt x="779" y="369"/>
                      </a:lnTo>
                      <a:lnTo>
                        <a:pt x="779" y="425"/>
                      </a:lnTo>
                      <a:lnTo>
                        <a:pt x="780" y="426"/>
                      </a:lnTo>
                      <a:lnTo>
                        <a:pt x="782" y="426"/>
                      </a:lnTo>
                      <a:lnTo>
                        <a:pt x="783" y="426"/>
                      </a:lnTo>
                      <a:lnTo>
                        <a:pt x="785" y="426"/>
                      </a:lnTo>
                      <a:lnTo>
                        <a:pt x="786" y="427"/>
                      </a:lnTo>
                      <a:lnTo>
                        <a:pt x="787" y="427"/>
                      </a:lnTo>
                      <a:lnTo>
                        <a:pt x="789" y="427"/>
                      </a:lnTo>
                      <a:lnTo>
                        <a:pt x="790" y="428"/>
                      </a:lnTo>
                      <a:lnTo>
                        <a:pt x="791" y="460"/>
                      </a:lnTo>
                      <a:lnTo>
                        <a:pt x="791" y="497"/>
                      </a:lnTo>
                      <a:lnTo>
                        <a:pt x="791" y="539"/>
                      </a:lnTo>
                      <a:lnTo>
                        <a:pt x="791" y="588"/>
                      </a:lnTo>
                      <a:lnTo>
                        <a:pt x="779" y="592"/>
                      </a:lnTo>
                      <a:lnTo>
                        <a:pt x="777" y="663"/>
                      </a:lnTo>
                      <a:lnTo>
                        <a:pt x="777" y="735"/>
                      </a:lnTo>
                      <a:lnTo>
                        <a:pt x="777" y="805"/>
                      </a:lnTo>
                      <a:lnTo>
                        <a:pt x="779" y="875"/>
                      </a:lnTo>
                      <a:lnTo>
                        <a:pt x="778" y="918"/>
                      </a:lnTo>
                      <a:lnTo>
                        <a:pt x="778" y="962"/>
                      </a:lnTo>
                      <a:lnTo>
                        <a:pt x="778" y="1007"/>
                      </a:lnTo>
                      <a:lnTo>
                        <a:pt x="778" y="1051"/>
                      </a:lnTo>
                      <a:lnTo>
                        <a:pt x="780" y="1053"/>
                      </a:lnTo>
                      <a:lnTo>
                        <a:pt x="780" y="1055"/>
                      </a:lnTo>
                      <a:lnTo>
                        <a:pt x="779" y="1058"/>
                      </a:lnTo>
                      <a:lnTo>
                        <a:pt x="777" y="1060"/>
                      </a:lnTo>
                      <a:lnTo>
                        <a:pt x="773" y="1063"/>
                      </a:lnTo>
                      <a:lnTo>
                        <a:pt x="769" y="1066"/>
                      </a:lnTo>
                      <a:lnTo>
                        <a:pt x="765" y="1069"/>
                      </a:lnTo>
                      <a:lnTo>
                        <a:pt x="759" y="1071"/>
                      </a:lnTo>
                      <a:lnTo>
                        <a:pt x="754" y="1074"/>
                      </a:lnTo>
                      <a:lnTo>
                        <a:pt x="748" y="1077"/>
                      </a:lnTo>
                      <a:lnTo>
                        <a:pt x="742" y="1080"/>
                      </a:lnTo>
                      <a:lnTo>
                        <a:pt x="736" y="1083"/>
                      </a:lnTo>
                      <a:lnTo>
                        <a:pt x="731" y="1086"/>
                      </a:lnTo>
                      <a:lnTo>
                        <a:pt x="726" y="1090"/>
                      </a:lnTo>
                      <a:lnTo>
                        <a:pt x="721" y="1093"/>
                      </a:lnTo>
                      <a:lnTo>
                        <a:pt x="717" y="1096"/>
                      </a:lnTo>
                      <a:lnTo>
                        <a:pt x="537" y="991"/>
                      </a:lnTo>
                      <a:lnTo>
                        <a:pt x="536" y="1019"/>
                      </a:lnTo>
                      <a:lnTo>
                        <a:pt x="142" y="1078"/>
                      </a:lnTo>
                      <a:lnTo>
                        <a:pt x="0" y="966"/>
                      </a:lnTo>
                      <a:lnTo>
                        <a:pt x="6" y="769"/>
                      </a:lnTo>
                      <a:lnTo>
                        <a:pt x="7" y="739"/>
                      </a:lnTo>
                      <a:lnTo>
                        <a:pt x="7" y="711"/>
                      </a:lnTo>
                      <a:lnTo>
                        <a:pt x="7" y="684"/>
                      </a:lnTo>
                      <a:lnTo>
                        <a:pt x="8" y="654"/>
                      </a:lnTo>
                      <a:lnTo>
                        <a:pt x="12" y="458"/>
                      </a:lnTo>
                      <a:lnTo>
                        <a:pt x="21" y="19"/>
                      </a:lnTo>
                      <a:lnTo>
                        <a:pt x="370" y="0"/>
                      </a:lnTo>
                      <a:lnTo>
                        <a:pt x="580" y="47"/>
                      </a:lnTo>
                      <a:close/>
                    </a:path>
                  </a:pathLst>
                </a:custGeom>
                <a:solidFill>
                  <a:srgbClr val="4F4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796" name="Freeform 43"/>
                <p:cNvSpPr>
                  <a:spLocks/>
                </p:cNvSpPr>
                <p:nvPr/>
              </p:nvSpPr>
              <p:spPr bwMode="auto">
                <a:xfrm>
                  <a:off x="5504" y="2903"/>
                  <a:ext cx="541" cy="71"/>
                </a:xfrm>
                <a:custGeom>
                  <a:avLst/>
                  <a:gdLst>
                    <a:gd name="T0" fmla="*/ 541 w 541"/>
                    <a:gd name="T1" fmla="*/ 45 h 71"/>
                    <a:gd name="T2" fmla="*/ 139 w 541"/>
                    <a:gd name="T3" fmla="*/ 71 h 71"/>
                    <a:gd name="T4" fmla="*/ 0 w 541"/>
                    <a:gd name="T5" fmla="*/ 19 h 71"/>
                    <a:gd name="T6" fmla="*/ 341 w 541"/>
                    <a:gd name="T7" fmla="*/ 0 h 71"/>
                    <a:gd name="T8" fmla="*/ 541 w 541"/>
                    <a:gd name="T9" fmla="*/ 45 h 71"/>
                    <a:gd name="T10" fmla="*/ 541 w 541"/>
                    <a:gd name="T11" fmla="*/ 45 h 7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541"/>
                    <a:gd name="T19" fmla="*/ 0 h 71"/>
                    <a:gd name="T20" fmla="*/ 541 w 541"/>
                    <a:gd name="T21" fmla="*/ 71 h 7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541" h="71">
                      <a:moveTo>
                        <a:pt x="541" y="45"/>
                      </a:moveTo>
                      <a:lnTo>
                        <a:pt x="139" y="71"/>
                      </a:lnTo>
                      <a:lnTo>
                        <a:pt x="0" y="19"/>
                      </a:lnTo>
                      <a:lnTo>
                        <a:pt x="341" y="0"/>
                      </a:lnTo>
                      <a:lnTo>
                        <a:pt x="541" y="45"/>
                      </a:lnTo>
                      <a:close/>
                    </a:path>
                  </a:pathLst>
                </a:custGeom>
                <a:solidFill>
                  <a:srgbClr val="EDF2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797" name="Freeform 44"/>
                <p:cNvSpPr>
                  <a:spLocks/>
                </p:cNvSpPr>
                <p:nvPr/>
              </p:nvSpPr>
              <p:spPr bwMode="auto">
                <a:xfrm>
                  <a:off x="5474" y="2925"/>
                  <a:ext cx="159" cy="1027"/>
                </a:xfrm>
                <a:custGeom>
                  <a:avLst/>
                  <a:gdLst>
                    <a:gd name="T0" fmla="*/ 159 w 159"/>
                    <a:gd name="T1" fmla="*/ 50 h 1027"/>
                    <a:gd name="T2" fmla="*/ 134 w 159"/>
                    <a:gd name="T3" fmla="*/ 1027 h 1027"/>
                    <a:gd name="T4" fmla="*/ 0 w 159"/>
                    <a:gd name="T5" fmla="*/ 926 h 1027"/>
                    <a:gd name="T6" fmla="*/ 20 w 159"/>
                    <a:gd name="T7" fmla="*/ 0 h 1027"/>
                    <a:gd name="T8" fmla="*/ 159 w 159"/>
                    <a:gd name="T9" fmla="*/ 50 h 1027"/>
                    <a:gd name="T10" fmla="*/ 159 w 159"/>
                    <a:gd name="T11" fmla="*/ 50 h 1027"/>
                    <a:gd name="T12" fmla="*/ 159 w 159"/>
                    <a:gd name="T13" fmla="*/ 50 h 102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9"/>
                    <a:gd name="T22" fmla="*/ 0 h 1027"/>
                    <a:gd name="T23" fmla="*/ 159 w 159"/>
                    <a:gd name="T24" fmla="*/ 1027 h 102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9" h="1027">
                      <a:moveTo>
                        <a:pt x="159" y="50"/>
                      </a:moveTo>
                      <a:lnTo>
                        <a:pt x="134" y="1027"/>
                      </a:lnTo>
                      <a:lnTo>
                        <a:pt x="0" y="926"/>
                      </a:lnTo>
                      <a:lnTo>
                        <a:pt x="20" y="0"/>
                      </a:lnTo>
                      <a:lnTo>
                        <a:pt x="159" y="50"/>
                      </a:lnTo>
                      <a:close/>
                    </a:path>
                  </a:pathLst>
                </a:custGeom>
                <a:solidFill>
                  <a:srgbClr val="B7C1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798" name="Freeform 45"/>
                <p:cNvSpPr>
                  <a:spLocks/>
                </p:cNvSpPr>
                <p:nvPr/>
              </p:nvSpPr>
              <p:spPr bwMode="auto">
                <a:xfrm>
                  <a:off x="5632" y="3193"/>
                  <a:ext cx="37" cy="17"/>
                </a:xfrm>
                <a:custGeom>
                  <a:avLst/>
                  <a:gdLst>
                    <a:gd name="T0" fmla="*/ 0 w 37"/>
                    <a:gd name="T1" fmla="*/ 0 h 17"/>
                    <a:gd name="T2" fmla="*/ 37 w 37"/>
                    <a:gd name="T3" fmla="*/ 15 h 17"/>
                    <a:gd name="T4" fmla="*/ 35 w 37"/>
                    <a:gd name="T5" fmla="*/ 15 h 17"/>
                    <a:gd name="T6" fmla="*/ 32 w 37"/>
                    <a:gd name="T7" fmla="*/ 15 h 17"/>
                    <a:gd name="T8" fmla="*/ 30 w 37"/>
                    <a:gd name="T9" fmla="*/ 15 h 17"/>
                    <a:gd name="T10" fmla="*/ 28 w 37"/>
                    <a:gd name="T11" fmla="*/ 15 h 17"/>
                    <a:gd name="T12" fmla="*/ 25 w 37"/>
                    <a:gd name="T13" fmla="*/ 15 h 17"/>
                    <a:gd name="T14" fmla="*/ 23 w 37"/>
                    <a:gd name="T15" fmla="*/ 16 h 17"/>
                    <a:gd name="T16" fmla="*/ 21 w 37"/>
                    <a:gd name="T17" fmla="*/ 16 h 17"/>
                    <a:gd name="T18" fmla="*/ 18 w 37"/>
                    <a:gd name="T19" fmla="*/ 16 h 17"/>
                    <a:gd name="T20" fmla="*/ 16 w 37"/>
                    <a:gd name="T21" fmla="*/ 16 h 17"/>
                    <a:gd name="T22" fmla="*/ 14 w 37"/>
                    <a:gd name="T23" fmla="*/ 16 h 17"/>
                    <a:gd name="T24" fmla="*/ 11 w 37"/>
                    <a:gd name="T25" fmla="*/ 16 h 17"/>
                    <a:gd name="T26" fmla="*/ 9 w 37"/>
                    <a:gd name="T27" fmla="*/ 16 h 17"/>
                    <a:gd name="T28" fmla="*/ 7 w 37"/>
                    <a:gd name="T29" fmla="*/ 17 h 17"/>
                    <a:gd name="T30" fmla="*/ 4 w 37"/>
                    <a:gd name="T31" fmla="*/ 17 h 17"/>
                    <a:gd name="T32" fmla="*/ 2 w 37"/>
                    <a:gd name="T33" fmla="*/ 17 h 17"/>
                    <a:gd name="T34" fmla="*/ 0 w 37"/>
                    <a:gd name="T35" fmla="*/ 17 h 17"/>
                    <a:gd name="T36" fmla="*/ 0 w 37"/>
                    <a:gd name="T37" fmla="*/ 0 h 1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7"/>
                    <a:gd name="T58" fmla="*/ 0 h 17"/>
                    <a:gd name="T59" fmla="*/ 37 w 37"/>
                    <a:gd name="T60" fmla="*/ 17 h 1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7" h="17">
                      <a:moveTo>
                        <a:pt x="0" y="0"/>
                      </a:moveTo>
                      <a:lnTo>
                        <a:pt x="37" y="15"/>
                      </a:lnTo>
                      <a:lnTo>
                        <a:pt x="35" y="15"/>
                      </a:lnTo>
                      <a:lnTo>
                        <a:pt x="32" y="15"/>
                      </a:lnTo>
                      <a:lnTo>
                        <a:pt x="30" y="15"/>
                      </a:lnTo>
                      <a:lnTo>
                        <a:pt x="28" y="15"/>
                      </a:lnTo>
                      <a:lnTo>
                        <a:pt x="25" y="15"/>
                      </a:lnTo>
                      <a:lnTo>
                        <a:pt x="23" y="16"/>
                      </a:lnTo>
                      <a:lnTo>
                        <a:pt x="21" y="16"/>
                      </a:lnTo>
                      <a:lnTo>
                        <a:pt x="18" y="16"/>
                      </a:lnTo>
                      <a:lnTo>
                        <a:pt x="16" y="16"/>
                      </a:lnTo>
                      <a:lnTo>
                        <a:pt x="14" y="16"/>
                      </a:lnTo>
                      <a:lnTo>
                        <a:pt x="11" y="16"/>
                      </a:lnTo>
                      <a:lnTo>
                        <a:pt x="9" y="16"/>
                      </a:lnTo>
                      <a:lnTo>
                        <a:pt x="7" y="17"/>
                      </a:lnTo>
                      <a:lnTo>
                        <a:pt x="4" y="17"/>
                      </a:lnTo>
                      <a:lnTo>
                        <a:pt x="2" y="17"/>
                      </a:lnTo>
                      <a:lnTo>
                        <a:pt x="0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1C9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799" name="Freeform 46"/>
                <p:cNvSpPr>
                  <a:spLocks/>
                </p:cNvSpPr>
                <p:nvPr/>
              </p:nvSpPr>
              <p:spPr bwMode="auto">
                <a:xfrm>
                  <a:off x="5632" y="3165"/>
                  <a:ext cx="102" cy="43"/>
                </a:xfrm>
                <a:custGeom>
                  <a:avLst/>
                  <a:gdLst>
                    <a:gd name="T0" fmla="*/ 37 w 102"/>
                    <a:gd name="T1" fmla="*/ 43 h 43"/>
                    <a:gd name="T2" fmla="*/ 0 w 102"/>
                    <a:gd name="T3" fmla="*/ 28 h 43"/>
                    <a:gd name="T4" fmla="*/ 1 w 102"/>
                    <a:gd name="T5" fmla="*/ 0 h 43"/>
                    <a:gd name="T6" fmla="*/ 102 w 102"/>
                    <a:gd name="T7" fmla="*/ 39 h 43"/>
                    <a:gd name="T8" fmla="*/ 97 w 102"/>
                    <a:gd name="T9" fmla="*/ 39 h 43"/>
                    <a:gd name="T10" fmla="*/ 93 w 102"/>
                    <a:gd name="T11" fmla="*/ 39 h 43"/>
                    <a:gd name="T12" fmla="*/ 89 w 102"/>
                    <a:gd name="T13" fmla="*/ 39 h 43"/>
                    <a:gd name="T14" fmla="*/ 85 w 102"/>
                    <a:gd name="T15" fmla="*/ 40 h 43"/>
                    <a:gd name="T16" fmla="*/ 81 w 102"/>
                    <a:gd name="T17" fmla="*/ 40 h 43"/>
                    <a:gd name="T18" fmla="*/ 77 w 102"/>
                    <a:gd name="T19" fmla="*/ 40 h 43"/>
                    <a:gd name="T20" fmla="*/ 73 w 102"/>
                    <a:gd name="T21" fmla="*/ 40 h 43"/>
                    <a:gd name="T22" fmla="*/ 69 w 102"/>
                    <a:gd name="T23" fmla="*/ 40 h 43"/>
                    <a:gd name="T24" fmla="*/ 65 w 102"/>
                    <a:gd name="T25" fmla="*/ 41 h 43"/>
                    <a:gd name="T26" fmla="*/ 61 w 102"/>
                    <a:gd name="T27" fmla="*/ 41 h 43"/>
                    <a:gd name="T28" fmla="*/ 57 w 102"/>
                    <a:gd name="T29" fmla="*/ 41 h 43"/>
                    <a:gd name="T30" fmla="*/ 53 w 102"/>
                    <a:gd name="T31" fmla="*/ 41 h 43"/>
                    <a:gd name="T32" fmla="*/ 49 w 102"/>
                    <a:gd name="T33" fmla="*/ 42 h 43"/>
                    <a:gd name="T34" fmla="*/ 45 w 102"/>
                    <a:gd name="T35" fmla="*/ 42 h 43"/>
                    <a:gd name="T36" fmla="*/ 41 w 102"/>
                    <a:gd name="T37" fmla="*/ 42 h 43"/>
                    <a:gd name="T38" fmla="*/ 37 w 102"/>
                    <a:gd name="T39" fmla="*/ 43 h 4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02"/>
                    <a:gd name="T61" fmla="*/ 0 h 43"/>
                    <a:gd name="T62" fmla="*/ 102 w 102"/>
                    <a:gd name="T63" fmla="*/ 43 h 4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02" h="43">
                      <a:moveTo>
                        <a:pt x="37" y="43"/>
                      </a:moveTo>
                      <a:lnTo>
                        <a:pt x="0" y="28"/>
                      </a:lnTo>
                      <a:lnTo>
                        <a:pt x="1" y="0"/>
                      </a:lnTo>
                      <a:lnTo>
                        <a:pt x="102" y="39"/>
                      </a:lnTo>
                      <a:lnTo>
                        <a:pt x="97" y="39"/>
                      </a:lnTo>
                      <a:lnTo>
                        <a:pt x="93" y="39"/>
                      </a:lnTo>
                      <a:lnTo>
                        <a:pt x="89" y="39"/>
                      </a:lnTo>
                      <a:lnTo>
                        <a:pt x="85" y="40"/>
                      </a:lnTo>
                      <a:lnTo>
                        <a:pt x="81" y="40"/>
                      </a:lnTo>
                      <a:lnTo>
                        <a:pt x="77" y="40"/>
                      </a:lnTo>
                      <a:lnTo>
                        <a:pt x="73" y="40"/>
                      </a:lnTo>
                      <a:lnTo>
                        <a:pt x="69" y="40"/>
                      </a:lnTo>
                      <a:lnTo>
                        <a:pt x="65" y="41"/>
                      </a:lnTo>
                      <a:lnTo>
                        <a:pt x="61" y="41"/>
                      </a:lnTo>
                      <a:lnTo>
                        <a:pt x="57" y="41"/>
                      </a:lnTo>
                      <a:lnTo>
                        <a:pt x="53" y="41"/>
                      </a:lnTo>
                      <a:lnTo>
                        <a:pt x="49" y="42"/>
                      </a:lnTo>
                      <a:lnTo>
                        <a:pt x="45" y="42"/>
                      </a:lnTo>
                      <a:lnTo>
                        <a:pt x="41" y="42"/>
                      </a:lnTo>
                      <a:lnTo>
                        <a:pt x="37" y="43"/>
                      </a:lnTo>
                      <a:close/>
                    </a:path>
                  </a:pathLst>
                </a:custGeom>
                <a:solidFill>
                  <a:srgbClr val="C6CE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00" name="Freeform 47"/>
                <p:cNvSpPr>
                  <a:spLocks/>
                </p:cNvSpPr>
                <p:nvPr/>
              </p:nvSpPr>
              <p:spPr bwMode="auto">
                <a:xfrm>
                  <a:off x="5633" y="3137"/>
                  <a:ext cx="166" cy="67"/>
                </a:xfrm>
                <a:custGeom>
                  <a:avLst/>
                  <a:gdLst>
                    <a:gd name="T0" fmla="*/ 101 w 166"/>
                    <a:gd name="T1" fmla="*/ 67 h 67"/>
                    <a:gd name="T2" fmla="*/ 0 w 166"/>
                    <a:gd name="T3" fmla="*/ 28 h 67"/>
                    <a:gd name="T4" fmla="*/ 1 w 166"/>
                    <a:gd name="T5" fmla="*/ 0 h 67"/>
                    <a:gd name="T6" fmla="*/ 166 w 166"/>
                    <a:gd name="T7" fmla="*/ 63 h 67"/>
                    <a:gd name="T8" fmla="*/ 162 w 166"/>
                    <a:gd name="T9" fmla="*/ 63 h 67"/>
                    <a:gd name="T10" fmla="*/ 157 w 166"/>
                    <a:gd name="T11" fmla="*/ 64 h 67"/>
                    <a:gd name="T12" fmla="*/ 153 w 166"/>
                    <a:gd name="T13" fmla="*/ 64 h 67"/>
                    <a:gd name="T14" fmla="*/ 149 w 166"/>
                    <a:gd name="T15" fmla="*/ 64 h 67"/>
                    <a:gd name="T16" fmla="*/ 145 w 166"/>
                    <a:gd name="T17" fmla="*/ 64 h 67"/>
                    <a:gd name="T18" fmla="*/ 141 w 166"/>
                    <a:gd name="T19" fmla="*/ 65 h 67"/>
                    <a:gd name="T20" fmla="*/ 137 w 166"/>
                    <a:gd name="T21" fmla="*/ 65 h 67"/>
                    <a:gd name="T22" fmla="*/ 133 w 166"/>
                    <a:gd name="T23" fmla="*/ 65 h 67"/>
                    <a:gd name="T24" fmla="*/ 129 w 166"/>
                    <a:gd name="T25" fmla="*/ 65 h 67"/>
                    <a:gd name="T26" fmla="*/ 125 w 166"/>
                    <a:gd name="T27" fmla="*/ 65 h 67"/>
                    <a:gd name="T28" fmla="*/ 121 w 166"/>
                    <a:gd name="T29" fmla="*/ 66 h 67"/>
                    <a:gd name="T30" fmla="*/ 117 w 166"/>
                    <a:gd name="T31" fmla="*/ 66 h 67"/>
                    <a:gd name="T32" fmla="*/ 113 w 166"/>
                    <a:gd name="T33" fmla="*/ 66 h 67"/>
                    <a:gd name="T34" fmla="*/ 109 w 166"/>
                    <a:gd name="T35" fmla="*/ 66 h 67"/>
                    <a:gd name="T36" fmla="*/ 105 w 166"/>
                    <a:gd name="T37" fmla="*/ 67 h 67"/>
                    <a:gd name="T38" fmla="*/ 101 w 166"/>
                    <a:gd name="T39" fmla="*/ 67 h 6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6"/>
                    <a:gd name="T61" fmla="*/ 0 h 67"/>
                    <a:gd name="T62" fmla="*/ 166 w 166"/>
                    <a:gd name="T63" fmla="*/ 67 h 67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6" h="67">
                      <a:moveTo>
                        <a:pt x="101" y="67"/>
                      </a:moveTo>
                      <a:lnTo>
                        <a:pt x="0" y="28"/>
                      </a:lnTo>
                      <a:lnTo>
                        <a:pt x="1" y="0"/>
                      </a:lnTo>
                      <a:lnTo>
                        <a:pt x="166" y="63"/>
                      </a:lnTo>
                      <a:lnTo>
                        <a:pt x="162" y="63"/>
                      </a:lnTo>
                      <a:lnTo>
                        <a:pt x="157" y="64"/>
                      </a:lnTo>
                      <a:lnTo>
                        <a:pt x="153" y="64"/>
                      </a:lnTo>
                      <a:lnTo>
                        <a:pt x="149" y="64"/>
                      </a:lnTo>
                      <a:lnTo>
                        <a:pt x="145" y="64"/>
                      </a:lnTo>
                      <a:lnTo>
                        <a:pt x="141" y="65"/>
                      </a:lnTo>
                      <a:lnTo>
                        <a:pt x="137" y="65"/>
                      </a:lnTo>
                      <a:lnTo>
                        <a:pt x="133" y="65"/>
                      </a:lnTo>
                      <a:lnTo>
                        <a:pt x="129" y="65"/>
                      </a:lnTo>
                      <a:lnTo>
                        <a:pt x="125" y="65"/>
                      </a:lnTo>
                      <a:lnTo>
                        <a:pt x="121" y="66"/>
                      </a:lnTo>
                      <a:lnTo>
                        <a:pt x="117" y="66"/>
                      </a:lnTo>
                      <a:lnTo>
                        <a:pt x="113" y="66"/>
                      </a:lnTo>
                      <a:lnTo>
                        <a:pt x="109" y="66"/>
                      </a:lnTo>
                      <a:lnTo>
                        <a:pt x="105" y="67"/>
                      </a:lnTo>
                      <a:lnTo>
                        <a:pt x="101" y="67"/>
                      </a:lnTo>
                      <a:close/>
                    </a:path>
                  </a:pathLst>
                </a:custGeom>
                <a:solidFill>
                  <a:srgbClr val="C9D1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01" name="Freeform 48"/>
                <p:cNvSpPr>
                  <a:spLocks/>
                </p:cNvSpPr>
                <p:nvPr/>
              </p:nvSpPr>
              <p:spPr bwMode="auto">
                <a:xfrm>
                  <a:off x="5634" y="3109"/>
                  <a:ext cx="229" cy="91"/>
                </a:xfrm>
                <a:custGeom>
                  <a:avLst/>
                  <a:gdLst>
                    <a:gd name="T0" fmla="*/ 165 w 229"/>
                    <a:gd name="T1" fmla="*/ 91 h 91"/>
                    <a:gd name="T2" fmla="*/ 0 w 229"/>
                    <a:gd name="T3" fmla="*/ 28 h 91"/>
                    <a:gd name="T4" fmla="*/ 1 w 229"/>
                    <a:gd name="T5" fmla="*/ 0 h 91"/>
                    <a:gd name="T6" fmla="*/ 229 w 229"/>
                    <a:gd name="T7" fmla="*/ 87 h 91"/>
                    <a:gd name="T8" fmla="*/ 225 w 229"/>
                    <a:gd name="T9" fmla="*/ 88 h 91"/>
                    <a:gd name="T10" fmla="*/ 221 w 229"/>
                    <a:gd name="T11" fmla="*/ 88 h 91"/>
                    <a:gd name="T12" fmla="*/ 217 w 229"/>
                    <a:gd name="T13" fmla="*/ 88 h 91"/>
                    <a:gd name="T14" fmla="*/ 213 w 229"/>
                    <a:gd name="T15" fmla="*/ 88 h 91"/>
                    <a:gd name="T16" fmla="*/ 209 w 229"/>
                    <a:gd name="T17" fmla="*/ 89 h 91"/>
                    <a:gd name="T18" fmla="*/ 205 w 229"/>
                    <a:gd name="T19" fmla="*/ 89 h 91"/>
                    <a:gd name="T20" fmla="*/ 201 w 229"/>
                    <a:gd name="T21" fmla="*/ 89 h 91"/>
                    <a:gd name="T22" fmla="*/ 197 w 229"/>
                    <a:gd name="T23" fmla="*/ 89 h 91"/>
                    <a:gd name="T24" fmla="*/ 193 w 229"/>
                    <a:gd name="T25" fmla="*/ 90 h 91"/>
                    <a:gd name="T26" fmla="*/ 189 w 229"/>
                    <a:gd name="T27" fmla="*/ 90 h 91"/>
                    <a:gd name="T28" fmla="*/ 185 w 229"/>
                    <a:gd name="T29" fmla="*/ 90 h 91"/>
                    <a:gd name="T30" fmla="*/ 181 w 229"/>
                    <a:gd name="T31" fmla="*/ 90 h 91"/>
                    <a:gd name="T32" fmla="*/ 177 w 229"/>
                    <a:gd name="T33" fmla="*/ 90 h 91"/>
                    <a:gd name="T34" fmla="*/ 173 w 229"/>
                    <a:gd name="T35" fmla="*/ 91 h 91"/>
                    <a:gd name="T36" fmla="*/ 169 w 229"/>
                    <a:gd name="T37" fmla="*/ 91 h 91"/>
                    <a:gd name="T38" fmla="*/ 165 w 229"/>
                    <a:gd name="T39" fmla="*/ 91 h 91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229"/>
                    <a:gd name="T61" fmla="*/ 0 h 91"/>
                    <a:gd name="T62" fmla="*/ 229 w 229"/>
                    <a:gd name="T63" fmla="*/ 91 h 91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229" h="91">
                      <a:moveTo>
                        <a:pt x="165" y="91"/>
                      </a:moveTo>
                      <a:lnTo>
                        <a:pt x="0" y="28"/>
                      </a:lnTo>
                      <a:lnTo>
                        <a:pt x="1" y="0"/>
                      </a:lnTo>
                      <a:lnTo>
                        <a:pt x="229" y="87"/>
                      </a:lnTo>
                      <a:lnTo>
                        <a:pt x="225" y="88"/>
                      </a:lnTo>
                      <a:lnTo>
                        <a:pt x="221" y="88"/>
                      </a:lnTo>
                      <a:lnTo>
                        <a:pt x="217" y="88"/>
                      </a:lnTo>
                      <a:lnTo>
                        <a:pt x="213" y="88"/>
                      </a:lnTo>
                      <a:lnTo>
                        <a:pt x="209" y="89"/>
                      </a:lnTo>
                      <a:lnTo>
                        <a:pt x="205" y="89"/>
                      </a:lnTo>
                      <a:lnTo>
                        <a:pt x="201" y="89"/>
                      </a:lnTo>
                      <a:lnTo>
                        <a:pt x="197" y="89"/>
                      </a:lnTo>
                      <a:lnTo>
                        <a:pt x="193" y="90"/>
                      </a:lnTo>
                      <a:lnTo>
                        <a:pt x="189" y="90"/>
                      </a:lnTo>
                      <a:lnTo>
                        <a:pt x="185" y="90"/>
                      </a:lnTo>
                      <a:lnTo>
                        <a:pt x="181" y="90"/>
                      </a:lnTo>
                      <a:lnTo>
                        <a:pt x="177" y="90"/>
                      </a:lnTo>
                      <a:lnTo>
                        <a:pt x="173" y="91"/>
                      </a:lnTo>
                      <a:lnTo>
                        <a:pt x="169" y="91"/>
                      </a:lnTo>
                      <a:lnTo>
                        <a:pt x="165" y="91"/>
                      </a:lnTo>
                      <a:close/>
                    </a:path>
                  </a:pathLst>
                </a:custGeom>
                <a:solidFill>
                  <a:srgbClr val="CED6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02" name="Freeform 49"/>
                <p:cNvSpPr>
                  <a:spLocks/>
                </p:cNvSpPr>
                <p:nvPr/>
              </p:nvSpPr>
              <p:spPr bwMode="auto">
                <a:xfrm>
                  <a:off x="5635" y="3080"/>
                  <a:ext cx="291" cy="116"/>
                </a:xfrm>
                <a:custGeom>
                  <a:avLst/>
                  <a:gdLst>
                    <a:gd name="T0" fmla="*/ 228 w 291"/>
                    <a:gd name="T1" fmla="*/ 116 h 116"/>
                    <a:gd name="T2" fmla="*/ 0 w 291"/>
                    <a:gd name="T3" fmla="*/ 29 h 116"/>
                    <a:gd name="T4" fmla="*/ 1 w 291"/>
                    <a:gd name="T5" fmla="*/ 0 h 116"/>
                    <a:gd name="T6" fmla="*/ 291 w 291"/>
                    <a:gd name="T7" fmla="*/ 112 h 116"/>
                    <a:gd name="T8" fmla="*/ 287 w 291"/>
                    <a:gd name="T9" fmla="*/ 112 h 116"/>
                    <a:gd name="T10" fmla="*/ 283 w 291"/>
                    <a:gd name="T11" fmla="*/ 113 h 116"/>
                    <a:gd name="T12" fmla="*/ 279 w 291"/>
                    <a:gd name="T13" fmla="*/ 113 h 116"/>
                    <a:gd name="T14" fmla="*/ 275 w 291"/>
                    <a:gd name="T15" fmla="*/ 113 h 116"/>
                    <a:gd name="T16" fmla="*/ 271 w 291"/>
                    <a:gd name="T17" fmla="*/ 114 h 116"/>
                    <a:gd name="T18" fmla="*/ 267 w 291"/>
                    <a:gd name="T19" fmla="*/ 114 h 116"/>
                    <a:gd name="T20" fmla="*/ 263 w 291"/>
                    <a:gd name="T21" fmla="*/ 114 h 116"/>
                    <a:gd name="T22" fmla="*/ 260 w 291"/>
                    <a:gd name="T23" fmla="*/ 114 h 116"/>
                    <a:gd name="T24" fmla="*/ 256 w 291"/>
                    <a:gd name="T25" fmla="*/ 115 h 116"/>
                    <a:gd name="T26" fmla="*/ 252 w 291"/>
                    <a:gd name="T27" fmla="*/ 115 h 116"/>
                    <a:gd name="T28" fmla="*/ 248 w 291"/>
                    <a:gd name="T29" fmla="*/ 115 h 116"/>
                    <a:gd name="T30" fmla="*/ 244 w 291"/>
                    <a:gd name="T31" fmla="*/ 116 h 116"/>
                    <a:gd name="T32" fmla="*/ 240 w 291"/>
                    <a:gd name="T33" fmla="*/ 116 h 116"/>
                    <a:gd name="T34" fmla="*/ 236 w 291"/>
                    <a:gd name="T35" fmla="*/ 116 h 116"/>
                    <a:gd name="T36" fmla="*/ 232 w 291"/>
                    <a:gd name="T37" fmla="*/ 116 h 116"/>
                    <a:gd name="T38" fmla="*/ 228 w 291"/>
                    <a:gd name="T39" fmla="*/ 116 h 11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291"/>
                    <a:gd name="T61" fmla="*/ 0 h 116"/>
                    <a:gd name="T62" fmla="*/ 291 w 291"/>
                    <a:gd name="T63" fmla="*/ 116 h 11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291" h="116">
                      <a:moveTo>
                        <a:pt x="228" y="116"/>
                      </a:moveTo>
                      <a:lnTo>
                        <a:pt x="0" y="29"/>
                      </a:lnTo>
                      <a:lnTo>
                        <a:pt x="1" y="0"/>
                      </a:lnTo>
                      <a:lnTo>
                        <a:pt x="291" y="112"/>
                      </a:lnTo>
                      <a:lnTo>
                        <a:pt x="287" y="112"/>
                      </a:lnTo>
                      <a:lnTo>
                        <a:pt x="283" y="113"/>
                      </a:lnTo>
                      <a:lnTo>
                        <a:pt x="279" y="113"/>
                      </a:lnTo>
                      <a:lnTo>
                        <a:pt x="275" y="113"/>
                      </a:lnTo>
                      <a:lnTo>
                        <a:pt x="271" y="114"/>
                      </a:lnTo>
                      <a:lnTo>
                        <a:pt x="267" y="114"/>
                      </a:lnTo>
                      <a:lnTo>
                        <a:pt x="263" y="114"/>
                      </a:lnTo>
                      <a:lnTo>
                        <a:pt x="260" y="114"/>
                      </a:lnTo>
                      <a:lnTo>
                        <a:pt x="256" y="115"/>
                      </a:lnTo>
                      <a:lnTo>
                        <a:pt x="252" y="115"/>
                      </a:lnTo>
                      <a:lnTo>
                        <a:pt x="248" y="115"/>
                      </a:lnTo>
                      <a:lnTo>
                        <a:pt x="244" y="116"/>
                      </a:lnTo>
                      <a:lnTo>
                        <a:pt x="240" y="116"/>
                      </a:lnTo>
                      <a:lnTo>
                        <a:pt x="236" y="116"/>
                      </a:lnTo>
                      <a:lnTo>
                        <a:pt x="232" y="116"/>
                      </a:lnTo>
                      <a:lnTo>
                        <a:pt x="228" y="116"/>
                      </a:lnTo>
                      <a:close/>
                    </a:path>
                  </a:pathLst>
                </a:custGeom>
                <a:solidFill>
                  <a:srgbClr val="D6DB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03" name="Freeform 50"/>
                <p:cNvSpPr>
                  <a:spLocks/>
                </p:cNvSpPr>
                <p:nvPr/>
              </p:nvSpPr>
              <p:spPr bwMode="auto">
                <a:xfrm>
                  <a:off x="5636" y="3052"/>
                  <a:ext cx="351" cy="140"/>
                </a:xfrm>
                <a:custGeom>
                  <a:avLst/>
                  <a:gdLst>
                    <a:gd name="T0" fmla="*/ 290 w 351"/>
                    <a:gd name="T1" fmla="*/ 140 h 140"/>
                    <a:gd name="T2" fmla="*/ 0 w 351"/>
                    <a:gd name="T3" fmla="*/ 28 h 140"/>
                    <a:gd name="T4" fmla="*/ 1 w 351"/>
                    <a:gd name="T5" fmla="*/ 0 h 140"/>
                    <a:gd name="T6" fmla="*/ 351 w 351"/>
                    <a:gd name="T7" fmla="*/ 135 h 140"/>
                    <a:gd name="T8" fmla="*/ 347 w 351"/>
                    <a:gd name="T9" fmla="*/ 135 h 140"/>
                    <a:gd name="T10" fmla="*/ 343 w 351"/>
                    <a:gd name="T11" fmla="*/ 136 h 140"/>
                    <a:gd name="T12" fmla="*/ 339 w 351"/>
                    <a:gd name="T13" fmla="*/ 136 h 140"/>
                    <a:gd name="T14" fmla="*/ 335 w 351"/>
                    <a:gd name="T15" fmla="*/ 136 h 140"/>
                    <a:gd name="T16" fmla="*/ 332 w 351"/>
                    <a:gd name="T17" fmla="*/ 137 h 140"/>
                    <a:gd name="T18" fmla="*/ 328 w 351"/>
                    <a:gd name="T19" fmla="*/ 137 h 140"/>
                    <a:gd name="T20" fmla="*/ 324 w 351"/>
                    <a:gd name="T21" fmla="*/ 137 h 140"/>
                    <a:gd name="T22" fmla="*/ 320 w 351"/>
                    <a:gd name="T23" fmla="*/ 138 h 140"/>
                    <a:gd name="T24" fmla="*/ 317 w 351"/>
                    <a:gd name="T25" fmla="*/ 138 h 140"/>
                    <a:gd name="T26" fmla="*/ 313 w 351"/>
                    <a:gd name="T27" fmla="*/ 138 h 140"/>
                    <a:gd name="T28" fmla="*/ 309 w 351"/>
                    <a:gd name="T29" fmla="*/ 139 h 140"/>
                    <a:gd name="T30" fmla="*/ 305 w 351"/>
                    <a:gd name="T31" fmla="*/ 139 h 140"/>
                    <a:gd name="T32" fmla="*/ 301 w 351"/>
                    <a:gd name="T33" fmla="*/ 139 h 140"/>
                    <a:gd name="T34" fmla="*/ 298 w 351"/>
                    <a:gd name="T35" fmla="*/ 140 h 140"/>
                    <a:gd name="T36" fmla="*/ 294 w 351"/>
                    <a:gd name="T37" fmla="*/ 140 h 140"/>
                    <a:gd name="T38" fmla="*/ 290 w 351"/>
                    <a:gd name="T39" fmla="*/ 140 h 140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351"/>
                    <a:gd name="T61" fmla="*/ 0 h 140"/>
                    <a:gd name="T62" fmla="*/ 351 w 351"/>
                    <a:gd name="T63" fmla="*/ 140 h 140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351" h="140">
                      <a:moveTo>
                        <a:pt x="290" y="140"/>
                      </a:moveTo>
                      <a:lnTo>
                        <a:pt x="0" y="28"/>
                      </a:lnTo>
                      <a:lnTo>
                        <a:pt x="1" y="0"/>
                      </a:lnTo>
                      <a:lnTo>
                        <a:pt x="351" y="135"/>
                      </a:lnTo>
                      <a:lnTo>
                        <a:pt x="347" y="135"/>
                      </a:lnTo>
                      <a:lnTo>
                        <a:pt x="343" y="136"/>
                      </a:lnTo>
                      <a:lnTo>
                        <a:pt x="339" y="136"/>
                      </a:lnTo>
                      <a:lnTo>
                        <a:pt x="335" y="136"/>
                      </a:lnTo>
                      <a:lnTo>
                        <a:pt x="332" y="137"/>
                      </a:lnTo>
                      <a:lnTo>
                        <a:pt x="328" y="137"/>
                      </a:lnTo>
                      <a:lnTo>
                        <a:pt x="324" y="137"/>
                      </a:lnTo>
                      <a:lnTo>
                        <a:pt x="320" y="138"/>
                      </a:lnTo>
                      <a:lnTo>
                        <a:pt x="317" y="138"/>
                      </a:lnTo>
                      <a:lnTo>
                        <a:pt x="313" y="138"/>
                      </a:lnTo>
                      <a:lnTo>
                        <a:pt x="309" y="139"/>
                      </a:lnTo>
                      <a:lnTo>
                        <a:pt x="305" y="139"/>
                      </a:lnTo>
                      <a:lnTo>
                        <a:pt x="301" y="139"/>
                      </a:lnTo>
                      <a:lnTo>
                        <a:pt x="298" y="140"/>
                      </a:lnTo>
                      <a:lnTo>
                        <a:pt x="294" y="140"/>
                      </a:lnTo>
                      <a:lnTo>
                        <a:pt x="290" y="140"/>
                      </a:lnTo>
                      <a:close/>
                    </a:path>
                  </a:pathLst>
                </a:custGeom>
                <a:solidFill>
                  <a:srgbClr val="D8D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04" name="Freeform 51"/>
                <p:cNvSpPr>
                  <a:spLocks/>
                </p:cNvSpPr>
                <p:nvPr/>
              </p:nvSpPr>
              <p:spPr bwMode="auto">
                <a:xfrm>
                  <a:off x="5637" y="3024"/>
                  <a:ext cx="398" cy="163"/>
                </a:xfrm>
                <a:custGeom>
                  <a:avLst/>
                  <a:gdLst>
                    <a:gd name="T0" fmla="*/ 350 w 398"/>
                    <a:gd name="T1" fmla="*/ 163 h 163"/>
                    <a:gd name="T2" fmla="*/ 0 w 398"/>
                    <a:gd name="T3" fmla="*/ 28 h 163"/>
                    <a:gd name="T4" fmla="*/ 0 w 398"/>
                    <a:gd name="T5" fmla="*/ 0 h 163"/>
                    <a:gd name="T6" fmla="*/ 398 w 398"/>
                    <a:gd name="T7" fmla="*/ 153 h 163"/>
                    <a:gd name="T8" fmla="*/ 398 w 398"/>
                    <a:gd name="T9" fmla="*/ 154 h 163"/>
                    <a:gd name="T10" fmla="*/ 397 w 398"/>
                    <a:gd name="T11" fmla="*/ 155 h 163"/>
                    <a:gd name="T12" fmla="*/ 397 w 398"/>
                    <a:gd name="T13" fmla="*/ 156 h 163"/>
                    <a:gd name="T14" fmla="*/ 397 w 398"/>
                    <a:gd name="T15" fmla="*/ 158 h 163"/>
                    <a:gd name="T16" fmla="*/ 397 w 398"/>
                    <a:gd name="T17" fmla="*/ 158 h 163"/>
                    <a:gd name="T18" fmla="*/ 394 w 398"/>
                    <a:gd name="T19" fmla="*/ 158 h 163"/>
                    <a:gd name="T20" fmla="*/ 391 w 398"/>
                    <a:gd name="T21" fmla="*/ 158 h 163"/>
                    <a:gd name="T22" fmla="*/ 388 w 398"/>
                    <a:gd name="T23" fmla="*/ 159 h 163"/>
                    <a:gd name="T24" fmla="*/ 385 w 398"/>
                    <a:gd name="T25" fmla="*/ 159 h 163"/>
                    <a:gd name="T26" fmla="*/ 382 w 398"/>
                    <a:gd name="T27" fmla="*/ 160 h 163"/>
                    <a:gd name="T28" fmla="*/ 379 w 398"/>
                    <a:gd name="T29" fmla="*/ 160 h 163"/>
                    <a:gd name="T30" fmla="*/ 376 w 398"/>
                    <a:gd name="T31" fmla="*/ 160 h 163"/>
                    <a:gd name="T32" fmla="*/ 374 w 398"/>
                    <a:gd name="T33" fmla="*/ 160 h 163"/>
                    <a:gd name="T34" fmla="*/ 371 w 398"/>
                    <a:gd name="T35" fmla="*/ 161 h 163"/>
                    <a:gd name="T36" fmla="*/ 368 w 398"/>
                    <a:gd name="T37" fmla="*/ 161 h 163"/>
                    <a:gd name="T38" fmla="*/ 365 w 398"/>
                    <a:gd name="T39" fmla="*/ 161 h 163"/>
                    <a:gd name="T40" fmla="*/ 362 w 398"/>
                    <a:gd name="T41" fmla="*/ 162 h 163"/>
                    <a:gd name="T42" fmla="*/ 359 w 398"/>
                    <a:gd name="T43" fmla="*/ 162 h 163"/>
                    <a:gd name="T44" fmla="*/ 356 w 398"/>
                    <a:gd name="T45" fmla="*/ 162 h 163"/>
                    <a:gd name="T46" fmla="*/ 353 w 398"/>
                    <a:gd name="T47" fmla="*/ 163 h 163"/>
                    <a:gd name="T48" fmla="*/ 350 w 398"/>
                    <a:gd name="T49" fmla="*/ 163 h 16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398"/>
                    <a:gd name="T76" fmla="*/ 0 h 163"/>
                    <a:gd name="T77" fmla="*/ 398 w 398"/>
                    <a:gd name="T78" fmla="*/ 163 h 163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398" h="163">
                      <a:moveTo>
                        <a:pt x="350" y="163"/>
                      </a:move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398" y="153"/>
                      </a:lnTo>
                      <a:lnTo>
                        <a:pt x="398" y="154"/>
                      </a:lnTo>
                      <a:lnTo>
                        <a:pt x="397" y="155"/>
                      </a:lnTo>
                      <a:lnTo>
                        <a:pt x="397" y="156"/>
                      </a:lnTo>
                      <a:lnTo>
                        <a:pt x="397" y="158"/>
                      </a:lnTo>
                      <a:lnTo>
                        <a:pt x="394" y="158"/>
                      </a:lnTo>
                      <a:lnTo>
                        <a:pt x="391" y="158"/>
                      </a:lnTo>
                      <a:lnTo>
                        <a:pt x="388" y="159"/>
                      </a:lnTo>
                      <a:lnTo>
                        <a:pt x="385" y="159"/>
                      </a:lnTo>
                      <a:lnTo>
                        <a:pt x="382" y="160"/>
                      </a:lnTo>
                      <a:lnTo>
                        <a:pt x="379" y="160"/>
                      </a:lnTo>
                      <a:lnTo>
                        <a:pt x="376" y="160"/>
                      </a:lnTo>
                      <a:lnTo>
                        <a:pt x="374" y="160"/>
                      </a:lnTo>
                      <a:lnTo>
                        <a:pt x="371" y="161"/>
                      </a:lnTo>
                      <a:lnTo>
                        <a:pt x="368" y="161"/>
                      </a:lnTo>
                      <a:lnTo>
                        <a:pt x="365" y="161"/>
                      </a:lnTo>
                      <a:lnTo>
                        <a:pt x="362" y="162"/>
                      </a:lnTo>
                      <a:lnTo>
                        <a:pt x="359" y="162"/>
                      </a:lnTo>
                      <a:lnTo>
                        <a:pt x="356" y="162"/>
                      </a:lnTo>
                      <a:lnTo>
                        <a:pt x="353" y="163"/>
                      </a:lnTo>
                      <a:lnTo>
                        <a:pt x="350" y="163"/>
                      </a:lnTo>
                      <a:close/>
                    </a:path>
                  </a:pathLst>
                </a:custGeom>
                <a:solidFill>
                  <a:srgbClr val="DDE2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05" name="Freeform 52"/>
                <p:cNvSpPr>
                  <a:spLocks/>
                </p:cNvSpPr>
                <p:nvPr/>
              </p:nvSpPr>
              <p:spPr bwMode="auto">
                <a:xfrm>
                  <a:off x="5637" y="2996"/>
                  <a:ext cx="399" cy="181"/>
                </a:xfrm>
                <a:custGeom>
                  <a:avLst/>
                  <a:gdLst>
                    <a:gd name="T0" fmla="*/ 398 w 399"/>
                    <a:gd name="T1" fmla="*/ 181 h 181"/>
                    <a:gd name="T2" fmla="*/ 0 w 399"/>
                    <a:gd name="T3" fmla="*/ 28 h 181"/>
                    <a:gd name="T4" fmla="*/ 2 w 399"/>
                    <a:gd name="T5" fmla="*/ 0 h 181"/>
                    <a:gd name="T6" fmla="*/ 399 w 399"/>
                    <a:gd name="T7" fmla="*/ 153 h 181"/>
                    <a:gd name="T8" fmla="*/ 399 w 399"/>
                    <a:gd name="T9" fmla="*/ 160 h 181"/>
                    <a:gd name="T10" fmla="*/ 398 w 399"/>
                    <a:gd name="T11" fmla="*/ 167 h 181"/>
                    <a:gd name="T12" fmla="*/ 398 w 399"/>
                    <a:gd name="T13" fmla="*/ 174 h 181"/>
                    <a:gd name="T14" fmla="*/ 398 w 399"/>
                    <a:gd name="T15" fmla="*/ 181 h 18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99"/>
                    <a:gd name="T25" fmla="*/ 0 h 181"/>
                    <a:gd name="T26" fmla="*/ 399 w 399"/>
                    <a:gd name="T27" fmla="*/ 181 h 18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99" h="181">
                      <a:moveTo>
                        <a:pt x="398" y="181"/>
                      </a:moveTo>
                      <a:lnTo>
                        <a:pt x="0" y="28"/>
                      </a:lnTo>
                      <a:lnTo>
                        <a:pt x="2" y="0"/>
                      </a:lnTo>
                      <a:lnTo>
                        <a:pt x="399" y="153"/>
                      </a:lnTo>
                      <a:lnTo>
                        <a:pt x="399" y="160"/>
                      </a:lnTo>
                      <a:lnTo>
                        <a:pt x="398" y="167"/>
                      </a:lnTo>
                      <a:lnTo>
                        <a:pt x="398" y="174"/>
                      </a:lnTo>
                      <a:lnTo>
                        <a:pt x="398" y="181"/>
                      </a:lnTo>
                      <a:close/>
                    </a:path>
                  </a:pathLst>
                </a:custGeom>
                <a:solidFill>
                  <a:srgbClr val="E2E5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06" name="Freeform 53"/>
                <p:cNvSpPr>
                  <a:spLocks/>
                </p:cNvSpPr>
                <p:nvPr/>
              </p:nvSpPr>
              <p:spPr bwMode="auto">
                <a:xfrm>
                  <a:off x="5639" y="2978"/>
                  <a:ext cx="399" cy="171"/>
                </a:xfrm>
                <a:custGeom>
                  <a:avLst/>
                  <a:gdLst>
                    <a:gd name="T0" fmla="*/ 397 w 399"/>
                    <a:gd name="T1" fmla="*/ 171 h 171"/>
                    <a:gd name="T2" fmla="*/ 0 w 399"/>
                    <a:gd name="T3" fmla="*/ 18 h 171"/>
                    <a:gd name="T4" fmla="*/ 0 w 399"/>
                    <a:gd name="T5" fmla="*/ 3 h 171"/>
                    <a:gd name="T6" fmla="*/ 0 w 399"/>
                    <a:gd name="T7" fmla="*/ 3 h 171"/>
                    <a:gd name="T8" fmla="*/ 7 w 399"/>
                    <a:gd name="T9" fmla="*/ 1 h 171"/>
                    <a:gd name="T10" fmla="*/ 9 w 399"/>
                    <a:gd name="T11" fmla="*/ 1 h 171"/>
                    <a:gd name="T12" fmla="*/ 12 w 399"/>
                    <a:gd name="T13" fmla="*/ 1 h 171"/>
                    <a:gd name="T14" fmla="*/ 15 w 399"/>
                    <a:gd name="T15" fmla="*/ 1 h 171"/>
                    <a:gd name="T16" fmla="*/ 17 w 399"/>
                    <a:gd name="T17" fmla="*/ 1 h 171"/>
                    <a:gd name="T18" fmla="*/ 20 w 399"/>
                    <a:gd name="T19" fmla="*/ 0 h 171"/>
                    <a:gd name="T20" fmla="*/ 22 w 399"/>
                    <a:gd name="T21" fmla="*/ 0 h 171"/>
                    <a:gd name="T22" fmla="*/ 25 w 399"/>
                    <a:gd name="T23" fmla="*/ 0 h 171"/>
                    <a:gd name="T24" fmla="*/ 28 w 399"/>
                    <a:gd name="T25" fmla="*/ 0 h 171"/>
                    <a:gd name="T26" fmla="*/ 399 w 399"/>
                    <a:gd name="T27" fmla="*/ 143 h 171"/>
                    <a:gd name="T28" fmla="*/ 398 w 399"/>
                    <a:gd name="T29" fmla="*/ 150 h 171"/>
                    <a:gd name="T30" fmla="*/ 398 w 399"/>
                    <a:gd name="T31" fmla="*/ 157 h 171"/>
                    <a:gd name="T32" fmla="*/ 397 w 399"/>
                    <a:gd name="T33" fmla="*/ 164 h 171"/>
                    <a:gd name="T34" fmla="*/ 397 w 399"/>
                    <a:gd name="T35" fmla="*/ 171 h 17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99"/>
                    <a:gd name="T55" fmla="*/ 0 h 171"/>
                    <a:gd name="T56" fmla="*/ 399 w 399"/>
                    <a:gd name="T57" fmla="*/ 171 h 171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99" h="171">
                      <a:moveTo>
                        <a:pt x="397" y="171"/>
                      </a:moveTo>
                      <a:lnTo>
                        <a:pt x="0" y="18"/>
                      </a:lnTo>
                      <a:lnTo>
                        <a:pt x="0" y="3"/>
                      </a:lnTo>
                      <a:lnTo>
                        <a:pt x="7" y="1"/>
                      </a:lnTo>
                      <a:lnTo>
                        <a:pt x="9" y="1"/>
                      </a:lnTo>
                      <a:lnTo>
                        <a:pt x="12" y="1"/>
                      </a:lnTo>
                      <a:lnTo>
                        <a:pt x="15" y="1"/>
                      </a:lnTo>
                      <a:lnTo>
                        <a:pt x="17" y="1"/>
                      </a:lnTo>
                      <a:lnTo>
                        <a:pt x="20" y="0"/>
                      </a:lnTo>
                      <a:lnTo>
                        <a:pt x="22" y="0"/>
                      </a:lnTo>
                      <a:lnTo>
                        <a:pt x="25" y="0"/>
                      </a:lnTo>
                      <a:lnTo>
                        <a:pt x="28" y="0"/>
                      </a:lnTo>
                      <a:lnTo>
                        <a:pt x="399" y="143"/>
                      </a:lnTo>
                      <a:lnTo>
                        <a:pt x="398" y="150"/>
                      </a:lnTo>
                      <a:lnTo>
                        <a:pt x="398" y="157"/>
                      </a:lnTo>
                      <a:lnTo>
                        <a:pt x="397" y="164"/>
                      </a:lnTo>
                      <a:lnTo>
                        <a:pt x="397" y="171"/>
                      </a:lnTo>
                      <a:close/>
                    </a:path>
                  </a:pathLst>
                </a:custGeom>
                <a:solidFill>
                  <a:srgbClr val="E8EA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07" name="Freeform 54"/>
                <p:cNvSpPr>
                  <a:spLocks/>
                </p:cNvSpPr>
                <p:nvPr/>
              </p:nvSpPr>
              <p:spPr bwMode="auto">
                <a:xfrm>
                  <a:off x="5667" y="2974"/>
                  <a:ext cx="371" cy="147"/>
                </a:xfrm>
                <a:custGeom>
                  <a:avLst/>
                  <a:gdLst>
                    <a:gd name="T0" fmla="*/ 371 w 371"/>
                    <a:gd name="T1" fmla="*/ 147 h 147"/>
                    <a:gd name="T2" fmla="*/ 0 w 371"/>
                    <a:gd name="T3" fmla="*/ 4 h 147"/>
                    <a:gd name="T4" fmla="*/ 3 w 371"/>
                    <a:gd name="T5" fmla="*/ 4 h 147"/>
                    <a:gd name="T6" fmla="*/ 7 w 371"/>
                    <a:gd name="T7" fmla="*/ 4 h 147"/>
                    <a:gd name="T8" fmla="*/ 11 w 371"/>
                    <a:gd name="T9" fmla="*/ 3 h 147"/>
                    <a:gd name="T10" fmla="*/ 15 w 371"/>
                    <a:gd name="T11" fmla="*/ 3 h 147"/>
                    <a:gd name="T12" fmla="*/ 19 w 371"/>
                    <a:gd name="T13" fmla="*/ 3 h 147"/>
                    <a:gd name="T14" fmla="*/ 23 w 371"/>
                    <a:gd name="T15" fmla="*/ 2 h 147"/>
                    <a:gd name="T16" fmla="*/ 27 w 371"/>
                    <a:gd name="T17" fmla="*/ 2 h 147"/>
                    <a:gd name="T18" fmla="*/ 31 w 371"/>
                    <a:gd name="T19" fmla="*/ 2 h 147"/>
                    <a:gd name="T20" fmla="*/ 35 w 371"/>
                    <a:gd name="T21" fmla="*/ 2 h 147"/>
                    <a:gd name="T22" fmla="*/ 39 w 371"/>
                    <a:gd name="T23" fmla="*/ 1 h 147"/>
                    <a:gd name="T24" fmla="*/ 43 w 371"/>
                    <a:gd name="T25" fmla="*/ 1 h 147"/>
                    <a:gd name="T26" fmla="*/ 47 w 371"/>
                    <a:gd name="T27" fmla="*/ 1 h 147"/>
                    <a:gd name="T28" fmla="*/ 51 w 371"/>
                    <a:gd name="T29" fmla="*/ 1 h 147"/>
                    <a:gd name="T30" fmla="*/ 55 w 371"/>
                    <a:gd name="T31" fmla="*/ 0 h 147"/>
                    <a:gd name="T32" fmla="*/ 59 w 371"/>
                    <a:gd name="T33" fmla="*/ 0 h 147"/>
                    <a:gd name="T34" fmla="*/ 63 w 371"/>
                    <a:gd name="T35" fmla="*/ 0 h 147"/>
                    <a:gd name="T36" fmla="*/ 371 w 371"/>
                    <a:gd name="T37" fmla="*/ 119 h 147"/>
                    <a:gd name="T38" fmla="*/ 371 w 371"/>
                    <a:gd name="T39" fmla="*/ 126 h 147"/>
                    <a:gd name="T40" fmla="*/ 371 w 371"/>
                    <a:gd name="T41" fmla="*/ 133 h 147"/>
                    <a:gd name="T42" fmla="*/ 371 w 371"/>
                    <a:gd name="T43" fmla="*/ 140 h 147"/>
                    <a:gd name="T44" fmla="*/ 371 w 371"/>
                    <a:gd name="T45" fmla="*/ 147 h 147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371"/>
                    <a:gd name="T70" fmla="*/ 0 h 147"/>
                    <a:gd name="T71" fmla="*/ 371 w 371"/>
                    <a:gd name="T72" fmla="*/ 147 h 147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371" h="147">
                      <a:moveTo>
                        <a:pt x="371" y="147"/>
                      </a:moveTo>
                      <a:lnTo>
                        <a:pt x="0" y="4"/>
                      </a:lnTo>
                      <a:lnTo>
                        <a:pt x="3" y="4"/>
                      </a:lnTo>
                      <a:lnTo>
                        <a:pt x="7" y="4"/>
                      </a:lnTo>
                      <a:lnTo>
                        <a:pt x="11" y="3"/>
                      </a:lnTo>
                      <a:lnTo>
                        <a:pt x="15" y="3"/>
                      </a:lnTo>
                      <a:lnTo>
                        <a:pt x="19" y="3"/>
                      </a:lnTo>
                      <a:lnTo>
                        <a:pt x="23" y="2"/>
                      </a:lnTo>
                      <a:lnTo>
                        <a:pt x="27" y="2"/>
                      </a:lnTo>
                      <a:lnTo>
                        <a:pt x="31" y="2"/>
                      </a:lnTo>
                      <a:lnTo>
                        <a:pt x="35" y="2"/>
                      </a:lnTo>
                      <a:lnTo>
                        <a:pt x="39" y="1"/>
                      </a:lnTo>
                      <a:lnTo>
                        <a:pt x="43" y="1"/>
                      </a:lnTo>
                      <a:lnTo>
                        <a:pt x="47" y="1"/>
                      </a:lnTo>
                      <a:lnTo>
                        <a:pt x="51" y="1"/>
                      </a:lnTo>
                      <a:lnTo>
                        <a:pt x="55" y="0"/>
                      </a:lnTo>
                      <a:lnTo>
                        <a:pt x="59" y="0"/>
                      </a:lnTo>
                      <a:lnTo>
                        <a:pt x="63" y="0"/>
                      </a:lnTo>
                      <a:lnTo>
                        <a:pt x="371" y="119"/>
                      </a:lnTo>
                      <a:lnTo>
                        <a:pt x="371" y="126"/>
                      </a:lnTo>
                      <a:lnTo>
                        <a:pt x="371" y="133"/>
                      </a:lnTo>
                      <a:lnTo>
                        <a:pt x="371" y="140"/>
                      </a:lnTo>
                      <a:lnTo>
                        <a:pt x="371" y="147"/>
                      </a:lnTo>
                      <a:close/>
                    </a:path>
                  </a:pathLst>
                </a:custGeom>
                <a:solidFill>
                  <a:srgbClr val="EAED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08" name="Freeform 55"/>
                <p:cNvSpPr>
                  <a:spLocks/>
                </p:cNvSpPr>
                <p:nvPr/>
              </p:nvSpPr>
              <p:spPr bwMode="auto">
                <a:xfrm>
                  <a:off x="5730" y="2970"/>
                  <a:ext cx="309" cy="123"/>
                </a:xfrm>
                <a:custGeom>
                  <a:avLst/>
                  <a:gdLst>
                    <a:gd name="T0" fmla="*/ 308 w 309"/>
                    <a:gd name="T1" fmla="*/ 123 h 123"/>
                    <a:gd name="T2" fmla="*/ 0 w 309"/>
                    <a:gd name="T3" fmla="*/ 4 h 123"/>
                    <a:gd name="T4" fmla="*/ 4 w 309"/>
                    <a:gd name="T5" fmla="*/ 4 h 123"/>
                    <a:gd name="T6" fmla="*/ 8 w 309"/>
                    <a:gd name="T7" fmla="*/ 3 h 123"/>
                    <a:gd name="T8" fmla="*/ 12 w 309"/>
                    <a:gd name="T9" fmla="*/ 3 h 123"/>
                    <a:gd name="T10" fmla="*/ 16 w 309"/>
                    <a:gd name="T11" fmla="*/ 3 h 123"/>
                    <a:gd name="T12" fmla="*/ 20 w 309"/>
                    <a:gd name="T13" fmla="*/ 3 h 123"/>
                    <a:gd name="T14" fmla="*/ 24 w 309"/>
                    <a:gd name="T15" fmla="*/ 2 h 123"/>
                    <a:gd name="T16" fmla="*/ 28 w 309"/>
                    <a:gd name="T17" fmla="*/ 2 h 123"/>
                    <a:gd name="T18" fmla="*/ 32 w 309"/>
                    <a:gd name="T19" fmla="*/ 2 h 123"/>
                    <a:gd name="T20" fmla="*/ 36 w 309"/>
                    <a:gd name="T21" fmla="*/ 2 h 123"/>
                    <a:gd name="T22" fmla="*/ 40 w 309"/>
                    <a:gd name="T23" fmla="*/ 1 h 123"/>
                    <a:gd name="T24" fmla="*/ 44 w 309"/>
                    <a:gd name="T25" fmla="*/ 1 h 123"/>
                    <a:gd name="T26" fmla="*/ 48 w 309"/>
                    <a:gd name="T27" fmla="*/ 1 h 123"/>
                    <a:gd name="T28" fmla="*/ 52 w 309"/>
                    <a:gd name="T29" fmla="*/ 1 h 123"/>
                    <a:gd name="T30" fmla="*/ 56 w 309"/>
                    <a:gd name="T31" fmla="*/ 0 h 123"/>
                    <a:gd name="T32" fmla="*/ 60 w 309"/>
                    <a:gd name="T33" fmla="*/ 0 h 123"/>
                    <a:gd name="T34" fmla="*/ 64 w 309"/>
                    <a:gd name="T35" fmla="*/ 0 h 123"/>
                    <a:gd name="T36" fmla="*/ 309 w 309"/>
                    <a:gd name="T37" fmla="*/ 94 h 123"/>
                    <a:gd name="T38" fmla="*/ 309 w 309"/>
                    <a:gd name="T39" fmla="*/ 101 h 123"/>
                    <a:gd name="T40" fmla="*/ 309 w 309"/>
                    <a:gd name="T41" fmla="*/ 108 h 123"/>
                    <a:gd name="T42" fmla="*/ 308 w 309"/>
                    <a:gd name="T43" fmla="*/ 116 h 123"/>
                    <a:gd name="T44" fmla="*/ 308 w 309"/>
                    <a:gd name="T45" fmla="*/ 123 h 12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309"/>
                    <a:gd name="T70" fmla="*/ 0 h 123"/>
                    <a:gd name="T71" fmla="*/ 309 w 309"/>
                    <a:gd name="T72" fmla="*/ 123 h 123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309" h="123">
                      <a:moveTo>
                        <a:pt x="308" y="123"/>
                      </a:moveTo>
                      <a:lnTo>
                        <a:pt x="0" y="4"/>
                      </a:lnTo>
                      <a:lnTo>
                        <a:pt x="4" y="4"/>
                      </a:lnTo>
                      <a:lnTo>
                        <a:pt x="8" y="3"/>
                      </a:lnTo>
                      <a:lnTo>
                        <a:pt x="12" y="3"/>
                      </a:lnTo>
                      <a:lnTo>
                        <a:pt x="16" y="3"/>
                      </a:lnTo>
                      <a:lnTo>
                        <a:pt x="20" y="3"/>
                      </a:lnTo>
                      <a:lnTo>
                        <a:pt x="24" y="2"/>
                      </a:lnTo>
                      <a:lnTo>
                        <a:pt x="28" y="2"/>
                      </a:lnTo>
                      <a:lnTo>
                        <a:pt x="32" y="2"/>
                      </a:lnTo>
                      <a:lnTo>
                        <a:pt x="36" y="2"/>
                      </a:lnTo>
                      <a:lnTo>
                        <a:pt x="40" y="1"/>
                      </a:lnTo>
                      <a:lnTo>
                        <a:pt x="44" y="1"/>
                      </a:lnTo>
                      <a:lnTo>
                        <a:pt x="48" y="1"/>
                      </a:lnTo>
                      <a:lnTo>
                        <a:pt x="52" y="1"/>
                      </a:lnTo>
                      <a:lnTo>
                        <a:pt x="56" y="0"/>
                      </a:lnTo>
                      <a:lnTo>
                        <a:pt x="60" y="0"/>
                      </a:lnTo>
                      <a:lnTo>
                        <a:pt x="64" y="0"/>
                      </a:lnTo>
                      <a:lnTo>
                        <a:pt x="309" y="94"/>
                      </a:lnTo>
                      <a:lnTo>
                        <a:pt x="309" y="101"/>
                      </a:lnTo>
                      <a:lnTo>
                        <a:pt x="309" y="108"/>
                      </a:lnTo>
                      <a:lnTo>
                        <a:pt x="308" y="116"/>
                      </a:lnTo>
                      <a:lnTo>
                        <a:pt x="308" y="123"/>
                      </a:lnTo>
                      <a:close/>
                    </a:path>
                  </a:pathLst>
                </a:custGeom>
                <a:solidFill>
                  <a:srgbClr val="EFF2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09" name="Freeform 56"/>
                <p:cNvSpPr>
                  <a:spLocks/>
                </p:cNvSpPr>
                <p:nvPr/>
              </p:nvSpPr>
              <p:spPr bwMode="auto">
                <a:xfrm>
                  <a:off x="5794" y="2966"/>
                  <a:ext cx="246" cy="98"/>
                </a:xfrm>
                <a:custGeom>
                  <a:avLst/>
                  <a:gdLst>
                    <a:gd name="T0" fmla="*/ 245 w 246"/>
                    <a:gd name="T1" fmla="*/ 98 h 98"/>
                    <a:gd name="T2" fmla="*/ 0 w 246"/>
                    <a:gd name="T3" fmla="*/ 4 h 98"/>
                    <a:gd name="T4" fmla="*/ 4 w 246"/>
                    <a:gd name="T5" fmla="*/ 4 h 98"/>
                    <a:gd name="T6" fmla="*/ 8 w 246"/>
                    <a:gd name="T7" fmla="*/ 3 h 98"/>
                    <a:gd name="T8" fmla="*/ 12 w 246"/>
                    <a:gd name="T9" fmla="*/ 3 h 98"/>
                    <a:gd name="T10" fmla="*/ 16 w 246"/>
                    <a:gd name="T11" fmla="*/ 3 h 98"/>
                    <a:gd name="T12" fmla="*/ 20 w 246"/>
                    <a:gd name="T13" fmla="*/ 3 h 98"/>
                    <a:gd name="T14" fmla="*/ 24 w 246"/>
                    <a:gd name="T15" fmla="*/ 2 h 98"/>
                    <a:gd name="T16" fmla="*/ 28 w 246"/>
                    <a:gd name="T17" fmla="*/ 2 h 98"/>
                    <a:gd name="T18" fmla="*/ 31 w 246"/>
                    <a:gd name="T19" fmla="*/ 2 h 98"/>
                    <a:gd name="T20" fmla="*/ 35 w 246"/>
                    <a:gd name="T21" fmla="*/ 2 h 98"/>
                    <a:gd name="T22" fmla="*/ 39 w 246"/>
                    <a:gd name="T23" fmla="*/ 1 h 98"/>
                    <a:gd name="T24" fmla="*/ 43 w 246"/>
                    <a:gd name="T25" fmla="*/ 1 h 98"/>
                    <a:gd name="T26" fmla="*/ 47 w 246"/>
                    <a:gd name="T27" fmla="*/ 1 h 98"/>
                    <a:gd name="T28" fmla="*/ 51 w 246"/>
                    <a:gd name="T29" fmla="*/ 0 h 98"/>
                    <a:gd name="T30" fmla="*/ 55 w 246"/>
                    <a:gd name="T31" fmla="*/ 0 h 98"/>
                    <a:gd name="T32" fmla="*/ 59 w 246"/>
                    <a:gd name="T33" fmla="*/ 0 h 98"/>
                    <a:gd name="T34" fmla="*/ 63 w 246"/>
                    <a:gd name="T35" fmla="*/ 0 h 98"/>
                    <a:gd name="T36" fmla="*/ 246 w 246"/>
                    <a:gd name="T37" fmla="*/ 70 h 98"/>
                    <a:gd name="T38" fmla="*/ 245 w 246"/>
                    <a:gd name="T39" fmla="*/ 77 h 98"/>
                    <a:gd name="T40" fmla="*/ 245 w 246"/>
                    <a:gd name="T41" fmla="*/ 84 h 98"/>
                    <a:gd name="T42" fmla="*/ 245 w 246"/>
                    <a:gd name="T43" fmla="*/ 91 h 98"/>
                    <a:gd name="T44" fmla="*/ 245 w 246"/>
                    <a:gd name="T45" fmla="*/ 98 h 98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246"/>
                    <a:gd name="T70" fmla="*/ 0 h 98"/>
                    <a:gd name="T71" fmla="*/ 246 w 246"/>
                    <a:gd name="T72" fmla="*/ 98 h 98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246" h="98">
                      <a:moveTo>
                        <a:pt x="245" y="98"/>
                      </a:moveTo>
                      <a:lnTo>
                        <a:pt x="0" y="4"/>
                      </a:lnTo>
                      <a:lnTo>
                        <a:pt x="4" y="4"/>
                      </a:lnTo>
                      <a:lnTo>
                        <a:pt x="8" y="3"/>
                      </a:lnTo>
                      <a:lnTo>
                        <a:pt x="12" y="3"/>
                      </a:lnTo>
                      <a:lnTo>
                        <a:pt x="16" y="3"/>
                      </a:lnTo>
                      <a:lnTo>
                        <a:pt x="20" y="3"/>
                      </a:lnTo>
                      <a:lnTo>
                        <a:pt x="24" y="2"/>
                      </a:lnTo>
                      <a:lnTo>
                        <a:pt x="28" y="2"/>
                      </a:lnTo>
                      <a:lnTo>
                        <a:pt x="31" y="2"/>
                      </a:lnTo>
                      <a:lnTo>
                        <a:pt x="35" y="2"/>
                      </a:lnTo>
                      <a:lnTo>
                        <a:pt x="39" y="1"/>
                      </a:lnTo>
                      <a:lnTo>
                        <a:pt x="43" y="1"/>
                      </a:lnTo>
                      <a:lnTo>
                        <a:pt x="47" y="1"/>
                      </a:lnTo>
                      <a:lnTo>
                        <a:pt x="51" y="0"/>
                      </a:lnTo>
                      <a:lnTo>
                        <a:pt x="55" y="0"/>
                      </a:lnTo>
                      <a:lnTo>
                        <a:pt x="59" y="0"/>
                      </a:lnTo>
                      <a:lnTo>
                        <a:pt x="63" y="0"/>
                      </a:lnTo>
                      <a:lnTo>
                        <a:pt x="246" y="70"/>
                      </a:lnTo>
                      <a:lnTo>
                        <a:pt x="245" y="77"/>
                      </a:lnTo>
                      <a:lnTo>
                        <a:pt x="245" y="84"/>
                      </a:lnTo>
                      <a:lnTo>
                        <a:pt x="245" y="91"/>
                      </a:lnTo>
                      <a:lnTo>
                        <a:pt x="245" y="98"/>
                      </a:lnTo>
                      <a:close/>
                    </a:path>
                  </a:pathLst>
                </a:custGeom>
                <a:solidFill>
                  <a:srgbClr val="F4F4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10" name="Freeform 57"/>
                <p:cNvSpPr>
                  <a:spLocks/>
                </p:cNvSpPr>
                <p:nvPr/>
              </p:nvSpPr>
              <p:spPr bwMode="auto">
                <a:xfrm>
                  <a:off x="5857" y="2962"/>
                  <a:ext cx="183" cy="74"/>
                </a:xfrm>
                <a:custGeom>
                  <a:avLst/>
                  <a:gdLst>
                    <a:gd name="T0" fmla="*/ 183 w 183"/>
                    <a:gd name="T1" fmla="*/ 74 h 74"/>
                    <a:gd name="T2" fmla="*/ 0 w 183"/>
                    <a:gd name="T3" fmla="*/ 4 h 74"/>
                    <a:gd name="T4" fmla="*/ 4 w 183"/>
                    <a:gd name="T5" fmla="*/ 4 h 74"/>
                    <a:gd name="T6" fmla="*/ 8 w 183"/>
                    <a:gd name="T7" fmla="*/ 3 h 74"/>
                    <a:gd name="T8" fmla="*/ 12 w 183"/>
                    <a:gd name="T9" fmla="*/ 3 h 74"/>
                    <a:gd name="T10" fmla="*/ 16 w 183"/>
                    <a:gd name="T11" fmla="*/ 3 h 74"/>
                    <a:gd name="T12" fmla="*/ 20 w 183"/>
                    <a:gd name="T13" fmla="*/ 2 h 74"/>
                    <a:gd name="T14" fmla="*/ 24 w 183"/>
                    <a:gd name="T15" fmla="*/ 2 h 74"/>
                    <a:gd name="T16" fmla="*/ 28 w 183"/>
                    <a:gd name="T17" fmla="*/ 2 h 74"/>
                    <a:gd name="T18" fmla="*/ 32 w 183"/>
                    <a:gd name="T19" fmla="*/ 2 h 74"/>
                    <a:gd name="T20" fmla="*/ 36 w 183"/>
                    <a:gd name="T21" fmla="*/ 1 h 74"/>
                    <a:gd name="T22" fmla="*/ 40 w 183"/>
                    <a:gd name="T23" fmla="*/ 1 h 74"/>
                    <a:gd name="T24" fmla="*/ 44 w 183"/>
                    <a:gd name="T25" fmla="*/ 1 h 74"/>
                    <a:gd name="T26" fmla="*/ 48 w 183"/>
                    <a:gd name="T27" fmla="*/ 1 h 74"/>
                    <a:gd name="T28" fmla="*/ 52 w 183"/>
                    <a:gd name="T29" fmla="*/ 0 h 74"/>
                    <a:gd name="T30" fmla="*/ 56 w 183"/>
                    <a:gd name="T31" fmla="*/ 0 h 74"/>
                    <a:gd name="T32" fmla="*/ 60 w 183"/>
                    <a:gd name="T33" fmla="*/ 0 h 74"/>
                    <a:gd name="T34" fmla="*/ 64 w 183"/>
                    <a:gd name="T35" fmla="*/ 0 h 74"/>
                    <a:gd name="T36" fmla="*/ 183 w 183"/>
                    <a:gd name="T37" fmla="*/ 45 h 74"/>
                    <a:gd name="T38" fmla="*/ 183 w 183"/>
                    <a:gd name="T39" fmla="*/ 53 h 74"/>
                    <a:gd name="T40" fmla="*/ 183 w 183"/>
                    <a:gd name="T41" fmla="*/ 60 h 74"/>
                    <a:gd name="T42" fmla="*/ 183 w 183"/>
                    <a:gd name="T43" fmla="*/ 67 h 74"/>
                    <a:gd name="T44" fmla="*/ 183 w 183"/>
                    <a:gd name="T45" fmla="*/ 74 h 7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83"/>
                    <a:gd name="T70" fmla="*/ 0 h 74"/>
                    <a:gd name="T71" fmla="*/ 183 w 183"/>
                    <a:gd name="T72" fmla="*/ 74 h 74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83" h="74">
                      <a:moveTo>
                        <a:pt x="183" y="74"/>
                      </a:moveTo>
                      <a:lnTo>
                        <a:pt x="0" y="4"/>
                      </a:lnTo>
                      <a:lnTo>
                        <a:pt x="4" y="4"/>
                      </a:lnTo>
                      <a:lnTo>
                        <a:pt x="8" y="3"/>
                      </a:lnTo>
                      <a:lnTo>
                        <a:pt x="12" y="3"/>
                      </a:lnTo>
                      <a:lnTo>
                        <a:pt x="16" y="3"/>
                      </a:lnTo>
                      <a:lnTo>
                        <a:pt x="20" y="2"/>
                      </a:lnTo>
                      <a:lnTo>
                        <a:pt x="24" y="2"/>
                      </a:lnTo>
                      <a:lnTo>
                        <a:pt x="28" y="2"/>
                      </a:lnTo>
                      <a:lnTo>
                        <a:pt x="32" y="2"/>
                      </a:lnTo>
                      <a:lnTo>
                        <a:pt x="36" y="1"/>
                      </a:lnTo>
                      <a:lnTo>
                        <a:pt x="40" y="1"/>
                      </a:lnTo>
                      <a:lnTo>
                        <a:pt x="44" y="1"/>
                      </a:lnTo>
                      <a:lnTo>
                        <a:pt x="48" y="1"/>
                      </a:lnTo>
                      <a:lnTo>
                        <a:pt x="52" y="0"/>
                      </a:lnTo>
                      <a:lnTo>
                        <a:pt x="56" y="0"/>
                      </a:lnTo>
                      <a:lnTo>
                        <a:pt x="60" y="0"/>
                      </a:lnTo>
                      <a:lnTo>
                        <a:pt x="64" y="0"/>
                      </a:lnTo>
                      <a:lnTo>
                        <a:pt x="183" y="45"/>
                      </a:lnTo>
                      <a:lnTo>
                        <a:pt x="183" y="53"/>
                      </a:lnTo>
                      <a:lnTo>
                        <a:pt x="183" y="60"/>
                      </a:lnTo>
                      <a:lnTo>
                        <a:pt x="183" y="67"/>
                      </a:lnTo>
                      <a:lnTo>
                        <a:pt x="183" y="74"/>
                      </a:lnTo>
                      <a:close/>
                    </a:path>
                  </a:pathLst>
                </a:custGeom>
                <a:solidFill>
                  <a:srgbClr val="F9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11" name="Freeform 58"/>
                <p:cNvSpPr>
                  <a:spLocks/>
                </p:cNvSpPr>
                <p:nvPr/>
              </p:nvSpPr>
              <p:spPr bwMode="auto">
                <a:xfrm>
                  <a:off x="5921" y="2957"/>
                  <a:ext cx="120" cy="50"/>
                </a:xfrm>
                <a:custGeom>
                  <a:avLst/>
                  <a:gdLst>
                    <a:gd name="T0" fmla="*/ 119 w 120"/>
                    <a:gd name="T1" fmla="*/ 50 h 50"/>
                    <a:gd name="T2" fmla="*/ 0 w 120"/>
                    <a:gd name="T3" fmla="*/ 5 h 50"/>
                    <a:gd name="T4" fmla="*/ 4 w 120"/>
                    <a:gd name="T5" fmla="*/ 4 h 50"/>
                    <a:gd name="T6" fmla="*/ 8 w 120"/>
                    <a:gd name="T7" fmla="*/ 4 h 50"/>
                    <a:gd name="T8" fmla="*/ 12 w 120"/>
                    <a:gd name="T9" fmla="*/ 4 h 50"/>
                    <a:gd name="T10" fmla="*/ 16 w 120"/>
                    <a:gd name="T11" fmla="*/ 4 h 50"/>
                    <a:gd name="T12" fmla="*/ 20 w 120"/>
                    <a:gd name="T13" fmla="*/ 3 h 50"/>
                    <a:gd name="T14" fmla="*/ 23 w 120"/>
                    <a:gd name="T15" fmla="*/ 3 h 50"/>
                    <a:gd name="T16" fmla="*/ 27 w 120"/>
                    <a:gd name="T17" fmla="*/ 3 h 50"/>
                    <a:gd name="T18" fmla="*/ 32 w 120"/>
                    <a:gd name="T19" fmla="*/ 2 h 50"/>
                    <a:gd name="T20" fmla="*/ 35 w 120"/>
                    <a:gd name="T21" fmla="*/ 2 h 50"/>
                    <a:gd name="T22" fmla="*/ 39 w 120"/>
                    <a:gd name="T23" fmla="*/ 2 h 50"/>
                    <a:gd name="T24" fmla="*/ 43 w 120"/>
                    <a:gd name="T25" fmla="*/ 2 h 50"/>
                    <a:gd name="T26" fmla="*/ 47 w 120"/>
                    <a:gd name="T27" fmla="*/ 2 h 50"/>
                    <a:gd name="T28" fmla="*/ 51 w 120"/>
                    <a:gd name="T29" fmla="*/ 1 h 50"/>
                    <a:gd name="T30" fmla="*/ 55 w 120"/>
                    <a:gd name="T31" fmla="*/ 1 h 50"/>
                    <a:gd name="T32" fmla="*/ 59 w 120"/>
                    <a:gd name="T33" fmla="*/ 1 h 50"/>
                    <a:gd name="T34" fmla="*/ 63 w 120"/>
                    <a:gd name="T35" fmla="*/ 0 h 50"/>
                    <a:gd name="T36" fmla="*/ 120 w 120"/>
                    <a:gd name="T37" fmla="*/ 22 h 50"/>
                    <a:gd name="T38" fmla="*/ 120 w 120"/>
                    <a:gd name="T39" fmla="*/ 29 h 50"/>
                    <a:gd name="T40" fmla="*/ 119 w 120"/>
                    <a:gd name="T41" fmla="*/ 36 h 50"/>
                    <a:gd name="T42" fmla="*/ 119 w 120"/>
                    <a:gd name="T43" fmla="*/ 43 h 50"/>
                    <a:gd name="T44" fmla="*/ 119 w 120"/>
                    <a:gd name="T45" fmla="*/ 50 h 5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20"/>
                    <a:gd name="T70" fmla="*/ 0 h 50"/>
                    <a:gd name="T71" fmla="*/ 120 w 120"/>
                    <a:gd name="T72" fmla="*/ 50 h 50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20" h="50">
                      <a:moveTo>
                        <a:pt x="119" y="50"/>
                      </a:moveTo>
                      <a:lnTo>
                        <a:pt x="0" y="5"/>
                      </a:lnTo>
                      <a:lnTo>
                        <a:pt x="4" y="4"/>
                      </a:lnTo>
                      <a:lnTo>
                        <a:pt x="8" y="4"/>
                      </a:lnTo>
                      <a:lnTo>
                        <a:pt x="12" y="4"/>
                      </a:lnTo>
                      <a:lnTo>
                        <a:pt x="16" y="4"/>
                      </a:lnTo>
                      <a:lnTo>
                        <a:pt x="20" y="3"/>
                      </a:lnTo>
                      <a:lnTo>
                        <a:pt x="23" y="3"/>
                      </a:lnTo>
                      <a:lnTo>
                        <a:pt x="27" y="3"/>
                      </a:lnTo>
                      <a:lnTo>
                        <a:pt x="32" y="2"/>
                      </a:lnTo>
                      <a:lnTo>
                        <a:pt x="35" y="2"/>
                      </a:lnTo>
                      <a:lnTo>
                        <a:pt x="39" y="2"/>
                      </a:lnTo>
                      <a:lnTo>
                        <a:pt x="43" y="2"/>
                      </a:lnTo>
                      <a:lnTo>
                        <a:pt x="47" y="2"/>
                      </a:lnTo>
                      <a:lnTo>
                        <a:pt x="51" y="1"/>
                      </a:lnTo>
                      <a:lnTo>
                        <a:pt x="55" y="1"/>
                      </a:lnTo>
                      <a:lnTo>
                        <a:pt x="59" y="1"/>
                      </a:lnTo>
                      <a:lnTo>
                        <a:pt x="63" y="0"/>
                      </a:lnTo>
                      <a:lnTo>
                        <a:pt x="120" y="22"/>
                      </a:lnTo>
                      <a:lnTo>
                        <a:pt x="120" y="29"/>
                      </a:lnTo>
                      <a:lnTo>
                        <a:pt x="119" y="36"/>
                      </a:lnTo>
                      <a:lnTo>
                        <a:pt x="119" y="43"/>
                      </a:lnTo>
                      <a:lnTo>
                        <a:pt x="119" y="5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12" name="Freeform 59"/>
                <p:cNvSpPr>
                  <a:spLocks/>
                </p:cNvSpPr>
                <p:nvPr/>
              </p:nvSpPr>
              <p:spPr bwMode="auto">
                <a:xfrm>
                  <a:off x="5984" y="2954"/>
                  <a:ext cx="57" cy="25"/>
                </a:xfrm>
                <a:custGeom>
                  <a:avLst/>
                  <a:gdLst>
                    <a:gd name="T0" fmla="*/ 57 w 57"/>
                    <a:gd name="T1" fmla="*/ 25 h 25"/>
                    <a:gd name="T2" fmla="*/ 0 w 57"/>
                    <a:gd name="T3" fmla="*/ 3 h 25"/>
                    <a:gd name="T4" fmla="*/ 4 w 57"/>
                    <a:gd name="T5" fmla="*/ 3 h 25"/>
                    <a:gd name="T6" fmla="*/ 7 w 57"/>
                    <a:gd name="T7" fmla="*/ 3 h 25"/>
                    <a:gd name="T8" fmla="*/ 11 w 57"/>
                    <a:gd name="T9" fmla="*/ 3 h 25"/>
                    <a:gd name="T10" fmla="*/ 15 w 57"/>
                    <a:gd name="T11" fmla="*/ 2 h 25"/>
                    <a:gd name="T12" fmla="*/ 18 w 57"/>
                    <a:gd name="T13" fmla="*/ 2 h 25"/>
                    <a:gd name="T14" fmla="*/ 22 w 57"/>
                    <a:gd name="T15" fmla="*/ 2 h 25"/>
                    <a:gd name="T16" fmla="*/ 25 w 57"/>
                    <a:gd name="T17" fmla="*/ 2 h 25"/>
                    <a:gd name="T18" fmla="*/ 29 w 57"/>
                    <a:gd name="T19" fmla="*/ 2 h 25"/>
                    <a:gd name="T20" fmla="*/ 32 w 57"/>
                    <a:gd name="T21" fmla="*/ 1 h 25"/>
                    <a:gd name="T22" fmla="*/ 36 w 57"/>
                    <a:gd name="T23" fmla="*/ 1 h 25"/>
                    <a:gd name="T24" fmla="*/ 39 w 57"/>
                    <a:gd name="T25" fmla="*/ 1 h 25"/>
                    <a:gd name="T26" fmla="*/ 43 w 57"/>
                    <a:gd name="T27" fmla="*/ 1 h 25"/>
                    <a:gd name="T28" fmla="*/ 46 w 57"/>
                    <a:gd name="T29" fmla="*/ 0 h 25"/>
                    <a:gd name="T30" fmla="*/ 50 w 57"/>
                    <a:gd name="T31" fmla="*/ 0 h 25"/>
                    <a:gd name="T32" fmla="*/ 54 w 57"/>
                    <a:gd name="T33" fmla="*/ 0 h 25"/>
                    <a:gd name="T34" fmla="*/ 57 w 57"/>
                    <a:gd name="T35" fmla="*/ 0 h 25"/>
                    <a:gd name="T36" fmla="*/ 57 w 57"/>
                    <a:gd name="T37" fmla="*/ 0 h 25"/>
                    <a:gd name="T38" fmla="*/ 57 w 57"/>
                    <a:gd name="T39" fmla="*/ 6 h 25"/>
                    <a:gd name="T40" fmla="*/ 57 w 57"/>
                    <a:gd name="T41" fmla="*/ 12 h 25"/>
                    <a:gd name="T42" fmla="*/ 57 w 57"/>
                    <a:gd name="T43" fmla="*/ 19 h 25"/>
                    <a:gd name="T44" fmla="*/ 57 w 57"/>
                    <a:gd name="T45" fmla="*/ 25 h 25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57"/>
                    <a:gd name="T70" fmla="*/ 0 h 25"/>
                    <a:gd name="T71" fmla="*/ 57 w 57"/>
                    <a:gd name="T72" fmla="*/ 25 h 25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57" h="25">
                      <a:moveTo>
                        <a:pt x="57" y="25"/>
                      </a:moveTo>
                      <a:lnTo>
                        <a:pt x="0" y="3"/>
                      </a:lnTo>
                      <a:lnTo>
                        <a:pt x="4" y="3"/>
                      </a:lnTo>
                      <a:lnTo>
                        <a:pt x="7" y="3"/>
                      </a:lnTo>
                      <a:lnTo>
                        <a:pt x="11" y="3"/>
                      </a:lnTo>
                      <a:lnTo>
                        <a:pt x="15" y="2"/>
                      </a:lnTo>
                      <a:lnTo>
                        <a:pt x="18" y="2"/>
                      </a:lnTo>
                      <a:lnTo>
                        <a:pt x="22" y="2"/>
                      </a:lnTo>
                      <a:lnTo>
                        <a:pt x="25" y="2"/>
                      </a:lnTo>
                      <a:lnTo>
                        <a:pt x="29" y="2"/>
                      </a:lnTo>
                      <a:lnTo>
                        <a:pt x="32" y="1"/>
                      </a:lnTo>
                      <a:lnTo>
                        <a:pt x="36" y="1"/>
                      </a:lnTo>
                      <a:lnTo>
                        <a:pt x="39" y="1"/>
                      </a:lnTo>
                      <a:lnTo>
                        <a:pt x="43" y="1"/>
                      </a:lnTo>
                      <a:lnTo>
                        <a:pt x="46" y="0"/>
                      </a:lnTo>
                      <a:lnTo>
                        <a:pt x="50" y="0"/>
                      </a:lnTo>
                      <a:lnTo>
                        <a:pt x="54" y="0"/>
                      </a:lnTo>
                      <a:lnTo>
                        <a:pt x="57" y="0"/>
                      </a:lnTo>
                      <a:lnTo>
                        <a:pt x="57" y="6"/>
                      </a:lnTo>
                      <a:lnTo>
                        <a:pt x="57" y="12"/>
                      </a:lnTo>
                      <a:lnTo>
                        <a:pt x="57" y="19"/>
                      </a:lnTo>
                      <a:lnTo>
                        <a:pt x="57" y="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13" name="Freeform 60"/>
                <p:cNvSpPr>
                  <a:spLocks/>
                </p:cNvSpPr>
                <p:nvPr/>
              </p:nvSpPr>
              <p:spPr bwMode="auto">
                <a:xfrm>
                  <a:off x="5660" y="3061"/>
                  <a:ext cx="22" cy="139"/>
                </a:xfrm>
                <a:custGeom>
                  <a:avLst/>
                  <a:gdLst>
                    <a:gd name="T0" fmla="*/ 22 w 22"/>
                    <a:gd name="T1" fmla="*/ 11 h 139"/>
                    <a:gd name="T2" fmla="*/ 20 w 22"/>
                    <a:gd name="T3" fmla="*/ 41 h 139"/>
                    <a:gd name="T4" fmla="*/ 19 w 22"/>
                    <a:gd name="T5" fmla="*/ 72 h 139"/>
                    <a:gd name="T6" fmla="*/ 18 w 22"/>
                    <a:gd name="T7" fmla="*/ 102 h 139"/>
                    <a:gd name="T8" fmla="*/ 17 w 22"/>
                    <a:gd name="T9" fmla="*/ 132 h 139"/>
                    <a:gd name="T10" fmla="*/ 16 w 22"/>
                    <a:gd name="T11" fmla="*/ 135 h 139"/>
                    <a:gd name="T12" fmla="*/ 14 w 22"/>
                    <a:gd name="T13" fmla="*/ 137 h 139"/>
                    <a:gd name="T14" fmla="*/ 12 w 22"/>
                    <a:gd name="T15" fmla="*/ 138 h 139"/>
                    <a:gd name="T16" fmla="*/ 9 w 22"/>
                    <a:gd name="T17" fmla="*/ 139 h 139"/>
                    <a:gd name="T18" fmla="*/ 7 w 22"/>
                    <a:gd name="T19" fmla="*/ 139 h 139"/>
                    <a:gd name="T20" fmla="*/ 4 w 22"/>
                    <a:gd name="T21" fmla="*/ 138 h 139"/>
                    <a:gd name="T22" fmla="*/ 2 w 22"/>
                    <a:gd name="T23" fmla="*/ 137 h 139"/>
                    <a:gd name="T24" fmla="*/ 0 w 22"/>
                    <a:gd name="T25" fmla="*/ 135 h 139"/>
                    <a:gd name="T26" fmla="*/ 1 w 22"/>
                    <a:gd name="T27" fmla="*/ 120 h 139"/>
                    <a:gd name="T28" fmla="*/ 2 w 22"/>
                    <a:gd name="T29" fmla="*/ 99 h 139"/>
                    <a:gd name="T30" fmla="*/ 2 w 22"/>
                    <a:gd name="T31" fmla="*/ 76 h 139"/>
                    <a:gd name="T32" fmla="*/ 2 w 22"/>
                    <a:gd name="T33" fmla="*/ 52 h 139"/>
                    <a:gd name="T34" fmla="*/ 3 w 22"/>
                    <a:gd name="T35" fmla="*/ 30 h 139"/>
                    <a:gd name="T36" fmla="*/ 5 w 22"/>
                    <a:gd name="T37" fmla="*/ 13 h 139"/>
                    <a:gd name="T38" fmla="*/ 9 w 22"/>
                    <a:gd name="T39" fmla="*/ 2 h 139"/>
                    <a:gd name="T40" fmla="*/ 14 w 22"/>
                    <a:gd name="T41" fmla="*/ 0 h 139"/>
                    <a:gd name="T42" fmla="*/ 16 w 22"/>
                    <a:gd name="T43" fmla="*/ 1 h 139"/>
                    <a:gd name="T44" fmla="*/ 18 w 22"/>
                    <a:gd name="T45" fmla="*/ 2 h 139"/>
                    <a:gd name="T46" fmla="*/ 19 w 22"/>
                    <a:gd name="T47" fmla="*/ 3 h 139"/>
                    <a:gd name="T48" fmla="*/ 21 w 22"/>
                    <a:gd name="T49" fmla="*/ 4 h 139"/>
                    <a:gd name="T50" fmla="*/ 22 w 22"/>
                    <a:gd name="T51" fmla="*/ 6 h 139"/>
                    <a:gd name="T52" fmla="*/ 22 w 22"/>
                    <a:gd name="T53" fmla="*/ 7 h 139"/>
                    <a:gd name="T54" fmla="*/ 22 w 22"/>
                    <a:gd name="T55" fmla="*/ 9 h 139"/>
                    <a:gd name="T56" fmla="*/ 22 w 22"/>
                    <a:gd name="T57" fmla="*/ 11 h 139"/>
                    <a:gd name="T58" fmla="*/ 22 w 22"/>
                    <a:gd name="T59" fmla="*/ 11 h 139"/>
                    <a:gd name="T60" fmla="*/ 22 w 22"/>
                    <a:gd name="T61" fmla="*/ 11 h 139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22"/>
                    <a:gd name="T94" fmla="*/ 0 h 139"/>
                    <a:gd name="T95" fmla="*/ 22 w 22"/>
                    <a:gd name="T96" fmla="*/ 139 h 139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22" h="139">
                      <a:moveTo>
                        <a:pt x="22" y="11"/>
                      </a:moveTo>
                      <a:lnTo>
                        <a:pt x="20" y="41"/>
                      </a:lnTo>
                      <a:lnTo>
                        <a:pt x="19" y="72"/>
                      </a:lnTo>
                      <a:lnTo>
                        <a:pt x="18" y="102"/>
                      </a:lnTo>
                      <a:lnTo>
                        <a:pt x="17" y="132"/>
                      </a:lnTo>
                      <a:lnTo>
                        <a:pt x="16" y="135"/>
                      </a:lnTo>
                      <a:lnTo>
                        <a:pt x="14" y="137"/>
                      </a:lnTo>
                      <a:lnTo>
                        <a:pt x="12" y="138"/>
                      </a:lnTo>
                      <a:lnTo>
                        <a:pt x="9" y="139"/>
                      </a:lnTo>
                      <a:lnTo>
                        <a:pt x="7" y="139"/>
                      </a:lnTo>
                      <a:lnTo>
                        <a:pt x="4" y="138"/>
                      </a:lnTo>
                      <a:lnTo>
                        <a:pt x="2" y="137"/>
                      </a:lnTo>
                      <a:lnTo>
                        <a:pt x="0" y="135"/>
                      </a:lnTo>
                      <a:lnTo>
                        <a:pt x="1" y="120"/>
                      </a:lnTo>
                      <a:lnTo>
                        <a:pt x="2" y="99"/>
                      </a:lnTo>
                      <a:lnTo>
                        <a:pt x="2" y="76"/>
                      </a:lnTo>
                      <a:lnTo>
                        <a:pt x="2" y="52"/>
                      </a:lnTo>
                      <a:lnTo>
                        <a:pt x="3" y="30"/>
                      </a:lnTo>
                      <a:lnTo>
                        <a:pt x="5" y="13"/>
                      </a:lnTo>
                      <a:lnTo>
                        <a:pt x="9" y="2"/>
                      </a:lnTo>
                      <a:lnTo>
                        <a:pt x="14" y="0"/>
                      </a:lnTo>
                      <a:lnTo>
                        <a:pt x="16" y="1"/>
                      </a:lnTo>
                      <a:lnTo>
                        <a:pt x="18" y="2"/>
                      </a:lnTo>
                      <a:lnTo>
                        <a:pt x="19" y="3"/>
                      </a:lnTo>
                      <a:lnTo>
                        <a:pt x="21" y="4"/>
                      </a:lnTo>
                      <a:lnTo>
                        <a:pt x="22" y="6"/>
                      </a:lnTo>
                      <a:lnTo>
                        <a:pt x="22" y="7"/>
                      </a:lnTo>
                      <a:lnTo>
                        <a:pt x="22" y="9"/>
                      </a:lnTo>
                      <a:lnTo>
                        <a:pt x="22" y="11"/>
                      </a:lnTo>
                      <a:close/>
                    </a:path>
                  </a:pathLst>
                </a:custGeom>
                <a:solidFill>
                  <a:srgbClr val="0F0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14" name="Freeform 61"/>
                <p:cNvSpPr>
                  <a:spLocks/>
                </p:cNvSpPr>
                <p:nvPr/>
              </p:nvSpPr>
              <p:spPr bwMode="auto">
                <a:xfrm>
                  <a:off x="5664" y="3066"/>
                  <a:ext cx="12" cy="129"/>
                </a:xfrm>
                <a:custGeom>
                  <a:avLst/>
                  <a:gdLst>
                    <a:gd name="T0" fmla="*/ 12 w 12"/>
                    <a:gd name="T1" fmla="*/ 7 h 129"/>
                    <a:gd name="T2" fmla="*/ 9 w 12"/>
                    <a:gd name="T3" fmla="*/ 116 h 129"/>
                    <a:gd name="T4" fmla="*/ 9 w 12"/>
                    <a:gd name="T5" fmla="*/ 116 h 129"/>
                    <a:gd name="T6" fmla="*/ 9 w 12"/>
                    <a:gd name="T7" fmla="*/ 119 h 129"/>
                    <a:gd name="T8" fmla="*/ 8 w 12"/>
                    <a:gd name="T9" fmla="*/ 122 h 129"/>
                    <a:gd name="T10" fmla="*/ 6 w 12"/>
                    <a:gd name="T11" fmla="*/ 125 h 129"/>
                    <a:gd name="T12" fmla="*/ 5 w 12"/>
                    <a:gd name="T13" fmla="*/ 129 h 129"/>
                    <a:gd name="T14" fmla="*/ 4 w 12"/>
                    <a:gd name="T15" fmla="*/ 128 h 129"/>
                    <a:gd name="T16" fmla="*/ 3 w 12"/>
                    <a:gd name="T17" fmla="*/ 128 h 129"/>
                    <a:gd name="T18" fmla="*/ 2 w 12"/>
                    <a:gd name="T19" fmla="*/ 127 h 129"/>
                    <a:gd name="T20" fmla="*/ 2 w 12"/>
                    <a:gd name="T21" fmla="*/ 127 h 129"/>
                    <a:gd name="T22" fmla="*/ 1 w 12"/>
                    <a:gd name="T23" fmla="*/ 126 h 129"/>
                    <a:gd name="T24" fmla="*/ 0 w 12"/>
                    <a:gd name="T25" fmla="*/ 125 h 129"/>
                    <a:gd name="T26" fmla="*/ 0 w 12"/>
                    <a:gd name="T27" fmla="*/ 124 h 129"/>
                    <a:gd name="T28" fmla="*/ 0 w 12"/>
                    <a:gd name="T29" fmla="*/ 123 h 129"/>
                    <a:gd name="T30" fmla="*/ 1 w 12"/>
                    <a:gd name="T31" fmla="*/ 93 h 129"/>
                    <a:gd name="T32" fmla="*/ 2 w 12"/>
                    <a:gd name="T33" fmla="*/ 66 h 129"/>
                    <a:gd name="T34" fmla="*/ 3 w 12"/>
                    <a:gd name="T35" fmla="*/ 39 h 129"/>
                    <a:gd name="T36" fmla="*/ 4 w 12"/>
                    <a:gd name="T37" fmla="*/ 9 h 129"/>
                    <a:gd name="T38" fmla="*/ 5 w 12"/>
                    <a:gd name="T39" fmla="*/ 8 h 129"/>
                    <a:gd name="T40" fmla="*/ 5 w 12"/>
                    <a:gd name="T41" fmla="*/ 7 h 129"/>
                    <a:gd name="T42" fmla="*/ 5 w 12"/>
                    <a:gd name="T43" fmla="*/ 5 h 129"/>
                    <a:gd name="T44" fmla="*/ 6 w 12"/>
                    <a:gd name="T45" fmla="*/ 4 h 129"/>
                    <a:gd name="T46" fmla="*/ 6 w 12"/>
                    <a:gd name="T47" fmla="*/ 2 h 129"/>
                    <a:gd name="T48" fmla="*/ 7 w 12"/>
                    <a:gd name="T49" fmla="*/ 1 h 129"/>
                    <a:gd name="T50" fmla="*/ 8 w 12"/>
                    <a:gd name="T51" fmla="*/ 1 h 129"/>
                    <a:gd name="T52" fmla="*/ 10 w 12"/>
                    <a:gd name="T53" fmla="*/ 0 h 129"/>
                    <a:gd name="T54" fmla="*/ 11 w 12"/>
                    <a:gd name="T55" fmla="*/ 2 h 129"/>
                    <a:gd name="T56" fmla="*/ 11 w 12"/>
                    <a:gd name="T57" fmla="*/ 4 h 129"/>
                    <a:gd name="T58" fmla="*/ 11 w 12"/>
                    <a:gd name="T59" fmla="*/ 6 h 129"/>
                    <a:gd name="T60" fmla="*/ 12 w 12"/>
                    <a:gd name="T61" fmla="*/ 7 h 129"/>
                    <a:gd name="T62" fmla="*/ 12 w 12"/>
                    <a:gd name="T63" fmla="*/ 7 h 129"/>
                    <a:gd name="T64" fmla="*/ 12 w 12"/>
                    <a:gd name="T65" fmla="*/ 7 h 12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"/>
                    <a:gd name="T100" fmla="*/ 0 h 129"/>
                    <a:gd name="T101" fmla="*/ 12 w 12"/>
                    <a:gd name="T102" fmla="*/ 129 h 129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" h="129">
                      <a:moveTo>
                        <a:pt x="12" y="7"/>
                      </a:moveTo>
                      <a:lnTo>
                        <a:pt x="9" y="116"/>
                      </a:lnTo>
                      <a:lnTo>
                        <a:pt x="9" y="119"/>
                      </a:lnTo>
                      <a:lnTo>
                        <a:pt x="8" y="122"/>
                      </a:lnTo>
                      <a:lnTo>
                        <a:pt x="6" y="125"/>
                      </a:lnTo>
                      <a:lnTo>
                        <a:pt x="5" y="129"/>
                      </a:lnTo>
                      <a:lnTo>
                        <a:pt x="4" y="128"/>
                      </a:lnTo>
                      <a:lnTo>
                        <a:pt x="3" y="128"/>
                      </a:lnTo>
                      <a:lnTo>
                        <a:pt x="2" y="127"/>
                      </a:lnTo>
                      <a:lnTo>
                        <a:pt x="1" y="126"/>
                      </a:lnTo>
                      <a:lnTo>
                        <a:pt x="0" y="125"/>
                      </a:lnTo>
                      <a:lnTo>
                        <a:pt x="0" y="124"/>
                      </a:lnTo>
                      <a:lnTo>
                        <a:pt x="0" y="123"/>
                      </a:lnTo>
                      <a:lnTo>
                        <a:pt x="1" y="93"/>
                      </a:lnTo>
                      <a:lnTo>
                        <a:pt x="2" y="66"/>
                      </a:lnTo>
                      <a:lnTo>
                        <a:pt x="3" y="39"/>
                      </a:lnTo>
                      <a:lnTo>
                        <a:pt x="4" y="9"/>
                      </a:lnTo>
                      <a:lnTo>
                        <a:pt x="5" y="8"/>
                      </a:lnTo>
                      <a:lnTo>
                        <a:pt x="5" y="7"/>
                      </a:lnTo>
                      <a:lnTo>
                        <a:pt x="5" y="5"/>
                      </a:lnTo>
                      <a:lnTo>
                        <a:pt x="6" y="4"/>
                      </a:lnTo>
                      <a:lnTo>
                        <a:pt x="6" y="2"/>
                      </a:lnTo>
                      <a:lnTo>
                        <a:pt x="7" y="1"/>
                      </a:lnTo>
                      <a:lnTo>
                        <a:pt x="8" y="1"/>
                      </a:lnTo>
                      <a:lnTo>
                        <a:pt x="10" y="0"/>
                      </a:lnTo>
                      <a:lnTo>
                        <a:pt x="11" y="2"/>
                      </a:lnTo>
                      <a:lnTo>
                        <a:pt x="11" y="4"/>
                      </a:lnTo>
                      <a:lnTo>
                        <a:pt x="11" y="6"/>
                      </a:lnTo>
                      <a:lnTo>
                        <a:pt x="12" y="7"/>
                      </a:lnTo>
                      <a:close/>
                    </a:path>
                  </a:pathLst>
                </a:custGeom>
                <a:solidFill>
                  <a:srgbClr val="0002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15" name="Freeform 62"/>
                <p:cNvSpPr>
                  <a:spLocks/>
                </p:cNvSpPr>
                <p:nvPr/>
              </p:nvSpPr>
              <p:spPr bwMode="auto">
                <a:xfrm>
                  <a:off x="5788" y="3884"/>
                  <a:ext cx="209" cy="52"/>
                </a:xfrm>
                <a:custGeom>
                  <a:avLst/>
                  <a:gdLst>
                    <a:gd name="T0" fmla="*/ 0 w 209"/>
                    <a:gd name="T1" fmla="*/ 52 h 52"/>
                    <a:gd name="T2" fmla="*/ 50 w 209"/>
                    <a:gd name="T3" fmla="*/ 21 h 52"/>
                    <a:gd name="T4" fmla="*/ 209 w 209"/>
                    <a:gd name="T5" fmla="*/ 0 h 52"/>
                    <a:gd name="T6" fmla="*/ 207 w 209"/>
                    <a:gd name="T7" fmla="*/ 22 h 52"/>
                    <a:gd name="T8" fmla="*/ 0 w 209"/>
                    <a:gd name="T9" fmla="*/ 52 h 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9"/>
                    <a:gd name="T16" fmla="*/ 0 h 52"/>
                    <a:gd name="T17" fmla="*/ 209 w 209"/>
                    <a:gd name="T18" fmla="*/ 52 h 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9" h="52">
                      <a:moveTo>
                        <a:pt x="0" y="52"/>
                      </a:moveTo>
                      <a:lnTo>
                        <a:pt x="50" y="21"/>
                      </a:lnTo>
                      <a:lnTo>
                        <a:pt x="209" y="0"/>
                      </a:lnTo>
                      <a:lnTo>
                        <a:pt x="207" y="2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D8E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16" name="Freeform 63"/>
                <p:cNvSpPr>
                  <a:spLocks/>
                </p:cNvSpPr>
                <p:nvPr/>
              </p:nvSpPr>
              <p:spPr bwMode="auto">
                <a:xfrm>
                  <a:off x="5614" y="3905"/>
                  <a:ext cx="224" cy="57"/>
                </a:xfrm>
                <a:custGeom>
                  <a:avLst/>
                  <a:gdLst>
                    <a:gd name="T0" fmla="*/ 224 w 224"/>
                    <a:gd name="T1" fmla="*/ 0 h 57"/>
                    <a:gd name="T2" fmla="*/ 174 w 224"/>
                    <a:gd name="T3" fmla="*/ 31 h 57"/>
                    <a:gd name="T4" fmla="*/ 0 w 224"/>
                    <a:gd name="T5" fmla="*/ 57 h 57"/>
                    <a:gd name="T6" fmla="*/ 1 w 224"/>
                    <a:gd name="T7" fmla="*/ 27 h 57"/>
                    <a:gd name="T8" fmla="*/ 15 w 224"/>
                    <a:gd name="T9" fmla="*/ 19 h 57"/>
                    <a:gd name="T10" fmla="*/ 14 w 224"/>
                    <a:gd name="T11" fmla="*/ 28 h 57"/>
                    <a:gd name="T12" fmla="*/ 224 w 224"/>
                    <a:gd name="T13" fmla="*/ 0 h 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24"/>
                    <a:gd name="T22" fmla="*/ 0 h 57"/>
                    <a:gd name="T23" fmla="*/ 224 w 224"/>
                    <a:gd name="T24" fmla="*/ 57 h 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24" h="57">
                      <a:moveTo>
                        <a:pt x="224" y="0"/>
                      </a:moveTo>
                      <a:lnTo>
                        <a:pt x="174" y="31"/>
                      </a:lnTo>
                      <a:lnTo>
                        <a:pt x="0" y="57"/>
                      </a:lnTo>
                      <a:lnTo>
                        <a:pt x="1" y="27"/>
                      </a:lnTo>
                      <a:lnTo>
                        <a:pt x="15" y="19"/>
                      </a:lnTo>
                      <a:lnTo>
                        <a:pt x="14" y="28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DBE5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17" name="Freeform 64"/>
                <p:cNvSpPr>
                  <a:spLocks/>
                </p:cNvSpPr>
                <p:nvPr/>
              </p:nvSpPr>
              <p:spPr bwMode="auto">
                <a:xfrm>
                  <a:off x="5615" y="3809"/>
                  <a:ext cx="16" cy="123"/>
                </a:xfrm>
                <a:custGeom>
                  <a:avLst/>
                  <a:gdLst>
                    <a:gd name="T0" fmla="*/ 14 w 16"/>
                    <a:gd name="T1" fmla="*/ 115 h 123"/>
                    <a:gd name="T2" fmla="*/ 0 w 16"/>
                    <a:gd name="T3" fmla="*/ 123 h 123"/>
                    <a:gd name="T4" fmla="*/ 2 w 16"/>
                    <a:gd name="T5" fmla="*/ 9 h 123"/>
                    <a:gd name="T6" fmla="*/ 16 w 16"/>
                    <a:gd name="T7" fmla="*/ 0 h 123"/>
                    <a:gd name="T8" fmla="*/ 14 w 16"/>
                    <a:gd name="T9" fmla="*/ 115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123"/>
                    <a:gd name="T17" fmla="*/ 16 w 16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123">
                      <a:moveTo>
                        <a:pt x="14" y="115"/>
                      </a:moveTo>
                      <a:lnTo>
                        <a:pt x="0" y="123"/>
                      </a:lnTo>
                      <a:lnTo>
                        <a:pt x="2" y="9"/>
                      </a:lnTo>
                      <a:lnTo>
                        <a:pt x="16" y="0"/>
                      </a:lnTo>
                      <a:lnTo>
                        <a:pt x="14" y="115"/>
                      </a:lnTo>
                      <a:close/>
                    </a:path>
                  </a:pathLst>
                </a:custGeom>
                <a:solidFill>
                  <a:srgbClr val="E0E8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18" name="Freeform 65"/>
                <p:cNvSpPr>
                  <a:spLocks/>
                </p:cNvSpPr>
                <p:nvPr/>
              </p:nvSpPr>
              <p:spPr bwMode="auto">
                <a:xfrm>
                  <a:off x="5617" y="3695"/>
                  <a:ext cx="17" cy="123"/>
                </a:xfrm>
                <a:custGeom>
                  <a:avLst/>
                  <a:gdLst>
                    <a:gd name="T0" fmla="*/ 14 w 17"/>
                    <a:gd name="T1" fmla="*/ 114 h 123"/>
                    <a:gd name="T2" fmla="*/ 0 w 17"/>
                    <a:gd name="T3" fmla="*/ 123 h 123"/>
                    <a:gd name="T4" fmla="*/ 3 w 17"/>
                    <a:gd name="T5" fmla="*/ 9 h 123"/>
                    <a:gd name="T6" fmla="*/ 17 w 17"/>
                    <a:gd name="T7" fmla="*/ 0 h 123"/>
                    <a:gd name="T8" fmla="*/ 14 w 17"/>
                    <a:gd name="T9" fmla="*/ 114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23"/>
                    <a:gd name="T17" fmla="*/ 17 w 17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23">
                      <a:moveTo>
                        <a:pt x="14" y="114"/>
                      </a:moveTo>
                      <a:lnTo>
                        <a:pt x="0" y="123"/>
                      </a:lnTo>
                      <a:lnTo>
                        <a:pt x="3" y="9"/>
                      </a:lnTo>
                      <a:lnTo>
                        <a:pt x="17" y="0"/>
                      </a:lnTo>
                      <a:lnTo>
                        <a:pt x="14" y="114"/>
                      </a:lnTo>
                      <a:close/>
                    </a:path>
                  </a:pathLst>
                </a:custGeom>
                <a:solidFill>
                  <a:srgbClr val="E2EA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19" name="Freeform 66"/>
                <p:cNvSpPr>
                  <a:spLocks/>
                </p:cNvSpPr>
                <p:nvPr/>
              </p:nvSpPr>
              <p:spPr bwMode="auto">
                <a:xfrm>
                  <a:off x="5620" y="3580"/>
                  <a:ext cx="17" cy="124"/>
                </a:xfrm>
                <a:custGeom>
                  <a:avLst/>
                  <a:gdLst>
                    <a:gd name="T0" fmla="*/ 14 w 17"/>
                    <a:gd name="T1" fmla="*/ 115 h 124"/>
                    <a:gd name="T2" fmla="*/ 0 w 17"/>
                    <a:gd name="T3" fmla="*/ 124 h 124"/>
                    <a:gd name="T4" fmla="*/ 3 w 17"/>
                    <a:gd name="T5" fmla="*/ 9 h 124"/>
                    <a:gd name="T6" fmla="*/ 17 w 17"/>
                    <a:gd name="T7" fmla="*/ 0 h 124"/>
                    <a:gd name="T8" fmla="*/ 14 w 17"/>
                    <a:gd name="T9" fmla="*/ 115 h 1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24"/>
                    <a:gd name="T17" fmla="*/ 17 w 17"/>
                    <a:gd name="T18" fmla="*/ 124 h 1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24">
                      <a:moveTo>
                        <a:pt x="14" y="115"/>
                      </a:moveTo>
                      <a:lnTo>
                        <a:pt x="0" y="124"/>
                      </a:lnTo>
                      <a:lnTo>
                        <a:pt x="3" y="9"/>
                      </a:lnTo>
                      <a:lnTo>
                        <a:pt x="17" y="0"/>
                      </a:lnTo>
                      <a:lnTo>
                        <a:pt x="14" y="115"/>
                      </a:lnTo>
                      <a:close/>
                    </a:path>
                  </a:pathLst>
                </a:custGeom>
                <a:solidFill>
                  <a:srgbClr val="E5ED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20" name="Freeform 67"/>
                <p:cNvSpPr>
                  <a:spLocks/>
                </p:cNvSpPr>
                <p:nvPr/>
              </p:nvSpPr>
              <p:spPr bwMode="auto">
                <a:xfrm>
                  <a:off x="5623" y="3466"/>
                  <a:ext cx="17" cy="123"/>
                </a:xfrm>
                <a:custGeom>
                  <a:avLst/>
                  <a:gdLst>
                    <a:gd name="T0" fmla="*/ 14 w 17"/>
                    <a:gd name="T1" fmla="*/ 114 h 123"/>
                    <a:gd name="T2" fmla="*/ 0 w 17"/>
                    <a:gd name="T3" fmla="*/ 123 h 123"/>
                    <a:gd name="T4" fmla="*/ 2 w 17"/>
                    <a:gd name="T5" fmla="*/ 8 h 123"/>
                    <a:gd name="T6" fmla="*/ 17 w 17"/>
                    <a:gd name="T7" fmla="*/ 0 h 123"/>
                    <a:gd name="T8" fmla="*/ 14 w 17"/>
                    <a:gd name="T9" fmla="*/ 114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23"/>
                    <a:gd name="T17" fmla="*/ 17 w 17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23">
                      <a:moveTo>
                        <a:pt x="14" y="114"/>
                      </a:moveTo>
                      <a:lnTo>
                        <a:pt x="0" y="123"/>
                      </a:lnTo>
                      <a:lnTo>
                        <a:pt x="2" y="8"/>
                      </a:lnTo>
                      <a:lnTo>
                        <a:pt x="17" y="0"/>
                      </a:lnTo>
                      <a:lnTo>
                        <a:pt x="14" y="114"/>
                      </a:lnTo>
                      <a:close/>
                    </a:path>
                  </a:pathLst>
                </a:custGeom>
                <a:solidFill>
                  <a:srgbClr val="EAEF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21" name="Freeform 68"/>
                <p:cNvSpPr>
                  <a:spLocks noEditPoints="1"/>
                </p:cNvSpPr>
                <p:nvPr/>
              </p:nvSpPr>
              <p:spPr bwMode="auto">
                <a:xfrm>
                  <a:off x="5625" y="3189"/>
                  <a:ext cx="407" cy="285"/>
                </a:xfrm>
                <a:custGeom>
                  <a:avLst/>
                  <a:gdLst>
                    <a:gd name="T0" fmla="*/ 15 w 407"/>
                    <a:gd name="T1" fmla="*/ 277 h 285"/>
                    <a:gd name="T2" fmla="*/ 0 w 407"/>
                    <a:gd name="T3" fmla="*/ 285 h 285"/>
                    <a:gd name="T4" fmla="*/ 3 w 407"/>
                    <a:gd name="T5" fmla="*/ 171 h 285"/>
                    <a:gd name="T6" fmla="*/ 17 w 407"/>
                    <a:gd name="T7" fmla="*/ 162 h 285"/>
                    <a:gd name="T8" fmla="*/ 15 w 407"/>
                    <a:gd name="T9" fmla="*/ 277 h 285"/>
                    <a:gd name="T10" fmla="*/ 15 w 407"/>
                    <a:gd name="T11" fmla="*/ 277 h 285"/>
                    <a:gd name="T12" fmla="*/ 221 w 407"/>
                    <a:gd name="T13" fmla="*/ 35 h 285"/>
                    <a:gd name="T14" fmla="*/ 261 w 407"/>
                    <a:gd name="T15" fmla="*/ 9 h 285"/>
                    <a:gd name="T16" fmla="*/ 403 w 407"/>
                    <a:gd name="T17" fmla="*/ 0 h 285"/>
                    <a:gd name="T18" fmla="*/ 407 w 407"/>
                    <a:gd name="T19" fmla="*/ 0 h 285"/>
                    <a:gd name="T20" fmla="*/ 407 w 407"/>
                    <a:gd name="T21" fmla="*/ 0 h 285"/>
                    <a:gd name="T22" fmla="*/ 406 w 407"/>
                    <a:gd name="T23" fmla="*/ 14 h 285"/>
                    <a:gd name="T24" fmla="*/ 406 w 407"/>
                    <a:gd name="T25" fmla="*/ 14 h 285"/>
                    <a:gd name="T26" fmla="*/ 381 w 407"/>
                    <a:gd name="T27" fmla="*/ 22 h 285"/>
                    <a:gd name="T28" fmla="*/ 221 w 407"/>
                    <a:gd name="T29" fmla="*/ 35 h 28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407"/>
                    <a:gd name="T46" fmla="*/ 0 h 285"/>
                    <a:gd name="T47" fmla="*/ 407 w 407"/>
                    <a:gd name="T48" fmla="*/ 285 h 28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407" h="285">
                      <a:moveTo>
                        <a:pt x="15" y="277"/>
                      </a:moveTo>
                      <a:lnTo>
                        <a:pt x="0" y="285"/>
                      </a:lnTo>
                      <a:lnTo>
                        <a:pt x="3" y="171"/>
                      </a:lnTo>
                      <a:lnTo>
                        <a:pt x="17" y="162"/>
                      </a:lnTo>
                      <a:lnTo>
                        <a:pt x="15" y="277"/>
                      </a:lnTo>
                      <a:close/>
                      <a:moveTo>
                        <a:pt x="221" y="35"/>
                      </a:moveTo>
                      <a:lnTo>
                        <a:pt x="261" y="9"/>
                      </a:lnTo>
                      <a:lnTo>
                        <a:pt x="403" y="0"/>
                      </a:lnTo>
                      <a:lnTo>
                        <a:pt x="407" y="0"/>
                      </a:lnTo>
                      <a:lnTo>
                        <a:pt x="406" y="14"/>
                      </a:lnTo>
                      <a:lnTo>
                        <a:pt x="381" y="22"/>
                      </a:lnTo>
                      <a:lnTo>
                        <a:pt x="221" y="35"/>
                      </a:lnTo>
                      <a:close/>
                    </a:path>
                  </a:pathLst>
                </a:custGeom>
                <a:solidFill>
                  <a:srgbClr val="EFF4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22" name="Freeform 69"/>
                <p:cNvSpPr>
                  <a:spLocks/>
                </p:cNvSpPr>
                <p:nvPr/>
              </p:nvSpPr>
              <p:spPr bwMode="auto">
                <a:xfrm>
                  <a:off x="5628" y="3198"/>
                  <a:ext cx="258" cy="162"/>
                </a:xfrm>
                <a:custGeom>
                  <a:avLst/>
                  <a:gdLst>
                    <a:gd name="T0" fmla="*/ 258 w 258"/>
                    <a:gd name="T1" fmla="*/ 0 h 162"/>
                    <a:gd name="T2" fmla="*/ 218 w 258"/>
                    <a:gd name="T3" fmla="*/ 26 h 162"/>
                    <a:gd name="T4" fmla="*/ 17 w 258"/>
                    <a:gd name="T5" fmla="*/ 42 h 162"/>
                    <a:gd name="T6" fmla="*/ 14 w 258"/>
                    <a:gd name="T7" fmla="*/ 153 h 162"/>
                    <a:gd name="T8" fmla="*/ 0 w 258"/>
                    <a:gd name="T9" fmla="*/ 162 h 162"/>
                    <a:gd name="T10" fmla="*/ 3 w 258"/>
                    <a:gd name="T11" fmla="*/ 48 h 162"/>
                    <a:gd name="T12" fmla="*/ 57 w 258"/>
                    <a:gd name="T13" fmla="*/ 14 h 162"/>
                    <a:gd name="T14" fmla="*/ 258 w 258"/>
                    <a:gd name="T15" fmla="*/ 0 h 16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58"/>
                    <a:gd name="T25" fmla="*/ 0 h 162"/>
                    <a:gd name="T26" fmla="*/ 258 w 258"/>
                    <a:gd name="T27" fmla="*/ 162 h 16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58" h="162">
                      <a:moveTo>
                        <a:pt x="258" y="0"/>
                      </a:moveTo>
                      <a:lnTo>
                        <a:pt x="218" y="26"/>
                      </a:lnTo>
                      <a:lnTo>
                        <a:pt x="17" y="42"/>
                      </a:lnTo>
                      <a:lnTo>
                        <a:pt x="14" y="153"/>
                      </a:lnTo>
                      <a:lnTo>
                        <a:pt x="0" y="162"/>
                      </a:lnTo>
                      <a:lnTo>
                        <a:pt x="3" y="48"/>
                      </a:lnTo>
                      <a:lnTo>
                        <a:pt x="57" y="14"/>
                      </a:lnTo>
                      <a:lnTo>
                        <a:pt x="258" y="0"/>
                      </a:lnTo>
                      <a:close/>
                    </a:path>
                  </a:pathLst>
                </a:custGeom>
                <a:solidFill>
                  <a:srgbClr val="F2F4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23" name="Freeform 70"/>
                <p:cNvSpPr>
                  <a:spLocks/>
                </p:cNvSpPr>
                <p:nvPr/>
              </p:nvSpPr>
              <p:spPr bwMode="auto">
                <a:xfrm>
                  <a:off x="5631" y="3212"/>
                  <a:ext cx="54" cy="34"/>
                </a:xfrm>
                <a:custGeom>
                  <a:avLst/>
                  <a:gdLst>
                    <a:gd name="T0" fmla="*/ 54 w 54"/>
                    <a:gd name="T1" fmla="*/ 0 h 34"/>
                    <a:gd name="T2" fmla="*/ 0 w 54"/>
                    <a:gd name="T3" fmla="*/ 34 h 34"/>
                    <a:gd name="T4" fmla="*/ 1 w 54"/>
                    <a:gd name="T5" fmla="*/ 4 h 34"/>
                    <a:gd name="T6" fmla="*/ 54 w 54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4"/>
                    <a:gd name="T13" fmla="*/ 0 h 34"/>
                    <a:gd name="T14" fmla="*/ 54 w 54"/>
                    <a:gd name="T15" fmla="*/ 34 h 3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4" h="34">
                      <a:moveTo>
                        <a:pt x="54" y="0"/>
                      </a:moveTo>
                      <a:lnTo>
                        <a:pt x="0" y="34"/>
                      </a:lnTo>
                      <a:lnTo>
                        <a:pt x="1" y="4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F7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24" name="Freeform 71"/>
                <p:cNvSpPr>
                  <a:spLocks/>
                </p:cNvSpPr>
                <p:nvPr/>
              </p:nvSpPr>
              <p:spPr bwMode="auto">
                <a:xfrm>
                  <a:off x="6012" y="3208"/>
                  <a:ext cx="227" cy="58"/>
                </a:xfrm>
                <a:custGeom>
                  <a:avLst/>
                  <a:gdLst>
                    <a:gd name="T0" fmla="*/ 224 w 227"/>
                    <a:gd name="T1" fmla="*/ 56 h 58"/>
                    <a:gd name="T2" fmla="*/ 217 w 227"/>
                    <a:gd name="T3" fmla="*/ 56 h 58"/>
                    <a:gd name="T4" fmla="*/ 209 w 227"/>
                    <a:gd name="T5" fmla="*/ 57 h 58"/>
                    <a:gd name="T6" fmla="*/ 202 w 227"/>
                    <a:gd name="T7" fmla="*/ 58 h 58"/>
                    <a:gd name="T8" fmla="*/ 194 w 227"/>
                    <a:gd name="T9" fmla="*/ 58 h 58"/>
                    <a:gd name="T10" fmla="*/ 187 w 227"/>
                    <a:gd name="T11" fmla="*/ 57 h 58"/>
                    <a:gd name="T12" fmla="*/ 180 w 227"/>
                    <a:gd name="T13" fmla="*/ 56 h 58"/>
                    <a:gd name="T14" fmla="*/ 174 w 227"/>
                    <a:gd name="T15" fmla="*/ 53 h 58"/>
                    <a:gd name="T16" fmla="*/ 166 w 227"/>
                    <a:gd name="T17" fmla="*/ 51 h 58"/>
                    <a:gd name="T18" fmla="*/ 155 w 227"/>
                    <a:gd name="T19" fmla="*/ 50 h 58"/>
                    <a:gd name="T20" fmla="*/ 145 w 227"/>
                    <a:gd name="T21" fmla="*/ 48 h 58"/>
                    <a:gd name="T22" fmla="*/ 134 w 227"/>
                    <a:gd name="T23" fmla="*/ 46 h 58"/>
                    <a:gd name="T24" fmla="*/ 123 w 227"/>
                    <a:gd name="T25" fmla="*/ 44 h 58"/>
                    <a:gd name="T26" fmla="*/ 112 w 227"/>
                    <a:gd name="T27" fmla="*/ 41 h 58"/>
                    <a:gd name="T28" fmla="*/ 101 w 227"/>
                    <a:gd name="T29" fmla="*/ 38 h 58"/>
                    <a:gd name="T30" fmla="*/ 90 w 227"/>
                    <a:gd name="T31" fmla="*/ 35 h 58"/>
                    <a:gd name="T32" fmla="*/ 79 w 227"/>
                    <a:gd name="T33" fmla="*/ 32 h 58"/>
                    <a:gd name="T34" fmla="*/ 68 w 227"/>
                    <a:gd name="T35" fmla="*/ 28 h 58"/>
                    <a:gd name="T36" fmla="*/ 57 w 227"/>
                    <a:gd name="T37" fmla="*/ 25 h 58"/>
                    <a:gd name="T38" fmla="*/ 46 w 227"/>
                    <a:gd name="T39" fmla="*/ 21 h 58"/>
                    <a:gd name="T40" fmla="*/ 35 w 227"/>
                    <a:gd name="T41" fmla="*/ 18 h 58"/>
                    <a:gd name="T42" fmla="*/ 25 w 227"/>
                    <a:gd name="T43" fmla="*/ 14 h 58"/>
                    <a:gd name="T44" fmla="*/ 15 w 227"/>
                    <a:gd name="T45" fmla="*/ 11 h 58"/>
                    <a:gd name="T46" fmla="*/ 5 w 227"/>
                    <a:gd name="T47" fmla="*/ 8 h 58"/>
                    <a:gd name="T48" fmla="*/ 2 w 227"/>
                    <a:gd name="T49" fmla="*/ 6 h 58"/>
                    <a:gd name="T50" fmla="*/ 7 w 227"/>
                    <a:gd name="T51" fmla="*/ 5 h 58"/>
                    <a:gd name="T52" fmla="*/ 12 w 227"/>
                    <a:gd name="T53" fmla="*/ 4 h 58"/>
                    <a:gd name="T54" fmla="*/ 17 w 227"/>
                    <a:gd name="T55" fmla="*/ 3 h 58"/>
                    <a:gd name="T56" fmla="*/ 23 w 227"/>
                    <a:gd name="T57" fmla="*/ 2 h 58"/>
                    <a:gd name="T58" fmla="*/ 28 w 227"/>
                    <a:gd name="T59" fmla="*/ 1 h 58"/>
                    <a:gd name="T60" fmla="*/ 33 w 227"/>
                    <a:gd name="T61" fmla="*/ 1 h 58"/>
                    <a:gd name="T62" fmla="*/ 38 w 227"/>
                    <a:gd name="T63" fmla="*/ 0 h 58"/>
                    <a:gd name="T64" fmla="*/ 45 w 227"/>
                    <a:gd name="T65" fmla="*/ 1 h 58"/>
                    <a:gd name="T66" fmla="*/ 55 w 227"/>
                    <a:gd name="T67" fmla="*/ 3 h 58"/>
                    <a:gd name="T68" fmla="*/ 67 w 227"/>
                    <a:gd name="T69" fmla="*/ 6 h 58"/>
                    <a:gd name="T70" fmla="*/ 80 w 227"/>
                    <a:gd name="T71" fmla="*/ 10 h 58"/>
                    <a:gd name="T72" fmla="*/ 95 w 227"/>
                    <a:gd name="T73" fmla="*/ 13 h 58"/>
                    <a:gd name="T74" fmla="*/ 111 w 227"/>
                    <a:gd name="T75" fmla="*/ 18 h 58"/>
                    <a:gd name="T76" fmla="*/ 127 w 227"/>
                    <a:gd name="T77" fmla="*/ 22 h 58"/>
                    <a:gd name="T78" fmla="*/ 143 w 227"/>
                    <a:gd name="T79" fmla="*/ 26 h 58"/>
                    <a:gd name="T80" fmla="*/ 158 w 227"/>
                    <a:gd name="T81" fmla="*/ 31 h 58"/>
                    <a:gd name="T82" fmla="*/ 173 w 227"/>
                    <a:gd name="T83" fmla="*/ 35 h 58"/>
                    <a:gd name="T84" fmla="*/ 187 w 227"/>
                    <a:gd name="T85" fmla="*/ 39 h 58"/>
                    <a:gd name="T86" fmla="*/ 200 w 227"/>
                    <a:gd name="T87" fmla="*/ 43 h 58"/>
                    <a:gd name="T88" fmla="*/ 210 w 227"/>
                    <a:gd name="T89" fmla="*/ 47 h 58"/>
                    <a:gd name="T90" fmla="*/ 219 w 227"/>
                    <a:gd name="T91" fmla="*/ 50 h 58"/>
                    <a:gd name="T92" fmla="*/ 224 w 227"/>
                    <a:gd name="T93" fmla="*/ 52 h 58"/>
                    <a:gd name="T94" fmla="*/ 227 w 227"/>
                    <a:gd name="T95" fmla="*/ 54 h 58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227"/>
                    <a:gd name="T145" fmla="*/ 0 h 58"/>
                    <a:gd name="T146" fmla="*/ 227 w 227"/>
                    <a:gd name="T147" fmla="*/ 58 h 58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227" h="58">
                      <a:moveTo>
                        <a:pt x="227" y="55"/>
                      </a:moveTo>
                      <a:lnTo>
                        <a:pt x="224" y="56"/>
                      </a:lnTo>
                      <a:lnTo>
                        <a:pt x="220" y="56"/>
                      </a:lnTo>
                      <a:lnTo>
                        <a:pt x="217" y="56"/>
                      </a:lnTo>
                      <a:lnTo>
                        <a:pt x="213" y="57"/>
                      </a:lnTo>
                      <a:lnTo>
                        <a:pt x="209" y="57"/>
                      </a:lnTo>
                      <a:lnTo>
                        <a:pt x="206" y="57"/>
                      </a:lnTo>
                      <a:lnTo>
                        <a:pt x="202" y="58"/>
                      </a:lnTo>
                      <a:lnTo>
                        <a:pt x="198" y="58"/>
                      </a:lnTo>
                      <a:lnTo>
                        <a:pt x="194" y="58"/>
                      </a:lnTo>
                      <a:lnTo>
                        <a:pt x="191" y="58"/>
                      </a:lnTo>
                      <a:lnTo>
                        <a:pt x="187" y="57"/>
                      </a:lnTo>
                      <a:lnTo>
                        <a:pt x="184" y="57"/>
                      </a:lnTo>
                      <a:lnTo>
                        <a:pt x="180" y="56"/>
                      </a:lnTo>
                      <a:lnTo>
                        <a:pt x="177" y="54"/>
                      </a:lnTo>
                      <a:lnTo>
                        <a:pt x="174" y="53"/>
                      </a:lnTo>
                      <a:lnTo>
                        <a:pt x="171" y="51"/>
                      </a:lnTo>
                      <a:lnTo>
                        <a:pt x="166" y="51"/>
                      </a:lnTo>
                      <a:lnTo>
                        <a:pt x="160" y="50"/>
                      </a:lnTo>
                      <a:lnTo>
                        <a:pt x="155" y="50"/>
                      </a:lnTo>
                      <a:lnTo>
                        <a:pt x="150" y="49"/>
                      </a:lnTo>
                      <a:lnTo>
                        <a:pt x="145" y="48"/>
                      </a:lnTo>
                      <a:lnTo>
                        <a:pt x="139" y="47"/>
                      </a:lnTo>
                      <a:lnTo>
                        <a:pt x="134" y="46"/>
                      </a:lnTo>
                      <a:lnTo>
                        <a:pt x="128" y="45"/>
                      </a:lnTo>
                      <a:lnTo>
                        <a:pt x="123" y="44"/>
                      </a:lnTo>
                      <a:lnTo>
                        <a:pt x="118" y="43"/>
                      </a:lnTo>
                      <a:lnTo>
                        <a:pt x="112" y="41"/>
                      </a:lnTo>
                      <a:lnTo>
                        <a:pt x="106" y="40"/>
                      </a:lnTo>
                      <a:lnTo>
                        <a:pt x="101" y="38"/>
                      </a:lnTo>
                      <a:lnTo>
                        <a:pt x="95" y="37"/>
                      </a:lnTo>
                      <a:lnTo>
                        <a:pt x="90" y="35"/>
                      </a:lnTo>
                      <a:lnTo>
                        <a:pt x="84" y="34"/>
                      </a:lnTo>
                      <a:lnTo>
                        <a:pt x="79" y="32"/>
                      </a:lnTo>
                      <a:lnTo>
                        <a:pt x="73" y="30"/>
                      </a:lnTo>
                      <a:lnTo>
                        <a:pt x="68" y="28"/>
                      </a:lnTo>
                      <a:lnTo>
                        <a:pt x="62" y="26"/>
                      </a:lnTo>
                      <a:lnTo>
                        <a:pt x="57" y="25"/>
                      </a:lnTo>
                      <a:lnTo>
                        <a:pt x="51" y="23"/>
                      </a:lnTo>
                      <a:lnTo>
                        <a:pt x="46" y="21"/>
                      </a:lnTo>
                      <a:lnTo>
                        <a:pt x="41" y="19"/>
                      </a:lnTo>
                      <a:lnTo>
                        <a:pt x="35" y="18"/>
                      </a:lnTo>
                      <a:lnTo>
                        <a:pt x="30" y="16"/>
                      </a:lnTo>
                      <a:lnTo>
                        <a:pt x="25" y="14"/>
                      </a:lnTo>
                      <a:lnTo>
                        <a:pt x="20" y="13"/>
                      </a:lnTo>
                      <a:lnTo>
                        <a:pt x="15" y="11"/>
                      </a:lnTo>
                      <a:lnTo>
                        <a:pt x="10" y="9"/>
                      </a:lnTo>
                      <a:lnTo>
                        <a:pt x="5" y="8"/>
                      </a:lnTo>
                      <a:lnTo>
                        <a:pt x="0" y="7"/>
                      </a:lnTo>
                      <a:lnTo>
                        <a:pt x="2" y="6"/>
                      </a:lnTo>
                      <a:lnTo>
                        <a:pt x="4" y="5"/>
                      </a:lnTo>
                      <a:lnTo>
                        <a:pt x="7" y="5"/>
                      </a:lnTo>
                      <a:lnTo>
                        <a:pt x="9" y="4"/>
                      </a:lnTo>
                      <a:lnTo>
                        <a:pt x="12" y="4"/>
                      </a:lnTo>
                      <a:lnTo>
                        <a:pt x="14" y="4"/>
                      </a:lnTo>
                      <a:lnTo>
                        <a:pt x="17" y="3"/>
                      </a:lnTo>
                      <a:lnTo>
                        <a:pt x="20" y="3"/>
                      </a:lnTo>
                      <a:lnTo>
                        <a:pt x="23" y="2"/>
                      </a:lnTo>
                      <a:lnTo>
                        <a:pt x="25" y="2"/>
                      </a:lnTo>
                      <a:lnTo>
                        <a:pt x="28" y="1"/>
                      </a:lnTo>
                      <a:lnTo>
                        <a:pt x="31" y="1"/>
                      </a:lnTo>
                      <a:lnTo>
                        <a:pt x="33" y="1"/>
                      </a:lnTo>
                      <a:lnTo>
                        <a:pt x="36" y="0"/>
                      </a:lnTo>
                      <a:lnTo>
                        <a:pt x="38" y="0"/>
                      </a:lnTo>
                      <a:lnTo>
                        <a:pt x="40" y="0"/>
                      </a:lnTo>
                      <a:lnTo>
                        <a:pt x="45" y="1"/>
                      </a:lnTo>
                      <a:lnTo>
                        <a:pt x="49" y="2"/>
                      </a:lnTo>
                      <a:lnTo>
                        <a:pt x="55" y="3"/>
                      </a:lnTo>
                      <a:lnTo>
                        <a:pt x="60" y="5"/>
                      </a:lnTo>
                      <a:lnTo>
                        <a:pt x="67" y="6"/>
                      </a:lnTo>
                      <a:lnTo>
                        <a:pt x="73" y="8"/>
                      </a:lnTo>
                      <a:lnTo>
                        <a:pt x="80" y="10"/>
                      </a:lnTo>
                      <a:lnTo>
                        <a:pt x="88" y="12"/>
                      </a:lnTo>
                      <a:lnTo>
                        <a:pt x="95" y="13"/>
                      </a:lnTo>
                      <a:lnTo>
                        <a:pt x="103" y="16"/>
                      </a:lnTo>
                      <a:lnTo>
                        <a:pt x="111" y="18"/>
                      </a:lnTo>
                      <a:lnTo>
                        <a:pt x="119" y="20"/>
                      </a:lnTo>
                      <a:lnTo>
                        <a:pt x="127" y="22"/>
                      </a:lnTo>
                      <a:lnTo>
                        <a:pt x="135" y="24"/>
                      </a:lnTo>
                      <a:lnTo>
                        <a:pt x="143" y="26"/>
                      </a:lnTo>
                      <a:lnTo>
                        <a:pt x="151" y="29"/>
                      </a:lnTo>
                      <a:lnTo>
                        <a:pt x="158" y="31"/>
                      </a:lnTo>
                      <a:lnTo>
                        <a:pt x="166" y="33"/>
                      </a:lnTo>
                      <a:lnTo>
                        <a:pt x="173" y="35"/>
                      </a:lnTo>
                      <a:lnTo>
                        <a:pt x="180" y="37"/>
                      </a:lnTo>
                      <a:lnTo>
                        <a:pt x="187" y="39"/>
                      </a:lnTo>
                      <a:lnTo>
                        <a:pt x="194" y="41"/>
                      </a:lnTo>
                      <a:lnTo>
                        <a:pt x="200" y="43"/>
                      </a:lnTo>
                      <a:lnTo>
                        <a:pt x="205" y="45"/>
                      </a:lnTo>
                      <a:lnTo>
                        <a:pt x="210" y="47"/>
                      </a:lnTo>
                      <a:lnTo>
                        <a:pt x="215" y="48"/>
                      </a:lnTo>
                      <a:lnTo>
                        <a:pt x="219" y="50"/>
                      </a:lnTo>
                      <a:lnTo>
                        <a:pt x="222" y="51"/>
                      </a:lnTo>
                      <a:lnTo>
                        <a:pt x="224" y="52"/>
                      </a:lnTo>
                      <a:lnTo>
                        <a:pt x="226" y="54"/>
                      </a:lnTo>
                      <a:lnTo>
                        <a:pt x="227" y="54"/>
                      </a:lnTo>
                      <a:lnTo>
                        <a:pt x="227" y="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25" name="Freeform 72"/>
                <p:cNvSpPr>
                  <a:spLocks/>
                </p:cNvSpPr>
                <p:nvPr/>
              </p:nvSpPr>
              <p:spPr bwMode="auto">
                <a:xfrm>
                  <a:off x="5837" y="3315"/>
                  <a:ext cx="10" cy="25"/>
                </a:xfrm>
                <a:custGeom>
                  <a:avLst/>
                  <a:gdLst>
                    <a:gd name="T0" fmla="*/ 1 w 10"/>
                    <a:gd name="T1" fmla="*/ 0 h 25"/>
                    <a:gd name="T2" fmla="*/ 10 w 10"/>
                    <a:gd name="T3" fmla="*/ 25 h 25"/>
                    <a:gd name="T4" fmla="*/ 4 w 10"/>
                    <a:gd name="T5" fmla="*/ 24 h 25"/>
                    <a:gd name="T6" fmla="*/ 4 w 10"/>
                    <a:gd name="T7" fmla="*/ 24 h 25"/>
                    <a:gd name="T8" fmla="*/ 0 w 10"/>
                    <a:gd name="T9" fmla="*/ 22 h 25"/>
                    <a:gd name="T10" fmla="*/ 1 w 10"/>
                    <a:gd name="T11" fmla="*/ 0 h 2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0"/>
                    <a:gd name="T19" fmla="*/ 0 h 25"/>
                    <a:gd name="T20" fmla="*/ 10 w 10"/>
                    <a:gd name="T21" fmla="*/ 25 h 2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0" h="25">
                      <a:moveTo>
                        <a:pt x="1" y="0"/>
                      </a:moveTo>
                      <a:lnTo>
                        <a:pt x="10" y="25"/>
                      </a:lnTo>
                      <a:lnTo>
                        <a:pt x="4" y="24"/>
                      </a:lnTo>
                      <a:lnTo>
                        <a:pt x="0" y="22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D6E5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26" name="Freeform 73"/>
                <p:cNvSpPr>
                  <a:spLocks/>
                </p:cNvSpPr>
                <p:nvPr/>
              </p:nvSpPr>
              <p:spPr bwMode="auto">
                <a:xfrm>
                  <a:off x="5838" y="3282"/>
                  <a:ext cx="22" cy="61"/>
                </a:xfrm>
                <a:custGeom>
                  <a:avLst/>
                  <a:gdLst>
                    <a:gd name="T0" fmla="*/ 9 w 22"/>
                    <a:gd name="T1" fmla="*/ 58 h 61"/>
                    <a:gd name="T2" fmla="*/ 0 w 22"/>
                    <a:gd name="T3" fmla="*/ 33 h 61"/>
                    <a:gd name="T4" fmla="*/ 1 w 22"/>
                    <a:gd name="T5" fmla="*/ 0 h 61"/>
                    <a:gd name="T6" fmla="*/ 22 w 22"/>
                    <a:gd name="T7" fmla="*/ 61 h 61"/>
                    <a:gd name="T8" fmla="*/ 9 w 22"/>
                    <a:gd name="T9" fmla="*/ 58 h 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61"/>
                    <a:gd name="T17" fmla="*/ 22 w 22"/>
                    <a:gd name="T18" fmla="*/ 61 h 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61">
                      <a:moveTo>
                        <a:pt x="9" y="58"/>
                      </a:moveTo>
                      <a:lnTo>
                        <a:pt x="0" y="33"/>
                      </a:lnTo>
                      <a:lnTo>
                        <a:pt x="1" y="0"/>
                      </a:lnTo>
                      <a:lnTo>
                        <a:pt x="22" y="61"/>
                      </a:lnTo>
                      <a:lnTo>
                        <a:pt x="9" y="58"/>
                      </a:lnTo>
                      <a:close/>
                    </a:path>
                  </a:pathLst>
                </a:custGeom>
                <a:solidFill>
                  <a:srgbClr val="D8E8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27" name="Freeform 74"/>
                <p:cNvSpPr>
                  <a:spLocks/>
                </p:cNvSpPr>
                <p:nvPr/>
              </p:nvSpPr>
              <p:spPr bwMode="auto">
                <a:xfrm>
                  <a:off x="5839" y="3249"/>
                  <a:ext cx="33" cy="96"/>
                </a:xfrm>
                <a:custGeom>
                  <a:avLst/>
                  <a:gdLst>
                    <a:gd name="T0" fmla="*/ 21 w 33"/>
                    <a:gd name="T1" fmla="*/ 94 h 96"/>
                    <a:gd name="T2" fmla="*/ 0 w 33"/>
                    <a:gd name="T3" fmla="*/ 33 h 96"/>
                    <a:gd name="T4" fmla="*/ 2 w 33"/>
                    <a:gd name="T5" fmla="*/ 0 h 96"/>
                    <a:gd name="T6" fmla="*/ 33 w 33"/>
                    <a:gd name="T7" fmla="*/ 96 h 96"/>
                    <a:gd name="T8" fmla="*/ 21 w 33"/>
                    <a:gd name="T9" fmla="*/ 94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"/>
                    <a:gd name="T16" fmla="*/ 0 h 96"/>
                    <a:gd name="T17" fmla="*/ 33 w 33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" h="96">
                      <a:moveTo>
                        <a:pt x="21" y="94"/>
                      </a:moveTo>
                      <a:lnTo>
                        <a:pt x="0" y="33"/>
                      </a:lnTo>
                      <a:lnTo>
                        <a:pt x="2" y="0"/>
                      </a:lnTo>
                      <a:lnTo>
                        <a:pt x="33" y="96"/>
                      </a:lnTo>
                      <a:lnTo>
                        <a:pt x="21" y="94"/>
                      </a:lnTo>
                      <a:close/>
                    </a:path>
                  </a:pathLst>
                </a:custGeom>
                <a:solidFill>
                  <a:srgbClr val="DDEA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28" name="Freeform 75"/>
                <p:cNvSpPr>
                  <a:spLocks/>
                </p:cNvSpPr>
                <p:nvPr/>
              </p:nvSpPr>
              <p:spPr bwMode="auto">
                <a:xfrm>
                  <a:off x="5841" y="3230"/>
                  <a:ext cx="44" cy="118"/>
                </a:xfrm>
                <a:custGeom>
                  <a:avLst/>
                  <a:gdLst>
                    <a:gd name="T0" fmla="*/ 31 w 44"/>
                    <a:gd name="T1" fmla="*/ 115 h 118"/>
                    <a:gd name="T2" fmla="*/ 0 w 44"/>
                    <a:gd name="T3" fmla="*/ 19 h 118"/>
                    <a:gd name="T4" fmla="*/ 1 w 44"/>
                    <a:gd name="T5" fmla="*/ 0 h 118"/>
                    <a:gd name="T6" fmla="*/ 1 w 44"/>
                    <a:gd name="T7" fmla="*/ 0 h 118"/>
                    <a:gd name="T8" fmla="*/ 6 w 44"/>
                    <a:gd name="T9" fmla="*/ 0 h 118"/>
                    <a:gd name="T10" fmla="*/ 44 w 44"/>
                    <a:gd name="T11" fmla="*/ 118 h 118"/>
                    <a:gd name="T12" fmla="*/ 31 w 44"/>
                    <a:gd name="T13" fmla="*/ 115 h 1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4"/>
                    <a:gd name="T22" fmla="*/ 0 h 118"/>
                    <a:gd name="T23" fmla="*/ 44 w 44"/>
                    <a:gd name="T24" fmla="*/ 118 h 1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4" h="118">
                      <a:moveTo>
                        <a:pt x="31" y="115"/>
                      </a:moveTo>
                      <a:lnTo>
                        <a:pt x="0" y="19"/>
                      </a:lnTo>
                      <a:lnTo>
                        <a:pt x="1" y="0"/>
                      </a:lnTo>
                      <a:lnTo>
                        <a:pt x="6" y="0"/>
                      </a:lnTo>
                      <a:lnTo>
                        <a:pt x="44" y="118"/>
                      </a:lnTo>
                      <a:lnTo>
                        <a:pt x="31" y="115"/>
                      </a:lnTo>
                      <a:close/>
                    </a:path>
                  </a:pathLst>
                </a:custGeom>
                <a:solidFill>
                  <a:srgbClr val="DDEA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29" name="Freeform 76"/>
                <p:cNvSpPr>
                  <a:spLocks/>
                </p:cNvSpPr>
                <p:nvPr/>
              </p:nvSpPr>
              <p:spPr bwMode="auto">
                <a:xfrm>
                  <a:off x="5847" y="3229"/>
                  <a:ext cx="52" cy="121"/>
                </a:xfrm>
                <a:custGeom>
                  <a:avLst/>
                  <a:gdLst>
                    <a:gd name="T0" fmla="*/ 38 w 52"/>
                    <a:gd name="T1" fmla="*/ 119 h 121"/>
                    <a:gd name="T2" fmla="*/ 0 w 52"/>
                    <a:gd name="T3" fmla="*/ 1 h 121"/>
                    <a:gd name="T4" fmla="*/ 12 w 52"/>
                    <a:gd name="T5" fmla="*/ 0 h 121"/>
                    <a:gd name="T6" fmla="*/ 52 w 52"/>
                    <a:gd name="T7" fmla="*/ 121 h 121"/>
                    <a:gd name="T8" fmla="*/ 38 w 52"/>
                    <a:gd name="T9" fmla="*/ 119 h 1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"/>
                    <a:gd name="T16" fmla="*/ 0 h 121"/>
                    <a:gd name="T17" fmla="*/ 52 w 52"/>
                    <a:gd name="T18" fmla="*/ 121 h 1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" h="121">
                      <a:moveTo>
                        <a:pt x="38" y="119"/>
                      </a:moveTo>
                      <a:lnTo>
                        <a:pt x="0" y="1"/>
                      </a:lnTo>
                      <a:lnTo>
                        <a:pt x="12" y="0"/>
                      </a:lnTo>
                      <a:lnTo>
                        <a:pt x="52" y="121"/>
                      </a:lnTo>
                      <a:lnTo>
                        <a:pt x="38" y="119"/>
                      </a:lnTo>
                      <a:close/>
                    </a:path>
                  </a:pathLst>
                </a:custGeom>
                <a:solidFill>
                  <a:srgbClr val="E0EA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30" name="Freeform 77"/>
                <p:cNvSpPr>
                  <a:spLocks/>
                </p:cNvSpPr>
                <p:nvPr/>
              </p:nvSpPr>
              <p:spPr bwMode="auto">
                <a:xfrm>
                  <a:off x="5859" y="3228"/>
                  <a:ext cx="53" cy="124"/>
                </a:xfrm>
                <a:custGeom>
                  <a:avLst/>
                  <a:gdLst>
                    <a:gd name="T0" fmla="*/ 40 w 53"/>
                    <a:gd name="T1" fmla="*/ 122 h 124"/>
                    <a:gd name="T2" fmla="*/ 0 w 53"/>
                    <a:gd name="T3" fmla="*/ 1 h 124"/>
                    <a:gd name="T4" fmla="*/ 12 w 53"/>
                    <a:gd name="T5" fmla="*/ 0 h 124"/>
                    <a:gd name="T6" fmla="*/ 53 w 53"/>
                    <a:gd name="T7" fmla="*/ 124 h 124"/>
                    <a:gd name="T8" fmla="*/ 40 w 53"/>
                    <a:gd name="T9" fmla="*/ 122 h 1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124"/>
                    <a:gd name="T17" fmla="*/ 53 w 53"/>
                    <a:gd name="T18" fmla="*/ 124 h 1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124">
                      <a:moveTo>
                        <a:pt x="40" y="122"/>
                      </a:moveTo>
                      <a:lnTo>
                        <a:pt x="0" y="1"/>
                      </a:lnTo>
                      <a:lnTo>
                        <a:pt x="12" y="0"/>
                      </a:lnTo>
                      <a:lnTo>
                        <a:pt x="53" y="124"/>
                      </a:lnTo>
                      <a:lnTo>
                        <a:pt x="40" y="122"/>
                      </a:lnTo>
                      <a:close/>
                    </a:path>
                  </a:pathLst>
                </a:custGeom>
                <a:solidFill>
                  <a:srgbClr val="E5EF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31" name="Freeform 78"/>
                <p:cNvSpPr>
                  <a:spLocks/>
                </p:cNvSpPr>
                <p:nvPr/>
              </p:nvSpPr>
              <p:spPr bwMode="auto">
                <a:xfrm>
                  <a:off x="5871" y="3227"/>
                  <a:ext cx="54" cy="128"/>
                </a:xfrm>
                <a:custGeom>
                  <a:avLst/>
                  <a:gdLst>
                    <a:gd name="T0" fmla="*/ 41 w 54"/>
                    <a:gd name="T1" fmla="*/ 125 h 128"/>
                    <a:gd name="T2" fmla="*/ 0 w 54"/>
                    <a:gd name="T3" fmla="*/ 1 h 128"/>
                    <a:gd name="T4" fmla="*/ 12 w 54"/>
                    <a:gd name="T5" fmla="*/ 0 h 128"/>
                    <a:gd name="T6" fmla="*/ 54 w 54"/>
                    <a:gd name="T7" fmla="*/ 128 h 128"/>
                    <a:gd name="T8" fmla="*/ 41 w 54"/>
                    <a:gd name="T9" fmla="*/ 125 h 1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28"/>
                    <a:gd name="T17" fmla="*/ 54 w 54"/>
                    <a:gd name="T18" fmla="*/ 128 h 1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28">
                      <a:moveTo>
                        <a:pt x="41" y="125"/>
                      </a:moveTo>
                      <a:lnTo>
                        <a:pt x="0" y="1"/>
                      </a:lnTo>
                      <a:lnTo>
                        <a:pt x="12" y="0"/>
                      </a:lnTo>
                      <a:lnTo>
                        <a:pt x="54" y="128"/>
                      </a:lnTo>
                      <a:lnTo>
                        <a:pt x="41" y="125"/>
                      </a:lnTo>
                      <a:close/>
                    </a:path>
                  </a:pathLst>
                </a:custGeom>
                <a:solidFill>
                  <a:srgbClr val="E8EF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32" name="Freeform 79"/>
                <p:cNvSpPr>
                  <a:spLocks/>
                </p:cNvSpPr>
                <p:nvPr/>
              </p:nvSpPr>
              <p:spPr bwMode="auto">
                <a:xfrm>
                  <a:off x="5883" y="3226"/>
                  <a:ext cx="55" cy="131"/>
                </a:xfrm>
                <a:custGeom>
                  <a:avLst/>
                  <a:gdLst>
                    <a:gd name="T0" fmla="*/ 42 w 55"/>
                    <a:gd name="T1" fmla="*/ 129 h 131"/>
                    <a:gd name="T2" fmla="*/ 0 w 55"/>
                    <a:gd name="T3" fmla="*/ 1 h 131"/>
                    <a:gd name="T4" fmla="*/ 12 w 55"/>
                    <a:gd name="T5" fmla="*/ 0 h 131"/>
                    <a:gd name="T6" fmla="*/ 55 w 55"/>
                    <a:gd name="T7" fmla="*/ 131 h 131"/>
                    <a:gd name="T8" fmla="*/ 42 w 55"/>
                    <a:gd name="T9" fmla="*/ 129 h 1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"/>
                    <a:gd name="T16" fmla="*/ 0 h 131"/>
                    <a:gd name="T17" fmla="*/ 55 w 55"/>
                    <a:gd name="T18" fmla="*/ 131 h 1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" h="131">
                      <a:moveTo>
                        <a:pt x="42" y="129"/>
                      </a:moveTo>
                      <a:lnTo>
                        <a:pt x="0" y="1"/>
                      </a:lnTo>
                      <a:lnTo>
                        <a:pt x="12" y="0"/>
                      </a:lnTo>
                      <a:lnTo>
                        <a:pt x="55" y="131"/>
                      </a:lnTo>
                      <a:lnTo>
                        <a:pt x="42" y="129"/>
                      </a:lnTo>
                      <a:close/>
                    </a:path>
                  </a:pathLst>
                </a:custGeom>
                <a:solidFill>
                  <a:srgbClr val="EAF2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33" name="Freeform 80"/>
                <p:cNvSpPr>
                  <a:spLocks/>
                </p:cNvSpPr>
                <p:nvPr/>
              </p:nvSpPr>
              <p:spPr bwMode="auto">
                <a:xfrm>
                  <a:off x="5895" y="3225"/>
                  <a:ext cx="56" cy="135"/>
                </a:xfrm>
                <a:custGeom>
                  <a:avLst/>
                  <a:gdLst>
                    <a:gd name="T0" fmla="*/ 43 w 56"/>
                    <a:gd name="T1" fmla="*/ 132 h 135"/>
                    <a:gd name="T2" fmla="*/ 0 w 56"/>
                    <a:gd name="T3" fmla="*/ 1 h 135"/>
                    <a:gd name="T4" fmla="*/ 12 w 56"/>
                    <a:gd name="T5" fmla="*/ 0 h 135"/>
                    <a:gd name="T6" fmla="*/ 56 w 56"/>
                    <a:gd name="T7" fmla="*/ 135 h 135"/>
                    <a:gd name="T8" fmla="*/ 43 w 56"/>
                    <a:gd name="T9" fmla="*/ 132 h 1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"/>
                    <a:gd name="T16" fmla="*/ 0 h 135"/>
                    <a:gd name="T17" fmla="*/ 56 w 56"/>
                    <a:gd name="T18" fmla="*/ 135 h 1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" h="135">
                      <a:moveTo>
                        <a:pt x="43" y="132"/>
                      </a:moveTo>
                      <a:lnTo>
                        <a:pt x="0" y="1"/>
                      </a:lnTo>
                      <a:lnTo>
                        <a:pt x="12" y="0"/>
                      </a:lnTo>
                      <a:lnTo>
                        <a:pt x="56" y="135"/>
                      </a:lnTo>
                      <a:lnTo>
                        <a:pt x="43" y="132"/>
                      </a:lnTo>
                      <a:close/>
                    </a:path>
                  </a:pathLst>
                </a:custGeom>
                <a:solidFill>
                  <a:srgbClr val="EDF4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34" name="Freeform 81"/>
                <p:cNvSpPr>
                  <a:spLocks/>
                </p:cNvSpPr>
                <p:nvPr/>
              </p:nvSpPr>
              <p:spPr bwMode="auto">
                <a:xfrm>
                  <a:off x="5907" y="3224"/>
                  <a:ext cx="57" cy="138"/>
                </a:xfrm>
                <a:custGeom>
                  <a:avLst/>
                  <a:gdLst>
                    <a:gd name="T0" fmla="*/ 44 w 57"/>
                    <a:gd name="T1" fmla="*/ 136 h 138"/>
                    <a:gd name="T2" fmla="*/ 0 w 57"/>
                    <a:gd name="T3" fmla="*/ 1 h 138"/>
                    <a:gd name="T4" fmla="*/ 12 w 57"/>
                    <a:gd name="T5" fmla="*/ 0 h 138"/>
                    <a:gd name="T6" fmla="*/ 57 w 57"/>
                    <a:gd name="T7" fmla="*/ 138 h 138"/>
                    <a:gd name="T8" fmla="*/ 44 w 57"/>
                    <a:gd name="T9" fmla="*/ 13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7"/>
                    <a:gd name="T16" fmla="*/ 0 h 138"/>
                    <a:gd name="T17" fmla="*/ 57 w 57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7" h="138">
                      <a:moveTo>
                        <a:pt x="44" y="136"/>
                      </a:moveTo>
                      <a:lnTo>
                        <a:pt x="0" y="1"/>
                      </a:lnTo>
                      <a:lnTo>
                        <a:pt x="12" y="0"/>
                      </a:lnTo>
                      <a:lnTo>
                        <a:pt x="57" y="138"/>
                      </a:lnTo>
                      <a:lnTo>
                        <a:pt x="44" y="136"/>
                      </a:lnTo>
                      <a:close/>
                    </a:path>
                  </a:pathLst>
                </a:custGeom>
                <a:solidFill>
                  <a:srgbClr val="EFF4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35" name="Freeform 82"/>
                <p:cNvSpPr>
                  <a:spLocks/>
                </p:cNvSpPr>
                <p:nvPr/>
              </p:nvSpPr>
              <p:spPr bwMode="auto">
                <a:xfrm>
                  <a:off x="5919" y="3223"/>
                  <a:ext cx="58" cy="141"/>
                </a:xfrm>
                <a:custGeom>
                  <a:avLst/>
                  <a:gdLst>
                    <a:gd name="T0" fmla="*/ 45 w 58"/>
                    <a:gd name="T1" fmla="*/ 139 h 141"/>
                    <a:gd name="T2" fmla="*/ 0 w 58"/>
                    <a:gd name="T3" fmla="*/ 1 h 141"/>
                    <a:gd name="T4" fmla="*/ 12 w 58"/>
                    <a:gd name="T5" fmla="*/ 0 h 141"/>
                    <a:gd name="T6" fmla="*/ 58 w 58"/>
                    <a:gd name="T7" fmla="*/ 141 h 141"/>
                    <a:gd name="T8" fmla="*/ 45 w 58"/>
                    <a:gd name="T9" fmla="*/ 139 h 14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"/>
                    <a:gd name="T16" fmla="*/ 0 h 141"/>
                    <a:gd name="T17" fmla="*/ 58 w 58"/>
                    <a:gd name="T18" fmla="*/ 141 h 14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" h="141">
                      <a:moveTo>
                        <a:pt x="45" y="139"/>
                      </a:moveTo>
                      <a:lnTo>
                        <a:pt x="0" y="1"/>
                      </a:lnTo>
                      <a:lnTo>
                        <a:pt x="12" y="0"/>
                      </a:lnTo>
                      <a:lnTo>
                        <a:pt x="58" y="141"/>
                      </a:lnTo>
                      <a:lnTo>
                        <a:pt x="45" y="139"/>
                      </a:lnTo>
                      <a:close/>
                    </a:path>
                  </a:pathLst>
                </a:custGeom>
                <a:solidFill>
                  <a:srgbClr val="F2F7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36" name="Freeform 83"/>
                <p:cNvSpPr>
                  <a:spLocks/>
                </p:cNvSpPr>
                <p:nvPr/>
              </p:nvSpPr>
              <p:spPr bwMode="auto">
                <a:xfrm>
                  <a:off x="5931" y="3222"/>
                  <a:ext cx="59" cy="145"/>
                </a:xfrm>
                <a:custGeom>
                  <a:avLst/>
                  <a:gdLst>
                    <a:gd name="T0" fmla="*/ 46 w 59"/>
                    <a:gd name="T1" fmla="*/ 142 h 145"/>
                    <a:gd name="T2" fmla="*/ 0 w 59"/>
                    <a:gd name="T3" fmla="*/ 1 h 145"/>
                    <a:gd name="T4" fmla="*/ 12 w 59"/>
                    <a:gd name="T5" fmla="*/ 0 h 145"/>
                    <a:gd name="T6" fmla="*/ 59 w 59"/>
                    <a:gd name="T7" fmla="*/ 145 h 145"/>
                    <a:gd name="T8" fmla="*/ 46 w 59"/>
                    <a:gd name="T9" fmla="*/ 142 h 1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9"/>
                    <a:gd name="T16" fmla="*/ 0 h 145"/>
                    <a:gd name="T17" fmla="*/ 59 w 59"/>
                    <a:gd name="T18" fmla="*/ 145 h 1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9" h="145">
                      <a:moveTo>
                        <a:pt x="46" y="142"/>
                      </a:moveTo>
                      <a:lnTo>
                        <a:pt x="0" y="1"/>
                      </a:lnTo>
                      <a:lnTo>
                        <a:pt x="12" y="0"/>
                      </a:lnTo>
                      <a:lnTo>
                        <a:pt x="59" y="145"/>
                      </a:lnTo>
                      <a:lnTo>
                        <a:pt x="46" y="142"/>
                      </a:lnTo>
                      <a:close/>
                    </a:path>
                  </a:pathLst>
                </a:custGeom>
                <a:solidFill>
                  <a:srgbClr val="F7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37" name="Freeform 84"/>
                <p:cNvSpPr>
                  <a:spLocks/>
                </p:cNvSpPr>
                <p:nvPr/>
              </p:nvSpPr>
              <p:spPr bwMode="auto">
                <a:xfrm>
                  <a:off x="5943" y="3221"/>
                  <a:ext cx="59" cy="148"/>
                </a:xfrm>
                <a:custGeom>
                  <a:avLst/>
                  <a:gdLst>
                    <a:gd name="T0" fmla="*/ 47 w 59"/>
                    <a:gd name="T1" fmla="*/ 146 h 148"/>
                    <a:gd name="T2" fmla="*/ 0 w 59"/>
                    <a:gd name="T3" fmla="*/ 1 h 148"/>
                    <a:gd name="T4" fmla="*/ 12 w 59"/>
                    <a:gd name="T5" fmla="*/ 0 h 148"/>
                    <a:gd name="T6" fmla="*/ 59 w 59"/>
                    <a:gd name="T7" fmla="*/ 142 h 148"/>
                    <a:gd name="T8" fmla="*/ 59 w 59"/>
                    <a:gd name="T9" fmla="*/ 148 h 148"/>
                    <a:gd name="T10" fmla="*/ 59 w 59"/>
                    <a:gd name="T11" fmla="*/ 148 h 148"/>
                    <a:gd name="T12" fmla="*/ 47 w 59"/>
                    <a:gd name="T13" fmla="*/ 146 h 14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9"/>
                    <a:gd name="T22" fmla="*/ 0 h 148"/>
                    <a:gd name="T23" fmla="*/ 59 w 59"/>
                    <a:gd name="T24" fmla="*/ 148 h 14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9" h="148">
                      <a:moveTo>
                        <a:pt x="47" y="146"/>
                      </a:moveTo>
                      <a:lnTo>
                        <a:pt x="0" y="1"/>
                      </a:lnTo>
                      <a:lnTo>
                        <a:pt x="12" y="0"/>
                      </a:lnTo>
                      <a:lnTo>
                        <a:pt x="59" y="142"/>
                      </a:lnTo>
                      <a:lnTo>
                        <a:pt x="59" y="148"/>
                      </a:lnTo>
                      <a:lnTo>
                        <a:pt x="47" y="146"/>
                      </a:lnTo>
                      <a:close/>
                    </a:path>
                  </a:pathLst>
                </a:custGeom>
                <a:solidFill>
                  <a:srgbClr val="F7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38" name="Freeform 85"/>
                <p:cNvSpPr>
                  <a:spLocks/>
                </p:cNvSpPr>
                <p:nvPr/>
              </p:nvSpPr>
              <p:spPr bwMode="auto">
                <a:xfrm>
                  <a:off x="5955" y="3220"/>
                  <a:ext cx="47" cy="143"/>
                </a:xfrm>
                <a:custGeom>
                  <a:avLst/>
                  <a:gdLst>
                    <a:gd name="T0" fmla="*/ 47 w 47"/>
                    <a:gd name="T1" fmla="*/ 143 h 143"/>
                    <a:gd name="T2" fmla="*/ 0 w 47"/>
                    <a:gd name="T3" fmla="*/ 1 h 143"/>
                    <a:gd name="T4" fmla="*/ 12 w 47"/>
                    <a:gd name="T5" fmla="*/ 0 h 143"/>
                    <a:gd name="T6" fmla="*/ 47 w 47"/>
                    <a:gd name="T7" fmla="*/ 107 h 143"/>
                    <a:gd name="T8" fmla="*/ 47 w 47"/>
                    <a:gd name="T9" fmla="*/ 143 h 1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"/>
                    <a:gd name="T16" fmla="*/ 0 h 143"/>
                    <a:gd name="T17" fmla="*/ 47 w 47"/>
                    <a:gd name="T18" fmla="*/ 143 h 1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" h="143">
                      <a:moveTo>
                        <a:pt x="47" y="143"/>
                      </a:moveTo>
                      <a:lnTo>
                        <a:pt x="0" y="1"/>
                      </a:lnTo>
                      <a:lnTo>
                        <a:pt x="12" y="0"/>
                      </a:lnTo>
                      <a:lnTo>
                        <a:pt x="47" y="107"/>
                      </a:lnTo>
                      <a:lnTo>
                        <a:pt x="47" y="143"/>
                      </a:lnTo>
                      <a:close/>
                    </a:path>
                  </a:pathLst>
                </a:custGeom>
                <a:solidFill>
                  <a:srgbClr val="F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39" name="Freeform 86"/>
                <p:cNvSpPr>
                  <a:spLocks/>
                </p:cNvSpPr>
                <p:nvPr/>
              </p:nvSpPr>
              <p:spPr bwMode="auto">
                <a:xfrm>
                  <a:off x="5967" y="3219"/>
                  <a:ext cx="35" cy="108"/>
                </a:xfrm>
                <a:custGeom>
                  <a:avLst/>
                  <a:gdLst>
                    <a:gd name="T0" fmla="*/ 35 w 35"/>
                    <a:gd name="T1" fmla="*/ 108 h 108"/>
                    <a:gd name="T2" fmla="*/ 0 w 35"/>
                    <a:gd name="T3" fmla="*/ 1 h 108"/>
                    <a:gd name="T4" fmla="*/ 12 w 35"/>
                    <a:gd name="T5" fmla="*/ 0 h 108"/>
                    <a:gd name="T6" fmla="*/ 35 w 35"/>
                    <a:gd name="T7" fmla="*/ 71 h 108"/>
                    <a:gd name="T8" fmla="*/ 35 w 35"/>
                    <a:gd name="T9" fmla="*/ 108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108"/>
                    <a:gd name="T17" fmla="*/ 35 w 35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108">
                      <a:moveTo>
                        <a:pt x="35" y="108"/>
                      </a:moveTo>
                      <a:lnTo>
                        <a:pt x="0" y="1"/>
                      </a:lnTo>
                      <a:lnTo>
                        <a:pt x="12" y="0"/>
                      </a:lnTo>
                      <a:lnTo>
                        <a:pt x="35" y="71"/>
                      </a:lnTo>
                      <a:lnTo>
                        <a:pt x="35" y="10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40" name="Freeform 87"/>
                <p:cNvSpPr>
                  <a:spLocks/>
                </p:cNvSpPr>
                <p:nvPr/>
              </p:nvSpPr>
              <p:spPr bwMode="auto">
                <a:xfrm>
                  <a:off x="5979" y="3217"/>
                  <a:ext cx="24" cy="73"/>
                </a:xfrm>
                <a:custGeom>
                  <a:avLst/>
                  <a:gdLst>
                    <a:gd name="T0" fmla="*/ 23 w 24"/>
                    <a:gd name="T1" fmla="*/ 73 h 73"/>
                    <a:gd name="T2" fmla="*/ 0 w 24"/>
                    <a:gd name="T3" fmla="*/ 2 h 73"/>
                    <a:gd name="T4" fmla="*/ 24 w 24"/>
                    <a:gd name="T5" fmla="*/ 0 h 73"/>
                    <a:gd name="T6" fmla="*/ 24 w 24"/>
                    <a:gd name="T7" fmla="*/ 0 h 73"/>
                    <a:gd name="T8" fmla="*/ 23 w 24"/>
                    <a:gd name="T9" fmla="*/ 73 h 7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73"/>
                    <a:gd name="T17" fmla="*/ 24 w 24"/>
                    <a:gd name="T18" fmla="*/ 73 h 7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73">
                      <a:moveTo>
                        <a:pt x="23" y="73"/>
                      </a:moveTo>
                      <a:lnTo>
                        <a:pt x="0" y="2"/>
                      </a:lnTo>
                      <a:lnTo>
                        <a:pt x="24" y="0"/>
                      </a:lnTo>
                      <a:lnTo>
                        <a:pt x="23" y="7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41" name="Freeform 88"/>
                <p:cNvSpPr>
                  <a:spLocks/>
                </p:cNvSpPr>
                <p:nvPr/>
              </p:nvSpPr>
              <p:spPr bwMode="auto">
                <a:xfrm>
                  <a:off x="6004" y="3217"/>
                  <a:ext cx="65" cy="212"/>
                </a:xfrm>
                <a:custGeom>
                  <a:avLst/>
                  <a:gdLst>
                    <a:gd name="T0" fmla="*/ 0 w 65"/>
                    <a:gd name="T1" fmla="*/ 198 h 212"/>
                    <a:gd name="T2" fmla="*/ 0 w 65"/>
                    <a:gd name="T3" fmla="*/ 175 h 212"/>
                    <a:gd name="T4" fmla="*/ 1 w 65"/>
                    <a:gd name="T5" fmla="*/ 150 h 212"/>
                    <a:gd name="T6" fmla="*/ 1 w 65"/>
                    <a:gd name="T7" fmla="*/ 125 h 212"/>
                    <a:gd name="T8" fmla="*/ 1 w 65"/>
                    <a:gd name="T9" fmla="*/ 99 h 212"/>
                    <a:gd name="T10" fmla="*/ 2 w 65"/>
                    <a:gd name="T11" fmla="*/ 73 h 212"/>
                    <a:gd name="T12" fmla="*/ 4 w 65"/>
                    <a:gd name="T13" fmla="*/ 48 h 212"/>
                    <a:gd name="T14" fmla="*/ 5 w 65"/>
                    <a:gd name="T15" fmla="*/ 24 h 212"/>
                    <a:gd name="T16" fmla="*/ 7 w 65"/>
                    <a:gd name="T17" fmla="*/ 0 h 212"/>
                    <a:gd name="T18" fmla="*/ 65 w 65"/>
                    <a:gd name="T19" fmla="*/ 18 h 212"/>
                    <a:gd name="T20" fmla="*/ 65 w 65"/>
                    <a:gd name="T21" fmla="*/ 212 h 212"/>
                    <a:gd name="T22" fmla="*/ 25 w 65"/>
                    <a:gd name="T23" fmla="*/ 212 h 212"/>
                    <a:gd name="T24" fmla="*/ 0 w 65"/>
                    <a:gd name="T25" fmla="*/ 198 h 2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65"/>
                    <a:gd name="T40" fmla="*/ 0 h 212"/>
                    <a:gd name="T41" fmla="*/ 65 w 65"/>
                    <a:gd name="T42" fmla="*/ 212 h 212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65" h="212">
                      <a:moveTo>
                        <a:pt x="0" y="198"/>
                      </a:moveTo>
                      <a:lnTo>
                        <a:pt x="0" y="175"/>
                      </a:lnTo>
                      <a:lnTo>
                        <a:pt x="1" y="150"/>
                      </a:lnTo>
                      <a:lnTo>
                        <a:pt x="1" y="125"/>
                      </a:lnTo>
                      <a:lnTo>
                        <a:pt x="1" y="99"/>
                      </a:lnTo>
                      <a:lnTo>
                        <a:pt x="2" y="73"/>
                      </a:lnTo>
                      <a:lnTo>
                        <a:pt x="4" y="48"/>
                      </a:lnTo>
                      <a:lnTo>
                        <a:pt x="5" y="24"/>
                      </a:lnTo>
                      <a:lnTo>
                        <a:pt x="7" y="0"/>
                      </a:lnTo>
                      <a:lnTo>
                        <a:pt x="65" y="18"/>
                      </a:lnTo>
                      <a:lnTo>
                        <a:pt x="65" y="212"/>
                      </a:lnTo>
                      <a:lnTo>
                        <a:pt x="25" y="212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solidFill>
                  <a:srgbClr val="D6E5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42" name="Freeform 89"/>
                <p:cNvSpPr>
                  <a:spLocks/>
                </p:cNvSpPr>
                <p:nvPr/>
              </p:nvSpPr>
              <p:spPr bwMode="auto">
                <a:xfrm>
                  <a:off x="5648" y="3336"/>
                  <a:ext cx="64" cy="18"/>
                </a:xfrm>
                <a:custGeom>
                  <a:avLst/>
                  <a:gdLst>
                    <a:gd name="T0" fmla="*/ 1 w 64"/>
                    <a:gd name="T1" fmla="*/ 0 h 18"/>
                    <a:gd name="T2" fmla="*/ 64 w 64"/>
                    <a:gd name="T3" fmla="*/ 11 h 18"/>
                    <a:gd name="T4" fmla="*/ 0 w 64"/>
                    <a:gd name="T5" fmla="*/ 18 h 18"/>
                    <a:gd name="T6" fmla="*/ 1 w 64"/>
                    <a:gd name="T7" fmla="*/ 0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4"/>
                    <a:gd name="T13" fmla="*/ 0 h 18"/>
                    <a:gd name="T14" fmla="*/ 64 w 64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4" h="18">
                      <a:moveTo>
                        <a:pt x="1" y="0"/>
                      </a:moveTo>
                      <a:lnTo>
                        <a:pt x="64" y="11"/>
                      </a:lnTo>
                      <a:lnTo>
                        <a:pt x="0" y="18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B7C1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43" name="Freeform 90"/>
                <p:cNvSpPr>
                  <a:spLocks/>
                </p:cNvSpPr>
                <p:nvPr/>
              </p:nvSpPr>
              <p:spPr bwMode="auto">
                <a:xfrm>
                  <a:off x="5649" y="3316"/>
                  <a:ext cx="137" cy="31"/>
                </a:xfrm>
                <a:custGeom>
                  <a:avLst/>
                  <a:gdLst>
                    <a:gd name="T0" fmla="*/ 63 w 137"/>
                    <a:gd name="T1" fmla="*/ 31 h 31"/>
                    <a:gd name="T2" fmla="*/ 0 w 137"/>
                    <a:gd name="T3" fmla="*/ 20 h 31"/>
                    <a:gd name="T4" fmla="*/ 1 w 137"/>
                    <a:gd name="T5" fmla="*/ 0 h 31"/>
                    <a:gd name="T6" fmla="*/ 137 w 137"/>
                    <a:gd name="T7" fmla="*/ 23 h 31"/>
                    <a:gd name="T8" fmla="*/ 63 w 137"/>
                    <a:gd name="T9" fmla="*/ 31 h 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7"/>
                    <a:gd name="T16" fmla="*/ 0 h 31"/>
                    <a:gd name="T17" fmla="*/ 137 w 137"/>
                    <a:gd name="T18" fmla="*/ 31 h 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7" h="31">
                      <a:moveTo>
                        <a:pt x="63" y="31"/>
                      </a:moveTo>
                      <a:lnTo>
                        <a:pt x="0" y="20"/>
                      </a:lnTo>
                      <a:lnTo>
                        <a:pt x="1" y="0"/>
                      </a:lnTo>
                      <a:lnTo>
                        <a:pt x="137" y="23"/>
                      </a:lnTo>
                      <a:lnTo>
                        <a:pt x="63" y="31"/>
                      </a:lnTo>
                      <a:close/>
                    </a:path>
                  </a:pathLst>
                </a:custGeom>
                <a:solidFill>
                  <a:srgbClr val="B7C1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44" name="Freeform 91"/>
                <p:cNvSpPr>
                  <a:spLocks/>
                </p:cNvSpPr>
                <p:nvPr/>
              </p:nvSpPr>
              <p:spPr bwMode="auto">
                <a:xfrm>
                  <a:off x="5650" y="3296"/>
                  <a:ext cx="184" cy="43"/>
                </a:xfrm>
                <a:custGeom>
                  <a:avLst/>
                  <a:gdLst>
                    <a:gd name="T0" fmla="*/ 136 w 184"/>
                    <a:gd name="T1" fmla="*/ 43 h 43"/>
                    <a:gd name="T2" fmla="*/ 0 w 184"/>
                    <a:gd name="T3" fmla="*/ 20 h 43"/>
                    <a:gd name="T4" fmla="*/ 1 w 184"/>
                    <a:gd name="T5" fmla="*/ 0 h 43"/>
                    <a:gd name="T6" fmla="*/ 184 w 184"/>
                    <a:gd name="T7" fmla="*/ 30 h 43"/>
                    <a:gd name="T8" fmla="*/ 184 w 184"/>
                    <a:gd name="T9" fmla="*/ 38 h 43"/>
                    <a:gd name="T10" fmla="*/ 184 w 184"/>
                    <a:gd name="T11" fmla="*/ 38 h 43"/>
                    <a:gd name="T12" fmla="*/ 136 w 184"/>
                    <a:gd name="T13" fmla="*/ 43 h 4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84"/>
                    <a:gd name="T22" fmla="*/ 0 h 43"/>
                    <a:gd name="T23" fmla="*/ 184 w 184"/>
                    <a:gd name="T24" fmla="*/ 43 h 4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84" h="43">
                      <a:moveTo>
                        <a:pt x="136" y="43"/>
                      </a:moveTo>
                      <a:lnTo>
                        <a:pt x="0" y="20"/>
                      </a:lnTo>
                      <a:lnTo>
                        <a:pt x="1" y="0"/>
                      </a:lnTo>
                      <a:lnTo>
                        <a:pt x="184" y="30"/>
                      </a:lnTo>
                      <a:lnTo>
                        <a:pt x="184" y="38"/>
                      </a:lnTo>
                      <a:lnTo>
                        <a:pt x="136" y="43"/>
                      </a:lnTo>
                      <a:close/>
                    </a:path>
                  </a:pathLst>
                </a:custGeom>
                <a:solidFill>
                  <a:srgbClr val="BFC9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45" name="Freeform 92"/>
                <p:cNvSpPr>
                  <a:spLocks/>
                </p:cNvSpPr>
                <p:nvPr/>
              </p:nvSpPr>
              <p:spPr bwMode="auto">
                <a:xfrm>
                  <a:off x="5651" y="3276"/>
                  <a:ext cx="183" cy="50"/>
                </a:xfrm>
                <a:custGeom>
                  <a:avLst/>
                  <a:gdLst>
                    <a:gd name="T0" fmla="*/ 183 w 183"/>
                    <a:gd name="T1" fmla="*/ 50 h 50"/>
                    <a:gd name="T2" fmla="*/ 0 w 183"/>
                    <a:gd name="T3" fmla="*/ 20 h 50"/>
                    <a:gd name="T4" fmla="*/ 1 w 183"/>
                    <a:gd name="T5" fmla="*/ 0 h 50"/>
                    <a:gd name="T6" fmla="*/ 183 w 183"/>
                    <a:gd name="T7" fmla="*/ 30 h 50"/>
                    <a:gd name="T8" fmla="*/ 183 w 183"/>
                    <a:gd name="T9" fmla="*/ 50 h 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3"/>
                    <a:gd name="T16" fmla="*/ 0 h 50"/>
                    <a:gd name="T17" fmla="*/ 183 w 183"/>
                    <a:gd name="T18" fmla="*/ 50 h 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3" h="50">
                      <a:moveTo>
                        <a:pt x="183" y="50"/>
                      </a:moveTo>
                      <a:lnTo>
                        <a:pt x="0" y="20"/>
                      </a:lnTo>
                      <a:lnTo>
                        <a:pt x="1" y="0"/>
                      </a:lnTo>
                      <a:lnTo>
                        <a:pt x="183" y="30"/>
                      </a:lnTo>
                      <a:lnTo>
                        <a:pt x="183" y="50"/>
                      </a:lnTo>
                      <a:close/>
                    </a:path>
                  </a:pathLst>
                </a:custGeom>
                <a:solidFill>
                  <a:srgbClr val="C6CE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46" name="Freeform 93"/>
                <p:cNvSpPr>
                  <a:spLocks/>
                </p:cNvSpPr>
                <p:nvPr/>
              </p:nvSpPr>
              <p:spPr bwMode="auto">
                <a:xfrm>
                  <a:off x="5652" y="3255"/>
                  <a:ext cx="183" cy="51"/>
                </a:xfrm>
                <a:custGeom>
                  <a:avLst/>
                  <a:gdLst>
                    <a:gd name="T0" fmla="*/ 182 w 183"/>
                    <a:gd name="T1" fmla="*/ 51 h 51"/>
                    <a:gd name="T2" fmla="*/ 0 w 183"/>
                    <a:gd name="T3" fmla="*/ 21 h 51"/>
                    <a:gd name="T4" fmla="*/ 1 w 183"/>
                    <a:gd name="T5" fmla="*/ 0 h 51"/>
                    <a:gd name="T6" fmla="*/ 183 w 183"/>
                    <a:gd name="T7" fmla="*/ 31 h 51"/>
                    <a:gd name="T8" fmla="*/ 182 w 183"/>
                    <a:gd name="T9" fmla="*/ 51 h 5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3"/>
                    <a:gd name="T16" fmla="*/ 0 h 51"/>
                    <a:gd name="T17" fmla="*/ 183 w 183"/>
                    <a:gd name="T18" fmla="*/ 51 h 5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3" h="51">
                      <a:moveTo>
                        <a:pt x="182" y="51"/>
                      </a:moveTo>
                      <a:lnTo>
                        <a:pt x="0" y="21"/>
                      </a:lnTo>
                      <a:lnTo>
                        <a:pt x="1" y="0"/>
                      </a:lnTo>
                      <a:lnTo>
                        <a:pt x="183" y="31"/>
                      </a:lnTo>
                      <a:lnTo>
                        <a:pt x="182" y="51"/>
                      </a:lnTo>
                      <a:close/>
                    </a:path>
                  </a:pathLst>
                </a:custGeom>
                <a:solidFill>
                  <a:srgbClr val="CED6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47" name="Freeform 94"/>
                <p:cNvSpPr>
                  <a:spLocks/>
                </p:cNvSpPr>
                <p:nvPr/>
              </p:nvSpPr>
              <p:spPr bwMode="auto">
                <a:xfrm>
                  <a:off x="5653" y="3240"/>
                  <a:ext cx="182" cy="46"/>
                </a:xfrm>
                <a:custGeom>
                  <a:avLst/>
                  <a:gdLst>
                    <a:gd name="T0" fmla="*/ 182 w 182"/>
                    <a:gd name="T1" fmla="*/ 46 h 46"/>
                    <a:gd name="T2" fmla="*/ 0 w 182"/>
                    <a:gd name="T3" fmla="*/ 15 h 46"/>
                    <a:gd name="T4" fmla="*/ 0 w 182"/>
                    <a:gd name="T5" fmla="*/ 1 h 46"/>
                    <a:gd name="T6" fmla="*/ 0 w 182"/>
                    <a:gd name="T7" fmla="*/ 1 h 46"/>
                    <a:gd name="T8" fmla="*/ 24 w 182"/>
                    <a:gd name="T9" fmla="*/ 0 h 46"/>
                    <a:gd name="T10" fmla="*/ 182 w 182"/>
                    <a:gd name="T11" fmla="*/ 26 h 46"/>
                    <a:gd name="T12" fmla="*/ 182 w 182"/>
                    <a:gd name="T13" fmla="*/ 46 h 4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82"/>
                    <a:gd name="T22" fmla="*/ 0 h 46"/>
                    <a:gd name="T23" fmla="*/ 182 w 182"/>
                    <a:gd name="T24" fmla="*/ 46 h 4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82" h="46">
                      <a:moveTo>
                        <a:pt x="182" y="46"/>
                      </a:moveTo>
                      <a:lnTo>
                        <a:pt x="0" y="15"/>
                      </a:lnTo>
                      <a:lnTo>
                        <a:pt x="0" y="1"/>
                      </a:lnTo>
                      <a:lnTo>
                        <a:pt x="24" y="0"/>
                      </a:lnTo>
                      <a:lnTo>
                        <a:pt x="182" y="26"/>
                      </a:lnTo>
                      <a:lnTo>
                        <a:pt x="182" y="46"/>
                      </a:lnTo>
                      <a:close/>
                    </a:path>
                  </a:pathLst>
                </a:custGeom>
                <a:solidFill>
                  <a:srgbClr val="D6D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48" name="Freeform 95"/>
                <p:cNvSpPr>
                  <a:spLocks/>
                </p:cNvSpPr>
                <p:nvPr/>
              </p:nvSpPr>
              <p:spPr bwMode="auto">
                <a:xfrm>
                  <a:off x="5677" y="3234"/>
                  <a:ext cx="158" cy="32"/>
                </a:xfrm>
                <a:custGeom>
                  <a:avLst/>
                  <a:gdLst>
                    <a:gd name="T0" fmla="*/ 158 w 158"/>
                    <a:gd name="T1" fmla="*/ 32 h 32"/>
                    <a:gd name="T2" fmla="*/ 0 w 158"/>
                    <a:gd name="T3" fmla="*/ 6 h 32"/>
                    <a:gd name="T4" fmla="*/ 91 w 158"/>
                    <a:gd name="T5" fmla="*/ 0 h 32"/>
                    <a:gd name="T6" fmla="*/ 158 w 158"/>
                    <a:gd name="T7" fmla="*/ 12 h 32"/>
                    <a:gd name="T8" fmla="*/ 158 w 158"/>
                    <a:gd name="T9" fmla="*/ 32 h 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8"/>
                    <a:gd name="T16" fmla="*/ 0 h 32"/>
                    <a:gd name="T17" fmla="*/ 158 w 158"/>
                    <a:gd name="T18" fmla="*/ 32 h 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8" h="32">
                      <a:moveTo>
                        <a:pt x="158" y="32"/>
                      </a:moveTo>
                      <a:lnTo>
                        <a:pt x="0" y="6"/>
                      </a:lnTo>
                      <a:lnTo>
                        <a:pt x="91" y="0"/>
                      </a:lnTo>
                      <a:lnTo>
                        <a:pt x="158" y="12"/>
                      </a:lnTo>
                      <a:lnTo>
                        <a:pt x="158" y="32"/>
                      </a:lnTo>
                      <a:close/>
                    </a:path>
                  </a:pathLst>
                </a:custGeom>
                <a:solidFill>
                  <a:srgbClr val="E0E2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49" name="Freeform 96"/>
                <p:cNvSpPr>
                  <a:spLocks/>
                </p:cNvSpPr>
                <p:nvPr/>
              </p:nvSpPr>
              <p:spPr bwMode="auto">
                <a:xfrm>
                  <a:off x="5768" y="3231"/>
                  <a:ext cx="68" cy="15"/>
                </a:xfrm>
                <a:custGeom>
                  <a:avLst/>
                  <a:gdLst>
                    <a:gd name="T0" fmla="*/ 67 w 68"/>
                    <a:gd name="T1" fmla="*/ 15 h 15"/>
                    <a:gd name="T2" fmla="*/ 0 w 68"/>
                    <a:gd name="T3" fmla="*/ 3 h 15"/>
                    <a:gd name="T4" fmla="*/ 68 w 68"/>
                    <a:gd name="T5" fmla="*/ 0 h 15"/>
                    <a:gd name="T6" fmla="*/ 68 w 68"/>
                    <a:gd name="T7" fmla="*/ 0 h 15"/>
                    <a:gd name="T8" fmla="*/ 68 w 68"/>
                    <a:gd name="T9" fmla="*/ 0 h 15"/>
                    <a:gd name="T10" fmla="*/ 67 w 68"/>
                    <a:gd name="T11" fmla="*/ 15 h 1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8"/>
                    <a:gd name="T19" fmla="*/ 0 h 15"/>
                    <a:gd name="T20" fmla="*/ 68 w 68"/>
                    <a:gd name="T21" fmla="*/ 15 h 1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8" h="15">
                      <a:moveTo>
                        <a:pt x="67" y="15"/>
                      </a:moveTo>
                      <a:lnTo>
                        <a:pt x="0" y="3"/>
                      </a:lnTo>
                      <a:lnTo>
                        <a:pt x="68" y="0"/>
                      </a:lnTo>
                      <a:lnTo>
                        <a:pt x="67" y="15"/>
                      </a:lnTo>
                      <a:close/>
                    </a:path>
                  </a:pathLst>
                </a:custGeom>
                <a:solidFill>
                  <a:srgbClr val="E8EA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50" name="Freeform 97"/>
                <p:cNvSpPr>
                  <a:spLocks/>
                </p:cNvSpPr>
                <p:nvPr/>
              </p:nvSpPr>
              <p:spPr bwMode="auto">
                <a:xfrm>
                  <a:off x="6072" y="3419"/>
                  <a:ext cx="111" cy="45"/>
                </a:xfrm>
                <a:custGeom>
                  <a:avLst/>
                  <a:gdLst>
                    <a:gd name="T0" fmla="*/ 0 w 111"/>
                    <a:gd name="T1" fmla="*/ 0 h 45"/>
                    <a:gd name="T2" fmla="*/ 111 w 111"/>
                    <a:gd name="T3" fmla="*/ 42 h 45"/>
                    <a:gd name="T4" fmla="*/ 111 w 111"/>
                    <a:gd name="T5" fmla="*/ 45 h 45"/>
                    <a:gd name="T6" fmla="*/ 111 w 111"/>
                    <a:gd name="T7" fmla="*/ 45 h 45"/>
                    <a:gd name="T8" fmla="*/ 0 w 111"/>
                    <a:gd name="T9" fmla="*/ 5 h 45"/>
                    <a:gd name="T10" fmla="*/ 0 w 111"/>
                    <a:gd name="T11" fmla="*/ 4 h 45"/>
                    <a:gd name="T12" fmla="*/ 0 w 111"/>
                    <a:gd name="T13" fmla="*/ 3 h 45"/>
                    <a:gd name="T14" fmla="*/ 0 w 111"/>
                    <a:gd name="T15" fmla="*/ 1 h 45"/>
                    <a:gd name="T16" fmla="*/ 0 w 111"/>
                    <a:gd name="T17" fmla="*/ 0 h 4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1"/>
                    <a:gd name="T28" fmla="*/ 0 h 45"/>
                    <a:gd name="T29" fmla="*/ 111 w 111"/>
                    <a:gd name="T30" fmla="*/ 45 h 4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1" h="45">
                      <a:moveTo>
                        <a:pt x="0" y="0"/>
                      </a:moveTo>
                      <a:lnTo>
                        <a:pt x="111" y="42"/>
                      </a:lnTo>
                      <a:lnTo>
                        <a:pt x="111" y="45"/>
                      </a:lnTo>
                      <a:lnTo>
                        <a:pt x="0" y="5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7C1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51" name="Freeform 98"/>
                <p:cNvSpPr>
                  <a:spLocks/>
                </p:cNvSpPr>
                <p:nvPr/>
              </p:nvSpPr>
              <p:spPr bwMode="auto">
                <a:xfrm>
                  <a:off x="6072" y="3402"/>
                  <a:ext cx="111" cy="59"/>
                </a:xfrm>
                <a:custGeom>
                  <a:avLst/>
                  <a:gdLst>
                    <a:gd name="T0" fmla="*/ 111 w 111"/>
                    <a:gd name="T1" fmla="*/ 59 h 59"/>
                    <a:gd name="T2" fmla="*/ 0 w 111"/>
                    <a:gd name="T3" fmla="*/ 17 h 59"/>
                    <a:gd name="T4" fmla="*/ 0 w 111"/>
                    <a:gd name="T5" fmla="*/ 13 h 59"/>
                    <a:gd name="T6" fmla="*/ 0 w 111"/>
                    <a:gd name="T7" fmla="*/ 9 h 59"/>
                    <a:gd name="T8" fmla="*/ 0 w 111"/>
                    <a:gd name="T9" fmla="*/ 4 h 59"/>
                    <a:gd name="T10" fmla="*/ 0 w 111"/>
                    <a:gd name="T11" fmla="*/ 0 h 59"/>
                    <a:gd name="T12" fmla="*/ 111 w 111"/>
                    <a:gd name="T13" fmla="*/ 43 h 59"/>
                    <a:gd name="T14" fmla="*/ 111 w 111"/>
                    <a:gd name="T15" fmla="*/ 59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1"/>
                    <a:gd name="T25" fmla="*/ 0 h 59"/>
                    <a:gd name="T26" fmla="*/ 111 w 111"/>
                    <a:gd name="T27" fmla="*/ 59 h 5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1" h="59">
                      <a:moveTo>
                        <a:pt x="111" y="59"/>
                      </a:move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0" y="9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11" y="43"/>
                      </a:lnTo>
                      <a:lnTo>
                        <a:pt x="111" y="59"/>
                      </a:lnTo>
                      <a:close/>
                    </a:path>
                  </a:pathLst>
                </a:custGeom>
                <a:solidFill>
                  <a:srgbClr val="B7C1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52" name="Freeform 99"/>
                <p:cNvSpPr>
                  <a:spLocks/>
                </p:cNvSpPr>
                <p:nvPr/>
              </p:nvSpPr>
              <p:spPr bwMode="auto">
                <a:xfrm>
                  <a:off x="6072" y="3386"/>
                  <a:ext cx="111" cy="59"/>
                </a:xfrm>
                <a:custGeom>
                  <a:avLst/>
                  <a:gdLst>
                    <a:gd name="T0" fmla="*/ 111 w 111"/>
                    <a:gd name="T1" fmla="*/ 59 h 59"/>
                    <a:gd name="T2" fmla="*/ 0 w 111"/>
                    <a:gd name="T3" fmla="*/ 16 h 59"/>
                    <a:gd name="T4" fmla="*/ 0 w 111"/>
                    <a:gd name="T5" fmla="*/ 12 h 59"/>
                    <a:gd name="T6" fmla="*/ 0 w 111"/>
                    <a:gd name="T7" fmla="*/ 8 h 59"/>
                    <a:gd name="T8" fmla="*/ 0 w 111"/>
                    <a:gd name="T9" fmla="*/ 4 h 59"/>
                    <a:gd name="T10" fmla="*/ 0 w 111"/>
                    <a:gd name="T11" fmla="*/ 0 h 59"/>
                    <a:gd name="T12" fmla="*/ 111 w 111"/>
                    <a:gd name="T13" fmla="*/ 43 h 59"/>
                    <a:gd name="T14" fmla="*/ 111 w 111"/>
                    <a:gd name="T15" fmla="*/ 59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1"/>
                    <a:gd name="T25" fmla="*/ 0 h 59"/>
                    <a:gd name="T26" fmla="*/ 111 w 111"/>
                    <a:gd name="T27" fmla="*/ 59 h 5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1" h="59">
                      <a:moveTo>
                        <a:pt x="111" y="59"/>
                      </a:move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11" y="43"/>
                      </a:lnTo>
                      <a:lnTo>
                        <a:pt x="111" y="59"/>
                      </a:lnTo>
                      <a:close/>
                    </a:path>
                  </a:pathLst>
                </a:custGeom>
                <a:solidFill>
                  <a:srgbClr val="BFC6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53" name="Freeform 100"/>
                <p:cNvSpPr>
                  <a:spLocks/>
                </p:cNvSpPr>
                <p:nvPr/>
              </p:nvSpPr>
              <p:spPr bwMode="auto">
                <a:xfrm>
                  <a:off x="6072" y="3369"/>
                  <a:ext cx="111" cy="60"/>
                </a:xfrm>
                <a:custGeom>
                  <a:avLst/>
                  <a:gdLst>
                    <a:gd name="T0" fmla="*/ 111 w 111"/>
                    <a:gd name="T1" fmla="*/ 60 h 60"/>
                    <a:gd name="T2" fmla="*/ 0 w 111"/>
                    <a:gd name="T3" fmla="*/ 17 h 60"/>
                    <a:gd name="T4" fmla="*/ 0 w 111"/>
                    <a:gd name="T5" fmla="*/ 12 h 60"/>
                    <a:gd name="T6" fmla="*/ 0 w 111"/>
                    <a:gd name="T7" fmla="*/ 8 h 60"/>
                    <a:gd name="T8" fmla="*/ 0 w 111"/>
                    <a:gd name="T9" fmla="*/ 4 h 60"/>
                    <a:gd name="T10" fmla="*/ 0 w 111"/>
                    <a:gd name="T11" fmla="*/ 0 h 60"/>
                    <a:gd name="T12" fmla="*/ 111 w 111"/>
                    <a:gd name="T13" fmla="*/ 43 h 60"/>
                    <a:gd name="T14" fmla="*/ 111 w 111"/>
                    <a:gd name="T15" fmla="*/ 60 h 6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1"/>
                    <a:gd name="T25" fmla="*/ 0 h 60"/>
                    <a:gd name="T26" fmla="*/ 111 w 111"/>
                    <a:gd name="T27" fmla="*/ 60 h 6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1" h="60">
                      <a:moveTo>
                        <a:pt x="111" y="60"/>
                      </a:moveTo>
                      <a:lnTo>
                        <a:pt x="0" y="17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11" y="43"/>
                      </a:lnTo>
                      <a:lnTo>
                        <a:pt x="111" y="60"/>
                      </a:lnTo>
                      <a:close/>
                    </a:path>
                  </a:pathLst>
                </a:custGeom>
                <a:solidFill>
                  <a:srgbClr val="C4CE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54" name="Freeform 101"/>
                <p:cNvSpPr>
                  <a:spLocks/>
                </p:cNvSpPr>
                <p:nvPr/>
              </p:nvSpPr>
              <p:spPr bwMode="auto">
                <a:xfrm>
                  <a:off x="6072" y="3352"/>
                  <a:ext cx="112" cy="60"/>
                </a:xfrm>
                <a:custGeom>
                  <a:avLst/>
                  <a:gdLst>
                    <a:gd name="T0" fmla="*/ 111 w 112"/>
                    <a:gd name="T1" fmla="*/ 60 h 60"/>
                    <a:gd name="T2" fmla="*/ 0 w 112"/>
                    <a:gd name="T3" fmla="*/ 17 h 60"/>
                    <a:gd name="T4" fmla="*/ 0 w 112"/>
                    <a:gd name="T5" fmla="*/ 13 h 60"/>
                    <a:gd name="T6" fmla="*/ 0 w 112"/>
                    <a:gd name="T7" fmla="*/ 9 h 60"/>
                    <a:gd name="T8" fmla="*/ 0 w 112"/>
                    <a:gd name="T9" fmla="*/ 4 h 60"/>
                    <a:gd name="T10" fmla="*/ 0 w 112"/>
                    <a:gd name="T11" fmla="*/ 0 h 60"/>
                    <a:gd name="T12" fmla="*/ 112 w 112"/>
                    <a:gd name="T13" fmla="*/ 43 h 60"/>
                    <a:gd name="T14" fmla="*/ 111 w 112"/>
                    <a:gd name="T15" fmla="*/ 60 h 6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2"/>
                    <a:gd name="T25" fmla="*/ 0 h 60"/>
                    <a:gd name="T26" fmla="*/ 112 w 112"/>
                    <a:gd name="T27" fmla="*/ 60 h 6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2" h="60">
                      <a:moveTo>
                        <a:pt x="111" y="60"/>
                      </a:move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0" y="9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12" y="43"/>
                      </a:lnTo>
                      <a:lnTo>
                        <a:pt x="111" y="60"/>
                      </a:lnTo>
                      <a:close/>
                    </a:path>
                  </a:pathLst>
                </a:custGeom>
                <a:solidFill>
                  <a:srgbClr val="C9D1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55" name="Freeform 102"/>
                <p:cNvSpPr>
                  <a:spLocks/>
                </p:cNvSpPr>
                <p:nvPr/>
              </p:nvSpPr>
              <p:spPr bwMode="auto">
                <a:xfrm>
                  <a:off x="6072" y="3336"/>
                  <a:ext cx="112" cy="59"/>
                </a:xfrm>
                <a:custGeom>
                  <a:avLst/>
                  <a:gdLst>
                    <a:gd name="T0" fmla="*/ 112 w 112"/>
                    <a:gd name="T1" fmla="*/ 59 h 59"/>
                    <a:gd name="T2" fmla="*/ 0 w 112"/>
                    <a:gd name="T3" fmla="*/ 16 h 59"/>
                    <a:gd name="T4" fmla="*/ 0 w 112"/>
                    <a:gd name="T5" fmla="*/ 12 h 59"/>
                    <a:gd name="T6" fmla="*/ 0 w 112"/>
                    <a:gd name="T7" fmla="*/ 8 h 59"/>
                    <a:gd name="T8" fmla="*/ 0 w 112"/>
                    <a:gd name="T9" fmla="*/ 4 h 59"/>
                    <a:gd name="T10" fmla="*/ 0 w 112"/>
                    <a:gd name="T11" fmla="*/ 0 h 59"/>
                    <a:gd name="T12" fmla="*/ 112 w 112"/>
                    <a:gd name="T13" fmla="*/ 43 h 59"/>
                    <a:gd name="T14" fmla="*/ 112 w 112"/>
                    <a:gd name="T15" fmla="*/ 59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2"/>
                    <a:gd name="T25" fmla="*/ 0 h 59"/>
                    <a:gd name="T26" fmla="*/ 112 w 112"/>
                    <a:gd name="T27" fmla="*/ 59 h 5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2" h="59">
                      <a:moveTo>
                        <a:pt x="112" y="59"/>
                      </a:move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12" y="43"/>
                      </a:lnTo>
                      <a:lnTo>
                        <a:pt x="112" y="59"/>
                      </a:lnTo>
                      <a:close/>
                    </a:path>
                  </a:pathLst>
                </a:custGeom>
                <a:solidFill>
                  <a:srgbClr val="D1D8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56" name="Freeform 103"/>
                <p:cNvSpPr>
                  <a:spLocks/>
                </p:cNvSpPr>
                <p:nvPr/>
              </p:nvSpPr>
              <p:spPr bwMode="auto">
                <a:xfrm>
                  <a:off x="6072" y="3319"/>
                  <a:ext cx="112" cy="60"/>
                </a:xfrm>
                <a:custGeom>
                  <a:avLst/>
                  <a:gdLst>
                    <a:gd name="T0" fmla="*/ 112 w 112"/>
                    <a:gd name="T1" fmla="*/ 60 h 60"/>
                    <a:gd name="T2" fmla="*/ 0 w 112"/>
                    <a:gd name="T3" fmla="*/ 17 h 60"/>
                    <a:gd name="T4" fmla="*/ 0 w 112"/>
                    <a:gd name="T5" fmla="*/ 13 h 60"/>
                    <a:gd name="T6" fmla="*/ 0 w 112"/>
                    <a:gd name="T7" fmla="*/ 8 h 60"/>
                    <a:gd name="T8" fmla="*/ 0 w 112"/>
                    <a:gd name="T9" fmla="*/ 4 h 60"/>
                    <a:gd name="T10" fmla="*/ 0 w 112"/>
                    <a:gd name="T11" fmla="*/ 0 h 60"/>
                    <a:gd name="T12" fmla="*/ 112 w 112"/>
                    <a:gd name="T13" fmla="*/ 43 h 60"/>
                    <a:gd name="T14" fmla="*/ 112 w 112"/>
                    <a:gd name="T15" fmla="*/ 60 h 6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2"/>
                    <a:gd name="T25" fmla="*/ 0 h 60"/>
                    <a:gd name="T26" fmla="*/ 112 w 112"/>
                    <a:gd name="T27" fmla="*/ 60 h 6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2" h="60">
                      <a:moveTo>
                        <a:pt x="112" y="60"/>
                      </a:move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12" y="43"/>
                      </a:lnTo>
                      <a:lnTo>
                        <a:pt x="112" y="60"/>
                      </a:lnTo>
                      <a:close/>
                    </a:path>
                  </a:pathLst>
                </a:custGeom>
                <a:solidFill>
                  <a:srgbClr val="D8D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57" name="Freeform 104"/>
                <p:cNvSpPr>
                  <a:spLocks/>
                </p:cNvSpPr>
                <p:nvPr/>
              </p:nvSpPr>
              <p:spPr bwMode="auto">
                <a:xfrm>
                  <a:off x="6072" y="3303"/>
                  <a:ext cx="112" cy="59"/>
                </a:xfrm>
                <a:custGeom>
                  <a:avLst/>
                  <a:gdLst>
                    <a:gd name="T0" fmla="*/ 112 w 112"/>
                    <a:gd name="T1" fmla="*/ 59 h 59"/>
                    <a:gd name="T2" fmla="*/ 0 w 112"/>
                    <a:gd name="T3" fmla="*/ 16 h 59"/>
                    <a:gd name="T4" fmla="*/ 0 w 112"/>
                    <a:gd name="T5" fmla="*/ 12 h 59"/>
                    <a:gd name="T6" fmla="*/ 0 w 112"/>
                    <a:gd name="T7" fmla="*/ 8 h 59"/>
                    <a:gd name="T8" fmla="*/ 0 w 112"/>
                    <a:gd name="T9" fmla="*/ 4 h 59"/>
                    <a:gd name="T10" fmla="*/ 0 w 112"/>
                    <a:gd name="T11" fmla="*/ 0 h 59"/>
                    <a:gd name="T12" fmla="*/ 112 w 112"/>
                    <a:gd name="T13" fmla="*/ 43 h 59"/>
                    <a:gd name="T14" fmla="*/ 112 w 112"/>
                    <a:gd name="T15" fmla="*/ 59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2"/>
                    <a:gd name="T25" fmla="*/ 0 h 59"/>
                    <a:gd name="T26" fmla="*/ 112 w 112"/>
                    <a:gd name="T27" fmla="*/ 59 h 5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2" h="59">
                      <a:moveTo>
                        <a:pt x="112" y="59"/>
                      </a:move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12" y="43"/>
                      </a:lnTo>
                      <a:lnTo>
                        <a:pt x="112" y="59"/>
                      </a:lnTo>
                      <a:close/>
                    </a:path>
                  </a:pathLst>
                </a:custGeom>
                <a:solidFill>
                  <a:srgbClr val="DDE2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58" name="Freeform 105"/>
                <p:cNvSpPr>
                  <a:spLocks/>
                </p:cNvSpPr>
                <p:nvPr/>
              </p:nvSpPr>
              <p:spPr bwMode="auto">
                <a:xfrm>
                  <a:off x="6072" y="3286"/>
                  <a:ext cx="112" cy="60"/>
                </a:xfrm>
                <a:custGeom>
                  <a:avLst/>
                  <a:gdLst>
                    <a:gd name="T0" fmla="*/ 112 w 112"/>
                    <a:gd name="T1" fmla="*/ 60 h 60"/>
                    <a:gd name="T2" fmla="*/ 0 w 112"/>
                    <a:gd name="T3" fmla="*/ 17 h 60"/>
                    <a:gd name="T4" fmla="*/ 0 w 112"/>
                    <a:gd name="T5" fmla="*/ 13 h 60"/>
                    <a:gd name="T6" fmla="*/ 0 w 112"/>
                    <a:gd name="T7" fmla="*/ 8 h 60"/>
                    <a:gd name="T8" fmla="*/ 0 w 112"/>
                    <a:gd name="T9" fmla="*/ 4 h 60"/>
                    <a:gd name="T10" fmla="*/ 0 w 112"/>
                    <a:gd name="T11" fmla="*/ 0 h 60"/>
                    <a:gd name="T12" fmla="*/ 112 w 112"/>
                    <a:gd name="T13" fmla="*/ 43 h 60"/>
                    <a:gd name="T14" fmla="*/ 112 w 112"/>
                    <a:gd name="T15" fmla="*/ 60 h 6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2"/>
                    <a:gd name="T25" fmla="*/ 0 h 60"/>
                    <a:gd name="T26" fmla="*/ 112 w 112"/>
                    <a:gd name="T27" fmla="*/ 60 h 6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2" h="60">
                      <a:moveTo>
                        <a:pt x="112" y="60"/>
                      </a:move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12" y="43"/>
                      </a:lnTo>
                      <a:lnTo>
                        <a:pt x="112" y="60"/>
                      </a:lnTo>
                      <a:close/>
                    </a:path>
                  </a:pathLst>
                </a:custGeom>
                <a:solidFill>
                  <a:srgbClr val="E2E8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59" name="Freeform 106"/>
                <p:cNvSpPr>
                  <a:spLocks/>
                </p:cNvSpPr>
                <p:nvPr/>
              </p:nvSpPr>
              <p:spPr bwMode="auto">
                <a:xfrm>
                  <a:off x="6072" y="3270"/>
                  <a:ext cx="112" cy="59"/>
                </a:xfrm>
                <a:custGeom>
                  <a:avLst/>
                  <a:gdLst>
                    <a:gd name="T0" fmla="*/ 112 w 112"/>
                    <a:gd name="T1" fmla="*/ 59 h 59"/>
                    <a:gd name="T2" fmla="*/ 0 w 112"/>
                    <a:gd name="T3" fmla="*/ 16 h 59"/>
                    <a:gd name="T4" fmla="*/ 0 w 112"/>
                    <a:gd name="T5" fmla="*/ 12 h 59"/>
                    <a:gd name="T6" fmla="*/ 1 w 112"/>
                    <a:gd name="T7" fmla="*/ 8 h 59"/>
                    <a:gd name="T8" fmla="*/ 1 w 112"/>
                    <a:gd name="T9" fmla="*/ 4 h 59"/>
                    <a:gd name="T10" fmla="*/ 1 w 112"/>
                    <a:gd name="T11" fmla="*/ 0 h 59"/>
                    <a:gd name="T12" fmla="*/ 112 w 112"/>
                    <a:gd name="T13" fmla="*/ 43 h 59"/>
                    <a:gd name="T14" fmla="*/ 112 w 112"/>
                    <a:gd name="T15" fmla="*/ 59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2"/>
                    <a:gd name="T25" fmla="*/ 0 h 59"/>
                    <a:gd name="T26" fmla="*/ 112 w 112"/>
                    <a:gd name="T27" fmla="*/ 59 h 5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2" h="59">
                      <a:moveTo>
                        <a:pt x="112" y="59"/>
                      </a:move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1" y="8"/>
                      </a:lnTo>
                      <a:lnTo>
                        <a:pt x="1" y="4"/>
                      </a:lnTo>
                      <a:lnTo>
                        <a:pt x="1" y="0"/>
                      </a:lnTo>
                      <a:lnTo>
                        <a:pt x="112" y="43"/>
                      </a:lnTo>
                      <a:lnTo>
                        <a:pt x="112" y="59"/>
                      </a:lnTo>
                      <a:close/>
                    </a:path>
                  </a:pathLst>
                </a:custGeom>
                <a:solidFill>
                  <a:srgbClr val="EAED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60" name="Freeform 107"/>
                <p:cNvSpPr>
                  <a:spLocks/>
                </p:cNvSpPr>
                <p:nvPr/>
              </p:nvSpPr>
              <p:spPr bwMode="auto">
                <a:xfrm>
                  <a:off x="6073" y="3253"/>
                  <a:ext cx="112" cy="60"/>
                </a:xfrm>
                <a:custGeom>
                  <a:avLst/>
                  <a:gdLst>
                    <a:gd name="T0" fmla="*/ 111 w 112"/>
                    <a:gd name="T1" fmla="*/ 60 h 60"/>
                    <a:gd name="T2" fmla="*/ 0 w 112"/>
                    <a:gd name="T3" fmla="*/ 17 h 60"/>
                    <a:gd name="T4" fmla="*/ 0 w 112"/>
                    <a:gd name="T5" fmla="*/ 12 h 60"/>
                    <a:gd name="T6" fmla="*/ 0 w 112"/>
                    <a:gd name="T7" fmla="*/ 8 h 60"/>
                    <a:gd name="T8" fmla="*/ 0 w 112"/>
                    <a:gd name="T9" fmla="*/ 4 h 60"/>
                    <a:gd name="T10" fmla="*/ 0 w 112"/>
                    <a:gd name="T11" fmla="*/ 0 h 60"/>
                    <a:gd name="T12" fmla="*/ 112 w 112"/>
                    <a:gd name="T13" fmla="*/ 43 h 60"/>
                    <a:gd name="T14" fmla="*/ 111 w 112"/>
                    <a:gd name="T15" fmla="*/ 60 h 6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2"/>
                    <a:gd name="T25" fmla="*/ 0 h 60"/>
                    <a:gd name="T26" fmla="*/ 112 w 112"/>
                    <a:gd name="T27" fmla="*/ 60 h 6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2" h="60">
                      <a:moveTo>
                        <a:pt x="111" y="60"/>
                      </a:moveTo>
                      <a:lnTo>
                        <a:pt x="0" y="17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12" y="43"/>
                      </a:lnTo>
                      <a:lnTo>
                        <a:pt x="111" y="60"/>
                      </a:lnTo>
                      <a:close/>
                    </a:path>
                  </a:pathLst>
                </a:custGeom>
                <a:solidFill>
                  <a:srgbClr val="F2F2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61" name="Freeform 108"/>
                <p:cNvSpPr>
                  <a:spLocks/>
                </p:cNvSpPr>
                <p:nvPr/>
              </p:nvSpPr>
              <p:spPr bwMode="auto">
                <a:xfrm>
                  <a:off x="6073" y="3237"/>
                  <a:ext cx="112" cy="59"/>
                </a:xfrm>
                <a:custGeom>
                  <a:avLst/>
                  <a:gdLst>
                    <a:gd name="T0" fmla="*/ 112 w 112"/>
                    <a:gd name="T1" fmla="*/ 59 h 59"/>
                    <a:gd name="T2" fmla="*/ 0 w 112"/>
                    <a:gd name="T3" fmla="*/ 16 h 59"/>
                    <a:gd name="T4" fmla="*/ 0 w 112"/>
                    <a:gd name="T5" fmla="*/ 12 h 59"/>
                    <a:gd name="T6" fmla="*/ 0 w 112"/>
                    <a:gd name="T7" fmla="*/ 8 h 59"/>
                    <a:gd name="T8" fmla="*/ 1 w 112"/>
                    <a:gd name="T9" fmla="*/ 4 h 59"/>
                    <a:gd name="T10" fmla="*/ 1 w 112"/>
                    <a:gd name="T11" fmla="*/ 0 h 59"/>
                    <a:gd name="T12" fmla="*/ 112 w 112"/>
                    <a:gd name="T13" fmla="*/ 42 h 59"/>
                    <a:gd name="T14" fmla="*/ 112 w 112"/>
                    <a:gd name="T15" fmla="*/ 59 h 5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2"/>
                    <a:gd name="T25" fmla="*/ 0 h 59"/>
                    <a:gd name="T26" fmla="*/ 112 w 112"/>
                    <a:gd name="T27" fmla="*/ 59 h 5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2" h="59">
                      <a:moveTo>
                        <a:pt x="112" y="59"/>
                      </a:move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1" y="4"/>
                      </a:lnTo>
                      <a:lnTo>
                        <a:pt x="1" y="0"/>
                      </a:lnTo>
                      <a:lnTo>
                        <a:pt x="112" y="42"/>
                      </a:lnTo>
                      <a:lnTo>
                        <a:pt x="112" y="59"/>
                      </a:lnTo>
                      <a:close/>
                    </a:path>
                  </a:pathLst>
                </a:custGeom>
                <a:solidFill>
                  <a:srgbClr val="F7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62" name="Freeform 109"/>
                <p:cNvSpPr>
                  <a:spLocks/>
                </p:cNvSpPr>
                <p:nvPr/>
              </p:nvSpPr>
              <p:spPr bwMode="auto">
                <a:xfrm>
                  <a:off x="6074" y="3236"/>
                  <a:ext cx="111" cy="43"/>
                </a:xfrm>
                <a:custGeom>
                  <a:avLst/>
                  <a:gdLst>
                    <a:gd name="T0" fmla="*/ 111 w 111"/>
                    <a:gd name="T1" fmla="*/ 43 h 43"/>
                    <a:gd name="T2" fmla="*/ 0 w 111"/>
                    <a:gd name="T3" fmla="*/ 1 h 43"/>
                    <a:gd name="T4" fmla="*/ 0 w 111"/>
                    <a:gd name="T5" fmla="*/ 1 h 43"/>
                    <a:gd name="T6" fmla="*/ 0 w 111"/>
                    <a:gd name="T7" fmla="*/ 1 h 43"/>
                    <a:gd name="T8" fmla="*/ 0 w 111"/>
                    <a:gd name="T9" fmla="*/ 0 h 43"/>
                    <a:gd name="T10" fmla="*/ 0 w 111"/>
                    <a:gd name="T11" fmla="*/ 0 h 43"/>
                    <a:gd name="T12" fmla="*/ 3 w 111"/>
                    <a:gd name="T13" fmla="*/ 1 h 43"/>
                    <a:gd name="T14" fmla="*/ 6 w 111"/>
                    <a:gd name="T15" fmla="*/ 2 h 43"/>
                    <a:gd name="T16" fmla="*/ 10 w 111"/>
                    <a:gd name="T17" fmla="*/ 3 h 43"/>
                    <a:gd name="T18" fmla="*/ 13 w 111"/>
                    <a:gd name="T19" fmla="*/ 4 h 43"/>
                    <a:gd name="T20" fmla="*/ 17 w 111"/>
                    <a:gd name="T21" fmla="*/ 5 h 43"/>
                    <a:gd name="T22" fmla="*/ 20 w 111"/>
                    <a:gd name="T23" fmla="*/ 6 h 43"/>
                    <a:gd name="T24" fmla="*/ 23 w 111"/>
                    <a:gd name="T25" fmla="*/ 7 h 43"/>
                    <a:gd name="T26" fmla="*/ 27 w 111"/>
                    <a:gd name="T27" fmla="*/ 7 h 43"/>
                    <a:gd name="T28" fmla="*/ 30 w 111"/>
                    <a:gd name="T29" fmla="*/ 8 h 43"/>
                    <a:gd name="T30" fmla="*/ 34 w 111"/>
                    <a:gd name="T31" fmla="*/ 9 h 43"/>
                    <a:gd name="T32" fmla="*/ 37 w 111"/>
                    <a:gd name="T33" fmla="*/ 10 h 43"/>
                    <a:gd name="T34" fmla="*/ 41 w 111"/>
                    <a:gd name="T35" fmla="*/ 11 h 43"/>
                    <a:gd name="T36" fmla="*/ 44 w 111"/>
                    <a:gd name="T37" fmla="*/ 12 h 43"/>
                    <a:gd name="T38" fmla="*/ 47 w 111"/>
                    <a:gd name="T39" fmla="*/ 13 h 43"/>
                    <a:gd name="T40" fmla="*/ 51 w 111"/>
                    <a:gd name="T41" fmla="*/ 14 h 43"/>
                    <a:gd name="T42" fmla="*/ 54 w 111"/>
                    <a:gd name="T43" fmla="*/ 15 h 43"/>
                    <a:gd name="T44" fmla="*/ 58 w 111"/>
                    <a:gd name="T45" fmla="*/ 16 h 43"/>
                    <a:gd name="T46" fmla="*/ 61 w 111"/>
                    <a:gd name="T47" fmla="*/ 17 h 43"/>
                    <a:gd name="T48" fmla="*/ 65 w 111"/>
                    <a:gd name="T49" fmla="*/ 18 h 43"/>
                    <a:gd name="T50" fmla="*/ 68 w 111"/>
                    <a:gd name="T51" fmla="*/ 19 h 43"/>
                    <a:gd name="T52" fmla="*/ 71 w 111"/>
                    <a:gd name="T53" fmla="*/ 19 h 43"/>
                    <a:gd name="T54" fmla="*/ 75 w 111"/>
                    <a:gd name="T55" fmla="*/ 20 h 43"/>
                    <a:gd name="T56" fmla="*/ 78 w 111"/>
                    <a:gd name="T57" fmla="*/ 21 h 43"/>
                    <a:gd name="T58" fmla="*/ 82 w 111"/>
                    <a:gd name="T59" fmla="*/ 22 h 43"/>
                    <a:gd name="T60" fmla="*/ 85 w 111"/>
                    <a:gd name="T61" fmla="*/ 23 h 43"/>
                    <a:gd name="T62" fmla="*/ 88 w 111"/>
                    <a:gd name="T63" fmla="*/ 24 h 43"/>
                    <a:gd name="T64" fmla="*/ 92 w 111"/>
                    <a:gd name="T65" fmla="*/ 25 h 43"/>
                    <a:gd name="T66" fmla="*/ 95 w 111"/>
                    <a:gd name="T67" fmla="*/ 26 h 43"/>
                    <a:gd name="T68" fmla="*/ 99 w 111"/>
                    <a:gd name="T69" fmla="*/ 27 h 43"/>
                    <a:gd name="T70" fmla="*/ 102 w 111"/>
                    <a:gd name="T71" fmla="*/ 29 h 43"/>
                    <a:gd name="T72" fmla="*/ 105 w 111"/>
                    <a:gd name="T73" fmla="*/ 29 h 43"/>
                    <a:gd name="T74" fmla="*/ 109 w 111"/>
                    <a:gd name="T75" fmla="*/ 31 h 43"/>
                    <a:gd name="T76" fmla="*/ 109 w 111"/>
                    <a:gd name="T77" fmla="*/ 31 h 43"/>
                    <a:gd name="T78" fmla="*/ 111 w 111"/>
                    <a:gd name="T79" fmla="*/ 32 h 43"/>
                    <a:gd name="T80" fmla="*/ 111 w 111"/>
                    <a:gd name="T81" fmla="*/ 43 h 43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111"/>
                    <a:gd name="T124" fmla="*/ 0 h 43"/>
                    <a:gd name="T125" fmla="*/ 111 w 111"/>
                    <a:gd name="T126" fmla="*/ 43 h 43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111" h="43">
                      <a:moveTo>
                        <a:pt x="111" y="43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3" y="1"/>
                      </a:lnTo>
                      <a:lnTo>
                        <a:pt x="6" y="2"/>
                      </a:lnTo>
                      <a:lnTo>
                        <a:pt x="10" y="3"/>
                      </a:lnTo>
                      <a:lnTo>
                        <a:pt x="13" y="4"/>
                      </a:lnTo>
                      <a:lnTo>
                        <a:pt x="17" y="5"/>
                      </a:lnTo>
                      <a:lnTo>
                        <a:pt x="20" y="6"/>
                      </a:lnTo>
                      <a:lnTo>
                        <a:pt x="23" y="7"/>
                      </a:lnTo>
                      <a:lnTo>
                        <a:pt x="27" y="7"/>
                      </a:lnTo>
                      <a:lnTo>
                        <a:pt x="30" y="8"/>
                      </a:lnTo>
                      <a:lnTo>
                        <a:pt x="34" y="9"/>
                      </a:lnTo>
                      <a:lnTo>
                        <a:pt x="37" y="10"/>
                      </a:lnTo>
                      <a:lnTo>
                        <a:pt x="41" y="11"/>
                      </a:lnTo>
                      <a:lnTo>
                        <a:pt x="44" y="12"/>
                      </a:lnTo>
                      <a:lnTo>
                        <a:pt x="47" y="13"/>
                      </a:lnTo>
                      <a:lnTo>
                        <a:pt x="51" y="14"/>
                      </a:lnTo>
                      <a:lnTo>
                        <a:pt x="54" y="15"/>
                      </a:lnTo>
                      <a:lnTo>
                        <a:pt x="58" y="16"/>
                      </a:lnTo>
                      <a:lnTo>
                        <a:pt x="61" y="17"/>
                      </a:lnTo>
                      <a:lnTo>
                        <a:pt x="65" y="18"/>
                      </a:lnTo>
                      <a:lnTo>
                        <a:pt x="68" y="19"/>
                      </a:lnTo>
                      <a:lnTo>
                        <a:pt x="71" y="19"/>
                      </a:lnTo>
                      <a:lnTo>
                        <a:pt x="75" y="20"/>
                      </a:lnTo>
                      <a:lnTo>
                        <a:pt x="78" y="21"/>
                      </a:lnTo>
                      <a:lnTo>
                        <a:pt x="82" y="22"/>
                      </a:lnTo>
                      <a:lnTo>
                        <a:pt x="85" y="23"/>
                      </a:lnTo>
                      <a:lnTo>
                        <a:pt x="88" y="24"/>
                      </a:lnTo>
                      <a:lnTo>
                        <a:pt x="92" y="25"/>
                      </a:lnTo>
                      <a:lnTo>
                        <a:pt x="95" y="26"/>
                      </a:lnTo>
                      <a:lnTo>
                        <a:pt x="99" y="27"/>
                      </a:lnTo>
                      <a:lnTo>
                        <a:pt x="102" y="29"/>
                      </a:lnTo>
                      <a:lnTo>
                        <a:pt x="105" y="29"/>
                      </a:lnTo>
                      <a:lnTo>
                        <a:pt x="109" y="31"/>
                      </a:lnTo>
                      <a:lnTo>
                        <a:pt x="111" y="32"/>
                      </a:lnTo>
                      <a:lnTo>
                        <a:pt x="111" y="4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63" name="Freeform 110"/>
                <p:cNvSpPr>
                  <a:spLocks/>
                </p:cNvSpPr>
                <p:nvPr/>
              </p:nvSpPr>
              <p:spPr bwMode="auto">
                <a:xfrm>
                  <a:off x="6182" y="3980"/>
                  <a:ext cx="3" cy="9"/>
                </a:xfrm>
                <a:custGeom>
                  <a:avLst/>
                  <a:gdLst>
                    <a:gd name="T0" fmla="*/ 0 w 3"/>
                    <a:gd name="T1" fmla="*/ 0 h 9"/>
                    <a:gd name="T2" fmla="*/ 3 w 3"/>
                    <a:gd name="T3" fmla="*/ 7 h 9"/>
                    <a:gd name="T4" fmla="*/ 2 w 3"/>
                    <a:gd name="T5" fmla="*/ 8 h 9"/>
                    <a:gd name="T6" fmla="*/ 2 w 3"/>
                    <a:gd name="T7" fmla="*/ 8 h 9"/>
                    <a:gd name="T8" fmla="*/ 1 w 3"/>
                    <a:gd name="T9" fmla="*/ 9 h 9"/>
                    <a:gd name="T10" fmla="*/ 0 w 3"/>
                    <a:gd name="T11" fmla="*/ 9 h 9"/>
                    <a:gd name="T12" fmla="*/ 0 w 3"/>
                    <a:gd name="T13" fmla="*/ 9 h 9"/>
                    <a:gd name="T14" fmla="*/ 0 w 3"/>
                    <a:gd name="T15" fmla="*/ 7 h 9"/>
                    <a:gd name="T16" fmla="*/ 0 w 3"/>
                    <a:gd name="T17" fmla="*/ 4 h 9"/>
                    <a:gd name="T18" fmla="*/ 0 w 3"/>
                    <a:gd name="T19" fmla="*/ 2 h 9"/>
                    <a:gd name="T20" fmla="*/ 0 w 3"/>
                    <a:gd name="T21" fmla="*/ 0 h 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"/>
                    <a:gd name="T34" fmla="*/ 0 h 9"/>
                    <a:gd name="T35" fmla="*/ 3 w 3"/>
                    <a:gd name="T36" fmla="*/ 9 h 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" h="9">
                      <a:moveTo>
                        <a:pt x="0" y="0"/>
                      </a:moveTo>
                      <a:lnTo>
                        <a:pt x="3" y="7"/>
                      </a:lnTo>
                      <a:lnTo>
                        <a:pt x="2" y="8"/>
                      </a:lnTo>
                      <a:lnTo>
                        <a:pt x="1" y="9"/>
                      </a:lnTo>
                      <a:lnTo>
                        <a:pt x="0" y="9"/>
                      </a:lnTo>
                      <a:lnTo>
                        <a:pt x="0" y="7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6DB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64" name="Freeform 111"/>
                <p:cNvSpPr>
                  <a:spLocks/>
                </p:cNvSpPr>
                <p:nvPr/>
              </p:nvSpPr>
              <p:spPr bwMode="auto">
                <a:xfrm>
                  <a:off x="6181" y="3889"/>
                  <a:ext cx="31" cy="98"/>
                </a:xfrm>
                <a:custGeom>
                  <a:avLst/>
                  <a:gdLst>
                    <a:gd name="T0" fmla="*/ 4 w 31"/>
                    <a:gd name="T1" fmla="*/ 98 h 98"/>
                    <a:gd name="T2" fmla="*/ 1 w 31"/>
                    <a:gd name="T3" fmla="*/ 91 h 98"/>
                    <a:gd name="T4" fmla="*/ 1 w 31"/>
                    <a:gd name="T5" fmla="*/ 68 h 98"/>
                    <a:gd name="T6" fmla="*/ 0 w 31"/>
                    <a:gd name="T7" fmla="*/ 45 h 98"/>
                    <a:gd name="T8" fmla="*/ 0 w 31"/>
                    <a:gd name="T9" fmla="*/ 23 h 98"/>
                    <a:gd name="T10" fmla="*/ 0 w 31"/>
                    <a:gd name="T11" fmla="*/ 0 h 98"/>
                    <a:gd name="T12" fmla="*/ 31 w 31"/>
                    <a:gd name="T13" fmla="*/ 82 h 98"/>
                    <a:gd name="T14" fmla="*/ 29 w 31"/>
                    <a:gd name="T15" fmla="*/ 83 h 98"/>
                    <a:gd name="T16" fmla="*/ 28 w 31"/>
                    <a:gd name="T17" fmla="*/ 84 h 98"/>
                    <a:gd name="T18" fmla="*/ 26 w 31"/>
                    <a:gd name="T19" fmla="*/ 85 h 98"/>
                    <a:gd name="T20" fmla="*/ 24 w 31"/>
                    <a:gd name="T21" fmla="*/ 86 h 98"/>
                    <a:gd name="T22" fmla="*/ 22 w 31"/>
                    <a:gd name="T23" fmla="*/ 87 h 98"/>
                    <a:gd name="T24" fmla="*/ 21 w 31"/>
                    <a:gd name="T25" fmla="*/ 88 h 98"/>
                    <a:gd name="T26" fmla="*/ 19 w 31"/>
                    <a:gd name="T27" fmla="*/ 89 h 98"/>
                    <a:gd name="T28" fmla="*/ 17 w 31"/>
                    <a:gd name="T29" fmla="*/ 90 h 98"/>
                    <a:gd name="T30" fmla="*/ 16 w 31"/>
                    <a:gd name="T31" fmla="*/ 91 h 98"/>
                    <a:gd name="T32" fmla="*/ 14 w 31"/>
                    <a:gd name="T33" fmla="*/ 92 h 98"/>
                    <a:gd name="T34" fmla="*/ 12 w 31"/>
                    <a:gd name="T35" fmla="*/ 93 h 98"/>
                    <a:gd name="T36" fmla="*/ 11 w 31"/>
                    <a:gd name="T37" fmla="*/ 94 h 98"/>
                    <a:gd name="T38" fmla="*/ 9 w 31"/>
                    <a:gd name="T39" fmla="*/ 95 h 98"/>
                    <a:gd name="T40" fmla="*/ 7 w 31"/>
                    <a:gd name="T41" fmla="*/ 96 h 98"/>
                    <a:gd name="T42" fmla="*/ 6 w 31"/>
                    <a:gd name="T43" fmla="*/ 97 h 98"/>
                    <a:gd name="T44" fmla="*/ 4 w 31"/>
                    <a:gd name="T45" fmla="*/ 98 h 98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31"/>
                    <a:gd name="T70" fmla="*/ 0 h 98"/>
                    <a:gd name="T71" fmla="*/ 31 w 31"/>
                    <a:gd name="T72" fmla="*/ 98 h 98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31" h="98">
                      <a:moveTo>
                        <a:pt x="4" y="98"/>
                      </a:moveTo>
                      <a:lnTo>
                        <a:pt x="1" y="91"/>
                      </a:lnTo>
                      <a:lnTo>
                        <a:pt x="1" y="68"/>
                      </a:lnTo>
                      <a:lnTo>
                        <a:pt x="0" y="45"/>
                      </a:lnTo>
                      <a:lnTo>
                        <a:pt x="0" y="23"/>
                      </a:lnTo>
                      <a:lnTo>
                        <a:pt x="0" y="0"/>
                      </a:lnTo>
                      <a:lnTo>
                        <a:pt x="31" y="82"/>
                      </a:lnTo>
                      <a:lnTo>
                        <a:pt x="29" y="83"/>
                      </a:lnTo>
                      <a:lnTo>
                        <a:pt x="28" y="84"/>
                      </a:lnTo>
                      <a:lnTo>
                        <a:pt x="26" y="85"/>
                      </a:lnTo>
                      <a:lnTo>
                        <a:pt x="24" y="86"/>
                      </a:lnTo>
                      <a:lnTo>
                        <a:pt x="22" y="87"/>
                      </a:lnTo>
                      <a:lnTo>
                        <a:pt x="21" y="88"/>
                      </a:lnTo>
                      <a:lnTo>
                        <a:pt x="19" y="89"/>
                      </a:lnTo>
                      <a:lnTo>
                        <a:pt x="17" y="90"/>
                      </a:lnTo>
                      <a:lnTo>
                        <a:pt x="16" y="91"/>
                      </a:lnTo>
                      <a:lnTo>
                        <a:pt x="14" y="92"/>
                      </a:lnTo>
                      <a:lnTo>
                        <a:pt x="12" y="93"/>
                      </a:lnTo>
                      <a:lnTo>
                        <a:pt x="11" y="94"/>
                      </a:lnTo>
                      <a:lnTo>
                        <a:pt x="9" y="95"/>
                      </a:lnTo>
                      <a:lnTo>
                        <a:pt x="7" y="96"/>
                      </a:lnTo>
                      <a:lnTo>
                        <a:pt x="6" y="97"/>
                      </a:lnTo>
                      <a:lnTo>
                        <a:pt x="4" y="98"/>
                      </a:lnTo>
                      <a:close/>
                    </a:path>
                  </a:pathLst>
                </a:custGeom>
                <a:solidFill>
                  <a:srgbClr val="D8D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65" name="Freeform 112"/>
                <p:cNvSpPr>
                  <a:spLocks/>
                </p:cNvSpPr>
                <p:nvPr/>
              </p:nvSpPr>
              <p:spPr bwMode="auto">
                <a:xfrm>
                  <a:off x="6181" y="3800"/>
                  <a:ext cx="58" cy="171"/>
                </a:xfrm>
                <a:custGeom>
                  <a:avLst/>
                  <a:gdLst>
                    <a:gd name="T0" fmla="*/ 31 w 58"/>
                    <a:gd name="T1" fmla="*/ 171 h 171"/>
                    <a:gd name="T2" fmla="*/ 0 w 58"/>
                    <a:gd name="T3" fmla="*/ 89 h 171"/>
                    <a:gd name="T4" fmla="*/ 0 w 58"/>
                    <a:gd name="T5" fmla="*/ 67 h 171"/>
                    <a:gd name="T6" fmla="*/ 0 w 58"/>
                    <a:gd name="T7" fmla="*/ 44 h 171"/>
                    <a:gd name="T8" fmla="*/ 0 w 58"/>
                    <a:gd name="T9" fmla="*/ 22 h 171"/>
                    <a:gd name="T10" fmla="*/ 0 w 58"/>
                    <a:gd name="T11" fmla="*/ 0 h 171"/>
                    <a:gd name="T12" fmla="*/ 58 w 58"/>
                    <a:gd name="T13" fmla="*/ 155 h 171"/>
                    <a:gd name="T14" fmla="*/ 56 w 58"/>
                    <a:gd name="T15" fmla="*/ 156 h 171"/>
                    <a:gd name="T16" fmla="*/ 55 w 58"/>
                    <a:gd name="T17" fmla="*/ 157 h 171"/>
                    <a:gd name="T18" fmla="*/ 53 w 58"/>
                    <a:gd name="T19" fmla="*/ 158 h 171"/>
                    <a:gd name="T20" fmla="*/ 51 w 58"/>
                    <a:gd name="T21" fmla="*/ 159 h 171"/>
                    <a:gd name="T22" fmla="*/ 50 w 58"/>
                    <a:gd name="T23" fmla="*/ 160 h 171"/>
                    <a:gd name="T24" fmla="*/ 48 w 58"/>
                    <a:gd name="T25" fmla="*/ 161 h 171"/>
                    <a:gd name="T26" fmla="*/ 46 w 58"/>
                    <a:gd name="T27" fmla="*/ 162 h 171"/>
                    <a:gd name="T28" fmla="*/ 45 w 58"/>
                    <a:gd name="T29" fmla="*/ 163 h 171"/>
                    <a:gd name="T30" fmla="*/ 43 w 58"/>
                    <a:gd name="T31" fmla="*/ 164 h 171"/>
                    <a:gd name="T32" fmla="*/ 41 w 58"/>
                    <a:gd name="T33" fmla="*/ 165 h 171"/>
                    <a:gd name="T34" fmla="*/ 40 w 58"/>
                    <a:gd name="T35" fmla="*/ 166 h 171"/>
                    <a:gd name="T36" fmla="*/ 38 w 58"/>
                    <a:gd name="T37" fmla="*/ 167 h 171"/>
                    <a:gd name="T38" fmla="*/ 36 w 58"/>
                    <a:gd name="T39" fmla="*/ 168 h 171"/>
                    <a:gd name="T40" fmla="*/ 34 w 58"/>
                    <a:gd name="T41" fmla="*/ 169 h 171"/>
                    <a:gd name="T42" fmla="*/ 33 w 58"/>
                    <a:gd name="T43" fmla="*/ 170 h 171"/>
                    <a:gd name="T44" fmla="*/ 31 w 58"/>
                    <a:gd name="T45" fmla="*/ 171 h 171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58"/>
                    <a:gd name="T70" fmla="*/ 0 h 171"/>
                    <a:gd name="T71" fmla="*/ 58 w 58"/>
                    <a:gd name="T72" fmla="*/ 171 h 171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58" h="171">
                      <a:moveTo>
                        <a:pt x="31" y="171"/>
                      </a:moveTo>
                      <a:lnTo>
                        <a:pt x="0" y="89"/>
                      </a:lnTo>
                      <a:lnTo>
                        <a:pt x="0" y="67"/>
                      </a:lnTo>
                      <a:lnTo>
                        <a:pt x="0" y="44"/>
                      </a:lnTo>
                      <a:lnTo>
                        <a:pt x="0" y="22"/>
                      </a:lnTo>
                      <a:lnTo>
                        <a:pt x="0" y="0"/>
                      </a:lnTo>
                      <a:lnTo>
                        <a:pt x="58" y="155"/>
                      </a:lnTo>
                      <a:lnTo>
                        <a:pt x="56" y="156"/>
                      </a:lnTo>
                      <a:lnTo>
                        <a:pt x="55" y="157"/>
                      </a:lnTo>
                      <a:lnTo>
                        <a:pt x="53" y="158"/>
                      </a:lnTo>
                      <a:lnTo>
                        <a:pt x="51" y="159"/>
                      </a:lnTo>
                      <a:lnTo>
                        <a:pt x="50" y="160"/>
                      </a:lnTo>
                      <a:lnTo>
                        <a:pt x="48" y="161"/>
                      </a:lnTo>
                      <a:lnTo>
                        <a:pt x="46" y="162"/>
                      </a:lnTo>
                      <a:lnTo>
                        <a:pt x="45" y="163"/>
                      </a:lnTo>
                      <a:lnTo>
                        <a:pt x="43" y="164"/>
                      </a:lnTo>
                      <a:lnTo>
                        <a:pt x="41" y="165"/>
                      </a:lnTo>
                      <a:lnTo>
                        <a:pt x="40" y="166"/>
                      </a:lnTo>
                      <a:lnTo>
                        <a:pt x="38" y="167"/>
                      </a:lnTo>
                      <a:lnTo>
                        <a:pt x="36" y="168"/>
                      </a:lnTo>
                      <a:lnTo>
                        <a:pt x="34" y="169"/>
                      </a:lnTo>
                      <a:lnTo>
                        <a:pt x="33" y="170"/>
                      </a:lnTo>
                      <a:lnTo>
                        <a:pt x="31" y="171"/>
                      </a:lnTo>
                      <a:close/>
                    </a:path>
                  </a:pathLst>
                </a:custGeom>
                <a:solidFill>
                  <a:srgbClr val="DDE2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66" name="Freeform 113"/>
                <p:cNvSpPr>
                  <a:spLocks/>
                </p:cNvSpPr>
                <p:nvPr/>
              </p:nvSpPr>
              <p:spPr bwMode="auto">
                <a:xfrm>
                  <a:off x="6181" y="3712"/>
                  <a:ext cx="61" cy="243"/>
                </a:xfrm>
                <a:custGeom>
                  <a:avLst/>
                  <a:gdLst>
                    <a:gd name="T0" fmla="*/ 58 w 61"/>
                    <a:gd name="T1" fmla="*/ 243 h 243"/>
                    <a:gd name="T2" fmla="*/ 0 w 61"/>
                    <a:gd name="T3" fmla="*/ 88 h 243"/>
                    <a:gd name="T4" fmla="*/ 0 w 61"/>
                    <a:gd name="T5" fmla="*/ 66 h 243"/>
                    <a:gd name="T6" fmla="*/ 1 w 61"/>
                    <a:gd name="T7" fmla="*/ 44 h 243"/>
                    <a:gd name="T8" fmla="*/ 1 w 61"/>
                    <a:gd name="T9" fmla="*/ 22 h 243"/>
                    <a:gd name="T10" fmla="*/ 1 w 61"/>
                    <a:gd name="T11" fmla="*/ 0 h 243"/>
                    <a:gd name="T12" fmla="*/ 61 w 61"/>
                    <a:gd name="T13" fmla="*/ 161 h 243"/>
                    <a:gd name="T14" fmla="*/ 61 w 61"/>
                    <a:gd name="T15" fmla="*/ 181 h 243"/>
                    <a:gd name="T16" fmla="*/ 61 w 61"/>
                    <a:gd name="T17" fmla="*/ 201 h 243"/>
                    <a:gd name="T18" fmla="*/ 61 w 61"/>
                    <a:gd name="T19" fmla="*/ 222 h 243"/>
                    <a:gd name="T20" fmla="*/ 61 w 61"/>
                    <a:gd name="T21" fmla="*/ 242 h 243"/>
                    <a:gd name="T22" fmla="*/ 60 w 61"/>
                    <a:gd name="T23" fmla="*/ 242 h 243"/>
                    <a:gd name="T24" fmla="*/ 59 w 61"/>
                    <a:gd name="T25" fmla="*/ 243 h 243"/>
                    <a:gd name="T26" fmla="*/ 59 w 61"/>
                    <a:gd name="T27" fmla="*/ 243 h 243"/>
                    <a:gd name="T28" fmla="*/ 58 w 61"/>
                    <a:gd name="T29" fmla="*/ 243 h 24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1"/>
                    <a:gd name="T46" fmla="*/ 0 h 243"/>
                    <a:gd name="T47" fmla="*/ 61 w 61"/>
                    <a:gd name="T48" fmla="*/ 243 h 24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1" h="243">
                      <a:moveTo>
                        <a:pt x="58" y="243"/>
                      </a:moveTo>
                      <a:lnTo>
                        <a:pt x="0" y="88"/>
                      </a:lnTo>
                      <a:lnTo>
                        <a:pt x="0" y="66"/>
                      </a:lnTo>
                      <a:lnTo>
                        <a:pt x="1" y="44"/>
                      </a:lnTo>
                      <a:lnTo>
                        <a:pt x="1" y="22"/>
                      </a:lnTo>
                      <a:lnTo>
                        <a:pt x="1" y="0"/>
                      </a:lnTo>
                      <a:lnTo>
                        <a:pt x="61" y="161"/>
                      </a:lnTo>
                      <a:lnTo>
                        <a:pt x="61" y="181"/>
                      </a:lnTo>
                      <a:lnTo>
                        <a:pt x="61" y="201"/>
                      </a:lnTo>
                      <a:lnTo>
                        <a:pt x="61" y="222"/>
                      </a:lnTo>
                      <a:lnTo>
                        <a:pt x="61" y="242"/>
                      </a:lnTo>
                      <a:lnTo>
                        <a:pt x="60" y="242"/>
                      </a:lnTo>
                      <a:lnTo>
                        <a:pt x="59" y="243"/>
                      </a:lnTo>
                      <a:lnTo>
                        <a:pt x="58" y="243"/>
                      </a:lnTo>
                      <a:close/>
                    </a:path>
                  </a:pathLst>
                </a:custGeom>
                <a:solidFill>
                  <a:srgbClr val="E2E5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67" name="Freeform 114"/>
                <p:cNvSpPr>
                  <a:spLocks/>
                </p:cNvSpPr>
                <p:nvPr/>
              </p:nvSpPr>
              <p:spPr bwMode="auto">
                <a:xfrm>
                  <a:off x="6182" y="3625"/>
                  <a:ext cx="60" cy="248"/>
                </a:xfrm>
                <a:custGeom>
                  <a:avLst/>
                  <a:gdLst>
                    <a:gd name="T0" fmla="*/ 60 w 60"/>
                    <a:gd name="T1" fmla="*/ 248 h 248"/>
                    <a:gd name="T2" fmla="*/ 0 w 60"/>
                    <a:gd name="T3" fmla="*/ 87 h 248"/>
                    <a:gd name="T4" fmla="*/ 0 w 60"/>
                    <a:gd name="T5" fmla="*/ 65 h 248"/>
                    <a:gd name="T6" fmla="*/ 0 w 60"/>
                    <a:gd name="T7" fmla="*/ 44 h 248"/>
                    <a:gd name="T8" fmla="*/ 1 w 60"/>
                    <a:gd name="T9" fmla="*/ 22 h 248"/>
                    <a:gd name="T10" fmla="*/ 1 w 60"/>
                    <a:gd name="T11" fmla="*/ 0 h 248"/>
                    <a:gd name="T12" fmla="*/ 60 w 60"/>
                    <a:gd name="T13" fmla="*/ 159 h 248"/>
                    <a:gd name="T14" fmla="*/ 60 w 60"/>
                    <a:gd name="T15" fmla="*/ 181 h 248"/>
                    <a:gd name="T16" fmla="*/ 60 w 60"/>
                    <a:gd name="T17" fmla="*/ 203 h 248"/>
                    <a:gd name="T18" fmla="*/ 60 w 60"/>
                    <a:gd name="T19" fmla="*/ 225 h 248"/>
                    <a:gd name="T20" fmla="*/ 60 w 60"/>
                    <a:gd name="T21" fmla="*/ 248 h 24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0"/>
                    <a:gd name="T34" fmla="*/ 0 h 248"/>
                    <a:gd name="T35" fmla="*/ 60 w 60"/>
                    <a:gd name="T36" fmla="*/ 248 h 248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0" h="248">
                      <a:moveTo>
                        <a:pt x="60" y="248"/>
                      </a:moveTo>
                      <a:lnTo>
                        <a:pt x="0" y="87"/>
                      </a:lnTo>
                      <a:lnTo>
                        <a:pt x="0" y="65"/>
                      </a:lnTo>
                      <a:lnTo>
                        <a:pt x="0" y="44"/>
                      </a:lnTo>
                      <a:lnTo>
                        <a:pt x="1" y="22"/>
                      </a:lnTo>
                      <a:lnTo>
                        <a:pt x="1" y="0"/>
                      </a:lnTo>
                      <a:lnTo>
                        <a:pt x="60" y="159"/>
                      </a:lnTo>
                      <a:lnTo>
                        <a:pt x="60" y="181"/>
                      </a:lnTo>
                      <a:lnTo>
                        <a:pt x="60" y="203"/>
                      </a:lnTo>
                      <a:lnTo>
                        <a:pt x="60" y="225"/>
                      </a:lnTo>
                      <a:lnTo>
                        <a:pt x="60" y="248"/>
                      </a:lnTo>
                      <a:close/>
                    </a:path>
                  </a:pathLst>
                </a:custGeom>
                <a:solidFill>
                  <a:srgbClr val="E8EA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68" name="Freeform 115"/>
                <p:cNvSpPr>
                  <a:spLocks/>
                </p:cNvSpPr>
                <p:nvPr/>
              </p:nvSpPr>
              <p:spPr bwMode="auto">
                <a:xfrm>
                  <a:off x="6183" y="3539"/>
                  <a:ext cx="59" cy="245"/>
                </a:xfrm>
                <a:custGeom>
                  <a:avLst/>
                  <a:gdLst>
                    <a:gd name="T0" fmla="*/ 59 w 59"/>
                    <a:gd name="T1" fmla="*/ 245 h 245"/>
                    <a:gd name="T2" fmla="*/ 0 w 59"/>
                    <a:gd name="T3" fmla="*/ 86 h 245"/>
                    <a:gd name="T4" fmla="*/ 0 w 59"/>
                    <a:gd name="T5" fmla="*/ 65 h 245"/>
                    <a:gd name="T6" fmla="*/ 1 w 59"/>
                    <a:gd name="T7" fmla="*/ 43 h 245"/>
                    <a:gd name="T8" fmla="*/ 1 w 59"/>
                    <a:gd name="T9" fmla="*/ 22 h 245"/>
                    <a:gd name="T10" fmla="*/ 1 w 59"/>
                    <a:gd name="T11" fmla="*/ 0 h 245"/>
                    <a:gd name="T12" fmla="*/ 59 w 59"/>
                    <a:gd name="T13" fmla="*/ 155 h 245"/>
                    <a:gd name="T14" fmla="*/ 59 w 59"/>
                    <a:gd name="T15" fmla="*/ 178 h 245"/>
                    <a:gd name="T16" fmla="*/ 59 w 59"/>
                    <a:gd name="T17" fmla="*/ 200 h 245"/>
                    <a:gd name="T18" fmla="*/ 59 w 59"/>
                    <a:gd name="T19" fmla="*/ 222 h 245"/>
                    <a:gd name="T20" fmla="*/ 59 w 59"/>
                    <a:gd name="T21" fmla="*/ 245 h 24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9"/>
                    <a:gd name="T34" fmla="*/ 0 h 245"/>
                    <a:gd name="T35" fmla="*/ 59 w 59"/>
                    <a:gd name="T36" fmla="*/ 245 h 245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9" h="245">
                      <a:moveTo>
                        <a:pt x="59" y="245"/>
                      </a:moveTo>
                      <a:lnTo>
                        <a:pt x="0" y="86"/>
                      </a:lnTo>
                      <a:lnTo>
                        <a:pt x="0" y="65"/>
                      </a:lnTo>
                      <a:lnTo>
                        <a:pt x="1" y="43"/>
                      </a:lnTo>
                      <a:lnTo>
                        <a:pt x="1" y="22"/>
                      </a:lnTo>
                      <a:lnTo>
                        <a:pt x="1" y="0"/>
                      </a:lnTo>
                      <a:lnTo>
                        <a:pt x="59" y="155"/>
                      </a:lnTo>
                      <a:lnTo>
                        <a:pt x="59" y="178"/>
                      </a:lnTo>
                      <a:lnTo>
                        <a:pt x="59" y="200"/>
                      </a:lnTo>
                      <a:lnTo>
                        <a:pt x="59" y="222"/>
                      </a:lnTo>
                      <a:lnTo>
                        <a:pt x="59" y="245"/>
                      </a:lnTo>
                      <a:close/>
                    </a:path>
                  </a:pathLst>
                </a:custGeom>
                <a:solidFill>
                  <a:srgbClr val="EAED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69" name="Freeform 116"/>
                <p:cNvSpPr>
                  <a:spLocks/>
                </p:cNvSpPr>
                <p:nvPr/>
              </p:nvSpPr>
              <p:spPr bwMode="auto">
                <a:xfrm>
                  <a:off x="6184" y="3454"/>
                  <a:ext cx="58" cy="240"/>
                </a:xfrm>
                <a:custGeom>
                  <a:avLst/>
                  <a:gdLst>
                    <a:gd name="T0" fmla="*/ 58 w 58"/>
                    <a:gd name="T1" fmla="*/ 240 h 240"/>
                    <a:gd name="T2" fmla="*/ 0 w 58"/>
                    <a:gd name="T3" fmla="*/ 85 h 240"/>
                    <a:gd name="T4" fmla="*/ 0 w 58"/>
                    <a:gd name="T5" fmla="*/ 64 h 240"/>
                    <a:gd name="T6" fmla="*/ 1 w 58"/>
                    <a:gd name="T7" fmla="*/ 43 h 240"/>
                    <a:gd name="T8" fmla="*/ 1 w 58"/>
                    <a:gd name="T9" fmla="*/ 21 h 240"/>
                    <a:gd name="T10" fmla="*/ 2 w 58"/>
                    <a:gd name="T11" fmla="*/ 0 h 240"/>
                    <a:gd name="T12" fmla="*/ 58 w 58"/>
                    <a:gd name="T13" fmla="*/ 151 h 240"/>
                    <a:gd name="T14" fmla="*/ 58 w 58"/>
                    <a:gd name="T15" fmla="*/ 174 h 240"/>
                    <a:gd name="T16" fmla="*/ 58 w 58"/>
                    <a:gd name="T17" fmla="*/ 196 h 240"/>
                    <a:gd name="T18" fmla="*/ 58 w 58"/>
                    <a:gd name="T19" fmla="*/ 218 h 240"/>
                    <a:gd name="T20" fmla="*/ 58 w 58"/>
                    <a:gd name="T21" fmla="*/ 240 h 24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8"/>
                    <a:gd name="T34" fmla="*/ 0 h 240"/>
                    <a:gd name="T35" fmla="*/ 58 w 58"/>
                    <a:gd name="T36" fmla="*/ 240 h 24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8" h="240">
                      <a:moveTo>
                        <a:pt x="58" y="240"/>
                      </a:moveTo>
                      <a:lnTo>
                        <a:pt x="0" y="85"/>
                      </a:lnTo>
                      <a:lnTo>
                        <a:pt x="0" y="64"/>
                      </a:lnTo>
                      <a:lnTo>
                        <a:pt x="1" y="43"/>
                      </a:lnTo>
                      <a:lnTo>
                        <a:pt x="1" y="21"/>
                      </a:lnTo>
                      <a:lnTo>
                        <a:pt x="2" y="0"/>
                      </a:lnTo>
                      <a:lnTo>
                        <a:pt x="58" y="151"/>
                      </a:lnTo>
                      <a:lnTo>
                        <a:pt x="58" y="174"/>
                      </a:lnTo>
                      <a:lnTo>
                        <a:pt x="58" y="196"/>
                      </a:lnTo>
                      <a:lnTo>
                        <a:pt x="58" y="218"/>
                      </a:lnTo>
                      <a:lnTo>
                        <a:pt x="58" y="240"/>
                      </a:lnTo>
                      <a:close/>
                    </a:path>
                  </a:pathLst>
                </a:custGeom>
                <a:solidFill>
                  <a:srgbClr val="EFF2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70" name="Freeform 117"/>
                <p:cNvSpPr>
                  <a:spLocks/>
                </p:cNvSpPr>
                <p:nvPr/>
              </p:nvSpPr>
              <p:spPr bwMode="auto">
                <a:xfrm>
                  <a:off x="6186" y="3369"/>
                  <a:ext cx="56" cy="236"/>
                </a:xfrm>
                <a:custGeom>
                  <a:avLst/>
                  <a:gdLst>
                    <a:gd name="T0" fmla="*/ 56 w 56"/>
                    <a:gd name="T1" fmla="*/ 236 h 236"/>
                    <a:gd name="T2" fmla="*/ 0 w 56"/>
                    <a:gd name="T3" fmla="*/ 85 h 236"/>
                    <a:gd name="T4" fmla="*/ 0 w 56"/>
                    <a:gd name="T5" fmla="*/ 64 h 236"/>
                    <a:gd name="T6" fmla="*/ 0 w 56"/>
                    <a:gd name="T7" fmla="*/ 43 h 236"/>
                    <a:gd name="T8" fmla="*/ 1 w 56"/>
                    <a:gd name="T9" fmla="*/ 22 h 236"/>
                    <a:gd name="T10" fmla="*/ 1 w 56"/>
                    <a:gd name="T11" fmla="*/ 0 h 236"/>
                    <a:gd name="T12" fmla="*/ 56 w 56"/>
                    <a:gd name="T13" fmla="*/ 147 h 236"/>
                    <a:gd name="T14" fmla="*/ 56 w 56"/>
                    <a:gd name="T15" fmla="*/ 169 h 236"/>
                    <a:gd name="T16" fmla="*/ 56 w 56"/>
                    <a:gd name="T17" fmla="*/ 192 h 236"/>
                    <a:gd name="T18" fmla="*/ 56 w 56"/>
                    <a:gd name="T19" fmla="*/ 214 h 236"/>
                    <a:gd name="T20" fmla="*/ 56 w 56"/>
                    <a:gd name="T21" fmla="*/ 236 h 2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6"/>
                    <a:gd name="T34" fmla="*/ 0 h 236"/>
                    <a:gd name="T35" fmla="*/ 56 w 56"/>
                    <a:gd name="T36" fmla="*/ 236 h 2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6" h="236">
                      <a:moveTo>
                        <a:pt x="56" y="236"/>
                      </a:moveTo>
                      <a:lnTo>
                        <a:pt x="0" y="85"/>
                      </a:lnTo>
                      <a:lnTo>
                        <a:pt x="0" y="64"/>
                      </a:lnTo>
                      <a:lnTo>
                        <a:pt x="0" y="43"/>
                      </a:lnTo>
                      <a:lnTo>
                        <a:pt x="1" y="22"/>
                      </a:lnTo>
                      <a:lnTo>
                        <a:pt x="1" y="0"/>
                      </a:lnTo>
                      <a:lnTo>
                        <a:pt x="56" y="147"/>
                      </a:lnTo>
                      <a:lnTo>
                        <a:pt x="56" y="169"/>
                      </a:lnTo>
                      <a:lnTo>
                        <a:pt x="56" y="192"/>
                      </a:lnTo>
                      <a:lnTo>
                        <a:pt x="56" y="214"/>
                      </a:lnTo>
                      <a:lnTo>
                        <a:pt x="56" y="236"/>
                      </a:lnTo>
                      <a:close/>
                    </a:path>
                  </a:pathLst>
                </a:custGeom>
                <a:solidFill>
                  <a:srgbClr val="F4F4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71" name="Freeform 118"/>
                <p:cNvSpPr>
                  <a:spLocks/>
                </p:cNvSpPr>
                <p:nvPr/>
              </p:nvSpPr>
              <p:spPr bwMode="auto">
                <a:xfrm>
                  <a:off x="6187" y="3285"/>
                  <a:ext cx="55" cy="231"/>
                </a:xfrm>
                <a:custGeom>
                  <a:avLst/>
                  <a:gdLst>
                    <a:gd name="T0" fmla="*/ 55 w 55"/>
                    <a:gd name="T1" fmla="*/ 231 h 231"/>
                    <a:gd name="T2" fmla="*/ 0 w 55"/>
                    <a:gd name="T3" fmla="*/ 84 h 231"/>
                    <a:gd name="T4" fmla="*/ 1 w 55"/>
                    <a:gd name="T5" fmla="*/ 63 h 231"/>
                    <a:gd name="T6" fmla="*/ 1 w 55"/>
                    <a:gd name="T7" fmla="*/ 42 h 231"/>
                    <a:gd name="T8" fmla="*/ 1 w 55"/>
                    <a:gd name="T9" fmla="*/ 21 h 231"/>
                    <a:gd name="T10" fmla="*/ 2 w 55"/>
                    <a:gd name="T11" fmla="*/ 0 h 231"/>
                    <a:gd name="T12" fmla="*/ 55 w 55"/>
                    <a:gd name="T13" fmla="*/ 142 h 231"/>
                    <a:gd name="T14" fmla="*/ 55 w 55"/>
                    <a:gd name="T15" fmla="*/ 164 h 231"/>
                    <a:gd name="T16" fmla="*/ 55 w 55"/>
                    <a:gd name="T17" fmla="*/ 186 h 231"/>
                    <a:gd name="T18" fmla="*/ 55 w 55"/>
                    <a:gd name="T19" fmla="*/ 209 h 231"/>
                    <a:gd name="T20" fmla="*/ 55 w 55"/>
                    <a:gd name="T21" fmla="*/ 231 h 23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5"/>
                    <a:gd name="T34" fmla="*/ 0 h 231"/>
                    <a:gd name="T35" fmla="*/ 55 w 55"/>
                    <a:gd name="T36" fmla="*/ 231 h 23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5" h="231">
                      <a:moveTo>
                        <a:pt x="55" y="231"/>
                      </a:moveTo>
                      <a:lnTo>
                        <a:pt x="0" y="84"/>
                      </a:lnTo>
                      <a:lnTo>
                        <a:pt x="1" y="63"/>
                      </a:lnTo>
                      <a:lnTo>
                        <a:pt x="1" y="42"/>
                      </a:lnTo>
                      <a:lnTo>
                        <a:pt x="1" y="21"/>
                      </a:lnTo>
                      <a:lnTo>
                        <a:pt x="2" y="0"/>
                      </a:lnTo>
                      <a:lnTo>
                        <a:pt x="55" y="142"/>
                      </a:lnTo>
                      <a:lnTo>
                        <a:pt x="55" y="164"/>
                      </a:lnTo>
                      <a:lnTo>
                        <a:pt x="55" y="186"/>
                      </a:lnTo>
                      <a:lnTo>
                        <a:pt x="55" y="209"/>
                      </a:lnTo>
                      <a:lnTo>
                        <a:pt x="55" y="231"/>
                      </a:lnTo>
                      <a:close/>
                    </a:path>
                  </a:pathLst>
                </a:custGeom>
                <a:solidFill>
                  <a:srgbClr val="F9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72" name="Freeform 119"/>
                <p:cNvSpPr>
                  <a:spLocks/>
                </p:cNvSpPr>
                <p:nvPr/>
              </p:nvSpPr>
              <p:spPr bwMode="auto">
                <a:xfrm>
                  <a:off x="6189" y="3268"/>
                  <a:ext cx="53" cy="159"/>
                </a:xfrm>
                <a:custGeom>
                  <a:avLst/>
                  <a:gdLst>
                    <a:gd name="T0" fmla="*/ 53 w 53"/>
                    <a:gd name="T1" fmla="*/ 159 h 159"/>
                    <a:gd name="T2" fmla="*/ 0 w 53"/>
                    <a:gd name="T3" fmla="*/ 17 h 159"/>
                    <a:gd name="T4" fmla="*/ 0 w 53"/>
                    <a:gd name="T5" fmla="*/ 13 h 159"/>
                    <a:gd name="T6" fmla="*/ 0 w 53"/>
                    <a:gd name="T7" fmla="*/ 8 h 159"/>
                    <a:gd name="T8" fmla="*/ 0 w 53"/>
                    <a:gd name="T9" fmla="*/ 4 h 159"/>
                    <a:gd name="T10" fmla="*/ 0 w 53"/>
                    <a:gd name="T11" fmla="*/ 0 h 159"/>
                    <a:gd name="T12" fmla="*/ 2 w 53"/>
                    <a:gd name="T13" fmla="*/ 0 h 159"/>
                    <a:gd name="T14" fmla="*/ 4 w 53"/>
                    <a:gd name="T15" fmla="*/ 0 h 159"/>
                    <a:gd name="T16" fmla="*/ 5 w 53"/>
                    <a:gd name="T17" fmla="*/ 0 h 159"/>
                    <a:gd name="T18" fmla="*/ 7 w 53"/>
                    <a:gd name="T19" fmla="*/ 0 h 159"/>
                    <a:gd name="T20" fmla="*/ 9 w 53"/>
                    <a:gd name="T21" fmla="*/ 0 h 159"/>
                    <a:gd name="T22" fmla="*/ 10 w 53"/>
                    <a:gd name="T23" fmla="*/ 0 h 159"/>
                    <a:gd name="T24" fmla="*/ 12 w 53"/>
                    <a:gd name="T25" fmla="*/ 0 h 159"/>
                    <a:gd name="T26" fmla="*/ 14 w 53"/>
                    <a:gd name="T27" fmla="*/ 0 h 159"/>
                    <a:gd name="T28" fmla="*/ 15 w 53"/>
                    <a:gd name="T29" fmla="*/ 0 h 159"/>
                    <a:gd name="T30" fmla="*/ 17 w 53"/>
                    <a:gd name="T31" fmla="*/ 0 h 159"/>
                    <a:gd name="T32" fmla="*/ 19 w 53"/>
                    <a:gd name="T33" fmla="*/ 0 h 159"/>
                    <a:gd name="T34" fmla="*/ 20 w 53"/>
                    <a:gd name="T35" fmla="*/ 0 h 159"/>
                    <a:gd name="T36" fmla="*/ 22 w 53"/>
                    <a:gd name="T37" fmla="*/ 0 h 159"/>
                    <a:gd name="T38" fmla="*/ 24 w 53"/>
                    <a:gd name="T39" fmla="*/ 0 h 159"/>
                    <a:gd name="T40" fmla="*/ 25 w 53"/>
                    <a:gd name="T41" fmla="*/ 0 h 159"/>
                    <a:gd name="T42" fmla="*/ 27 w 53"/>
                    <a:gd name="T43" fmla="*/ 0 h 159"/>
                    <a:gd name="T44" fmla="*/ 53 w 53"/>
                    <a:gd name="T45" fmla="*/ 70 h 159"/>
                    <a:gd name="T46" fmla="*/ 53 w 53"/>
                    <a:gd name="T47" fmla="*/ 92 h 159"/>
                    <a:gd name="T48" fmla="*/ 53 w 53"/>
                    <a:gd name="T49" fmla="*/ 114 h 159"/>
                    <a:gd name="T50" fmla="*/ 53 w 53"/>
                    <a:gd name="T51" fmla="*/ 137 h 159"/>
                    <a:gd name="T52" fmla="*/ 53 w 53"/>
                    <a:gd name="T53" fmla="*/ 159 h 159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53"/>
                    <a:gd name="T82" fmla="*/ 0 h 159"/>
                    <a:gd name="T83" fmla="*/ 53 w 53"/>
                    <a:gd name="T84" fmla="*/ 159 h 159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53" h="159">
                      <a:moveTo>
                        <a:pt x="53" y="159"/>
                      </a:move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9" y="0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4" y="0"/>
                      </a:lnTo>
                      <a:lnTo>
                        <a:pt x="15" y="0"/>
                      </a:lnTo>
                      <a:lnTo>
                        <a:pt x="17" y="0"/>
                      </a:lnTo>
                      <a:lnTo>
                        <a:pt x="19" y="0"/>
                      </a:lnTo>
                      <a:lnTo>
                        <a:pt x="20" y="0"/>
                      </a:lnTo>
                      <a:lnTo>
                        <a:pt x="22" y="0"/>
                      </a:lnTo>
                      <a:lnTo>
                        <a:pt x="24" y="0"/>
                      </a:lnTo>
                      <a:lnTo>
                        <a:pt x="25" y="0"/>
                      </a:lnTo>
                      <a:lnTo>
                        <a:pt x="27" y="0"/>
                      </a:lnTo>
                      <a:lnTo>
                        <a:pt x="53" y="70"/>
                      </a:lnTo>
                      <a:lnTo>
                        <a:pt x="53" y="92"/>
                      </a:lnTo>
                      <a:lnTo>
                        <a:pt x="53" y="114"/>
                      </a:lnTo>
                      <a:lnTo>
                        <a:pt x="53" y="137"/>
                      </a:lnTo>
                      <a:lnTo>
                        <a:pt x="53" y="1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73" name="Freeform 120"/>
                <p:cNvSpPr>
                  <a:spLocks/>
                </p:cNvSpPr>
                <p:nvPr/>
              </p:nvSpPr>
              <p:spPr bwMode="auto">
                <a:xfrm>
                  <a:off x="6216" y="3268"/>
                  <a:ext cx="26" cy="70"/>
                </a:xfrm>
                <a:custGeom>
                  <a:avLst/>
                  <a:gdLst>
                    <a:gd name="T0" fmla="*/ 26 w 26"/>
                    <a:gd name="T1" fmla="*/ 70 h 70"/>
                    <a:gd name="T2" fmla="*/ 0 w 26"/>
                    <a:gd name="T3" fmla="*/ 0 h 70"/>
                    <a:gd name="T4" fmla="*/ 2 w 26"/>
                    <a:gd name="T5" fmla="*/ 0 h 70"/>
                    <a:gd name="T6" fmla="*/ 3 w 26"/>
                    <a:gd name="T7" fmla="*/ 0 h 70"/>
                    <a:gd name="T8" fmla="*/ 5 w 26"/>
                    <a:gd name="T9" fmla="*/ 0 h 70"/>
                    <a:gd name="T10" fmla="*/ 6 w 26"/>
                    <a:gd name="T11" fmla="*/ 0 h 70"/>
                    <a:gd name="T12" fmla="*/ 8 w 26"/>
                    <a:gd name="T13" fmla="*/ 0 h 70"/>
                    <a:gd name="T14" fmla="*/ 10 w 26"/>
                    <a:gd name="T15" fmla="*/ 0 h 70"/>
                    <a:gd name="T16" fmla="*/ 11 w 26"/>
                    <a:gd name="T17" fmla="*/ 0 h 70"/>
                    <a:gd name="T18" fmla="*/ 13 w 26"/>
                    <a:gd name="T19" fmla="*/ 0 h 70"/>
                    <a:gd name="T20" fmla="*/ 14 w 26"/>
                    <a:gd name="T21" fmla="*/ 1 h 70"/>
                    <a:gd name="T22" fmla="*/ 16 w 26"/>
                    <a:gd name="T23" fmla="*/ 1 h 70"/>
                    <a:gd name="T24" fmla="*/ 18 w 26"/>
                    <a:gd name="T25" fmla="*/ 1 h 70"/>
                    <a:gd name="T26" fmla="*/ 19 w 26"/>
                    <a:gd name="T27" fmla="*/ 1 h 70"/>
                    <a:gd name="T28" fmla="*/ 21 w 26"/>
                    <a:gd name="T29" fmla="*/ 1 h 70"/>
                    <a:gd name="T30" fmla="*/ 22 w 26"/>
                    <a:gd name="T31" fmla="*/ 1 h 70"/>
                    <a:gd name="T32" fmla="*/ 24 w 26"/>
                    <a:gd name="T33" fmla="*/ 1 h 70"/>
                    <a:gd name="T34" fmla="*/ 26 w 26"/>
                    <a:gd name="T35" fmla="*/ 1 h 70"/>
                    <a:gd name="T36" fmla="*/ 26 w 26"/>
                    <a:gd name="T37" fmla="*/ 18 h 70"/>
                    <a:gd name="T38" fmla="*/ 26 w 26"/>
                    <a:gd name="T39" fmla="*/ 35 h 70"/>
                    <a:gd name="T40" fmla="*/ 26 w 26"/>
                    <a:gd name="T41" fmla="*/ 53 h 70"/>
                    <a:gd name="T42" fmla="*/ 26 w 26"/>
                    <a:gd name="T43" fmla="*/ 70 h 7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6"/>
                    <a:gd name="T67" fmla="*/ 0 h 70"/>
                    <a:gd name="T68" fmla="*/ 26 w 26"/>
                    <a:gd name="T69" fmla="*/ 70 h 70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6" h="70">
                      <a:moveTo>
                        <a:pt x="26" y="7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6" y="0"/>
                      </a:lnTo>
                      <a:lnTo>
                        <a:pt x="8" y="0"/>
                      </a:lnTo>
                      <a:lnTo>
                        <a:pt x="10" y="0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14" y="1"/>
                      </a:lnTo>
                      <a:lnTo>
                        <a:pt x="16" y="1"/>
                      </a:lnTo>
                      <a:lnTo>
                        <a:pt x="18" y="1"/>
                      </a:lnTo>
                      <a:lnTo>
                        <a:pt x="19" y="1"/>
                      </a:lnTo>
                      <a:lnTo>
                        <a:pt x="21" y="1"/>
                      </a:lnTo>
                      <a:lnTo>
                        <a:pt x="22" y="1"/>
                      </a:lnTo>
                      <a:lnTo>
                        <a:pt x="24" y="1"/>
                      </a:lnTo>
                      <a:lnTo>
                        <a:pt x="26" y="1"/>
                      </a:lnTo>
                      <a:lnTo>
                        <a:pt x="26" y="18"/>
                      </a:lnTo>
                      <a:lnTo>
                        <a:pt x="26" y="35"/>
                      </a:lnTo>
                      <a:lnTo>
                        <a:pt x="26" y="53"/>
                      </a:lnTo>
                      <a:lnTo>
                        <a:pt x="26" y="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74" name="Freeform 121"/>
                <p:cNvSpPr>
                  <a:spLocks/>
                </p:cNvSpPr>
                <p:nvPr/>
              </p:nvSpPr>
              <p:spPr bwMode="auto">
                <a:xfrm>
                  <a:off x="6248" y="3328"/>
                  <a:ext cx="6" cy="156"/>
                </a:xfrm>
                <a:custGeom>
                  <a:avLst/>
                  <a:gdLst>
                    <a:gd name="T0" fmla="*/ 6 w 6"/>
                    <a:gd name="T1" fmla="*/ 8 h 156"/>
                    <a:gd name="T2" fmla="*/ 5 w 6"/>
                    <a:gd name="T3" fmla="*/ 44 h 156"/>
                    <a:gd name="T4" fmla="*/ 5 w 6"/>
                    <a:gd name="T5" fmla="*/ 81 h 156"/>
                    <a:gd name="T6" fmla="*/ 5 w 6"/>
                    <a:gd name="T7" fmla="*/ 117 h 156"/>
                    <a:gd name="T8" fmla="*/ 4 w 6"/>
                    <a:gd name="T9" fmla="*/ 154 h 156"/>
                    <a:gd name="T10" fmla="*/ 3 w 6"/>
                    <a:gd name="T11" fmla="*/ 155 h 156"/>
                    <a:gd name="T12" fmla="*/ 2 w 6"/>
                    <a:gd name="T13" fmla="*/ 156 h 156"/>
                    <a:gd name="T14" fmla="*/ 1 w 6"/>
                    <a:gd name="T15" fmla="*/ 156 h 156"/>
                    <a:gd name="T16" fmla="*/ 0 w 6"/>
                    <a:gd name="T17" fmla="*/ 156 h 156"/>
                    <a:gd name="T18" fmla="*/ 0 w 6"/>
                    <a:gd name="T19" fmla="*/ 118 h 156"/>
                    <a:gd name="T20" fmla="*/ 0 w 6"/>
                    <a:gd name="T21" fmla="*/ 79 h 156"/>
                    <a:gd name="T22" fmla="*/ 0 w 6"/>
                    <a:gd name="T23" fmla="*/ 41 h 156"/>
                    <a:gd name="T24" fmla="*/ 0 w 6"/>
                    <a:gd name="T25" fmla="*/ 2 h 156"/>
                    <a:gd name="T26" fmla="*/ 1 w 6"/>
                    <a:gd name="T27" fmla="*/ 0 h 156"/>
                    <a:gd name="T28" fmla="*/ 3 w 6"/>
                    <a:gd name="T29" fmla="*/ 0 h 156"/>
                    <a:gd name="T30" fmla="*/ 4 w 6"/>
                    <a:gd name="T31" fmla="*/ 1 h 156"/>
                    <a:gd name="T32" fmla="*/ 4 w 6"/>
                    <a:gd name="T33" fmla="*/ 2 h 156"/>
                    <a:gd name="T34" fmla="*/ 5 w 6"/>
                    <a:gd name="T35" fmla="*/ 3 h 156"/>
                    <a:gd name="T36" fmla="*/ 5 w 6"/>
                    <a:gd name="T37" fmla="*/ 5 h 156"/>
                    <a:gd name="T38" fmla="*/ 6 w 6"/>
                    <a:gd name="T39" fmla="*/ 7 h 156"/>
                    <a:gd name="T40" fmla="*/ 6 w 6"/>
                    <a:gd name="T41" fmla="*/ 8 h 156"/>
                    <a:gd name="T42" fmla="*/ 6 w 6"/>
                    <a:gd name="T43" fmla="*/ 8 h 156"/>
                    <a:gd name="T44" fmla="*/ 6 w 6"/>
                    <a:gd name="T45" fmla="*/ 8 h 15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6"/>
                    <a:gd name="T70" fmla="*/ 0 h 156"/>
                    <a:gd name="T71" fmla="*/ 6 w 6"/>
                    <a:gd name="T72" fmla="*/ 156 h 15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6" h="156">
                      <a:moveTo>
                        <a:pt x="6" y="8"/>
                      </a:moveTo>
                      <a:lnTo>
                        <a:pt x="5" y="44"/>
                      </a:lnTo>
                      <a:lnTo>
                        <a:pt x="5" y="81"/>
                      </a:lnTo>
                      <a:lnTo>
                        <a:pt x="5" y="117"/>
                      </a:lnTo>
                      <a:lnTo>
                        <a:pt x="4" y="154"/>
                      </a:lnTo>
                      <a:lnTo>
                        <a:pt x="3" y="155"/>
                      </a:lnTo>
                      <a:lnTo>
                        <a:pt x="2" y="156"/>
                      </a:lnTo>
                      <a:lnTo>
                        <a:pt x="1" y="156"/>
                      </a:lnTo>
                      <a:lnTo>
                        <a:pt x="0" y="156"/>
                      </a:lnTo>
                      <a:lnTo>
                        <a:pt x="0" y="118"/>
                      </a:lnTo>
                      <a:lnTo>
                        <a:pt x="0" y="79"/>
                      </a:lnTo>
                      <a:lnTo>
                        <a:pt x="0" y="41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4" y="1"/>
                      </a:lnTo>
                      <a:lnTo>
                        <a:pt x="4" y="2"/>
                      </a:lnTo>
                      <a:lnTo>
                        <a:pt x="5" y="3"/>
                      </a:lnTo>
                      <a:lnTo>
                        <a:pt x="5" y="5"/>
                      </a:lnTo>
                      <a:lnTo>
                        <a:pt x="6" y="7"/>
                      </a:lnTo>
                      <a:lnTo>
                        <a:pt x="6" y="8"/>
                      </a:lnTo>
                      <a:close/>
                    </a:path>
                  </a:pathLst>
                </a:custGeom>
                <a:solidFill>
                  <a:srgbClr val="0002B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75" name="Freeform 122"/>
                <p:cNvSpPr>
                  <a:spLocks/>
                </p:cNvSpPr>
                <p:nvPr/>
              </p:nvSpPr>
              <p:spPr bwMode="auto">
                <a:xfrm>
                  <a:off x="5646" y="3350"/>
                  <a:ext cx="90" cy="54"/>
                </a:xfrm>
                <a:custGeom>
                  <a:avLst/>
                  <a:gdLst>
                    <a:gd name="T0" fmla="*/ 90 w 90"/>
                    <a:gd name="T1" fmla="*/ 0 h 54"/>
                    <a:gd name="T2" fmla="*/ 14 w 90"/>
                    <a:gd name="T3" fmla="*/ 52 h 54"/>
                    <a:gd name="T4" fmla="*/ 2 w 90"/>
                    <a:gd name="T5" fmla="*/ 54 h 54"/>
                    <a:gd name="T6" fmla="*/ 1 w 90"/>
                    <a:gd name="T7" fmla="*/ 42 h 54"/>
                    <a:gd name="T8" fmla="*/ 0 w 90"/>
                    <a:gd name="T9" fmla="*/ 30 h 54"/>
                    <a:gd name="T10" fmla="*/ 1 w 90"/>
                    <a:gd name="T11" fmla="*/ 18 h 54"/>
                    <a:gd name="T12" fmla="*/ 2 w 90"/>
                    <a:gd name="T13" fmla="*/ 7 h 54"/>
                    <a:gd name="T14" fmla="*/ 8 w 90"/>
                    <a:gd name="T15" fmla="*/ 7 h 54"/>
                    <a:gd name="T16" fmla="*/ 13 w 90"/>
                    <a:gd name="T17" fmla="*/ 6 h 54"/>
                    <a:gd name="T18" fmla="*/ 19 w 90"/>
                    <a:gd name="T19" fmla="*/ 6 h 54"/>
                    <a:gd name="T20" fmla="*/ 24 w 90"/>
                    <a:gd name="T21" fmla="*/ 5 h 54"/>
                    <a:gd name="T22" fmla="*/ 30 w 90"/>
                    <a:gd name="T23" fmla="*/ 5 h 54"/>
                    <a:gd name="T24" fmla="*/ 35 w 90"/>
                    <a:gd name="T25" fmla="*/ 4 h 54"/>
                    <a:gd name="T26" fmla="*/ 40 w 90"/>
                    <a:gd name="T27" fmla="*/ 4 h 54"/>
                    <a:gd name="T28" fmla="*/ 46 w 90"/>
                    <a:gd name="T29" fmla="*/ 3 h 54"/>
                    <a:gd name="T30" fmla="*/ 51 w 90"/>
                    <a:gd name="T31" fmla="*/ 3 h 54"/>
                    <a:gd name="T32" fmla="*/ 57 w 90"/>
                    <a:gd name="T33" fmla="*/ 2 h 54"/>
                    <a:gd name="T34" fmla="*/ 62 w 90"/>
                    <a:gd name="T35" fmla="*/ 2 h 54"/>
                    <a:gd name="T36" fmla="*/ 68 w 90"/>
                    <a:gd name="T37" fmla="*/ 1 h 54"/>
                    <a:gd name="T38" fmla="*/ 73 w 90"/>
                    <a:gd name="T39" fmla="*/ 1 h 54"/>
                    <a:gd name="T40" fmla="*/ 79 w 90"/>
                    <a:gd name="T41" fmla="*/ 1 h 54"/>
                    <a:gd name="T42" fmla="*/ 84 w 90"/>
                    <a:gd name="T43" fmla="*/ 0 h 54"/>
                    <a:gd name="T44" fmla="*/ 90 w 90"/>
                    <a:gd name="T45" fmla="*/ 0 h 5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90"/>
                    <a:gd name="T70" fmla="*/ 0 h 54"/>
                    <a:gd name="T71" fmla="*/ 90 w 90"/>
                    <a:gd name="T72" fmla="*/ 54 h 54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90" h="54">
                      <a:moveTo>
                        <a:pt x="90" y="0"/>
                      </a:moveTo>
                      <a:lnTo>
                        <a:pt x="14" y="52"/>
                      </a:lnTo>
                      <a:lnTo>
                        <a:pt x="2" y="54"/>
                      </a:lnTo>
                      <a:lnTo>
                        <a:pt x="1" y="42"/>
                      </a:lnTo>
                      <a:lnTo>
                        <a:pt x="0" y="30"/>
                      </a:lnTo>
                      <a:lnTo>
                        <a:pt x="1" y="18"/>
                      </a:lnTo>
                      <a:lnTo>
                        <a:pt x="2" y="7"/>
                      </a:lnTo>
                      <a:lnTo>
                        <a:pt x="8" y="7"/>
                      </a:lnTo>
                      <a:lnTo>
                        <a:pt x="13" y="6"/>
                      </a:lnTo>
                      <a:lnTo>
                        <a:pt x="19" y="6"/>
                      </a:lnTo>
                      <a:lnTo>
                        <a:pt x="24" y="5"/>
                      </a:lnTo>
                      <a:lnTo>
                        <a:pt x="30" y="5"/>
                      </a:lnTo>
                      <a:lnTo>
                        <a:pt x="35" y="4"/>
                      </a:lnTo>
                      <a:lnTo>
                        <a:pt x="40" y="4"/>
                      </a:lnTo>
                      <a:lnTo>
                        <a:pt x="46" y="3"/>
                      </a:lnTo>
                      <a:lnTo>
                        <a:pt x="51" y="3"/>
                      </a:lnTo>
                      <a:lnTo>
                        <a:pt x="57" y="2"/>
                      </a:lnTo>
                      <a:lnTo>
                        <a:pt x="62" y="2"/>
                      </a:lnTo>
                      <a:lnTo>
                        <a:pt x="68" y="1"/>
                      </a:lnTo>
                      <a:lnTo>
                        <a:pt x="73" y="1"/>
                      </a:lnTo>
                      <a:lnTo>
                        <a:pt x="79" y="1"/>
                      </a:lnTo>
                      <a:lnTo>
                        <a:pt x="84" y="0"/>
                      </a:lnTo>
                      <a:lnTo>
                        <a:pt x="90" y="0"/>
                      </a:lnTo>
                      <a:close/>
                    </a:path>
                  </a:pathLst>
                </a:custGeom>
                <a:solidFill>
                  <a:srgbClr val="DD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76" name="Freeform 123"/>
                <p:cNvSpPr>
                  <a:spLocks/>
                </p:cNvSpPr>
                <p:nvPr/>
              </p:nvSpPr>
              <p:spPr bwMode="auto">
                <a:xfrm>
                  <a:off x="5660" y="3349"/>
                  <a:ext cx="91" cy="53"/>
                </a:xfrm>
                <a:custGeom>
                  <a:avLst/>
                  <a:gdLst>
                    <a:gd name="T0" fmla="*/ 0 w 91"/>
                    <a:gd name="T1" fmla="*/ 53 h 53"/>
                    <a:gd name="T2" fmla="*/ 76 w 91"/>
                    <a:gd name="T3" fmla="*/ 1 h 53"/>
                    <a:gd name="T4" fmla="*/ 78 w 91"/>
                    <a:gd name="T5" fmla="*/ 0 h 53"/>
                    <a:gd name="T6" fmla="*/ 80 w 91"/>
                    <a:gd name="T7" fmla="*/ 0 h 53"/>
                    <a:gd name="T8" fmla="*/ 82 w 91"/>
                    <a:gd name="T9" fmla="*/ 0 h 53"/>
                    <a:gd name="T10" fmla="*/ 83 w 91"/>
                    <a:gd name="T11" fmla="*/ 0 h 53"/>
                    <a:gd name="T12" fmla="*/ 85 w 91"/>
                    <a:gd name="T13" fmla="*/ 0 h 53"/>
                    <a:gd name="T14" fmla="*/ 87 w 91"/>
                    <a:gd name="T15" fmla="*/ 0 h 53"/>
                    <a:gd name="T16" fmla="*/ 89 w 91"/>
                    <a:gd name="T17" fmla="*/ 0 h 53"/>
                    <a:gd name="T18" fmla="*/ 91 w 91"/>
                    <a:gd name="T19" fmla="*/ 0 h 53"/>
                    <a:gd name="T20" fmla="*/ 16 w 91"/>
                    <a:gd name="T21" fmla="*/ 52 h 53"/>
                    <a:gd name="T22" fmla="*/ 0 w 91"/>
                    <a:gd name="T23" fmla="*/ 53 h 5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91"/>
                    <a:gd name="T37" fmla="*/ 0 h 53"/>
                    <a:gd name="T38" fmla="*/ 91 w 91"/>
                    <a:gd name="T39" fmla="*/ 53 h 5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91" h="53">
                      <a:moveTo>
                        <a:pt x="0" y="53"/>
                      </a:moveTo>
                      <a:lnTo>
                        <a:pt x="76" y="1"/>
                      </a:lnTo>
                      <a:lnTo>
                        <a:pt x="78" y="0"/>
                      </a:lnTo>
                      <a:lnTo>
                        <a:pt x="80" y="0"/>
                      </a:lnTo>
                      <a:lnTo>
                        <a:pt x="82" y="0"/>
                      </a:lnTo>
                      <a:lnTo>
                        <a:pt x="83" y="0"/>
                      </a:lnTo>
                      <a:lnTo>
                        <a:pt x="85" y="0"/>
                      </a:lnTo>
                      <a:lnTo>
                        <a:pt x="87" y="0"/>
                      </a:lnTo>
                      <a:lnTo>
                        <a:pt x="89" y="0"/>
                      </a:lnTo>
                      <a:lnTo>
                        <a:pt x="91" y="0"/>
                      </a:lnTo>
                      <a:lnTo>
                        <a:pt x="16" y="52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solidFill>
                  <a:srgbClr val="DD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77" name="Freeform 124"/>
                <p:cNvSpPr>
                  <a:spLocks/>
                </p:cNvSpPr>
                <p:nvPr/>
              </p:nvSpPr>
              <p:spPr bwMode="auto">
                <a:xfrm>
                  <a:off x="5676" y="3348"/>
                  <a:ext cx="90" cy="53"/>
                </a:xfrm>
                <a:custGeom>
                  <a:avLst/>
                  <a:gdLst>
                    <a:gd name="T0" fmla="*/ 0 w 90"/>
                    <a:gd name="T1" fmla="*/ 53 h 53"/>
                    <a:gd name="T2" fmla="*/ 75 w 90"/>
                    <a:gd name="T3" fmla="*/ 1 h 53"/>
                    <a:gd name="T4" fmla="*/ 77 w 90"/>
                    <a:gd name="T5" fmla="*/ 0 h 53"/>
                    <a:gd name="T6" fmla="*/ 79 w 90"/>
                    <a:gd name="T7" fmla="*/ 0 h 53"/>
                    <a:gd name="T8" fmla="*/ 81 w 90"/>
                    <a:gd name="T9" fmla="*/ 0 h 53"/>
                    <a:gd name="T10" fmla="*/ 83 w 90"/>
                    <a:gd name="T11" fmla="*/ 0 h 53"/>
                    <a:gd name="T12" fmla="*/ 85 w 90"/>
                    <a:gd name="T13" fmla="*/ 0 h 53"/>
                    <a:gd name="T14" fmla="*/ 87 w 90"/>
                    <a:gd name="T15" fmla="*/ 0 h 53"/>
                    <a:gd name="T16" fmla="*/ 88 w 90"/>
                    <a:gd name="T17" fmla="*/ 0 h 53"/>
                    <a:gd name="T18" fmla="*/ 90 w 90"/>
                    <a:gd name="T19" fmla="*/ 0 h 53"/>
                    <a:gd name="T20" fmla="*/ 15 w 90"/>
                    <a:gd name="T21" fmla="*/ 52 h 53"/>
                    <a:gd name="T22" fmla="*/ 0 w 90"/>
                    <a:gd name="T23" fmla="*/ 53 h 5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90"/>
                    <a:gd name="T37" fmla="*/ 0 h 53"/>
                    <a:gd name="T38" fmla="*/ 90 w 90"/>
                    <a:gd name="T39" fmla="*/ 53 h 5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90" h="53">
                      <a:moveTo>
                        <a:pt x="0" y="53"/>
                      </a:moveTo>
                      <a:lnTo>
                        <a:pt x="75" y="1"/>
                      </a:lnTo>
                      <a:lnTo>
                        <a:pt x="77" y="0"/>
                      </a:lnTo>
                      <a:lnTo>
                        <a:pt x="79" y="0"/>
                      </a:lnTo>
                      <a:lnTo>
                        <a:pt x="81" y="0"/>
                      </a:lnTo>
                      <a:lnTo>
                        <a:pt x="83" y="0"/>
                      </a:lnTo>
                      <a:lnTo>
                        <a:pt x="85" y="0"/>
                      </a:lnTo>
                      <a:lnTo>
                        <a:pt x="87" y="0"/>
                      </a:lnTo>
                      <a:lnTo>
                        <a:pt x="88" y="0"/>
                      </a:lnTo>
                      <a:lnTo>
                        <a:pt x="90" y="0"/>
                      </a:lnTo>
                      <a:lnTo>
                        <a:pt x="15" y="52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solidFill>
                  <a:srgbClr val="E2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78" name="Freeform 125"/>
                <p:cNvSpPr>
                  <a:spLocks/>
                </p:cNvSpPr>
                <p:nvPr/>
              </p:nvSpPr>
              <p:spPr bwMode="auto">
                <a:xfrm>
                  <a:off x="5691" y="3346"/>
                  <a:ext cx="91" cy="54"/>
                </a:xfrm>
                <a:custGeom>
                  <a:avLst/>
                  <a:gdLst>
                    <a:gd name="T0" fmla="*/ 0 w 91"/>
                    <a:gd name="T1" fmla="*/ 54 h 54"/>
                    <a:gd name="T2" fmla="*/ 75 w 91"/>
                    <a:gd name="T3" fmla="*/ 2 h 54"/>
                    <a:gd name="T4" fmla="*/ 77 w 91"/>
                    <a:gd name="T5" fmla="*/ 1 h 54"/>
                    <a:gd name="T6" fmla="*/ 79 w 91"/>
                    <a:gd name="T7" fmla="*/ 1 h 54"/>
                    <a:gd name="T8" fmla="*/ 81 w 91"/>
                    <a:gd name="T9" fmla="*/ 1 h 54"/>
                    <a:gd name="T10" fmla="*/ 83 w 91"/>
                    <a:gd name="T11" fmla="*/ 1 h 54"/>
                    <a:gd name="T12" fmla="*/ 85 w 91"/>
                    <a:gd name="T13" fmla="*/ 1 h 54"/>
                    <a:gd name="T14" fmla="*/ 87 w 91"/>
                    <a:gd name="T15" fmla="*/ 1 h 54"/>
                    <a:gd name="T16" fmla="*/ 89 w 91"/>
                    <a:gd name="T17" fmla="*/ 1 h 54"/>
                    <a:gd name="T18" fmla="*/ 91 w 91"/>
                    <a:gd name="T19" fmla="*/ 0 h 54"/>
                    <a:gd name="T20" fmla="*/ 16 w 91"/>
                    <a:gd name="T21" fmla="*/ 53 h 54"/>
                    <a:gd name="T22" fmla="*/ 0 w 91"/>
                    <a:gd name="T23" fmla="*/ 54 h 5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91"/>
                    <a:gd name="T37" fmla="*/ 0 h 54"/>
                    <a:gd name="T38" fmla="*/ 91 w 91"/>
                    <a:gd name="T39" fmla="*/ 54 h 5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91" h="54">
                      <a:moveTo>
                        <a:pt x="0" y="54"/>
                      </a:moveTo>
                      <a:lnTo>
                        <a:pt x="75" y="2"/>
                      </a:lnTo>
                      <a:lnTo>
                        <a:pt x="77" y="1"/>
                      </a:lnTo>
                      <a:lnTo>
                        <a:pt x="79" y="1"/>
                      </a:lnTo>
                      <a:lnTo>
                        <a:pt x="81" y="1"/>
                      </a:lnTo>
                      <a:lnTo>
                        <a:pt x="83" y="1"/>
                      </a:lnTo>
                      <a:lnTo>
                        <a:pt x="85" y="1"/>
                      </a:lnTo>
                      <a:lnTo>
                        <a:pt x="87" y="1"/>
                      </a:lnTo>
                      <a:lnTo>
                        <a:pt x="89" y="1"/>
                      </a:lnTo>
                      <a:lnTo>
                        <a:pt x="91" y="0"/>
                      </a:lnTo>
                      <a:lnTo>
                        <a:pt x="16" y="53"/>
                      </a:lnTo>
                      <a:lnTo>
                        <a:pt x="0" y="54"/>
                      </a:lnTo>
                      <a:close/>
                    </a:path>
                  </a:pathLst>
                </a:custGeom>
                <a:solidFill>
                  <a:srgbClr val="E5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79" name="Freeform 126"/>
                <p:cNvSpPr>
                  <a:spLocks/>
                </p:cNvSpPr>
                <p:nvPr/>
              </p:nvSpPr>
              <p:spPr bwMode="auto">
                <a:xfrm>
                  <a:off x="5707" y="3345"/>
                  <a:ext cx="90" cy="54"/>
                </a:xfrm>
                <a:custGeom>
                  <a:avLst/>
                  <a:gdLst>
                    <a:gd name="T0" fmla="*/ 0 w 90"/>
                    <a:gd name="T1" fmla="*/ 54 h 54"/>
                    <a:gd name="T2" fmla="*/ 75 w 90"/>
                    <a:gd name="T3" fmla="*/ 1 h 54"/>
                    <a:gd name="T4" fmla="*/ 76 w 90"/>
                    <a:gd name="T5" fmla="*/ 1 h 54"/>
                    <a:gd name="T6" fmla="*/ 78 w 90"/>
                    <a:gd name="T7" fmla="*/ 1 h 54"/>
                    <a:gd name="T8" fmla="*/ 80 w 90"/>
                    <a:gd name="T9" fmla="*/ 1 h 54"/>
                    <a:gd name="T10" fmla="*/ 82 w 90"/>
                    <a:gd name="T11" fmla="*/ 1 h 54"/>
                    <a:gd name="T12" fmla="*/ 84 w 90"/>
                    <a:gd name="T13" fmla="*/ 1 h 54"/>
                    <a:gd name="T14" fmla="*/ 86 w 90"/>
                    <a:gd name="T15" fmla="*/ 1 h 54"/>
                    <a:gd name="T16" fmla="*/ 88 w 90"/>
                    <a:gd name="T17" fmla="*/ 1 h 54"/>
                    <a:gd name="T18" fmla="*/ 90 w 90"/>
                    <a:gd name="T19" fmla="*/ 0 h 54"/>
                    <a:gd name="T20" fmla="*/ 15 w 90"/>
                    <a:gd name="T21" fmla="*/ 53 h 54"/>
                    <a:gd name="T22" fmla="*/ 0 w 90"/>
                    <a:gd name="T23" fmla="*/ 54 h 5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90"/>
                    <a:gd name="T37" fmla="*/ 0 h 54"/>
                    <a:gd name="T38" fmla="*/ 90 w 90"/>
                    <a:gd name="T39" fmla="*/ 54 h 5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90" h="54">
                      <a:moveTo>
                        <a:pt x="0" y="54"/>
                      </a:moveTo>
                      <a:lnTo>
                        <a:pt x="75" y="1"/>
                      </a:lnTo>
                      <a:lnTo>
                        <a:pt x="76" y="1"/>
                      </a:lnTo>
                      <a:lnTo>
                        <a:pt x="78" y="1"/>
                      </a:lnTo>
                      <a:lnTo>
                        <a:pt x="80" y="1"/>
                      </a:lnTo>
                      <a:lnTo>
                        <a:pt x="82" y="1"/>
                      </a:lnTo>
                      <a:lnTo>
                        <a:pt x="84" y="1"/>
                      </a:lnTo>
                      <a:lnTo>
                        <a:pt x="86" y="1"/>
                      </a:lnTo>
                      <a:lnTo>
                        <a:pt x="88" y="1"/>
                      </a:lnTo>
                      <a:lnTo>
                        <a:pt x="90" y="0"/>
                      </a:lnTo>
                      <a:lnTo>
                        <a:pt x="15" y="53"/>
                      </a:lnTo>
                      <a:lnTo>
                        <a:pt x="0" y="54"/>
                      </a:lnTo>
                      <a:close/>
                    </a:path>
                  </a:pathLst>
                </a:custGeom>
                <a:solidFill>
                  <a:srgbClr val="EA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80" name="Freeform 127"/>
                <p:cNvSpPr>
                  <a:spLocks/>
                </p:cNvSpPr>
                <p:nvPr/>
              </p:nvSpPr>
              <p:spPr bwMode="auto">
                <a:xfrm>
                  <a:off x="5722" y="3344"/>
                  <a:ext cx="90" cy="54"/>
                </a:xfrm>
                <a:custGeom>
                  <a:avLst/>
                  <a:gdLst>
                    <a:gd name="T0" fmla="*/ 0 w 90"/>
                    <a:gd name="T1" fmla="*/ 54 h 54"/>
                    <a:gd name="T2" fmla="*/ 75 w 90"/>
                    <a:gd name="T3" fmla="*/ 1 h 54"/>
                    <a:gd name="T4" fmla="*/ 76 w 90"/>
                    <a:gd name="T5" fmla="*/ 1 h 54"/>
                    <a:gd name="T6" fmla="*/ 79 w 90"/>
                    <a:gd name="T7" fmla="*/ 1 h 54"/>
                    <a:gd name="T8" fmla="*/ 80 w 90"/>
                    <a:gd name="T9" fmla="*/ 1 h 54"/>
                    <a:gd name="T10" fmla="*/ 82 w 90"/>
                    <a:gd name="T11" fmla="*/ 1 h 54"/>
                    <a:gd name="T12" fmla="*/ 84 w 90"/>
                    <a:gd name="T13" fmla="*/ 1 h 54"/>
                    <a:gd name="T14" fmla="*/ 86 w 90"/>
                    <a:gd name="T15" fmla="*/ 1 h 54"/>
                    <a:gd name="T16" fmla="*/ 88 w 90"/>
                    <a:gd name="T17" fmla="*/ 1 h 54"/>
                    <a:gd name="T18" fmla="*/ 90 w 90"/>
                    <a:gd name="T19" fmla="*/ 0 h 54"/>
                    <a:gd name="T20" fmla="*/ 15 w 90"/>
                    <a:gd name="T21" fmla="*/ 52 h 54"/>
                    <a:gd name="T22" fmla="*/ 0 w 90"/>
                    <a:gd name="T23" fmla="*/ 54 h 5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90"/>
                    <a:gd name="T37" fmla="*/ 0 h 54"/>
                    <a:gd name="T38" fmla="*/ 90 w 90"/>
                    <a:gd name="T39" fmla="*/ 54 h 5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90" h="54">
                      <a:moveTo>
                        <a:pt x="0" y="54"/>
                      </a:moveTo>
                      <a:lnTo>
                        <a:pt x="75" y="1"/>
                      </a:lnTo>
                      <a:lnTo>
                        <a:pt x="76" y="1"/>
                      </a:lnTo>
                      <a:lnTo>
                        <a:pt x="79" y="1"/>
                      </a:lnTo>
                      <a:lnTo>
                        <a:pt x="80" y="1"/>
                      </a:lnTo>
                      <a:lnTo>
                        <a:pt x="82" y="1"/>
                      </a:lnTo>
                      <a:lnTo>
                        <a:pt x="84" y="1"/>
                      </a:lnTo>
                      <a:lnTo>
                        <a:pt x="86" y="1"/>
                      </a:lnTo>
                      <a:lnTo>
                        <a:pt x="88" y="1"/>
                      </a:lnTo>
                      <a:lnTo>
                        <a:pt x="90" y="0"/>
                      </a:lnTo>
                      <a:lnTo>
                        <a:pt x="15" y="52"/>
                      </a:lnTo>
                      <a:lnTo>
                        <a:pt x="0" y="54"/>
                      </a:lnTo>
                      <a:close/>
                    </a:path>
                  </a:pathLst>
                </a:custGeom>
                <a:solidFill>
                  <a:srgbClr val="ED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81" name="Freeform 128"/>
                <p:cNvSpPr>
                  <a:spLocks/>
                </p:cNvSpPr>
                <p:nvPr/>
              </p:nvSpPr>
              <p:spPr bwMode="auto">
                <a:xfrm>
                  <a:off x="5737" y="3343"/>
                  <a:ext cx="90" cy="53"/>
                </a:xfrm>
                <a:custGeom>
                  <a:avLst/>
                  <a:gdLst>
                    <a:gd name="T0" fmla="*/ 0 w 90"/>
                    <a:gd name="T1" fmla="*/ 53 h 53"/>
                    <a:gd name="T2" fmla="*/ 75 w 90"/>
                    <a:gd name="T3" fmla="*/ 1 h 53"/>
                    <a:gd name="T4" fmla="*/ 77 w 90"/>
                    <a:gd name="T5" fmla="*/ 1 h 53"/>
                    <a:gd name="T6" fmla="*/ 79 w 90"/>
                    <a:gd name="T7" fmla="*/ 1 h 53"/>
                    <a:gd name="T8" fmla="*/ 80 w 90"/>
                    <a:gd name="T9" fmla="*/ 1 h 53"/>
                    <a:gd name="T10" fmla="*/ 82 w 90"/>
                    <a:gd name="T11" fmla="*/ 1 h 53"/>
                    <a:gd name="T12" fmla="*/ 84 w 90"/>
                    <a:gd name="T13" fmla="*/ 1 h 53"/>
                    <a:gd name="T14" fmla="*/ 86 w 90"/>
                    <a:gd name="T15" fmla="*/ 1 h 53"/>
                    <a:gd name="T16" fmla="*/ 88 w 90"/>
                    <a:gd name="T17" fmla="*/ 0 h 53"/>
                    <a:gd name="T18" fmla="*/ 90 w 90"/>
                    <a:gd name="T19" fmla="*/ 0 h 53"/>
                    <a:gd name="T20" fmla="*/ 15 w 90"/>
                    <a:gd name="T21" fmla="*/ 52 h 53"/>
                    <a:gd name="T22" fmla="*/ 0 w 90"/>
                    <a:gd name="T23" fmla="*/ 53 h 5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90"/>
                    <a:gd name="T37" fmla="*/ 0 h 53"/>
                    <a:gd name="T38" fmla="*/ 90 w 90"/>
                    <a:gd name="T39" fmla="*/ 53 h 5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90" h="53">
                      <a:moveTo>
                        <a:pt x="0" y="53"/>
                      </a:moveTo>
                      <a:lnTo>
                        <a:pt x="75" y="1"/>
                      </a:lnTo>
                      <a:lnTo>
                        <a:pt x="77" y="1"/>
                      </a:lnTo>
                      <a:lnTo>
                        <a:pt x="79" y="1"/>
                      </a:lnTo>
                      <a:lnTo>
                        <a:pt x="80" y="1"/>
                      </a:lnTo>
                      <a:lnTo>
                        <a:pt x="82" y="1"/>
                      </a:lnTo>
                      <a:lnTo>
                        <a:pt x="84" y="1"/>
                      </a:lnTo>
                      <a:lnTo>
                        <a:pt x="86" y="1"/>
                      </a:lnTo>
                      <a:lnTo>
                        <a:pt x="88" y="0"/>
                      </a:lnTo>
                      <a:lnTo>
                        <a:pt x="90" y="0"/>
                      </a:lnTo>
                      <a:lnTo>
                        <a:pt x="15" y="52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solidFill>
                  <a:srgbClr val="F2F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82" name="Freeform 129"/>
                <p:cNvSpPr>
                  <a:spLocks/>
                </p:cNvSpPr>
                <p:nvPr/>
              </p:nvSpPr>
              <p:spPr bwMode="auto">
                <a:xfrm>
                  <a:off x="5752" y="3343"/>
                  <a:ext cx="81" cy="52"/>
                </a:xfrm>
                <a:custGeom>
                  <a:avLst/>
                  <a:gdLst>
                    <a:gd name="T0" fmla="*/ 0 w 81"/>
                    <a:gd name="T1" fmla="*/ 52 h 52"/>
                    <a:gd name="T2" fmla="*/ 75 w 81"/>
                    <a:gd name="T3" fmla="*/ 0 h 52"/>
                    <a:gd name="T4" fmla="*/ 76 w 81"/>
                    <a:gd name="T5" fmla="*/ 0 h 52"/>
                    <a:gd name="T6" fmla="*/ 76 w 81"/>
                    <a:gd name="T7" fmla="*/ 0 h 52"/>
                    <a:gd name="T8" fmla="*/ 77 w 81"/>
                    <a:gd name="T9" fmla="*/ 0 h 52"/>
                    <a:gd name="T10" fmla="*/ 78 w 81"/>
                    <a:gd name="T11" fmla="*/ 0 h 52"/>
                    <a:gd name="T12" fmla="*/ 79 w 81"/>
                    <a:gd name="T13" fmla="*/ 0 h 52"/>
                    <a:gd name="T14" fmla="*/ 79 w 81"/>
                    <a:gd name="T15" fmla="*/ 0 h 52"/>
                    <a:gd name="T16" fmla="*/ 80 w 81"/>
                    <a:gd name="T17" fmla="*/ 0 h 52"/>
                    <a:gd name="T18" fmla="*/ 81 w 81"/>
                    <a:gd name="T19" fmla="*/ 0 h 52"/>
                    <a:gd name="T20" fmla="*/ 81 w 81"/>
                    <a:gd name="T21" fmla="*/ 0 h 52"/>
                    <a:gd name="T22" fmla="*/ 81 w 81"/>
                    <a:gd name="T23" fmla="*/ 6 h 52"/>
                    <a:gd name="T24" fmla="*/ 16 w 81"/>
                    <a:gd name="T25" fmla="*/ 51 h 52"/>
                    <a:gd name="T26" fmla="*/ 0 w 81"/>
                    <a:gd name="T27" fmla="*/ 52 h 5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1"/>
                    <a:gd name="T43" fmla="*/ 0 h 52"/>
                    <a:gd name="T44" fmla="*/ 81 w 81"/>
                    <a:gd name="T45" fmla="*/ 52 h 5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1" h="52">
                      <a:moveTo>
                        <a:pt x="0" y="52"/>
                      </a:moveTo>
                      <a:lnTo>
                        <a:pt x="75" y="0"/>
                      </a:lnTo>
                      <a:lnTo>
                        <a:pt x="76" y="0"/>
                      </a:lnTo>
                      <a:lnTo>
                        <a:pt x="77" y="0"/>
                      </a:lnTo>
                      <a:lnTo>
                        <a:pt x="78" y="0"/>
                      </a:lnTo>
                      <a:lnTo>
                        <a:pt x="79" y="0"/>
                      </a:lnTo>
                      <a:lnTo>
                        <a:pt x="80" y="0"/>
                      </a:lnTo>
                      <a:lnTo>
                        <a:pt x="81" y="0"/>
                      </a:lnTo>
                      <a:lnTo>
                        <a:pt x="81" y="6"/>
                      </a:lnTo>
                      <a:lnTo>
                        <a:pt x="16" y="51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F4F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83" name="Freeform 130"/>
                <p:cNvSpPr>
                  <a:spLocks/>
                </p:cNvSpPr>
                <p:nvPr/>
              </p:nvSpPr>
              <p:spPr bwMode="auto">
                <a:xfrm>
                  <a:off x="5768" y="3349"/>
                  <a:ext cx="65" cy="45"/>
                </a:xfrm>
                <a:custGeom>
                  <a:avLst/>
                  <a:gdLst>
                    <a:gd name="T0" fmla="*/ 0 w 65"/>
                    <a:gd name="T1" fmla="*/ 45 h 45"/>
                    <a:gd name="T2" fmla="*/ 65 w 65"/>
                    <a:gd name="T3" fmla="*/ 0 h 45"/>
                    <a:gd name="T4" fmla="*/ 64 w 65"/>
                    <a:gd name="T5" fmla="*/ 9 h 45"/>
                    <a:gd name="T6" fmla="*/ 15 w 65"/>
                    <a:gd name="T7" fmla="*/ 44 h 45"/>
                    <a:gd name="T8" fmla="*/ 0 w 65"/>
                    <a:gd name="T9" fmla="*/ 4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"/>
                    <a:gd name="T16" fmla="*/ 0 h 45"/>
                    <a:gd name="T17" fmla="*/ 65 w 6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" h="45">
                      <a:moveTo>
                        <a:pt x="0" y="45"/>
                      </a:moveTo>
                      <a:lnTo>
                        <a:pt x="65" y="0"/>
                      </a:lnTo>
                      <a:lnTo>
                        <a:pt x="64" y="9"/>
                      </a:lnTo>
                      <a:lnTo>
                        <a:pt x="15" y="44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F9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84" name="Freeform 131"/>
                <p:cNvSpPr>
                  <a:spLocks/>
                </p:cNvSpPr>
                <p:nvPr/>
              </p:nvSpPr>
              <p:spPr bwMode="auto">
                <a:xfrm>
                  <a:off x="5783" y="3358"/>
                  <a:ext cx="49" cy="35"/>
                </a:xfrm>
                <a:custGeom>
                  <a:avLst/>
                  <a:gdLst>
                    <a:gd name="T0" fmla="*/ 0 w 49"/>
                    <a:gd name="T1" fmla="*/ 35 h 35"/>
                    <a:gd name="T2" fmla="*/ 49 w 49"/>
                    <a:gd name="T3" fmla="*/ 0 h 35"/>
                    <a:gd name="T4" fmla="*/ 49 w 49"/>
                    <a:gd name="T5" fmla="*/ 10 h 35"/>
                    <a:gd name="T6" fmla="*/ 15 w 49"/>
                    <a:gd name="T7" fmla="*/ 34 h 35"/>
                    <a:gd name="T8" fmla="*/ 0 w 49"/>
                    <a:gd name="T9" fmla="*/ 35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"/>
                    <a:gd name="T16" fmla="*/ 0 h 35"/>
                    <a:gd name="T17" fmla="*/ 49 w 49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" h="35">
                      <a:moveTo>
                        <a:pt x="0" y="35"/>
                      </a:moveTo>
                      <a:lnTo>
                        <a:pt x="49" y="0"/>
                      </a:lnTo>
                      <a:lnTo>
                        <a:pt x="49" y="10"/>
                      </a:lnTo>
                      <a:lnTo>
                        <a:pt x="15" y="34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85" name="Freeform 132"/>
                <p:cNvSpPr>
                  <a:spLocks/>
                </p:cNvSpPr>
                <p:nvPr/>
              </p:nvSpPr>
              <p:spPr bwMode="auto">
                <a:xfrm>
                  <a:off x="5798" y="3368"/>
                  <a:ext cx="34" cy="24"/>
                </a:xfrm>
                <a:custGeom>
                  <a:avLst/>
                  <a:gdLst>
                    <a:gd name="T0" fmla="*/ 0 w 34"/>
                    <a:gd name="T1" fmla="*/ 24 h 24"/>
                    <a:gd name="T2" fmla="*/ 34 w 34"/>
                    <a:gd name="T3" fmla="*/ 0 h 24"/>
                    <a:gd name="T4" fmla="*/ 33 w 34"/>
                    <a:gd name="T5" fmla="*/ 21 h 24"/>
                    <a:gd name="T6" fmla="*/ 0 w 34"/>
                    <a:gd name="T7" fmla="*/ 24 h 2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4"/>
                    <a:gd name="T13" fmla="*/ 0 h 24"/>
                    <a:gd name="T14" fmla="*/ 34 w 34"/>
                    <a:gd name="T15" fmla="*/ 24 h 2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4" h="24">
                      <a:moveTo>
                        <a:pt x="0" y="24"/>
                      </a:moveTo>
                      <a:lnTo>
                        <a:pt x="34" y="0"/>
                      </a:lnTo>
                      <a:lnTo>
                        <a:pt x="33" y="21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86" name="Freeform 133"/>
                <p:cNvSpPr>
                  <a:spLocks/>
                </p:cNvSpPr>
                <p:nvPr/>
              </p:nvSpPr>
              <p:spPr bwMode="auto">
                <a:xfrm>
                  <a:off x="5836" y="3344"/>
                  <a:ext cx="57" cy="45"/>
                </a:xfrm>
                <a:custGeom>
                  <a:avLst/>
                  <a:gdLst>
                    <a:gd name="T0" fmla="*/ 57 w 57"/>
                    <a:gd name="T1" fmla="*/ 9 h 45"/>
                    <a:gd name="T2" fmla="*/ 7 w 57"/>
                    <a:gd name="T3" fmla="*/ 44 h 45"/>
                    <a:gd name="T4" fmla="*/ 6 w 57"/>
                    <a:gd name="T5" fmla="*/ 45 h 45"/>
                    <a:gd name="T6" fmla="*/ 5 w 57"/>
                    <a:gd name="T7" fmla="*/ 45 h 45"/>
                    <a:gd name="T8" fmla="*/ 4 w 57"/>
                    <a:gd name="T9" fmla="*/ 45 h 45"/>
                    <a:gd name="T10" fmla="*/ 3 w 57"/>
                    <a:gd name="T11" fmla="*/ 45 h 45"/>
                    <a:gd name="T12" fmla="*/ 2 w 57"/>
                    <a:gd name="T13" fmla="*/ 45 h 45"/>
                    <a:gd name="T14" fmla="*/ 2 w 57"/>
                    <a:gd name="T15" fmla="*/ 45 h 45"/>
                    <a:gd name="T16" fmla="*/ 1 w 57"/>
                    <a:gd name="T17" fmla="*/ 45 h 45"/>
                    <a:gd name="T18" fmla="*/ 0 w 57"/>
                    <a:gd name="T19" fmla="*/ 45 h 45"/>
                    <a:gd name="T20" fmla="*/ 2 w 57"/>
                    <a:gd name="T21" fmla="*/ 0 h 45"/>
                    <a:gd name="T22" fmla="*/ 5 w 57"/>
                    <a:gd name="T23" fmla="*/ 0 h 45"/>
                    <a:gd name="T24" fmla="*/ 8 w 57"/>
                    <a:gd name="T25" fmla="*/ 1 h 45"/>
                    <a:gd name="T26" fmla="*/ 11 w 57"/>
                    <a:gd name="T27" fmla="*/ 1 h 45"/>
                    <a:gd name="T28" fmla="*/ 15 w 57"/>
                    <a:gd name="T29" fmla="*/ 2 h 45"/>
                    <a:gd name="T30" fmla="*/ 18 w 57"/>
                    <a:gd name="T31" fmla="*/ 3 h 45"/>
                    <a:gd name="T32" fmla="*/ 21 w 57"/>
                    <a:gd name="T33" fmla="*/ 3 h 45"/>
                    <a:gd name="T34" fmla="*/ 25 w 57"/>
                    <a:gd name="T35" fmla="*/ 4 h 45"/>
                    <a:gd name="T36" fmla="*/ 28 w 57"/>
                    <a:gd name="T37" fmla="*/ 4 h 45"/>
                    <a:gd name="T38" fmla="*/ 32 w 57"/>
                    <a:gd name="T39" fmla="*/ 5 h 45"/>
                    <a:gd name="T40" fmla="*/ 35 w 57"/>
                    <a:gd name="T41" fmla="*/ 6 h 45"/>
                    <a:gd name="T42" fmla="*/ 39 w 57"/>
                    <a:gd name="T43" fmla="*/ 6 h 45"/>
                    <a:gd name="T44" fmla="*/ 42 w 57"/>
                    <a:gd name="T45" fmla="*/ 7 h 45"/>
                    <a:gd name="T46" fmla="*/ 46 w 57"/>
                    <a:gd name="T47" fmla="*/ 8 h 45"/>
                    <a:gd name="T48" fmla="*/ 50 w 57"/>
                    <a:gd name="T49" fmla="*/ 8 h 45"/>
                    <a:gd name="T50" fmla="*/ 53 w 57"/>
                    <a:gd name="T51" fmla="*/ 9 h 45"/>
                    <a:gd name="T52" fmla="*/ 57 w 57"/>
                    <a:gd name="T53" fmla="*/ 9 h 45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57"/>
                    <a:gd name="T82" fmla="*/ 0 h 45"/>
                    <a:gd name="T83" fmla="*/ 57 w 57"/>
                    <a:gd name="T84" fmla="*/ 45 h 45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57" h="45">
                      <a:moveTo>
                        <a:pt x="57" y="9"/>
                      </a:moveTo>
                      <a:lnTo>
                        <a:pt x="7" y="44"/>
                      </a:lnTo>
                      <a:lnTo>
                        <a:pt x="6" y="45"/>
                      </a:lnTo>
                      <a:lnTo>
                        <a:pt x="5" y="45"/>
                      </a:lnTo>
                      <a:lnTo>
                        <a:pt x="4" y="45"/>
                      </a:lnTo>
                      <a:lnTo>
                        <a:pt x="3" y="45"/>
                      </a:lnTo>
                      <a:lnTo>
                        <a:pt x="2" y="45"/>
                      </a:lnTo>
                      <a:lnTo>
                        <a:pt x="1" y="45"/>
                      </a:lnTo>
                      <a:lnTo>
                        <a:pt x="0" y="45"/>
                      </a:lnTo>
                      <a:lnTo>
                        <a:pt x="2" y="0"/>
                      </a:lnTo>
                      <a:lnTo>
                        <a:pt x="5" y="0"/>
                      </a:lnTo>
                      <a:lnTo>
                        <a:pt x="8" y="1"/>
                      </a:lnTo>
                      <a:lnTo>
                        <a:pt x="11" y="1"/>
                      </a:lnTo>
                      <a:lnTo>
                        <a:pt x="15" y="2"/>
                      </a:lnTo>
                      <a:lnTo>
                        <a:pt x="18" y="3"/>
                      </a:lnTo>
                      <a:lnTo>
                        <a:pt x="21" y="3"/>
                      </a:lnTo>
                      <a:lnTo>
                        <a:pt x="25" y="4"/>
                      </a:lnTo>
                      <a:lnTo>
                        <a:pt x="28" y="4"/>
                      </a:lnTo>
                      <a:lnTo>
                        <a:pt x="32" y="5"/>
                      </a:lnTo>
                      <a:lnTo>
                        <a:pt x="35" y="6"/>
                      </a:lnTo>
                      <a:lnTo>
                        <a:pt x="39" y="6"/>
                      </a:lnTo>
                      <a:lnTo>
                        <a:pt x="42" y="7"/>
                      </a:lnTo>
                      <a:lnTo>
                        <a:pt x="46" y="8"/>
                      </a:lnTo>
                      <a:lnTo>
                        <a:pt x="50" y="8"/>
                      </a:lnTo>
                      <a:lnTo>
                        <a:pt x="53" y="9"/>
                      </a:lnTo>
                      <a:lnTo>
                        <a:pt x="57" y="9"/>
                      </a:lnTo>
                      <a:close/>
                    </a:path>
                  </a:pathLst>
                </a:custGeom>
                <a:solidFill>
                  <a:srgbClr val="DD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87" name="Freeform 134"/>
                <p:cNvSpPr>
                  <a:spLocks/>
                </p:cNvSpPr>
                <p:nvPr/>
              </p:nvSpPr>
              <p:spPr bwMode="auto">
                <a:xfrm>
                  <a:off x="5843" y="3353"/>
                  <a:ext cx="58" cy="35"/>
                </a:xfrm>
                <a:custGeom>
                  <a:avLst/>
                  <a:gdLst>
                    <a:gd name="T0" fmla="*/ 0 w 58"/>
                    <a:gd name="T1" fmla="*/ 35 h 35"/>
                    <a:gd name="T2" fmla="*/ 50 w 58"/>
                    <a:gd name="T3" fmla="*/ 0 h 35"/>
                    <a:gd name="T4" fmla="*/ 51 w 58"/>
                    <a:gd name="T5" fmla="*/ 1 h 35"/>
                    <a:gd name="T6" fmla="*/ 52 w 58"/>
                    <a:gd name="T7" fmla="*/ 1 h 35"/>
                    <a:gd name="T8" fmla="*/ 53 w 58"/>
                    <a:gd name="T9" fmla="*/ 1 h 35"/>
                    <a:gd name="T10" fmla="*/ 54 w 58"/>
                    <a:gd name="T11" fmla="*/ 1 h 35"/>
                    <a:gd name="T12" fmla="*/ 55 w 58"/>
                    <a:gd name="T13" fmla="*/ 1 h 35"/>
                    <a:gd name="T14" fmla="*/ 56 w 58"/>
                    <a:gd name="T15" fmla="*/ 1 h 35"/>
                    <a:gd name="T16" fmla="*/ 57 w 58"/>
                    <a:gd name="T17" fmla="*/ 2 h 35"/>
                    <a:gd name="T18" fmla="*/ 58 w 58"/>
                    <a:gd name="T19" fmla="*/ 2 h 35"/>
                    <a:gd name="T20" fmla="*/ 11 w 58"/>
                    <a:gd name="T21" fmla="*/ 34 h 35"/>
                    <a:gd name="T22" fmla="*/ 10 w 58"/>
                    <a:gd name="T23" fmla="*/ 34 h 35"/>
                    <a:gd name="T24" fmla="*/ 8 w 58"/>
                    <a:gd name="T25" fmla="*/ 35 h 35"/>
                    <a:gd name="T26" fmla="*/ 7 w 58"/>
                    <a:gd name="T27" fmla="*/ 35 h 35"/>
                    <a:gd name="T28" fmla="*/ 6 w 58"/>
                    <a:gd name="T29" fmla="*/ 35 h 35"/>
                    <a:gd name="T30" fmla="*/ 4 w 58"/>
                    <a:gd name="T31" fmla="*/ 35 h 35"/>
                    <a:gd name="T32" fmla="*/ 3 w 58"/>
                    <a:gd name="T33" fmla="*/ 35 h 35"/>
                    <a:gd name="T34" fmla="*/ 1 w 58"/>
                    <a:gd name="T35" fmla="*/ 35 h 35"/>
                    <a:gd name="T36" fmla="*/ 0 w 58"/>
                    <a:gd name="T37" fmla="*/ 35 h 3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8"/>
                    <a:gd name="T58" fmla="*/ 0 h 35"/>
                    <a:gd name="T59" fmla="*/ 58 w 58"/>
                    <a:gd name="T60" fmla="*/ 35 h 3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8" h="35">
                      <a:moveTo>
                        <a:pt x="0" y="35"/>
                      </a:moveTo>
                      <a:lnTo>
                        <a:pt x="50" y="0"/>
                      </a:lnTo>
                      <a:lnTo>
                        <a:pt x="51" y="1"/>
                      </a:lnTo>
                      <a:lnTo>
                        <a:pt x="52" y="1"/>
                      </a:lnTo>
                      <a:lnTo>
                        <a:pt x="53" y="1"/>
                      </a:lnTo>
                      <a:lnTo>
                        <a:pt x="54" y="1"/>
                      </a:lnTo>
                      <a:lnTo>
                        <a:pt x="55" y="1"/>
                      </a:lnTo>
                      <a:lnTo>
                        <a:pt x="56" y="1"/>
                      </a:lnTo>
                      <a:lnTo>
                        <a:pt x="57" y="2"/>
                      </a:lnTo>
                      <a:lnTo>
                        <a:pt x="58" y="2"/>
                      </a:lnTo>
                      <a:lnTo>
                        <a:pt x="11" y="34"/>
                      </a:lnTo>
                      <a:lnTo>
                        <a:pt x="10" y="34"/>
                      </a:lnTo>
                      <a:lnTo>
                        <a:pt x="8" y="35"/>
                      </a:lnTo>
                      <a:lnTo>
                        <a:pt x="7" y="35"/>
                      </a:lnTo>
                      <a:lnTo>
                        <a:pt x="6" y="35"/>
                      </a:lnTo>
                      <a:lnTo>
                        <a:pt x="4" y="35"/>
                      </a:lnTo>
                      <a:lnTo>
                        <a:pt x="3" y="35"/>
                      </a:lnTo>
                      <a:lnTo>
                        <a:pt x="1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DD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88" name="Freeform 135"/>
                <p:cNvSpPr>
                  <a:spLocks/>
                </p:cNvSpPr>
                <p:nvPr/>
              </p:nvSpPr>
              <p:spPr bwMode="auto">
                <a:xfrm>
                  <a:off x="5854" y="3355"/>
                  <a:ext cx="54" cy="32"/>
                </a:xfrm>
                <a:custGeom>
                  <a:avLst/>
                  <a:gdLst>
                    <a:gd name="T0" fmla="*/ 0 w 54"/>
                    <a:gd name="T1" fmla="*/ 32 h 32"/>
                    <a:gd name="T2" fmla="*/ 47 w 54"/>
                    <a:gd name="T3" fmla="*/ 0 h 32"/>
                    <a:gd name="T4" fmla="*/ 48 w 54"/>
                    <a:gd name="T5" fmla="*/ 0 h 32"/>
                    <a:gd name="T6" fmla="*/ 49 w 54"/>
                    <a:gd name="T7" fmla="*/ 0 h 32"/>
                    <a:gd name="T8" fmla="*/ 50 w 54"/>
                    <a:gd name="T9" fmla="*/ 0 h 32"/>
                    <a:gd name="T10" fmla="*/ 50 w 54"/>
                    <a:gd name="T11" fmla="*/ 0 h 32"/>
                    <a:gd name="T12" fmla="*/ 51 w 54"/>
                    <a:gd name="T13" fmla="*/ 0 h 32"/>
                    <a:gd name="T14" fmla="*/ 52 w 54"/>
                    <a:gd name="T15" fmla="*/ 1 h 32"/>
                    <a:gd name="T16" fmla="*/ 53 w 54"/>
                    <a:gd name="T17" fmla="*/ 1 h 32"/>
                    <a:gd name="T18" fmla="*/ 54 w 54"/>
                    <a:gd name="T19" fmla="*/ 1 h 32"/>
                    <a:gd name="T20" fmla="*/ 11 w 54"/>
                    <a:gd name="T21" fmla="*/ 31 h 32"/>
                    <a:gd name="T22" fmla="*/ 10 w 54"/>
                    <a:gd name="T23" fmla="*/ 31 h 32"/>
                    <a:gd name="T24" fmla="*/ 8 w 54"/>
                    <a:gd name="T25" fmla="*/ 32 h 32"/>
                    <a:gd name="T26" fmla="*/ 7 w 54"/>
                    <a:gd name="T27" fmla="*/ 32 h 32"/>
                    <a:gd name="T28" fmla="*/ 6 w 54"/>
                    <a:gd name="T29" fmla="*/ 32 h 32"/>
                    <a:gd name="T30" fmla="*/ 4 w 54"/>
                    <a:gd name="T31" fmla="*/ 32 h 32"/>
                    <a:gd name="T32" fmla="*/ 3 w 54"/>
                    <a:gd name="T33" fmla="*/ 32 h 32"/>
                    <a:gd name="T34" fmla="*/ 2 w 54"/>
                    <a:gd name="T35" fmla="*/ 32 h 32"/>
                    <a:gd name="T36" fmla="*/ 0 w 54"/>
                    <a:gd name="T37" fmla="*/ 32 h 3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4"/>
                    <a:gd name="T58" fmla="*/ 0 h 32"/>
                    <a:gd name="T59" fmla="*/ 54 w 54"/>
                    <a:gd name="T60" fmla="*/ 32 h 3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4" h="32">
                      <a:moveTo>
                        <a:pt x="0" y="32"/>
                      </a:moveTo>
                      <a:lnTo>
                        <a:pt x="47" y="0"/>
                      </a:lnTo>
                      <a:lnTo>
                        <a:pt x="48" y="0"/>
                      </a:lnTo>
                      <a:lnTo>
                        <a:pt x="49" y="0"/>
                      </a:lnTo>
                      <a:lnTo>
                        <a:pt x="50" y="0"/>
                      </a:lnTo>
                      <a:lnTo>
                        <a:pt x="51" y="0"/>
                      </a:lnTo>
                      <a:lnTo>
                        <a:pt x="52" y="1"/>
                      </a:lnTo>
                      <a:lnTo>
                        <a:pt x="53" y="1"/>
                      </a:lnTo>
                      <a:lnTo>
                        <a:pt x="54" y="1"/>
                      </a:lnTo>
                      <a:lnTo>
                        <a:pt x="11" y="31"/>
                      </a:lnTo>
                      <a:lnTo>
                        <a:pt x="10" y="31"/>
                      </a:lnTo>
                      <a:lnTo>
                        <a:pt x="8" y="32"/>
                      </a:lnTo>
                      <a:lnTo>
                        <a:pt x="7" y="32"/>
                      </a:lnTo>
                      <a:lnTo>
                        <a:pt x="6" y="32"/>
                      </a:lnTo>
                      <a:lnTo>
                        <a:pt x="4" y="32"/>
                      </a:lnTo>
                      <a:lnTo>
                        <a:pt x="3" y="32"/>
                      </a:lnTo>
                      <a:lnTo>
                        <a:pt x="2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E2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89" name="Freeform 136"/>
                <p:cNvSpPr>
                  <a:spLocks/>
                </p:cNvSpPr>
                <p:nvPr/>
              </p:nvSpPr>
              <p:spPr bwMode="auto">
                <a:xfrm>
                  <a:off x="5865" y="3356"/>
                  <a:ext cx="51" cy="30"/>
                </a:xfrm>
                <a:custGeom>
                  <a:avLst/>
                  <a:gdLst>
                    <a:gd name="T0" fmla="*/ 0 w 51"/>
                    <a:gd name="T1" fmla="*/ 30 h 30"/>
                    <a:gd name="T2" fmla="*/ 43 w 51"/>
                    <a:gd name="T3" fmla="*/ 0 h 30"/>
                    <a:gd name="T4" fmla="*/ 44 w 51"/>
                    <a:gd name="T5" fmla="*/ 0 h 30"/>
                    <a:gd name="T6" fmla="*/ 45 w 51"/>
                    <a:gd name="T7" fmla="*/ 0 h 30"/>
                    <a:gd name="T8" fmla="*/ 46 w 51"/>
                    <a:gd name="T9" fmla="*/ 1 h 30"/>
                    <a:gd name="T10" fmla="*/ 47 w 51"/>
                    <a:gd name="T11" fmla="*/ 1 h 30"/>
                    <a:gd name="T12" fmla="*/ 48 w 51"/>
                    <a:gd name="T13" fmla="*/ 1 h 30"/>
                    <a:gd name="T14" fmla="*/ 49 w 51"/>
                    <a:gd name="T15" fmla="*/ 1 h 30"/>
                    <a:gd name="T16" fmla="*/ 50 w 51"/>
                    <a:gd name="T17" fmla="*/ 1 h 30"/>
                    <a:gd name="T18" fmla="*/ 51 w 51"/>
                    <a:gd name="T19" fmla="*/ 1 h 30"/>
                    <a:gd name="T20" fmla="*/ 11 w 51"/>
                    <a:gd name="T21" fmla="*/ 30 h 30"/>
                    <a:gd name="T22" fmla="*/ 9 w 51"/>
                    <a:gd name="T23" fmla="*/ 30 h 30"/>
                    <a:gd name="T24" fmla="*/ 8 w 51"/>
                    <a:gd name="T25" fmla="*/ 30 h 30"/>
                    <a:gd name="T26" fmla="*/ 7 w 51"/>
                    <a:gd name="T27" fmla="*/ 30 h 30"/>
                    <a:gd name="T28" fmla="*/ 5 w 51"/>
                    <a:gd name="T29" fmla="*/ 30 h 30"/>
                    <a:gd name="T30" fmla="*/ 4 w 51"/>
                    <a:gd name="T31" fmla="*/ 30 h 30"/>
                    <a:gd name="T32" fmla="*/ 3 w 51"/>
                    <a:gd name="T33" fmla="*/ 30 h 30"/>
                    <a:gd name="T34" fmla="*/ 1 w 51"/>
                    <a:gd name="T35" fmla="*/ 30 h 30"/>
                    <a:gd name="T36" fmla="*/ 0 w 51"/>
                    <a:gd name="T37" fmla="*/ 30 h 3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1"/>
                    <a:gd name="T58" fmla="*/ 0 h 30"/>
                    <a:gd name="T59" fmla="*/ 51 w 51"/>
                    <a:gd name="T60" fmla="*/ 30 h 30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1" h="30">
                      <a:moveTo>
                        <a:pt x="0" y="30"/>
                      </a:moveTo>
                      <a:lnTo>
                        <a:pt x="43" y="0"/>
                      </a:lnTo>
                      <a:lnTo>
                        <a:pt x="44" y="0"/>
                      </a:lnTo>
                      <a:lnTo>
                        <a:pt x="45" y="0"/>
                      </a:lnTo>
                      <a:lnTo>
                        <a:pt x="46" y="1"/>
                      </a:lnTo>
                      <a:lnTo>
                        <a:pt x="47" y="1"/>
                      </a:lnTo>
                      <a:lnTo>
                        <a:pt x="48" y="1"/>
                      </a:lnTo>
                      <a:lnTo>
                        <a:pt x="49" y="1"/>
                      </a:lnTo>
                      <a:lnTo>
                        <a:pt x="50" y="1"/>
                      </a:lnTo>
                      <a:lnTo>
                        <a:pt x="51" y="1"/>
                      </a:lnTo>
                      <a:lnTo>
                        <a:pt x="11" y="30"/>
                      </a:lnTo>
                      <a:lnTo>
                        <a:pt x="9" y="30"/>
                      </a:lnTo>
                      <a:lnTo>
                        <a:pt x="8" y="30"/>
                      </a:lnTo>
                      <a:lnTo>
                        <a:pt x="7" y="30"/>
                      </a:lnTo>
                      <a:lnTo>
                        <a:pt x="5" y="30"/>
                      </a:lnTo>
                      <a:lnTo>
                        <a:pt x="4" y="30"/>
                      </a:lnTo>
                      <a:lnTo>
                        <a:pt x="3" y="30"/>
                      </a:lnTo>
                      <a:lnTo>
                        <a:pt x="1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E5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90" name="Freeform 137"/>
                <p:cNvSpPr>
                  <a:spLocks/>
                </p:cNvSpPr>
                <p:nvPr/>
              </p:nvSpPr>
              <p:spPr bwMode="auto">
                <a:xfrm>
                  <a:off x="5876" y="3357"/>
                  <a:ext cx="48" cy="29"/>
                </a:xfrm>
                <a:custGeom>
                  <a:avLst/>
                  <a:gdLst>
                    <a:gd name="T0" fmla="*/ 0 w 48"/>
                    <a:gd name="T1" fmla="*/ 29 h 29"/>
                    <a:gd name="T2" fmla="*/ 40 w 48"/>
                    <a:gd name="T3" fmla="*/ 0 h 29"/>
                    <a:gd name="T4" fmla="*/ 41 w 48"/>
                    <a:gd name="T5" fmla="*/ 0 h 29"/>
                    <a:gd name="T6" fmla="*/ 42 w 48"/>
                    <a:gd name="T7" fmla="*/ 1 h 29"/>
                    <a:gd name="T8" fmla="*/ 43 w 48"/>
                    <a:gd name="T9" fmla="*/ 1 h 29"/>
                    <a:gd name="T10" fmla="*/ 44 w 48"/>
                    <a:gd name="T11" fmla="*/ 1 h 29"/>
                    <a:gd name="T12" fmla="*/ 45 w 48"/>
                    <a:gd name="T13" fmla="*/ 1 h 29"/>
                    <a:gd name="T14" fmla="*/ 46 w 48"/>
                    <a:gd name="T15" fmla="*/ 1 h 29"/>
                    <a:gd name="T16" fmla="*/ 47 w 48"/>
                    <a:gd name="T17" fmla="*/ 1 h 29"/>
                    <a:gd name="T18" fmla="*/ 48 w 48"/>
                    <a:gd name="T19" fmla="*/ 2 h 29"/>
                    <a:gd name="T20" fmla="*/ 10 w 48"/>
                    <a:gd name="T21" fmla="*/ 28 h 29"/>
                    <a:gd name="T22" fmla="*/ 9 w 48"/>
                    <a:gd name="T23" fmla="*/ 28 h 29"/>
                    <a:gd name="T24" fmla="*/ 8 w 48"/>
                    <a:gd name="T25" fmla="*/ 28 h 29"/>
                    <a:gd name="T26" fmla="*/ 7 w 48"/>
                    <a:gd name="T27" fmla="*/ 28 h 29"/>
                    <a:gd name="T28" fmla="*/ 5 w 48"/>
                    <a:gd name="T29" fmla="*/ 28 h 29"/>
                    <a:gd name="T30" fmla="*/ 4 w 48"/>
                    <a:gd name="T31" fmla="*/ 28 h 29"/>
                    <a:gd name="T32" fmla="*/ 2 w 48"/>
                    <a:gd name="T33" fmla="*/ 29 h 29"/>
                    <a:gd name="T34" fmla="*/ 1 w 48"/>
                    <a:gd name="T35" fmla="*/ 29 h 29"/>
                    <a:gd name="T36" fmla="*/ 0 w 48"/>
                    <a:gd name="T37" fmla="*/ 29 h 2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48"/>
                    <a:gd name="T58" fmla="*/ 0 h 29"/>
                    <a:gd name="T59" fmla="*/ 48 w 48"/>
                    <a:gd name="T60" fmla="*/ 29 h 29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48" h="29">
                      <a:moveTo>
                        <a:pt x="0" y="29"/>
                      </a:moveTo>
                      <a:lnTo>
                        <a:pt x="40" y="0"/>
                      </a:lnTo>
                      <a:lnTo>
                        <a:pt x="41" y="0"/>
                      </a:lnTo>
                      <a:lnTo>
                        <a:pt x="42" y="1"/>
                      </a:lnTo>
                      <a:lnTo>
                        <a:pt x="43" y="1"/>
                      </a:lnTo>
                      <a:lnTo>
                        <a:pt x="44" y="1"/>
                      </a:lnTo>
                      <a:lnTo>
                        <a:pt x="45" y="1"/>
                      </a:lnTo>
                      <a:lnTo>
                        <a:pt x="46" y="1"/>
                      </a:lnTo>
                      <a:lnTo>
                        <a:pt x="47" y="1"/>
                      </a:lnTo>
                      <a:lnTo>
                        <a:pt x="48" y="2"/>
                      </a:lnTo>
                      <a:lnTo>
                        <a:pt x="10" y="28"/>
                      </a:lnTo>
                      <a:lnTo>
                        <a:pt x="9" y="28"/>
                      </a:lnTo>
                      <a:lnTo>
                        <a:pt x="8" y="28"/>
                      </a:lnTo>
                      <a:lnTo>
                        <a:pt x="7" y="28"/>
                      </a:lnTo>
                      <a:lnTo>
                        <a:pt x="5" y="28"/>
                      </a:lnTo>
                      <a:lnTo>
                        <a:pt x="4" y="28"/>
                      </a:lnTo>
                      <a:lnTo>
                        <a:pt x="2" y="29"/>
                      </a:lnTo>
                      <a:lnTo>
                        <a:pt x="1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EA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91" name="Freeform 138"/>
                <p:cNvSpPr>
                  <a:spLocks/>
                </p:cNvSpPr>
                <p:nvPr/>
              </p:nvSpPr>
              <p:spPr bwMode="auto">
                <a:xfrm>
                  <a:off x="5886" y="3359"/>
                  <a:ext cx="46" cy="26"/>
                </a:xfrm>
                <a:custGeom>
                  <a:avLst/>
                  <a:gdLst>
                    <a:gd name="T0" fmla="*/ 0 w 46"/>
                    <a:gd name="T1" fmla="*/ 26 h 26"/>
                    <a:gd name="T2" fmla="*/ 38 w 46"/>
                    <a:gd name="T3" fmla="*/ 0 h 26"/>
                    <a:gd name="T4" fmla="*/ 39 w 46"/>
                    <a:gd name="T5" fmla="*/ 0 h 26"/>
                    <a:gd name="T6" fmla="*/ 40 w 46"/>
                    <a:gd name="T7" fmla="*/ 0 h 26"/>
                    <a:gd name="T8" fmla="*/ 41 w 46"/>
                    <a:gd name="T9" fmla="*/ 0 h 26"/>
                    <a:gd name="T10" fmla="*/ 42 w 46"/>
                    <a:gd name="T11" fmla="*/ 0 h 26"/>
                    <a:gd name="T12" fmla="*/ 43 w 46"/>
                    <a:gd name="T13" fmla="*/ 1 h 26"/>
                    <a:gd name="T14" fmla="*/ 44 w 46"/>
                    <a:gd name="T15" fmla="*/ 1 h 26"/>
                    <a:gd name="T16" fmla="*/ 45 w 46"/>
                    <a:gd name="T17" fmla="*/ 1 h 26"/>
                    <a:gd name="T18" fmla="*/ 46 w 46"/>
                    <a:gd name="T19" fmla="*/ 1 h 26"/>
                    <a:gd name="T20" fmla="*/ 11 w 46"/>
                    <a:gd name="T21" fmla="*/ 25 h 26"/>
                    <a:gd name="T22" fmla="*/ 10 w 46"/>
                    <a:gd name="T23" fmla="*/ 25 h 26"/>
                    <a:gd name="T24" fmla="*/ 9 w 46"/>
                    <a:gd name="T25" fmla="*/ 25 h 26"/>
                    <a:gd name="T26" fmla="*/ 7 w 46"/>
                    <a:gd name="T27" fmla="*/ 26 h 26"/>
                    <a:gd name="T28" fmla="*/ 6 w 46"/>
                    <a:gd name="T29" fmla="*/ 26 h 26"/>
                    <a:gd name="T30" fmla="*/ 4 w 46"/>
                    <a:gd name="T31" fmla="*/ 26 h 26"/>
                    <a:gd name="T32" fmla="*/ 3 w 46"/>
                    <a:gd name="T33" fmla="*/ 26 h 26"/>
                    <a:gd name="T34" fmla="*/ 2 w 46"/>
                    <a:gd name="T35" fmla="*/ 26 h 26"/>
                    <a:gd name="T36" fmla="*/ 0 w 46"/>
                    <a:gd name="T37" fmla="*/ 26 h 2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46"/>
                    <a:gd name="T58" fmla="*/ 0 h 26"/>
                    <a:gd name="T59" fmla="*/ 46 w 46"/>
                    <a:gd name="T60" fmla="*/ 26 h 2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46" h="26">
                      <a:moveTo>
                        <a:pt x="0" y="26"/>
                      </a:moveTo>
                      <a:lnTo>
                        <a:pt x="38" y="0"/>
                      </a:lnTo>
                      <a:lnTo>
                        <a:pt x="39" y="0"/>
                      </a:lnTo>
                      <a:lnTo>
                        <a:pt x="40" y="0"/>
                      </a:lnTo>
                      <a:lnTo>
                        <a:pt x="41" y="0"/>
                      </a:lnTo>
                      <a:lnTo>
                        <a:pt x="42" y="0"/>
                      </a:lnTo>
                      <a:lnTo>
                        <a:pt x="43" y="1"/>
                      </a:lnTo>
                      <a:lnTo>
                        <a:pt x="44" y="1"/>
                      </a:lnTo>
                      <a:lnTo>
                        <a:pt x="45" y="1"/>
                      </a:lnTo>
                      <a:lnTo>
                        <a:pt x="46" y="1"/>
                      </a:lnTo>
                      <a:lnTo>
                        <a:pt x="11" y="25"/>
                      </a:lnTo>
                      <a:lnTo>
                        <a:pt x="10" y="25"/>
                      </a:lnTo>
                      <a:lnTo>
                        <a:pt x="9" y="25"/>
                      </a:lnTo>
                      <a:lnTo>
                        <a:pt x="7" y="26"/>
                      </a:lnTo>
                      <a:lnTo>
                        <a:pt x="6" y="26"/>
                      </a:lnTo>
                      <a:lnTo>
                        <a:pt x="4" y="26"/>
                      </a:lnTo>
                      <a:lnTo>
                        <a:pt x="3" y="26"/>
                      </a:lnTo>
                      <a:lnTo>
                        <a:pt x="2" y="26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ED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92" name="Freeform 139"/>
                <p:cNvSpPr>
                  <a:spLocks/>
                </p:cNvSpPr>
                <p:nvPr/>
              </p:nvSpPr>
              <p:spPr bwMode="auto">
                <a:xfrm>
                  <a:off x="5897" y="3360"/>
                  <a:ext cx="43" cy="24"/>
                </a:xfrm>
                <a:custGeom>
                  <a:avLst/>
                  <a:gdLst>
                    <a:gd name="T0" fmla="*/ 0 w 43"/>
                    <a:gd name="T1" fmla="*/ 24 h 24"/>
                    <a:gd name="T2" fmla="*/ 35 w 43"/>
                    <a:gd name="T3" fmla="*/ 0 h 24"/>
                    <a:gd name="T4" fmla="*/ 36 w 43"/>
                    <a:gd name="T5" fmla="*/ 0 h 24"/>
                    <a:gd name="T6" fmla="*/ 37 w 43"/>
                    <a:gd name="T7" fmla="*/ 0 h 24"/>
                    <a:gd name="T8" fmla="*/ 38 w 43"/>
                    <a:gd name="T9" fmla="*/ 1 h 24"/>
                    <a:gd name="T10" fmla="*/ 39 w 43"/>
                    <a:gd name="T11" fmla="*/ 1 h 24"/>
                    <a:gd name="T12" fmla="*/ 40 w 43"/>
                    <a:gd name="T13" fmla="*/ 1 h 24"/>
                    <a:gd name="T14" fmla="*/ 41 w 43"/>
                    <a:gd name="T15" fmla="*/ 1 h 24"/>
                    <a:gd name="T16" fmla="*/ 42 w 43"/>
                    <a:gd name="T17" fmla="*/ 1 h 24"/>
                    <a:gd name="T18" fmla="*/ 43 w 43"/>
                    <a:gd name="T19" fmla="*/ 1 h 24"/>
                    <a:gd name="T20" fmla="*/ 11 w 43"/>
                    <a:gd name="T21" fmla="*/ 23 h 24"/>
                    <a:gd name="T22" fmla="*/ 10 w 43"/>
                    <a:gd name="T23" fmla="*/ 24 h 24"/>
                    <a:gd name="T24" fmla="*/ 8 w 43"/>
                    <a:gd name="T25" fmla="*/ 24 h 24"/>
                    <a:gd name="T26" fmla="*/ 7 w 43"/>
                    <a:gd name="T27" fmla="*/ 24 h 24"/>
                    <a:gd name="T28" fmla="*/ 6 w 43"/>
                    <a:gd name="T29" fmla="*/ 24 h 24"/>
                    <a:gd name="T30" fmla="*/ 4 w 43"/>
                    <a:gd name="T31" fmla="*/ 24 h 24"/>
                    <a:gd name="T32" fmla="*/ 3 w 43"/>
                    <a:gd name="T33" fmla="*/ 24 h 24"/>
                    <a:gd name="T34" fmla="*/ 1 w 43"/>
                    <a:gd name="T35" fmla="*/ 24 h 24"/>
                    <a:gd name="T36" fmla="*/ 0 w 43"/>
                    <a:gd name="T37" fmla="*/ 24 h 2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43"/>
                    <a:gd name="T58" fmla="*/ 0 h 24"/>
                    <a:gd name="T59" fmla="*/ 43 w 43"/>
                    <a:gd name="T60" fmla="*/ 24 h 2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43" h="24">
                      <a:moveTo>
                        <a:pt x="0" y="24"/>
                      </a:moveTo>
                      <a:lnTo>
                        <a:pt x="35" y="0"/>
                      </a:lnTo>
                      <a:lnTo>
                        <a:pt x="36" y="0"/>
                      </a:lnTo>
                      <a:lnTo>
                        <a:pt x="37" y="0"/>
                      </a:lnTo>
                      <a:lnTo>
                        <a:pt x="38" y="1"/>
                      </a:lnTo>
                      <a:lnTo>
                        <a:pt x="39" y="1"/>
                      </a:lnTo>
                      <a:lnTo>
                        <a:pt x="40" y="1"/>
                      </a:lnTo>
                      <a:lnTo>
                        <a:pt x="41" y="1"/>
                      </a:lnTo>
                      <a:lnTo>
                        <a:pt x="42" y="1"/>
                      </a:lnTo>
                      <a:lnTo>
                        <a:pt x="43" y="1"/>
                      </a:lnTo>
                      <a:lnTo>
                        <a:pt x="11" y="23"/>
                      </a:lnTo>
                      <a:lnTo>
                        <a:pt x="10" y="24"/>
                      </a:lnTo>
                      <a:lnTo>
                        <a:pt x="8" y="24"/>
                      </a:lnTo>
                      <a:lnTo>
                        <a:pt x="7" y="24"/>
                      </a:lnTo>
                      <a:lnTo>
                        <a:pt x="6" y="24"/>
                      </a:lnTo>
                      <a:lnTo>
                        <a:pt x="4" y="24"/>
                      </a:lnTo>
                      <a:lnTo>
                        <a:pt x="3" y="24"/>
                      </a:lnTo>
                      <a:lnTo>
                        <a:pt x="1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2F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93" name="Freeform 140"/>
                <p:cNvSpPr>
                  <a:spLocks/>
                </p:cNvSpPr>
                <p:nvPr/>
              </p:nvSpPr>
              <p:spPr bwMode="auto">
                <a:xfrm>
                  <a:off x="5908" y="3361"/>
                  <a:ext cx="39" cy="22"/>
                </a:xfrm>
                <a:custGeom>
                  <a:avLst/>
                  <a:gdLst>
                    <a:gd name="T0" fmla="*/ 0 w 39"/>
                    <a:gd name="T1" fmla="*/ 22 h 22"/>
                    <a:gd name="T2" fmla="*/ 32 w 39"/>
                    <a:gd name="T3" fmla="*/ 0 h 22"/>
                    <a:gd name="T4" fmla="*/ 33 w 39"/>
                    <a:gd name="T5" fmla="*/ 0 h 22"/>
                    <a:gd name="T6" fmla="*/ 33 w 39"/>
                    <a:gd name="T7" fmla="*/ 1 h 22"/>
                    <a:gd name="T8" fmla="*/ 35 w 39"/>
                    <a:gd name="T9" fmla="*/ 1 h 22"/>
                    <a:gd name="T10" fmla="*/ 36 w 39"/>
                    <a:gd name="T11" fmla="*/ 1 h 22"/>
                    <a:gd name="T12" fmla="*/ 36 w 39"/>
                    <a:gd name="T13" fmla="*/ 1 h 22"/>
                    <a:gd name="T14" fmla="*/ 37 w 39"/>
                    <a:gd name="T15" fmla="*/ 1 h 22"/>
                    <a:gd name="T16" fmla="*/ 38 w 39"/>
                    <a:gd name="T17" fmla="*/ 2 h 22"/>
                    <a:gd name="T18" fmla="*/ 39 w 39"/>
                    <a:gd name="T19" fmla="*/ 2 h 22"/>
                    <a:gd name="T20" fmla="*/ 11 w 39"/>
                    <a:gd name="T21" fmla="*/ 22 h 22"/>
                    <a:gd name="T22" fmla="*/ 9 w 39"/>
                    <a:gd name="T23" fmla="*/ 22 h 22"/>
                    <a:gd name="T24" fmla="*/ 8 w 39"/>
                    <a:gd name="T25" fmla="*/ 22 h 22"/>
                    <a:gd name="T26" fmla="*/ 7 w 39"/>
                    <a:gd name="T27" fmla="*/ 22 h 22"/>
                    <a:gd name="T28" fmla="*/ 5 w 39"/>
                    <a:gd name="T29" fmla="*/ 22 h 22"/>
                    <a:gd name="T30" fmla="*/ 4 w 39"/>
                    <a:gd name="T31" fmla="*/ 22 h 22"/>
                    <a:gd name="T32" fmla="*/ 3 w 39"/>
                    <a:gd name="T33" fmla="*/ 22 h 22"/>
                    <a:gd name="T34" fmla="*/ 1 w 39"/>
                    <a:gd name="T35" fmla="*/ 22 h 22"/>
                    <a:gd name="T36" fmla="*/ 0 w 39"/>
                    <a:gd name="T37" fmla="*/ 22 h 2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9"/>
                    <a:gd name="T58" fmla="*/ 0 h 22"/>
                    <a:gd name="T59" fmla="*/ 39 w 39"/>
                    <a:gd name="T60" fmla="*/ 22 h 2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9" h="22">
                      <a:moveTo>
                        <a:pt x="0" y="22"/>
                      </a:moveTo>
                      <a:lnTo>
                        <a:pt x="32" y="0"/>
                      </a:lnTo>
                      <a:lnTo>
                        <a:pt x="33" y="0"/>
                      </a:lnTo>
                      <a:lnTo>
                        <a:pt x="33" y="1"/>
                      </a:lnTo>
                      <a:lnTo>
                        <a:pt x="35" y="1"/>
                      </a:lnTo>
                      <a:lnTo>
                        <a:pt x="36" y="1"/>
                      </a:lnTo>
                      <a:lnTo>
                        <a:pt x="37" y="1"/>
                      </a:lnTo>
                      <a:lnTo>
                        <a:pt x="38" y="2"/>
                      </a:lnTo>
                      <a:lnTo>
                        <a:pt x="39" y="2"/>
                      </a:lnTo>
                      <a:lnTo>
                        <a:pt x="11" y="22"/>
                      </a:lnTo>
                      <a:lnTo>
                        <a:pt x="9" y="22"/>
                      </a:lnTo>
                      <a:lnTo>
                        <a:pt x="8" y="22"/>
                      </a:lnTo>
                      <a:lnTo>
                        <a:pt x="7" y="22"/>
                      </a:lnTo>
                      <a:lnTo>
                        <a:pt x="5" y="22"/>
                      </a:lnTo>
                      <a:lnTo>
                        <a:pt x="4" y="22"/>
                      </a:lnTo>
                      <a:lnTo>
                        <a:pt x="3" y="22"/>
                      </a:lnTo>
                      <a:lnTo>
                        <a:pt x="1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F4F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94" name="Freeform 141"/>
                <p:cNvSpPr>
                  <a:spLocks/>
                </p:cNvSpPr>
                <p:nvPr/>
              </p:nvSpPr>
              <p:spPr bwMode="auto">
                <a:xfrm>
                  <a:off x="5919" y="3363"/>
                  <a:ext cx="36" cy="20"/>
                </a:xfrm>
                <a:custGeom>
                  <a:avLst/>
                  <a:gdLst>
                    <a:gd name="T0" fmla="*/ 0 w 36"/>
                    <a:gd name="T1" fmla="*/ 20 h 20"/>
                    <a:gd name="T2" fmla="*/ 28 w 36"/>
                    <a:gd name="T3" fmla="*/ 0 h 20"/>
                    <a:gd name="T4" fmla="*/ 29 w 36"/>
                    <a:gd name="T5" fmla="*/ 0 h 20"/>
                    <a:gd name="T6" fmla="*/ 30 w 36"/>
                    <a:gd name="T7" fmla="*/ 0 h 20"/>
                    <a:gd name="T8" fmla="*/ 31 w 36"/>
                    <a:gd name="T9" fmla="*/ 0 h 20"/>
                    <a:gd name="T10" fmla="*/ 32 w 36"/>
                    <a:gd name="T11" fmla="*/ 1 h 20"/>
                    <a:gd name="T12" fmla="*/ 33 w 36"/>
                    <a:gd name="T13" fmla="*/ 1 h 20"/>
                    <a:gd name="T14" fmla="*/ 34 w 36"/>
                    <a:gd name="T15" fmla="*/ 1 h 20"/>
                    <a:gd name="T16" fmla="*/ 35 w 36"/>
                    <a:gd name="T17" fmla="*/ 1 h 20"/>
                    <a:gd name="T18" fmla="*/ 36 w 36"/>
                    <a:gd name="T19" fmla="*/ 1 h 20"/>
                    <a:gd name="T20" fmla="*/ 10 w 36"/>
                    <a:gd name="T21" fmla="*/ 19 h 20"/>
                    <a:gd name="T22" fmla="*/ 9 w 36"/>
                    <a:gd name="T23" fmla="*/ 19 h 20"/>
                    <a:gd name="T24" fmla="*/ 8 w 36"/>
                    <a:gd name="T25" fmla="*/ 19 h 20"/>
                    <a:gd name="T26" fmla="*/ 7 w 36"/>
                    <a:gd name="T27" fmla="*/ 20 h 20"/>
                    <a:gd name="T28" fmla="*/ 5 w 36"/>
                    <a:gd name="T29" fmla="*/ 20 h 20"/>
                    <a:gd name="T30" fmla="*/ 4 w 36"/>
                    <a:gd name="T31" fmla="*/ 20 h 20"/>
                    <a:gd name="T32" fmla="*/ 2 w 36"/>
                    <a:gd name="T33" fmla="*/ 20 h 20"/>
                    <a:gd name="T34" fmla="*/ 1 w 36"/>
                    <a:gd name="T35" fmla="*/ 20 h 20"/>
                    <a:gd name="T36" fmla="*/ 0 w 36"/>
                    <a:gd name="T37" fmla="*/ 20 h 2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6"/>
                    <a:gd name="T58" fmla="*/ 0 h 20"/>
                    <a:gd name="T59" fmla="*/ 36 w 36"/>
                    <a:gd name="T60" fmla="*/ 20 h 20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6" h="20">
                      <a:moveTo>
                        <a:pt x="0" y="20"/>
                      </a:moveTo>
                      <a:lnTo>
                        <a:pt x="28" y="0"/>
                      </a:lnTo>
                      <a:lnTo>
                        <a:pt x="29" y="0"/>
                      </a:lnTo>
                      <a:lnTo>
                        <a:pt x="30" y="0"/>
                      </a:lnTo>
                      <a:lnTo>
                        <a:pt x="31" y="0"/>
                      </a:lnTo>
                      <a:lnTo>
                        <a:pt x="32" y="1"/>
                      </a:lnTo>
                      <a:lnTo>
                        <a:pt x="33" y="1"/>
                      </a:lnTo>
                      <a:lnTo>
                        <a:pt x="34" y="1"/>
                      </a:lnTo>
                      <a:lnTo>
                        <a:pt x="35" y="1"/>
                      </a:lnTo>
                      <a:lnTo>
                        <a:pt x="36" y="1"/>
                      </a:lnTo>
                      <a:lnTo>
                        <a:pt x="10" y="19"/>
                      </a:lnTo>
                      <a:lnTo>
                        <a:pt x="9" y="19"/>
                      </a:lnTo>
                      <a:lnTo>
                        <a:pt x="8" y="19"/>
                      </a:lnTo>
                      <a:lnTo>
                        <a:pt x="7" y="20"/>
                      </a:lnTo>
                      <a:lnTo>
                        <a:pt x="5" y="20"/>
                      </a:lnTo>
                      <a:lnTo>
                        <a:pt x="4" y="20"/>
                      </a:lnTo>
                      <a:lnTo>
                        <a:pt x="2" y="20"/>
                      </a:lnTo>
                      <a:lnTo>
                        <a:pt x="1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F9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95" name="Freeform 142"/>
                <p:cNvSpPr>
                  <a:spLocks/>
                </p:cNvSpPr>
                <p:nvPr/>
              </p:nvSpPr>
              <p:spPr bwMode="auto">
                <a:xfrm>
                  <a:off x="5929" y="3364"/>
                  <a:ext cx="34" cy="18"/>
                </a:xfrm>
                <a:custGeom>
                  <a:avLst/>
                  <a:gdLst>
                    <a:gd name="T0" fmla="*/ 0 w 34"/>
                    <a:gd name="T1" fmla="*/ 18 h 18"/>
                    <a:gd name="T2" fmla="*/ 26 w 34"/>
                    <a:gd name="T3" fmla="*/ 0 h 18"/>
                    <a:gd name="T4" fmla="*/ 27 w 34"/>
                    <a:gd name="T5" fmla="*/ 0 h 18"/>
                    <a:gd name="T6" fmla="*/ 28 w 34"/>
                    <a:gd name="T7" fmla="*/ 1 h 18"/>
                    <a:gd name="T8" fmla="*/ 29 w 34"/>
                    <a:gd name="T9" fmla="*/ 1 h 18"/>
                    <a:gd name="T10" fmla="*/ 30 w 34"/>
                    <a:gd name="T11" fmla="*/ 1 h 18"/>
                    <a:gd name="T12" fmla="*/ 31 w 34"/>
                    <a:gd name="T13" fmla="*/ 1 h 18"/>
                    <a:gd name="T14" fmla="*/ 32 w 34"/>
                    <a:gd name="T15" fmla="*/ 1 h 18"/>
                    <a:gd name="T16" fmla="*/ 33 w 34"/>
                    <a:gd name="T17" fmla="*/ 2 h 18"/>
                    <a:gd name="T18" fmla="*/ 34 w 34"/>
                    <a:gd name="T19" fmla="*/ 2 h 18"/>
                    <a:gd name="T20" fmla="*/ 11 w 34"/>
                    <a:gd name="T21" fmla="*/ 17 h 18"/>
                    <a:gd name="T22" fmla="*/ 10 w 34"/>
                    <a:gd name="T23" fmla="*/ 18 h 18"/>
                    <a:gd name="T24" fmla="*/ 9 w 34"/>
                    <a:gd name="T25" fmla="*/ 18 h 18"/>
                    <a:gd name="T26" fmla="*/ 7 w 34"/>
                    <a:gd name="T27" fmla="*/ 18 h 18"/>
                    <a:gd name="T28" fmla="*/ 6 w 34"/>
                    <a:gd name="T29" fmla="*/ 18 h 18"/>
                    <a:gd name="T30" fmla="*/ 4 w 34"/>
                    <a:gd name="T31" fmla="*/ 18 h 18"/>
                    <a:gd name="T32" fmla="*/ 3 w 34"/>
                    <a:gd name="T33" fmla="*/ 18 h 18"/>
                    <a:gd name="T34" fmla="*/ 2 w 34"/>
                    <a:gd name="T35" fmla="*/ 18 h 18"/>
                    <a:gd name="T36" fmla="*/ 0 w 34"/>
                    <a:gd name="T37" fmla="*/ 18 h 18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4"/>
                    <a:gd name="T58" fmla="*/ 0 h 18"/>
                    <a:gd name="T59" fmla="*/ 34 w 34"/>
                    <a:gd name="T60" fmla="*/ 18 h 18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4" h="18">
                      <a:moveTo>
                        <a:pt x="0" y="18"/>
                      </a:moveTo>
                      <a:lnTo>
                        <a:pt x="26" y="0"/>
                      </a:lnTo>
                      <a:lnTo>
                        <a:pt x="27" y="0"/>
                      </a:lnTo>
                      <a:lnTo>
                        <a:pt x="28" y="1"/>
                      </a:lnTo>
                      <a:lnTo>
                        <a:pt x="29" y="1"/>
                      </a:lnTo>
                      <a:lnTo>
                        <a:pt x="30" y="1"/>
                      </a:lnTo>
                      <a:lnTo>
                        <a:pt x="31" y="1"/>
                      </a:lnTo>
                      <a:lnTo>
                        <a:pt x="32" y="1"/>
                      </a:lnTo>
                      <a:lnTo>
                        <a:pt x="33" y="2"/>
                      </a:lnTo>
                      <a:lnTo>
                        <a:pt x="34" y="2"/>
                      </a:lnTo>
                      <a:lnTo>
                        <a:pt x="11" y="17"/>
                      </a:lnTo>
                      <a:lnTo>
                        <a:pt x="10" y="18"/>
                      </a:lnTo>
                      <a:lnTo>
                        <a:pt x="9" y="18"/>
                      </a:lnTo>
                      <a:lnTo>
                        <a:pt x="7" y="18"/>
                      </a:lnTo>
                      <a:lnTo>
                        <a:pt x="6" y="18"/>
                      </a:lnTo>
                      <a:lnTo>
                        <a:pt x="4" y="18"/>
                      </a:lnTo>
                      <a:lnTo>
                        <a:pt x="3" y="18"/>
                      </a:lnTo>
                      <a:lnTo>
                        <a:pt x="2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96" name="Freeform 143"/>
                <p:cNvSpPr>
                  <a:spLocks/>
                </p:cNvSpPr>
                <p:nvPr/>
              </p:nvSpPr>
              <p:spPr bwMode="auto">
                <a:xfrm>
                  <a:off x="5940" y="3366"/>
                  <a:ext cx="61" cy="15"/>
                </a:xfrm>
                <a:custGeom>
                  <a:avLst/>
                  <a:gdLst>
                    <a:gd name="T0" fmla="*/ 0 w 61"/>
                    <a:gd name="T1" fmla="*/ 15 h 15"/>
                    <a:gd name="T2" fmla="*/ 23 w 61"/>
                    <a:gd name="T3" fmla="*/ 0 h 15"/>
                    <a:gd name="T4" fmla="*/ 26 w 61"/>
                    <a:gd name="T5" fmla="*/ 0 h 15"/>
                    <a:gd name="T6" fmla="*/ 29 w 61"/>
                    <a:gd name="T7" fmla="*/ 1 h 15"/>
                    <a:gd name="T8" fmla="*/ 31 w 61"/>
                    <a:gd name="T9" fmla="*/ 2 h 15"/>
                    <a:gd name="T10" fmla="*/ 34 w 61"/>
                    <a:gd name="T11" fmla="*/ 2 h 15"/>
                    <a:gd name="T12" fmla="*/ 37 w 61"/>
                    <a:gd name="T13" fmla="*/ 3 h 15"/>
                    <a:gd name="T14" fmla="*/ 40 w 61"/>
                    <a:gd name="T15" fmla="*/ 4 h 15"/>
                    <a:gd name="T16" fmla="*/ 42 w 61"/>
                    <a:gd name="T17" fmla="*/ 4 h 15"/>
                    <a:gd name="T18" fmla="*/ 45 w 61"/>
                    <a:gd name="T19" fmla="*/ 5 h 15"/>
                    <a:gd name="T20" fmla="*/ 47 w 61"/>
                    <a:gd name="T21" fmla="*/ 5 h 15"/>
                    <a:gd name="T22" fmla="*/ 49 w 61"/>
                    <a:gd name="T23" fmla="*/ 6 h 15"/>
                    <a:gd name="T24" fmla="*/ 51 w 61"/>
                    <a:gd name="T25" fmla="*/ 7 h 15"/>
                    <a:gd name="T26" fmla="*/ 53 w 61"/>
                    <a:gd name="T27" fmla="*/ 7 h 15"/>
                    <a:gd name="T28" fmla="*/ 56 w 61"/>
                    <a:gd name="T29" fmla="*/ 8 h 15"/>
                    <a:gd name="T30" fmla="*/ 57 w 61"/>
                    <a:gd name="T31" fmla="*/ 8 h 15"/>
                    <a:gd name="T32" fmla="*/ 59 w 61"/>
                    <a:gd name="T33" fmla="*/ 9 h 15"/>
                    <a:gd name="T34" fmla="*/ 61 w 61"/>
                    <a:gd name="T35" fmla="*/ 10 h 15"/>
                    <a:gd name="T36" fmla="*/ 57 w 61"/>
                    <a:gd name="T37" fmla="*/ 10 h 15"/>
                    <a:gd name="T38" fmla="*/ 53 w 61"/>
                    <a:gd name="T39" fmla="*/ 11 h 15"/>
                    <a:gd name="T40" fmla="*/ 50 w 61"/>
                    <a:gd name="T41" fmla="*/ 11 h 15"/>
                    <a:gd name="T42" fmla="*/ 46 w 61"/>
                    <a:gd name="T43" fmla="*/ 11 h 15"/>
                    <a:gd name="T44" fmla="*/ 42 w 61"/>
                    <a:gd name="T45" fmla="*/ 12 h 15"/>
                    <a:gd name="T46" fmla="*/ 39 w 61"/>
                    <a:gd name="T47" fmla="*/ 12 h 15"/>
                    <a:gd name="T48" fmla="*/ 35 w 61"/>
                    <a:gd name="T49" fmla="*/ 12 h 15"/>
                    <a:gd name="T50" fmla="*/ 31 w 61"/>
                    <a:gd name="T51" fmla="*/ 13 h 15"/>
                    <a:gd name="T52" fmla="*/ 27 w 61"/>
                    <a:gd name="T53" fmla="*/ 13 h 15"/>
                    <a:gd name="T54" fmla="*/ 23 w 61"/>
                    <a:gd name="T55" fmla="*/ 14 h 15"/>
                    <a:gd name="T56" fmla="*/ 19 w 61"/>
                    <a:gd name="T57" fmla="*/ 14 h 15"/>
                    <a:gd name="T58" fmla="*/ 16 w 61"/>
                    <a:gd name="T59" fmla="*/ 14 h 15"/>
                    <a:gd name="T60" fmla="*/ 12 w 61"/>
                    <a:gd name="T61" fmla="*/ 14 h 15"/>
                    <a:gd name="T62" fmla="*/ 8 w 61"/>
                    <a:gd name="T63" fmla="*/ 15 h 15"/>
                    <a:gd name="T64" fmla="*/ 4 w 61"/>
                    <a:gd name="T65" fmla="*/ 15 h 15"/>
                    <a:gd name="T66" fmla="*/ 0 w 61"/>
                    <a:gd name="T67" fmla="*/ 15 h 1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61"/>
                    <a:gd name="T103" fmla="*/ 0 h 15"/>
                    <a:gd name="T104" fmla="*/ 61 w 61"/>
                    <a:gd name="T105" fmla="*/ 15 h 15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61" h="15">
                      <a:moveTo>
                        <a:pt x="0" y="15"/>
                      </a:moveTo>
                      <a:lnTo>
                        <a:pt x="23" y="0"/>
                      </a:lnTo>
                      <a:lnTo>
                        <a:pt x="26" y="0"/>
                      </a:lnTo>
                      <a:lnTo>
                        <a:pt x="29" y="1"/>
                      </a:lnTo>
                      <a:lnTo>
                        <a:pt x="31" y="2"/>
                      </a:lnTo>
                      <a:lnTo>
                        <a:pt x="34" y="2"/>
                      </a:lnTo>
                      <a:lnTo>
                        <a:pt x="37" y="3"/>
                      </a:lnTo>
                      <a:lnTo>
                        <a:pt x="40" y="4"/>
                      </a:lnTo>
                      <a:lnTo>
                        <a:pt x="42" y="4"/>
                      </a:lnTo>
                      <a:lnTo>
                        <a:pt x="45" y="5"/>
                      </a:lnTo>
                      <a:lnTo>
                        <a:pt x="47" y="5"/>
                      </a:lnTo>
                      <a:lnTo>
                        <a:pt x="49" y="6"/>
                      </a:lnTo>
                      <a:lnTo>
                        <a:pt x="51" y="7"/>
                      </a:lnTo>
                      <a:lnTo>
                        <a:pt x="53" y="7"/>
                      </a:lnTo>
                      <a:lnTo>
                        <a:pt x="56" y="8"/>
                      </a:lnTo>
                      <a:lnTo>
                        <a:pt x="57" y="8"/>
                      </a:lnTo>
                      <a:lnTo>
                        <a:pt x="59" y="9"/>
                      </a:lnTo>
                      <a:lnTo>
                        <a:pt x="61" y="10"/>
                      </a:lnTo>
                      <a:lnTo>
                        <a:pt x="57" y="10"/>
                      </a:lnTo>
                      <a:lnTo>
                        <a:pt x="53" y="11"/>
                      </a:lnTo>
                      <a:lnTo>
                        <a:pt x="50" y="11"/>
                      </a:lnTo>
                      <a:lnTo>
                        <a:pt x="46" y="11"/>
                      </a:lnTo>
                      <a:lnTo>
                        <a:pt x="42" y="12"/>
                      </a:lnTo>
                      <a:lnTo>
                        <a:pt x="39" y="12"/>
                      </a:lnTo>
                      <a:lnTo>
                        <a:pt x="35" y="12"/>
                      </a:lnTo>
                      <a:lnTo>
                        <a:pt x="31" y="13"/>
                      </a:lnTo>
                      <a:lnTo>
                        <a:pt x="27" y="13"/>
                      </a:lnTo>
                      <a:lnTo>
                        <a:pt x="23" y="14"/>
                      </a:lnTo>
                      <a:lnTo>
                        <a:pt x="19" y="14"/>
                      </a:lnTo>
                      <a:lnTo>
                        <a:pt x="16" y="14"/>
                      </a:lnTo>
                      <a:lnTo>
                        <a:pt x="12" y="14"/>
                      </a:lnTo>
                      <a:lnTo>
                        <a:pt x="8" y="15"/>
                      </a:lnTo>
                      <a:lnTo>
                        <a:pt x="4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97" name="Freeform 144"/>
                <p:cNvSpPr>
                  <a:spLocks/>
                </p:cNvSpPr>
                <p:nvPr/>
              </p:nvSpPr>
              <p:spPr bwMode="auto">
                <a:xfrm>
                  <a:off x="5834" y="3409"/>
                  <a:ext cx="10" cy="35"/>
                </a:xfrm>
                <a:custGeom>
                  <a:avLst/>
                  <a:gdLst>
                    <a:gd name="T0" fmla="*/ 1 w 10"/>
                    <a:gd name="T1" fmla="*/ 0 h 35"/>
                    <a:gd name="T2" fmla="*/ 10 w 10"/>
                    <a:gd name="T3" fmla="*/ 35 h 35"/>
                    <a:gd name="T4" fmla="*/ 8 w 10"/>
                    <a:gd name="T5" fmla="*/ 35 h 35"/>
                    <a:gd name="T6" fmla="*/ 7 w 10"/>
                    <a:gd name="T7" fmla="*/ 34 h 35"/>
                    <a:gd name="T8" fmla="*/ 6 w 10"/>
                    <a:gd name="T9" fmla="*/ 34 h 35"/>
                    <a:gd name="T10" fmla="*/ 5 w 10"/>
                    <a:gd name="T11" fmla="*/ 33 h 35"/>
                    <a:gd name="T12" fmla="*/ 4 w 10"/>
                    <a:gd name="T13" fmla="*/ 33 h 35"/>
                    <a:gd name="T14" fmla="*/ 2 w 10"/>
                    <a:gd name="T15" fmla="*/ 33 h 35"/>
                    <a:gd name="T16" fmla="*/ 1 w 10"/>
                    <a:gd name="T17" fmla="*/ 32 h 35"/>
                    <a:gd name="T18" fmla="*/ 0 w 10"/>
                    <a:gd name="T19" fmla="*/ 32 h 35"/>
                    <a:gd name="T20" fmla="*/ 0 w 10"/>
                    <a:gd name="T21" fmla="*/ 32 h 35"/>
                    <a:gd name="T22" fmla="*/ 0 w 10"/>
                    <a:gd name="T23" fmla="*/ 23 h 35"/>
                    <a:gd name="T24" fmla="*/ 0 w 10"/>
                    <a:gd name="T25" fmla="*/ 15 h 35"/>
                    <a:gd name="T26" fmla="*/ 0 w 10"/>
                    <a:gd name="T27" fmla="*/ 8 h 35"/>
                    <a:gd name="T28" fmla="*/ 1 w 10"/>
                    <a:gd name="T29" fmla="*/ 0 h 3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0"/>
                    <a:gd name="T46" fmla="*/ 0 h 35"/>
                    <a:gd name="T47" fmla="*/ 10 w 10"/>
                    <a:gd name="T48" fmla="*/ 35 h 3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0" h="35">
                      <a:moveTo>
                        <a:pt x="1" y="0"/>
                      </a:moveTo>
                      <a:lnTo>
                        <a:pt x="10" y="35"/>
                      </a:lnTo>
                      <a:lnTo>
                        <a:pt x="8" y="35"/>
                      </a:lnTo>
                      <a:lnTo>
                        <a:pt x="7" y="34"/>
                      </a:lnTo>
                      <a:lnTo>
                        <a:pt x="6" y="34"/>
                      </a:lnTo>
                      <a:lnTo>
                        <a:pt x="5" y="33"/>
                      </a:lnTo>
                      <a:lnTo>
                        <a:pt x="4" y="33"/>
                      </a:lnTo>
                      <a:lnTo>
                        <a:pt x="2" y="33"/>
                      </a:lnTo>
                      <a:lnTo>
                        <a:pt x="1" y="32"/>
                      </a:lnTo>
                      <a:lnTo>
                        <a:pt x="0" y="32"/>
                      </a:lnTo>
                      <a:lnTo>
                        <a:pt x="0" y="23"/>
                      </a:lnTo>
                      <a:lnTo>
                        <a:pt x="0" y="15"/>
                      </a:lnTo>
                      <a:lnTo>
                        <a:pt x="0" y="8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DDEA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98" name="Freeform 145"/>
                <p:cNvSpPr>
                  <a:spLocks/>
                </p:cNvSpPr>
                <p:nvPr/>
              </p:nvSpPr>
              <p:spPr bwMode="auto">
                <a:xfrm>
                  <a:off x="5835" y="3394"/>
                  <a:ext cx="22" cy="55"/>
                </a:xfrm>
                <a:custGeom>
                  <a:avLst/>
                  <a:gdLst>
                    <a:gd name="T0" fmla="*/ 9 w 22"/>
                    <a:gd name="T1" fmla="*/ 50 h 55"/>
                    <a:gd name="T2" fmla="*/ 0 w 22"/>
                    <a:gd name="T3" fmla="*/ 15 h 55"/>
                    <a:gd name="T4" fmla="*/ 0 w 22"/>
                    <a:gd name="T5" fmla="*/ 12 h 55"/>
                    <a:gd name="T6" fmla="*/ 0 w 22"/>
                    <a:gd name="T7" fmla="*/ 8 h 55"/>
                    <a:gd name="T8" fmla="*/ 1 w 22"/>
                    <a:gd name="T9" fmla="*/ 4 h 55"/>
                    <a:gd name="T10" fmla="*/ 1 w 22"/>
                    <a:gd name="T11" fmla="*/ 0 h 55"/>
                    <a:gd name="T12" fmla="*/ 2 w 22"/>
                    <a:gd name="T13" fmla="*/ 0 h 55"/>
                    <a:gd name="T14" fmla="*/ 3 w 22"/>
                    <a:gd name="T15" fmla="*/ 0 h 55"/>
                    <a:gd name="T16" fmla="*/ 4 w 22"/>
                    <a:gd name="T17" fmla="*/ 0 h 55"/>
                    <a:gd name="T18" fmla="*/ 5 w 22"/>
                    <a:gd name="T19" fmla="*/ 0 h 55"/>
                    <a:gd name="T20" fmla="*/ 6 w 22"/>
                    <a:gd name="T21" fmla="*/ 0 h 55"/>
                    <a:gd name="T22" fmla="*/ 7 w 22"/>
                    <a:gd name="T23" fmla="*/ 0 h 55"/>
                    <a:gd name="T24" fmla="*/ 8 w 22"/>
                    <a:gd name="T25" fmla="*/ 0 h 55"/>
                    <a:gd name="T26" fmla="*/ 9 w 22"/>
                    <a:gd name="T27" fmla="*/ 0 h 55"/>
                    <a:gd name="T28" fmla="*/ 22 w 22"/>
                    <a:gd name="T29" fmla="*/ 55 h 55"/>
                    <a:gd name="T30" fmla="*/ 21 w 22"/>
                    <a:gd name="T31" fmla="*/ 55 h 55"/>
                    <a:gd name="T32" fmla="*/ 19 w 22"/>
                    <a:gd name="T33" fmla="*/ 54 h 55"/>
                    <a:gd name="T34" fmla="*/ 17 w 22"/>
                    <a:gd name="T35" fmla="*/ 53 h 55"/>
                    <a:gd name="T36" fmla="*/ 15 w 22"/>
                    <a:gd name="T37" fmla="*/ 53 h 55"/>
                    <a:gd name="T38" fmla="*/ 14 w 22"/>
                    <a:gd name="T39" fmla="*/ 52 h 55"/>
                    <a:gd name="T40" fmla="*/ 12 w 22"/>
                    <a:gd name="T41" fmla="*/ 52 h 55"/>
                    <a:gd name="T42" fmla="*/ 10 w 22"/>
                    <a:gd name="T43" fmla="*/ 51 h 55"/>
                    <a:gd name="T44" fmla="*/ 9 w 22"/>
                    <a:gd name="T45" fmla="*/ 50 h 55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22"/>
                    <a:gd name="T70" fmla="*/ 0 h 55"/>
                    <a:gd name="T71" fmla="*/ 22 w 22"/>
                    <a:gd name="T72" fmla="*/ 55 h 55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22" h="55">
                      <a:moveTo>
                        <a:pt x="9" y="50"/>
                      </a:move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1" y="4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5" y="0"/>
                      </a:lnTo>
                      <a:lnTo>
                        <a:pt x="6" y="0"/>
                      </a:lnTo>
                      <a:lnTo>
                        <a:pt x="7" y="0"/>
                      </a:lnTo>
                      <a:lnTo>
                        <a:pt x="8" y="0"/>
                      </a:lnTo>
                      <a:lnTo>
                        <a:pt x="9" y="0"/>
                      </a:lnTo>
                      <a:lnTo>
                        <a:pt x="22" y="55"/>
                      </a:lnTo>
                      <a:lnTo>
                        <a:pt x="21" y="55"/>
                      </a:lnTo>
                      <a:lnTo>
                        <a:pt x="19" y="54"/>
                      </a:lnTo>
                      <a:lnTo>
                        <a:pt x="17" y="53"/>
                      </a:lnTo>
                      <a:lnTo>
                        <a:pt x="15" y="53"/>
                      </a:lnTo>
                      <a:lnTo>
                        <a:pt x="14" y="52"/>
                      </a:lnTo>
                      <a:lnTo>
                        <a:pt x="12" y="52"/>
                      </a:lnTo>
                      <a:lnTo>
                        <a:pt x="10" y="51"/>
                      </a:lnTo>
                      <a:lnTo>
                        <a:pt x="9" y="50"/>
                      </a:lnTo>
                      <a:close/>
                    </a:path>
                  </a:pathLst>
                </a:custGeom>
                <a:solidFill>
                  <a:srgbClr val="DDEA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899" name="Freeform 146"/>
                <p:cNvSpPr>
                  <a:spLocks/>
                </p:cNvSpPr>
                <p:nvPr/>
              </p:nvSpPr>
              <p:spPr bwMode="auto">
                <a:xfrm>
                  <a:off x="5844" y="3392"/>
                  <a:ext cx="27" cy="61"/>
                </a:xfrm>
                <a:custGeom>
                  <a:avLst/>
                  <a:gdLst>
                    <a:gd name="T0" fmla="*/ 13 w 27"/>
                    <a:gd name="T1" fmla="*/ 57 h 61"/>
                    <a:gd name="T2" fmla="*/ 0 w 27"/>
                    <a:gd name="T3" fmla="*/ 2 h 61"/>
                    <a:gd name="T4" fmla="*/ 1 w 27"/>
                    <a:gd name="T5" fmla="*/ 1 h 61"/>
                    <a:gd name="T6" fmla="*/ 3 w 27"/>
                    <a:gd name="T7" fmla="*/ 1 h 61"/>
                    <a:gd name="T8" fmla="*/ 4 w 27"/>
                    <a:gd name="T9" fmla="*/ 1 h 61"/>
                    <a:gd name="T10" fmla="*/ 6 w 27"/>
                    <a:gd name="T11" fmla="*/ 1 h 61"/>
                    <a:gd name="T12" fmla="*/ 7 w 27"/>
                    <a:gd name="T13" fmla="*/ 1 h 61"/>
                    <a:gd name="T14" fmla="*/ 9 w 27"/>
                    <a:gd name="T15" fmla="*/ 1 h 61"/>
                    <a:gd name="T16" fmla="*/ 10 w 27"/>
                    <a:gd name="T17" fmla="*/ 0 h 61"/>
                    <a:gd name="T18" fmla="*/ 12 w 27"/>
                    <a:gd name="T19" fmla="*/ 0 h 61"/>
                    <a:gd name="T20" fmla="*/ 27 w 27"/>
                    <a:gd name="T21" fmla="*/ 61 h 61"/>
                    <a:gd name="T22" fmla="*/ 25 w 27"/>
                    <a:gd name="T23" fmla="*/ 61 h 61"/>
                    <a:gd name="T24" fmla="*/ 23 w 27"/>
                    <a:gd name="T25" fmla="*/ 60 h 61"/>
                    <a:gd name="T26" fmla="*/ 22 w 27"/>
                    <a:gd name="T27" fmla="*/ 60 h 61"/>
                    <a:gd name="T28" fmla="*/ 20 w 27"/>
                    <a:gd name="T29" fmla="*/ 59 h 61"/>
                    <a:gd name="T30" fmla="*/ 18 w 27"/>
                    <a:gd name="T31" fmla="*/ 59 h 61"/>
                    <a:gd name="T32" fmla="*/ 17 w 27"/>
                    <a:gd name="T33" fmla="*/ 58 h 61"/>
                    <a:gd name="T34" fmla="*/ 15 w 27"/>
                    <a:gd name="T35" fmla="*/ 58 h 61"/>
                    <a:gd name="T36" fmla="*/ 13 w 27"/>
                    <a:gd name="T37" fmla="*/ 57 h 61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7"/>
                    <a:gd name="T58" fmla="*/ 0 h 61"/>
                    <a:gd name="T59" fmla="*/ 27 w 27"/>
                    <a:gd name="T60" fmla="*/ 61 h 61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7" h="61">
                      <a:moveTo>
                        <a:pt x="13" y="57"/>
                      </a:move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3" y="1"/>
                      </a:lnTo>
                      <a:lnTo>
                        <a:pt x="4" y="1"/>
                      </a:lnTo>
                      <a:lnTo>
                        <a:pt x="6" y="1"/>
                      </a:lnTo>
                      <a:lnTo>
                        <a:pt x="7" y="1"/>
                      </a:lnTo>
                      <a:lnTo>
                        <a:pt x="9" y="1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27" y="61"/>
                      </a:lnTo>
                      <a:lnTo>
                        <a:pt x="25" y="61"/>
                      </a:lnTo>
                      <a:lnTo>
                        <a:pt x="23" y="60"/>
                      </a:lnTo>
                      <a:lnTo>
                        <a:pt x="22" y="60"/>
                      </a:lnTo>
                      <a:lnTo>
                        <a:pt x="20" y="59"/>
                      </a:lnTo>
                      <a:lnTo>
                        <a:pt x="18" y="59"/>
                      </a:lnTo>
                      <a:lnTo>
                        <a:pt x="17" y="58"/>
                      </a:lnTo>
                      <a:lnTo>
                        <a:pt x="15" y="58"/>
                      </a:lnTo>
                      <a:lnTo>
                        <a:pt x="13" y="57"/>
                      </a:lnTo>
                      <a:close/>
                    </a:path>
                  </a:pathLst>
                </a:custGeom>
                <a:solidFill>
                  <a:srgbClr val="E0EA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00" name="Freeform 147"/>
                <p:cNvSpPr>
                  <a:spLocks/>
                </p:cNvSpPr>
                <p:nvPr/>
              </p:nvSpPr>
              <p:spPr bwMode="auto">
                <a:xfrm>
                  <a:off x="5856" y="3391"/>
                  <a:ext cx="28" cy="66"/>
                </a:xfrm>
                <a:custGeom>
                  <a:avLst/>
                  <a:gdLst>
                    <a:gd name="T0" fmla="*/ 15 w 28"/>
                    <a:gd name="T1" fmla="*/ 62 h 66"/>
                    <a:gd name="T2" fmla="*/ 0 w 28"/>
                    <a:gd name="T3" fmla="*/ 1 h 66"/>
                    <a:gd name="T4" fmla="*/ 1 w 28"/>
                    <a:gd name="T5" fmla="*/ 1 h 66"/>
                    <a:gd name="T6" fmla="*/ 3 w 28"/>
                    <a:gd name="T7" fmla="*/ 1 h 66"/>
                    <a:gd name="T8" fmla="*/ 4 w 28"/>
                    <a:gd name="T9" fmla="*/ 1 h 66"/>
                    <a:gd name="T10" fmla="*/ 6 w 28"/>
                    <a:gd name="T11" fmla="*/ 1 h 66"/>
                    <a:gd name="T12" fmla="*/ 7 w 28"/>
                    <a:gd name="T13" fmla="*/ 1 h 66"/>
                    <a:gd name="T14" fmla="*/ 9 w 28"/>
                    <a:gd name="T15" fmla="*/ 0 h 66"/>
                    <a:gd name="T16" fmla="*/ 10 w 28"/>
                    <a:gd name="T17" fmla="*/ 0 h 66"/>
                    <a:gd name="T18" fmla="*/ 12 w 28"/>
                    <a:gd name="T19" fmla="*/ 0 h 66"/>
                    <a:gd name="T20" fmla="*/ 28 w 28"/>
                    <a:gd name="T21" fmla="*/ 66 h 66"/>
                    <a:gd name="T22" fmla="*/ 26 w 28"/>
                    <a:gd name="T23" fmla="*/ 65 h 66"/>
                    <a:gd name="T24" fmla="*/ 25 w 28"/>
                    <a:gd name="T25" fmla="*/ 65 h 66"/>
                    <a:gd name="T26" fmla="*/ 23 w 28"/>
                    <a:gd name="T27" fmla="*/ 64 h 66"/>
                    <a:gd name="T28" fmla="*/ 21 w 28"/>
                    <a:gd name="T29" fmla="*/ 64 h 66"/>
                    <a:gd name="T30" fmla="*/ 20 w 28"/>
                    <a:gd name="T31" fmla="*/ 64 h 66"/>
                    <a:gd name="T32" fmla="*/ 18 w 28"/>
                    <a:gd name="T33" fmla="*/ 63 h 66"/>
                    <a:gd name="T34" fmla="*/ 16 w 28"/>
                    <a:gd name="T35" fmla="*/ 63 h 66"/>
                    <a:gd name="T36" fmla="*/ 15 w 28"/>
                    <a:gd name="T37" fmla="*/ 62 h 6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8"/>
                    <a:gd name="T58" fmla="*/ 0 h 66"/>
                    <a:gd name="T59" fmla="*/ 28 w 28"/>
                    <a:gd name="T60" fmla="*/ 66 h 6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8" h="66">
                      <a:moveTo>
                        <a:pt x="15" y="62"/>
                      </a:move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3" y="1"/>
                      </a:lnTo>
                      <a:lnTo>
                        <a:pt x="4" y="1"/>
                      </a:lnTo>
                      <a:lnTo>
                        <a:pt x="6" y="1"/>
                      </a:lnTo>
                      <a:lnTo>
                        <a:pt x="7" y="1"/>
                      </a:lnTo>
                      <a:lnTo>
                        <a:pt x="9" y="0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28" y="66"/>
                      </a:lnTo>
                      <a:lnTo>
                        <a:pt x="26" y="65"/>
                      </a:lnTo>
                      <a:lnTo>
                        <a:pt x="25" y="65"/>
                      </a:lnTo>
                      <a:lnTo>
                        <a:pt x="23" y="64"/>
                      </a:lnTo>
                      <a:lnTo>
                        <a:pt x="21" y="64"/>
                      </a:lnTo>
                      <a:lnTo>
                        <a:pt x="20" y="64"/>
                      </a:lnTo>
                      <a:lnTo>
                        <a:pt x="18" y="63"/>
                      </a:lnTo>
                      <a:lnTo>
                        <a:pt x="16" y="63"/>
                      </a:lnTo>
                      <a:lnTo>
                        <a:pt x="15" y="62"/>
                      </a:lnTo>
                      <a:close/>
                    </a:path>
                  </a:pathLst>
                </a:custGeom>
                <a:solidFill>
                  <a:srgbClr val="E5EF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01" name="Freeform 148"/>
                <p:cNvSpPr>
                  <a:spLocks/>
                </p:cNvSpPr>
                <p:nvPr/>
              </p:nvSpPr>
              <p:spPr bwMode="auto">
                <a:xfrm>
                  <a:off x="5868" y="3390"/>
                  <a:ext cx="29" cy="70"/>
                </a:xfrm>
                <a:custGeom>
                  <a:avLst/>
                  <a:gdLst>
                    <a:gd name="T0" fmla="*/ 16 w 29"/>
                    <a:gd name="T1" fmla="*/ 67 h 70"/>
                    <a:gd name="T2" fmla="*/ 0 w 29"/>
                    <a:gd name="T3" fmla="*/ 1 h 70"/>
                    <a:gd name="T4" fmla="*/ 1 w 29"/>
                    <a:gd name="T5" fmla="*/ 1 h 70"/>
                    <a:gd name="T6" fmla="*/ 3 w 29"/>
                    <a:gd name="T7" fmla="*/ 1 h 70"/>
                    <a:gd name="T8" fmla="*/ 4 w 29"/>
                    <a:gd name="T9" fmla="*/ 1 h 70"/>
                    <a:gd name="T10" fmla="*/ 6 w 29"/>
                    <a:gd name="T11" fmla="*/ 1 h 70"/>
                    <a:gd name="T12" fmla="*/ 7 w 29"/>
                    <a:gd name="T13" fmla="*/ 0 h 70"/>
                    <a:gd name="T14" fmla="*/ 9 w 29"/>
                    <a:gd name="T15" fmla="*/ 0 h 70"/>
                    <a:gd name="T16" fmla="*/ 11 w 29"/>
                    <a:gd name="T17" fmla="*/ 0 h 70"/>
                    <a:gd name="T18" fmla="*/ 12 w 29"/>
                    <a:gd name="T19" fmla="*/ 0 h 70"/>
                    <a:gd name="T20" fmla="*/ 29 w 29"/>
                    <a:gd name="T21" fmla="*/ 70 h 70"/>
                    <a:gd name="T22" fmla="*/ 28 w 29"/>
                    <a:gd name="T23" fmla="*/ 69 h 70"/>
                    <a:gd name="T24" fmla="*/ 26 w 29"/>
                    <a:gd name="T25" fmla="*/ 69 h 70"/>
                    <a:gd name="T26" fmla="*/ 24 w 29"/>
                    <a:gd name="T27" fmla="*/ 69 h 70"/>
                    <a:gd name="T28" fmla="*/ 23 w 29"/>
                    <a:gd name="T29" fmla="*/ 68 h 70"/>
                    <a:gd name="T30" fmla="*/ 21 w 29"/>
                    <a:gd name="T31" fmla="*/ 68 h 70"/>
                    <a:gd name="T32" fmla="*/ 19 w 29"/>
                    <a:gd name="T33" fmla="*/ 68 h 70"/>
                    <a:gd name="T34" fmla="*/ 18 w 29"/>
                    <a:gd name="T35" fmla="*/ 67 h 70"/>
                    <a:gd name="T36" fmla="*/ 16 w 29"/>
                    <a:gd name="T37" fmla="*/ 67 h 7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29"/>
                    <a:gd name="T58" fmla="*/ 0 h 70"/>
                    <a:gd name="T59" fmla="*/ 29 w 29"/>
                    <a:gd name="T60" fmla="*/ 70 h 70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29" h="70">
                      <a:moveTo>
                        <a:pt x="16" y="67"/>
                      </a:move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3" y="1"/>
                      </a:lnTo>
                      <a:lnTo>
                        <a:pt x="4" y="1"/>
                      </a:lnTo>
                      <a:lnTo>
                        <a:pt x="6" y="1"/>
                      </a:lnTo>
                      <a:lnTo>
                        <a:pt x="7" y="0"/>
                      </a:lnTo>
                      <a:lnTo>
                        <a:pt x="9" y="0"/>
                      </a:lnTo>
                      <a:lnTo>
                        <a:pt x="11" y="0"/>
                      </a:lnTo>
                      <a:lnTo>
                        <a:pt x="12" y="0"/>
                      </a:lnTo>
                      <a:lnTo>
                        <a:pt x="29" y="70"/>
                      </a:lnTo>
                      <a:lnTo>
                        <a:pt x="28" y="69"/>
                      </a:lnTo>
                      <a:lnTo>
                        <a:pt x="26" y="69"/>
                      </a:lnTo>
                      <a:lnTo>
                        <a:pt x="24" y="69"/>
                      </a:lnTo>
                      <a:lnTo>
                        <a:pt x="23" y="68"/>
                      </a:lnTo>
                      <a:lnTo>
                        <a:pt x="21" y="68"/>
                      </a:lnTo>
                      <a:lnTo>
                        <a:pt x="19" y="68"/>
                      </a:lnTo>
                      <a:lnTo>
                        <a:pt x="18" y="67"/>
                      </a:lnTo>
                      <a:lnTo>
                        <a:pt x="16" y="67"/>
                      </a:lnTo>
                      <a:close/>
                    </a:path>
                  </a:pathLst>
                </a:custGeom>
                <a:solidFill>
                  <a:srgbClr val="E8EF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02" name="Freeform 149"/>
                <p:cNvSpPr>
                  <a:spLocks/>
                </p:cNvSpPr>
                <p:nvPr/>
              </p:nvSpPr>
              <p:spPr bwMode="auto">
                <a:xfrm>
                  <a:off x="5880" y="3389"/>
                  <a:ext cx="31" cy="74"/>
                </a:xfrm>
                <a:custGeom>
                  <a:avLst/>
                  <a:gdLst>
                    <a:gd name="T0" fmla="*/ 17 w 31"/>
                    <a:gd name="T1" fmla="*/ 71 h 74"/>
                    <a:gd name="T2" fmla="*/ 0 w 31"/>
                    <a:gd name="T3" fmla="*/ 1 h 74"/>
                    <a:gd name="T4" fmla="*/ 2 w 31"/>
                    <a:gd name="T5" fmla="*/ 1 h 74"/>
                    <a:gd name="T6" fmla="*/ 3 w 31"/>
                    <a:gd name="T7" fmla="*/ 1 h 74"/>
                    <a:gd name="T8" fmla="*/ 5 w 31"/>
                    <a:gd name="T9" fmla="*/ 1 h 74"/>
                    <a:gd name="T10" fmla="*/ 6 w 31"/>
                    <a:gd name="T11" fmla="*/ 0 h 74"/>
                    <a:gd name="T12" fmla="*/ 8 w 31"/>
                    <a:gd name="T13" fmla="*/ 0 h 74"/>
                    <a:gd name="T14" fmla="*/ 9 w 31"/>
                    <a:gd name="T15" fmla="*/ 0 h 74"/>
                    <a:gd name="T16" fmla="*/ 11 w 31"/>
                    <a:gd name="T17" fmla="*/ 0 h 74"/>
                    <a:gd name="T18" fmla="*/ 12 w 31"/>
                    <a:gd name="T19" fmla="*/ 0 h 74"/>
                    <a:gd name="T20" fmla="*/ 31 w 31"/>
                    <a:gd name="T21" fmla="*/ 74 h 74"/>
                    <a:gd name="T22" fmla="*/ 29 w 31"/>
                    <a:gd name="T23" fmla="*/ 73 h 74"/>
                    <a:gd name="T24" fmla="*/ 27 w 31"/>
                    <a:gd name="T25" fmla="*/ 73 h 74"/>
                    <a:gd name="T26" fmla="*/ 26 w 31"/>
                    <a:gd name="T27" fmla="*/ 73 h 74"/>
                    <a:gd name="T28" fmla="*/ 24 w 31"/>
                    <a:gd name="T29" fmla="*/ 72 h 74"/>
                    <a:gd name="T30" fmla="*/ 22 w 31"/>
                    <a:gd name="T31" fmla="*/ 72 h 74"/>
                    <a:gd name="T32" fmla="*/ 21 w 31"/>
                    <a:gd name="T33" fmla="*/ 72 h 74"/>
                    <a:gd name="T34" fmla="*/ 19 w 31"/>
                    <a:gd name="T35" fmla="*/ 71 h 74"/>
                    <a:gd name="T36" fmla="*/ 17 w 31"/>
                    <a:gd name="T37" fmla="*/ 71 h 7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1"/>
                    <a:gd name="T58" fmla="*/ 0 h 74"/>
                    <a:gd name="T59" fmla="*/ 31 w 31"/>
                    <a:gd name="T60" fmla="*/ 74 h 7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1" h="74">
                      <a:moveTo>
                        <a:pt x="17" y="71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3" y="1"/>
                      </a:lnTo>
                      <a:lnTo>
                        <a:pt x="5" y="1"/>
                      </a:lnTo>
                      <a:lnTo>
                        <a:pt x="6" y="0"/>
                      </a:lnTo>
                      <a:lnTo>
                        <a:pt x="8" y="0"/>
                      </a:lnTo>
                      <a:lnTo>
                        <a:pt x="9" y="0"/>
                      </a:lnTo>
                      <a:lnTo>
                        <a:pt x="11" y="0"/>
                      </a:lnTo>
                      <a:lnTo>
                        <a:pt x="12" y="0"/>
                      </a:lnTo>
                      <a:lnTo>
                        <a:pt x="31" y="74"/>
                      </a:lnTo>
                      <a:lnTo>
                        <a:pt x="29" y="73"/>
                      </a:lnTo>
                      <a:lnTo>
                        <a:pt x="27" y="73"/>
                      </a:lnTo>
                      <a:lnTo>
                        <a:pt x="26" y="73"/>
                      </a:lnTo>
                      <a:lnTo>
                        <a:pt x="24" y="72"/>
                      </a:lnTo>
                      <a:lnTo>
                        <a:pt x="22" y="72"/>
                      </a:lnTo>
                      <a:lnTo>
                        <a:pt x="21" y="72"/>
                      </a:lnTo>
                      <a:lnTo>
                        <a:pt x="19" y="71"/>
                      </a:lnTo>
                      <a:lnTo>
                        <a:pt x="17" y="71"/>
                      </a:lnTo>
                      <a:close/>
                    </a:path>
                  </a:pathLst>
                </a:custGeom>
                <a:solidFill>
                  <a:srgbClr val="EAF2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03" name="Freeform 150"/>
                <p:cNvSpPr>
                  <a:spLocks/>
                </p:cNvSpPr>
                <p:nvPr/>
              </p:nvSpPr>
              <p:spPr bwMode="auto">
                <a:xfrm>
                  <a:off x="5892" y="3388"/>
                  <a:ext cx="32" cy="77"/>
                </a:xfrm>
                <a:custGeom>
                  <a:avLst/>
                  <a:gdLst>
                    <a:gd name="T0" fmla="*/ 19 w 32"/>
                    <a:gd name="T1" fmla="*/ 75 h 77"/>
                    <a:gd name="T2" fmla="*/ 0 w 32"/>
                    <a:gd name="T3" fmla="*/ 1 h 77"/>
                    <a:gd name="T4" fmla="*/ 2 w 32"/>
                    <a:gd name="T5" fmla="*/ 1 h 77"/>
                    <a:gd name="T6" fmla="*/ 3 w 32"/>
                    <a:gd name="T7" fmla="*/ 1 h 77"/>
                    <a:gd name="T8" fmla="*/ 5 w 32"/>
                    <a:gd name="T9" fmla="*/ 1 h 77"/>
                    <a:gd name="T10" fmla="*/ 7 w 32"/>
                    <a:gd name="T11" fmla="*/ 1 h 77"/>
                    <a:gd name="T12" fmla="*/ 8 w 32"/>
                    <a:gd name="T13" fmla="*/ 0 h 77"/>
                    <a:gd name="T14" fmla="*/ 10 w 32"/>
                    <a:gd name="T15" fmla="*/ 0 h 77"/>
                    <a:gd name="T16" fmla="*/ 11 w 32"/>
                    <a:gd name="T17" fmla="*/ 0 h 77"/>
                    <a:gd name="T18" fmla="*/ 13 w 32"/>
                    <a:gd name="T19" fmla="*/ 0 h 77"/>
                    <a:gd name="T20" fmla="*/ 32 w 32"/>
                    <a:gd name="T21" fmla="*/ 77 h 77"/>
                    <a:gd name="T22" fmla="*/ 30 w 32"/>
                    <a:gd name="T23" fmla="*/ 77 h 77"/>
                    <a:gd name="T24" fmla="*/ 28 w 32"/>
                    <a:gd name="T25" fmla="*/ 77 h 77"/>
                    <a:gd name="T26" fmla="*/ 27 w 32"/>
                    <a:gd name="T27" fmla="*/ 76 h 77"/>
                    <a:gd name="T28" fmla="*/ 25 w 32"/>
                    <a:gd name="T29" fmla="*/ 76 h 77"/>
                    <a:gd name="T30" fmla="*/ 24 w 32"/>
                    <a:gd name="T31" fmla="*/ 76 h 77"/>
                    <a:gd name="T32" fmla="*/ 22 w 32"/>
                    <a:gd name="T33" fmla="*/ 75 h 77"/>
                    <a:gd name="T34" fmla="*/ 20 w 32"/>
                    <a:gd name="T35" fmla="*/ 75 h 77"/>
                    <a:gd name="T36" fmla="*/ 19 w 32"/>
                    <a:gd name="T37" fmla="*/ 75 h 7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2"/>
                    <a:gd name="T58" fmla="*/ 0 h 77"/>
                    <a:gd name="T59" fmla="*/ 32 w 32"/>
                    <a:gd name="T60" fmla="*/ 77 h 7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2" h="77">
                      <a:moveTo>
                        <a:pt x="19" y="75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3" y="1"/>
                      </a:lnTo>
                      <a:lnTo>
                        <a:pt x="5" y="1"/>
                      </a:lnTo>
                      <a:lnTo>
                        <a:pt x="7" y="1"/>
                      </a:lnTo>
                      <a:lnTo>
                        <a:pt x="8" y="0"/>
                      </a:lnTo>
                      <a:lnTo>
                        <a:pt x="10" y="0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32" y="77"/>
                      </a:lnTo>
                      <a:lnTo>
                        <a:pt x="30" y="77"/>
                      </a:lnTo>
                      <a:lnTo>
                        <a:pt x="28" y="77"/>
                      </a:lnTo>
                      <a:lnTo>
                        <a:pt x="27" y="76"/>
                      </a:lnTo>
                      <a:lnTo>
                        <a:pt x="25" y="76"/>
                      </a:lnTo>
                      <a:lnTo>
                        <a:pt x="24" y="76"/>
                      </a:lnTo>
                      <a:lnTo>
                        <a:pt x="22" y="75"/>
                      </a:lnTo>
                      <a:lnTo>
                        <a:pt x="20" y="75"/>
                      </a:lnTo>
                      <a:lnTo>
                        <a:pt x="19" y="75"/>
                      </a:lnTo>
                      <a:close/>
                    </a:path>
                  </a:pathLst>
                </a:custGeom>
                <a:solidFill>
                  <a:srgbClr val="EDF4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04" name="Freeform 151"/>
                <p:cNvSpPr>
                  <a:spLocks/>
                </p:cNvSpPr>
                <p:nvPr/>
              </p:nvSpPr>
              <p:spPr bwMode="auto">
                <a:xfrm>
                  <a:off x="5905" y="3387"/>
                  <a:ext cx="32" cy="81"/>
                </a:xfrm>
                <a:custGeom>
                  <a:avLst/>
                  <a:gdLst>
                    <a:gd name="T0" fmla="*/ 19 w 32"/>
                    <a:gd name="T1" fmla="*/ 78 h 81"/>
                    <a:gd name="T2" fmla="*/ 0 w 32"/>
                    <a:gd name="T3" fmla="*/ 1 h 81"/>
                    <a:gd name="T4" fmla="*/ 1 w 32"/>
                    <a:gd name="T5" fmla="*/ 1 h 81"/>
                    <a:gd name="T6" fmla="*/ 3 w 32"/>
                    <a:gd name="T7" fmla="*/ 1 h 81"/>
                    <a:gd name="T8" fmla="*/ 4 w 32"/>
                    <a:gd name="T9" fmla="*/ 1 h 81"/>
                    <a:gd name="T10" fmla="*/ 6 w 32"/>
                    <a:gd name="T11" fmla="*/ 0 h 81"/>
                    <a:gd name="T12" fmla="*/ 7 w 32"/>
                    <a:gd name="T13" fmla="*/ 0 h 81"/>
                    <a:gd name="T14" fmla="*/ 9 w 32"/>
                    <a:gd name="T15" fmla="*/ 0 h 81"/>
                    <a:gd name="T16" fmla="*/ 10 w 32"/>
                    <a:gd name="T17" fmla="*/ 0 h 81"/>
                    <a:gd name="T18" fmla="*/ 12 w 32"/>
                    <a:gd name="T19" fmla="*/ 0 h 81"/>
                    <a:gd name="T20" fmla="*/ 32 w 32"/>
                    <a:gd name="T21" fmla="*/ 81 h 81"/>
                    <a:gd name="T22" fmla="*/ 30 w 32"/>
                    <a:gd name="T23" fmla="*/ 80 h 81"/>
                    <a:gd name="T24" fmla="*/ 29 w 32"/>
                    <a:gd name="T25" fmla="*/ 80 h 81"/>
                    <a:gd name="T26" fmla="*/ 27 w 32"/>
                    <a:gd name="T27" fmla="*/ 80 h 81"/>
                    <a:gd name="T28" fmla="*/ 26 w 32"/>
                    <a:gd name="T29" fmla="*/ 79 h 81"/>
                    <a:gd name="T30" fmla="*/ 24 w 32"/>
                    <a:gd name="T31" fmla="*/ 79 h 81"/>
                    <a:gd name="T32" fmla="*/ 22 w 32"/>
                    <a:gd name="T33" fmla="*/ 79 h 81"/>
                    <a:gd name="T34" fmla="*/ 21 w 32"/>
                    <a:gd name="T35" fmla="*/ 79 h 81"/>
                    <a:gd name="T36" fmla="*/ 19 w 32"/>
                    <a:gd name="T37" fmla="*/ 78 h 81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2"/>
                    <a:gd name="T58" fmla="*/ 0 h 81"/>
                    <a:gd name="T59" fmla="*/ 32 w 32"/>
                    <a:gd name="T60" fmla="*/ 81 h 81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2" h="81">
                      <a:moveTo>
                        <a:pt x="19" y="78"/>
                      </a:move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3" y="1"/>
                      </a:lnTo>
                      <a:lnTo>
                        <a:pt x="4" y="1"/>
                      </a:lnTo>
                      <a:lnTo>
                        <a:pt x="6" y="0"/>
                      </a:lnTo>
                      <a:lnTo>
                        <a:pt x="7" y="0"/>
                      </a:lnTo>
                      <a:lnTo>
                        <a:pt x="9" y="0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32" y="81"/>
                      </a:lnTo>
                      <a:lnTo>
                        <a:pt x="30" y="80"/>
                      </a:lnTo>
                      <a:lnTo>
                        <a:pt x="29" y="80"/>
                      </a:lnTo>
                      <a:lnTo>
                        <a:pt x="27" y="80"/>
                      </a:lnTo>
                      <a:lnTo>
                        <a:pt x="26" y="79"/>
                      </a:lnTo>
                      <a:lnTo>
                        <a:pt x="24" y="79"/>
                      </a:lnTo>
                      <a:lnTo>
                        <a:pt x="22" y="79"/>
                      </a:lnTo>
                      <a:lnTo>
                        <a:pt x="21" y="79"/>
                      </a:lnTo>
                      <a:lnTo>
                        <a:pt x="19" y="78"/>
                      </a:lnTo>
                      <a:close/>
                    </a:path>
                  </a:pathLst>
                </a:custGeom>
                <a:solidFill>
                  <a:srgbClr val="EFF4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05" name="Freeform 152"/>
                <p:cNvSpPr>
                  <a:spLocks/>
                </p:cNvSpPr>
                <p:nvPr/>
              </p:nvSpPr>
              <p:spPr bwMode="auto">
                <a:xfrm>
                  <a:off x="5917" y="3386"/>
                  <a:ext cx="33" cy="84"/>
                </a:xfrm>
                <a:custGeom>
                  <a:avLst/>
                  <a:gdLst>
                    <a:gd name="T0" fmla="*/ 20 w 33"/>
                    <a:gd name="T1" fmla="*/ 82 h 84"/>
                    <a:gd name="T2" fmla="*/ 0 w 33"/>
                    <a:gd name="T3" fmla="*/ 1 h 84"/>
                    <a:gd name="T4" fmla="*/ 2 w 33"/>
                    <a:gd name="T5" fmla="*/ 1 h 84"/>
                    <a:gd name="T6" fmla="*/ 3 w 33"/>
                    <a:gd name="T7" fmla="*/ 1 h 84"/>
                    <a:gd name="T8" fmla="*/ 5 w 33"/>
                    <a:gd name="T9" fmla="*/ 1 h 84"/>
                    <a:gd name="T10" fmla="*/ 6 w 33"/>
                    <a:gd name="T11" fmla="*/ 0 h 84"/>
                    <a:gd name="T12" fmla="*/ 8 w 33"/>
                    <a:gd name="T13" fmla="*/ 0 h 84"/>
                    <a:gd name="T14" fmla="*/ 9 w 33"/>
                    <a:gd name="T15" fmla="*/ 0 h 84"/>
                    <a:gd name="T16" fmla="*/ 11 w 33"/>
                    <a:gd name="T17" fmla="*/ 0 h 84"/>
                    <a:gd name="T18" fmla="*/ 12 w 33"/>
                    <a:gd name="T19" fmla="*/ 0 h 84"/>
                    <a:gd name="T20" fmla="*/ 33 w 33"/>
                    <a:gd name="T21" fmla="*/ 84 h 84"/>
                    <a:gd name="T22" fmla="*/ 32 w 33"/>
                    <a:gd name="T23" fmla="*/ 84 h 84"/>
                    <a:gd name="T24" fmla="*/ 30 w 33"/>
                    <a:gd name="T25" fmla="*/ 83 h 84"/>
                    <a:gd name="T26" fmla="*/ 28 w 33"/>
                    <a:gd name="T27" fmla="*/ 83 h 84"/>
                    <a:gd name="T28" fmla="*/ 27 w 33"/>
                    <a:gd name="T29" fmla="*/ 83 h 84"/>
                    <a:gd name="T30" fmla="*/ 25 w 33"/>
                    <a:gd name="T31" fmla="*/ 82 h 84"/>
                    <a:gd name="T32" fmla="*/ 23 w 33"/>
                    <a:gd name="T33" fmla="*/ 82 h 84"/>
                    <a:gd name="T34" fmla="*/ 22 w 33"/>
                    <a:gd name="T35" fmla="*/ 82 h 84"/>
                    <a:gd name="T36" fmla="*/ 20 w 33"/>
                    <a:gd name="T37" fmla="*/ 82 h 8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3"/>
                    <a:gd name="T58" fmla="*/ 0 h 84"/>
                    <a:gd name="T59" fmla="*/ 33 w 33"/>
                    <a:gd name="T60" fmla="*/ 84 h 8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3" h="84">
                      <a:moveTo>
                        <a:pt x="20" y="82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3" y="1"/>
                      </a:lnTo>
                      <a:lnTo>
                        <a:pt x="5" y="1"/>
                      </a:lnTo>
                      <a:lnTo>
                        <a:pt x="6" y="0"/>
                      </a:lnTo>
                      <a:lnTo>
                        <a:pt x="8" y="0"/>
                      </a:lnTo>
                      <a:lnTo>
                        <a:pt x="9" y="0"/>
                      </a:lnTo>
                      <a:lnTo>
                        <a:pt x="11" y="0"/>
                      </a:lnTo>
                      <a:lnTo>
                        <a:pt x="12" y="0"/>
                      </a:lnTo>
                      <a:lnTo>
                        <a:pt x="33" y="84"/>
                      </a:lnTo>
                      <a:lnTo>
                        <a:pt x="32" y="84"/>
                      </a:lnTo>
                      <a:lnTo>
                        <a:pt x="30" y="83"/>
                      </a:lnTo>
                      <a:lnTo>
                        <a:pt x="28" y="83"/>
                      </a:lnTo>
                      <a:lnTo>
                        <a:pt x="27" y="83"/>
                      </a:lnTo>
                      <a:lnTo>
                        <a:pt x="25" y="82"/>
                      </a:lnTo>
                      <a:lnTo>
                        <a:pt x="23" y="82"/>
                      </a:lnTo>
                      <a:lnTo>
                        <a:pt x="22" y="82"/>
                      </a:lnTo>
                      <a:lnTo>
                        <a:pt x="20" y="82"/>
                      </a:lnTo>
                      <a:close/>
                    </a:path>
                  </a:pathLst>
                </a:custGeom>
                <a:solidFill>
                  <a:srgbClr val="F2F7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06" name="Freeform 153"/>
                <p:cNvSpPr>
                  <a:spLocks/>
                </p:cNvSpPr>
                <p:nvPr/>
              </p:nvSpPr>
              <p:spPr bwMode="auto">
                <a:xfrm>
                  <a:off x="5929" y="3385"/>
                  <a:ext cx="34" cy="87"/>
                </a:xfrm>
                <a:custGeom>
                  <a:avLst/>
                  <a:gdLst>
                    <a:gd name="T0" fmla="*/ 21 w 34"/>
                    <a:gd name="T1" fmla="*/ 85 h 87"/>
                    <a:gd name="T2" fmla="*/ 0 w 34"/>
                    <a:gd name="T3" fmla="*/ 1 h 87"/>
                    <a:gd name="T4" fmla="*/ 2 w 34"/>
                    <a:gd name="T5" fmla="*/ 1 h 87"/>
                    <a:gd name="T6" fmla="*/ 3 w 34"/>
                    <a:gd name="T7" fmla="*/ 1 h 87"/>
                    <a:gd name="T8" fmla="*/ 5 w 34"/>
                    <a:gd name="T9" fmla="*/ 1 h 87"/>
                    <a:gd name="T10" fmla="*/ 7 w 34"/>
                    <a:gd name="T11" fmla="*/ 0 h 87"/>
                    <a:gd name="T12" fmla="*/ 8 w 34"/>
                    <a:gd name="T13" fmla="*/ 0 h 87"/>
                    <a:gd name="T14" fmla="*/ 10 w 34"/>
                    <a:gd name="T15" fmla="*/ 0 h 87"/>
                    <a:gd name="T16" fmla="*/ 11 w 34"/>
                    <a:gd name="T17" fmla="*/ 0 h 87"/>
                    <a:gd name="T18" fmla="*/ 13 w 34"/>
                    <a:gd name="T19" fmla="*/ 0 h 87"/>
                    <a:gd name="T20" fmla="*/ 34 w 34"/>
                    <a:gd name="T21" fmla="*/ 87 h 87"/>
                    <a:gd name="T22" fmla="*/ 33 w 34"/>
                    <a:gd name="T23" fmla="*/ 87 h 87"/>
                    <a:gd name="T24" fmla="*/ 31 w 34"/>
                    <a:gd name="T25" fmla="*/ 87 h 87"/>
                    <a:gd name="T26" fmla="*/ 29 w 34"/>
                    <a:gd name="T27" fmla="*/ 86 h 87"/>
                    <a:gd name="T28" fmla="*/ 28 w 34"/>
                    <a:gd name="T29" fmla="*/ 86 h 87"/>
                    <a:gd name="T30" fmla="*/ 26 w 34"/>
                    <a:gd name="T31" fmla="*/ 86 h 87"/>
                    <a:gd name="T32" fmla="*/ 24 w 34"/>
                    <a:gd name="T33" fmla="*/ 85 h 87"/>
                    <a:gd name="T34" fmla="*/ 23 w 34"/>
                    <a:gd name="T35" fmla="*/ 85 h 87"/>
                    <a:gd name="T36" fmla="*/ 21 w 34"/>
                    <a:gd name="T37" fmla="*/ 85 h 8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4"/>
                    <a:gd name="T58" fmla="*/ 0 h 87"/>
                    <a:gd name="T59" fmla="*/ 34 w 34"/>
                    <a:gd name="T60" fmla="*/ 87 h 8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4" h="87">
                      <a:moveTo>
                        <a:pt x="21" y="85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3" y="1"/>
                      </a:lnTo>
                      <a:lnTo>
                        <a:pt x="5" y="1"/>
                      </a:lnTo>
                      <a:lnTo>
                        <a:pt x="7" y="0"/>
                      </a:lnTo>
                      <a:lnTo>
                        <a:pt x="8" y="0"/>
                      </a:lnTo>
                      <a:lnTo>
                        <a:pt x="10" y="0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34" y="87"/>
                      </a:lnTo>
                      <a:lnTo>
                        <a:pt x="33" y="87"/>
                      </a:lnTo>
                      <a:lnTo>
                        <a:pt x="31" y="87"/>
                      </a:lnTo>
                      <a:lnTo>
                        <a:pt x="29" y="86"/>
                      </a:lnTo>
                      <a:lnTo>
                        <a:pt x="28" y="86"/>
                      </a:lnTo>
                      <a:lnTo>
                        <a:pt x="26" y="86"/>
                      </a:lnTo>
                      <a:lnTo>
                        <a:pt x="24" y="85"/>
                      </a:lnTo>
                      <a:lnTo>
                        <a:pt x="23" y="85"/>
                      </a:lnTo>
                      <a:lnTo>
                        <a:pt x="21" y="85"/>
                      </a:lnTo>
                      <a:close/>
                    </a:path>
                  </a:pathLst>
                </a:custGeom>
                <a:solidFill>
                  <a:srgbClr val="F7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07" name="Freeform 154"/>
                <p:cNvSpPr>
                  <a:spLocks/>
                </p:cNvSpPr>
                <p:nvPr/>
              </p:nvSpPr>
              <p:spPr bwMode="auto">
                <a:xfrm>
                  <a:off x="5942" y="3384"/>
                  <a:ext cx="34" cy="90"/>
                </a:xfrm>
                <a:custGeom>
                  <a:avLst/>
                  <a:gdLst>
                    <a:gd name="T0" fmla="*/ 21 w 34"/>
                    <a:gd name="T1" fmla="*/ 88 h 90"/>
                    <a:gd name="T2" fmla="*/ 0 w 34"/>
                    <a:gd name="T3" fmla="*/ 1 h 90"/>
                    <a:gd name="T4" fmla="*/ 1 w 34"/>
                    <a:gd name="T5" fmla="*/ 1 h 90"/>
                    <a:gd name="T6" fmla="*/ 3 w 34"/>
                    <a:gd name="T7" fmla="*/ 1 h 90"/>
                    <a:gd name="T8" fmla="*/ 4 w 34"/>
                    <a:gd name="T9" fmla="*/ 1 h 90"/>
                    <a:gd name="T10" fmla="*/ 6 w 34"/>
                    <a:gd name="T11" fmla="*/ 0 h 90"/>
                    <a:gd name="T12" fmla="*/ 7 w 34"/>
                    <a:gd name="T13" fmla="*/ 0 h 90"/>
                    <a:gd name="T14" fmla="*/ 9 w 34"/>
                    <a:gd name="T15" fmla="*/ 0 h 90"/>
                    <a:gd name="T16" fmla="*/ 10 w 34"/>
                    <a:gd name="T17" fmla="*/ 0 h 90"/>
                    <a:gd name="T18" fmla="*/ 12 w 34"/>
                    <a:gd name="T19" fmla="*/ 0 h 90"/>
                    <a:gd name="T20" fmla="*/ 34 w 34"/>
                    <a:gd name="T21" fmla="*/ 90 h 90"/>
                    <a:gd name="T22" fmla="*/ 33 w 34"/>
                    <a:gd name="T23" fmla="*/ 90 h 90"/>
                    <a:gd name="T24" fmla="*/ 31 w 34"/>
                    <a:gd name="T25" fmla="*/ 90 h 90"/>
                    <a:gd name="T26" fmla="*/ 29 w 34"/>
                    <a:gd name="T27" fmla="*/ 89 h 90"/>
                    <a:gd name="T28" fmla="*/ 28 w 34"/>
                    <a:gd name="T29" fmla="*/ 89 h 90"/>
                    <a:gd name="T30" fmla="*/ 26 w 34"/>
                    <a:gd name="T31" fmla="*/ 89 h 90"/>
                    <a:gd name="T32" fmla="*/ 25 w 34"/>
                    <a:gd name="T33" fmla="*/ 89 h 90"/>
                    <a:gd name="T34" fmla="*/ 23 w 34"/>
                    <a:gd name="T35" fmla="*/ 89 h 90"/>
                    <a:gd name="T36" fmla="*/ 21 w 34"/>
                    <a:gd name="T37" fmla="*/ 88 h 9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4"/>
                    <a:gd name="T58" fmla="*/ 0 h 90"/>
                    <a:gd name="T59" fmla="*/ 34 w 34"/>
                    <a:gd name="T60" fmla="*/ 90 h 90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4" h="90">
                      <a:moveTo>
                        <a:pt x="21" y="88"/>
                      </a:move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3" y="1"/>
                      </a:lnTo>
                      <a:lnTo>
                        <a:pt x="4" y="1"/>
                      </a:lnTo>
                      <a:lnTo>
                        <a:pt x="6" y="0"/>
                      </a:lnTo>
                      <a:lnTo>
                        <a:pt x="7" y="0"/>
                      </a:lnTo>
                      <a:lnTo>
                        <a:pt x="9" y="0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34" y="90"/>
                      </a:lnTo>
                      <a:lnTo>
                        <a:pt x="33" y="90"/>
                      </a:lnTo>
                      <a:lnTo>
                        <a:pt x="31" y="90"/>
                      </a:lnTo>
                      <a:lnTo>
                        <a:pt x="29" y="89"/>
                      </a:lnTo>
                      <a:lnTo>
                        <a:pt x="28" y="89"/>
                      </a:lnTo>
                      <a:lnTo>
                        <a:pt x="26" y="89"/>
                      </a:lnTo>
                      <a:lnTo>
                        <a:pt x="25" y="89"/>
                      </a:lnTo>
                      <a:lnTo>
                        <a:pt x="23" y="89"/>
                      </a:lnTo>
                      <a:lnTo>
                        <a:pt x="21" y="88"/>
                      </a:lnTo>
                      <a:close/>
                    </a:path>
                  </a:pathLst>
                </a:custGeom>
                <a:solidFill>
                  <a:srgbClr val="F7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08" name="Freeform 155"/>
                <p:cNvSpPr>
                  <a:spLocks/>
                </p:cNvSpPr>
                <p:nvPr/>
              </p:nvSpPr>
              <p:spPr bwMode="auto">
                <a:xfrm>
                  <a:off x="5954" y="3383"/>
                  <a:ext cx="32" cy="93"/>
                </a:xfrm>
                <a:custGeom>
                  <a:avLst/>
                  <a:gdLst>
                    <a:gd name="T0" fmla="*/ 22 w 32"/>
                    <a:gd name="T1" fmla="*/ 91 h 93"/>
                    <a:gd name="T2" fmla="*/ 0 w 32"/>
                    <a:gd name="T3" fmla="*/ 1 h 93"/>
                    <a:gd name="T4" fmla="*/ 2 w 32"/>
                    <a:gd name="T5" fmla="*/ 1 h 93"/>
                    <a:gd name="T6" fmla="*/ 3 w 32"/>
                    <a:gd name="T7" fmla="*/ 1 h 93"/>
                    <a:gd name="T8" fmla="*/ 5 w 32"/>
                    <a:gd name="T9" fmla="*/ 1 h 93"/>
                    <a:gd name="T10" fmla="*/ 6 w 32"/>
                    <a:gd name="T11" fmla="*/ 1 h 93"/>
                    <a:gd name="T12" fmla="*/ 8 w 32"/>
                    <a:gd name="T13" fmla="*/ 0 h 93"/>
                    <a:gd name="T14" fmla="*/ 9 w 32"/>
                    <a:gd name="T15" fmla="*/ 0 h 93"/>
                    <a:gd name="T16" fmla="*/ 11 w 32"/>
                    <a:gd name="T17" fmla="*/ 0 h 93"/>
                    <a:gd name="T18" fmla="*/ 12 w 32"/>
                    <a:gd name="T19" fmla="*/ 0 h 93"/>
                    <a:gd name="T20" fmla="*/ 32 w 32"/>
                    <a:gd name="T21" fmla="*/ 80 h 93"/>
                    <a:gd name="T22" fmla="*/ 32 w 32"/>
                    <a:gd name="T23" fmla="*/ 83 h 93"/>
                    <a:gd name="T24" fmla="*/ 32 w 32"/>
                    <a:gd name="T25" fmla="*/ 86 h 93"/>
                    <a:gd name="T26" fmla="*/ 32 w 32"/>
                    <a:gd name="T27" fmla="*/ 90 h 93"/>
                    <a:gd name="T28" fmla="*/ 32 w 32"/>
                    <a:gd name="T29" fmla="*/ 93 h 93"/>
                    <a:gd name="T30" fmla="*/ 32 w 32"/>
                    <a:gd name="T31" fmla="*/ 93 h 93"/>
                    <a:gd name="T32" fmla="*/ 31 w 32"/>
                    <a:gd name="T33" fmla="*/ 93 h 93"/>
                    <a:gd name="T34" fmla="*/ 30 w 32"/>
                    <a:gd name="T35" fmla="*/ 93 h 93"/>
                    <a:gd name="T36" fmla="*/ 28 w 32"/>
                    <a:gd name="T37" fmla="*/ 92 h 93"/>
                    <a:gd name="T38" fmla="*/ 27 w 32"/>
                    <a:gd name="T39" fmla="*/ 92 h 93"/>
                    <a:gd name="T40" fmla="*/ 26 w 32"/>
                    <a:gd name="T41" fmla="*/ 92 h 93"/>
                    <a:gd name="T42" fmla="*/ 25 w 32"/>
                    <a:gd name="T43" fmla="*/ 92 h 93"/>
                    <a:gd name="T44" fmla="*/ 24 w 32"/>
                    <a:gd name="T45" fmla="*/ 91 h 93"/>
                    <a:gd name="T46" fmla="*/ 22 w 32"/>
                    <a:gd name="T47" fmla="*/ 91 h 93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32"/>
                    <a:gd name="T73" fmla="*/ 0 h 93"/>
                    <a:gd name="T74" fmla="*/ 32 w 32"/>
                    <a:gd name="T75" fmla="*/ 93 h 93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32" h="93">
                      <a:moveTo>
                        <a:pt x="22" y="91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3" y="1"/>
                      </a:lnTo>
                      <a:lnTo>
                        <a:pt x="5" y="1"/>
                      </a:lnTo>
                      <a:lnTo>
                        <a:pt x="6" y="1"/>
                      </a:lnTo>
                      <a:lnTo>
                        <a:pt x="8" y="0"/>
                      </a:lnTo>
                      <a:lnTo>
                        <a:pt x="9" y="0"/>
                      </a:lnTo>
                      <a:lnTo>
                        <a:pt x="11" y="0"/>
                      </a:lnTo>
                      <a:lnTo>
                        <a:pt x="12" y="0"/>
                      </a:lnTo>
                      <a:lnTo>
                        <a:pt x="32" y="80"/>
                      </a:lnTo>
                      <a:lnTo>
                        <a:pt x="32" y="83"/>
                      </a:lnTo>
                      <a:lnTo>
                        <a:pt x="32" y="86"/>
                      </a:lnTo>
                      <a:lnTo>
                        <a:pt x="32" y="90"/>
                      </a:lnTo>
                      <a:lnTo>
                        <a:pt x="32" y="93"/>
                      </a:lnTo>
                      <a:lnTo>
                        <a:pt x="31" y="93"/>
                      </a:lnTo>
                      <a:lnTo>
                        <a:pt x="30" y="93"/>
                      </a:lnTo>
                      <a:lnTo>
                        <a:pt x="28" y="92"/>
                      </a:lnTo>
                      <a:lnTo>
                        <a:pt x="27" y="92"/>
                      </a:lnTo>
                      <a:lnTo>
                        <a:pt x="26" y="92"/>
                      </a:lnTo>
                      <a:lnTo>
                        <a:pt x="25" y="92"/>
                      </a:lnTo>
                      <a:lnTo>
                        <a:pt x="24" y="91"/>
                      </a:lnTo>
                      <a:lnTo>
                        <a:pt x="22" y="91"/>
                      </a:lnTo>
                      <a:close/>
                    </a:path>
                  </a:pathLst>
                </a:custGeom>
                <a:solidFill>
                  <a:srgbClr val="F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09" name="Freeform 156"/>
                <p:cNvSpPr>
                  <a:spLocks/>
                </p:cNvSpPr>
                <p:nvPr/>
              </p:nvSpPr>
              <p:spPr bwMode="auto">
                <a:xfrm>
                  <a:off x="5966" y="3382"/>
                  <a:ext cx="21" cy="81"/>
                </a:xfrm>
                <a:custGeom>
                  <a:avLst/>
                  <a:gdLst>
                    <a:gd name="T0" fmla="*/ 20 w 21"/>
                    <a:gd name="T1" fmla="*/ 81 h 81"/>
                    <a:gd name="T2" fmla="*/ 0 w 21"/>
                    <a:gd name="T3" fmla="*/ 1 h 81"/>
                    <a:gd name="T4" fmla="*/ 2 w 21"/>
                    <a:gd name="T5" fmla="*/ 1 h 81"/>
                    <a:gd name="T6" fmla="*/ 3 w 21"/>
                    <a:gd name="T7" fmla="*/ 1 h 81"/>
                    <a:gd name="T8" fmla="*/ 5 w 21"/>
                    <a:gd name="T9" fmla="*/ 1 h 81"/>
                    <a:gd name="T10" fmla="*/ 6 w 21"/>
                    <a:gd name="T11" fmla="*/ 1 h 81"/>
                    <a:gd name="T12" fmla="*/ 8 w 21"/>
                    <a:gd name="T13" fmla="*/ 1 h 81"/>
                    <a:gd name="T14" fmla="*/ 9 w 21"/>
                    <a:gd name="T15" fmla="*/ 0 h 81"/>
                    <a:gd name="T16" fmla="*/ 11 w 21"/>
                    <a:gd name="T17" fmla="*/ 0 h 81"/>
                    <a:gd name="T18" fmla="*/ 13 w 21"/>
                    <a:gd name="T19" fmla="*/ 0 h 81"/>
                    <a:gd name="T20" fmla="*/ 20 w 21"/>
                    <a:gd name="T21" fmla="*/ 31 h 81"/>
                    <a:gd name="T22" fmla="*/ 21 w 21"/>
                    <a:gd name="T23" fmla="*/ 45 h 81"/>
                    <a:gd name="T24" fmla="*/ 21 w 21"/>
                    <a:gd name="T25" fmla="*/ 57 h 81"/>
                    <a:gd name="T26" fmla="*/ 20 w 21"/>
                    <a:gd name="T27" fmla="*/ 69 h 81"/>
                    <a:gd name="T28" fmla="*/ 20 w 21"/>
                    <a:gd name="T29" fmla="*/ 81 h 8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1"/>
                    <a:gd name="T46" fmla="*/ 0 h 81"/>
                    <a:gd name="T47" fmla="*/ 21 w 21"/>
                    <a:gd name="T48" fmla="*/ 81 h 8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1" h="81">
                      <a:moveTo>
                        <a:pt x="20" y="81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3" y="1"/>
                      </a:lnTo>
                      <a:lnTo>
                        <a:pt x="5" y="1"/>
                      </a:lnTo>
                      <a:lnTo>
                        <a:pt x="6" y="1"/>
                      </a:lnTo>
                      <a:lnTo>
                        <a:pt x="8" y="1"/>
                      </a:lnTo>
                      <a:lnTo>
                        <a:pt x="9" y="0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20" y="31"/>
                      </a:lnTo>
                      <a:lnTo>
                        <a:pt x="21" y="45"/>
                      </a:lnTo>
                      <a:lnTo>
                        <a:pt x="21" y="57"/>
                      </a:lnTo>
                      <a:lnTo>
                        <a:pt x="20" y="69"/>
                      </a:lnTo>
                      <a:lnTo>
                        <a:pt x="20" y="8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10" name="Freeform 157"/>
                <p:cNvSpPr>
                  <a:spLocks/>
                </p:cNvSpPr>
                <p:nvPr/>
              </p:nvSpPr>
              <p:spPr bwMode="auto">
                <a:xfrm>
                  <a:off x="5979" y="3380"/>
                  <a:ext cx="23" cy="33"/>
                </a:xfrm>
                <a:custGeom>
                  <a:avLst/>
                  <a:gdLst>
                    <a:gd name="T0" fmla="*/ 7 w 23"/>
                    <a:gd name="T1" fmla="*/ 33 h 33"/>
                    <a:gd name="T2" fmla="*/ 0 w 23"/>
                    <a:gd name="T3" fmla="*/ 2 h 33"/>
                    <a:gd name="T4" fmla="*/ 2 w 23"/>
                    <a:gd name="T5" fmla="*/ 2 h 33"/>
                    <a:gd name="T6" fmla="*/ 5 w 23"/>
                    <a:gd name="T7" fmla="*/ 2 h 33"/>
                    <a:gd name="T8" fmla="*/ 8 w 23"/>
                    <a:gd name="T9" fmla="*/ 1 h 33"/>
                    <a:gd name="T10" fmla="*/ 11 w 23"/>
                    <a:gd name="T11" fmla="*/ 1 h 33"/>
                    <a:gd name="T12" fmla="*/ 14 w 23"/>
                    <a:gd name="T13" fmla="*/ 1 h 33"/>
                    <a:gd name="T14" fmla="*/ 17 w 23"/>
                    <a:gd name="T15" fmla="*/ 1 h 33"/>
                    <a:gd name="T16" fmla="*/ 19 w 23"/>
                    <a:gd name="T17" fmla="*/ 0 h 33"/>
                    <a:gd name="T18" fmla="*/ 22 w 23"/>
                    <a:gd name="T19" fmla="*/ 0 h 33"/>
                    <a:gd name="T20" fmla="*/ 22 w 23"/>
                    <a:gd name="T21" fmla="*/ 0 h 33"/>
                    <a:gd name="T22" fmla="*/ 22 w 23"/>
                    <a:gd name="T23" fmla="*/ 0 h 33"/>
                    <a:gd name="T24" fmla="*/ 23 w 23"/>
                    <a:gd name="T25" fmla="*/ 6 h 33"/>
                    <a:gd name="T26" fmla="*/ 23 w 23"/>
                    <a:gd name="T27" fmla="*/ 15 h 33"/>
                    <a:gd name="T28" fmla="*/ 23 w 23"/>
                    <a:gd name="T29" fmla="*/ 23 h 33"/>
                    <a:gd name="T30" fmla="*/ 23 w 23"/>
                    <a:gd name="T31" fmla="*/ 29 h 33"/>
                    <a:gd name="T32" fmla="*/ 21 w 23"/>
                    <a:gd name="T33" fmla="*/ 30 h 33"/>
                    <a:gd name="T34" fmla="*/ 19 w 23"/>
                    <a:gd name="T35" fmla="*/ 31 h 33"/>
                    <a:gd name="T36" fmla="*/ 17 w 23"/>
                    <a:gd name="T37" fmla="*/ 31 h 33"/>
                    <a:gd name="T38" fmla="*/ 14 w 23"/>
                    <a:gd name="T39" fmla="*/ 31 h 33"/>
                    <a:gd name="T40" fmla="*/ 12 w 23"/>
                    <a:gd name="T41" fmla="*/ 31 h 33"/>
                    <a:gd name="T42" fmla="*/ 10 w 23"/>
                    <a:gd name="T43" fmla="*/ 31 h 33"/>
                    <a:gd name="T44" fmla="*/ 9 w 23"/>
                    <a:gd name="T45" fmla="*/ 31 h 33"/>
                    <a:gd name="T46" fmla="*/ 7 w 23"/>
                    <a:gd name="T47" fmla="*/ 32 h 33"/>
                    <a:gd name="T48" fmla="*/ 7 w 23"/>
                    <a:gd name="T49" fmla="*/ 33 h 33"/>
                    <a:gd name="T50" fmla="*/ 7 w 23"/>
                    <a:gd name="T51" fmla="*/ 33 h 33"/>
                    <a:gd name="T52" fmla="*/ 7 w 23"/>
                    <a:gd name="T53" fmla="*/ 33 h 33"/>
                    <a:gd name="T54" fmla="*/ 7 w 23"/>
                    <a:gd name="T55" fmla="*/ 33 h 33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23"/>
                    <a:gd name="T85" fmla="*/ 0 h 33"/>
                    <a:gd name="T86" fmla="*/ 23 w 23"/>
                    <a:gd name="T87" fmla="*/ 33 h 33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23" h="33">
                      <a:moveTo>
                        <a:pt x="7" y="33"/>
                      </a:move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5" y="2"/>
                      </a:lnTo>
                      <a:lnTo>
                        <a:pt x="8" y="1"/>
                      </a:lnTo>
                      <a:lnTo>
                        <a:pt x="11" y="1"/>
                      </a:lnTo>
                      <a:lnTo>
                        <a:pt x="14" y="1"/>
                      </a:lnTo>
                      <a:lnTo>
                        <a:pt x="17" y="1"/>
                      </a:lnTo>
                      <a:lnTo>
                        <a:pt x="19" y="0"/>
                      </a:lnTo>
                      <a:lnTo>
                        <a:pt x="22" y="0"/>
                      </a:lnTo>
                      <a:lnTo>
                        <a:pt x="23" y="6"/>
                      </a:lnTo>
                      <a:lnTo>
                        <a:pt x="23" y="15"/>
                      </a:lnTo>
                      <a:lnTo>
                        <a:pt x="23" y="23"/>
                      </a:lnTo>
                      <a:lnTo>
                        <a:pt x="23" y="29"/>
                      </a:lnTo>
                      <a:lnTo>
                        <a:pt x="21" y="30"/>
                      </a:lnTo>
                      <a:lnTo>
                        <a:pt x="19" y="31"/>
                      </a:lnTo>
                      <a:lnTo>
                        <a:pt x="17" y="31"/>
                      </a:lnTo>
                      <a:lnTo>
                        <a:pt x="14" y="31"/>
                      </a:lnTo>
                      <a:lnTo>
                        <a:pt x="12" y="31"/>
                      </a:lnTo>
                      <a:lnTo>
                        <a:pt x="10" y="31"/>
                      </a:lnTo>
                      <a:lnTo>
                        <a:pt x="9" y="31"/>
                      </a:lnTo>
                      <a:lnTo>
                        <a:pt x="7" y="32"/>
                      </a:lnTo>
                      <a:lnTo>
                        <a:pt x="7" y="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11" name="Freeform 158"/>
                <p:cNvSpPr>
                  <a:spLocks/>
                </p:cNvSpPr>
                <p:nvPr/>
              </p:nvSpPr>
              <p:spPr bwMode="auto">
                <a:xfrm>
                  <a:off x="5646" y="3440"/>
                  <a:ext cx="67" cy="15"/>
                </a:xfrm>
                <a:custGeom>
                  <a:avLst/>
                  <a:gdLst>
                    <a:gd name="T0" fmla="*/ 0 w 67"/>
                    <a:gd name="T1" fmla="*/ 0 h 15"/>
                    <a:gd name="T2" fmla="*/ 67 w 67"/>
                    <a:gd name="T3" fmla="*/ 11 h 15"/>
                    <a:gd name="T4" fmla="*/ 63 w 67"/>
                    <a:gd name="T5" fmla="*/ 11 h 15"/>
                    <a:gd name="T6" fmla="*/ 59 w 67"/>
                    <a:gd name="T7" fmla="*/ 12 h 15"/>
                    <a:gd name="T8" fmla="*/ 54 w 67"/>
                    <a:gd name="T9" fmla="*/ 12 h 15"/>
                    <a:gd name="T10" fmla="*/ 50 w 67"/>
                    <a:gd name="T11" fmla="*/ 12 h 15"/>
                    <a:gd name="T12" fmla="*/ 46 w 67"/>
                    <a:gd name="T13" fmla="*/ 12 h 15"/>
                    <a:gd name="T14" fmla="*/ 42 w 67"/>
                    <a:gd name="T15" fmla="*/ 13 h 15"/>
                    <a:gd name="T16" fmla="*/ 38 w 67"/>
                    <a:gd name="T17" fmla="*/ 13 h 15"/>
                    <a:gd name="T18" fmla="*/ 33 w 67"/>
                    <a:gd name="T19" fmla="*/ 13 h 15"/>
                    <a:gd name="T20" fmla="*/ 29 w 67"/>
                    <a:gd name="T21" fmla="*/ 13 h 15"/>
                    <a:gd name="T22" fmla="*/ 25 w 67"/>
                    <a:gd name="T23" fmla="*/ 14 h 15"/>
                    <a:gd name="T24" fmla="*/ 21 w 67"/>
                    <a:gd name="T25" fmla="*/ 14 h 15"/>
                    <a:gd name="T26" fmla="*/ 17 w 67"/>
                    <a:gd name="T27" fmla="*/ 14 h 15"/>
                    <a:gd name="T28" fmla="*/ 12 w 67"/>
                    <a:gd name="T29" fmla="*/ 14 h 15"/>
                    <a:gd name="T30" fmla="*/ 8 w 67"/>
                    <a:gd name="T31" fmla="*/ 14 h 15"/>
                    <a:gd name="T32" fmla="*/ 4 w 67"/>
                    <a:gd name="T33" fmla="*/ 14 h 15"/>
                    <a:gd name="T34" fmla="*/ 0 w 67"/>
                    <a:gd name="T35" fmla="*/ 15 h 15"/>
                    <a:gd name="T36" fmla="*/ 0 w 67"/>
                    <a:gd name="T37" fmla="*/ 0 h 1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67"/>
                    <a:gd name="T58" fmla="*/ 0 h 15"/>
                    <a:gd name="T59" fmla="*/ 67 w 67"/>
                    <a:gd name="T60" fmla="*/ 15 h 1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67" h="15">
                      <a:moveTo>
                        <a:pt x="0" y="0"/>
                      </a:moveTo>
                      <a:lnTo>
                        <a:pt x="67" y="11"/>
                      </a:lnTo>
                      <a:lnTo>
                        <a:pt x="63" y="11"/>
                      </a:lnTo>
                      <a:lnTo>
                        <a:pt x="59" y="12"/>
                      </a:lnTo>
                      <a:lnTo>
                        <a:pt x="54" y="12"/>
                      </a:lnTo>
                      <a:lnTo>
                        <a:pt x="50" y="12"/>
                      </a:lnTo>
                      <a:lnTo>
                        <a:pt x="46" y="12"/>
                      </a:lnTo>
                      <a:lnTo>
                        <a:pt x="42" y="13"/>
                      </a:lnTo>
                      <a:lnTo>
                        <a:pt x="38" y="13"/>
                      </a:lnTo>
                      <a:lnTo>
                        <a:pt x="33" y="13"/>
                      </a:lnTo>
                      <a:lnTo>
                        <a:pt x="29" y="13"/>
                      </a:lnTo>
                      <a:lnTo>
                        <a:pt x="25" y="14"/>
                      </a:lnTo>
                      <a:lnTo>
                        <a:pt x="21" y="14"/>
                      </a:lnTo>
                      <a:lnTo>
                        <a:pt x="17" y="14"/>
                      </a:lnTo>
                      <a:lnTo>
                        <a:pt x="12" y="14"/>
                      </a:lnTo>
                      <a:lnTo>
                        <a:pt x="8" y="14"/>
                      </a:lnTo>
                      <a:lnTo>
                        <a:pt x="4" y="14"/>
                      </a:lnTo>
                      <a:lnTo>
                        <a:pt x="0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7C1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12" name="Freeform 159"/>
                <p:cNvSpPr>
                  <a:spLocks/>
                </p:cNvSpPr>
                <p:nvPr/>
              </p:nvSpPr>
              <p:spPr bwMode="auto">
                <a:xfrm>
                  <a:off x="5646" y="3423"/>
                  <a:ext cx="134" cy="28"/>
                </a:xfrm>
                <a:custGeom>
                  <a:avLst/>
                  <a:gdLst>
                    <a:gd name="T0" fmla="*/ 67 w 134"/>
                    <a:gd name="T1" fmla="*/ 28 h 28"/>
                    <a:gd name="T2" fmla="*/ 0 w 134"/>
                    <a:gd name="T3" fmla="*/ 17 h 28"/>
                    <a:gd name="T4" fmla="*/ 0 w 134"/>
                    <a:gd name="T5" fmla="*/ 0 h 28"/>
                    <a:gd name="T6" fmla="*/ 134 w 134"/>
                    <a:gd name="T7" fmla="*/ 23 h 28"/>
                    <a:gd name="T8" fmla="*/ 130 w 134"/>
                    <a:gd name="T9" fmla="*/ 23 h 28"/>
                    <a:gd name="T10" fmla="*/ 125 w 134"/>
                    <a:gd name="T11" fmla="*/ 24 h 28"/>
                    <a:gd name="T12" fmla="*/ 121 w 134"/>
                    <a:gd name="T13" fmla="*/ 24 h 28"/>
                    <a:gd name="T14" fmla="*/ 117 w 134"/>
                    <a:gd name="T15" fmla="*/ 24 h 28"/>
                    <a:gd name="T16" fmla="*/ 113 w 134"/>
                    <a:gd name="T17" fmla="*/ 25 h 28"/>
                    <a:gd name="T18" fmla="*/ 109 w 134"/>
                    <a:gd name="T19" fmla="*/ 25 h 28"/>
                    <a:gd name="T20" fmla="*/ 104 w 134"/>
                    <a:gd name="T21" fmla="*/ 25 h 28"/>
                    <a:gd name="T22" fmla="*/ 100 w 134"/>
                    <a:gd name="T23" fmla="*/ 26 h 28"/>
                    <a:gd name="T24" fmla="*/ 96 w 134"/>
                    <a:gd name="T25" fmla="*/ 26 h 28"/>
                    <a:gd name="T26" fmla="*/ 92 w 134"/>
                    <a:gd name="T27" fmla="*/ 26 h 28"/>
                    <a:gd name="T28" fmla="*/ 88 w 134"/>
                    <a:gd name="T29" fmla="*/ 27 h 28"/>
                    <a:gd name="T30" fmla="*/ 84 w 134"/>
                    <a:gd name="T31" fmla="*/ 27 h 28"/>
                    <a:gd name="T32" fmla="*/ 79 w 134"/>
                    <a:gd name="T33" fmla="*/ 27 h 28"/>
                    <a:gd name="T34" fmla="*/ 75 w 134"/>
                    <a:gd name="T35" fmla="*/ 28 h 28"/>
                    <a:gd name="T36" fmla="*/ 71 w 134"/>
                    <a:gd name="T37" fmla="*/ 28 h 28"/>
                    <a:gd name="T38" fmla="*/ 67 w 134"/>
                    <a:gd name="T39" fmla="*/ 28 h 28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34"/>
                    <a:gd name="T61" fmla="*/ 0 h 28"/>
                    <a:gd name="T62" fmla="*/ 134 w 134"/>
                    <a:gd name="T63" fmla="*/ 28 h 28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34" h="28">
                      <a:moveTo>
                        <a:pt x="67" y="28"/>
                      </a:moveTo>
                      <a:lnTo>
                        <a:pt x="0" y="17"/>
                      </a:lnTo>
                      <a:lnTo>
                        <a:pt x="0" y="0"/>
                      </a:lnTo>
                      <a:lnTo>
                        <a:pt x="134" y="23"/>
                      </a:lnTo>
                      <a:lnTo>
                        <a:pt x="130" y="23"/>
                      </a:lnTo>
                      <a:lnTo>
                        <a:pt x="125" y="24"/>
                      </a:lnTo>
                      <a:lnTo>
                        <a:pt x="121" y="24"/>
                      </a:lnTo>
                      <a:lnTo>
                        <a:pt x="117" y="24"/>
                      </a:lnTo>
                      <a:lnTo>
                        <a:pt x="113" y="25"/>
                      </a:lnTo>
                      <a:lnTo>
                        <a:pt x="109" y="25"/>
                      </a:lnTo>
                      <a:lnTo>
                        <a:pt x="104" y="25"/>
                      </a:lnTo>
                      <a:lnTo>
                        <a:pt x="100" y="26"/>
                      </a:lnTo>
                      <a:lnTo>
                        <a:pt x="96" y="26"/>
                      </a:lnTo>
                      <a:lnTo>
                        <a:pt x="92" y="26"/>
                      </a:lnTo>
                      <a:lnTo>
                        <a:pt x="88" y="27"/>
                      </a:lnTo>
                      <a:lnTo>
                        <a:pt x="84" y="27"/>
                      </a:lnTo>
                      <a:lnTo>
                        <a:pt x="79" y="27"/>
                      </a:lnTo>
                      <a:lnTo>
                        <a:pt x="75" y="28"/>
                      </a:lnTo>
                      <a:lnTo>
                        <a:pt x="71" y="28"/>
                      </a:lnTo>
                      <a:lnTo>
                        <a:pt x="67" y="28"/>
                      </a:lnTo>
                      <a:close/>
                    </a:path>
                  </a:pathLst>
                </a:custGeom>
                <a:solidFill>
                  <a:srgbClr val="BFC9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13" name="Freeform 160"/>
                <p:cNvSpPr>
                  <a:spLocks/>
                </p:cNvSpPr>
                <p:nvPr/>
              </p:nvSpPr>
              <p:spPr bwMode="auto">
                <a:xfrm>
                  <a:off x="5646" y="3409"/>
                  <a:ext cx="184" cy="37"/>
                </a:xfrm>
                <a:custGeom>
                  <a:avLst/>
                  <a:gdLst>
                    <a:gd name="T0" fmla="*/ 134 w 184"/>
                    <a:gd name="T1" fmla="*/ 37 h 37"/>
                    <a:gd name="T2" fmla="*/ 0 w 184"/>
                    <a:gd name="T3" fmla="*/ 14 h 37"/>
                    <a:gd name="T4" fmla="*/ 0 w 184"/>
                    <a:gd name="T5" fmla="*/ 2 h 37"/>
                    <a:gd name="T6" fmla="*/ 0 w 184"/>
                    <a:gd name="T7" fmla="*/ 2 h 37"/>
                    <a:gd name="T8" fmla="*/ 3 w 184"/>
                    <a:gd name="T9" fmla="*/ 1 h 37"/>
                    <a:gd name="T10" fmla="*/ 5 w 184"/>
                    <a:gd name="T11" fmla="*/ 1 h 37"/>
                    <a:gd name="T12" fmla="*/ 7 w 184"/>
                    <a:gd name="T13" fmla="*/ 1 h 37"/>
                    <a:gd name="T14" fmla="*/ 9 w 184"/>
                    <a:gd name="T15" fmla="*/ 1 h 37"/>
                    <a:gd name="T16" fmla="*/ 12 w 184"/>
                    <a:gd name="T17" fmla="*/ 0 h 37"/>
                    <a:gd name="T18" fmla="*/ 14 w 184"/>
                    <a:gd name="T19" fmla="*/ 0 h 37"/>
                    <a:gd name="T20" fmla="*/ 16 w 184"/>
                    <a:gd name="T21" fmla="*/ 0 h 37"/>
                    <a:gd name="T22" fmla="*/ 18 w 184"/>
                    <a:gd name="T23" fmla="*/ 0 h 37"/>
                    <a:gd name="T24" fmla="*/ 184 w 184"/>
                    <a:gd name="T25" fmla="*/ 29 h 37"/>
                    <a:gd name="T26" fmla="*/ 184 w 184"/>
                    <a:gd name="T27" fmla="*/ 32 h 37"/>
                    <a:gd name="T28" fmla="*/ 181 w 184"/>
                    <a:gd name="T29" fmla="*/ 33 h 37"/>
                    <a:gd name="T30" fmla="*/ 181 w 184"/>
                    <a:gd name="T31" fmla="*/ 33 h 37"/>
                    <a:gd name="T32" fmla="*/ 178 w 184"/>
                    <a:gd name="T33" fmla="*/ 33 h 37"/>
                    <a:gd name="T34" fmla="*/ 175 w 184"/>
                    <a:gd name="T35" fmla="*/ 33 h 37"/>
                    <a:gd name="T36" fmla="*/ 172 w 184"/>
                    <a:gd name="T37" fmla="*/ 33 h 37"/>
                    <a:gd name="T38" fmla="*/ 169 w 184"/>
                    <a:gd name="T39" fmla="*/ 34 h 37"/>
                    <a:gd name="T40" fmla="*/ 166 w 184"/>
                    <a:gd name="T41" fmla="*/ 34 h 37"/>
                    <a:gd name="T42" fmla="*/ 163 w 184"/>
                    <a:gd name="T43" fmla="*/ 34 h 37"/>
                    <a:gd name="T44" fmla="*/ 161 w 184"/>
                    <a:gd name="T45" fmla="*/ 35 h 37"/>
                    <a:gd name="T46" fmla="*/ 158 w 184"/>
                    <a:gd name="T47" fmla="*/ 35 h 37"/>
                    <a:gd name="T48" fmla="*/ 155 w 184"/>
                    <a:gd name="T49" fmla="*/ 35 h 37"/>
                    <a:gd name="T50" fmla="*/ 152 w 184"/>
                    <a:gd name="T51" fmla="*/ 35 h 37"/>
                    <a:gd name="T52" fmla="*/ 149 w 184"/>
                    <a:gd name="T53" fmla="*/ 36 h 37"/>
                    <a:gd name="T54" fmla="*/ 146 w 184"/>
                    <a:gd name="T55" fmla="*/ 36 h 37"/>
                    <a:gd name="T56" fmla="*/ 143 w 184"/>
                    <a:gd name="T57" fmla="*/ 36 h 37"/>
                    <a:gd name="T58" fmla="*/ 140 w 184"/>
                    <a:gd name="T59" fmla="*/ 36 h 37"/>
                    <a:gd name="T60" fmla="*/ 137 w 184"/>
                    <a:gd name="T61" fmla="*/ 36 h 37"/>
                    <a:gd name="T62" fmla="*/ 134 w 184"/>
                    <a:gd name="T63" fmla="*/ 37 h 37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184"/>
                    <a:gd name="T97" fmla="*/ 0 h 37"/>
                    <a:gd name="T98" fmla="*/ 184 w 184"/>
                    <a:gd name="T99" fmla="*/ 37 h 37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184" h="37">
                      <a:moveTo>
                        <a:pt x="134" y="37"/>
                      </a:moveTo>
                      <a:lnTo>
                        <a:pt x="0" y="14"/>
                      </a:lnTo>
                      <a:lnTo>
                        <a:pt x="0" y="2"/>
                      </a:lnTo>
                      <a:lnTo>
                        <a:pt x="3" y="1"/>
                      </a:lnTo>
                      <a:lnTo>
                        <a:pt x="5" y="1"/>
                      </a:lnTo>
                      <a:lnTo>
                        <a:pt x="7" y="1"/>
                      </a:lnTo>
                      <a:lnTo>
                        <a:pt x="9" y="1"/>
                      </a:lnTo>
                      <a:lnTo>
                        <a:pt x="12" y="0"/>
                      </a:lnTo>
                      <a:lnTo>
                        <a:pt x="14" y="0"/>
                      </a:lnTo>
                      <a:lnTo>
                        <a:pt x="16" y="0"/>
                      </a:lnTo>
                      <a:lnTo>
                        <a:pt x="18" y="0"/>
                      </a:lnTo>
                      <a:lnTo>
                        <a:pt x="184" y="29"/>
                      </a:lnTo>
                      <a:lnTo>
                        <a:pt x="184" y="32"/>
                      </a:lnTo>
                      <a:lnTo>
                        <a:pt x="181" y="33"/>
                      </a:lnTo>
                      <a:lnTo>
                        <a:pt x="178" y="33"/>
                      </a:lnTo>
                      <a:lnTo>
                        <a:pt x="175" y="33"/>
                      </a:lnTo>
                      <a:lnTo>
                        <a:pt x="172" y="33"/>
                      </a:lnTo>
                      <a:lnTo>
                        <a:pt x="169" y="34"/>
                      </a:lnTo>
                      <a:lnTo>
                        <a:pt x="166" y="34"/>
                      </a:lnTo>
                      <a:lnTo>
                        <a:pt x="163" y="34"/>
                      </a:lnTo>
                      <a:lnTo>
                        <a:pt x="161" y="35"/>
                      </a:lnTo>
                      <a:lnTo>
                        <a:pt x="158" y="35"/>
                      </a:lnTo>
                      <a:lnTo>
                        <a:pt x="155" y="35"/>
                      </a:lnTo>
                      <a:lnTo>
                        <a:pt x="152" y="35"/>
                      </a:lnTo>
                      <a:lnTo>
                        <a:pt x="149" y="36"/>
                      </a:lnTo>
                      <a:lnTo>
                        <a:pt x="146" y="36"/>
                      </a:lnTo>
                      <a:lnTo>
                        <a:pt x="143" y="36"/>
                      </a:lnTo>
                      <a:lnTo>
                        <a:pt x="140" y="36"/>
                      </a:lnTo>
                      <a:lnTo>
                        <a:pt x="137" y="36"/>
                      </a:lnTo>
                      <a:lnTo>
                        <a:pt x="134" y="37"/>
                      </a:lnTo>
                      <a:close/>
                    </a:path>
                  </a:pathLst>
                </a:custGeom>
                <a:solidFill>
                  <a:srgbClr val="C6CE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14" name="Freeform 161"/>
                <p:cNvSpPr>
                  <a:spLocks/>
                </p:cNvSpPr>
                <p:nvPr/>
              </p:nvSpPr>
              <p:spPr bwMode="auto">
                <a:xfrm>
                  <a:off x="5664" y="3404"/>
                  <a:ext cx="167" cy="34"/>
                </a:xfrm>
                <a:custGeom>
                  <a:avLst/>
                  <a:gdLst>
                    <a:gd name="T0" fmla="*/ 166 w 167"/>
                    <a:gd name="T1" fmla="*/ 34 h 34"/>
                    <a:gd name="T2" fmla="*/ 0 w 167"/>
                    <a:gd name="T3" fmla="*/ 5 h 34"/>
                    <a:gd name="T4" fmla="*/ 4 w 167"/>
                    <a:gd name="T5" fmla="*/ 5 h 34"/>
                    <a:gd name="T6" fmla="*/ 8 w 167"/>
                    <a:gd name="T7" fmla="*/ 4 h 34"/>
                    <a:gd name="T8" fmla="*/ 12 w 167"/>
                    <a:gd name="T9" fmla="*/ 4 h 34"/>
                    <a:gd name="T10" fmla="*/ 16 w 167"/>
                    <a:gd name="T11" fmla="*/ 4 h 34"/>
                    <a:gd name="T12" fmla="*/ 21 w 167"/>
                    <a:gd name="T13" fmla="*/ 3 h 34"/>
                    <a:gd name="T14" fmla="*/ 25 w 167"/>
                    <a:gd name="T15" fmla="*/ 3 h 34"/>
                    <a:gd name="T16" fmla="*/ 29 w 167"/>
                    <a:gd name="T17" fmla="*/ 3 h 34"/>
                    <a:gd name="T18" fmla="*/ 33 w 167"/>
                    <a:gd name="T19" fmla="*/ 2 h 34"/>
                    <a:gd name="T20" fmla="*/ 37 w 167"/>
                    <a:gd name="T21" fmla="*/ 2 h 34"/>
                    <a:gd name="T22" fmla="*/ 42 w 167"/>
                    <a:gd name="T23" fmla="*/ 2 h 34"/>
                    <a:gd name="T24" fmla="*/ 46 w 167"/>
                    <a:gd name="T25" fmla="*/ 1 h 34"/>
                    <a:gd name="T26" fmla="*/ 50 w 167"/>
                    <a:gd name="T27" fmla="*/ 1 h 34"/>
                    <a:gd name="T28" fmla="*/ 54 w 167"/>
                    <a:gd name="T29" fmla="*/ 1 h 34"/>
                    <a:gd name="T30" fmla="*/ 58 w 167"/>
                    <a:gd name="T31" fmla="*/ 0 h 34"/>
                    <a:gd name="T32" fmla="*/ 63 w 167"/>
                    <a:gd name="T33" fmla="*/ 0 h 34"/>
                    <a:gd name="T34" fmla="*/ 67 w 167"/>
                    <a:gd name="T35" fmla="*/ 0 h 34"/>
                    <a:gd name="T36" fmla="*/ 167 w 167"/>
                    <a:gd name="T37" fmla="*/ 17 h 34"/>
                    <a:gd name="T38" fmla="*/ 166 w 167"/>
                    <a:gd name="T39" fmla="*/ 34 h 34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67"/>
                    <a:gd name="T61" fmla="*/ 0 h 34"/>
                    <a:gd name="T62" fmla="*/ 167 w 167"/>
                    <a:gd name="T63" fmla="*/ 34 h 34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67" h="34">
                      <a:moveTo>
                        <a:pt x="166" y="34"/>
                      </a:moveTo>
                      <a:lnTo>
                        <a:pt x="0" y="5"/>
                      </a:lnTo>
                      <a:lnTo>
                        <a:pt x="4" y="5"/>
                      </a:lnTo>
                      <a:lnTo>
                        <a:pt x="8" y="4"/>
                      </a:lnTo>
                      <a:lnTo>
                        <a:pt x="12" y="4"/>
                      </a:lnTo>
                      <a:lnTo>
                        <a:pt x="16" y="4"/>
                      </a:lnTo>
                      <a:lnTo>
                        <a:pt x="21" y="3"/>
                      </a:lnTo>
                      <a:lnTo>
                        <a:pt x="25" y="3"/>
                      </a:lnTo>
                      <a:lnTo>
                        <a:pt x="29" y="3"/>
                      </a:lnTo>
                      <a:lnTo>
                        <a:pt x="33" y="2"/>
                      </a:lnTo>
                      <a:lnTo>
                        <a:pt x="37" y="2"/>
                      </a:lnTo>
                      <a:lnTo>
                        <a:pt x="42" y="2"/>
                      </a:lnTo>
                      <a:lnTo>
                        <a:pt x="46" y="1"/>
                      </a:lnTo>
                      <a:lnTo>
                        <a:pt x="50" y="1"/>
                      </a:lnTo>
                      <a:lnTo>
                        <a:pt x="54" y="1"/>
                      </a:lnTo>
                      <a:lnTo>
                        <a:pt x="58" y="0"/>
                      </a:lnTo>
                      <a:lnTo>
                        <a:pt x="63" y="0"/>
                      </a:lnTo>
                      <a:lnTo>
                        <a:pt x="67" y="0"/>
                      </a:lnTo>
                      <a:lnTo>
                        <a:pt x="167" y="17"/>
                      </a:lnTo>
                      <a:lnTo>
                        <a:pt x="166" y="34"/>
                      </a:lnTo>
                      <a:close/>
                    </a:path>
                  </a:pathLst>
                </a:custGeom>
                <a:solidFill>
                  <a:srgbClr val="CED6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15" name="Freeform 162"/>
                <p:cNvSpPr>
                  <a:spLocks/>
                </p:cNvSpPr>
                <p:nvPr/>
              </p:nvSpPr>
              <p:spPr bwMode="auto">
                <a:xfrm>
                  <a:off x="5731" y="3398"/>
                  <a:ext cx="100" cy="23"/>
                </a:xfrm>
                <a:custGeom>
                  <a:avLst/>
                  <a:gdLst>
                    <a:gd name="T0" fmla="*/ 100 w 100"/>
                    <a:gd name="T1" fmla="*/ 23 h 23"/>
                    <a:gd name="T2" fmla="*/ 0 w 100"/>
                    <a:gd name="T3" fmla="*/ 6 h 23"/>
                    <a:gd name="T4" fmla="*/ 4 w 100"/>
                    <a:gd name="T5" fmla="*/ 5 h 23"/>
                    <a:gd name="T6" fmla="*/ 8 w 100"/>
                    <a:gd name="T7" fmla="*/ 5 h 23"/>
                    <a:gd name="T8" fmla="*/ 12 w 100"/>
                    <a:gd name="T9" fmla="*/ 5 h 23"/>
                    <a:gd name="T10" fmla="*/ 16 w 100"/>
                    <a:gd name="T11" fmla="*/ 4 h 23"/>
                    <a:gd name="T12" fmla="*/ 20 w 100"/>
                    <a:gd name="T13" fmla="*/ 4 h 23"/>
                    <a:gd name="T14" fmla="*/ 24 w 100"/>
                    <a:gd name="T15" fmla="*/ 4 h 23"/>
                    <a:gd name="T16" fmla="*/ 28 w 100"/>
                    <a:gd name="T17" fmla="*/ 3 h 23"/>
                    <a:gd name="T18" fmla="*/ 32 w 100"/>
                    <a:gd name="T19" fmla="*/ 3 h 23"/>
                    <a:gd name="T20" fmla="*/ 36 w 100"/>
                    <a:gd name="T21" fmla="*/ 3 h 23"/>
                    <a:gd name="T22" fmla="*/ 40 w 100"/>
                    <a:gd name="T23" fmla="*/ 2 h 23"/>
                    <a:gd name="T24" fmla="*/ 44 w 100"/>
                    <a:gd name="T25" fmla="*/ 2 h 23"/>
                    <a:gd name="T26" fmla="*/ 49 w 100"/>
                    <a:gd name="T27" fmla="*/ 2 h 23"/>
                    <a:gd name="T28" fmla="*/ 52 w 100"/>
                    <a:gd name="T29" fmla="*/ 1 h 23"/>
                    <a:gd name="T30" fmla="*/ 57 w 100"/>
                    <a:gd name="T31" fmla="*/ 1 h 23"/>
                    <a:gd name="T32" fmla="*/ 61 w 100"/>
                    <a:gd name="T33" fmla="*/ 0 h 23"/>
                    <a:gd name="T34" fmla="*/ 65 w 100"/>
                    <a:gd name="T35" fmla="*/ 0 h 23"/>
                    <a:gd name="T36" fmla="*/ 100 w 100"/>
                    <a:gd name="T37" fmla="*/ 6 h 23"/>
                    <a:gd name="T38" fmla="*/ 100 w 100"/>
                    <a:gd name="T39" fmla="*/ 23 h 23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00"/>
                    <a:gd name="T61" fmla="*/ 0 h 23"/>
                    <a:gd name="T62" fmla="*/ 100 w 100"/>
                    <a:gd name="T63" fmla="*/ 23 h 23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00" h="23">
                      <a:moveTo>
                        <a:pt x="100" y="23"/>
                      </a:moveTo>
                      <a:lnTo>
                        <a:pt x="0" y="6"/>
                      </a:lnTo>
                      <a:lnTo>
                        <a:pt x="4" y="5"/>
                      </a:lnTo>
                      <a:lnTo>
                        <a:pt x="8" y="5"/>
                      </a:lnTo>
                      <a:lnTo>
                        <a:pt x="12" y="5"/>
                      </a:lnTo>
                      <a:lnTo>
                        <a:pt x="16" y="4"/>
                      </a:lnTo>
                      <a:lnTo>
                        <a:pt x="20" y="4"/>
                      </a:lnTo>
                      <a:lnTo>
                        <a:pt x="24" y="4"/>
                      </a:lnTo>
                      <a:lnTo>
                        <a:pt x="28" y="3"/>
                      </a:lnTo>
                      <a:lnTo>
                        <a:pt x="32" y="3"/>
                      </a:lnTo>
                      <a:lnTo>
                        <a:pt x="36" y="3"/>
                      </a:lnTo>
                      <a:lnTo>
                        <a:pt x="40" y="2"/>
                      </a:lnTo>
                      <a:lnTo>
                        <a:pt x="44" y="2"/>
                      </a:lnTo>
                      <a:lnTo>
                        <a:pt x="49" y="2"/>
                      </a:lnTo>
                      <a:lnTo>
                        <a:pt x="52" y="1"/>
                      </a:lnTo>
                      <a:lnTo>
                        <a:pt x="57" y="1"/>
                      </a:lnTo>
                      <a:lnTo>
                        <a:pt x="61" y="0"/>
                      </a:lnTo>
                      <a:lnTo>
                        <a:pt x="65" y="0"/>
                      </a:lnTo>
                      <a:lnTo>
                        <a:pt x="100" y="6"/>
                      </a:lnTo>
                      <a:lnTo>
                        <a:pt x="100" y="23"/>
                      </a:lnTo>
                      <a:close/>
                    </a:path>
                  </a:pathLst>
                </a:custGeom>
                <a:solidFill>
                  <a:srgbClr val="D6D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16" name="Freeform 163"/>
                <p:cNvSpPr>
                  <a:spLocks/>
                </p:cNvSpPr>
                <p:nvPr/>
              </p:nvSpPr>
              <p:spPr bwMode="auto">
                <a:xfrm>
                  <a:off x="5796" y="3394"/>
                  <a:ext cx="36" cy="10"/>
                </a:xfrm>
                <a:custGeom>
                  <a:avLst/>
                  <a:gdLst>
                    <a:gd name="T0" fmla="*/ 35 w 36"/>
                    <a:gd name="T1" fmla="*/ 10 h 10"/>
                    <a:gd name="T2" fmla="*/ 0 w 36"/>
                    <a:gd name="T3" fmla="*/ 4 h 10"/>
                    <a:gd name="T4" fmla="*/ 2 w 36"/>
                    <a:gd name="T5" fmla="*/ 4 h 10"/>
                    <a:gd name="T6" fmla="*/ 4 w 36"/>
                    <a:gd name="T7" fmla="*/ 3 h 10"/>
                    <a:gd name="T8" fmla="*/ 6 w 36"/>
                    <a:gd name="T9" fmla="*/ 3 h 10"/>
                    <a:gd name="T10" fmla="*/ 8 w 36"/>
                    <a:gd name="T11" fmla="*/ 3 h 10"/>
                    <a:gd name="T12" fmla="*/ 11 w 36"/>
                    <a:gd name="T13" fmla="*/ 3 h 10"/>
                    <a:gd name="T14" fmla="*/ 13 w 36"/>
                    <a:gd name="T15" fmla="*/ 3 h 10"/>
                    <a:gd name="T16" fmla="*/ 15 w 36"/>
                    <a:gd name="T17" fmla="*/ 2 h 10"/>
                    <a:gd name="T18" fmla="*/ 17 w 36"/>
                    <a:gd name="T19" fmla="*/ 2 h 10"/>
                    <a:gd name="T20" fmla="*/ 19 w 36"/>
                    <a:gd name="T21" fmla="*/ 2 h 10"/>
                    <a:gd name="T22" fmla="*/ 21 w 36"/>
                    <a:gd name="T23" fmla="*/ 2 h 10"/>
                    <a:gd name="T24" fmla="*/ 23 w 36"/>
                    <a:gd name="T25" fmla="*/ 1 h 10"/>
                    <a:gd name="T26" fmla="*/ 26 w 36"/>
                    <a:gd name="T27" fmla="*/ 1 h 10"/>
                    <a:gd name="T28" fmla="*/ 28 w 36"/>
                    <a:gd name="T29" fmla="*/ 1 h 10"/>
                    <a:gd name="T30" fmla="*/ 30 w 36"/>
                    <a:gd name="T31" fmla="*/ 1 h 10"/>
                    <a:gd name="T32" fmla="*/ 32 w 36"/>
                    <a:gd name="T33" fmla="*/ 1 h 10"/>
                    <a:gd name="T34" fmla="*/ 34 w 36"/>
                    <a:gd name="T35" fmla="*/ 0 h 10"/>
                    <a:gd name="T36" fmla="*/ 34 w 36"/>
                    <a:gd name="T37" fmla="*/ 0 h 10"/>
                    <a:gd name="T38" fmla="*/ 36 w 36"/>
                    <a:gd name="T39" fmla="*/ 2 h 10"/>
                    <a:gd name="T40" fmla="*/ 36 w 36"/>
                    <a:gd name="T41" fmla="*/ 2 h 10"/>
                    <a:gd name="T42" fmla="*/ 35 w 36"/>
                    <a:gd name="T43" fmla="*/ 10 h 1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36"/>
                    <a:gd name="T67" fmla="*/ 0 h 10"/>
                    <a:gd name="T68" fmla="*/ 36 w 36"/>
                    <a:gd name="T69" fmla="*/ 10 h 10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36" h="10">
                      <a:moveTo>
                        <a:pt x="35" y="10"/>
                      </a:moveTo>
                      <a:lnTo>
                        <a:pt x="0" y="4"/>
                      </a:lnTo>
                      <a:lnTo>
                        <a:pt x="2" y="4"/>
                      </a:lnTo>
                      <a:lnTo>
                        <a:pt x="4" y="3"/>
                      </a:lnTo>
                      <a:lnTo>
                        <a:pt x="6" y="3"/>
                      </a:lnTo>
                      <a:lnTo>
                        <a:pt x="8" y="3"/>
                      </a:lnTo>
                      <a:lnTo>
                        <a:pt x="11" y="3"/>
                      </a:lnTo>
                      <a:lnTo>
                        <a:pt x="13" y="3"/>
                      </a:lnTo>
                      <a:lnTo>
                        <a:pt x="15" y="2"/>
                      </a:lnTo>
                      <a:lnTo>
                        <a:pt x="17" y="2"/>
                      </a:lnTo>
                      <a:lnTo>
                        <a:pt x="19" y="2"/>
                      </a:lnTo>
                      <a:lnTo>
                        <a:pt x="21" y="2"/>
                      </a:lnTo>
                      <a:lnTo>
                        <a:pt x="23" y="1"/>
                      </a:lnTo>
                      <a:lnTo>
                        <a:pt x="26" y="1"/>
                      </a:lnTo>
                      <a:lnTo>
                        <a:pt x="28" y="1"/>
                      </a:lnTo>
                      <a:lnTo>
                        <a:pt x="30" y="1"/>
                      </a:lnTo>
                      <a:lnTo>
                        <a:pt x="32" y="1"/>
                      </a:lnTo>
                      <a:lnTo>
                        <a:pt x="34" y="0"/>
                      </a:lnTo>
                      <a:lnTo>
                        <a:pt x="36" y="2"/>
                      </a:lnTo>
                      <a:lnTo>
                        <a:pt x="35" y="10"/>
                      </a:lnTo>
                      <a:close/>
                    </a:path>
                  </a:pathLst>
                </a:custGeom>
                <a:solidFill>
                  <a:srgbClr val="E0E2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17" name="Freeform 164"/>
                <p:cNvSpPr>
                  <a:spLocks/>
                </p:cNvSpPr>
                <p:nvPr/>
              </p:nvSpPr>
              <p:spPr bwMode="auto">
                <a:xfrm>
                  <a:off x="6040" y="3429"/>
                  <a:ext cx="143" cy="43"/>
                </a:xfrm>
                <a:custGeom>
                  <a:avLst/>
                  <a:gdLst>
                    <a:gd name="T0" fmla="*/ 143 w 143"/>
                    <a:gd name="T1" fmla="*/ 38 h 43"/>
                    <a:gd name="T2" fmla="*/ 116 w 143"/>
                    <a:gd name="T3" fmla="*/ 43 h 43"/>
                    <a:gd name="T4" fmla="*/ 115 w 143"/>
                    <a:gd name="T5" fmla="*/ 43 h 43"/>
                    <a:gd name="T6" fmla="*/ 113 w 143"/>
                    <a:gd name="T7" fmla="*/ 42 h 43"/>
                    <a:gd name="T8" fmla="*/ 111 w 143"/>
                    <a:gd name="T9" fmla="*/ 41 h 43"/>
                    <a:gd name="T10" fmla="*/ 108 w 143"/>
                    <a:gd name="T11" fmla="*/ 40 h 43"/>
                    <a:gd name="T12" fmla="*/ 105 w 143"/>
                    <a:gd name="T13" fmla="*/ 39 h 43"/>
                    <a:gd name="T14" fmla="*/ 102 w 143"/>
                    <a:gd name="T15" fmla="*/ 38 h 43"/>
                    <a:gd name="T16" fmla="*/ 98 w 143"/>
                    <a:gd name="T17" fmla="*/ 37 h 43"/>
                    <a:gd name="T18" fmla="*/ 94 w 143"/>
                    <a:gd name="T19" fmla="*/ 35 h 43"/>
                    <a:gd name="T20" fmla="*/ 90 w 143"/>
                    <a:gd name="T21" fmla="*/ 34 h 43"/>
                    <a:gd name="T22" fmla="*/ 85 w 143"/>
                    <a:gd name="T23" fmla="*/ 32 h 43"/>
                    <a:gd name="T24" fmla="*/ 81 w 143"/>
                    <a:gd name="T25" fmla="*/ 30 h 43"/>
                    <a:gd name="T26" fmla="*/ 76 w 143"/>
                    <a:gd name="T27" fmla="*/ 29 h 43"/>
                    <a:gd name="T28" fmla="*/ 71 w 143"/>
                    <a:gd name="T29" fmla="*/ 27 h 43"/>
                    <a:gd name="T30" fmla="*/ 66 w 143"/>
                    <a:gd name="T31" fmla="*/ 25 h 43"/>
                    <a:gd name="T32" fmla="*/ 61 w 143"/>
                    <a:gd name="T33" fmla="*/ 24 h 43"/>
                    <a:gd name="T34" fmla="*/ 56 w 143"/>
                    <a:gd name="T35" fmla="*/ 22 h 43"/>
                    <a:gd name="T36" fmla="*/ 51 w 143"/>
                    <a:gd name="T37" fmla="*/ 20 h 43"/>
                    <a:gd name="T38" fmla="*/ 46 w 143"/>
                    <a:gd name="T39" fmla="*/ 18 h 43"/>
                    <a:gd name="T40" fmla="*/ 41 w 143"/>
                    <a:gd name="T41" fmla="*/ 16 h 43"/>
                    <a:gd name="T42" fmla="*/ 37 w 143"/>
                    <a:gd name="T43" fmla="*/ 15 h 43"/>
                    <a:gd name="T44" fmla="*/ 32 w 143"/>
                    <a:gd name="T45" fmla="*/ 13 h 43"/>
                    <a:gd name="T46" fmla="*/ 28 w 143"/>
                    <a:gd name="T47" fmla="*/ 11 h 43"/>
                    <a:gd name="T48" fmla="*/ 23 w 143"/>
                    <a:gd name="T49" fmla="*/ 10 h 43"/>
                    <a:gd name="T50" fmla="*/ 19 w 143"/>
                    <a:gd name="T51" fmla="*/ 8 h 43"/>
                    <a:gd name="T52" fmla="*/ 16 w 143"/>
                    <a:gd name="T53" fmla="*/ 7 h 43"/>
                    <a:gd name="T54" fmla="*/ 12 w 143"/>
                    <a:gd name="T55" fmla="*/ 6 h 43"/>
                    <a:gd name="T56" fmla="*/ 9 w 143"/>
                    <a:gd name="T57" fmla="*/ 4 h 43"/>
                    <a:gd name="T58" fmla="*/ 7 w 143"/>
                    <a:gd name="T59" fmla="*/ 3 h 43"/>
                    <a:gd name="T60" fmla="*/ 4 w 143"/>
                    <a:gd name="T61" fmla="*/ 2 h 43"/>
                    <a:gd name="T62" fmla="*/ 3 w 143"/>
                    <a:gd name="T63" fmla="*/ 1 h 43"/>
                    <a:gd name="T64" fmla="*/ 1 w 143"/>
                    <a:gd name="T65" fmla="*/ 1 h 43"/>
                    <a:gd name="T66" fmla="*/ 0 w 143"/>
                    <a:gd name="T67" fmla="*/ 0 h 43"/>
                    <a:gd name="T68" fmla="*/ 39 w 143"/>
                    <a:gd name="T69" fmla="*/ 2 h 43"/>
                    <a:gd name="T70" fmla="*/ 143 w 143"/>
                    <a:gd name="T71" fmla="*/ 38 h 4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43"/>
                    <a:gd name="T109" fmla="*/ 0 h 43"/>
                    <a:gd name="T110" fmla="*/ 143 w 143"/>
                    <a:gd name="T111" fmla="*/ 43 h 43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43" h="43">
                      <a:moveTo>
                        <a:pt x="143" y="38"/>
                      </a:moveTo>
                      <a:lnTo>
                        <a:pt x="116" y="43"/>
                      </a:lnTo>
                      <a:lnTo>
                        <a:pt x="115" y="43"/>
                      </a:lnTo>
                      <a:lnTo>
                        <a:pt x="113" y="42"/>
                      </a:lnTo>
                      <a:lnTo>
                        <a:pt x="111" y="41"/>
                      </a:lnTo>
                      <a:lnTo>
                        <a:pt x="108" y="40"/>
                      </a:lnTo>
                      <a:lnTo>
                        <a:pt x="105" y="39"/>
                      </a:lnTo>
                      <a:lnTo>
                        <a:pt x="102" y="38"/>
                      </a:lnTo>
                      <a:lnTo>
                        <a:pt x="98" y="37"/>
                      </a:lnTo>
                      <a:lnTo>
                        <a:pt x="94" y="35"/>
                      </a:lnTo>
                      <a:lnTo>
                        <a:pt x="90" y="34"/>
                      </a:lnTo>
                      <a:lnTo>
                        <a:pt x="85" y="32"/>
                      </a:lnTo>
                      <a:lnTo>
                        <a:pt x="81" y="30"/>
                      </a:lnTo>
                      <a:lnTo>
                        <a:pt x="76" y="29"/>
                      </a:lnTo>
                      <a:lnTo>
                        <a:pt x="71" y="27"/>
                      </a:lnTo>
                      <a:lnTo>
                        <a:pt x="66" y="25"/>
                      </a:lnTo>
                      <a:lnTo>
                        <a:pt x="61" y="24"/>
                      </a:lnTo>
                      <a:lnTo>
                        <a:pt x="56" y="22"/>
                      </a:lnTo>
                      <a:lnTo>
                        <a:pt x="51" y="20"/>
                      </a:lnTo>
                      <a:lnTo>
                        <a:pt x="46" y="18"/>
                      </a:lnTo>
                      <a:lnTo>
                        <a:pt x="41" y="16"/>
                      </a:lnTo>
                      <a:lnTo>
                        <a:pt x="37" y="15"/>
                      </a:lnTo>
                      <a:lnTo>
                        <a:pt x="32" y="13"/>
                      </a:lnTo>
                      <a:lnTo>
                        <a:pt x="28" y="11"/>
                      </a:lnTo>
                      <a:lnTo>
                        <a:pt x="23" y="10"/>
                      </a:lnTo>
                      <a:lnTo>
                        <a:pt x="19" y="8"/>
                      </a:lnTo>
                      <a:lnTo>
                        <a:pt x="16" y="7"/>
                      </a:lnTo>
                      <a:lnTo>
                        <a:pt x="12" y="6"/>
                      </a:lnTo>
                      <a:lnTo>
                        <a:pt x="9" y="4"/>
                      </a:lnTo>
                      <a:lnTo>
                        <a:pt x="7" y="3"/>
                      </a:lnTo>
                      <a:lnTo>
                        <a:pt x="4" y="2"/>
                      </a:lnTo>
                      <a:lnTo>
                        <a:pt x="3" y="1"/>
                      </a:lnTo>
                      <a:lnTo>
                        <a:pt x="1" y="1"/>
                      </a:lnTo>
                      <a:lnTo>
                        <a:pt x="0" y="0"/>
                      </a:lnTo>
                      <a:lnTo>
                        <a:pt x="39" y="2"/>
                      </a:lnTo>
                      <a:lnTo>
                        <a:pt x="143" y="38"/>
                      </a:lnTo>
                      <a:close/>
                    </a:path>
                  </a:pathLst>
                </a:custGeom>
                <a:solidFill>
                  <a:srgbClr val="91A3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18" name="Freeform 165"/>
                <p:cNvSpPr>
                  <a:spLocks/>
                </p:cNvSpPr>
                <p:nvPr/>
              </p:nvSpPr>
              <p:spPr bwMode="auto">
                <a:xfrm>
                  <a:off x="5989" y="3413"/>
                  <a:ext cx="166" cy="124"/>
                </a:xfrm>
                <a:custGeom>
                  <a:avLst/>
                  <a:gdLst>
                    <a:gd name="T0" fmla="*/ 166 w 166"/>
                    <a:gd name="T1" fmla="*/ 124 h 124"/>
                    <a:gd name="T2" fmla="*/ 157 w 166"/>
                    <a:gd name="T3" fmla="*/ 121 h 124"/>
                    <a:gd name="T4" fmla="*/ 147 w 166"/>
                    <a:gd name="T5" fmla="*/ 118 h 124"/>
                    <a:gd name="T6" fmla="*/ 137 w 166"/>
                    <a:gd name="T7" fmla="*/ 114 h 124"/>
                    <a:gd name="T8" fmla="*/ 126 w 166"/>
                    <a:gd name="T9" fmla="*/ 110 h 124"/>
                    <a:gd name="T10" fmla="*/ 116 w 166"/>
                    <a:gd name="T11" fmla="*/ 106 h 124"/>
                    <a:gd name="T12" fmla="*/ 105 w 166"/>
                    <a:gd name="T13" fmla="*/ 102 h 124"/>
                    <a:gd name="T14" fmla="*/ 94 w 166"/>
                    <a:gd name="T15" fmla="*/ 98 h 124"/>
                    <a:gd name="T16" fmla="*/ 84 w 166"/>
                    <a:gd name="T17" fmla="*/ 94 h 124"/>
                    <a:gd name="T18" fmla="*/ 73 w 166"/>
                    <a:gd name="T19" fmla="*/ 89 h 124"/>
                    <a:gd name="T20" fmla="*/ 62 w 166"/>
                    <a:gd name="T21" fmla="*/ 85 h 124"/>
                    <a:gd name="T22" fmla="*/ 52 w 166"/>
                    <a:gd name="T23" fmla="*/ 81 h 124"/>
                    <a:gd name="T24" fmla="*/ 41 w 166"/>
                    <a:gd name="T25" fmla="*/ 76 h 124"/>
                    <a:gd name="T26" fmla="*/ 31 w 166"/>
                    <a:gd name="T27" fmla="*/ 72 h 124"/>
                    <a:gd name="T28" fmla="*/ 21 w 166"/>
                    <a:gd name="T29" fmla="*/ 68 h 124"/>
                    <a:gd name="T30" fmla="*/ 11 w 166"/>
                    <a:gd name="T31" fmla="*/ 65 h 124"/>
                    <a:gd name="T32" fmla="*/ 2 w 166"/>
                    <a:gd name="T33" fmla="*/ 61 h 124"/>
                    <a:gd name="T34" fmla="*/ 1 w 166"/>
                    <a:gd name="T35" fmla="*/ 0 h 124"/>
                    <a:gd name="T36" fmla="*/ 10 w 166"/>
                    <a:gd name="T37" fmla="*/ 4 h 124"/>
                    <a:gd name="T38" fmla="*/ 20 w 166"/>
                    <a:gd name="T39" fmla="*/ 7 h 124"/>
                    <a:gd name="T40" fmla="*/ 30 w 166"/>
                    <a:gd name="T41" fmla="*/ 11 h 124"/>
                    <a:gd name="T42" fmla="*/ 40 w 166"/>
                    <a:gd name="T43" fmla="*/ 15 h 124"/>
                    <a:gd name="T44" fmla="*/ 50 w 166"/>
                    <a:gd name="T45" fmla="*/ 19 h 124"/>
                    <a:gd name="T46" fmla="*/ 61 w 166"/>
                    <a:gd name="T47" fmla="*/ 23 h 124"/>
                    <a:gd name="T48" fmla="*/ 71 w 166"/>
                    <a:gd name="T49" fmla="*/ 27 h 124"/>
                    <a:gd name="T50" fmla="*/ 82 w 166"/>
                    <a:gd name="T51" fmla="*/ 31 h 124"/>
                    <a:gd name="T52" fmla="*/ 92 w 166"/>
                    <a:gd name="T53" fmla="*/ 35 h 124"/>
                    <a:gd name="T54" fmla="*/ 103 w 166"/>
                    <a:gd name="T55" fmla="*/ 39 h 124"/>
                    <a:gd name="T56" fmla="*/ 114 w 166"/>
                    <a:gd name="T57" fmla="*/ 43 h 124"/>
                    <a:gd name="T58" fmla="*/ 124 w 166"/>
                    <a:gd name="T59" fmla="*/ 47 h 124"/>
                    <a:gd name="T60" fmla="*/ 134 w 166"/>
                    <a:gd name="T61" fmla="*/ 51 h 124"/>
                    <a:gd name="T62" fmla="*/ 144 w 166"/>
                    <a:gd name="T63" fmla="*/ 55 h 124"/>
                    <a:gd name="T64" fmla="*/ 153 w 166"/>
                    <a:gd name="T65" fmla="*/ 58 h 124"/>
                    <a:gd name="T66" fmla="*/ 162 w 166"/>
                    <a:gd name="T67" fmla="*/ 62 h 124"/>
                    <a:gd name="T68" fmla="*/ 162 w 166"/>
                    <a:gd name="T69" fmla="*/ 62 h 124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166"/>
                    <a:gd name="T106" fmla="*/ 0 h 124"/>
                    <a:gd name="T107" fmla="*/ 166 w 166"/>
                    <a:gd name="T108" fmla="*/ 124 h 124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166" h="124">
                      <a:moveTo>
                        <a:pt x="162" y="62"/>
                      </a:moveTo>
                      <a:lnTo>
                        <a:pt x="166" y="124"/>
                      </a:lnTo>
                      <a:lnTo>
                        <a:pt x="162" y="123"/>
                      </a:lnTo>
                      <a:lnTo>
                        <a:pt x="157" y="121"/>
                      </a:lnTo>
                      <a:lnTo>
                        <a:pt x="152" y="120"/>
                      </a:lnTo>
                      <a:lnTo>
                        <a:pt x="147" y="118"/>
                      </a:lnTo>
                      <a:lnTo>
                        <a:pt x="142" y="116"/>
                      </a:lnTo>
                      <a:lnTo>
                        <a:pt x="137" y="114"/>
                      </a:lnTo>
                      <a:lnTo>
                        <a:pt x="132" y="112"/>
                      </a:lnTo>
                      <a:lnTo>
                        <a:pt x="126" y="110"/>
                      </a:lnTo>
                      <a:lnTo>
                        <a:pt x="121" y="108"/>
                      </a:lnTo>
                      <a:lnTo>
                        <a:pt x="116" y="106"/>
                      </a:lnTo>
                      <a:lnTo>
                        <a:pt x="110" y="104"/>
                      </a:lnTo>
                      <a:lnTo>
                        <a:pt x="105" y="102"/>
                      </a:lnTo>
                      <a:lnTo>
                        <a:pt x="100" y="100"/>
                      </a:lnTo>
                      <a:lnTo>
                        <a:pt x="94" y="98"/>
                      </a:lnTo>
                      <a:lnTo>
                        <a:pt x="89" y="96"/>
                      </a:lnTo>
                      <a:lnTo>
                        <a:pt x="84" y="94"/>
                      </a:lnTo>
                      <a:lnTo>
                        <a:pt x="78" y="92"/>
                      </a:lnTo>
                      <a:lnTo>
                        <a:pt x="73" y="89"/>
                      </a:lnTo>
                      <a:lnTo>
                        <a:pt x="68" y="87"/>
                      </a:lnTo>
                      <a:lnTo>
                        <a:pt x="62" y="85"/>
                      </a:lnTo>
                      <a:lnTo>
                        <a:pt x="57" y="83"/>
                      </a:lnTo>
                      <a:lnTo>
                        <a:pt x="52" y="81"/>
                      </a:lnTo>
                      <a:lnTo>
                        <a:pt x="46" y="79"/>
                      </a:lnTo>
                      <a:lnTo>
                        <a:pt x="41" y="76"/>
                      </a:lnTo>
                      <a:lnTo>
                        <a:pt x="36" y="74"/>
                      </a:lnTo>
                      <a:lnTo>
                        <a:pt x="31" y="72"/>
                      </a:lnTo>
                      <a:lnTo>
                        <a:pt x="26" y="70"/>
                      </a:lnTo>
                      <a:lnTo>
                        <a:pt x="21" y="68"/>
                      </a:lnTo>
                      <a:lnTo>
                        <a:pt x="16" y="66"/>
                      </a:lnTo>
                      <a:lnTo>
                        <a:pt x="11" y="65"/>
                      </a:lnTo>
                      <a:lnTo>
                        <a:pt x="7" y="63"/>
                      </a:lnTo>
                      <a:lnTo>
                        <a:pt x="2" y="61"/>
                      </a:lnTo>
                      <a:lnTo>
                        <a:pt x="0" y="59"/>
                      </a:lnTo>
                      <a:lnTo>
                        <a:pt x="1" y="0"/>
                      </a:lnTo>
                      <a:lnTo>
                        <a:pt x="6" y="2"/>
                      </a:lnTo>
                      <a:lnTo>
                        <a:pt x="10" y="4"/>
                      </a:lnTo>
                      <a:lnTo>
                        <a:pt x="15" y="6"/>
                      </a:lnTo>
                      <a:lnTo>
                        <a:pt x="20" y="7"/>
                      </a:lnTo>
                      <a:lnTo>
                        <a:pt x="25" y="9"/>
                      </a:lnTo>
                      <a:lnTo>
                        <a:pt x="30" y="11"/>
                      </a:lnTo>
                      <a:lnTo>
                        <a:pt x="35" y="13"/>
                      </a:lnTo>
                      <a:lnTo>
                        <a:pt x="40" y="15"/>
                      </a:lnTo>
                      <a:lnTo>
                        <a:pt x="45" y="17"/>
                      </a:lnTo>
                      <a:lnTo>
                        <a:pt x="50" y="19"/>
                      </a:lnTo>
                      <a:lnTo>
                        <a:pt x="55" y="21"/>
                      </a:lnTo>
                      <a:lnTo>
                        <a:pt x="61" y="23"/>
                      </a:lnTo>
                      <a:lnTo>
                        <a:pt x="66" y="25"/>
                      </a:lnTo>
                      <a:lnTo>
                        <a:pt x="71" y="27"/>
                      </a:lnTo>
                      <a:lnTo>
                        <a:pt x="77" y="29"/>
                      </a:lnTo>
                      <a:lnTo>
                        <a:pt x="82" y="31"/>
                      </a:lnTo>
                      <a:lnTo>
                        <a:pt x="87" y="33"/>
                      </a:lnTo>
                      <a:lnTo>
                        <a:pt x="92" y="35"/>
                      </a:lnTo>
                      <a:lnTo>
                        <a:pt x="98" y="37"/>
                      </a:lnTo>
                      <a:lnTo>
                        <a:pt x="103" y="39"/>
                      </a:lnTo>
                      <a:lnTo>
                        <a:pt x="108" y="41"/>
                      </a:lnTo>
                      <a:lnTo>
                        <a:pt x="114" y="43"/>
                      </a:lnTo>
                      <a:lnTo>
                        <a:pt x="119" y="45"/>
                      </a:lnTo>
                      <a:lnTo>
                        <a:pt x="124" y="47"/>
                      </a:lnTo>
                      <a:lnTo>
                        <a:pt x="129" y="49"/>
                      </a:lnTo>
                      <a:lnTo>
                        <a:pt x="134" y="51"/>
                      </a:lnTo>
                      <a:lnTo>
                        <a:pt x="139" y="53"/>
                      </a:lnTo>
                      <a:lnTo>
                        <a:pt x="144" y="55"/>
                      </a:lnTo>
                      <a:lnTo>
                        <a:pt x="149" y="57"/>
                      </a:lnTo>
                      <a:lnTo>
                        <a:pt x="153" y="58"/>
                      </a:lnTo>
                      <a:lnTo>
                        <a:pt x="158" y="60"/>
                      </a:lnTo>
                      <a:lnTo>
                        <a:pt x="162" y="62"/>
                      </a:lnTo>
                      <a:close/>
                    </a:path>
                  </a:pathLst>
                </a:custGeom>
                <a:solidFill>
                  <a:srgbClr val="E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19" name="Freeform 166"/>
                <p:cNvSpPr>
                  <a:spLocks/>
                </p:cNvSpPr>
                <p:nvPr/>
              </p:nvSpPr>
              <p:spPr bwMode="auto">
                <a:xfrm>
                  <a:off x="5644" y="3454"/>
                  <a:ext cx="73" cy="51"/>
                </a:xfrm>
                <a:custGeom>
                  <a:avLst/>
                  <a:gdLst>
                    <a:gd name="T0" fmla="*/ 73 w 73"/>
                    <a:gd name="T1" fmla="*/ 0 h 51"/>
                    <a:gd name="T2" fmla="*/ 0 w 73"/>
                    <a:gd name="T3" fmla="*/ 51 h 51"/>
                    <a:gd name="T4" fmla="*/ 0 w 73"/>
                    <a:gd name="T5" fmla="*/ 40 h 51"/>
                    <a:gd name="T6" fmla="*/ 1 w 73"/>
                    <a:gd name="T7" fmla="*/ 28 h 51"/>
                    <a:gd name="T8" fmla="*/ 1 w 73"/>
                    <a:gd name="T9" fmla="*/ 17 h 51"/>
                    <a:gd name="T10" fmla="*/ 1 w 73"/>
                    <a:gd name="T11" fmla="*/ 5 h 51"/>
                    <a:gd name="T12" fmla="*/ 5 w 73"/>
                    <a:gd name="T13" fmla="*/ 5 h 51"/>
                    <a:gd name="T14" fmla="*/ 10 w 73"/>
                    <a:gd name="T15" fmla="*/ 5 h 51"/>
                    <a:gd name="T16" fmla="*/ 14 w 73"/>
                    <a:gd name="T17" fmla="*/ 4 h 51"/>
                    <a:gd name="T18" fmla="*/ 19 w 73"/>
                    <a:gd name="T19" fmla="*/ 4 h 51"/>
                    <a:gd name="T20" fmla="*/ 23 w 73"/>
                    <a:gd name="T21" fmla="*/ 3 h 51"/>
                    <a:gd name="T22" fmla="*/ 28 w 73"/>
                    <a:gd name="T23" fmla="*/ 3 h 51"/>
                    <a:gd name="T24" fmla="*/ 32 w 73"/>
                    <a:gd name="T25" fmla="*/ 3 h 51"/>
                    <a:gd name="T26" fmla="*/ 37 w 73"/>
                    <a:gd name="T27" fmla="*/ 2 h 51"/>
                    <a:gd name="T28" fmla="*/ 41 w 73"/>
                    <a:gd name="T29" fmla="*/ 2 h 51"/>
                    <a:gd name="T30" fmla="*/ 46 w 73"/>
                    <a:gd name="T31" fmla="*/ 2 h 51"/>
                    <a:gd name="T32" fmla="*/ 50 w 73"/>
                    <a:gd name="T33" fmla="*/ 1 h 51"/>
                    <a:gd name="T34" fmla="*/ 55 w 73"/>
                    <a:gd name="T35" fmla="*/ 1 h 51"/>
                    <a:gd name="T36" fmla="*/ 60 w 73"/>
                    <a:gd name="T37" fmla="*/ 1 h 51"/>
                    <a:gd name="T38" fmla="*/ 64 w 73"/>
                    <a:gd name="T39" fmla="*/ 0 h 51"/>
                    <a:gd name="T40" fmla="*/ 69 w 73"/>
                    <a:gd name="T41" fmla="*/ 0 h 51"/>
                    <a:gd name="T42" fmla="*/ 73 w 73"/>
                    <a:gd name="T43" fmla="*/ 0 h 51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73"/>
                    <a:gd name="T67" fmla="*/ 0 h 51"/>
                    <a:gd name="T68" fmla="*/ 73 w 73"/>
                    <a:gd name="T69" fmla="*/ 51 h 51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73" h="51">
                      <a:moveTo>
                        <a:pt x="73" y="0"/>
                      </a:moveTo>
                      <a:lnTo>
                        <a:pt x="0" y="51"/>
                      </a:lnTo>
                      <a:lnTo>
                        <a:pt x="0" y="40"/>
                      </a:lnTo>
                      <a:lnTo>
                        <a:pt x="1" y="28"/>
                      </a:lnTo>
                      <a:lnTo>
                        <a:pt x="1" y="17"/>
                      </a:lnTo>
                      <a:lnTo>
                        <a:pt x="1" y="5"/>
                      </a:lnTo>
                      <a:lnTo>
                        <a:pt x="5" y="5"/>
                      </a:lnTo>
                      <a:lnTo>
                        <a:pt x="10" y="5"/>
                      </a:lnTo>
                      <a:lnTo>
                        <a:pt x="14" y="4"/>
                      </a:lnTo>
                      <a:lnTo>
                        <a:pt x="19" y="4"/>
                      </a:lnTo>
                      <a:lnTo>
                        <a:pt x="23" y="3"/>
                      </a:lnTo>
                      <a:lnTo>
                        <a:pt x="28" y="3"/>
                      </a:lnTo>
                      <a:lnTo>
                        <a:pt x="32" y="3"/>
                      </a:lnTo>
                      <a:lnTo>
                        <a:pt x="37" y="2"/>
                      </a:lnTo>
                      <a:lnTo>
                        <a:pt x="41" y="2"/>
                      </a:lnTo>
                      <a:lnTo>
                        <a:pt x="46" y="2"/>
                      </a:lnTo>
                      <a:lnTo>
                        <a:pt x="50" y="1"/>
                      </a:lnTo>
                      <a:lnTo>
                        <a:pt x="55" y="1"/>
                      </a:lnTo>
                      <a:lnTo>
                        <a:pt x="60" y="1"/>
                      </a:lnTo>
                      <a:lnTo>
                        <a:pt x="64" y="0"/>
                      </a:lnTo>
                      <a:lnTo>
                        <a:pt x="69" y="0"/>
                      </a:lnTo>
                      <a:lnTo>
                        <a:pt x="73" y="0"/>
                      </a:lnTo>
                      <a:close/>
                    </a:path>
                  </a:pathLst>
                </a:custGeom>
                <a:solidFill>
                  <a:srgbClr val="DD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20" name="Freeform 167"/>
                <p:cNvSpPr>
                  <a:spLocks/>
                </p:cNvSpPr>
                <p:nvPr/>
              </p:nvSpPr>
              <p:spPr bwMode="auto">
                <a:xfrm>
                  <a:off x="5644" y="3453"/>
                  <a:ext cx="86" cy="55"/>
                </a:xfrm>
                <a:custGeom>
                  <a:avLst/>
                  <a:gdLst>
                    <a:gd name="T0" fmla="*/ 0 w 86"/>
                    <a:gd name="T1" fmla="*/ 52 h 55"/>
                    <a:gd name="T2" fmla="*/ 73 w 86"/>
                    <a:gd name="T3" fmla="*/ 1 h 55"/>
                    <a:gd name="T4" fmla="*/ 75 w 86"/>
                    <a:gd name="T5" fmla="*/ 1 h 55"/>
                    <a:gd name="T6" fmla="*/ 76 w 86"/>
                    <a:gd name="T7" fmla="*/ 1 h 55"/>
                    <a:gd name="T8" fmla="*/ 78 w 86"/>
                    <a:gd name="T9" fmla="*/ 1 h 55"/>
                    <a:gd name="T10" fmla="*/ 79 w 86"/>
                    <a:gd name="T11" fmla="*/ 0 h 55"/>
                    <a:gd name="T12" fmla="*/ 81 w 86"/>
                    <a:gd name="T13" fmla="*/ 0 h 55"/>
                    <a:gd name="T14" fmla="*/ 83 w 86"/>
                    <a:gd name="T15" fmla="*/ 0 h 55"/>
                    <a:gd name="T16" fmla="*/ 84 w 86"/>
                    <a:gd name="T17" fmla="*/ 0 h 55"/>
                    <a:gd name="T18" fmla="*/ 86 w 86"/>
                    <a:gd name="T19" fmla="*/ 0 h 55"/>
                    <a:gd name="T20" fmla="*/ 8 w 86"/>
                    <a:gd name="T21" fmla="*/ 54 h 55"/>
                    <a:gd name="T22" fmla="*/ 7 w 86"/>
                    <a:gd name="T23" fmla="*/ 54 h 55"/>
                    <a:gd name="T24" fmla="*/ 6 w 86"/>
                    <a:gd name="T25" fmla="*/ 54 h 55"/>
                    <a:gd name="T26" fmla="*/ 5 w 86"/>
                    <a:gd name="T27" fmla="*/ 55 h 55"/>
                    <a:gd name="T28" fmla="*/ 4 w 86"/>
                    <a:gd name="T29" fmla="*/ 55 h 55"/>
                    <a:gd name="T30" fmla="*/ 3 w 86"/>
                    <a:gd name="T31" fmla="*/ 55 h 55"/>
                    <a:gd name="T32" fmla="*/ 2 w 86"/>
                    <a:gd name="T33" fmla="*/ 55 h 55"/>
                    <a:gd name="T34" fmla="*/ 1 w 86"/>
                    <a:gd name="T35" fmla="*/ 55 h 55"/>
                    <a:gd name="T36" fmla="*/ 0 w 86"/>
                    <a:gd name="T37" fmla="*/ 55 h 55"/>
                    <a:gd name="T38" fmla="*/ 0 w 86"/>
                    <a:gd name="T39" fmla="*/ 54 h 55"/>
                    <a:gd name="T40" fmla="*/ 0 w 86"/>
                    <a:gd name="T41" fmla="*/ 53 h 55"/>
                    <a:gd name="T42" fmla="*/ 0 w 86"/>
                    <a:gd name="T43" fmla="*/ 52 h 55"/>
                    <a:gd name="T44" fmla="*/ 0 w 86"/>
                    <a:gd name="T45" fmla="*/ 52 h 55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86"/>
                    <a:gd name="T70" fmla="*/ 0 h 55"/>
                    <a:gd name="T71" fmla="*/ 86 w 86"/>
                    <a:gd name="T72" fmla="*/ 55 h 55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86" h="55">
                      <a:moveTo>
                        <a:pt x="0" y="52"/>
                      </a:moveTo>
                      <a:lnTo>
                        <a:pt x="73" y="1"/>
                      </a:lnTo>
                      <a:lnTo>
                        <a:pt x="75" y="1"/>
                      </a:lnTo>
                      <a:lnTo>
                        <a:pt x="76" y="1"/>
                      </a:lnTo>
                      <a:lnTo>
                        <a:pt x="78" y="1"/>
                      </a:lnTo>
                      <a:lnTo>
                        <a:pt x="79" y="0"/>
                      </a:lnTo>
                      <a:lnTo>
                        <a:pt x="81" y="0"/>
                      </a:lnTo>
                      <a:lnTo>
                        <a:pt x="83" y="0"/>
                      </a:lnTo>
                      <a:lnTo>
                        <a:pt x="84" y="0"/>
                      </a:lnTo>
                      <a:lnTo>
                        <a:pt x="86" y="0"/>
                      </a:lnTo>
                      <a:lnTo>
                        <a:pt x="8" y="54"/>
                      </a:lnTo>
                      <a:lnTo>
                        <a:pt x="7" y="54"/>
                      </a:lnTo>
                      <a:lnTo>
                        <a:pt x="6" y="54"/>
                      </a:lnTo>
                      <a:lnTo>
                        <a:pt x="5" y="55"/>
                      </a:lnTo>
                      <a:lnTo>
                        <a:pt x="4" y="55"/>
                      </a:lnTo>
                      <a:lnTo>
                        <a:pt x="3" y="55"/>
                      </a:lnTo>
                      <a:lnTo>
                        <a:pt x="2" y="55"/>
                      </a:lnTo>
                      <a:lnTo>
                        <a:pt x="1" y="55"/>
                      </a:lnTo>
                      <a:lnTo>
                        <a:pt x="0" y="55"/>
                      </a:lnTo>
                      <a:lnTo>
                        <a:pt x="0" y="54"/>
                      </a:lnTo>
                      <a:lnTo>
                        <a:pt x="0" y="53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DD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21" name="Freeform 168"/>
                <p:cNvSpPr>
                  <a:spLocks/>
                </p:cNvSpPr>
                <p:nvPr/>
              </p:nvSpPr>
              <p:spPr bwMode="auto">
                <a:xfrm>
                  <a:off x="5652" y="3452"/>
                  <a:ext cx="91" cy="55"/>
                </a:xfrm>
                <a:custGeom>
                  <a:avLst/>
                  <a:gdLst>
                    <a:gd name="T0" fmla="*/ 0 w 91"/>
                    <a:gd name="T1" fmla="*/ 55 h 55"/>
                    <a:gd name="T2" fmla="*/ 78 w 91"/>
                    <a:gd name="T3" fmla="*/ 1 h 55"/>
                    <a:gd name="T4" fmla="*/ 79 w 91"/>
                    <a:gd name="T5" fmla="*/ 1 h 55"/>
                    <a:gd name="T6" fmla="*/ 81 w 91"/>
                    <a:gd name="T7" fmla="*/ 1 h 55"/>
                    <a:gd name="T8" fmla="*/ 83 w 91"/>
                    <a:gd name="T9" fmla="*/ 1 h 55"/>
                    <a:gd name="T10" fmla="*/ 84 w 91"/>
                    <a:gd name="T11" fmla="*/ 1 h 55"/>
                    <a:gd name="T12" fmla="*/ 86 w 91"/>
                    <a:gd name="T13" fmla="*/ 0 h 55"/>
                    <a:gd name="T14" fmla="*/ 88 w 91"/>
                    <a:gd name="T15" fmla="*/ 0 h 55"/>
                    <a:gd name="T16" fmla="*/ 89 w 91"/>
                    <a:gd name="T17" fmla="*/ 0 h 55"/>
                    <a:gd name="T18" fmla="*/ 91 w 91"/>
                    <a:gd name="T19" fmla="*/ 0 h 55"/>
                    <a:gd name="T20" fmla="*/ 13 w 91"/>
                    <a:gd name="T21" fmla="*/ 55 h 55"/>
                    <a:gd name="T22" fmla="*/ 11 w 91"/>
                    <a:gd name="T23" fmla="*/ 55 h 55"/>
                    <a:gd name="T24" fmla="*/ 9 w 91"/>
                    <a:gd name="T25" fmla="*/ 55 h 55"/>
                    <a:gd name="T26" fmla="*/ 8 w 91"/>
                    <a:gd name="T27" fmla="*/ 55 h 55"/>
                    <a:gd name="T28" fmla="*/ 6 w 91"/>
                    <a:gd name="T29" fmla="*/ 55 h 55"/>
                    <a:gd name="T30" fmla="*/ 5 w 91"/>
                    <a:gd name="T31" fmla="*/ 55 h 55"/>
                    <a:gd name="T32" fmla="*/ 3 w 91"/>
                    <a:gd name="T33" fmla="*/ 55 h 55"/>
                    <a:gd name="T34" fmla="*/ 2 w 91"/>
                    <a:gd name="T35" fmla="*/ 55 h 55"/>
                    <a:gd name="T36" fmla="*/ 0 w 91"/>
                    <a:gd name="T37" fmla="*/ 55 h 5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1"/>
                    <a:gd name="T58" fmla="*/ 0 h 55"/>
                    <a:gd name="T59" fmla="*/ 91 w 91"/>
                    <a:gd name="T60" fmla="*/ 55 h 5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1" h="55">
                      <a:moveTo>
                        <a:pt x="0" y="55"/>
                      </a:moveTo>
                      <a:lnTo>
                        <a:pt x="78" y="1"/>
                      </a:lnTo>
                      <a:lnTo>
                        <a:pt x="79" y="1"/>
                      </a:lnTo>
                      <a:lnTo>
                        <a:pt x="81" y="1"/>
                      </a:lnTo>
                      <a:lnTo>
                        <a:pt x="83" y="1"/>
                      </a:lnTo>
                      <a:lnTo>
                        <a:pt x="84" y="1"/>
                      </a:lnTo>
                      <a:lnTo>
                        <a:pt x="86" y="0"/>
                      </a:lnTo>
                      <a:lnTo>
                        <a:pt x="88" y="0"/>
                      </a:lnTo>
                      <a:lnTo>
                        <a:pt x="89" y="0"/>
                      </a:lnTo>
                      <a:lnTo>
                        <a:pt x="91" y="0"/>
                      </a:lnTo>
                      <a:lnTo>
                        <a:pt x="13" y="55"/>
                      </a:lnTo>
                      <a:lnTo>
                        <a:pt x="11" y="55"/>
                      </a:lnTo>
                      <a:lnTo>
                        <a:pt x="9" y="55"/>
                      </a:lnTo>
                      <a:lnTo>
                        <a:pt x="8" y="55"/>
                      </a:lnTo>
                      <a:lnTo>
                        <a:pt x="6" y="55"/>
                      </a:lnTo>
                      <a:lnTo>
                        <a:pt x="5" y="55"/>
                      </a:lnTo>
                      <a:lnTo>
                        <a:pt x="3" y="55"/>
                      </a:lnTo>
                      <a:lnTo>
                        <a:pt x="2" y="55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E2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22" name="Freeform 169"/>
                <p:cNvSpPr>
                  <a:spLocks/>
                </p:cNvSpPr>
                <p:nvPr/>
              </p:nvSpPr>
              <p:spPr bwMode="auto">
                <a:xfrm>
                  <a:off x="5665" y="3451"/>
                  <a:ext cx="91" cy="56"/>
                </a:xfrm>
                <a:custGeom>
                  <a:avLst/>
                  <a:gdLst>
                    <a:gd name="T0" fmla="*/ 0 w 91"/>
                    <a:gd name="T1" fmla="*/ 56 h 56"/>
                    <a:gd name="T2" fmla="*/ 78 w 91"/>
                    <a:gd name="T3" fmla="*/ 1 h 56"/>
                    <a:gd name="T4" fmla="*/ 79 w 91"/>
                    <a:gd name="T5" fmla="*/ 1 h 56"/>
                    <a:gd name="T6" fmla="*/ 81 w 91"/>
                    <a:gd name="T7" fmla="*/ 1 h 56"/>
                    <a:gd name="T8" fmla="*/ 83 w 91"/>
                    <a:gd name="T9" fmla="*/ 1 h 56"/>
                    <a:gd name="T10" fmla="*/ 84 w 91"/>
                    <a:gd name="T11" fmla="*/ 1 h 56"/>
                    <a:gd name="T12" fmla="*/ 86 w 91"/>
                    <a:gd name="T13" fmla="*/ 1 h 56"/>
                    <a:gd name="T14" fmla="*/ 87 w 91"/>
                    <a:gd name="T15" fmla="*/ 1 h 56"/>
                    <a:gd name="T16" fmla="*/ 89 w 91"/>
                    <a:gd name="T17" fmla="*/ 1 h 56"/>
                    <a:gd name="T18" fmla="*/ 91 w 91"/>
                    <a:gd name="T19" fmla="*/ 0 h 56"/>
                    <a:gd name="T20" fmla="*/ 12 w 91"/>
                    <a:gd name="T21" fmla="*/ 55 h 56"/>
                    <a:gd name="T22" fmla="*/ 11 w 91"/>
                    <a:gd name="T23" fmla="*/ 55 h 56"/>
                    <a:gd name="T24" fmla="*/ 9 w 91"/>
                    <a:gd name="T25" fmla="*/ 55 h 56"/>
                    <a:gd name="T26" fmla="*/ 8 w 91"/>
                    <a:gd name="T27" fmla="*/ 55 h 56"/>
                    <a:gd name="T28" fmla="*/ 6 w 91"/>
                    <a:gd name="T29" fmla="*/ 55 h 56"/>
                    <a:gd name="T30" fmla="*/ 5 w 91"/>
                    <a:gd name="T31" fmla="*/ 55 h 56"/>
                    <a:gd name="T32" fmla="*/ 3 w 91"/>
                    <a:gd name="T33" fmla="*/ 55 h 56"/>
                    <a:gd name="T34" fmla="*/ 1 w 91"/>
                    <a:gd name="T35" fmla="*/ 55 h 56"/>
                    <a:gd name="T36" fmla="*/ 0 w 91"/>
                    <a:gd name="T37" fmla="*/ 56 h 5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1"/>
                    <a:gd name="T58" fmla="*/ 0 h 56"/>
                    <a:gd name="T59" fmla="*/ 91 w 91"/>
                    <a:gd name="T60" fmla="*/ 56 h 5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1" h="56">
                      <a:moveTo>
                        <a:pt x="0" y="56"/>
                      </a:moveTo>
                      <a:lnTo>
                        <a:pt x="78" y="1"/>
                      </a:lnTo>
                      <a:lnTo>
                        <a:pt x="79" y="1"/>
                      </a:lnTo>
                      <a:lnTo>
                        <a:pt x="81" y="1"/>
                      </a:lnTo>
                      <a:lnTo>
                        <a:pt x="83" y="1"/>
                      </a:lnTo>
                      <a:lnTo>
                        <a:pt x="84" y="1"/>
                      </a:lnTo>
                      <a:lnTo>
                        <a:pt x="86" y="1"/>
                      </a:lnTo>
                      <a:lnTo>
                        <a:pt x="87" y="1"/>
                      </a:lnTo>
                      <a:lnTo>
                        <a:pt x="89" y="1"/>
                      </a:lnTo>
                      <a:lnTo>
                        <a:pt x="91" y="0"/>
                      </a:lnTo>
                      <a:lnTo>
                        <a:pt x="12" y="55"/>
                      </a:lnTo>
                      <a:lnTo>
                        <a:pt x="11" y="55"/>
                      </a:lnTo>
                      <a:lnTo>
                        <a:pt x="9" y="55"/>
                      </a:lnTo>
                      <a:lnTo>
                        <a:pt x="8" y="55"/>
                      </a:lnTo>
                      <a:lnTo>
                        <a:pt x="6" y="55"/>
                      </a:lnTo>
                      <a:lnTo>
                        <a:pt x="5" y="55"/>
                      </a:lnTo>
                      <a:lnTo>
                        <a:pt x="3" y="55"/>
                      </a:lnTo>
                      <a:lnTo>
                        <a:pt x="1" y="55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E5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23" name="Freeform 170"/>
                <p:cNvSpPr>
                  <a:spLocks/>
                </p:cNvSpPr>
                <p:nvPr/>
              </p:nvSpPr>
              <p:spPr bwMode="auto">
                <a:xfrm>
                  <a:off x="5677" y="3450"/>
                  <a:ext cx="92" cy="56"/>
                </a:xfrm>
                <a:custGeom>
                  <a:avLst/>
                  <a:gdLst>
                    <a:gd name="T0" fmla="*/ 0 w 92"/>
                    <a:gd name="T1" fmla="*/ 56 h 56"/>
                    <a:gd name="T2" fmla="*/ 79 w 92"/>
                    <a:gd name="T3" fmla="*/ 1 h 56"/>
                    <a:gd name="T4" fmla="*/ 80 w 92"/>
                    <a:gd name="T5" fmla="*/ 1 h 56"/>
                    <a:gd name="T6" fmla="*/ 82 w 92"/>
                    <a:gd name="T7" fmla="*/ 1 h 56"/>
                    <a:gd name="T8" fmla="*/ 84 w 92"/>
                    <a:gd name="T9" fmla="*/ 1 h 56"/>
                    <a:gd name="T10" fmla="*/ 85 w 92"/>
                    <a:gd name="T11" fmla="*/ 1 h 56"/>
                    <a:gd name="T12" fmla="*/ 87 w 92"/>
                    <a:gd name="T13" fmla="*/ 1 h 56"/>
                    <a:gd name="T14" fmla="*/ 88 w 92"/>
                    <a:gd name="T15" fmla="*/ 1 h 56"/>
                    <a:gd name="T16" fmla="*/ 90 w 92"/>
                    <a:gd name="T17" fmla="*/ 0 h 56"/>
                    <a:gd name="T18" fmla="*/ 92 w 92"/>
                    <a:gd name="T19" fmla="*/ 0 h 56"/>
                    <a:gd name="T20" fmla="*/ 13 w 92"/>
                    <a:gd name="T21" fmla="*/ 55 h 56"/>
                    <a:gd name="T22" fmla="*/ 12 w 92"/>
                    <a:gd name="T23" fmla="*/ 55 h 56"/>
                    <a:gd name="T24" fmla="*/ 10 w 92"/>
                    <a:gd name="T25" fmla="*/ 55 h 56"/>
                    <a:gd name="T26" fmla="*/ 8 w 92"/>
                    <a:gd name="T27" fmla="*/ 55 h 56"/>
                    <a:gd name="T28" fmla="*/ 7 w 92"/>
                    <a:gd name="T29" fmla="*/ 55 h 56"/>
                    <a:gd name="T30" fmla="*/ 5 w 92"/>
                    <a:gd name="T31" fmla="*/ 56 h 56"/>
                    <a:gd name="T32" fmla="*/ 4 w 92"/>
                    <a:gd name="T33" fmla="*/ 56 h 56"/>
                    <a:gd name="T34" fmla="*/ 2 w 92"/>
                    <a:gd name="T35" fmla="*/ 56 h 56"/>
                    <a:gd name="T36" fmla="*/ 0 w 92"/>
                    <a:gd name="T37" fmla="*/ 56 h 5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2"/>
                    <a:gd name="T58" fmla="*/ 0 h 56"/>
                    <a:gd name="T59" fmla="*/ 92 w 92"/>
                    <a:gd name="T60" fmla="*/ 56 h 5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2" h="56">
                      <a:moveTo>
                        <a:pt x="0" y="56"/>
                      </a:moveTo>
                      <a:lnTo>
                        <a:pt x="79" y="1"/>
                      </a:lnTo>
                      <a:lnTo>
                        <a:pt x="80" y="1"/>
                      </a:lnTo>
                      <a:lnTo>
                        <a:pt x="82" y="1"/>
                      </a:lnTo>
                      <a:lnTo>
                        <a:pt x="84" y="1"/>
                      </a:lnTo>
                      <a:lnTo>
                        <a:pt x="85" y="1"/>
                      </a:lnTo>
                      <a:lnTo>
                        <a:pt x="87" y="1"/>
                      </a:lnTo>
                      <a:lnTo>
                        <a:pt x="88" y="1"/>
                      </a:lnTo>
                      <a:lnTo>
                        <a:pt x="90" y="0"/>
                      </a:lnTo>
                      <a:lnTo>
                        <a:pt x="92" y="0"/>
                      </a:lnTo>
                      <a:lnTo>
                        <a:pt x="13" y="55"/>
                      </a:lnTo>
                      <a:lnTo>
                        <a:pt x="12" y="55"/>
                      </a:lnTo>
                      <a:lnTo>
                        <a:pt x="10" y="55"/>
                      </a:lnTo>
                      <a:lnTo>
                        <a:pt x="8" y="55"/>
                      </a:lnTo>
                      <a:lnTo>
                        <a:pt x="7" y="55"/>
                      </a:lnTo>
                      <a:lnTo>
                        <a:pt x="5" y="56"/>
                      </a:lnTo>
                      <a:lnTo>
                        <a:pt x="4" y="56"/>
                      </a:lnTo>
                      <a:lnTo>
                        <a:pt x="2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EA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24" name="Freeform 171"/>
                <p:cNvSpPr>
                  <a:spLocks/>
                </p:cNvSpPr>
                <p:nvPr/>
              </p:nvSpPr>
              <p:spPr bwMode="auto">
                <a:xfrm>
                  <a:off x="5690" y="3449"/>
                  <a:ext cx="92" cy="56"/>
                </a:xfrm>
                <a:custGeom>
                  <a:avLst/>
                  <a:gdLst>
                    <a:gd name="T0" fmla="*/ 0 w 92"/>
                    <a:gd name="T1" fmla="*/ 56 h 56"/>
                    <a:gd name="T2" fmla="*/ 79 w 92"/>
                    <a:gd name="T3" fmla="*/ 1 h 56"/>
                    <a:gd name="T4" fmla="*/ 80 w 92"/>
                    <a:gd name="T5" fmla="*/ 1 h 56"/>
                    <a:gd name="T6" fmla="*/ 82 w 92"/>
                    <a:gd name="T7" fmla="*/ 1 h 56"/>
                    <a:gd name="T8" fmla="*/ 84 w 92"/>
                    <a:gd name="T9" fmla="*/ 1 h 56"/>
                    <a:gd name="T10" fmla="*/ 85 w 92"/>
                    <a:gd name="T11" fmla="*/ 1 h 56"/>
                    <a:gd name="T12" fmla="*/ 87 w 92"/>
                    <a:gd name="T13" fmla="*/ 1 h 56"/>
                    <a:gd name="T14" fmla="*/ 89 w 92"/>
                    <a:gd name="T15" fmla="*/ 1 h 56"/>
                    <a:gd name="T16" fmla="*/ 90 w 92"/>
                    <a:gd name="T17" fmla="*/ 0 h 56"/>
                    <a:gd name="T18" fmla="*/ 92 w 92"/>
                    <a:gd name="T19" fmla="*/ 0 h 56"/>
                    <a:gd name="T20" fmla="*/ 13 w 92"/>
                    <a:gd name="T21" fmla="*/ 55 h 56"/>
                    <a:gd name="T22" fmla="*/ 12 w 92"/>
                    <a:gd name="T23" fmla="*/ 55 h 56"/>
                    <a:gd name="T24" fmla="*/ 10 w 92"/>
                    <a:gd name="T25" fmla="*/ 55 h 56"/>
                    <a:gd name="T26" fmla="*/ 8 w 92"/>
                    <a:gd name="T27" fmla="*/ 56 h 56"/>
                    <a:gd name="T28" fmla="*/ 7 w 92"/>
                    <a:gd name="T29" fmla="*/ 56 h 56"/>
                    <a:gd name="T30" fmla="*/ 5 w 92"/>
                    <a:gd name="T31" fmla="*/ 56 h 56"/>
                    <a:gd name="T32" fmla="*/ 4 w 92"/>
                    <a:gd name="T33" fmla="*/ 56 h 56"/>
                    <a:gd name="T34" fmla="*/ 2 w 92"/>
                    <a:gd name="T35" fmla="*/ 56 h 56"/>
                    <a:gd name="T36" fmla="*/ 0 w 92"/>
                    <a:gd name="T37" fmla="*/ 56 h 5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2"/>
                    <a:gd name="T58" fmla="*/ 0 h 56"/>
                    <a:gd name="T59" fmla="*/ 92 w 92"/>
                    <a:gd name="T60" fmla="*/ 56 h 5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2" h="56">
                      <a:moveTo>
                        <a:pt x="0" y="56"/>
                      </a:moveTo>
                      <a:lnTo>
                        <a:pt x="79" y="1"/>
                      </a:lnTo>
                      <a:lnTo>
                        <a:pt x="80" y="1"/>
                      </a:lnTo>
                      <a:lnTo>
                        <a:pt x="82" y="1"/>
                      </a:lnTo>
                      <a:lnTo>
                        <a:pt x="84" y="1"/>
                      </a:lnTo>
                      <a:lnTo>
                        <a:pt x="85" y="1"/>
                      </a:lnTo>
                      <a:lnTo>
                        <a:pt x="87" y="1"/>
                      </a:lnTo>
                      <a:lnTo>
                        <a:pt x="89" y="1"/>
                      </a:lnTo>
                      <a:lnTo>
                        <a:pt x="90" y="0"/>
                      </a:lnTo>
                      <a:lnTo>
                        <a:pt x="92" y="0"/>
                      </a:lnTo>
                      <a:lnTo>
                        <a:pt x="13" y="55"/>
                      </a:lnTo>
                      <a:lnTo>
                        <a:pt x="12" y="55"/>
                      </a:lnTo>
                      <a:lnTo>
                        <a:pt x="10" y="55"/>
                      </a:lnTo>
                      <a:lnTo>
                        <a:pt x="8" y="56"/>
                      </a:lnTo>
                      <a:lnTo>
                        <a:pt x="7" y="56"/>
                      </a:lnTo>
                      <a:lnTo>
                        <a:pt x="5" y="56"/>
                      </a:lnTo>
                      <a:lnTo>
                        <a:pt x="4" y="56"/>
                      </a:lnTo>
                      <a:lnTo>
                        <a:pt x="2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ED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25" name="Freeform 172"/>
                <p:cNvSpPr>
                  <a:spLocks/>
                </p:cNvSpPr>
                <p:nvPr/>
              </p:nvSpPr>
              <p:spPr bwMode="auto">
                <a:xfrm>
                  <a:off x="5703" y="3448"/>
                  <a:ext cx="92" cy="56"/>
                </a:xfrm>
                <a:custGeom>
                  <a:avLst/>
                  <a:gdLst>
                    <a:gd name="T0" fmla="*/ 0 w 92"/>
                    <a:gd name="T1" fmla="*/ 56 h 56"/>
                    <a:gd name="T2" fmla="*/ 79 w 92"/>
                    <a:gd name="T3" fmla="*/ 1 h 56"/>
                    <a:gd name="T4" fmla="*/ 81 w 92"/>
                    <a:gd name="T5" fmla="*/ 1 h 56"/>
                    <a:gd name="T6" fmla="*/ 82 w 92"/>
                    <a:gd name="T7" fmla="*/ 1 h 56"/>
                    <a:gd name="T8" fmla="*/ 84 w 92"/>
                    <a:gd name="T9" fmla="*/ 1 h 56"/>
                    <a:gd name="T10" fmla="*/ 86 w 92"/>
                    <a:gd name="T11" fmla="*/ 0 h 56"/>
                    <a:gd name="T12" fmla="*/ 87 w 92"/>
                    <a:gd name="T13" fmla="*/ 0 h 56"/>
                    <a:gd name="T14" fmla="*/ 89 w 92"/>
                    <a:gd name="T15" fmla="*/ 0 h 56"/>
                    <a:gd name="T16" fmla="*/ 91 w 92"/>
                    <a:gd name="T17" fmla="*/ 0 h 56"/>
                    <a:gd name="T18" fmla="*/ 92 w 92"/>
                    <a:gd name="T19" fmla="*/ 0 h 56"/>
                    <a:gd name="T20" fmla="*/ 13 w 92"/>
                    <a:gd name="T21" fmla="*/ 55 h 56"/>
                    <a:gd name="T22" fmla="*/ 12 w 92"/>
                    <a:gd name="T23" fmla="*/ 55 h 56"/>
                    <a:gd name="T24" fmla="*/ 10 w 92"/>
                    <a:gd name="T25" fmla="*/ 55 h 56"/>
                    <a:gd name="T26" fmla="*/ 8 w 92"/>
                    <a:gd name="T27" fmla="*/ 56 h 56"/>
                    <a:gd name="T28" fmla="*/ 7 w 92"/>
                    <a:gd name="T29" fmla="*/ 56 h 56"/>
                    <a:gd name="T30" fmla="*/ 5 w 92"/>
                    <a:gd name="T31" fmla="*/ 56 h 56"/>
                    <a:gd name="T32" fmla="*/ 4 w 92"/>
                    <a:gd name="T33" fmla="*/ 56 h 56"/>
                    <a:gd name="T34" fmla="*/ 2 w 92"/>
                    <a:gd name="T35" fmla="*/ 56 h 56"/>
                    <a:gd name="T36" fmla="*/ 0 w 92"/>
                    <a:gd name="T37" fmla="*/ 56 h 5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2"/>
                    <a:gd name="T58" fmla="*/ 0 h 56"/>
                    <a:gd name="T59" fmla="*/ 92 w 92"/>
                    <a:gd name="T60" fmla="*/ 56 h 5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2" h="56">
                      <a:moveTo>
                        <a:pt x="0" y="56"/>
                      </a:moveTo>
                      <a:lnTo>
                        <a:pt x="79" y="1"/>
                      </a:lnTo>
                      <a:lnTo>
                        <a:pt x="81" y="1"/>
                      </a:lnTo>
                      <a:lnTo>
                        <a:pt x="82" y="1"/>
                      </a:lnTo>
                      <a:lnTo>
                        <a:pt x="84" y="1"/>
                      </a:lnTo>
                      <a:lnTo>
                        <a:pt x="86" y="0"/>
                      </a:lnTo>
                      <a:lnTo>
                        <a:pt x="87" y="0"/>
                      </a:lnTo>
                      <a:lnTo>
                        <a:pt x="89" y="0"/>
                      </a:lnTo>
                      <a:lnTo>
                        <a:pt x="91" y="0"/>
                      </a:lnTo>
                      <a:lnTo>
                        <a:pt x="92" y="0"/>
                      </a:lnTo>
                      <a:lnTo>
                        <a:pt x="13" y="55"/>
                      </a:lnTo>
                      <a:lnTo>
                        <a:pt x="12" y="55"/>
                      </a:lnTo>
                      <a:lnTo>
                        <a:pt x="10" y="55"/>
                      </a:lnTo>
                      <a:lnTo>
                        <a:pt x="8" y="56"/>
                      </a:lnTo>
                      <a:lnTo>
                        <a:pt x="7" y="56"/>
                      </a:lnTo>
                      <a:lnTo>
                        <a:pt x="5" y="56"/>
                      </a:lnTo>
                      <a:lnTo>
                        <a:pt x="4" y="56"/>
                      </a:lnTo>
                      <a:lnTo>
                        <a:pt x="2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2F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26" name="Freeform 173"/>
                <p:cNvSpPr>
                  <a:spLocks/>
                </p:cNvSpPr>
                <p:nvPr/>
              </p:nvSpPr>
              <p:spPr bwMode="auto">
                <a:xfrm>
                  <a:off x="5716" y="3446"/>
                  <a:ext cx="93" cy="57"/>
                </a:xfrm>
                <a:custGeom>
                  <a:avLst/>
                  <a:gdLst>
                    <a:gd name="T0" fmla="*/ 0 w 93"/>
                    <a:gd name="T1" fmla="*/ 57 h 57"/>
                    <a:gd name="T2" fmla="*/ 79 w 93"/>
                    <a:gd name="T3" fmla="*/ 2 h 57"/>
                    <a:gd name="T4" fmla="*/ 81 w 93"/>
                    <a:gd name="T5" fmla="*/ 2 h 57"/>
                    <a:gd name="T6" fmla="*/ 83 w 93"/>
                    <a:gd name="T7" fmla="*/ 2 h 57"/>
                    <a:gd name="T8" fmla="*/ 85 w 93"/>
                    <a:gd name="T9" fmla="*/ 1 h 57"/>
                    <a:gd name="T10" fmla="*/ 86 w 93"/>
                    <a:gd name="T11" fmla="*/ 1 h 57"/>
                    <a:gd name="T12" fmla="*/ 88 w 93"/>
                    <a:gd name="T13" fmla="*/ 1 h 57"/>
                    <a:gd name="T14" fmla="*/ 90 w 93"/>
                    <a:gd name="T15" fmla="*/ 1 h 57"/>
                    <a:gd name="T16" fmla="*/ 91 w 93"/>
                    <a:gd name="T17" fmla="*/ 1 h 57"/>
                    <a:gd name="T18" fmla="*/ 93 w 93"/>
                    <a:gd name="T19" fmla="*/ 0 h 57"/>
                    <a:gd name="T20" fmla="*/ 14 w 93"/>
                    <a:gd name="T21" fmla="*/ 56 h 57"/>
                    <a:gd name="T22" fmla="*/ 12 w 93"/>
                    <a:gd name="T23" fmla="*/ 56 h 57"/>
                    <a:gd name="T24" fmla="*/ 10 w 93"/>
                    <a:gd name="T25" fmla="*/ 56 h 57"/>
                    <a:gd name="T26" fmla="*/ 9 w 93"/>
                    <a:gd name="T27" fmla="*/ 56 h 57"/>
                    <a:gd name="T28" fmla="*/ 7 w 93"/>
                    <a:gd name="T29" fmla="*/ 57 h 57"/>
                    <a:gd name="T30" fmla="*/ 5 w 93"/>
                    <a:gd name="T31" fmla="*/ 57 h 57"/>
                    <a:gd name="T32" fmla="*/ 4 w 93"/>
                    <a:gd name="T33" fmla="*/ 57 h 57"/>
                    <a:gd name="T34" fmla="*/ 2 w 93"/>
                    <a:gd name="T35" fmla="*/ 57 h 57"/>
                    <a:gd name="T36" fmla="*/ 0 w 93"/>
                    <a:gd name="T37" fmla="*/ 57 h 5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3"/>
                    <a:gd name="T58" fmla="*/ 0 h 57"/>
                    <a:gd name="T59" fmla="*/ 93 w 93"/>
                    <a:gd name="T60" fmla="*/ 57 h 5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3" h="57">
                      <a:moveTo>
                        <a:pt x="0" y="57"/>
                      </a:moveTo>
                      <a:lnTo>
                        <a:pt x="79" y="2"/>
                      </a:lnTo>
                      <a:lnTo>
                        <a:pt x="81" y="2"/>
                      </a:lnTo>
                      <a:lnTo>
                        <a:pt x="83" y="2"/>
                      </a:lnTo>
                      <a:lnTo>
                        <a:pt x="85" y="1"/>
                      </a:lnTo>
                      <a:lnTo>
                        <a:pt x="86" y="1"/>
                      </a:lnTo>
                      <a:lnTo>
                        <a:pt x="88" y="1"/>
                      </a:lnTo>
                      <a:lnTo>
                        <a:pt x="90" y="1"/>
                      </a:lnTo>
                      <a:lnTo>
                        <a:pt x="91" y="1"/>
                      </a:lnTo>
                      <a:lnTo>
                        <a:pt x="93" y="0"/>
                      </a:lnTo>
                      <a:lnTo>
                        <a:pt x="14" y="56"/>
                      </a:lnTo>
                      <a:lnTo>
                        <a:pt x="12" y="56"/>
                      </a:lnTo>
                      <a:lnTo>
                        <a:pt x="10" y="56"/>
                      </a:lnTo>
                      <a:lnTo>
                        <a:pt x="9" y="56"/>
                      </a:lnTo>
                      <a:lnTo>
                        <a:pt x="7" y="57"/>
                      </a:lnTo>
                      <a:lnTo>
                        <a:pt x="5" y="57"/>
                      </a:lnTo>
                      <a:lnTo>
                        <a:pt x="4" y="57"/>
                      </a:lnTo>
                      <a:lnTo>
                        <a:pt x="2" y="57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rgbClr val="F4F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27" name="Freeform 174"/>
                <p:cNvSpPr>
                  <a:spLocks/>
                </p:cNvSpPr>
                <p:nvPr/>
              </p:nvSpPr>
              <p:spPr bwMode="auto">
                <a:xfrm>
                  <a:off x="5730" y="3445"/>
                  <a:ext cx="92" cy="57"/>
                </a:xfrm>
                <a:custGeom>
                  <a:avLst/>
                  <a:gdLst>
                    <a:gd name="T0" fmla="*/ 0 w 92"/>
                    <a:gd name="T1" fmla="*/ 57 h 57"/>
                    <a:gd name="T2" fmla="*/ 79 w 92"/>
                    <a:gd name="T3" fmla="*/ 1 h 57"/>
                    <a:gd name="T4" fmla="*/ 80 w 92"/>
                    <a:gd name="T5" fmla="*/ 1 h 57"/>
                    <a:gd name="T6" fmla="*/ 81 w 92"/>
                    <a:gd name="T7" fmla="*/ 1 h 57"/>
                    <a:gd name="T8" fmla="*/ 83 w 92"/>
                    <a:gd name="T9" fmla="*/ 1 h 57"/>
                    <a:gd name="T10" fmla="*/ 84 w 92"/>
                    <a:gd name="T11" fmla="*/ 1 h 57"/>
                    <a:gd name="T12" fmla="*/ 85 w 92"/>
                    <a:gd name="T13" fmla="*/ 1 h 57"/>
                    <a:gd name="T14" fmla="*/ 86 w 92"/>
                    <a:gd name="T15" fmla="*/ 1 h 57"/>
                    <a:gd name="T16" fmla="*/ 87 w 92"/>
                    <a:gd name="T17" fmla="*/ 1 h 57"/>
                    <a:gd name="T18" fmla="*/ 88 w 92"/>
                    <a:gd name="T19" fmla="*/ 0 h 57"/>
                    <a:gd name="T20" fmla="*/ 88 w 92"/>
                    <a:gd name="T21" fmla="*/ 0 h 57"/>
                    <a:gd name="T22" fmla="*/ 92 w 92"/>
                    <a:gd name="T23" fmla="*/ 1 h 57"/>
                    <a:gd name="T24" fmla="*/ 13 w 92"/>
                    <a:gd name="T25" fmla="*/ 56 h 57"/>
                    <a:gd name="T26" fmla="*/ 11 w 92"/>
                    <a:gd name="T27" fmla="*/ 56 h 57"/>
                    <a:gd name="T28" fmla="*/ 10 w 92"/>
                    <a:gd name="T29" fmla="*/ 56 h 57"/>
                    <a:gd name="T30" fmla="*/ 8 w 92"/>
                    <a:gd name="T31" fmla="*/ 56 h 57"/>
                    <a:gd name="T32" fmla="*/ 6 w 92"/>
                    <a:gd name="T33" fmla="*/ 56 h 57"/>
                    <a:gd name="T34" fmla="*/ 5 w 92"/>
                    <a:gd name="T35" fmla="*/ 57 h 57"/>
                    <a:gd name="T36" fmla="*/ 3 w 92"/>
                    <a:gd name="T37" fmla="*/ 57 h 57"/>
                    <a:gd name="T38" fmla="*/ 1 w 92"/>
                    <a:gd name="T39" fmla="*/ 57 h 57"/>
                    <a:gd name="T40" fmla="*/ 0 w 92"/>
                    <a:gd name="T41" fmla="*/ 57 h 5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92"/>
                    <a:gd name="T64" fmla="*/ 0 h 57"/>
                    <a:gd name="T65" fmla="*/ 92 w 92"/>
                    <a:gd name="T66" fmla="*/ 57 h 57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92" h="57">
                      <a:moveTo>
                        <a:pt x="0" y="57"/>
                      </a:moveTo>
                      <a:lnTo>
                        <a:pt x="79" y="1"/>
                      </a:lnTo>
                      <a:lnTo>
                        <a:pt x="80" y="1"/>
                      </a:lnTo>
                      <a:lnTo>
                        <a:pt x="81" y="1"/>
                      </a:lnTo>
                      <a:lnTo>
                        <a:pt x="83" y="1"/>
                      </a:lnTo>
                      <a:lnTo>
                        <a:pt x="84" y="1"/>
                      </a:lnTo>
                      <a:lnTo>
                        <a:pt x="85" y="1"/>
                      </a:lnTo>
                      <a:lnTo>
                        <a:pt x="86" y="1"/>
                      </a:lnTo>
                      <a:lnTo>
                        <a:pt x="87" y="1"/>
                      </a:lnTo>
                      <a:lnTo>
                        <a:pt x="88" y="0"/>
                      </a:lnTo>
                      <a:lnTo>
                        <a:pt x="92" y="1"/>
                      </a:lnTo>
                      <a:lnTo>
                        <a:pt x="13" y="56"/>
                      </a:lnTo>
                      <a:lnTo>
                        <a:pt x="11" y="56"/>
                      </a:lnTo>
                      <a:lnTo>
                        <a:pt x="10" y="56"/>
                      </a:lnTo>
                      <a:lnTo>
                        <a:pt x="8" y="56"/>
                      </a:lnTo>
                      <a:lnTo>
                        <a:pt x="6" y="56"/>
                      </a:lnTo>
                      <a:lnTo>
                        <a:pt x="5" y="57"/>
                      </a:lnTo>
                      <a:lnTo>
                        <a:pt x="3" y="57"/>
                      </a:lnTo>
                      <a:lnTo>
                        <a:pt x="1" y="57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rgbClr val="F9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28" name="Freeform 175"/>
                <p:cNvSpPr>
                  <a:spLocks/>
                </p:cNvSpPr>
                <p:nvPr/>
              </p:nvSpPr>
              <p:spPr bwMode="auto">
                <a:xfrm>
                  <a:off x="5743" y="3446"/>
                  <a:ext cx="87" cy="55"/>
                </a:xfrm>
                <a:custGeom>
                  <a:avLst/>
                  <a:gdLst>
                    <a:gd name="T0" fmla="*/ 0 w 87"/>
                    <a:gd name="T1" fmla="*/ 55 h 55"/>
                    <a:gd name="T2" fmla="*/ 79 w 87"/>
                    <a:gd name="T3" fmla="*/ 0 h 55"/>
                    <a:gd name="T4" fmla="*/ 87 w 87"/>
                    <a:gd name="T5" fmla="*/ 0 h 55"/>
                    <a:gd name="T6" fmla="*/ 87 w 87"/>
                    <a:gd name="T7" fmla="*/ 2 h 55"/>
                    <a:gd name="T8" fmla="*/ 13 w 87"/>
                    <a:gd name="T9" fmla="*/ 54 h 55"/>
                    <a:gd name="T10" fmla="*/ 12 w 87"/>
                    <a:gd name="T11" fmla="*/ 54 h 55"/>
                    <a:gd name="T12" fmla="*/ 10 w 87"/>
                    <a:gd name="T13" fmla="*/ 54 h 55"/>
                    <a:gd name="T14" fmla="*/ 8 w 87"/>
                    <a:gd name="T15" fmla="*/ 54 h 55"/>
                    <a:gd name="T16" fmla="*/ 7 w 87"/>
                    <a:gd name="T17" fmla="*/ 54 h 55"/>
                    <a:gd name="T18" fmla="*/ 5 w 87"/>
                    <a:gd name="T19" fmla="*/ 54 h 55"/>
                    <a:gd name="T20" fmla="*/ 3 w 87"/>
                    <a:gd name="T21" fmla="*/ 55 h 55"/>
                    <a:gd name="T22" fmla="*/ 2 w 87"/>
                    <a:gd name="T23" fmla="*/ 55 h 55"/>
                    <a:gd name="T24" fmla="*/ 0 w 87"/>
                    <a:gd name="T25" fmla="*/ 55 h 5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87"/>
                    <a:gd name="T40" fmla="*/ 0 h 55"/>
                    <a:gd name="T41" fmla="*/ 87 w 87"/>
                    <a:gd name="T42" fmla="*/ 55 h 55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87" h="55">
                      <a:moveTo>
                        <a:pt x="0" y="55"/>
                      </a:moveTo>
                      <a:lnTo>
                        <a:pt x="79" y="0"/>
                      </a:lnTo>
                      <a:lnTo>
                        <a:pt x="87" y="0"/>
                      </a:lnTo>
                      <a:lnTo>
                        <a:pt x="87" y="2"/>
                      </a:lnTo>
                      <a:lnTo>
                        <a:pt x="13" y="54"/>
                      </a:lnTo>
                      <a:lnTo>
                        <a:pt x="12" y="54"/>
                      </a:lnTo>
                      <a:lnTo>
                        <a:pt x="10" y="54"/>
                      </a:lnTo>
                      <a:lnTo>
                        <a:pt x="8" y="54"/>
                      </a:lnTo>
                      <a:lnTo>
                        <a:pt x="7" y="54"/>
                      </a:lnTo>
                      <a:lnTo>
                        <a:pt x="5" y="54"/>
                      </a:lnTo>
                      <a:lnTo>
                        <a:pt x="3" y="55"/>
                      </a:lnTo>
                      <a:lnTo>
                        <a:pt x="2" y="55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29" name="Freeform 176"/>
                <p:cNvSpPr>
                  <a:spLocks/>
                </p:cNvSpPr>
                <p:nvPr/>
              </p:nvSpPr>
              <p:spPr bwMode="auto">
                <a:xfrm>
                  <a:off x="5756" y="3448"/>
                  <a:ext cx="74" cy="52"/>
                </a:xfrm>
                <a:custGeom>
                  <a:avLst/>
                  <a:gdLst>
                    <a:gd name="T0" fmla="*/ 0 w 74"/>
                    <a:gd name="T1" fmla="*/ 52 h 52"/>
                    <a:gd name="T2" fmla="*/ 74 w 74"/>
                    <a:gd name="T3" fmla="*/ 0 h 52"/>
                    <a:gd name="T4" fmla="*/ 73 w 74"/>
                    <a:gd name="T5" fmla="*/ 45 h 52"/>
                    <a:gd name="T6" fmla="*/ 73 w 74"/>
                    <a:gd name="T7" fmla="*/ 45 h 52"/>
                    <a:gd name="T8" fmla="*/ 69 w 74"/>
                    <a:gd name="T9" fmla="*/ 46 h 52"/>
                    <a:gd name="T10" fmla="*/ 64 w 74"/>
                    <a:gd name="T11" fmla="*/ 46 h 52"/>
                    <a:gd name="T12" fmla="*/ 59 w 74"/>
                    <a:gd name="T13" fmla="*/ 47 h 52"/>
                    <a:gd name="T14" fmla="*/ 55 w 74"/>
                    <a:gd name="T15" fmla="*/ 47 h 52"/>
                    <a:gd name="T16" fmla="*/ 50 w 74"/>
                    <a:gd name="T17" fmla="*/ 47 h 52"/>
                    <a:gd name="T18" fmla="*/ 46 w 74"/>
                    <a:gd name="T19" fmla="*/ 48 h 52"/>
                    <a:gd name="T20" fmla="*/ 41 w 74"/>
                    <a:gd name="T21" fmla="*/ 48 h 52"/>
                    <a:gd name="T22" fmla="*/ 37 w 74"/>
                    <a:gd name="T23" fmla="*/ 48 h 52"/>
                    <a:gd name="T24" fmla="*/ 32 w 74"/>
                    <a:gd name="T25" fmla="*/ 49 h 52"/>
                    <a:gd name="T26" fmla="*/ 27 w 74"/>
                    <a:gd name="T27" fmla="*/ 49 h 52"/>
                    <a:gd name="T28" fmla="*/ 23 w 74"/>
                    <a:gd name="T29" fmla="*/ 50 h 52"/>
                    <a:gd name="T30" fmla="*/ 18 w 74"/>
                    <a:gd name="T31" fmla="*/ 50 h 52"/>
                    <a:gd name="T32" fmla="*/ 14 w 74"/>
                    <a:gd name="T33" fmla="*/ 50 h 52"/>
                    <a:gd name="T34" fmla="*/ 9 w 74"/>
                    <a:gd name="T35" fmla="*/ 51 h 52"/>
                    <a:gd name="T36" fmla="*/ 5 w 74"/>
                    <a:gd name="T37" fmla="*/ 51 h 52"/>
                    <a:gd name="T38" fmla="*/ 0 w 74"/>
                    <a:gd name="T39" fmla="*/ 52 h 52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74"/>
                    <a:gd name="T61" fmla="*/ 0 h 52"/>
                    <a:gd name="T62" fmla="*/ 74 w 74"/>
                    <a:gd name="T63" fmla="*/ 52 h 52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74" h="52">
                      <a:moveTo>
                        <a:pt x="0" y="52"/>
                      </a:moveTo>
                      <a:lnTo>
                        <a:pt x="74" y="0"/>
                      </a:lnTo>
                      <a:lnTo>
                        <a:pt x="73" y="45"/>
                      </a:lnTo>
                      <a:lnTo>
                        <a:pt x="69" y="46"/>
                      </a:lnTo>
                      <a:lnTo>
                        <a:pt x="64" y="46"/>
                      </a:lnTo>
                      <a:lnTo>
                        <a:pt x="59" y="47"/>
                      </a:lnTo>
                      <a:lnTo>
                        <a:pt x="55" y="47"/>
                      </a:lnTo>
                      <a:lnTo>
                        <a:pt x="50" y="47"/>
                      </a:lnTo>
                      <a:lnTo>
                        <a:pt x="46" y="48"/>
                      </a:lnTo>
                      <a:lnTo>
                        <a:pt x="41" y="48"/>
                      </a:lnTo>
                      <a:lnTo>
                        <a:pt x="37" y="48"/>
                      </a:lnTo>
                      <a:lnTo>
                        <a:pt x="32" y="49"/>
                      </a:lnTo>
                      <a:lnTo>
                        <a:pt x="27" y="49"/>
                      </a:lnTo>
                      <a:lnTo>
                        <a:pt x="23" y="50"/>
                      </a:lnTo>
                      <a:lnTo>
                        <a:pt x="18" y="50"/>
                      </a:lnTo>
                      <a:lnTo>
                        <a:pt x="14" y="50"/>
                      </a:lnTo>
                      <a:lnTo>
                        <a:pt x="9" y="51"/>
                      </a:lnTo>
                      <a:lnTo>
                        <a:pt x="5" y="51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30" name="Freeform 177"/>
                <p:cNvSpPr>
                  <a:spLocks/>
                </p:cNvSpPr>
                <p:nvPr/>
              </p:nvSpPr>
              <p:spPr bwMode="auto">
                <a:xfrm>
                  <a:off x="5833" y="3447"/>
                  <a:ext cx="55" cy="47"/>
                </a:xfrm>
                <a:custGeom>
                  <a:avLst/>
                  <a:gdLst>
                    <a:gd name="T0" fmla="*/ 55 w 55"/>
                    <a:gd name="T1" fmla="*/ 11 h 47"/>
                    <a:gd name="T2" fmla="*/ 3 w 55"/>
                    <a:gd name="T3" fmla="*/ 47 h 47"/>
                    <a:gd name="T4" fmla="*/ 0 w 55"/>
                    <a:gd name="T5" fmla="*/ 47 h 47"/>
                    <a:gd name="T6" fmla="*/ 0 w 55"/>
                    <a:gd name="T7" fmla="*/ 47 h 47"/>
                    <a:gd name="T8" fmla="*/ 0 w 55"/>
                    <a:gd name="T9" fmla="*/ 36 h 47"/>
                    <a:gd name="T10" fmla="*/ 0 w 55"/>
                    <a:gd name="T11" fmla="*/ 24 h 47"/>
                    <a:gd name="T12" fmla="*/ 0 w 55"/>
                    <a:gd name="T13" fmla="*/ 12 h 47"/>
                    <a:gd name="T14" fmla="*/ 1 w 55"/>
                    <a:gd name="T15" fmla="*/ 0 h 47"/>
                    <a:gd name="T16" fmla="*/ 4 w 55"/>
                    <a:gd name="T17" fmla="*/ 0 h 47"/>
                    <a:gd name="T18" fmla="*/ 7 w 55"/>
                    <a:gd name="T19" fmla="*/ 1 h 47"/>
                    <a:gd name="T20" fmla="*/ 11 w 55"/>
                    <a:gd name="T21" fmla="*/ 1 h 47"/>
                    <a:gd name="T22" fmla="*/ 14 w 55"/>
                    <a:gd name="T23" fmla="*/ 2 h 47"/>
                    <a:gd name="T24" fmla="*/ 17 w 55"/>
                    <a:gd name="T25" fmla="*/ 3 h 47"/>
                    <a:gd name="T26" fmla="*/ 20 w 55"/>
                    <a:gd name="T27" fmla="*/ 3 h 47"/>
                    <a:gd name="T28" fmla="*/ 24 w 55"/>
                    <a:gd name="T29" fmla="*/ 4 h 47"/>
                    <a:gd name="T30" fmla="*/ 27 w 55"/>
                    <a:gd name="T31" fmla="*/ 5 h 47"/>
                    <a:gd name="T32" fmla="*/ 30 w 55"/>
                    <a:gd name="T33" fmla="*/ 5 h 47"/>
                    <a:gd name="T34" fmla="*/ 34 w 55"/>
                    <a:gd name="T35" fmla="*/ 6 h 47"/>
                    <a:gd name="T36" fmla="*/ 37 w 55"/>
                    <a:gd name="T37" fmla="*/ 7 h 47"/>
                    <a:gd name="T38" fmla="*/ 41 w 55"/>
                    <a:gd name="T39" fmla="*/ 8 h 47"/>
                    <a:gd name="T40" fmla="*/ 44 w 55"/>
                    <a:gd name="T41" fmla="*/ 8 h 47"/>
                    <a:gd name="T42" fmla="*/ 48 w 55"/>
                    <a:gd name="T43" fmla="*/ 9 h 47"/>
                    <a:gd name="T44" fmla="*/ 51 w 55"/>
                    <a:gd name="T45" fmla="*/ 10 h 47"/>
                    <a:gd name="T46" fmla="*/ 55 w 55"/>
                    <a:gd name="T47" fmla="*/ 11 h 47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55"/>
                    <a:gd name="T73" fmla="*/ 0 h 47"/>
                    <a:gd name="T74" fmla="*/ 55 w 55"/>
                    <a:gd name="T75" fmla="*/ 47 h 47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55" h="47">
                      <a:moveTo>
                        <a:pt x="55" y="11"/>
                      </a:moveTo>
                      <a:lnTo>
                        <a:pt x="3" y="47"/>
                      </a:lnTo>
                      <a:lnTo>
                        <a:pt x="0" y="47"/>
                      </a:lnTo>
                      <a:lnTo>
                        <a:pt x="0" y="36"/>
                      </a:lnTo>
                      <a:lnTo>
                        <a:pt x="0" y="24"/>
                      </a:lnTo>
                      <a:lnTo>
                        <a:pt x="0" y="12"/>
                      </a:lnTo>
                      <a:lnTo>
                        <a:pt x="1" y="0"/>
                      </a:lnTo>
                      <a:lnTo>
                        <a:pt x="4" y="0"/>
                      </a:lnTo>
                      <a:lnTo>
                        <a:pt x="7" y="1"/>
                      </a:lnTo>
                      <a:lnTo>
                        <a:pt x="11" y="1"/>
                      </a:lnTo>
                      <a:lnTo>
                        <a:pt x="14" y="2"/>
                      </a:lnTo>
                      <a:lnTo>
                        <a:pt x="17" y="3"/>
                      </a:lnTo>
                      <a:lnTo>
                        <a:pt x="20" y="3"/>
                      </a:lnTo>
                      <a:lnTo>
                        <a:pt x="24" y="4"/>
                      </a:lnTo>
                      <a:lnTo>
                        <a:pt x="27" y="5"/>
                      </a:lnTo>
                      <a:lnTo>
                        <a:pt x="30" y="5"/>
                      </a:lnTo>
                      <a:lnTo>
                        <a:pt x="34" y="6"/>
                      </a:lnTo>
                      <a:lnTo>
                        <a:pt x="37" y="7"/>
                      </a:lnTo>
                      <a:lnTo>
                        <a:pt x="41" y="8"/>
                      </a:lnTo>
                      <a:lnTo>
                        <a:pt x="44" y="8"/>
                      </a:lnTo>
                      <a:lnTo>
                        <a:pt x="48" y="9"/>
                      </a:lnTo>
                      <a:lnTo>
                        <a:pt x="51" y="10"/>
                      </a:lnTo>
                      <a:lnTo>
                        <a:pt x="55" y="11"/>
                      </a:lnTo>
                      <a:close/>
                    </a:path>
                  </a:pathLst>
                </a:custGeom>
                <a:solidFill>
                  <a:srgbClr val="DD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31" name="Freeform 178"/>
                <p:cNvSpPr>
                  <a:spLocks/>
                </p:cNvSpPr>
                <p:nvPr/>
              </p:nvSpPr>
              <p:spPr bwMode="auto">
                <a:xfrm>
                  <a:off x="5836" y="3458"/>
                  <a:ext cx="59" cy="36"/>
                </a:xfrm>
                <a:custGeom>
                  <a:avLst/>
                  <a:gdLst>
                    <a:gd name="T0" fmla="*/ 0 w 59"/>
                    <a:gd name="T1" fmla="*/ 36 h 36"/>
                    <a:gd name="T2" fmla="*/ 52 w 59"/>
                    <a:gd name="T3" fmla="*/ 0 h 36"/>
                    <a:gd name="T4" fmla="*/ 53 w 59"/>
                    <a:gd name="T5" fmla="*/ 0 h 36"/>
                    <a:gd name="T6" fmla="*/ 53 w 59"/>
                    <a:gd name="T7" fmla="*/ 0 h 36"/>
                    <a:gd name="T8" fmla="*/ 54 w 59"/>
                    <a:gd name="T9" fmla="*/ 0 h 36"/>
                    <a:gd name="T10" fmla="*/ 55 w 59"/>
                    <a:gd name="T11" fmla="*/ 0 h 36"/>
                    <a:gd name="T12" fmla="*/ 56 w 59"/>
                    <a:gd name="T13" fmla="*/ 1 h 36"/>
                    <a:gd name="T14" fmla="*/ 57 w 59"/>
                    <a:gd name="T15" fmla="*/ 1 h 36"/>
                    <a:gd name="T16" fmla="*/ 58 w 59"/>
                    <a:gd name="T17" fmla="*/ 1 h 36"/>
                    <a:gd name="T18" fmla="*/ 59 w 59"/>
                    <a:gd name="T19" fmla="*/ 1 h 36"/>
                    <a:gd name="T20" fmla="*/ 11 w 59"/>
                    <a:gd name="T21" fmla="*/ 35 h 36"/>
                    <a:gd name="T22" fmla="*/ 0 w 59"/>
                    <a:gd name="T23" fmla="*/ 36 h 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9"/>
                    <a:gd name="T37" fmla="*/ 0 h 36"/>
                    <a:gd name="T38" fmla="*/ 59 w 59"/>
                    <a:gd name="T39" fmla="*/ 36 h 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9" h="36">
                      <a:moveTo>
                        <a:pt x="0" y="36"/>
                      </a:moveTo>
                      <a:lnTo>
                        <a:pt x="52" y="0"/>
                      </a:lnTo>
                      <a:lnTo>
                        <a:pt x="53" y="0"/>
                      </a:lnTo>
                      <a:lnTo>
                        <a:pt x="54" y="0"/>
                      </a:lnTo>
                      <a:lnTo>
                        <a:pt x="55" y="0"/>
                      </a:lnTo>
                      <a:lnTo>
                        <a:pt x="56" y="1"/>
                      </a:lnTo>
                      <a:lnTo>
                        <a:pt x="57" y="1"/>
                      </a:lnTo>
                      <a:lnTo>
                        <a:pt x="58" y="1"/>
                      </a:lnTo>
                      <a:lnTo>
                        <a:pt x="59" y="1"/>
                      </a:lnTo>
                      <a:lnTo>
                        <a:pt x="11" y="35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DD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32" name="Freeform 179"/>
                <p:cNvSpPr>
                  <a:spLocks/>
                </p:cNvSpPr>
                <p:nvPr/>
              </p:nvSpPr>
              <p:spPr bwMode="auto">
                <a:xfrm>
                  <a:off x="5847" y="3459"/>
                  <a:ext cx="55" cy="34"/>
                </a:xfrm>
                <a:custGeom>
                  <a:avLst/>
                  <a:gdLst>
                    <a:gd name="T0" fmla="*/ 0 w 55"/>
                    <a:gd name="T1" fmla="*/ 34 h 34"/>
                    <a:gd name="T2" fmla="*/ 48 w 55"/>
                    <a:gd name="T3" fmla="*/ 0 h 34"/>
                    <a:gd name="T4" fmla="*/ 49 w 55"/>
                    <a:gd name="T5" fmla="*/ 1 h 34"/>
                    <a:gd name="T6" fmla="*/ 50 w 55"/>
                    <a:gd name="T7" fmla="*/ 1 h 34"/>
                    <a:gd name="T8" fmla="*/ 51 w 55"/>
                    <a:gd name="T9" fmla="*/ 1 h 34"/>
                    <a:gd name="T10" fmla="*/ 51 w 55"/>
                    <a:gd name="T11" fmla="*/ 1 h 34"/>
                    <a:gd name="T12" fmla="*/ 52 w 55"/>
                    <a:gd name="T13" fmla="*/ 2 h 34"/>
                    <a:gd name="T14" fmla="*/ 53 w 55"/>
                    <a:gd name="T15" fmla="*/ 2 h 34"/>
                    <a:gd name="T16" fmla="*/ 54 w 55"/>
                    <a:gd name="T17" fmla="*/ 2 h 34"/>
                    <a:gd name="T18" fmla="*/ 55 w 55"/>
                    <a:gd name="T19" fmla="*/ 2 h 34"/>
                    <a:gd name="T20" fmla="*/ 11 w 55"/>
                    <a:gd name="T21" fmla="*/ 33 h 34"/>
                    <a:gd name="T22" fmla="*/ 0 w 55"/>
                    <a:gd name="T23" fmla="*/ 34 h 3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5"/>
                    <a:gd name="T37" fmla="*/ 0 h 34"/>
                    <a:gd name="T38" fmla="*/ 55 w 55"/>
                    <a:gd name="T39" fmla="*/ 34 h 3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5" h="34">
                      <a:moveTo>
                        <a:pt x="0" y="34"/>
                      </a:moveTo>
                      <a:lnTo>
                        <a:pt x="48" y="0"/>
                      </a:lnTo>
                      <a:lnTo>
                        <a:pt x="49" y="1"/>
                      </a:lnTo>
                      <a:lnTo>
                        <a:pt x="50" y="1"/>
                      </a:lnTo>
                      <a:lnTo>
                        <a:pt x="51" y="1"/>
                      </a:lnTo>
                      <a:lnTo>
                        <a:pt x="52" y="2"/>
                      </a:lnTo>
                      <a:lnTo>
                        <a:pt x="53" y="2"/>
                      </a:lnTo>
                      <a:lnTo>
                        <a:pt x="54" y="2"/>
                      </a:lnTo>
                      <a:lnTo>
                        <a:pt x="55" y="2"/>
                      </a:lnTo>
                      <a:lnTo>
                        <a:pt x="11" y="33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E2F7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33" name="Freeform 180"/>
                <p:cNvSpPr>
                  <a:spLocks/>
                </p:cNvSpPr>
                <p:nvPr/>
              </p:nvSpPr>
              <p:spPr bwMode="auto">
                <a:xfrm>
                  <a:off x="5858" y="3461"/>
                  <a:ext cx="51" cy="31"/>
                </a:xfrm>
                <a:custGeom>
                  <a:avLst/>
                  <a:gdLst>
                    <a:gd name="T0" fmla="*/ 0 w 51"/>
                    <a:gd name="T1" fmla="*/ 31 h 31"/>
                    <a:gd name="T2" fmla="*/ 44 w 51"/>
                    <a:gd name="T3" fmla="*/ 0 h 31"/>
                    <a:gd name="T4" fmla="*/ 45 w 51"/>
                    <a:gd name="T5" fmla="*/ 0 h 31"/>
                    <a:gd name="T6" fmla="*/ 46 w 51"/>
                    <a:gd name="T7" fmla="*/ 1 h 31"/>
                    <a:gd name="T8" fmla="*/ 47 w 51"/>
                    <a:gd name="T9" fmla="*/ 1 h 31"/>
                    <a:gd name="T10" fmla="*/ 48 w 51"/>
                    <a:gd name="T11" fmla="*/ 1 h 31"/>
                    <a:gd name="T12" fmla="*/ 49 w 51"/>
                    <a:gd name="T13" fmla="*/ 1 h 31"/>
                    <a:gd name="T14" fmla="*/ 50 w 51"/>
                    <a:gd name="T15" fmla="*/ 2 h 31"/>
                    <a:gd name="T16" fmla="*/ 51 w 51"/>
                    <a:gd name="T17" fmla="*/ 2 h 31"/>
                    <a:gd name="T18" fmla="*/ 51 w 51"/>
                    <a:gd name="T19" fmla="*/ 2 h 31"/>
                    <a:gd name="T20" fmla="*/ 11 w 51"/>
                    <a:gd name="T21" fmla="*/ 30 h 31"/>
                    <a:gd name="T22" fmla="*/ 0 w 51"/>
                    <a:gd name="T23" fmla="*/ 31 h 3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1"/>
                    <a:gd name="T37" fmla="*/ 0 h 31"/>
                    <a:gd name="T38" fmla="*/ 51 w 51"/>
                    <a:gd name="T39" fmla="*/ 31 h 3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1" h="31">
                      <a:moveTo>
                        <a:pt x="0" y="31"/>
                      </a:moveTo>
                      <a:lnTo>
                        <a:pt x="44" y="0"/>
                      </a:lnTo>
                      <a:lnTo>
                        <a:pt x="45" y="0"/>
                      </a:lnTo>
                      <a:lnTo>
                        <a:pt x="46" y="1"/>
                      </a:lnTo>
                      <a:lnTo>
                        <a:pt x="47" y="1"/>
                      </a:lnTo>
                      <a:lnTo>
                        <a:pt x="48" y="1"/>
                      </a:lnTo>
                      <a:lnTo>
                        <a:pt x="49" y="1"/>
                      </a:lnTo>
                      <a:lnTo>
                        <a:pt x="50" y="2"/>
                      </a:lnTo>
                      <a:lnTo>
                        <a:pt x="51" y="2"/>
                      </a:lnTo>
                      <a:lnTo>
                        <a:pt x="11" y="3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E5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34" name="Freeform 181"/>
                <p:cNvSpPr>
                  <a:spLocks/>
                </p:cNvSpPr>
                <p:nvPr/>
              </p:nvSpPr>
              <p:spPr bwMode="auto">
                <a:xfrm>
                  <a:off x="5869" y="3463"/>
                  <a:ext cx="48" cy="28"/>
                </a:xfrm>
                <a:custGeom>
                  <a:avLst/>
                  <a:gdLst>
                    <a:gd name="T0" fmla="*/ 0 w 48"/>
                    <a:gd name="T1" fmla="*/ 28 h 28"/>
                    <a:gd name="T2" fmla="*/ 40 w 48"/>
                    <a:gd name="T3" fmla="*/ 0 h 28"/>
                    <a:gd name="T4" fmla="*/ 41 w 48"/>
                    <a:gd name="T5" fmla="*/ 0 h 28"/>
                    <a:gd name="T6" fmla="*/ 42 w 48"/>
                    <a:gd name="T7" fmla="*/ 0 h 28"/>
                    <a:gd name="T8" fmla="*/ 43 w 48"/>
                    <a:gd name="T9" fmla="*/ 1 h 28"/>
                    <a:gd name="T10" fmla="*/ 44 w 48"/>
                    <a:gd name="T11" fmla="*/ 1 h 28"/>
                    <a:gd name="T12" fmla="*/ 45 w 48"/>
                    <a:gd name="T13" fmla="*/ 1 h 28"/>
                    <a:gd name="T14" fmla="*/ 46 w 48"/>
                    <a:gd name="T15" fmla="*/ 1 h 28"/>
                    <a:gd name="T16" fmla="*/ 47 w 48"/>
                    <a:gd name="T17" fmla="*/ 1 h 28"/>
                    <a:gd name="T18" fmla="*/ 48 w 48"/>
                    <a:gd name="T19" fmla="*/ 1 h 28"/>
                    <a:gd name="T20" fmla="*/ 11 w 48"/>
                    <a:gd name="T21" fmla="*/ 27 h 28"/>
                    <a:gd name="T22" fmla="*/ 0 w 48"/>
                    <a:gd name="T23" fmla="*/ 28 h 2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8"/>
                    <a:gd name="T37" fmla="*/ 0 h 28"/>
                    <a:gd name="T38" fmla="*/ 48 w 48"/>
                    <a:gd name="T39" fmla="*/ 28 h 2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8" h="28">
                      <a:moveTo>
                        <a:pt x="0" y="28"/>
                      </a:moveTo>
                      <a:lnTo>
                        <a:pt x="40" y="0"/>
                      </a:lnTo>
                      <a:lnTo>
                        <a:pt x="41" y="0"/>
                      </a:lnTo>
                      <a:lnTo>
                        <a:pt x="42" y="0"/>
                      </a:lnTo>
                      <a:lnTo>
                        <a:pt x="43" y="1"/>
                      </a:lnTo>
                      <a:lnTo>
                        <a:pt x="44" y="1"/>
                      </a:lnTo>
                      <a:lnTo>
                        <a:pt x="45" y="1"/>
                      </a:lnTo>
                      <a:lnTo>
                        <a:pt x="46" y="1"/>
                      </a:lnTo>
                      <a:lnTo>
                        <a:pt x="47" y="1"/>
                      </a:lnTo>
                      <a:lnTo>
                        <a:pt x="48" y="1"/>
                      </a:lnTo>
                      <a:lnTo>
                        <a:pt x="11" y="27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EA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35" name="Freeform 182"/>
                <p:cNvSpPr>
                  <a:spLocks/>
                </p:cNvSpPr>
                <p:nvPr/>
              </p:nvSpPr>
              <p:spPr bwMode="auto">
                <a:xfrm>
                  <a:off x="5880" y="3464"/>
                  <a:ext cx="44" cy="26"/>
                </a:xfrm>
                <a:custGeom>
                  <a:avLst/>
                  <a:gdLst>
                    <a:gd name="T0" fmla="*/ 0 w 44"/>
                    <a:gd name="T1" fmla="*/ 26 h 26"/>
                    <a:gd name="T2" fmla="*/ 37 w 44"/>
                    <a:gd name="T3" fmla="*/ 0 h 26"/>
                    <a:gd name="T4" fmla="*/ 38 w 44"/>
                    <a:gd name="T5" fmla="*/ 1 h 26"/>
                    <a:gd name="T6" fmla="*/ 39 w 44"/>
                    <a:gd name="T7" fmla="*/ 1 h 26"/>
                    <a:gd name="T8" fmla="*/ 40 w 44"/>
                    <a:gd name="T9" fmla="*/ 1 h 26"/>
                    <a:gd name="T10" fmla="*/ 40 w 44"/>
                    <a:gd name="T11" fmla="*/ 1 h 26"/>
                    <a:gd name="T12" fmla="*/ 41 w 44"/>
                    <a:gd name="T13" fmla="*/ 2 h 26"/>
                    <a:gd name="T14" fmla="*/ 42 w 44"/>
                    <a:gd name="T15" fmla="*/ 2 h 26"/>
                    <a:gd name="T16" fmla="*/ 43 w 44"/>
                    <a:gd name="T17" fmla="*/ 2 h 26"/>
                    <a:gd name="T18" fmla="*/ 44 w 44"/>
                    <a:gd name="T19" fmla="*/ 2 h 26"/>
                    <a:gd name="T20" fmla="*/ 11 w 44"/>
                    <a:gd name="T21" fmla="*/ 25 h 26"/>
                    <a:gd name="T22" fmla="*/ 0 w 44"/>
                    <a:gd name="T23" fmla="*/ 26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4"/>
                    <a:gd name="T37" fmla="*/ 0 h 26"/>
                    <a:gd name="T38" fmla="*/ 44 w 44"/>
                    <a:gd name="T39" fmla="*/ 26 h 2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4" h="26">
                      <a:moveTo>
                        <a:pt x="0" y="26"/>
                      </a:moveTo>
                      <a:lnTo>
                        <a:pt x="37" y="0"/>
                      </a:lnTo>
                      <a:lnTo>
                        <a:pt x="38" y="1"/>
                      </a:lnTo>
                      <a:lnTo>
                        <a:pt x="39" y="1"/>
                      </a:lnTo>
                      <a:lnTo>
                        <a:pt x="40" y="1"/>
                      </a:lnTo>
                      <a:lnTo>
                        <a:pt x="41" y="2"/>
                      </a:lnTo>
                      <a:lnTo>
                        <a:pt x="42" y="2"/>
                      </a:lnTo>
                      <a:lnTo>
                        <a:pt x="43" y="2"/>
                      </a:lnTo>
                      <a:lnTo>
                        <a:pt x="44" y="2"/>
                      </a:lnTo>
                      <a:lnTo>
                        <a:pt x="11" y="25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EDF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36" name="Freeform 183"/>
                <p:cNvSpPr>
                  <a:spLocks/>
                </p:cNvSpPr>
                <p:nvPr/>
              </p:nvSpPr>
              <p:spPr bwMode="auto">
                <a:xfrm>
                  <a:off x="5891" y="3466"/>
                  <a:ext cx="41" cy="23"/>
                </a:xfrm>
                <a:custGeom>
                  <a:avLst/>
                  <a:gdLst>
                    <a:gd name="T0" fmla="*/ 0 w 41"/>
                    <a:gd name="T1" fmla="*/ 23 h 23"/>
                    <a:gd name="T2" fmla="*/ 33 w 41"/>
                    <a:gd name="T3" fmla="*/ 0 h 23"/>
                    <a:gd name="T4" fmla="*/ 34 w 41"/>
                    <a:gd name="T5" fmla="*/ 1 h 23"/>
                    <a:gd name="T6" fmla="*/ 35 w 41"/>
                    <a:gd name="T7" fmla="*/ 1 h 23"/>
                    <a:gd name="T8" fmla="*/ 36 w 41"/>
                    <a:gd name="T9" fmla="*/ 1 h 23"/>
                    <a:gd name="T10" fmla="*/ 37 w 41"/>
                    <a:gd name="T11" fmla="*/ 1 h 23"/>
                    <a:gd name="T12" fmla="*/ 38 w 41"/>
                    <a:gd name="T13" fmla="*/ 1 h 23"/>
                    <a:gd name="T14" fmla="*/ 39 w 41"/>
                    <a:gd name="T15" fmla="*/ 2 h 23"/>
                    <a:gd name="T16" fmla="*/ 40 w 41"/>
                    <a:gd name="T17" fmla="*/ 2 h 23"/>
                    <a:gd name="T18" fmla="*/ 41 w 41"/>
                    <a:gd name="T19" fmla="*/ 2 h 23"/>
                    <a:gd name="T20" fmla="*/ 11 w 41"/>
                    <a:gd name="T21" fmla="*/ 23 h 23"/>
                    <a:gd name="T22" fmla="*/ 0 w 41"/>
                    <a:gd name="T23" fmla="*/ 23 h 2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1"/>
                    <a:gd name="T37" fmla="*/ 0 h 23"/>
                    <a:gd name="T38" fmla="*/ 41 w 41"/>
                    <a:gd name="T39" fmla="*/ 23 h 2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1" h="23">
                      <a:moveTo>
                        <a:pt x="0" y="23"/>
                      </a:moveTo>
                      <a:lnTo>
                        <a:pt x="33" y="0"/>
                      </a:lnTo>
                      <a:lnTo>
                        <a:pt x="34" y="1"/>
                      </a:lnTo>
                      <a:lnTo>
                        <a:pt x="35" y="1"/>
                      </a:lnTo>
                      <a:lnTo>
                        <a:pt x="36" y="1"/>
                      </a:lnTo>
                      <a:lnTo>
                        <a:pt x="37" y="1"/>
                      </a:lnTo>
                      <a:lnTo>
                        <a:pt x="38" y="1"/>
                      </a:lnTo>
                      <a:lnTo>
                        <a:pt x="39" y="2"/>
                      </a:lnTo>
                      <a:lnTo>
                        <a:pt x="40" y="2"/>
                      </a:lnTo>
                      <a:lnTo>
                        <a:pt x="41" y="2"/>
                      </a:lnTo>
                      <a:lnTo>
                        <a:pt x="11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F2F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37" name="Freeform 184"/>
                <p:cNvSpPr>
                  <a:spLocks/>
                </p:cNvSpPr>
                <p:nvPr/>
              </p:nvSpPr>
              <p:spPr bwMode="auto">
                <a:xfrm>
                  <a:off x="5902" y="3468"/>
                  <a:ext cx="37" cy="21"/>
                </a:xfrm>
                <a:custGeom>
                  <a:avLst/>
                  <a:gdLst>
                    <a:gd name="T0" fmla="*/ 0 w 37"/>
                    <a:gd name="T1" fmla="*/ 21 h 21"/>
                    <a:gd name="T2" fmla="*/ 30 w 37"/>
                    <a:gd name="T3" fmla="*/ 0 h 21"/>
                    <a:gd name="T4" fmla="*/ 30 w 37"/>
                    <a:gd name="T5" fmla="*/ 0 h 21"/>
                    <a:gd name="T6" fmla="*/ 31 w 37"/>
                    <a:gd name="T7" fmla="*/ 1 h 21"/>
                    <a:gd name="T8" fmla="*/ 32 w 37"/>
                    <a:gd name="T9" fmla="*/ 1 h 21"/>
                    <a:gd name="T10" fmla="*/ 33 w 37"/>
                    <a:gd name="T11" fmla="*/ 1 h 21"/>
                    <a:gd name="T12" fmla="*/ 34 w 37"/>
                    <a:gd name="T13" fmla="*/ 1 h 21"/>
                    <a:gd name="T14" fmla="*/ 35 w 37"/>
                    <a:gd name="T15" fmla="*/ 1 h 21"/>
                    <a:gd name="T16" fmla="*/ 36 w 37"/>
                    <a:gd name="T17" fmla="*/ 2 h 21"/>
                    <a:gd name="T18" fmla="*/ 37 w 37"/>
                    <a:gd name="T19" fmla="*/ 2 h 21"/>
                    <a:gd name="T20" fmla="*/ 11 w 37"/>
                    <a:gd name="T21" fmla="*/ 19 h 21"/>
                    <a:gd name="T22" fmla="*/ 0 w 37"/>
                    <a:gd name="T23" fmla="*/ 21 h 2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7"/>
                    <a:gd name="T37" fmla="*/ 0 h 21"/>
                    <a:gd name="T38" fmla="*/ 37 w 37"/>
                    <a:gd name="T39" fmla="*/ 21 h 2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7" h="21">
                      <a:moveTo>
                        <a:pt x="0" y="21"/>
                      </a:moveTo>
                      <a:lnTo>
                        <a:pt x="30" y="0"/>
                      </a:lnTo>
                      <a:lnTo>
                        <a:pt x="31" y="1"/>
                      </a:lnTo>
                      <a:lnTo>
                        <a:pt x="32" y="1"/>
                      </a:lnTo>
                      <a:lnTo>
                        <a:pt x="33" y="1"/>
                      </a:lnTo>
                      <a:lnTo>
                        <a:pt x="34" y="1"/>
                      </a:lnTo>
                      <a:lnTo>
                        <a:pt x="35" y="1"/>
                      </a:lnTo>
                      <a:lnTo>
                        <a:pt x="36" y="2"/>
                      </a:lnTo>
                      <a:lnTo>
                        <a:pt x="37" y="2"/>
                      </a:lnTo>
                      <a:lnTo>
                        <a:pt x="11" y="19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F4FC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38" name="Freeform 185"/>
                <p:cNvSpPr>
                  <a:spLocks/>
                </p:cNvSpPr>
                <p:nvPr/>
              </p:nvSpPr>
              <p:spPr bwMode="auto">
                <a:xfrm>
                  <a:off x="5913" y="3470"/>
                  <a:ext cx="33" cy="17"/>
                </a:xfrm>
                <a:custGeom>
                  <a:avLst/>
                  <a:gdLst>
                    <a:gd name="T0" fmla="*/ 0 w 33"/>
                    <a:gd name="T1" fmla="*/ 17 h 17"/>
                    <a:gd name="T2" fmla="*/ 26 w 33"/>
                    <a:gd name="T3" fmla="*/ 0 h 17"/>
                    <a:gd name="T4" fmla="*/ 27 w 33"/>
                    <a:gd name="T5" fmla="*/ 0 h 17"/>
                    <a:gd name="T6" fmla="*/ 28 w 33"/>
                    <a:gd name="T7" fmla="*/ 0 h 17"/>
                    <a:gd name="T8" fmla="*/ 28 w 33"/>
                    <a:gd name="T9" fmla="*/ 0 h 17"/>
                    <a:gd name="T10" fmla="*/ 29 w 33"/>
                    <a:gd name="T11" fmla="*/ 1 h 17"/>
                    <a:gd name="T12" fmla="*/ 30 w 33"/>
                    <a:gd name="T13" fmla="*/ 1 h 17"/>
                    <a:gd name="T14" fmla="*/ 31 w 33"/>
                    <a:gd name="T15" fmla="*/ 1 h 17"/>
                    <a:gd name="T16" fmla="*/ 32 w 33"/>
                    <a:gd name="T17" fmla="*/ 1 h 17"/>
                    <a:gd name="T18" fmla="*/ 33 w 33"/>
                    <a:gd name="T19" fmla="*/ 1 h 17"/>
                    <a:gd name="T20" fmla="*/ 11 w 33"/>
                    <a:gd name="T21" fmla="*/ 17 h 17"/>
                    <a:gd name="T22" fmla="*/ 0 w 33"/>
                    <a:gd name="T23" fmla="*/ 17 h 1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3"/>
                    <a:gd name="T37" fmla="*/ 0 h 17"/>
                    <a:gd name="T38" fmla="*/ 33 w 33"/>
                    <a:gd name="T39" fmla="*/ 17 h 1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3" h="17">
                      <a:moveTo>
                        <a:pt x="0" y="17"/>
                      </a:moveTo>
                      <a:lnTo>
                        <a:pt x="26" y="0"/>
                      </a:lnTo>
                      <a:lnTo>
                        <a:pt x="27" y="0"/>
                      </a:lnTo>
                      <a:lnTo>
                        <a:pt x="28" y="0"/>
                      </a:lnTo>
                      <a:lnTo>
                        <a:pt x="29" y="1"/>
                      </a:lnTo>
                      <a:lnTo>
                        <a:pt x="30" y="1"/>
                      </a:lnTo>
                      <a:lnTo>
                        <a:pt x="31" y="1"/>
                      </a:lnTo>
                      <a:lnTo>
                        <a:pt x="32" y="1"/>
                      </a:lnTo>
                      <a:lnTo>
                        <a:pt x="33" y="1"/>
                      </a:lnTo>
                      <a:lnTo>
                        <a:pt x="11" y="17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F9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39" name="Freeform 186"/>
                <p:cNvSpPr>
                  <a:spLocks/>
                </p:cNvSpPr>
                <p:nvPr/>
              </p:nvSpPr>
              <p:spPr bwMode="auto">
                <a:xfrm>
                  <a:off x="5924" y="3471"/>
                  <a:ext cx="29" cy="16"/>
                </a:xfrm>
                <a:custGeom>
                  <a:avLst/>
                  <a:gdLst>
                    <a:gd name="T0" fmla="*/ 0 w 29"/>
                    <a:gd name="T1" fmla="*/ 16 h 16"/>
                    <a:gd name="T2" fmla="*/ 22 w 29"/>
                    <a:gd name="T3" fmla="*/ 0 h 16"/>
                    <a:gd name="T4" fmla="*/ 23 w 29"/>
                    <a:gd name="T5" fmla="*/ 1 h 16"/>
                    <a:gd name="T6" fmla="*/ 24 w 29"/>
                    <a:gd name="T7" fmla="*/ 1 h 16"/>
                    <a:gd name="T8" fmla="*/ 25 w 29"/>
                    <a:gd name="T9" fmla="*/ 1 h 16"/>
                    <a:gd name="T10" fmla="*/ 26 w 29"/>
                    <a:gd name="T11" fmla="*/ 1 h 16"/>
                    <a:gd name="T12" fmla="*/ 27 w 29"/>
                    <a:gd name="T13" fmla="*/ 2 h 16"/>
                    <a:gd name="T14" fmla="*/ 28 w 29"/>
                    <a:gd name="T15" fmla="*/ 2 h 16"/>
                    <a:gd name="T16" fmla="*/ 28 w 29"/>
                    <a:gd name="T17" fmla="*/ 2 h 16"/>
                    <a:gd name="T18" fmla="*/ 29 w 29"/>
                    <a:gd name="T19" fmla="*/ 2 h 16"/>
                    <a:gd name="T20" fmla="*/ 11 w 29"/>
                    <a:gd name="T21" fmla="*/ 15 h 16"/>
                    <a:gd name="T22" fmla="*/ 0 w 29"/>
                    <a:gd name="T23" fmla="*/ 16 h 1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9"/>
                    <a:gd name="T37" fmla="*/ 0 h 16"/>
                    <a:gd name="T38" fmla="*/ 29 w 29"/>
                    <a:gd name="T39" fmla="*/ 16 h 1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9" h="16">
                      <a:moveTo>
                        <a:pt x="0" y="16"/>
                      </a:moveTo>
                      <a:lnTo>
                        <a:pt x="22" y="0"/>
                      </a:lnTo>
                      <a:lnTo>
                        <a:pt x="23" y="1"/>
                      </a:lnTo>
                      <a:lnTo>
                        <a:pt x="24" y="1"/>
                      </a:lnTo>
                      <a:lnTo>
                        <a:pt x="25" y="1"/>
                      </a:lnTo>
                      <a:lnTo>
                        <a:pt x="26" y="1"/>
                      </a:lnTo>
                      <a:lnTo>
                        <a:pt x="27" y="2"/>
                      </a:lnTo>
                      <a:lnTo>
                        <a:pt x="28" y="2"/>
                      </a:lnTo>
                      <a:lnTo>
                        <a:pt x="29" y="2"/>
                      </a:lnTo>
                      <a:lnTo>
                        <a:pt x="11" y="15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40" name="Freeform 187"/>
                <p:cNvSpPr>
                  <a:spLocks/>
                </p:cNvSpPr>
                <p:nvPr/>
              </p:nvSpPr>
              <p:spPr bwMode="auto">
                <a:xfrm>
                  <a:off x="5935" y="3473"/>
                  <a:ext cx="59" cy="13"/>
                </a:xfrm>
                <a:custGeom>
                  <a:avLst/>
                  <a:gdLst>
                    <a:gd name="T0" fmla="*/ 0 w 59"/>
                    <a:gd name="T1" fmla="*/ 13 h 13"/>
                    <a:gd name="T2" fmla="*/ 18 w 59"/>
                    <a:gd name="T3" fmla="*/ 0 h 13"/>
                    <a:gd name="T4" fmla="*/ 21 w 59"/>
                    <a:gd name="T5" fmla="*/ 1 h 13"/>
                    <a:gd name="T6" fmla="*/ 24 w 59"/>
                    <a:gd name="T7" fmla="*/ 1 h 13"/>
                    <a:gd name="T8" fmla="*/ 27 w 59"/>
                    <a:gd name="T9" fmla="*/ 2 h 13"/>
                    <a:gd name="T10" fmla="*/ 29 w 59"/>
                    <a:gd name="T11" fmla="*/ 3 h 13"/>
                    <a:gd name="T12" fmla="*/ 32 w 59"/>
                    <a:gd name="T13" fmla="*/ 3 h 13"/>
                    <a:gd name="T14" fmla="*/ 35 w 59"/>
                    <a:gd name="T15" fmla="*/ 4 h 13"/>
                    <a:gd name="T16" fmla="*/ 37 w 59"/>
                    <a:gd name="T17" fmla="*/ 4 h 13"/>
                    <a:gd name="T18" fmla="*/ 40 w 59"/>
                    <a:gd name="T19" fmla="*/ 5 h 13"/>
                    <a:gd name="T20" fmla="*/ 43 w 59"/>
                    <a:gd name="T21" fmla="*/ 5 h 13"/>
                    <a:gd name="T22" fmla="*/ 45 w 59"/>
                    <a:gd name="T23" fmla="*/ 6 h 13"/>
                    <a:gd name="T24" fmla="*/ 48 w 59"/>
                    <a:gd name="T25" fmla="*/ 6 h 13"/>
                    <a:gd name="T26" fmla="*/ 50 w 59"/>
                    <a:gd name="T27" fmla="*/ 7 h 13"/>
                    <a:gd name="T28" fmla="*/ 52 w 59"/>
                    <a:gd name="T29" fmla="*/ 7 h 13"/>
                    <a:gd name="T30" fmla="*/ 55 w 59"/>
                    <a:gd name="T31" fmla="*/ 8 h 13"/>
                    <a:gd name="T32" fmla="*/ 57 w 59"/>
                    <a:gd name="T33" fmla="*/ 8 h 13"/>
                    <a:gd name="T34" fmla="*/ 59 w 59"/>
                    <a:gd name="T35" fmla="*/ 8 h 13"/>
                    <a:gd name="T36" fmla="*/ 0 w 59"/>
                    <a:gd name="T37" fmla="*/ 13 h 13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9"/>
                    <a:gd name="T58" fmla="*/ 0 h 13"/>
                    <a:gd name="T59" fmla="*/ 59 w 59"/>
                    <a:gd name="T60" fmla="*/ 13 h 13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9" h="13">
                      <a:moveTo>
                        <a:pt x="0" y="13"/>
                      </a:moveTo>
                      <a:lnTo>
                        <a:pt x="18" y="0"/>
                      </a:lnTo>
                      <a:lnTo>
                        <a:pt x="21" y="1"/>
                      </a:lnTo>
                      <a:lnTo>
                        <a:pt x="24" y="1"/>
                      </a:lnTo>
                      <a:lnTo>
                        <a:pt x="27" y="2"/>
                      </a:lnTo>
                      <a:lnTo>
                        <a:pt x="29" y="3"/>
                      </a:lnTo>
                      <a:lnTo>
                        <a:pt x="32" y="3"/>
                      </a:lnTo>
                      <a:lnTo>
                        <a:pt x="35" y="4"/>
                      </a:lnTo>
                      <a:lnTo>
                        <a:pt x="37" y="4"/>
                      </a:lnTo>
                      <a:lnTo>
                        <a:pt x="40" y="5"/>
                      </a:lnTo>
                      <a:lnTo>
                        <a:pt x="43" y="5"/>
                      </a:lnTo>
                      <a:lnTo>
                        <a:pt x="45" y="6"/>
                      </a:lnTo>
                      <a:lnTo>
                        <a:pt x="48" y="6"/>
                      </a:lnTo>
                      <a:lnTo>
                        <a:pt x="50" y="7"/>
                      </a:lnTo>
                      <a:lnTo>
                        <a:pt x="52" y="7"/>
                      </a:lnTo>
                      <a:lnTo>
                        <a:pt x="55" y="8"/>
                      </a:lnTo>
                      <a:lnTo>
                        <a:pt x="57" y="8"/>
                      </a:lnTo>
                      <a:lnTo>
                        <a:pt x="59" y="8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41" name="Freeform 188"/>
                <p:cNvSpPr>
                  <a:spLocks/>
                </p:cNvSpPr>
                <p:nvPr/>
              </p:nvSpPr>
              <p:spPr bwMode="auto">
                <a:xfrm>
                  <a:off x="6155" y="3468"/>
                  <a:ext cx="28" cy="71"/>
                </a:xfrm>
                <a:custGeom>
                  <a:avLst/>
                  <a:gdLst>
                    <a:gd name="T0" fmla="*/ 28 w 28"/>
                    <a:gd name="T1" fmla="*/ 65 h 71"/>
                    <a:gd name="T2" fmla="*/ 25 w 28"/>
                    <a:gd name="T3" fmla="*/ 65 h 71"/>
                    <a:gd name="T4" fmla="*/ 22 w 28"/>
                    <a:gd name="T5" fmla="*/ 66 h 71"/>
                    <a:gd name="T6" fmla="*/ 19 w 28"/>
                    <a:gd name="T7" fmla="*/ 67 h 71"/>
                    <a:gd name="T8" fmla="*/ 16 w 28"/>
                    <a:gd name="T9" fmla="*/ 67 h 71"/>
                    <a:gd name="T10" fmla="*/ 13 w 28"/>
                    <a:gd name="T11" fmla="*/ 68 h 71"/>
                    <a:gd name="T12" fmla="*/ 10 w 28"/>
                    <a:gd name="T13" fmla="*/ 69 h 71"/>
                    <a:gd name="T14" fmla="*/ 7 w 28"/>
                    <a:gd name="T15" fmla="*/ 70 h 71"/>
                    <a:gd name="T16" fmla="*/ 4 w 28"/>
                    <a:gd name="T17" fmla="*/ 71 h 71"/>
                    <a:gd name="T18" fmla="*/ 4 w 28"/>
                    <a:gd name="T19" fmla="*/ 71 h 71"/>
                    <a:gd name="T20" fmla="*/ 0 w 28"/>
                    <a:gd name="T21" fmla="*/ 13 h 71"/>
                    <a:gd name="T22" fmla="*/ 0 w 28"/>
                    <a:gd name="T23" fmla="*/ 13 h 71"/>
                    <a:gd name="T24" fmla="*/ 0 w 28"/>
                    <a:gd name="T25" fmla="*/ 11 h 71"/>
                    <a:gd name="T26" fmla="*/ 1 w 28"/>
                    <a:gd name="T27" fmla="*/ 9 h 71"/>
                    <a:gd name="T28" fmla="*/ 3 w 28"/>
                    <a:gd name="T29" fmla="*/ 8 h 71"/>
                    <a:gd name="T30" fmla="*/ 4 w 28"/>
                    <a:gd name="T31" fmla="*/ 6 h 71"/>
                    <a:gd name="T32" fmla="*/ 6 w 28"/>
                    <a:gd name="T33" fmla="*/ 5 h 71"/>
                    <a:gd name="T34" fmla="*/ 8 w 28"/>
                    <a:gd name="T35" fmla="*/ 5 h 71"/>
                    <a:gd name="T36" fmla="*/ 9 w 28"/>
                    <a:gd name="T37" fmla="*/ 4 h 71"/>
                    <a:gd name="T38" fmla="*/ 11 w 28"/>
                    <a:gd name="T39" fmla="*/ 3 h 71"/>
                    <a:gd name="T40" fmla="*/ 14 w 28"/>
                    <a:gd name="T41" fmla="*/ 3 h 71"/>
                    <a:gd name="T42" fmla="*/ 16 w 28"/>
                    <a:gd name="T43" fmla="*/ 2 h 71"/>
                    <a:gd name="T44" fmla="*/ 18 w 28"/>
                    <a:gd name="T45" fmla="*/ 2 h 71"/>
                    <a:gd name="T46" fmla="*/ 20 w 28"/>
                    <a:gd name="T47" fmla="*/ 2 h 71"/>
                    <a:gd name="T48" fmla="*/ 22 w 28"/>
                    <a:gd name="T49" fmla="*/ 1 h 71"/>
                    <a:gd name="T50" fmla="*/ 24 w 28"/>
                    <a:gd name="T51" fmla="*/ 1 h 71"/>
                    <a:gd name="T52" fmla="*/ 26 w 28"/>
                    <a:gd name="T53" fmla="*/ 0 h 71"/>
                    <a:gd name="T54" fmla="*/ 28 w 28"/>
                    <a:gd name="T55" fmla="*/ 0 h 71"/>
                    <a:gd name="T56" fmla="*/ 28 w 28"/>
                    <a:gd name="T57" fmla="*/ 0 h 71"/>
                    <a:gd name="T58" fmla="*/ 28 w 28"/>
                    <a:gd name="T59" fmla="*/ 65 h 71"/>
                    <a:gd name="T60" fmla="*/ 28 w 28"/>
                    <a:gd name="T61" fmla="*/ 65 h 7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28"/>
                    <a:gd name="T94" fmla="*/ 0 h 71"/>
                    <a:gd name="T95" fmla="*/ 28 w 28"/>
                    <a:gd name="T96" fmla="*/ 71 h 71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28" h="71">
                      <a:moveTo>
                        <a:pt x="28" y="65"/>
                      </a:moveTo>
                      <a:lnTo>
                        <a:pt x="25" y="65"/>
                      </a:lnTo>
                      <a:lnTo>
                        <a:pt x="22" y="66"/>
                      </a:lnTo>
                      <a:lnTo>
                        <a:pt x="19" y="67"/>
                      </a:lnTo>
                      <a:lnTo>
                        <a:pt x="16" y="67"/>
                      </a:lnTo>
                      <a:lnTo>
                        <a:pt x="13" y="68"/>
                      </a:lnTo>
                      <a:lnTo>
                        <a:pt x="10" y="69"/>
                      </a:lnTo>
                      <a:lnTo>
                        <a:pt x="7" y="70"/>
                      </a:lnTo>
                      <a:lnTo>
                        <a:pt x="4" y="71"/>
                      </a:lnTo>
                      <a:lnTo>
                        <a:pt x="0" y="13"/>
                      </a:lnTo>
                      <a:lnTo>
                        <a:pt x="0" y="11"/>
                      </a:lnTo>
                      <a:lnTo>
                        <a:pt x="1" y="9"/>
                      </a:lnTo>
                      <a:lnTo>
                        <a:pt x="3" y="8"/>
                      </a:lnTo>
                      <a:lnTo>
                        <a:pt x="4" y="6"/>
                      </a:lnTo>
                      <a:lnTo>
                        <a:pt x="6" y="5"/>
                      </a:lnTo>
                      <a:lnTo>
                        <a:pt x="8" y="5"/>
                      </a:lnTo>
                      <a:lnTo>
                        <a:pt x="9" y="4"/>
                      </a:lnTo>
                      <a:lnTo>
                        <a:pt x="11" y="3"/>
                      </a:lnTo>
                      <a:lnTo>
                        <a:pt x="14" y="3"/>
                      </a:lnTo>
                      <a:lnTo>
                        <a:pt x="16" y="2"/>
                      </a:lnTo>
                      <a:lnTo>
                        <a:pt x="18" y="2"/>
                      </a:lnTo>
                      <a:lnTo>
                        <a:pt x="20" y="2"/>
                      </a:lnTo>
                      <a:lnTo>
                        <a:pt x="22" y="1"/>
                      </a:lnTo>
                      <a:lnTo>
                        <a:pt x="24" y="1"/>
                      </a:lnTo>
                      <a:lnTo>
                        <a:pt x="26" y="0"/>
                      </a:lnTo>
                      <a:lnTo>
                        <a:pt x="28" y="0"/>
                      </a:lnTo>
                      <a:lnTo>
                        <a:pt x="28" y="65"/>
                      </a:lnTo>
                      <a:close/>
                    </a:path>
                  </a:pathLst>
                </a:custGeom>
                <a:solidFill>
                  <a:srgbClr val="B7C1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42" name="Freeform 189"/>
                <p:cNvSpPr>
                  <a:spLocks/>
                </p:cNvSpPr>
                <p:nvPr/>
              </p:nvSpPr>
              <p:spPr bwMode="auto">
                <a:xfrm>
                  <a:off x="5828" y="3644"/>
                  <a:ext cx="3" cy="6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2 w 3"/>
                    <a:gd name="T5" fmla="*/ 5 h 6"/>
                    <a:gd name="T6" fmla="*/ 1 w 3"/>
                    <a:gd name="T7" fmla="*/ 5 h 6"/>
                    <a:gd name="T8" fmla="*/ 1 w 3"/>
                    <a:gd name="T9" fmla="*/ 5 h 6"/>
                    <a:gd name="T10" fmla="*/ 0 w 3"/>
                    <a:gd name="T11" fmla="*/ 5 h 6"/>
                    <a:gd name="T12" fmla="*/ 0 w 3"/>
                    <a:gd name="T13" fmla="*/ 4 h 6"/>
                    <a:gd name="T14" fmla="*/ 0 w 3"/>
                    <a:gd name="T15" fmla="*/ 3 h 6"/>
                    <a:gd name="T16" fmla="*/ 0 w 3"/>
                    <a:gd name="T17" fmla="*/ 2 h 6"/>
                    <a:gd name="T18" fmla="*/ 0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"/>
                    <a:gd name="T31" fmla="*/ 0 h 6"/>
                    <a:gd name="T32" fmla="*/ 3 w 3"/>
                    <a:gd name="T33" fmla="*/ 6 h 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" h="6">
                      <a:moveTo>
                        <a:pt x="0" y="0"/>
                      </a:moveTo>
                      <a:lnTo>
                        <a:pt x="3" y="6"/>
                      </a:lnTo>
                      <a:lnTo>
                        <a:pt x="2" y="5"/>
                      </a:lnTo>
                      <a:lnTo>
                        <a:pt x="1" y="5"/>
                      </a:lnTo>
                      <a:lnTo>
                        <a:pt x="0" y="5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3E5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43" name="Freeform 190"/>
                <p:cNvSpPr>
                  <a:spLocks/>
                </p:cNvSpPr>
                <p:nvPr/>
              </p:nvSpPr>
              <p:spPr bwMode="auto">
                <a:xfrm>
                  <a:off x="5828" y="3611"/>
                  <a:ext cx="23" cy="43"/>
                </a:xfrm>
                <a:custGeom>
                  <a:avLst/>
                  <a:gdLst>
                    <a:gd name="T0" fmla="*/ 3 w 23"/>
                    <a:gd name="T1" fmla="*/ 39 h 43"/>
                    <a:gd name="T2" fmla="*/ 0 w 23"/>
                    <a:gd name="T3" fmla="*/ 33 h 43"/>
                    <a:gd name="T4" fmla="*/ 1 w 23"/>
                    <a:gd name="T5" fmla="*/ 25 h 43"/>
                    <a:gd name="T6" fmla="*/ 1 w 23"/>
                    <a:gd name="T7" fmla="*/ 17 h 43"/>
                    <a:gd name="T8" fmla="*/ 1 w 23"/>
                    <a:gd name="T9" fmla="*/ 9 h 43"/>
                    <a:gd name="T10" fmla="*/ 1 w 23"/>
                    <a:gd name="T11" fmla="*/ 0 h 43"/>
                    <a:gd name="T12" fmla="*/ 23 w 23"/>
                    <a:gd name="T13" fmla="*/ 43 h 43"/>
                    <a:gd name="T14" fmla="*/ 20 w 23"/>
                    <a:gd name="T15" fmla="*/ 43 h 43"/>
                    <a:gd name="T16" fmla="*/ 17 w 23"/>
                    <a:gd name="T17" fmla="*/ 42 h 43"/>
                    <a:gd name="T18" fmla="*/ 14 w 23"/>
                    <a:gd name="T19" fmla="*/ 41 h 43"/>
                    <a:gd name="T20" fmla="*/ 11 w 23"/>
                    <a:gd name="T21" fmla="*/ 40 h 43"/>
                    <a:gd name="T22" fmla="*/ 9 w 23"/>
                    <a:gd name="T23" fmla="*/ 40 h 43"/>
                    <a:gd name="T24" fmla="*/ 7 w 23"/>
                    <a:gd name="T25" fmla="*/ 39 h 43"/>
                    <a:gd name="T26" fmla="*/ 5 w 23"/>
                    <a:gd name="T27" fmla="*/ 39 h 43"/>
                    <a:gd name="T28" fmla="*/ 3 w 23"/>
                    <a:gd name="T29" fmla="*/ 39 h 4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3"/>
                    <a:gd name="T46" fmla="*/ 0 h 43"/>
                    <a:gd name="T47" fmla="*/ 23 w 23"/>
                    <a:gd name="T48" fmla="*/ 43 h 4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3" h="43">
                      <a:moveTo>
                        <a:pt x="3" y="39"/>
                      </a:moveTo>
                      <a:lnTo>
                        <a:pt x="0" y="33"/>
                      </a:lnTo>
                      <a:lnTo>
                        <a:pt x="1" y="25"/>
                      </a:lnTo>
                      <a:lnTo>
                        <a:pt x="1" y="17"/>
                      </a:lnTo>
                      <a:lnTo>
                        <a:pt x="1" y="9"/>
                      </a:lnTo>
                      <a:lnTo>
                        <a:pt x="1" y="0"/>
                      </a:lnTo>
                      <a:lnTo>
                        <a:pt x="23" y="43"/>
                      </a:lnTo>
                      <a:lnTo>
                        <a:pt x="20" y="43"/>
                      </a:lnTo>
                      <a:lnTo>
                        <a:pt x="17" y="42"/>
                      </a:lnTo>
                      <a:lnTo>
                        <a:pt x="14" y="41"/>
                      </a:lnTo>
                      <a:lnTo>
                        <a:pt x="11" y="40"/>
                      </a:lnTo>
                      <a:lnTo>
                        <a:pt x="9" y="40"/>
                      </a:lnTo>
                      <a:lnTo>
                        <a:pt x="7" y="39"/>
                      </a:lnTo>
                      <a:lnTo>
                        <a:pt x="5" y="39"/>
                      </a:lnTo>
                      <a:lnTo>
                        <a:pt x="3" y="39"/>
                      </a:lnTo>
                      <a:close/>
                    </a:path>
                  </a:pathLst>
                </a:custGeom>
                <a:solidFill>
                  <a:srgbClr val="D6E5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44" name="Freeform 191"/>
                <p:cNvSpPr>
                  <a:spLocks/>
                </p:cNvSpPr>
                <p:nvPr/>
              </p:nvSpPr>
              <p:spPr bwMode="auto">
                <a:xfrm>
                  <a:off x="5829" y="3577"/>
                  <a:ext cx="42" cy="83"/>
                </a:xfrm>
                <a:custGeom>
                  <a:avLst/>
                  <a:gdLst>
                    <a:gd name="T0" fmla="*/ 22 w 42"/>
                    <a:gd name="T1" fmla="*/ 77 h 83"/>
                    <a:gd name="T2" fmla="*/ 0 w 42"/>
                    <a:gd name="T3" fmla="*/ 34 h 83"/>
                    <a:gd name="T4" fmla="*/ 1 w 42"/>
                    <a:gd name="T5" fmla="*/ 26 h 83"/>
                    <a:gd name="T6" fmla="*/ 1 w 42"/>
                    <a:gd name="T7" fmla="*/ 17 h 83"/>
                    <a:gd name="T8" fmla="*/ 1 w 42"/>
                    <a:gd name="T9" fmla="*/ 9 h 83"/>
                    <a:gd name="T10" fmla="*/ 1 w 42"/>
                    <a:gd name="T11" fmla="*/ 0 h 83"/>
                    <a:gd name="T12" fmla="*/ 42 w 42"/>
                    <a:gd name="T13" fmla="*/ 83 h 83"/>
                    <a:gd name="T14" fmla="*/ 39 w 42"/>
                    <a:gd name="T15" fmla="*/ 82 h 83"/>
                    <a:gd name="T16" fmla="*/ 37 w 42"/>
                    <a:gd name="T17" fmla="*/ 81 h 83"/>
                    <a:gd name="T18" fmla="*/ 34 w 42"/>
                    <a:gd name="T19" fmla="*/ 81 h 83"/>
                    <a:gd name="T20" fmla="*/ 32 w 42"/>
                    <a:gd name="T21" fmla="*/ 80 h 83"/>
                    <a:gd name="T22" fmla="*/ 29 w 42"/>
                    <a:gd name="T23" fmla="*/ 79 h 83"/>
                    <a:gd name="T24" fmla="*/ 27 w 42"/>
                    <a:gd name="T25" fmla="*/ 79 h 83"/>
                    <a:gd name="T26" fmla="*/ 24 w 42"/>
                    <a:gd name="T27" fmla="*/ 78 h 83"/>
                    <a:gd name="T28" fmla="*/ 22 w 42"/>
                    <a:gd name="T29" fmla="*/ 77 h 8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42"/>
                    <a:gd name="T46" fmla="*/ 0 h 83"/>
                    <a:gd name="T47" fmla="*/ 42 w 42"/>
                    <a:gd name="T48" fmla="*/ 83 h 8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42" h="83">
                      <a:moveTo>
                        <a:pt x="22" y="77"/>
                      </a:moveTo>
                      <a:lnTo>
                        <a:pt x="0" y="34"/>
                      </a:lnTo>
                      <a:lnTo>
                        <a:pt x="1" y="26"/>
                      </a:lnTo>
                      <a:lnTo>
                        <a:pt x="1" y="17"/>
                      </a:lnTo>
                      <a:lnTo>
                        <a:pt x="1" y="9"/>
                      </a:lnTo>
                      <a:lnTo>
                        <a:pt x="1" y="0"/>
                      </a:lnTo>
                      <a:lnTo>
                        <a:pt x="42" y="83"/>
                      </a:lnTo>
                      <a:lnTo>
                        <a:pt x="39" y="82"/>
                      </a:lnTo>
                      <a:lnTo>
                        <a:pt x="37" y="81"/>
                      </a:lnTo>
                      <a:lnTo>
                        <a:pt x="34" y="81"/>
                      </a:lnTo>
                      <a:lnTo>
                        <a:pt x="32" y="80"/>
                      </a:lnTo>
                      <a:lnTo>
                        <a:pt x="29" y="79"/>
                      </a:lnTo>
                      <a:lnTo>
                        <a:pt x="27" y="79"/>
                      </a:lnTo>
                      <a:lnTo>
                        <a:pt x="24" y="78"/>
                      </a:lnTo>
                      <a:lnTo>
                        <a:pt x="22" y="77"/>
                      </a:lnTo>
                      <a:close/>
                    </a:path>
                  </a:pathLst>
                </a:custGeom>
                <a:solidFill>
                  <a:srgbClr val="D8E8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45" name="Freeform 192"/>
                <p:cNvSpPr>
                  <a:spLocks/>
                </p:cNvSpPr>
                <p:nvPr/>
              </p:nvSpPr>
              <p:spPr bwMode="auto">
                <a:xfrm>
                  <a:off x="5830" y="3543"/>
                  <a:ext cx="62" cy="123"/>
                </a:xfrm>
                <a:custGeom>
                  <a:avLst/>
                  <a:gdLst>
                    <a:gd name="T0" fmla="*/ 41 w 62"/>
                    <a:gd name="T1" fmla="*/ 117 h 123"/>
                    <a:gd name="T2" fmla="*/ 0 w 62"/>
                    <a:gd name="T3" fmla="*/ 34 h 123"/>
                    <a:gd name="T4" fmla="*/ 0 w 62"/>
                    <a:gd name="T5" fmla="*/ 25 h 123"/>
                    <a:gd name="T6" fmla="*/ 0 w 62"/>
                    <a:gd name="T7" fmla="*/ 17 h 123"/>
                    <a:gd name="T8" fmla="*/ 1 w 62"/>
                    <a:gd name="T9" fmla="*/ 8 h 123"/>
                    <a:gd name="T10" fmla="*/ 1 w 62"/>
                    <a:gd name="T11" fmla="*/ 0 h 123"/>
                    <a:gd name="T12" fmla="*/ 62 w 62"/>
                    <a:gd name="T13" fmla="*/ 123 h 123"/>
                    <a:gd name="T14" fmla="*/ 59 w 62"/>
                    <a:gd name="T15" fmla="*/ 122 h 123"/>
                    <a:gd name="T16" fmla="*/ 56 w 62"/>
                    <a:gd name="T17" fmla="*/ 121 h 123"/>
                    <a:gd name="T18" fmla="*/ 54 w 62"/>
                    <a:gd name="T19" fmla="*/ 120 h 123"/>
                    <a:gd name="T20" fmla="*/ 51 w 62"/>
                    <a:gd name="T21" fmla="*/ 120 h 123"/>
                    <a:gd name="T22" fmla="*/ 49 w 62"/>
                    <a:gd name="T23" fmla="*/ 119 h 123"/>
                    <a:gd name="T24" fmla="*/ 46 w 62"/>
                    <a:gd name="T25" fmla="*/ 118 h 123"/>
                    <a:gd name="T26" fmla="*/ 44 w 62"/>
                    <a:gd name="T27" fmla="*/ 117 h 123"/>
                    <a:gd name="T28" fmla="*/ 41 w 62"/>
                    <a:gd name="T29" fmla="*/ 117 h 12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2"/>
                    <a:gd name="T46" fmla="*/ 0 h 123"/>
                    <a:gd name="T47" fmla="*/ 62 w 62"/>
                    <a:gd name="T48" fmla="*/ 123 h 12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2" h="123">
                      <a:moveTo>
                        <a:pt x="41" y="117"/>
                      </a:moveTo>
                      <a:lnTo>
                        <a:pt x="0" y="34"/>
                      </a:lnTo>
                      <a:lnTo>
                        <a:pt x="0" y="25"/>
                      </a:lnTo>
                      <a:lnTo>
                        <a:pt x="0" y="17"/>
                      </a:lnTo>
                      <a:lnTo>
                        <a:pt x="1" y="8"/>
                      </a:lnTo>
                      <a:lnTo>
                        <a:pt x="1" y="0"/>
                      </a:lnTo>
                      <a:lnTo>
                        <a:pt x="62" y="123"/>
                      </a:lnTo>
                      <a:lnTo>
                        <a:pt x="59" y="122"/>
                      </a:lnTo>
                      <a:lnTo>
                        <a:pt x="56" y="121"/>
                      </a:lnTo>
                      <a:lnTo>
                        <a:pt x="54" y="120"/>
                      </a:lnTo>
                      <a:lnTo>
                        <a:pt x="51" y="120"/>
                      </a:lnTo>
                      <a:lnTo>
                        <a:pt x="49" y="119"/>
                      </a:lnTo>
                      <a:lnTo>
                        <a:pt x="46" y="118"/>
                      </a:lnTo>
                      <a:lnTo>
                        <a:pt x="44" y="117"/>
                      </a:lnTo>
                      <a:lnTo>
                        <a:pt x="41" y="117"/>
                      </a:lnTo>
                      <a:close/>
                    </a:path>
                  </a:pathLst>
                </a:custGeom>
                <a:solidFill>
                  <a:srgbClr val="DDEA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46" name="Freeform 193"/>
                <p:cNvSpPr>
                  <a:spLocks/>
                </p:cNvSpPr>
                <p:nvPr/>
              </p:nvSpPr>
              <p:spPr bwMode="auto">
                <a:xfrm>
                  <a:off x="5831" y="3509"/>
                  <a:ext cx="81" cy="162"/>
                </a:xfrm>
                <a:custGeom>
                  <a:avLst/>
                  <a:gdLst>
                    <a:gd name="T0" fmla="*/ 61 w 81"/>
                    <a:gd name="T1" fmla="*/ 157 h 162"/>
                    <a:gd name="T2" fmla="*/ 0 w 81"/>
                    <a:gd name="T3" fmla="*/ 34 h 162"/>
                    <a:gd name="T4" fmla="*/ 0 w 81"/>
                    <a:gd name="T5" fmla="*/ 25 h 162"/>
                    <a:gd name="T6" fmla="*/ 0 w 81"/>
                    <a:gd name="T7" fmla="*/ 17 h 162"/>
                    <a:gd name="T8" fmla="*/ 0 w 81"/>
                    <a:gd name="T9" fmla="*/ 8 h 162"/>
                    <a:gd name="T10" fmla="*/ 0 w 81"/>
                    <a:gd name="T11" fmla="*/ 0 h 162"/>
                    <a:gd name="T12" fmla="*/ 81 w 81"/>
                    <a:gd name="T13" fmla="*/ 162 h 162"/>
                    <a:gd name="T14" fmla="*/ 79 w 81"/>
                    <a:gd name="T15" fmla="*/ 161 h 162"/>
                    <a:gd name="T16" fmla="*/ 76 w 81"/>
                    <a:gd name="T17" fmla="*/ 161 h 162"/>
                    <a:gd name="T18" fmla="*/ 73 w 81"/>
                    <a:gd name="T19" fmla="*/ 160 h 162"/>
                    <a:gd name="T20" fmla="*/ 71 w 81"/>
                    <a:gd name="T21" fmla="*/ 159 h 162"/>
                    <a:gd name="T22" fmla="*/ 68 w 81"/>
                    <a:gd name="T23" fmla="*/ 159 h 162"/>
                    <a:gd name="T24" fmla="*/ 66 w 81"/>
                    <a:gd name="T25" fmla="*/ 158 h 162"/>
                    <a:gd name="T26" fmla="*/ 63 w 81"/>
                    <a:gd name="T27" fmla="*/ 157 h 162"/>
                    <a:gd name="T28" fmla="*/ 61 w 81"/>
                    <a:gd name="T29" fmla="*/ 157 h 16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81"/>
                    <a:gd name="T46" fmla="*/ 0 h 162"/>
                    <a:gd name="T47" fmla="*/ 81 w 81"/>
                    <a:gd name="T48" fmla="*/ 162 h 16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81" h="162">
                      <a:moveTo>
                        <a:pt x="61" y="157"/>
                      </a:moveTo>
                      <a:lnTo>
                        <a:pt x="0" y="34"/>
                      </a:lnTo>
                      <a:lnTo>
                        <a:pt x="0" y="25"/>
                      </a:lnTo>
                      <a:lnTo>
                        <a:pt x="0" y="17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81" y="162"/>
                      </a:lnTo>
                      <a:lnTo>
                        <a:pt x="79" y="161"/>
                      </a:lnTo>
                      <a:lnTo>
                        <a:pt x="76" y="161"/>
                      </a:lnTo>
                      <a:lnTo>
                        <a:pt x="73" y="160"/>
                      </a:lnTo>
                      <a:lnTo>
                        <a:pt x="71" y="159"/>
                      </a:lnTo>
                      <a:lnTo>
                        <a:pt x="68" y="159"/>
                      </a:lnTo>
                      <a:lnTo>
                        <a:pt x="66" y="158"/>
                      </a:lnTo>
                      <a:lnTo>
                        <a:pt x="63" y="157"/>
                      </a:lnTo>
                      <a:lnTo>
                        <a:pt x="61" y="157"/>
                      </a:lnTo>
                      <a:close/>
                    </a:path>
                  </a:pathLst>
                </a:custGeom>
                <a:solidFill>
                  <a:srgbClr val="DDEA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47" name="Freeform 194"/>
                <p:cNvSpPr>
                  <a:spLocks/>
                </p:cNvSpPr>
                <p:nvPr/>
              </p:nvSpPr>
              <p:spPr bwMode="auto">
                <a:xfrm>
                  <a:off x="5831" y="3498"/>
                  <a:ext cx="101" cy="179"/>
                </a:xfrm>
                <a:custGeom>
                  <a:avLst/>
                  <a:gdLst>
                    <a:gd name="T0" fmla="*/ 81 w 101"/>
                    <a:gd name="T1" fmla="*/ 173 h 179"/>
                    <a:gd name="T2" fmla="*/ 0 w 101"/>
                    <a:gd name="T3" fmla="*/ 11 h 179"/>
                    <a:gd name="T4" fmla="*/ 0 w 101"/>
                    <a:gd name="T5" fmla="*/ 9 h 179"/>
                    <a:gd name="T6" fmla="*/ 1 w 101"/>
                    <a:gd name="T7" fmla="*/ 6 h 179"/>
                    <a:gd name="T8" fmla="*/ 1 w 101"/>
                    <a:gd name="T9" fmla="*/ 4 h 179"/>
                    <a:gd name="T10" fmla="*/ 1 w 101"/>
                    <a:gd name="T11" fmla="*/ 1 h 179"/>
                    <a:gd name="T12" fmla="*/ 2 w 101"/>
                    <a:gd name="T13" fmla="*/ 1 h 179"/>
                    <a:gd name="T14" fmla="*/ 4 w 101"/>
                    <a:gd name="T15" fmla="*/ 1 h 179"/>
                    <a:gd name="T16" fmla="*/ 5 w 101"/>
                    <a:gd name="T17" fmla="*/ 1 h 179"/>
                    <a:gd name="T18" fmla="*/ 7 w 101"/>
                    <a:gd name="T19" fmla="*/ 1 h 179"/>
                    <a:gd name="T20" fmla="*/ 8 w 101"/>
                    <a:gd name="T21" fmla="*/ 0 h 179"/>
                    <a:gd name="T22" fmla="*/ 10 w 101"/>
                    <a:gd name="T23" fmla="*/ 0 h 179"/>
                    <a:gd name="T24" fmla="*/ 11 w 101"/>
                    <a:gd name="T25" fmla="*/ 0 h 179"/>
                    <a:gd name="T26" fmla="*/ 13 w 101"/>
                    <a:gd name="T27" fmla="*/ 0 h 179"/>
                    <a:gd name="T28" fmla="*/ 101 w 101"/>
                    <a:gd name="T29" fmla="*/ 179 h 179"/>
                    <a:gd name="T30" fmla="*/ 99 w 101"/>
                    <a:gd name="T31" fmla="*/ 178 h 179"/>
                    <a:gd name="T32" fmla="*/ 97 w 101"/>
                    <a:gd name="T33" fmla="*/ 177 h 179"/>
                    <a:gd name="T34" fmla="*/ 94 w 101"/>
                    <a:gd name="T35" fmla="*/ 177 h 179"/>
                    <a:gd name="T36" fmla="*/ 92 w 101"/>
                    <a:gd name="T37" fmla="*/ 176 h 179"/>
                    <a:gd name="T38" fmla="*/ 89 w 101"/>
                    <a:gd name="T39" fmla="*/ 175 h 179"/>
                    <a:gd name="T40" fmla="*/ 86 w 101"/>
                    <a:gd name="T41" fmla="*/ 175 h 179"/>
                    <a:gd name="T42" fmla="*/ 84 w 101"/>
                    <a:gd name="T43" fmla="*/ 174 h 179"/>
                    <a:gd name="T44" fmla="*/ 81 w 101"/>
                    <a:gd name="T45" fmla="*/ 173 h 179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01"/>
                    <a:gd name="T70" fmla="*/ 0 h 179"/>
                    <a:gd name="T71" fmla="*/ 101 w 101"/>
                    <a:gd name="T72" fmla="*/ 179 h 179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01" h="179">
                      <a:moveTo>
                        <a:pt x="81" y="173"/>
                      </a:moveTo>
                      <a:lnTo>
                        <a:pt x="0" y="11"/>
                      </a:lnTo>
                      <a:lnTo>
                        <a:pt x="0" y="9"/>
                      </a:lnTo>
                      <a:lnTo>
                        <a:pt x="1" y="6"/>
                      </a:lnTo>
                      <a:lnTo>
                        <a:pt x="1" y="4"/>
                      </a:lnTo>
                      <a:lnTo>
                        <a:pt x="1" y="1"/>
                      </a:lnTo>
                      <a:lnTo>
                        <a:pt x="2" y="1"/>
                      </a:lnTo>
                      <a:lnTo>
                        <a:pt x="4" y="1"/>
                      </a:lnTo>
                      <a:lnTo>
                        <a:pt x="5" y="1"/>
                      </a:lnTo>
                      <a:lnTo>
                        <a:pt x="7" y="1"/>
                      </a:lnTo>
                      <a:lnTo>
                        <a:pt x="8" y="0"/>
                      </a:lnTo>
                      <a:lnTo>
                        <a:pt x="10" y="0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101" y="179"/>
                      </a:lnTo>
                      <a:lnTo>
                        <a:pt x="99" y="178"/>
                      </a:lnTo>
                      <a:lnTo>
                        <a:pt x="97" y="177"/>
                      </a:lnTo>
                      <a:lnTo>
                        <a:pt x="94" y="177"/>
                      </a:lnTo>
                      <a:lnTo>
                        <a:pt x="92" y="176"/>
                      </a:lnTo>
                      <a:lnTo>
                        <a:pt x="89" y="175"/>
                      </a:lnTo>
                      <a:lnTo>
                        <a:pt x="86" y="175"/>
                      </a:lnTo>
                      <a:lnTo>
                        <a:pt x="84" y="174"/>
                      </a:lnTo>
                      <a:lnTo>
                        <a:pt x="81" y="173"/>
                      </a:lnTo>
                      <a:close/>
                    </a:path>
                  </a:pathLst>
                </a:custGeom>
                <a:solidFill>
                  <a:srgbClr val="E0EA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48" name="Freeform 195"/>
                <p:cNvSpPr>
                  <a:spLocks/>
                </p:cNvSpPr>
                <p:nvPr/>
              </p:nvSpPr>
              <p:spPr bwMode="auto">
                <a:xfrm>
                  <a:off x="5844" y="3496"/>
                  <a:ext cx="109" cy="186"/>
                </a:xfrm>
                <a:custGeom>
                  <a:avLst/>
                  <a:gdLst>
                    <a:gd name="T0" fmla="*/ 88 w 109"/>
                    <a:gd name="T1" fmla="*/ 181 h 186"/>
                    <a:gd name="T2" fmla="*/ 0 w 109"/>
                    <a:gd name="T3" fmla="*/ 2 h 186"/>
                    <a:gd name="T4" fmla="*/ 2 w 109"/>
                    <a:gd name="T5" fmla="*/ 2 h 186"/>
                    <a:gd name="T6" fmla="*/ 4 w 109"/>
                    <a:gd name="T7" fmla="*/ 2 h 186"/>
                    <a:gd name="T8" fmla="*/ 6 w 109"/>
                    <a:gd name="T9" fmla="*/ 1 h 186"/>
                    <a:gd name="T10" fmla="*/ 8 w 109"/>
                    <a:gd name="T11" fmla="*/ 1 h 186"/>
                    <a:gd name="T12" fmla="*/ 10 w 109"/>
                    <a:gd name="T13" fmla="*/ 1 h 186"/>
                    <a:gd name="T14" fmla="*/ 12 w 109"/>
                    <a:gd name="T15" fmla="*/ 1 h 186"/>
                    <a:gd name="T16" fmla="*/ 15 w 109"/>
                    <a:gd name="T17" fmla="*/ 1 h 186"/>
                    <a:gd name="T18" fmla="*/ 17 w 109"/>
                    <a:gd name="T19" fmla="*/ 0 h 186"/>
                    <a:gd name="T20" fmla="*/ 109 w 109"/>
                    <a:gd name="T21" fmla="*/ 186 h 186"/>
                    <a:gd name="T22" fmla="*/ 106 w 109"/>
                    <a:gd name="T23" fmla="*/ 185 h 186"/>
                    <a:gd name="T24" fmla="*/ 104 w 109"/>
                    <a:gd name="T25" fmla="*/ 185 h 186"/>
                    <a:gd name="T26" fmla="*/ 101 w 109"/>
                    <a:gd name="T27" fmla="*/ 184 h 186"/>
                    <a:gd name="T28" fmla="*/ 99 w 109"/>
                    <a:gd name="T29" fmla="*/ 183 h 186"/>
                    <a:gd name="T30" fmla="*/ 96 w 109"/>
                    <a:gd name="T31" fmla="*/ 183 h 186"/>
                    <a:gd name="T32" fmla="*/ 94 w 109"/>
                    <a:gd name="T33" fmla="*/ 182 h 186"/>
                    <a:gd name="T34" fmla="*/ 91 w 109"/>
                    <a:gd name="T35" fmla="*/ 181 h 186"/>
                    <a:gd name="T36" fmla="*/ 88 w 109"/>
                    <a:gd name="T37" fmla="*/ 181 h 18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09"/>
                    <a:gd name="T58" fmla="*/ 0 h 186"/>
                    <a:gd name="T59" fmla="*/ 109 w 109"/>
                    <a:gd name="T60" fmla="*/ 186 h 18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09" h="186">
                      <a:moveTo>
                        <a:pt x="88" y="181"/>
                      </a:move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4" y="2"/>
                      </a:lnTo>
                      <a:lnTo>
                        <a:pt x="6" y="1"/>
                      </a:lnTo>
                      <a:lnTo>
                        <a:pt x="8" y="1"/>
                      </a:lnTo>
                      <a:lnTo>
                        <a:pt x="10" y="1"/>
                      </a:lnTo>
                      <a:lnTo>
                        <a:pt x="12" y="1"/>
                      </a:lnTo>
                      <a:lnTo>
                        <a:pt x="15" y="1"/>
                      </a:lnTo>
                      <a:lnTo>
                        <a:pt x="17" y="0"/>
                      </a:lnTo>
                      <a:lnTo>
                        <a:pt x="109" y="186"/>
                      </a:lnTo>
                      <a:lnTo>
                        <a:pt x="106" y="185"/>
                      </a:lnTo>
                      <a:lnTo>
                        <a:pt x="104" y="185"/>
                      </a:lnTo>
                      <a:lnTo>
                        <a:pt x="101" y="184"/>
                      </a:lnTo>
                      <a:lnTo>
                        <a:pt x="99" y="183"/>
                      </a:lnTo>
                      <a:lnTo>
                        <a:pt x="96" y="183"/>
                      </a:lnTo>
                      <a:lnTo>
                        <a:pt x="94" y="182"/>
                      </a:lnTo>
                      <a:lnTo>
                        <a:pt x="91" y="181"/>
                      </a:lnTo>
                      <a:lnTo>
                        <a:pt x="88" y="181"/>
                      </a:lnTo>
                      <a:close/>
                    </a:path>
                  </a:pathLst>
                </a:custGeom>
                <a:solidFill>
                  <a:srgbClr val="E5EF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49" name="Freeform 196"/>
                <p:cNvSpPr>
                  <a:spLocks/>
                </p:cNvSpPr>
                <p:nvPr/>
              </p:nvSpPr>
              <p:spPr bwMode="auto">
                <a:xfrm>
                  <a:off x="5861" y="3495"/>
                  <a:ext cx="112" cy="191"/>
                </a:xfrm>
                <a:custGeom>
                  <a:avLst/>
                  <a:gdLst>
                    <a:gd name="T0" fmla="*/ 92 w 112"/>
                    <a:gd name="T1" fmla="*/ 187 h 191"/>
                    <a:gd name="T2" fmla="*/ 0 w 112"/>
                    <a:gd name="T3" fmla="*/ 1 h 191"/>
                    <a:gd name="T4" fmla="*/ 2 w 112"/>
                    <a:gd name="T5" fmla="*/ 1 h 191"/>
                    <a:gd name="T6" fmla="*/ 4 w 112"/>
                    <a:gd name="T7" fmla="*/ 1 h 191"/>
                    <a:gd name="T8" fmla="*/ 6 w 112"/>
                    <a:gd name="T9" fmla="*/ 1 h 191"/>
                    <a:gd name="T10" fmla="*/ 8 w 112"/>
                    <a:gd name="T11" fmla="*/ 1 h 191"/>
                    <a:gd name="T12" fmla="*/ 10 w 112"/>
                    <a:gd name="T13" fmla="*/ 0 h 191"/>
                    <a:gd name="T14" fmla="*/ 12 w 112"/>
                    <a:gd name="T15" fmla="*/ 0 h 191"/>
                    <a:gd name="T16" fmla="*/ 14 w 112"/>
                    <a:gd name="T17" fmla="*/ 0 h 191"/>
                    <a:gd name="T18" fmla="*/ 16 w 112"/>
                    <a:gd name="T19" fmla="*/ 0 h 191"/>
                    <a:gd name="T20" fmla="*/ 112 w 112"/>
                    <a:gd name="T21" fmla="*/ 191 h 191"/>
                    <a:gd name="T22" fmla="*/ 110 w 112"/>
                    <a:gd name="T23" fmla="*/ 190 h 191"/>
                    <a:gd name="T24" fmla="*/ 107 w 112"/>
                    <a:gd name="T25" fmla="*/ 190 h 191"/>
                    <a:gd name="T26" fmla="*/ 105 w 112"/>
                    <a:gd name="T27" fmla="*/ 190 h 191"/>
                    <a:gd name="T28" fmla="*/ 102 w 112"/>
                    <a:gd name="T29" fmla="*/ 189 h 191"/>
                    <a:gd name="T30" fmla="*/ 100 w 112"/>
                    <a:gd name="T31" fmla="*/ 189 h 191"/>
                    <a:gd name="T32" fmla="*/ 97 w 112"/>
                    <a:gd name="T33" fmla="*/ 188 h 191"/>
                    <a:gd name="T34" fmla="*/ 94 w 112"/>
                    <a:gd name="T35" fmla="*/ 187 h 191"/>
                    <a:gd name="T36" fmla="*/ 92 w 112"/>
                    <a:gd name="T37" fmla="*/ 187 h 191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12"/>
                    <a:gd name="T58" fmla="*/ 0 h 191"/>
                    <a:gd name="T59" fmla="*/ 112 w 112"/>
                    <a:gd name="T60" fmla="*/ 191 h 191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12" h="191">
                      <a:moveTo>
                        <a:pt x="92" y="187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4" y="1"/>
                      </a:lnTo>
                      <a:lnTo>
                        <a:pt x="6" y="1"/>
                      </a:lnTo>
                      <a:lnTo>
                        <a:pt x="8" y="1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4" y="0"/>
                      </a:lnTo>
                      <a:lnTo>
                        <a:pt x="16" y="0"/>
                      </a:lnTo>
                      <a:lnTo>
                        <a:pt x="112" y="191"/>
                      </a:lnTo>
                      <a:lnTo>
                        <a:pt x="110" y="190"/>
                      </a:lnTo>
                      <a:lnTo>
                        <a:pt x="107" y="190"/>
                      </a:lnTo>
                      <a:lnTo>
                        <a:pt x="105" y="190"/>
                      </a:lnTo>
                      <a:lnTo>
                        <a:pt x="102" y="189"/>
                      </a:lnTo>
                      <a:lnTo>
                        <a:pt x="100" y="189"/>
                      </a:lnTo>
                      <a:lnTo>
                        <a:pt x="97" y="188"/>
                      </a:lnTo>
                      <a:lnTo>
                        <a:pt x="94" y="187"/>
                      </a:lnTo>
                      <a:lnTo>
                        <a:pt x="92" y="187"/>
                      </a:lnTo>
                      <a:close/>
                    </a:path>
                  </a:pathLst>
                </a:custGeom>
                <a:solidFill>
                  <a:srgbClr val="E8EF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50" name="Freeform 197"/>
                <p:cNvSpPr>
                  <a:spLocks/>
                </p:cNvSpPr>
                <p:nvPr/>
              </p:nvSpPr>
              <p:spPr bwMode="auto">
                <a:xfrm>
                  <a:off x="5877" y="3494"/>
                  <a:ext cx="115" cy="195"/>
                </a:xfrm>
                <a:custGeom>
                  <a:avLst/>
                  <a:gdLst>
                    <a:gd name="T0" fmla="*/ 96 w 115"/>
                    <a:gd name="T1" fmla="*/ 192 h 195"/>
                    <a:gd name="T2" fmla="*/ 0 w 115"/>
                    <a:gd name="T3" fmla="*/ 1 h 195"/>
                    <a:gd name="T4" fmla="*/ 2 w 115"/>
                    <a:gd name="T5" fmla="*/ 1 h 195"/>
                    <a:gd name="T6" fmla="*/ 4 w 115"/>
                    <a:gd name="T7" fmla="*/ 1 h 195"/>
                    <a:gd name="T8" fmla="*/ 7 w 115"/>
                    <a:gd name="T9" fmla="*/ 0 h 195"/>
                    <a:gd name="T10" fmla="*/ 9 w 115"/>
                    <a:gd name="T11" fmla="*/ 0 h 195"/>
                    <a:gd name="T12" fmla="*/ 11 w 115"/>
                    <a:gd name="T13" fmla="*/ 0 h 195"/>
                    <a:gd name="T14" fmla="*/ 13 w 115"/>
                    <a:gd name="T15" fmla="*/ 0 h 195"/>
                    <a:gd name="T16" fmla="*/ 15 w 115"/>
                    <a:gd name="T17" fmla="*/ 0 h 195"/>
                    <a:gd name="T18" fmla="*/ 17 w 115"/>
                    <a:gd name="T19" fmla="*/ 0 h 195"/>
                    <a:gd name="T20" fmla="*/ 115 w 115"/>
                    <a:gd name="T21" fmla="*/ 195 h 195"/>
                    <a:gd name="T22" fmla="*/ 113 w 115"/>
                    <a:gd name="T23" fmla="*/ 195 h 195"/>
                    <a:gd name="T24" fmla="*/ 111 w 115"/>
                    <a:gd name="T25" fmla="*/ 194 h 195"/>
                    <a:gd name="T26" fmla="*/ 109 w 115"/>
                    <a:gd name="T27" fmla="*/ 194 h 195"/>
                    <a:gd name="T28" fmla="*/ 106 w 115"/>
                    <a:gd name="T29" fmla="*/ 194 h 195"/>
                    <a:gd name="T30" fmla="*/ 104 w 115"/>
                    <a:gd name="T31" fmla="*/ 193 h 195"/>
                    <a:gd name="T32" fmla="*/ 101 w 115"/>
                    <a:gd name="T33" fmla="*/ 193 h 195"/>
                    <a:gd name="T34" fmla="*/ 99 w 115"/>
                    <a:gd name="T35" fmla="*/ 192 h 195"/>
                    <a:gd name="T36" fmla="*/ 96 w 115"/>
                    <a:gd name="T37" fmla="*/ 192 h 19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15"/>
                    <a:gd name="T58" fmla="*/ 0 h 195"/>
                    <a:gd name="T59" fmla="*/ 115 w 115"/>
                    <a:gd name="T60" fmla="*/ 195 h 19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15" h="195">
                      <a:moveTo>
                        <a:pt x="96" y="192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4" y="1"/>
                      </a:lnTo>
                      <a:lnTo>
                        <a:pt x="7" y="0"/>
                      </a:lnTo>
                      <a:lnTo>
                        <a:pt x="9" y="0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15" y="0"/>
                      </a:lnTo>
                      <a:lnTo>
                        <a:pt x="17" y="0"/>
                      </a:lnTo>
                      <a:lnTo>
                        <a:pt x="115" y="195"/>
                      </a:lnTo>
                      <a:lnTo>
                        <a:pt x="113" y="195"/>
                      </a:lnTo>
                      <a:lnTo>
                        <a:pt x="111" y="194"/>
                      </a:lnTo>
                      <a:lnTo>
                        <a:pt x="109" y="194"/>
                      </a:lnTo>
                      <a:lnTo>
                        <a:pt x="106" y="194"/>
                      </a:lnTo>
                      <a:lnTo>
                        <a:pt x="104" y="193"/>
                      </a:lnTo>
                      <a:lnTo>
                        <a:pt x="101" y="193"/>
                      </a:lnTo>
                      <a:lnTo>
                        <a:pt x="99" y="192"/>
                      </a:lnTo>
                      <a:lnTo>
                        <a:pt x="96" y="192"/>
                      </a:lnTo>
                      <a:close/>
                    </a:path>
                  </a:pathLst>
                </a:custGeom>
                <a:solidFill>
                  <a:srgbClr val="EAF2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51" name="Freeform 198"/>
                <p:cNvSpPr>
                  <a:spLocks/>
                </p:cNvSpPr>
                <p:nvPr/>
              </p:nvSpPr>
              <p:spPr bwMode="auto">
                <a:xfrm>
                  <a:off x="5894" y="3493"/>
                  <a:ext cx="102" cy="196"/>
                </a:xfrm>
                <a:custGeom>
                  <a:avLst/>
                  <a:gdLst>
                    <a:gd name="T0" fmla="*/ 98 w 102"/>
                    <a:gd name="T1" fmla="*/ 196 h 196"/>
                    <a:gd name="T2" fmla="*/ 0 w 102"/>
                    <a:gd name="T3" fmla="*/ 1 h 196"/>
                    <a:gd name="T4" fmla="*/ 2 w 102"/>
                    <a:gd name="T5" fmla="*/ 1 h 196"/>
                    <a:gd name="T6" fmla="*/ 5 w 102"/>
                    <a:gd name="T7" fmla="*/ 0 h 196"/>
                    <a:gd name="T8" fmla="*/ 7 w 102"/>
                    <a:gd name="T9" fmla="*/ 0 h 196"/>
                    <a:gd name="T10" fmla="*/ 9 w 102"/>
                    <a:gd name="T11" fmla="*/ 0 h 196"/>
                    <a:gd name="T12" fmla="*/ 11 w 102"/>
                    <a:gd name="T13" fmla="*/ 0 h 196"/>
                    <a:gd name="T14" fmla="*/ 13 w 102"/>
                    <a:gd name="T15" fmla="*/ 0 h 196"/>
                    <a:gd name="T16" fmla="*/ 15 w 102"/>
                    <a:gd name="T17" fmla="*/ 0 h 196"/>
                    <a:gd name="T18" fmla="*/ 17 w 102"/>
                    <a:gd name="T19" fmla="*/ 0 h 196"/>
                    <a:gd name="T20" fmla="*/ 102 w 102"/>
                    <a:gd name="T21" fmla="*/ 169 h 196"/>
                    <a:gd name="T22" fmla="*/ 102 w 102"/>
                    <a:gd name="T23" fmla="*/ 175 h 196"/>
                    <a:gd name="T24" fmla="*/ 102 w 102"/>
                    <a:gd name="T25" fmla="*/ 182 h 196"/>
                    <a:gd name="T26" fmla="*/ 101 w 102"/>
                    <a:gd name="T27" fmla="*/ 189 h 196"/>
                    <a:gd name="T28" fmla="*/ 101 w 102"/>
                    <a:gd name="T29" fmla="*/ 196 h 196"/>
                    <a:gd name="T30" fmla="*/ 101 w 102"/>
                    <a:gd name="T31" fmla="*/ 196 h 196"/>
                    <a:gd name="T32" fmla="*/ 100 w 102"/>
                    <a:gd name="T33" fmla="*/ 196 h 196"/>
                    <a:gd name="T34" fmla="*/ 99 w 102"/>
                    <a:gd name="T35" fmla="*/ 196 h 196"/>
                    <a:gd name="T36" fmla="*/ 99 w 102"/>
                    <a:gd name="T37" fmla="*/ 196 h 196"/>
                    <a:gd name="T38" fmla="*/ 98 w 102"/>
                    <a:gd name="T39" fmla="*/ 196 h 19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02"/>
                    <a:gd name="T61" fmla="*/ 0 h 196"/>
                    <a:gd name="T62" fmla="*/ 102 w 102"/>
                    <a:gd name="T63" fmla="*/ 196 h 19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02" h="196">
                      <a:moveTo>
                        <a:pt x="98" y="196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9" y="0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15" y="0"/>
                      </a:lnTo>
                      <a:lnTo>
                        <a:pt x="17" y="0"/>
                      </a:lnTo>
                      <a:lnTo>
                        <a:pt x="102" y="169"/>
                      </a:lnTo>
                      <a:lnTo>
                        <a:pt x="102" y="175"/>
                      </a:lnTo>
                      <a:lnTo>
                        <a:pt x="102" y="182"/>
                      </a:lnTo>
                      <a:lnTo>
                        <a:pt x="101" y="189"/>
                      </a:lnTo>
                      <a:lnTo>
                        <a:pt x="101" y="196"/>
                      </a:lnTo>
                      <a:lnTo>
                        <a:pt x="100" y="196"/>
                      </a:lnTo>
                      <a:lnTo>
                        <a:pt x="99" y="196"/>
                      </a:lnTo>
                      <a:lnTo>
                        <a:pt x="98" y="196"/>
                      </a:lnTo>
                      <a:close/>
                    </a:path>
                  </a:pathLst>
                </a:custGeom>
                <a:solidFill>
                  <a:srgbClr val="EDF4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52" name="Freeform 199"/>
                <p:cNvSpPr>
                  <a:spLocks/>
                </p:cNvSpPr>
                <p:nvPr/>
              </p:nvSpPr>
              <p:spPr bwMode="auto">
                <a:xfrm>
                  <a:off x="5911" y="3491"/>
                  <a:ext cx="86" cy="171"/>
                </a:xfrm>
                <a:custGeom>
                  <a:avLst/>
                  <a:gdLst>
                    <a:gd name="T0" fmla="*/ 85 w 86"/>
                    <a:gd name="T1" fmla="*/ 171 h 171"/>
                    <a:gd name="T2" fmla="*/ 0 w 86"/>
                    <a:gd name="T3" fmla="*/ 2 h 171"/>
                    <a:gd name="T4" fmla="*/ 3 w 86"/>
                    <a:gd name="T5" fmla="*/ 1 h 171"/>
                    <a:gd name="T6" fmla="*/ 5 w 86"/>
                    <a:gd name="T7" fmla="*/ 1 h 171"/>
                    <a:gd name="T8" fmla="*/ 7 w 86"/>
                    <a:gd name="T9" fmla="*/ 1 h 171"/>
                    <a:gd name="T10" fmla="*/ 9 w 86"/>
                    <a:gd name="T11" fmla="*/ 1 h 171"/>
                    <a:gd name="T12" fmla="*/ 11 w 86"/>
                    <a:gd name="T13" fmla="*/ 1 h 171"/>
                    <a:gd name="T14" fmla="*/ 13 w 86"/>
                    <a:gd name="T15" fmla="*/ 1 h 171"/>
                    <a:gd name="T16" fmla="*/ 15 w 86"/>
                    <a:gd name="T17" fmla="*/ 1 h 171"/>
                    <a:gd name="T18" fmla="*/ 18 w 86"/>
                    <a:gd name="T19" fmla="*/ 0 h 171"/>
                    <a:gd name="T20" fmla="*/ 86 w 86"/>
                    <a:gd name="T21" fmla="*/ 137 h 171"/>
                    <a:gd name="T22" fmla="*/ 85 w 86"/>
                    <a:gd name="T23" fmla="*/ 145 h 171"/>
                    <a:gd name="T24" fmla="*/ 85 w 86"/>
                    <a:gd name="T25" fmla="*/ 154 h 171"/>
                    <a:gd name="T26" fmla="*/ 85 w 86"/>
                    <a:gd name="T27" fmla="*/ 162 h 171"/>
                    <a:gd name="T28" fmla="*/ 85 w 86"/>
                    <a:gd name="T29" fmla="*/ 171 h 17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86"/>
                    <a:gd name="T46" fmla="*/ 0 h 171"/>
                    <a:gd name="T47" fmla="*/ 86 w 86"/>
                    <a:gd name="T48" fmla="*/ 171 h 17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86" h="171">
                      <a:moveTo>
                        <a:pt x="85" y="171"/>
                      </a:moveTo>
                      <a:lnTo>
                        <a:pt x="0" y="2"/>
                      </a:lnTo>
                      <a:lnTo>
                        <a:pt x="3" y="1"/>
                      </a:lnTo>
                      <a:lnTo>
                        <a:pt x="5" y="1"/>
                      </a:lnTo>
                      <a:lnTo>
                        <a:pt x="7" y="1"/>
                      </a:lnTo>
                      <a:lnTo>
                        <a:pt x="9" y="1"/>
                      </a:lnTo>
                      <a:lnTo>
                        <a:pt x="11" y="1"/>
                      </a:lnTo>
                      <a:lnTo>
                        <a:pt x="13" y="1"/>
                      </a:lnTo>
                      <a:lnTo>
                        <a:pt x="15" y="1"/>
                      </a:lnTo>
                      <a:lnTo>
                        <a:pt x="18" y="0"/>
                      </a:lnTo>
                      <a:lnTo>
                        <a:pt x="86" y="137"/>
                      </a:lnTo>
                      <a:lnTo>
                        <a:pt x="85" y="145"/>
                      </a:lnTo>
                      <a:lnTo>
                        <a:pt x="85" y="154"/>
                      </a:lnTo>
                      <a:lnTo>
                        <a:pt x="85" y="162"/>
                      </a:lnTo>
                      <a:lnTo>
                        <a:pt x="85" y="171"/>
                      </a:lnTo>
                      <a:close/>
                    </a:path>
                  </a:pathLst>
                </a:custGeom>
                <a:solidFill>
                  <a:srgbClr val="EFF4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53" name="Freeform 200"/>
                <p:cNvSpPr>
                  <a:spLocks/>
                </p:cNvSpPr>
                <p:nvPr/>
              </p:nvSpPr>
              <p:spPr bwMode="auto">
                <a:xfrm>
                  <a:off x="5929" y="3490"/>
                  <a:ext cx="68" cy="138"/>
                </a:xfrm>
                <a:custGeom>
                  <a:avLst/>
                  <a:gdLst>
                    <a:gd name="T0" fmla="*/ 68 w 68"/>
                    <a:gd name="T1" fmla="*/ 138 h 138"/>
                    <a:gd name="T2" fmla="*/ 0 w 68"/>
                    <a:gd name="T3" fmla="*/ 1 h 138"/>
                    <a:gd name="T4" fmla="*/ 2 w 68"/>
                    <a:gd name="T5" fmla="*/ 1 h 138"/>
                    <a:gd name="T6" fmla="*/ 4 w 68"/>
                    <a:gd name="T7" fmla="*/ 1 h 138"/>
                    <a:gd name="T8" fmla="*/ 6 w 68"/>
                    <a:gd name="T9" fmla="*/ 1 h 138"/>
                    <a:gd name="T10" fmla="*/ 8 w 68"/>
                    <a:gd name="T11" fmla="*/ 1 h 138"/>
                    <a:gd name="T12" fmla="*/ 10 w 68"/>
                    <a:gd name="T13" fmla="*/ 1 h 138"/>
                    <a:gd name="T14" fmla="*/ 12 w 68"/>
                    <a:gd name="T15" fmla="*/ 1 h 138"/>
                    <a:gd name="T16" fmla="*/ 15 w 68"/>
                    <a:gd name="T17" fmla="*/ 0 h 138"/>
                    <a:gd name="T18" fmla="*/ 17 w 68"/>
                    <a:gd name="T19" fmla="*/ 0 h 138"/>
                    <a:gd name="T20" fmla="*/ 68 w 68"/>
                    <a:gd name="T21" fmla="*/ 104 h 138"/>
                    <a:gd name="T22" fmla="*/ 68 w 68"/>
                    <a:gd name="T23" fmla="*/ 112 h 138"/>
                    <a:gd name="T24" fmla="*/ 68 w 68"/>
                    <a:gd name="T25" fmla="*/ 121 h 138"/>
                    <a:gd name="T26" fmla="*/ 68 w 68"/>
                    <a:gd name="T27" fmla="*/ 130 h 138"/>
                    <a:gd name="T28" fmla="*/ 68 w 68"/>
                    <a:gd name="T29" fmla="*/ 138 h 138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8"/>
                    <a:gd name="T46" fmla="*/ 0 h 138"/>
                    <a:gd name="T47" fmla="*/ 68 w 68"/>
                    <a:gd name="T48" fmla="*/ 138 h 138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8" h="138">
                      <a:moveTo>
                        <a:pt x="68" y="138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4" y="1"/>
                      </a:lnTo>
                      <a:lnTo>
                        <a:pt x="6" y="1"/>
                      </a:lnTo>
                      <a:lnTo>
                        <a:pt x="8" y="1"/>
                      </a:lnTo>
                      <a:lnTo>
                        <a:pt x="10" y="1"/>
                      </a:lnTo>
                      <a:lnTo>
                        <a:pt x="12" y="1"/>
                      </a:lnTo>
                      <a:lnTo>
                        <a:pt x="15" y="0"/>
                      </a:lnTo>
                      <a:lnTo>
                        <a:pt x="17" y="0"/>
                      </a:lnTo>
                      <a:lnTo>
                        <a:pt x="68" y="104"/>
                      </a:lnTo>
                      <a:lnTo>
                        <a:pt x="68" y="112"/>
                      </a:lnTo>
                      <a:lnTo>
                        <a:pt x="68" y="121"/>
                      </a:lnTo>
                      <a:lnTo>
                        <a:pt x="68" y="130"/>
                      </a:lnTo>
                      <a:lnTo>
                        <a:pt x="68" y="138"/>
                      </a:lnTo>
                      <a:close/>
                    </a:path>
                  </a:pathLst>
                </a:custGeom>
                <a:solidFill>
                  <a:srgbClr val="F2F7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54" name="Freeform 201"/>
                <p:cNvSpPr>
                  <a:spLocks/>
                </p:cNvSpPr>
                <p:nvPr/>
              </p:nvSpPr>
              <p:spPr bwMode="auto">
                <a:xfrm>
                  <a:off x="5946" y="3489"/>
                  <a:ext cx="52" cy="105"/>
                </a:xfrm>
                <a:custGeom>
                  <a:avLst/>
                  <a:gdLst>
                    <a:gd name="T0" fmla="*/ 51 w 52"/>
                    <a:gd name="T1" fmla="*/ 105 h 105"/>
                    <a:gd name="T2" fmla="*/ 0 w 52"/>
                    <a:gd name="T3" fmla="*/ 1 h 105"/>
                    <a:gd name="T4" fmla="*/ 2 w 52"/>
                    <a:gd name="T5" fmla="*/ 1 h 105"/>
                    <a:gd name="T6" fmla="*/ 4 w 52"/>
                    <a:gd name="T7" fmla="*/ 1 h 105"/>
                    <a:gd name="T8" fmla="*/ 6 w 52"/>
                    <a:gd name="T9" fmla="*/ 1 h 105"/>
                    <a:gd name="T10" fmla="*/ 8 w 52"/>
                    <a:gd name="T11" fmla="*/ 1 h 105"/>
                    <a:gd name="T12" fmla="*/ 10 w 52"/>
                    <a:gd name="T13" fmla="*/ 0 h 105"/>
                    <a:gd name="T14" fmla="*/ 12 w 52"/>
                    <a:gd name="T15" fmla="*/ 0 h 105"/>
                    <a:gd name="T16" fmla="*/ 14 w 52"/>
                    <a:gd name="T17" fmla="*/ 0 h 105"/>
                    <a:gd name="T18" fmla="*/ 17 w 52"/>
                    <a:gd name="T19" fmla="*/ 0 h 105"/>
                    <a:gd name="T20" fmla="*/ 52 w 52"/>
                    <a:gd name="T21" fmla="*/ 71 h 105"/>
                    <a:gd name="T22" fmla="*/ 52 w 52"/>
                    <a:gd name="T23" fmla="*/ 80 h 105"/>
                    <a:gd name="T24" fmla="*/ 52 w 52"/>
                    <a:gd name="T25" fmla="*/ 88 h 105"/>
                    <a:gd name="T26" fmla="*/ 52 w 52"/>
                    <a:gd name="T27" fmla="*/ 97 h 105"/>
                    <a:gd name="T28" fmla="*/ 51 w 52"/>
                    <a:gd name="T29" fmla="*/ 105 h 10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2"/>
                    <a:gd name="T46" fmla="*/ 0 h 105"/>
                    <a:gd name="T47" fmla="*/ 52 w 52"/>
                    <a:gd name="T48" fmla="*/ 105 h 10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2" h="105">
                      <a:moveTo>
                        <a:pt x="51" y="105"/>
                      </a:move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4" y="1"/>
                      </a:lnTo>
                      <a:lnTo>
                        <a:pt x="6" y="1"/>
                      </a:lnTo>
                      <a:lnTo>
                        <a:pt x="8" y="1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4" y="0"/>
                      </a:lnTo>
                      <a:lnTo>
                        <a:pt x="17" y="0"/>
                      </a:lnTo>
                      <a:lnTo>
                        <a:pt x="52" y="71"/>
                      </a:lnTo>
                      <a:lnTo>
                        <a:pt x="52" y="80"/>
                      </a:lnTo>
                      <a:lnTo>
                        <a:pt x="52" y="88"/>
                      </a:lnTo>
                      <a:lnTo>
                        <a:pt x="52" y="97"/>
                      </a:lnTo>
                      <a:lnTo>
                        <a:pt x="51" y="105"/>
                      </a:lnTo>
                      <a:close/>
                    </a:path>
                  </a:pathLst>
                </a:custGeom>
                <a:solidFill>
                  <a:srgbClr val="F7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55" name="Freeform 202"/>
                <p:cNvSpPr>
                  <a:spLocks/>
                </p:cNvSpPr>
                <p:nvPr/>
              </p:nvSpPr>
              <p:spPr bwMode="auto">
                <a:xfrm>
                  <a:off x="5963" y="3487"/>
                  <a:ext cx="36" cy="73"/>
                </a:xfrm>
                <a:custGeom>
                  <a:avLst/>
                  <a:gdLst>
                    <a:gd name="T0" fmla="*/ 35 w 36"/>
                    <a:gd name="T1" fmla="*/ 73 h 73"/>
                    <a:gd name="T2" fmla="*/ 0 w 36"/>
                    <a:gd name="T3" fmla="*/ 2 h 73"/>
                    <a:gd name="T4" fmla="*/ 2 w 36"/>
                    <a:gd name="T5" fmla="*/ 2 h 73"/>
                    <a:gd name="T6" fmla="*/ 4 w 36"/>
                    <a:gd name="T7" fmla="*/ 1 h 73"/>
                    <a:gd name="T8" fmla="*/ 6 w 36"/>
                    <a:gd name="T9" fmla="*/ 1 h 73"/>
                    <a:gd name="T10" fmla="*/ 8 w 36"/>
                    <a:gd name="T11" fmla="*/ 1 h 73"/>
                    <a:gd name="T12" fmla="*/ 10 w 36"/>
                    <a:gd name="T13" fmla="*/ 1 h 73"/>
                    <a:gd name="T14" fmla="*/ 12 w 36"/>
                    <a:gd name="T15" fmla="*/ 1 h 73"/>
                    <a:gd name="T16" fmla="*/ 14 w 36"/>
                    <a:gd name="T17" fmla="*/ 0 h 73"/>
                    <a:gd name="T18" fmla="*/ 16 w 36"/>
                    <a:gd name="T19" fmla="*/ 0 h 73"/>
                    <a:gd name="T20" fmla="*/ 36 w 36"/>
                    <a:gd name="T21" fmla="*/ 39 h 73"/>
                    <a:gd name="T22" fmla="*/ 36 w 36"/>
                    <a:gd name="T23" fmla="*/ 48 h 73"/>
                    <a:gd name="T24" fmla="*/ 36 w 36"/>
                    <a:gd name="T25" fmla="*/ 56 h 73"/>
                    <a:gd name="T26" fmla="*/ 35 w 36"/>
                    <a:gd name="T27" fmla="*/ 65 h 73"/>
                    <a:gd name="T28" fmla="*/ 35 w 36"/>
                    <a:gd name="T29" fmla="*/ 73 h 7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6"/>
                    <a:gd name="T46" fmla="*/ 0 h 73"/>
                    <a:gd name="T47" fmla="*/ 36 w 36"/>
                    <a:gd name="T48" fmla="*/ 73 h 7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6" h="73">
                      <a:moveTo>
                        <a:pt x="35" y="73"/>
                      </a:move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4" y="1"/>
                      </a:lnTo>
                      <a:lnTo>
                        <a:pt x="6" y="1"/>
                      </a:lnTo>
                      <a:lnTo>
                        <a:pt x="8" y="1"/>
                      </a:lnTo>
                      <a:lnTo>
                        <a:pt x="10" y="1"/>
                      </a:lnTo>
                      <a:lnTo>
                        <a:pt x="12" y="1"/>
                      </a:lnTo>
                      <a:lnTo>
                        <a:pt x="14" y="0"/>
                      </a:lnTo>
                      <a:lnTo>
                        <a:pt x="16" y="0"/>
                      </a:lnTo>
                      <a:lnTo>
                        <a:pt x="36" y="39"/>
                      </a:lnTo>
                      <a:lnTo>
                        <a:pt x="36" y="48"/>
                      </a:lnTo>
                      <a:lnTo>
                        <a:pt x="36" y="56"/>
                      </a:lnTo>
                      <a:lnTo>
                        <a:pt x="35" y="65"/>
                      </a:lnTo>
                      <a:lnTo>
                        <a:pt x="35" y="73"/>
                      </a:lnTo>
                      <a:close/>
                    </a:path>
                  </a:pathLst>
                </a:custGeom>
                <a:solidFill>
                  <a:srgbClr val="F7F9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56" name="Freeform 203"/>
                <p:cNvSpPr>
                  <a:spLocks/>
                </p:cNvSpPr>
                <p:nvPr/>
              </p:nvSpPr>
              <p:spPr bwMode="auto">
                <a:xfrm>
                  <a:off x="5979" y="3485"/>
                  <a:ext cx="20" cy="41"/>
                </a:xfrm>
                <a:custGeom>
                  <a:avLst/>
                  <a:gdLst>
                    <a:gd name="T0" fmla="*/ 20 w 20"/>
                    <a:gd name="T1" fmla="*/ 41 h 41"/>
                    <a:gd name="T2" fmla="*/ 0 w 20"/>
                    <a:gd name="T3" fmla="*/ 2 h 41"/>
                    <a:gd name="T4" fmla="*/ 2 w 20"/>
                    <a:gd name="T5" fmla="*/ 2 h 41"/>
                    <a:gd name="T6" fmla="*/ 5 w 20"/>
                    <a:gd name="T7" fmla="*/ 2 h 41"/>
                    <a:gd name="T8" fmla="*/ 7 w 20"/>
                    <a:gd name="T9" fmla="*/ 2 h 41"/>
                    <a:gd name="T10" fmla="*/ 9 w 20"/>
                    <a:gd name="T11" fmla="*/ 1 h 41"/>
                    <a:gd name="T12" fmla="*/ 11 w 20"/>
                    <a:gd name="T13" fmla="*/ 1 h 41"/>
                    <a:gd name="T14" fmla="*/ 13 w 20"/>
                    <a:gd name="T15" fmla="*/ 1 h 41"/>
                    <a:gd name="T16" fmla="*/ 15 w 20"/>
                    <a:gd name="T17" fmla="*/ 1 h 41"/>
                    <a:gd name="T18" fmla="*/ 17 w 20"/>
                    <a:gd name="T19" fmla="*/ 0 h 41"/>
                    <a:gd name="T20" fmla="*/ 20 w 20"/>
                    <a:gd name="T21" fmla="*/ 7 h 41"/>
                    <a:gd name="T22" fmla="*/ 20 w 20"/>
                    <a:gd name="T23" fmla="*/ 15 h 41"/>
                    <a:gd name="T24" fmla="*/ 20 w 20"/>
                    <a:gd name="T25" fmla="*/ 24 h 41"/>
                    <a:gd name="T26" fmla="*/ 20 w 20"/>
                    <a:gd name="T27" fmla="*/ 32 h 41"/>
                    <a:gd name="T28" fmla="*/ 20 w 20"/>
                    <a:gd name="T29" fmla="*/ 41 h 4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0"/>
                    <a:gd name="T46" fmla="*/ 0 h 41"/>
                    <a:gd name="T47" fmla="*/ 20 w 20"/>
                    <a:gd name="T48" fmla="*/ 41 h 4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0" h="41">
                      <a:moveTo>
                        <a:pt x="20" y="41"/>
                      </a:move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5" y="2"/>
                      </a:lnTo>
                      <a:lnTo>
                        <a:pt x="7" y="2"/>
                      </a:lnTo>
                      <a:lnTo>
                        <a:pt x="9" y="1"/>
                      </a:lnTo>
                      <a:lnTo>
                        <a:pt x="11" y="1"/>
                      </a:lnTo>
                      <a:lnTo>
                        <a:pt x="13" y="1"/>
                      </a:lnTo>
                      <a:lnTo>
                        <a:pt x="15" y="1"/>
                      </a:lnTo>
                      <a:lnTo>
                        <a:pt x="17" y="0"/>
                      </a:lnTo>
                      <a:lnTo>
                        <a:pt x="20" y="7"/>
                      </a:lnTo>
                      <a:lnTo>
                        <a:pt x="20" y="15"/>
                      </a:lnTo>
                      <a:lnTo>
                        <a:pt x="20" y="24"/>
                      </a:lnTo>
                      <a:lnTo>
                        <a:pt x="20" y="32"/>
                      </a:lnTo>
                      <a:lnTo>
                        <a:pt x="20" y="41"/>
                      </a:lnTo>
                      <a:close/>
                    </a:path>
                  </a:pathLst>
                </a:custGeom>
                <a:solidFill>
                  <a:srgbClr val="F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57" name="Freeform 204"/>
                <p:cNvSpPr>
                  <a:spLocks/>
                </p:cNvSpPr>
                <p:nvPr/>
              </p:nvSpPr>
              <p:spPr bwMode="auto">
                <a:xfrm>
                  <a:off x="5996" y="3485"/>
                  <a:ext cx="3" cy="7"/>
                </a:xfrm>
                <a:custGeom>
                  <a:avLst/>
                  <a:gdLst>
                    <a:gd name="T0" fmla="*/ 3 w 3"/>
                    <a:gd name="T1" fmla="*/ 7 h 7"/>
                    <a:gd name="T2" fmla="*/ 0 w 3"/>
                    <a:gd name="T3" fmla="*/ 0 h 7"/>
                    <a:gd name="T4" fmla="*/ 1 w 3"/>
                    <a:gd name="T5" fmla="*/ 0 h 7"/>
                    <a:gd name="T6" fmla="*/ 2 w 3"/>
                    <a:gd name="T7" fmla="*/ 0 h 7"/>
                    <a:gd name="T8" fmla="*/ 3 w 3"/>
                    <a:gd name="T9" fmla="*/ 0 h 7"/>
                    <a:gd name="T10" fmla="*/ 3 w 3"/>
                    <a:gd name="T11" fmla="*/ 0 h 7"/>
                    <a:gd name="T12" fmla="*/ 3 w 3"/>
                    <a:gd name="T13" fmla="*/ 1 h 7"/>
                    <a:gd name="T14" fmla="*/ 3 w 3"/>
                    <a:gd name="T15" fmla="*/ 3 h 7"/>
                    <a:gd name="T16" fmla="*/ 3 w 3"/>
                    <a:gd name="T17" fmla="*/ 5 h 7"/>
                    <a:gd name="T18" fmla="*/ 3 w 3"/>
                    <a:gd name="T19" fmla="*/ 7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"/>
                    <a:gd name="T31" fmla="*/ 0 h 7"/>
                    <a:gd name="T32" fmla="*/ 3 w 3"/>
                    <a:gd name="T33" fmla="*/ 7 h 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" h="7">
                      <a:moveTo>
                        <a:pt x="3" y="7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3" y="1"/>
                      </a:lnTo>
                      <a:lnTo>
                        <a:pt x="3" y="3"/>
                      </a:lnTo>
                      <a:lnTo>
                        <a:pt x="3" y="5"/>
                      </a:lnTo>
                      <a:lnTo>
                        <a:pt x="3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58" name="Freeform 205"/>
                <p:cNvSpPr>
                  <a:spLocks/>
                </p:cNvSpPr>
                <p:nvPr/>
              </p:nvSpPr>
              <p:spPr bwMode="auto">
                <a:xfrm>
                  <a:off x="6001" y="3481"/>
                  <a:ext cx="63" cy="99"/>
                </a:xfrm>
                <a:custGeom>
                  <a:avLst/>
                  <a:gdLst>
                    <a:gd name="T0" fmla="*/ 62 w 63"/>
                    <a:gd name="T1" fmla="*/ 99 h 99"/>
                    <a:gd name="T2" fmla="*/ 60 w 63"/>
                    <a:gd name="T3" fmla="*/ 99 h 99"/>
                    <a:gd name="T4" fmla="*/ 57 w 63"/>
                    <a:gd name="T5" fmla="*/ 99 h 99"/>
                    <a:gd name="T6" fmla="*/ 54 w 63"/>
                    <a:gd name="T7" fmla="*/ 99 h 99"/>
                    <a:gd name="T8" fmla="*/ 52 w 63"/>
                    <a:gd name="T9" fmla="*/ 99 h 99"/>
                    <a:gd name="T10" fmla="*/ 49 w 63"/>
                    <a:gd name="T11" fmla="*/ 99 h 99"/>
                    <a:gd name="T12" fmla="*/ 46 w 63"/>
                    <a:gd name="T13" fmla="*/ 99 h 99"/>
                    <a:gd name="T14" fmla="*/ 43 w 63"/>
                    <a:gd name="T15" fmla="*/ 99 h 99"/>
                    <a:gd name="T16" fmla="*/ 40 w 63"/>
                    <a:gd name="T17" fmla="*/ 99 h 99"/>
                    <a:gd name="T18" fmla="*/ 37 w 63"/>
                    <a:gd name="T19" fmla="*/ 99 h 99"/>
                    <a:gd name="T20" fmla="*/ 34 w 63"/>
                    <a:gd name="T21" fmla="*/ 99 h 99"/>
                    <a:gd name="T22" fmla="*/ 31 w 63"/>
                    <a:gd name="T23" fmla="*/ 99 h 99"/>
                    <a:gd name="T24" fmla="*/ 28 w 63"/>
                    <a:gd name="T25" fmla="*/ 99 h 99"/>
                    <a:gd name="T26" fmla="*/ 25 w 63"/>
                    <a:gd name="T27" fmla="*/ 99 h 99"/>
                    <a:gd name="T28" fmla="*/ 23 w 63"/>
                    <a:gd name="T29" fmla="*/ 98 h 99"/>
                    <a:gd name="T30" fmla="*/ 20 w 63"/>
                    <a:gd name="T31" fmla="*/ 98 h 99"/>
                    <a:gd name="T32" fmla="*/ 17 w 63"/>
                    <a:gd name="T33" fmla="*/ 98 h 99"/>
                    <a:gd name="T34" fmla="*/ 15 w 63"/>
                    <a:gd name="T35" fmla="*/ 97 h 99"/>
                    <a:gd name="T36" fmla="*/ 13 w 63"/>
                    <a:gd name="T37" fmla="*/ 96 h 99"/>
                    <a:gd name="T38" fmla="*/ 10 w 63"/>
                    <a:gd name="T39" fmla="*/ 95 h 99"/>
                    <a:gd name="T40" fmla="*/ 8 w 63"/>
                    <a:gd name="T41" fmla="*/ 93 h 99"/>
                    <a:gd name="T42" fmla="*/ 7 w 63"/>
                    <a:gd name="T43" fmla="*/ 92 h 99"/>
                    <a:gd name="T44" fmla="*/ 4 w 63"/>
                    <a:gd name="T45" fmla="*/ 90 h 99"/>
                    <a:gd name="T46" fmla="*/ 2 w 63"/>
                    <a:gd name="T47" fmla="*/ 89 h 99"/>
                    <a:gd name="T48" fmla="*/ 0 w 63"/>
                    <a:gd name="T49" fmla="*/ 89 h 99"/>
                    <a:gd name="T50" fmla="*/ 0 w 63"/>
                    <a:gd name="T51" fmla="*/ 67 h 99"/>
                    <a:gd name="T52" fmla="*/ 1 w 63"/>
                    <a:gd name="T53" fmla="*/ 45 h 99"/>
                    <a:gd name="T54" fmla="*/ 1 w 63"/>
                    <a:gd name="T55" fmla="*/ 23 h 99"/>
                    <a:gd name="T56" fmla="*/ 3 w 63"/>
                    <a:gd name="T57" fmla="*/ 0 h 99"/>
                    <a:gd name="T58" fmla="*/ 6 w 63"/>
                    <a:gd name="T59" fmla="*/ 2 h 99"/>
                    <a:gd name="T60" fmla="*/ 10 w 63"/>
                    <a:gd name="T61" fmla="*/ 4 h 99"/>
                    <a:gd name="T62" fmla="*/ 14 w 63"/>
                    <a:gd name="T63" fmla="*/ 5 h 99"/>
                    <a:gd name="T64" fmla="*/ 18 w 63"/>
                    <a:gd name="T65" fmla="*/ 7 h 99"/>
                    <a:gd name="T66" fmla="*/ 21 w 63"/>
                    <a:gd name="T67" fmla="*/ 8 h 99"/>
                    <a:gd name="T68" fmla="*/ 25 w 63"/>
                    <a:gd name="T69" fmla="*/ 9 h 99"/>
                    <a:gd name="T70" fmla="*/ 29 w 63"/>
                    <a:gd name="T71" fmla="*/ 11 h 99"/>
                    <a:gd name="T72" fmla="*/ 33 w 63"/>
                    <a:gd name="T73" fmla="*/ 12 h 99"/>
                    <a:gd name="T74" fmla="*/ 36 w 63"/>
                    <a:gd name="T75" fmla="*/ 13 h 99"/>
                    <a:gd name="T76" fmla="*/ 40 w 63"/>
                    <a:gd name="T77" fmla="*/ 14 h 99"/>
                    <a:gd name="T78" fmla="*/ 44 w 63"/>
                    <a:gd name="T79" fmla="*/ 15 h 99"/>
                    <a:gd name="T80" fmla="*/ 48 w 63"/>
                    <a:gd name="T81" fmla="*/ 17 h 99"/>
                    <a:gd name="T82" fmla="*/ 52 w 63"/>
                    <a:gd name="T83" fmla="*/ 18 h 99"/>
                    <a:gd name="T84" fmla="*/ 55 w 63"/>
                    <a:gd name="T85" fmla="*/ 20 h 99"/>
                    <a:gd name="T86" fmla="*/ 59 w 63"/>
                    <a:gd name="T87" fmla="*/ 21 h 99"/>
                    <a:gd name="T88" fmla="*/ 63 w 63"/>
                    <a:gd name="T89" fmla="*/ 23 h 99"/>
                    <a:gd name="T90" fmla="*/ 62 w 63"/>
                    <a:gd name="T91" fmla="*/ 99 h 99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63"/>
                    <a:gd name="T139" fmla="*/ 0 h 99"/>
                    <a:gd name="T140" fmla="*/ 63 w 63"/>
                    <a:gd name="T141" fmla="*/ 99 h 99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63" h="99">
                      <a:moveTo>
                        <a:pt x="62" y="99"/>
                      </a:moveTo>
                      <a:lnTo>
                        <a:pt x="60" y="99"/>
                      </a:lnTo>
                      <a:lnTo>
                        <a:pt x="57" y="99"/>
                      </a:lnTo>
                      <a:lnTo>
                        <a:pt x="54" y="99"/>
                      </a:lnTo>
                      <a:lnTo>
                        <a:pt x="52" y="99"/>
                      </a:lnTo>
                      <a:lnTo>
                        <a:pt x="49" y="99"/>
                      </a:lnTo>
                      <a:lnTo>
                        <a:pt x="46" y="99"/>
                      </a:lnTo>
                      <a:lnTo>
                        <a:pt x="43" y="99"/>
                      </a:lnTo>
                      <a:lnTo>
                        <a:pt x="40" y="99"/>
                      </a:lnTo>
                      <a:lnTo>
                        <a:pt x="37" y="99"/>
                      </a:lnTo>
                      <a:lnTo>
                        <a:pt x="34" y="99"/>
                      </a:lnTo>
                      <a:lnTo>
                        <a:pt x="31" y="99"/>
                      </a:lnTo>
                      <a:lnTo>
                        <a:pt x="28" y="99"/>
                      </a:lnTo>
                      <a:lnTo>
                        <a:pt x="25" y="99"/>
                      </a:lnTo>
                      <a:lnTo>
                        <a:pt x="23" y="98"/>
                      </a:lnTo>
                      <a:lnTo>
                        <a:pt x="20" y="98"/>
                      </a:lnTo>
                      <a:lnTo>
                        <a:pt x="17" y="98"/>
                      </a:lnTo>
                      <a:lnTo>
                        <a:pt x="15" y="97"/>
                      </a:lnTo>
                      <a:lnTo>
                        <a:pt x="13" y="96"/>
                      </a:lnTo>
                      <a:lnTo>
                        <a:pt x="10" y="95"/>
                      </a:lnTo>
                      <a:lnTo>
                        <a:pt x="8" y="93"/>
                      </a:lnTo>
                      <a:lnTo>
                        <a:pt x="7" y="92"/>
                      </a:lnTo>
                      <a:lnTo>
                        <a:pt x="4" y="90"/>
                      </a:lnTo>
                      <a:lnTo>
                        <a:pt x="2" y="89"/>
                      </a:lnTo>
                      <a:lnTo>
                        <a:pt x="0" y="89"/>
                      </a:lnTo>
                      <a:lnTo>
                        <a:pt x="0" y="67"/>
                      </a:lnTo>
                      <a:lnTo>
                        <a:pt x="1" y="45"/>
                      </a:lnTo>
                      <a:lnTo>
                        <a:pt x="1" y="23"/>
                      </a:lnTo>
                      <a:lnTo>
                        <a:pt x="3" y="0"/>
                      </a:lnTo>
                      <a:lnTo>
                        <a:pt x="6" y="2"/>
                      </a:lnTo>
                      <a:lnTo>
                        <a:pt x="10" y="4"/>
                      </a:lnTo>
                      <a:lnTo>
                        <a:pt x="14" y="5"/>
                      </a:lnTo>
                      <a:lnTo>
                        <a:pt x="18" y="7"/>
                      </a:lnTo>
                      <a:lnTo>
                        <a:pt x="21" y="8"/>
                      </a:lnTo>
                      <a:lnTo>
                        <a:pt x="25" y="9"/>
                      </a:lnTo>
                      <a:lnTo>
                        <a:pt x="29" y="11"/>
                      </a:lnTo>
                      <a:lnTo>
                        <a:pt x="33" y="12"/>
                      </a:lnTo>
                      <a:lnTo>
                        <a:pt x="36" y="13"/>
                      </a:lnTo>
                      <a:lnTo>
                        <a:pt x="40" y="14"/>
                      </a:lnTo>
                      <a:lnTo>
                        <a:pt x="44" y="15"/>
                      </a:lnTo>
                      <a:lnTo>
                        <a:pt x="48" y="17"/>
                      </a:lnTo>
                      <a:lnTo>
                        <a:pt x="52" y="18"/>
                      </a:lnTo>
                      <a:lnTo>
                        <a:pt x="55" y="20"/>
                      </a:lnTo>
                      <a:lnTo>
                        <a:pt x="59" y="21"/>
                      </a:lnTo>
                      <a:lnTo>
                        <a:pt x="63" y="23"/>
                      </a:lnTo>
                      <a:lnTo>
                        <a:pt x="62" y="99"/>
                      </a:lnTo>
                      <a:close/>
                    </a:path>
                  </a:pathLst>
                </a:custGeom>
                <a:solidFill>
                  <a:srgbClr val="D6E5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59" name="Freeform 206"/>
                <p:cNvSpPr>
                  <a:spLocks/>
                </p:cNvSpPr>
                <p:nvPr/>
              </p:nvSpPr>
              <p:spPr bwMode="auto">
                <a:xfrm>
                  <a:off x="5641" y="3651"/>
                  <a:ext cx="21" cy="5"/>
                </a:xfrm>
                <a:custGeom>
                  <a:avLst/>
                  <a:gdLst>
                    <a:gd name="T0" fmla="*/ 0 w 21"/>
                    <a:gd name="T1" fmla="*/ 0 h 5"/>
                    <a:gd name="T2" fmla="*/ 21 w 21"/>
                    <a:gd name="T3" fmla="*/ 4 h 5"/>
                    <a:gd name="T4" fmla="*/ 18 w 21"/>
                    <a:gd name="T5" fmla="*/ 5 h 5"/>
                    <a:gd name="T6" fmla="*/ 16 w 21"/>
                    <a:gd name="T7" fmla="*/ 5 h 5"/>
                    <a:gd name="T8" fmla="*/ 13 w 21"/>
                    <a:gd name="T9" fmla="*/ 5 h 5"/>
                    <a:gd name="T10" fmla="*/ 11 w 21"/>
                    <a:gd name="T11" fmla="*/ 5 h 5"/>
                    <a:gd name="T12" fmla="*/ 8 w 21"/>
                    <a:gd name="T13" fmla="*/ 5 h 5"/>
                    <a:gd name="T14" fmla="*/ 5 w 21"/>
                    <a:gd name="T15" fmla="*/ 5 h 5"/>
                    <a:gd name="T16" fmla="*/ 2 w 21"/>
                    <a:gd name="T17" fmla="*/ 5 h 5"/>
                    <a:gd name="T18" fmla="*/ 0 w 21"/>
                    <a:gd name="T19" fmla="*/ 5 h 5"/>
                    <a:gd name="T20" fmla="*/ 0 w 21"/>
                    <a:gd name="T21" fmla="*/ 4 h 5"/>
                    <a:gd name="T22" fmla="*/ 0 w 21"/>
                    <a:gd name="T23" fmla="*/ 3 h 5"/>
                    <a:gd name="T24" fmla="*/ 0 w 21"/>
                    <a:gd name="T25" fmla="*/ 1 h 5"/>
                    <a:gd name="T26" fmla="*/ 0 w 21"/>
                    <a:gd name="T27" fmla="*/ 0 h 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21"/>
                    <a:gd name="T43" fmla="*/ 0 h 5"/>
                    <a:gd name="T44" fmla="*/ 21 w 21"/>
                    <a:gd name="T45" fmla="*/ 5 h 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21" h="5">
                      <a:moveTo>
                        <a:pt x="0" y="0"/>
                      </a:moveTo>
                      <a:lnTo>
                        <a:pt x="21" y="4"/>
                      </a:lnTo>
                      <a:lnTo>
                        <a:pt x="18" y="5"/>
                      </a:lnTo>
                      <a:lnTo>
                        <a:pt x="16" y="5"/>
                      </a:lnTo>
                      <a:lnTo>
                        <a:pt x="13" y="5"/>
                      </a:lnTo>
                      <a:lnTo>
                        <a:pt x="11" y="5"/>
                      </a:lnTo>
                      <a:lnTo>
                        <a:pt x="8" y="5"/>
                      </a:lnTo>
                      <a:lnTo>
                        <a:pt x="5" y="5"/>
                      </a:lnTo>
                      <a:lnTo>
                        <a:pt x="2" y="5"/>
                      </a:lnTo>
                      <a:lnTo>
                        <a:pt x="0" y="5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7C1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60" name="Freeform 207"/>
                <p:cNvSpPr>
                  <a:spLocks/>
                </p:cNvSpPr>
                <p:nvPr/>
              </p:nvSpPr>
              <p:spPr bwMode="auto">
                <a:xfrm>
                  <a:off x="5641" y="3627"/>
                  <a:ext cx="120" cy="28"/>
                </a:xfrm>
                <a:custGeom>
                  <a:avLst/>
                  <a:gdLst>
                    <a:gd name="T0" fmla="*/ 21 w 120"/>
                    <a:gd name="T1" fmla="*/ 28 h 28"/>
                    <a:gd name="T2" fmla="*/ 0 w 120"/>
                    <a:gd name="T3" fmla="*/ 24 h 28"/>
                    <a:gd name="T4" fmla="*/ 0 w 120"/>
                    <a:gd name="T5" fmla="*/ 18 h 28"/>
                    <a:gd name="T6" fmla="*/ 0 w 120"/>
                    <a:gd name="T7" fmla="*/ 12 h 28"/>
                    <a:gd name="T8" fmla="*/ 0 w 120"/>
                    <a:gd name="T9" fmla="*/ 6 h 28"/>
                    <a:gd name="T10" fmla="*/ 0 w 120"/>
                    <a:gd name="T11" fmla="*/ 0 h 28"/>
                    <a:gd name="T12" fmla="*/ 120 w 120"/>
                    <a:gd name="T13" fmla="*/ 25 h 28"/>
                    <a:gd name="T14" fmla="*/ 114 w 120"/>
                    <a:gd name="T15" fmla="*/ 25 h 28"/>
                    <a:gd name="T16" fmla="*/ 108 w 120"/>
                    <a:gd name="T17" fmla="*/ 25 h 28"/>
                    <a:gd name="T18" fmla="*/ 102 w 120"/>
                    <a:gd name="T19" fmla="*/ 25 h 28"/>
                    <a:gd name="T20" fmla="*/ 95 w 120"/>
                    <a:gd name="T21" fmla="*/ 26 h 28"/>
                    <a:gd name="T22" fmla="*/ 89 w 120"/>
                    <a:gd name="T23" fmla="*/ 26 h 28"/>
                    <a:gd name="T24" fmla="*/ 83 w 120"/>
                    <a:gd name="T25" fmla="*/ 26 h 28"/>
                    <a:gd name="T26" fmla="*/ 77 w 120"/>
                    <a:gd name="T27" fmla="*/ 26 h 28"/>
                    <a:gd name="T28" fmla="*/ 71 w 120"/>
                    <a:gd name="T29" fmla="*/ 27 h 28"/>
                    <a:gd name="T30" fmla="*/ 65 w 120"/>
                    <a:gd name="T31" fmla="*/ 27 h 28"/>
                    <a:gd name="T32" fmla="*/ 59 w 120"/>
                    <a:gd name="T33" fmla="*/ 27 h 28"/>
                    <a:gd name="T34" fmla="*/ 52 w 120"/>
                    <a:gd name="T35" fmla="*/ 27 h 28"/>
                    <a:gd name="T36" fmla="*/ 46 w 120"/>
                    <a:gd name="T37" fmla="*/ 27 h 28"/>
                    <a:gd name="T38" fmla="*/ 40 w 120"/>
                    <a:gd name="T39" fmla="*/ 28 h 28"/>
                    <a:gd name="T40" fmla="*/ 34 w 120"/>
                    <a:gd name="T41" fmla="*/ 28 h 28"/>
                    <a:gd name="T42" fmla="*/ 27 w 120"/>
                    <a:gd name="T43" fmla="*/ 28 h 28"/>
                    <a:gd name="T44" fmla="*/ 21 w 120"/>
                    <a:gd name="T45" fmla="*/ 28 h 28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20"/>
                    <a:gd name="T70" fmla="*/ 0 h 28"/>
                    <a:gd name="T71" fmla="*/ 120 w 120"/>
                    <a:gd name="T72" fmla="*/ 28 h 28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20" h="28">
                      <a:moveTo>
                        <a:pt x="21" y="28"/>
                      </a:move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120" y="25"/>
                      </a:lnTo>
                      <a:lnTo>
                        <a:pt x="114" y="25"/>
                      </a:lnTo>
                      <a:lnTo>
                        <a:pt x="108" y="25"/>
                      </a:lnTo>
                      <a:lnTo>
                        <a:pt x="102" y="25"/>
                      </a:lnTo>
                      <a:lnTo>
                        <a:pt x="95" y="26"/>
                      </a:lnTo>
                      <a:lnTo>
                        <a:pt x="89" y="26"/>
                      </a:lnTo>
                      <a:lnTo>
                        <a:pt x="83" y="26"/>
                      </a:lnTo>
                      <a:lnTo>
                        <a:pt x="77" y="26"/>
                      </a:lnTo>
                      <a:lnTo>
                        <a:pt x="71" y="27"/>
                      </a:lnTo>
                      <a:lnTo>
                        <a:pt x="65" y="27"/>
                      </a:lnTo>
                      <a:lnTo>
                        <a:pt x="59" y="27"/>
                      </a:lnTo>
                      <a:lnTo>
                        <a:pt x="52" y="27"/>
                      </a:lnTo>
                      <a:lnTo>
                        <a:pt x="46" y="27"/>
                      </a:lnTo>
                      <a:lnTo>
                        <a:pt x="40" y="28"/>
                      </a:lnTo>
                      <a:lnTo>
                        <a:pt x="34" y="28"/>
                      </a:lnTo>
                      <a:lnTo>
                        <a:pt x="27" y="28"/>
                      </a:lnTo>
                      <a:lnTo>
                        <a:pt x="21" y="28"/>
                      </a:lnTo>
                      <a:close/>
                    </a:path>
                  </a:pathLst>
                </a:custGeom>
                <a:solidFill>
                  <a:srgbClr val="B7C1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61" name="Freeform 208"/>
                <p:cNvSpPr>
                  <a:spLocks/>
                </p:cNvSpPr>
                <p:nvPr/>
              </p:nvSpPr>
              <p:spPr bwMode="auto">
                <a:xfrm>
                  <a:off x="5641" y="3604"/>
                  <a:ext cx="183" cy="48"/>
                </a:xfrm>
                <a:custGeom>
                  <a:avLst/>
                  <a:gdLst>
                    <a:gd name="T0" fmla="*/ 120 w 183"/>
                    <a:gd name="T1" fmla="*/ 48 h 48"/>
                    <a:gd name="T2" fmla="*/ 0 w 183"/>
                    <a:gd name="T3" fmla="*/ 23 h 48"/>
                    <a:gd name="T4" fmla="*/ 0 w 183"/>
                    <a:gd name="T5" fmla="*/ 17 h 48"/>
                    <a:gd name="T6" fmla="*/ 0 w 183"/>
                    <a:gd name="T7" fmla="*/ 11 h 48"/>
                    <a:gd name="T8" fmla="*/ 0 w 183"/>
                    <a:gd name="T9" fmla="*/ 6 h 48"/>
                    <a:gd name="T10" fmla="*/ 1 w 183"/>
                    <a:gd name="T11" fmla="*/ 0 h 48"/>
                    <a:gd name="T12" fmla="*/ 183 w 183"/>
                    <a:gd name="T13" fmla="*/ 37 h 48"/>
                    <a:gd name="T14" fmla="*/ 183 w 183"/>
                    <a:gd name="T15" fmla="*/ 39 h 48"/>
                    <a:gd name="T16" fmla="*/ 183 w 183"/>
                    <a:gd name="T17" fmla="*/ 41 h 48"/>
                    <a:gd name="T18" fmla="*/ 183 w 183"/>
                    <a:gd name="T19" fmla="*/ 43 h 48"/>
                    <a:gd name="T20" fmla="*/ 183 w 183"/>
                    <a:gd name="T21" fmla="*/ 45 h 48"/>
                    <a:gd name="T22" fmla="*/ 183 w 183"/>
                    <a:gd name="T23" fmla="*/ 45 h 48"/>
                    <a:gd name="T24" fmla="*/ 183 w 183"/>
                    <a:gd name="T25" fmla="*/ 45 h 48"/>
                    <a:gd name="T26" fmla="*/ 179 w 183"/>
                    <a:gd name="T27" fmla="*/ 45 h 48"/>
                    <a:gd name="T28" fmla="*/ 175 w 183"/>
                    <a:gd name="T29" fmla="*/ 45 h 48"/>
                    <a:gd name="T30" fmla="*/ 171 w 183"/>
                    <a:gd name="T31" fmla="*/ 45 h 48"/>
                    <a:gd name="T32" fmla="*/ 167 w 183"/>
                    <a:gd name="T33" fmla="*/ 46 h 48"/>
                    <a:gd name="T34" fmla="*/ 163 w 183"/>
                    <a:gd name="T35" fmla="*/ 46 h 48"/>
                    <a:gd name="T36" fmla="*/ 159 w 183"/>
                    <a:gd name="T37" fmla="*/ 46 h 48"/>
                    <a:gd name="T38" fmla="*/ 155 w 183"/>
                    <a:gd name="T39" fmla="*/ 46 h 48"/>
                    <a:gd name="T40" fmla="*/ 151 w 183"/>
                    <a:gd name="T41" fmla="*/ 46 h 48"/>
                    <a:gd name="T42" fmla="*/ 147 w 183"/>
                    <a:gd name="T43" fmla="*/ 47 h 48"/>
                    <a:gd name="T44" fmla="*/ 143 w 183"/>
                    <a:gd name="T45" fmla="*/ 47 h 48"/>
                    <a:gd name="T46" fmla="*/ 139 w 183"/>
                    <a:gd name="T47" fmla="*/ 47 h 48"/>
                    <a:gd name="T48" fmla="*/ 135 w 183"/>
                    <a:gd name="T49" fmla="*/ 47 h 48"/>
                    <a:gd name="T50" fmla="*/ 132 w 183"/>
                    <a:gd name="T51" fmla="*/ 47 h 48"/>
                    <a:gd name="T52" fmla="*/ 128 w 183"/>
                    <a:gd name="T53" fmla="*/ 47 h 48"/>
                    <a:gd name="T54" fmla="*/ 124 w 183"/>
                    <a:gd name="T55" fmla="*/ 47 h 48"/>
                    <a:gd name="T56" fmla="*/ 120 w 183"/>
                    <a:gd name="T57" fmla="*/ 48 h 48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83"/>
                    <a:gd name="T88" fmla="*/ 0 h 48"/>
                    <a:gd name="T89" fmla="*/ 183 w 183"/>
                    <a:gd name="T90" fmla="*/ 48 h 48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83" h="48">
                      <a:moveTo>
                        <a:pt x="120" y="48"/>
                      </a:move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0" y="11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183" y="37"/>
                      </a:lnTo>
                      <a:lnTo>
                        <a:pt x="183" y="39"/>
                      </a:lnTo>
                      <a:lnTo>
                        <a:pt x="183" y="41"/>
                      </a:lnTo>
                      <a:lnTo>
                        <a:pt x="183" y="43"/>
                      </a:lnTo>
                      <a:lnTo>
                        <a:pt x="183" y="45"/>
                      </a:lnTo>
                      <a:lnTo>
                        <a:pt x="179" y="45"/>
                      </a:lnTo>
                      <a:lnTo>
                        <a:pt x="175" y="45"/>
                      </a:lnTo>
                      <a:lnTo>
                        <a:pt x="171" y="45"/>
                      </a:lnTo>
                      <a:lnTo>
                        <a:pt x="167" y="46"/>
                      </a:lnTo>
                      <a:lnTo>
                        <a:pt x="163" y="46"/>
                      </a:lnTo>
                      <a:lnTo>
                        <a:pt x="159" y="46"/>
                      </a:lnTo>
                      <a:lnTo>
                        <a:pt x="155" y="46"/>
                      </a:lnTo>
                      <a:lnTo>
                        <a:pt x="151" y="46"/>
                      </a:lnTo>
                      <a:lnTo>
                        <a:pt x="147" y="47"/>
                      </a:lnTo>
                      <a:lnTo>
                        <a:pt x="143" y="47"/>
                      </a:lnTo>
                      <a:lnTo>
                        <a:pt x="139" y="47"/>
                      </a:lnTo>
                      <a:lnTo>
                        <a:pt x="135" y="47"/>
                      </a:lnTo>
                      <a:lnTo>
                        <a:pt x="132" y="47"/>
                      </a:lnTo>
                      <a:lnTo>
                        <a:pt x="128" y="47"/>
                      </a:lnTo>
                      <a:lnTo>
                        <a:pt x="124" y="47"/>
                      </a:lnTo>
                      <a:lnTo>
                        <a:pt x="120" y="48"/>
                      </a:lnTo>
                      <a:close/>
                    </a:path>
                  </a:pathLst>
                </a:custGeom>
                <a:solidFill>
                  <a:srgbClr val="BFC9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62" name="Freeform 209"/>
                <p:cNvSpPr>
                  <a:spLocks/>
                </p:cNvSpPr>
                <p:nvPr/>
              </p:nvSpPr>
              <p:spPr bwMode="auto">
                <a:xfrm>
                  <a:off x="5642" y="3580"/>
                  <a:ext cx="183" cy="61"/>
                </a:xfrm>
                <a:custGeom>
                  <a:avLst/>
                  <a:gdLst>
                    <a:gd name="T0" fmla="*/ 182 w 183"/>
                    <a:gd name="T1" fmla="*/ 61 h 61"/>
                    <a:gd name="T2" fmla="*/ 0 w 183"/>
                    <a:gd name="T3" fmla="*/ 24 h 61"/>
                    <a:gd name="T4" fmla="*/ 0 w 183"/>
                    <a:gd name="T5" fmla="*/ 18 h 61"/>
                    <a:gd name="T6" fmla="*/ 0 w 183"/>
                    <a:gd name="T7" fmla="*/ 12 h 61"/>
                    <a:gd name="T8" fmla="*/ 0 w 183"/>
                    <a:gd name="T9" fmla="*/ 6 h 61"/>
                    <a:gd name="T10" fmla="*/ 0 w 183"/>
                    <a:gd name="T11" fmla="*/ 0 h 61"/>
                    <a:gd name="T12" fmla="*/ 183 w 183"/>
                    <a:gd name="T13" fmla="*/ 37 h 61"/>
                    <a:gd name="T14" fmla="*/ 182 w 183"/>
                    <a:gd name="T15" fmla="*/ 43 h 61"/>
                    <a:gd name="T16" fmla="*/ 182 w 183"/>
                    <a:gd name="T17" fmla="*/ 49 h 61"/>
                    <a:gd name="T18" fmla="*/ 182 w 183"/>
                    <a:gd name="T19" fmla="*/ 55 h 61"/>
                    <a:gd name="T20" fmla="*/ 182 w 183"/>
                    <a:gd name="T21" fmla="*/ 61 h 6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83"/>
                    <a:gd name="T34" fmla="*/ 0 h 61"/>
                    <a:gd name="T35" fmla="*/ 183 w 183"/>
                    <a:gd name="T36" fmla="*/ 61 h 6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83" h="61">
                      <a:moveTo>
                        <a:pt x="182" y="61"/>
                      </a:move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183" y="37"/>
                      </a:lnTo>
                      <a:lnTo>
                        <a:pt x="182" y="43"/>
                      </a:lnTo>
                      <a:lnTo>
                        <a:pt x="182" y="49"/>
                      </a:lnTo>
                      <a:lnTo>
                        <a:pt x="182" y="55"/>
                      </a:lnTo>
                      <a:lnTo>
                        <a:pt x="182" y="61"/>
                      </a:lnTo>
                      <a:close/>
                    </a:path>
                  </a:pathLst>
                </a:custGeom>
                <a:solidFill>
                  <a:srgbClr val="C6CE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63" name="Freeform 210"/>
                <p:cNvSpPr>
                  <a:spLocks/>
                </p:cNvSpPr>
                <p:nvPr/>
              </p:nvSpPr>
              <p:spPr bwMode="auto">
                <a:xfrm>
                  <a:off x="5642" y="3556"/>
                  <a:ext cx="184" cy="61"/>
                </a:xfrm>
                <a:custGeom>
                  <a:avLst/>
                  <a:gdLst>
                    <a:gd name="T0" fmla="*/ 183 w 184"/>
                    <a:gd name="T1" fmla="*/ 61 h 61"/>
                    <a:gd name="T2" fmla="*/ 0 w 184"/>
                    <a:gd name="T3" fmla="*/ 24 h 61"/>
                    <a:gd name="T4" fmla="*/ 0 w 184"/>
                    <a:gd name="T5" fmla="*/ 18 h 61"/>
                    <a:gd name="T6" fmla="*/ 1 w 184"/>
                    <a:gd name="T7" fmla="*/ 12 h 61"/>
                    <a:gd name="T8" fmla="*/ 1 w 184"/>
                    <a:gd name="T9" fmla="*/ 6 h 61"/>
                    <a:gd name="T10" fmla="*/ 1 w 184"/>
                    <a:gd name="T11" fmla="*/ 0 h 61"/>
                    <a:gd name="T12" fmla="*/ 184 w 184"/>
                    <a:gd name="T13" fmla="*/ 38 h 61"/>
                    <a:gd name="T14" fmla="*/ 183 w 184"/>
                    <a:gd name="T15" fmla="*/ 43 h 61"/>
                    <a:gd name="T16" fmla="*/ 183 w 184"/>
                    <a:gd name="T17" fmla="*/ 49 h 61"/>
                    <a:gd name="T18" fmla="*/ 183 w 184"/>
                    <a:gd name="T19" fmla="*/ 55 h 61"/>
                    <a:gd name="T20" fmla="*/ 183 w 184"/>
                    <a:gd name="T21" fmla="*/ 61 h 6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84"/>
                    <a:gd name="T34" fmla="*/ 0 h 61"/>
                    <a:gd name="T35" fmla="*/ 184 w 184"/>
                    <a:gd name="T36" fmla="*/ 61 h 6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84" h="61">
                      <a:moveTo>
                        <a:pt x="183" y="61"/>
                      </a:move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1" y="12"/>
                      </a:lnTo>
                      <a:lnTo>
                        <a:pt x="1" y="6"/>
                      </a:lnTo>
                      <a:lnTo>
                        <a:pt x="1" y="0"/>
                      </a:lnTo>
                      <a:lnTo>
                        <a:pt x="184" y="38"/>
                      </a:lnTo>
                      <a:lnTo>
                        <a:pt x="183" y="43"/>
                      </a:lnTo>
                      <a:lnTo>
                        <a:pt x="183" y="49"/>
                      </a:lnTo>
                      <a:lnTo>
                        <a:pt x="183" y="55"/>
                      </a:lnTo>
                      <a:lnTo>
                        <a:pt x="183" y="61"/>
                      </a:lnTo>
                      <a:close/>
                    </a:path>
                  </a:pathLst>
                </a:custGeom>
                <a:solidFill>
                  <a:srgbClr val="CED6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64" name="Freeform 211"/>
                <p:cNvSpPr>
                  <a:spLocks/>
                </p:cNvSpPr>
                <p:nvPr/>
              </p:nvSpPr>
              <p:spPr bwMode="auto">
                <a:xfrm>
                  <a:off x="5643" y="3533"/>
                  <a:ext cx="184" cy="61"/>
                </a:xfrm>
                <a:custGeom>
                  <a:avLst/>
                  <a:gdLst>
                    <a:gd name="T0" fmla="*/ 183 w 184"/>
                    <a:gd name="T1" fmla="*/ 61 h 61"/>
                    <a:gd name="T2" fmla="*/ 0 w 184"/>
                    <a:gd name="T3" fmla="*/ 23 h 61"/>
                    <a:gd name="T4" fmla="*/ 0 w 184"/>
                    <a:gd name="T5" fmla="*/ 17 h 61"/>
                    <a:gd name="T6" fmla="*/ 0 w 184"/>
                    <a:gd name="T7" fmla="*/ 12 h 61"/>
                    <a:gd name="T8" fmla="*/ 0 w 184"/>
                    <a:gd name="T9" fmla="*/ 6 h 61"/>
                    <a:gd name="T10" fmla="*/ 0 w 184"/>
                    <a:gd name="T11" fmla="*/ 0 h 61"/>
                    <a:gd name="T12" fmla="*/ 184 w 184"/>
                    <a:gd name="T13" fmla="*/ 37 h 61"/>
                    <a:gd name="T14" fmla="*/ 183 w 184"/>
                    <a:gd name="T15" fmla="*/ 43 h 61"/>
                    <a:gd name="T16" fmla="*/ 183 w 184"/>
                    <a:gd name="T17" fmla="*/ 49 h 61"/>
                    <a:gd name="T18" fmla="*/ 183 w 184"/>
                    <a:gd name="T19" fmla="*/ 55 h 61"/>
                    <a:gd name="T20" fmla="*/ 183 w 184"/>
                    <a:gd name="T21" fmla="*/ 61 h 6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84"/>
                    <a:gd name="T34" fmla="*/ 0 h 61"/>
                    <a:gd name="T35" fmla="*/ 184 w 184"/>
                    <a:gd name="T36" fmla="*/ 61 h 6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84" h="61">
                      <a:moveTo>
                        <a:pt x="183" y="61"/>
                      </a:moveTo>
                      <a:lnTo>
                        <a:pt x="0" y="23"/>
                      </a:lnTo>
                      <a:lnTo>
                        <a:pt x="0" y="17"/>
                      </a:lnTo>
                      <a:lnTo>
                        <a:pt x="0" y="12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184" y="37"/>
                      </a:lnTo>
                      <a:lnTo>
                        <a:pt x="183" y="43"/>
                      </a:lnTo>
                      <a:lnTo>
                        <a:pt x="183" y="49"/>
                      </a:lnTo>
                      <a:lnTo>
                        <a:pt x="183" y="55"/>
                      </a:lnTo>
                      <a:lnTo>
                        <a:pt x="183" y="61"/>
                      </a:lnTo>
                      <a:close/>
                    </a:path>
                  </a:pathLst>
                </a:custGeom>
                <a:solidFill>
                  <a:srgbClr val="D6DD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65" name="Freeform 212"/>
                <p:cNvSpPr>
                  <a:spLocks/>
                </p:cNvSpPr>
                <p:nvPr/>
              </p:nvSpPr>
              <p:spPr bwMode="auto">
                <a:xfrm>
                  <a:off x="5643" y="3513"/>
                  <a:ext cx="185" cy="57"/>
                </a:xfrm>
                <a:custGeom>
                  <a:avLst/>
                  <a:gdLst>
                    <a:gd name="T0" fmla="*/ 184 w 185"/>
                    <a:gd name="T1" fmla="*/ 57 h 57"/>
                    <a:gd name="T2" fmla="*/ 0 w 185"/>
                    <a:gd name="T3" fmla="*/ 20 h 57"/>
                    <a:gd name="T4" fmla="*/ 0 w 185"/>
                    <a:gd name="T5" fmla="*/ 15 h 57"/>
                    <a:gd name="T6" fmla="*/ 1 w 185"/>
                    <a:gd name="T7" fmla="*/ 11 h 57"/>
                    <a:gd name="T8" fmla="*/ 1 w 185"/>
                    <a:gd name="T9" fmla="*/ 7 h 57"/>
                    <a:gd name="T10" fmla="*/ 1 w 185"/>
                    <a:gd name="T11" fmla="*/ 2 h 57"/>
                    <a:gd name="T12" fmla="*/ 1 w 185"/>
                    <a:gd name="T13" fmla="*/ 2 h 57"/>
                    <a:gd name="T14" fmla="*/ 3 w 185"/>
                    <a:gd name="T15" fmla="*/ 2 h 57"/>
                    <a:gd name="T16" fmla="*/ 6 w 185"/>
                    <a:gd name="T17" fmla="*/ 2 h 57"/>
                    <a:gd name="T18" fmla="*/ 8 w 185"/>
                    <a:gd name="T19" fmla="*/ 1 h 57"/>
                    <a:gd name="T20" fmla="*/ 11 w 185"/>
                    <a:gd name="T21" fmla="*/ 1 h 57"/>
                    <a:gd name="T22" fmla="*/ 13 w 185"/>
                    <a:gd name="T23" fmla="*/ 1 h 57"/>
                    <a:gd name="T24" fmla="*/ 16 w 185"/>
                    <a:gd name="T25" fmla="*/ 1 h 57"/>
                    <a:gd name="T26" fmla="*/ 19 w 185"/>
                    <a:gd name="T27" fmla="*/ 1 h 57"/>
                    <a:gd name="T28" fmla="*/ 21 w 185"/>
                    <a:gd name="T29" fmla="*/ 0 h 57"/>
                    <a:gd name="T30" fmla="*/ 185 w 185"/>
                    <a:gd name="T31" fmla="*/ 33 h 57"/>
                    <a:gd name="T32" fmla="*/ 184 w 185"/>
                    <a:gd name="T33" fmla="*/ 39 h 57"/>
                    <a:gd name="T34" fmla="*/ 184 w 185"/>
                    <a:gd name="T35" fmla="*/ 45 h 57"/>
                    <a:gd name="T36" fmla="*/ 184 w 185"/>
                    <a:gd name="T37" fmla="*/ 51 h 57"/>
                    <a:gd name="T38" fmla="*/ 184 w 185"/>
                    <a:gd name="T39" fmla="*/ 57 h 5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85"/>
                    <a:gd name="T61" fmla="*/ 0 h 57"/>
                    <a:gd name="T62" fmla="*/ 185 w 185"/>
                    <a:gd name="T63" fmla="*/ 57 h 57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85" h="57">
                      <a:moveTo>
                        <a:pt x="184" y="57"/>
                      </a:moveTo>
                      <a:lnTo>
                        <a:pt x="0" y="20"/>
                      </a:lnTo>
                      <a:lnTo>
                        <a:pt x="0" y="15"/>
                      </a:lnTo>
                      <a:lnTo>
                        <a:pt x="1" y="11"/>
                      </a:lnTo>
                      <a:lnTo>
                        <a:pt x="1" y="7"/>
                      </a:lnTo>
                      <a:lnTo>
                        <a:pt x="1" y="2"/>
                      </a:lnTo>
                      <a:lnTo>
                        <a:pt x="3" y="2"/>
                      </a:lnTo>
                      <a:lnTo>
                        <a:pt x="6" y="2"/>
                      </a:lnTo>
                      <a:lnTo>
                        <a:pt x="8" y="1"/>
                      </a:lnTo>
                      <a:lnTo>
                        <a:pt x="11" y="1"/>
                      </a:lnTo>
                      <a:lnTo>
                        <a:pt x="13" y="1"/>
                      </a:lnTo>
                      <a:lnTo>
                        <a:pt x="16" y="1"/>
                      </a:lnTo>
                      <a:lnTo>
                        <a:pt x="19" y="1"/>
                      </a:lnTo>
                      <a:lnTo>
                        <a:pt x="21" y="0"/>
                      </a:lnTo>
                      <a:lnTo>
                        <a:pt x="185" y="33"/>
                      </a:lnTo>
                      <a:lnTo>
                        <a:pt x="184" y="39"/>
                      </a:lnTo>
                      <a:lnTo>
                        <a:pt x="184" y="45"/>
                      </a:lnTo>
                      <a:lnTo>
                        <a:pt x="184" y="51"/>
                      </a:lnTo>
                      <a:lnTo>
                        <a:pt x="184" y="57"/>
                      </a:lnTo>
                      <a:close/>
                    </a:path>
                  </a:pathLst>
                </a:custGeom>
                <a:solidFill>
                  <a:srgbClr val="E0E2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66" name="Freeform 213"/>
                <p:cNvSpPr>
                  <a:spLocks/>
                </p:cNvSpPr>
                <p:nvPr/>
              </p:nvSpPr>
              <p:spPr bwMode="auto">
                <a:xfrm>
                  <a:off x="5664" y="3505"/>
                  <a:ext cx="164" cy="41"/>
                </a:xfrm>
                <a:custGeom>
                  <a:avLst/>
                  <a:gdLst>
                    <a:gd name="T0" fmla="*/ 164 w 164"/>
                    <a:gd name="T1" fmla="*/ 41 h 41"/>
                    <a:gd name="T2" fmla="*/ 0 w 164"/>
                    <a:gd name="T3" fmla="*/ 8 h 41"/>
                    <a:gd name="T4" fmla="*/ 3 w 164"/>
                    <a:gd name="T5" fmla="*/ 8 h 41"/>
                    <a:gd name="T6" fmla="*/ 6 w 164"/>
                    <a:gd name="T7" fmla="*/ 8 h 41"/>
                    <a:gd name="T8" fmla="*/ 9 w 164"/>
                    <a:gd name="T9" fmla="*/ 7 h 41"/>
                    <a:gd name="T10" fmla="*/ 12 w 164"/>
                    <a:gd name="T11" fmla="*/ 7 h 41"/>
                    <a:gd name="T12" fmla="*/ 15 w 164"/>
                    <a:gd name="T13" fmla="*/ 7 h 41"/>
                    <a:gd name="T14" fmla="*/ 18 w 164"/>
                    <a:gd name="T15" fmla="*/ 7 h 41"/>
                    <a:gd name="T16" fmla="*/ 21 w 164"/>
                    <a:gd name="T17" fmla="*/ 6 h 41"/>
                    <a:gd name="T18" fmla="*/ 24 w 164"/>
                    <a:gd name="T19" fmla="*/ 6 h 41"/>
                    <a:gd name="T20" fmla="*/ 28 w 164"/>
                    <a:gd name="T21" fmla="*/ 6 h 41"/>
                    <a:gd name="T22" fmla="*/ 31 w 164"/>
                    <a:gd name="T23" fmla="*/ 6 h 41"/>
                    <a:gd name="T24" fmla="*/ 34 w 164"/>
                    <a:gd name="T25" fmla="*/ 5 h 41"/>
                    <a:gd name="T26" fmla="*/ 38 w 164"/>
                    <a:gd name="T27" fmla="*/ 5 h 41"/>
                    <a:gd name="T28" fmla="*/ 41 w 164"/>
                    <a:gd name="T29" fmla="*/ 4 h 41"/>
                    <a:gd name="T30" fmla="*/ 45 w 164"/>
                    <a:gd name="T31" fmla="*/ 4 h 41"/>
                    <a:gd name="T32" fmla="*/ 48 w 164"/>
                    <a:gd name="T33" fmla="*/ 3 h 41"/>
                    <a:gd name="T34" fmla="*/ 51 w 164"/>
                    <a:gd name="T35" fmla="*/ 3 h 41"/>
                    <a:gd name="T36" fmla="*/ 55 w 164"/>
                    <a:gd name="T37" fmla="*/ 3 h 41"/>
                    <a:gd name="T38" fmla="*/ 58 w 164"/>
                    <a:gd name="T39" fmla="*/ 2 h 41"/>
                    <a:gd name="T40" fmla="*/ 62 w 164"/>
                    <a:gd name="T41" fmla="*/ 2 h 41"/>
                    <a:gd name="T42" fmla="*/ 65 w 164"/>
                    <a:gd name="T43" fmla="*/ 2 h 41"/>
                    <a:gd name="T44" fmla="*/ 69 w 164"/>
                    <a:gd name="T45" fmla="*/ 1 h 41"/>
                    <a:gd name="T46" fmla="*/ 72 w 164"/>
                    <a:gd name="T47" fmla="*/ 1 h 41"/>
                    <a:gd name="T48" fmla="*/ 76 w 164"/>
                    <a:gd name="T49" fmla="*/ 1 h 41"/>
                    <a:gd name="T50" fmla="*/ 79 w 164"/>
                    <a:gd name="T51" fmla="*/ 0 h 41"/>
                    <a:gd name="T52" fmla="*/ 164 w 164"/>
                    <a:gd name="T53" fmla="*/ 18 h 41"/>
                    <a:gd name="T54" fmla="*/ 164 w 164"/>
                    <a:gd name="T55" fmla="*/ 24 h 41"/>
                    <a:gd name="T56" fmla="*/ 164 w 164"/>
                    <a:gd name="T57" fmla="*/ 30 h 41"/>
                    <a:gd name="T58" fmla="*/ 164 w 164"/>
                    <a:gd name="T59" fmla="*/ 35 h 41"/>
                    <a:gd name="T60" fmla="*/ 164 w 164"/>
                    <a:gd name="T61" fmla="*/ 41 h 41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64"/>
                    <a:gd name="T94" fmla="*/ 0 h 41"/>
                    <a:gd name="T95" fmla="*/ 164 w 164"/>
                    <a:gd name="T96" fmla="*/ 41 h 41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64" h="41">
                      <a:moveTo>
                        <a:pt x="164" y="41"/>
                      </a:moveTo>
                      <a:lnTo>
                        <a:pt x="0" y="8"/>
                      </a:lnTo>
                      <a:lnTo>
                        <a:pt x="3" y="8"/>
                      </a:lnTo>
                      <a:lnTo>
                        <a:pt x="6" y="8"/>
                      </a:lnTo>
                      <a:lnTo>
                        <a:pt x="9" y="7"/>
                      </a:lnTo>
                      <a:lnTo>
                        <a:pt x="12" y="7"/>
                      </a:lnTo>
                      <a:lnTo>
                        <a:pt x="15" y="7"/>
                      </a:lnTo>
                      <a:lnTo>
                        <a:pt x="18" y="7"/>
                      </a:lnTo>
                      <a:lnTo>
                        <a:pt x="21" y="6"/>
                      </a:lnTo>
                      <a:lnTo>
                        <a:pt x="24" y="6"/>
                      </a:lnTo>
                      <a:lnTo>
                        <a:pt x="28" y="6"/>
                      </a:lnTo>
                      <a:lnTo>
                        <a:pt x="31" y="6"/>
                      </a:lnTo>
                      <a:lnTo>
                        <a:pt x="34" y="5"/>
                      </a:lnTo>
                      <a:lnTo>
                        <a:pt x="38" y="5"/>
                      </a:lnTo>
                      <a:lnTo>
                        <a:pt x="41" y="4"/>
                      </a:lnTo>
                      <a:lnTo>
                        <a:pt x="45" y="4"/>
                      </a:lnTo>
                      <a:lnTo>
                        <a:pt x="48" y="3"/>
                      </a:lnTo>
                      <a:lnTo>
                        <a:pt x="51" y="3"/>
                      </a:lnTo>
                      <a:lnTo>
                        <a:pt x="55" y="3"/>
                      </a:lnTo>
                      <a:lnTo>
                        <a:pt x="58" y="2"/>
                      </a:lnTo>
                      <a:lnTo>
                        <a:pt x="62" y="2"/>
                      </a:lnTo>
                      <a:lnTo>
                        <a:pt x="65" y="2"/>
                      </a:lnTo>
                      <a:lnTo>
                        <a:pt x="69" y="1"/>
                      </a:lnTo>
                      <a:lnTo>
                        <a:pt x="72" y="1"/>
                      </a:lnTo>
                      <a:lnTo>
                        <a:pt x="76" y="1"/>
                      </a:lnTo>
                      <a:lnTo>
                        <a:pt x="79" y="0"/>
                      </a:lnTo>
                      <a:lnTo>
                        <a:pt x="164" y="18"/>
                      </a:lnTo>
                      <a:lnTo>
                        <a:pt x="164" y="24"/>
                      </a:lnTo>
                      <a:lnTo>
                        <a:pt x="164" y="30"/>
                      </a:lnTo>
                      <a:lnTo>
                        <a:pt x="164" y="35"/>
                      </a:lnTo>
                      <a:lnTo>
                        <a:pt x="164" y="41"/>
                      </a:lnTo>
                      <a:close/>
                    </a:path>
                  </a:pathLst>
                </a:custGeom>
                <a:solidFill>
                  <a:srgbClr val="E8EA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67" name="Freeform 214"/>
                <p:cNvSpPr>
                  <a:spLocks/>
                </p:cNvSpPr>
                <p:nvPr/>
              </p:nvSpPr>
              <p:spPr bwMode="auto">
                <a:xfrm>
                  <a:off x="5743" y="3499"/>
                  <a:ext cx="85" cy="24"/>
                </a:xfrm>
                <a:custGeom>
                  <a:avLst/>
                  <a:gdLst>
                    <a:gd name="T0" fmla="*/ 85 w 85"/>
                    <a:gd name="T1" fmla="*/ 24 h 24"/>
                    <a:gd name="T2" fmla="*/ 0 w 85"/>
                    <a:gd name="T3" fmla="*/ 6 h 24"/>
                    <a:gd name="T4" fmla="*/ 6 w 85"/>
                    <a:gd name="T5" fmla="*/ 6 h 24"/>
                    <a:gd name="T6" fmla="*/ 11 w 85"/>
                    <a:gd name="T7" fmla="*/ 6 h 24"/>
                    <a:gd name="T8" fmla="*/ 17 w 85"/>
                    <a:gd name="T9" fmla="*/ 5 h 24"/>
                    <a:gd name="T10" fmla="*/ 22 w 85"/>
                    <a:gd name="T11" fmla="*/ 5 h 24"/>
                    <a:gd name="T12" fmla="*/ 28 w 85"/>
                    <a:gd name="T13" fmla="*/ 4 h 24"/>
                    <a:gd name="T14" fmla="*/ 33 w 85"/>
                    <a:gd name="T15" fmla="*/ 4 h 24"/>
                    <a:gd name="T16" fmla="*/ 38 w 85"/>
                    <a:gd name="T17" fmla="*/ 3 h 24"/>
                    <a:gd name="T18" fmla="*/ 44 w 85"/>
                    <a:gd name="T19" fmla="*/ 3 h 24"/>
                    <a:gd name="T20" fmla="*/ 49 w 85"/>
                    <a:gd name="T21" fmla="*/ 3 h 24"/>
                    <a:gd name="T22" fmla="*/ 54 w 85"/>
                    <a:gd name="T23" fmla="*/ 2 h 24"/>
                    <a:gd name="T24" fmla="*/ 60 w 85"/>
                    <a:gd name="T25" fmla="*/ 2 h 24"/>
                    <a:gd name="T26" fmla="*/ 65 w 85"/>
                    <a:gd name="T27" fmla="*/ 2 h 24"/>
                    <a:gd name="T28" fmla="*/ 70 w 85"/>
                    <a:gd name="T29" fmla="*/ 1 h 24"/>
                    <a:gd name="T30" fmla="*/ 75 w 85"/>
                    <a:gd name="T31" fmla="*/ 1 h 24"/>
                    <a:gd name="T32" fmla="*/ 80 w 85"/>
                    <a:gd name="T33" fmla="*/ 1 h 24"/>
                    <a:gd name="T34" fmla="*/ 85 w 85"/>
                    <a:gd name="T35" fmla="*/ 0 h 24"/>
                    <a:gd name="T36" fmla="*/ 85 w 85"/>
                    <a:gd name="T37" fmla="*/ 6 h 24"/>
                    <a:gd name="T38" fmla="*/ 85 w 85"/>
                    <a:gd name="T39" fmla="*/ 12 h 24"/>
                    <a:gd name="T40" fmla="*/ 85 w 85"/>
                    <a:gd name="T41" fmla="*/ 18 h 24"/>
                    <a:gd name="T42" fmla="*/ 85 w 85"/>
                    <a:gd name="T43" fmla="*/ 24 h 24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85"/>
                    <a:gd name="T67" fmla="*/ 0 h 24"/>
                    <a:gd name="T68" fmla="*/ 85 w 85"/>
                    <a:gd name="T69" fmla="*/ 24 h 24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85" h="24">
                      <a:moveTo>
                        <a:pt x="85" y="24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11" y="6"/>
                      </a:lnTo>
                      <a:lnTo>
                        <a:pt x="17" y="5"/>
                      </a:lnTo>
                      <a:lnTo>
                        <a:pt x="22" y="5"/>
                      </a:lnTo>
                      <a:lnTo>
                        <a:pt x="28" y="4"/>
                      </a:lnTo>
                      <a:lnTo>
                        <a:pt x="33" y="4"/>
                      </a:lnTo>
                      <a:lnTo>
                        <a:pt x="38" y="3"/>
                      </a:lnTo>
                      <a:lnTo>
                        <a:pt x="44" y="3"/>
                      </a:lnTo>
                      <a:lnTo>
                        <a:pt x="49" y="3"/>
                      </a:lnTo>
                      <a:lnTo>
                        <a:pt x="54" y="2"/>
                      </a:lnTo>
                      <a:lnTo>
                        <a:pt x="60" y="2"/>
                      </a:lnTo>
                      <a:lnTo>
                        <a:pt x="65" y="2"/>
                      </a:lnTo>
                      <a:lnTo>
                        <a:pt x="70" y="1"/>
                      </a:lnTo>
                      <a:lnTo>
                        <a:pt x="75" y="1"/>
                      </a:lnTo>
                      <a:lnTo>
                        <a:pt x="80" y="1"/>
                      </a:lnTo>
                      <a:lnTo>
                        <a:pt x="85" y="0"/>
                      </a:lnTo>
                      <a:lnTo>
                        <a:pt x="85" y="6"/>
                      </a:lnTo>
                      <a:lnTo>
                        <a:pt x="85" y="12"/>
                      </a:lnTo>
                      <a:lnTo>
                        <a:pt x="85" y="18"/>
                      </a:lnTo>
                      <a:lnTo>
                        <a:pt x="85" y="24"/>
                      </a:lnTo>
                      <a:close/>
                    </a:path>
                  </a:pathLst>
                </a:custGeom>
                <a:solidFill>
                  <a:srgbClr val="EFF2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68" name="Freeform 215"/>
                <p:cNvSpPr>
                  <a:spLocks/>
                </p:cNvSpPr>
                <p:nvPr/>
              </p:nvSpPr>
              <p:spPr bwMode="auto">
                <a:xfrm>
                  <a:off x="6066" y="3577"/>
                  <a:ext cx="53" cy="20"/>
                </a:xfrm>
                <a:custGeom>
                  <a:avLst/>
                  <a:gdLst>
                    <a:gd name="T0" fmla="*/ 0 w 53"/>
                    <a:gd name="T1" fmla="*/ 0 h 20"/>
                    <a:gd name="T2" fmla="*/ 53 w 53"/>
                    <a:gd name="T3" fmla="*/ 20 h 20"/>
                    <a:gd name="T4" fmla="*/ 0 w 53"/>
                    <a:gd name="T5" fmla="*/ 1 h 20"/>
                    <a:gd name="T6" fmla="*/ 0 w 53"/>
                    <a:gd name="T7" fmla="*/ 1 h 20"/>
                    <a:gd name="T8" fmla="*/ 0 w 53"/>
                    <a:gd name="T9" fmla="*/ 0 h 20"/>
                    <a:gd name="T10" fmla="*/ 0 w 53"/>
                    <a:gd name="T11" fmla="*/ 0 h 20"/>
                    <a:gd name="T12" fmla="*/ 0 w 53"/>
                    <a:gd name="T13" fmla="*/ 0 h 2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3"/>
                    <a:gd name="T22" fmla="*/ 0 h 20"/>
                    <a:gd name="T23" fmla="*/ 53 w 53"/>
                    <a:gd name="T24" fmla="*/ 20 h 2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3" h="20">
                      <a:moveTo>
                        <a:pt x="0" y="0"/>
                      </a:moveTo>
                      <a:lnTo>
                        <a:pt x="53" y="20"/>
                      </a:lnTo>
                      <a:lnTo>
                        <a:pt x="0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6CE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69" name="Freeform 216"/>
                <p:cNvSpPr>
                  <a:spLocks/>
                </p:cNvSpPr>
                <p:nvPr/>
              </p:nvSpPr>
              <p:spPr bwMode="auto">
                <a:xfrm>
                  <a:off x="6065" y="3566"/>
                  <a:ext cx="117" cy="54"/>
                </a:xfrm>
                <a:custGeom>
                  <a:avLst/>
                  <a:gdLst>
                    <a:gd name="T0" fmla="*/ 54 w 117"/>
                    <a:gd name="T1" fmla="*/ 31 h 54"/>
                    <a:gd name="T2" fmla="*/ 1 w 117"/>
                    <a:gd name="T3" fmla="*/ 11 h 54"/>
                    <a:gd name="T4" fmla="*/ 1 w 117"/>
                    <a:gd name="T5" fmla="*/ 8 h 54"/>
                    <a:gd name="T6" fmla="*/ 1 w 117"/>
                    <a:gd name="T7" fmla="*/ 5 h 54"/>
                    <a:gd name="T8" fmla="*/ 1 w 117"/>
                    <a:gd name="T9" fmla="*/ 2 h 54"/>
                    <a:gd name="T10" fmla="*/ 0 w 117"/>
                    <a:gd name="T11" fmla="*/ 0 h 54"/>
                    <a:gd name="T12" fmla="*/ 117 w 117"/>
                    <a:gd name="T13" fmla="*/ 44 h 54"/>
                    <a:gd name="T14" fmla="*/ 117 w 117"/>
                    <a:gd name="T15" fmla="*/ 54 h 54"/>
                    <a:gd name="T16" fmla="*/ 54 w 117"/>
                    <a:gd name="T17" fmla="*/ 31 h 5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7"/>
                    <a:gd name="T28" fmla="*/ 0 h 54"/>
                    <a:gd name="T29" fmla="*/ 117 w 117"/>
                    <a:gd name="T30" fmla="*/ 54 h 5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7" h="54">
                      <a:moveTo>
                        <a:pt x="54" y="31"/>
                      </a:moveTo>
                      <a:lnTo>
                        <a:pt x="1" y="11"/>
                      </a:lnTo>
                      <a:lnTo>
                        <a:pt x="1" y="8"/>
                      </a:lnTo>
                      <a:lnTo>
                        <a:pt x="1" y="5"/>
                      </a:ln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117" y="44"/>
                      </a:lnTo>
                      <a:lnTo>
                        <a:pt x="117" y="54"/>
                      </a:lnTo>
                      <a:lnTo>
                        <a:pt x="54" y="31"/>
                      </a:lnTo>
                      <a:close/>
                    </a:path>
                  </a:pathLst>
                </a:custGeom>
                <a:solidFill>
                  <a:srgbClr val="CCD3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70" name="Freeform 217"/>
                <p:cNvSpPr>
                  <a:spLocks/>
                </p:cNvSpPr>
                <p:nvPr/>
              </p:nvSpPr>
              <p:spPr bwMode="auto">
                <a:xfrm>
                  <a:off x="6065" y="3554"/>
                  <a:ext cx="117" cy="56"/>
                </a:xfrm>
                <a:custGeom>
                  <a:avLst/>
                  <a:gdLst>
                    <a:gd name="T0" fmla="*/ 117 w 117"/>
                    <a:gd name="T1" fmla="*/ 56 h 56"/>
                    <a:gd name="T2" fmla="*/ 0 w 117"/>
                    <a:gd name="T3" fmla="*/ 12 h 56"/>
                    <a:gd name="T4" fmla="*/ 0 w 117"/>
                    <a:gd name="T5" fmla="*/ 9 h 56"/>
                    <a:gd name="T6" fmla="*/ 0 w 117"/>
                    <a:gd name="T7" fmla="*/ 6 h 56"/>
                    <a:gd name="T8" fmla="*/ 0 w 117"/>
                    <a:gd name="T9" fmla="*/ 3 h 56"/>
                    <a:gd name="T10" fmla="*/ 0 w 117"/>
                    <a:gd name="T11" fmla="*/ 0 h 56"/>
                    <a:gd name="T12" fmla="*/ 117 w 117"/>
                    <a:gd name="T13" fmla="*/ 45 h 56"/>
                    <a:gd name="T14" fmla="*/ 117 w 117"/>
                    <a:gd name="T15" fmla="*/ 56 h 5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7"/>
                    <a:gd name="T25" fmla="*/ 0 h 56"/>
                    <a:gd name="T26" fmla="*/ 117 w 117"/>
                    <a:gd name="T27" fmla="*/ 56 h 5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7" h="56">
                      <a:moveTo>
                        <a:pt x="117" y="56"/>
                      </a:moveTo>
                      <a:lnTo>
                        <a:pt x="0" y="12"/>
                      </a:lnTo>
                      <a:lnTo>
                        <a:pt x="0" y="9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117" y="45"/>
                      </a:lnTo>
                      <a:lnTo>
                        <a:pt x="117" y="56"/>
                      </a:lnTo>
                      <a:close/>
                    </a:path>
                  </a:pathLst>
                </a:custGeom>
                <a:solidFill>
                  <a:srgbClr val="D6DB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71" name="Freeform 218"/>
                <p:cNvSpPr>
                  <a:spLocks/>
                </p:cNvSpPr>
                <p:nvPr/>
              </p:nvSpPr>
              <p:spPr bwMode="auto">
                <a:xfrm>
                  <a:off x="6065" y="3543"/>
                  <a:ext cx="117" cy="56"/>
                </a:xfrm>
                <a:custGeom>
                  <a:avLst/>
                  <a:gdLst>
                    <a:gd name="T0" fmla="*/ 117 w 117"/>
                    <a:gd name="T1" fmla="*/ 56 h 56"/>
                    <a:gd name="T2" fmla="*/ 0 w 117"/>
                    <a:gd name="T3" fmla="*/ 11 h 56"/>
                    <a:gd name="T4" fmla="*/ 0 w 117"/>
                    <a:gd name="T5" fmla="*/ 8 h 56"/>
                    <a:gd name="T6" fmla="*/ 0 w 117"/>
                    <a:gd name="T7" fmla="*/ 5 h 56"/>
                    <a:gd name="T8" fmla="*/ 0 w 117"/>
                    <a:gd name="T9" fmla="*/ 3 h 56"/>
                    <a:gd name="T10" fmla="*/ 0 w 117"/>
                    <a:gd name="T11" fmla="*/ 0 h 56"/>
                    <a:gd name="T12" fmla="*/ 117 w 117"/>
                    <a:gd name="T13" fmla="*/ 45 h 56"/>
                    <a:gd name="T14" fmla="*/ 117 w 117"/>
                    <a:gd name="T15" fmla="*/ 56 h 5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7"/>
                    <a:gd name="T25" fmla="*/ 0 h 56"/>
                    <a:gd name="T26" fmla="*/ 117 w 117"/>
                    <a:gd name="T27" fmla="*/ 56 h 5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7" h="56">
                      <a:moveTo>
                        <a:pt x="117" y="56"/>
                      </a:moveTo>
                      <a:lnTo>
                        <a:pt x="0" y="11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117" y="45"/>
                      </a:lnTo>
                      <a:lnTo>
                        <a:pt x="117" y="56"/>
                      </a:lnTo>
                      <a:close/>
                    </a:path>
                  </a:pathLst>
                </a:custGeom>
                <a:solidFill>
                  <a:srgbClr val="DBE0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72" name="Freeform 219"/>
                <p:cNvSpPr>
                  <a:spLocks/>
                </p:cNvSpPr>
                <p:nvPr/>
              </p:nvSpPr>
              <p:spPr bwMode="auto">
                <a:xfrm>
                  <a:off x="6065" y="3532"/>
                  <a:ext cx="117" cy="56"/>
                </a:xfrm>
                <a:custGeom>
                  <a:avLst/>
                  <a:gdLst>
                    <a:gd name="T0" fmla="*/ 117 w 117"/>
                    <a:gd name="T1" fmla="*/ 56 h 56"/>
                    <a:gd name="T2" fmla="*/ 0 w 117"/>
                    <a:gd name="T3" fmla="*/ 11 h 56"/>
                    <a:gd name="T4" fmla="*/ 0 w 117"/>
                    <a:gd name="T5" fmla="*/ 8 h 56"/>
                    <a:gd name="T6" fmla="*/ 0 w 117"/>
                    <a:gd name="T7" fmla="*/ 5 h 56"/>
                    <a:gd name="T8" fmla="*/ 0 w 117"/>
                    <a:gd name="T9" fmla="*/ 2 h 56"/>
                    <a:gd name="T10" fmla="*/ 0 w 117"/>
                    <a:gd name="T11" fmla="*/ 0 h 56"/>
                    <a:gd name="T12" fmla="*/ 117 w 117"/>
                    <a:gd name="T13" fmla="*/ 45 h 56"/>
                    <a:gd name="T14" fmla="*/ 117 w 117"/>
                    <a:gd name="T15" fmla="*/ 56 h 5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7"/>
                    <a:gd name="T25" fmla="*/ 0 h 56"/>
                    <a:gd name="T26" fmla="*/ 117 w 117"/>
                    <a:gd name="T27" fmla="*/ 56 h 5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7" h="56">
                      <a:moveTo>
                        <a:pt x="117" y="56"/>
                      </a:moveTo>
                      <a:lnTo>
                        <a:pt x="0" y="11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117" y="45"/>
                      </a:lnTo>
                      <a:lnTo>
                        <a:pt x="117" y="56"/>
                      </a:lnTo>
                      <a:close/>
                    </a:path>
                  </a:pathLst>
                </a:custGeom>
                <a:solidFill>
                  <a:srgbClr val="E2E5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73" name="Freeform 220"/>
                <p:cNvSpPr>
                  <a:spLocks/>
                </p:cNvSpPr>
                <p:nvPr/>
              </p:nvSpPr>
              <p:spPr bwMode="auto">
                <a:xfrm>
                  <a:off x="6065" y="3520"/>
                  <a:ext cx="117" cy="57"/>
                </a:xfrm>
                <a:custGeom>
                  <a:avLst/>
                  <a:gdLst>
                    <a:gd name="T0" fmla="*/ 117 w 117"/>
                    <a:gd name="T1" fmla="*/ 57 h 57"/>
                    <a:gd name="T2" fmla="*/ 0 w 117"/>
                    <a:gd name="T3" fmla="*/ 12 h 57"/>
                    <a:gd name="T4" fmla="*/ 0 w 117"/>
                    <a:gd name="T5" fmla="*/ 9 h 57"/>
                    <a:gd name="T6" fmla="*/ 0 w 117"/>
                    <a:gd name="T7" fmla="*/ 6 h 57"/>
                    <a:gd name="T8" fmla="*/ 0 w 117"/>
                    <a:gd name="T9" fmla="*/ 3 h 57"/>
                    <a:gd name="T10" fmla="*/ 1 w 117"/>
                    <a:gd name="T11" fmla="*/ 0 h 57"/>
                    <a:gd name="T12" fmla="*/ 117 w 117"/>
                    <a:gd name="T13" fmla="*/ 46 h 57"/>
                    <a:gd name="T14" fmla="*/ 117 w 117"/>
                    <a:gd name="T15" fmla="*/ 57 h 5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17"/>
                    <a:gd name="T25" fmla="*/ 0 h 57"/>
                    <a:gd name="T26" fmla="*/ 117 w 117"/>
                    <a:gd name="T27" fmla="*/ 57 h 5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17" h="57">
                      <a:moveTo>
                        <a:pt x="117" y="57"/>
                      </a:moveTo>
                      <a:lnTo>
                        <a:pt x="0" y="12"/>
                      </a:lnTo>
                      <a:lnTo>
                        <a:pt x="0" y="9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17" y="46"/>
                      </a:lnTo>
                      <a:lnTo>
                        <a:pt x="117" y="57"/>
                      </a:lnTo>
                      <a:close/>
                    </a:path>
                  </a:pathLst>
                </a:custGeom>
                <a:solidFill>
                  <a:srgbClr val="E8EA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74" name="Freeform 221"/>
                <p:cNvSpPr>
                  <a:spLocks/>
                </p:cNvSpPr>
                <p:nvPr/>
              </p:nvSpPr>
              <p:spPr bwMode="auto">
                <a:xfrm>
                  <a:off x="6066" y="3510"/>
                  <a:ext cx="116" cy="56"/>
                </a:xfrm>
                <a:custGeom>
                  <a:avLst/>
                  <a:gdLst>
                    <a:gd name="T0" fmla="*/ 116 w 116"/>
                    <a:gd name="T1" fmla="*/ 56 h 56"/>
                    <a:gd name="T2" fmla="*/ 0 w 116"/>
                    <a:gd name="T3" fmla="*/ 10 h 56"/>
                    <a:gd name="T4" fmla="*/ 0 w 116"/>
                    <a:gd name="T5" fmla="*/ 8 h 56"/>
                    <a:gd name="T6" fmla="*/ 0 w 116"/>
                    <a:gd name="T7" fmla="*/ 5 h 56"/>
                    <a:gd name="T8" fmla="*/ 0 w 116"/>
                    <a:gd name="T9" fmla="*/ 2 h 56"/>
                    <a:gd name="T10" fmla="*/ 0 w 116"/>
                    <a:gd name="T11" fmla="*/ 0 h 56"/>
                    <a:gd name="T12" fmla="*/ 3 w 116"/>
                    <a:gd name="T13" fmla="*/ 1 h 56"/>
                    <a:gd name="T14" fmla="*/ 6 w 116"/>
                    <a:gd name="T15" fmla="*/ 2 h 56"/>
                    <a:gd name="T16" fmla="*/ 9 w 116"/>
                    <a:gd name="T17" fmla="*/ 4 h 56"/>
                    <a:gd name="T18" fmla="*/ 12 w 116"/>
                    <a:gd name="T19" fmla="*/ 5 h 56"/>
                    <a:gd name="T20" fmla="*/ 15 w 116"/>
                    <a:gd name="T21" fmla="*/ 6 h 56"/>
                    <a:gd name="T22" fmla="*/ 18 w 116"/>
                    <a:gd name="T23" fmla="*/ 7 h 56"/>
                    <a:gd name="T24" fmla="*/ 21 w 116"/>
                    <a:gd name="T25" fmla="*/ 8 h 56"/>
                    <a:gd name="T26" fmla="*/ 24 w 116"/>
                    <a:gd name="T27" fmla="*/ 9 h 56"/>
                    <a:gd name="T28" fmla="*/ 28 w 116"/>
                    <a:gd name="T29" fmla="*/ 10 h 56"/>
                    <a:gd name="T30" fmla="*/ 116 w 116"/>
                    <a:gd name="T31" fmla="*/ 44 h 56"/>
                    <a:gd name="T32" fmla="*/ 116 w 116"/>
                    <a:gd name="T33" fmla="*/ 56 h 5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16"/>
                    <a:gd name="T52" fmla="*/ 0 h 56"/>
                    <a:gd name="T53" fmla="*/ 116 w 116"/>
                    <a:gd name="T54" fmla="*/ 56 h 5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16" h="56">
                      <a:moveTo>
                        <a:pt x="116" y="56"/>
                      </a:moveTo>
                      <a:lnTo>
                        <a:pt x="0" y="10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3" y="1"/>
                      </a:lnTo>
                      <a:lnTo>
                        <a:pt x="6" y="2"/>
                      </a:lnTo>
                      <a:lnTo>
                        <a:pt x="9" y="4"/>
                      </a:lnTo>
                      <a:lnTo>
                        <a:pt x="12" y="5"/>
                      </a:lnTo>
                      <a:lnTo>
                        <a:pt x="15" y="6"/>
                      </a:lnTo>
                      <a:lnTo>
                        <a:pt x="18" y="7"/>
                      </a:lnTo>
                      <a:lnTo>
                        <a:pt x="21" y="8"/>
                      </a:lnTo>
                      <a:lnTo>
                        <a:pt x="24" y="9"/>
                      </a:lnTo>
                      <a:lnTo>
                        <a:pt x="28" y="10"/>
                      </a:lnTo>
                      <a:lnTo>
                        <a:pt x="116" y="44"/>
                      </a:lnTo>
                      <a:lnTo>
                        <a:pt x="116" y="56"/>
                      </a:lnTo>
                      <a:close/>
                    </a:path>
                  </a:pathLst>
                </a:custGeom>
                <a:solidFill>
                  <a:srgbClr val="EFF2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75" name="Freeform 222"/>
                <p:cNvSpPr>
                  <a:spLocks noEditPoints="1"/>
                </p:cNvSpPr>
                <p:nvPr/>
              </p:nvSpPr>
              <p:spPr bwMode="auto">
                <a:xfrm>
                  <a:off x="6066" y="3509"/>
                  <a:ext cx="117" cy="45"/>
                </a:xfrm>
                <a:custGeom>
                  <a:avLst/>
                  <a:gdLst>
                    <a:gd name="T0" fmla="*/ 116 w 117"/>
                    <a:gd name="T1" fmla="*/ 45 h 45"/>
                    <a:gd name="T2" fmla="*/ 28 w 117"/>
                    <a:gd name="T3" fmla="*/ 11 h 45"/>
                    <a:gd name="T4" fmla="*/ 32 w 117"/>
                    <a:gd name="T5" fmla="*/ 12 h 45"/>
                    <a:gd name="T6" fmla="*/ 36 w 117"/>
                    <a:gd name="T7" fmla="*/ 14 h 45"/>
                    <a:gd name="T8" fmla="*/ 40 w 117"/>
                    <a:gd name="T9" fmla="*/ 15 h 45"/>
                    <a:gd name="T10" fmla="*/ 44 w 117"/>
                    <a:gd name="T11" fmla="*/ 16 h 45"/>
                    <a:gd name="T12" fmla="*/ 48 w 117"/>
                    <a:gd name="T13" fmla="*/ 17 h 45"/>
                    <a:gd name="T14" fmla="*/ 52 w 117"/>
                    <a:gd name="T15" fmla="*/ 18 h 45"/>
                    <a:gd name="T16" fmla="*/ 56 w 117"/>
                    <a:gd name="T17" fmla="*/ 19 h 45"/>
                    <a:gd name="T18" fmla="*/ 61 w 117"/>
                    <a:gd name="T19" fmla="*/ 20 h 45"/>
                    <a:gd name="T20" fmla="*/ 64 w 117"/>
                    <a:gd name="T21" fmla="*/ 22 h 45"/>
                    <a:gd name="T22" fmla="*/ 68 w 117"/>
                    <a:gd name="T23" fmla="*/ 23 h 45"/>
                    <a:gd name="T24" fmla="*/ 72 w 117"/>
                    <a:gd name="T25" fmla="*/ 25 h 45"/>
                    <a:gd name="T26" fmla="*/ 76 w 117"/>
                    <a:gd name="T27" fmla="*/ 26 h 45"/>
                    <a:gd name="T28" fmla="*/ 80 w 117"/>
                    <a:gd name="T29" fmla="*/ 28 h 45"/>
                    <a:gd name="T30" fmla="*/ 84 w 117"/>
                    <a:gd name="T31" fmla="*/ 30 h 45"/>
                    <a:gd name="T32" fmla="*/ 87 w 117"/>
                    <a:gd name="T33" fmla="*/ 32 h 45"/>
                    <a:gd name="T34" fmla="*/ 91 w 117"/>
                    <a:gd name="T35" fmla="*/ 34 h 45"/>
                    <a:gd name="T36" fmla="*/ 105 w 117"/>
                    <a:gd name="T37" fmla="*/ 30 h 45"/>
                    <a:gd name="T38" fmla="*/ 117 w 117"/>
                    <a:gd name="T39" fmla="*/ 34 h 45"/>
                    <a:gd name="T40" fmla="*/ 116 w 117"/>
                    <a:gd name="T41" fmla="*/ 45 h 45"/>
                    <a:gd name="T42" fmla="*/ 116 w 117"/>
                    <a:gd name="T43" fmla="*/ 45 h 45"/>
                    <a:gd name="T44" fmla="*/ 3 w 117"/>
                    <a:gd name="T45" fmla="*/ 2 h 45"/>
                    <a:gd name="T46" fmla="*/ 0 w 117"/>
                    <a:gd name="T47" fmla="*/ 1 h 45"/>
                    <a:gd name="T48" fmla="*/ 0 w 117"/>
                    <a:gd name="T49" fmla="*/ 1 h 45"/>
                    <a:gd name="T50" fmla="*/ 0 w 117"/>
                    <a:gd name="T51" fmla="*/ 1 h 45"/>
                    <a:gd name="T52" fmla="*/ 0 w 117"/>
                    <a:gd name="T53" fmla="*/ 0 h 45"/>
                    <a:gd name="T54" fmla="*/ 0 w 117"/>
                    <a:gd name="T55" fmla="*/ 0 h 45"/>
                    <a:gd name="T56" fmla="*/ 1 w 117"/>
                    <a:gd name="T57" fmla="*/ 1 h 45"/>
                    <a:gd name="T58" fmla="*/ 1 w 117"/>
                    <a:gd name="T59" fmla="*/ 1 h 45"/>
                    <a:gd name="T60" fmla="*/ 2 w 117"/>
                    <a:gd name="T61" fmla="*/ 1 h 45"/>
                    <a:gd name="T62" fmla="*/ 3 w 117"/>
                    <a:gd name="T63" fmla="*/ 2 h 4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117"/>
                    <a:gd name="T97" fmla="*/ 0 h 45"/>
                    <a:gd name="T98" fmla="*/ 117 w 117"/>
                    <a:gd name="T99" fmla="*/ 45 h 45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117" h="45">
                      <a:moveTo>
                        <a:pt x="116" y="45"/>
                      </a:moveTo>
                      <a:lnTo>
                        <a:pt x="28" y="11"/>
                      </a:lnTo>
                      <a:lnTo>
                        <a:pt x="32" y="12"/>
                      </a:lnTo>
                      <a:lnTo>
                        <a:pt x="36" y="14"/>
                      </a:lnTo>
                      <a:lnTo>
                        <a:pt x="40" y="15"/>
                      </a:lnTo>
                      <a:lnTo>
                        <a:pt x="44" y="16"/>
                      </a:lnTo>
                      <a:lnTo>
                        <a:pt x="48" y="17"/>
                      </a:lnTo>
                      <a:lnTo>
                        <a:pt x="52" y="18"/>
                      </a:lnTo>
                      <a:lnTo>
                        <a:pt x="56" y="19"/>
                      </a:lnTo>
                      <a:lnTo>
                        <a:pt x="61" y="20"/>
                      </a:lnTo>
                      <a:lnTo>
                        <a:pt x="64" y="22"/>
                      </a:lnTo>
                      <a:lnTo>
                        <a:pt x="68" y="23"/>
                      </a:lnTo>
                      <a:lnTo>
                        <a:pt x="72" y="25"/>
                      </a:lnTo>
                      <a:lnTo>
                        <a:pt x="76" y="26"/>
                      </a:lnTo>
                      <a:lnTo>
                        <a:pt x="80" y="28"/>
                      </a:lnTo>
                      <a:lnTo>
                        <a:pt x="84" y="30"/>
                      </a:lnTo>
                      <a:lnTo>
                        <a:pt x="87" y="32"/>
                      </a:lnTo>
                      <a:lnTo>
                        <a:pt x="91" y="34"/>
                      </a:lnTo>
                      <a:lnTo>
                        <a:pt x="105" y="30"/>
                      </a:lnTo>
                      <a:lnTo>
                        <a:pt x="117" y="34"/>
                      </a:lnTo>
                      <a:lnTo>
                        <a:pt x="116" y="45"/>
                      </a:lnTo>
                      <a:close/>
                      <a:moveTo>
                        <a:pt x="3" y="2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2" y="1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solidFill>
                  <a:srgbClr val="F7F7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76" name="Freeform 223"/>
                <p:cNvSpPr>
                  <a:spLocks/>
                </p:cNvSpPr>
                <p:nvPr/>
              </p:nvSpPr>
              <p:spPr bwMode="auto">
                <a:xfrm>
                  <a:off x="6171" y="3536"/>
                  <a:ext cx="12" cy="7"/>
                </a:xfrm>
                <a:custGeom>
                  <a:avLst/>
                  <a:gdLst>
                    <a:gd name="T0" fmla="*/ 12 w 12"/>
                    <a:gd name="T1" fmla="*/ 7 h 7"/>
                    <a:gd name="T2" fmla="*/ 0 w 12"/>
                    <a:gd name="T3" fmla="*/ 3 h 7"/>
                    <a:gd name="T4" fmla="*/ 12 w 12"/>
                    <a:gd name="T5" fmla="*/ 0 h 7"/>
                    <a:gd name="T6" fmla="*/ 12 w 12"/>
                    <a:gd name="T7" fmla="*/ 7 h 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2"/>
                    <a:gd name="T13" fmla="*/ 0 h 7"/>
                    <a:gd name="T14" fmla="*/ 12 w 12"/>
                    <a:gd name="T15" fmla="*/ 7 h 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2" h="7">
                      <a:moveTo>
                        <a:pt x="12" y="7"/>
                      </a:moveTo>
                      <a:lnTo>
                        <a:pt x="0" y="3"/>
                      </a:lnTo>
                      <a:lnTo>
                        <a:pt x="12" y="0"/>
                      </a:lnTo>
                      <a:lnTo>
                        <a:pt x="12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77" name="Freeform 224"/>
                <p:cNvSpPr>
                  <a:spLocks/>
                </p:cNvSpPr>
                <p:nvPr/>
              </p:nvSpPr>
              <p:spPr bwMode="auto">
                <a:xfrm>
                  <a:off x="5999" y="3576"/>
                  <a:ext cx="183" cy="99"/>
                </a:xfrm>
                <a:custGeom>
                  <a:avLst/>
                  <a:gdLst>
                    <a:gd name="T0" fmla="*/ 177 w 183"/>
                    <a:gd name="T1" fmla="*/ 97 h 99"/>
                    <a:gd name="T2" fmla="*/ 165 w 183"/>
                    <a:gd name="T3" fmla="*/ 93 h 99"/>
                    <a:gd name="T4" fmla="*/ 154 w 183"/>
                    <a:gd name="T5" fmla="*/ 88 h 99"/>
                    <a:gd name="T6" fmla="*/ 143 w 183"/>
                    <a:gd name="T7" fmla="*/ 84 h 99"/>
                    <a:gd name="T8" fmla="*/ 131 w 183"/>
                    <a:gd name="T9" fmla="*/ 80 h 99"/>
                    <a:gd name="T10" fmla="*/ 120 w 183"/>
                    <a:gd name="T11" fmla="*/ 75 h 99"/>
                    <a:gd name="T12" fmla="*/ 108 w 183"/>
                    <a:gd name="T13" fmla="*/ 71 h 99"/>
                    <a:gd name="T14" fmla="*/ 97 w 183"/>
                    <a:gd name="T15" fmla="*/ 67 h 99"/>
                    <a:gd name="T16" fmla="*/ 86 w 183"/>
                    <a:gd name="T17" fmla="*/ 62 h 99"/>
                    <a:gd name="T18" fmla="*/ 74 w 183"/>
                    <a:gd name="T19" fmla="*/ 58 h 99"/>
                    <a:gd name="T20" fmla="*/ 63 w 183"/>
                    <a:gd name="T21" fmla="*/ 53 h 99"/>
                    <a:gd name="T22" fmla="*/ 52 w 183"/>
                    <a:gd name="T23" fmla="*/ 49 h 99"/>
                    <a:gd name="T24" fmla="*/ 40 w 183"/>
                    <a:gd name="T25" fmla="*/ 44 h 99"/>
                    <a:gd name="T26" fmla="*/ 29 w 183"/>
                    <a:gd name="T27" fmla="*/ 40 h 99"/>
                    <a:gd name="T28" fmla="*/ 17 w 183"/>
                    <a:gd name="T29" fmla="*/ 35 h 99"/>
                    <a:gd name="T30" fmla="*/ 6 w 183"/>
                    <a:gd name="T31" fmla="*/ 31 h 99"/>
                    <a:gd name="T32" fmla="*/ 1 w 183"/>
                    <a:gd name="T33" fmla="*/ 0 h 99"/>
                    <a:gd name="T34" fmla="*/ 13 w 183"/>
                    <a:gd name="T35" fmla="*/ 3 h 99"/>
                    <a:gd name="T36" fmla="*/ 24 w 183"/>
                    <a:gd name="T37" fmla="*/ 7 h 99"/>
                    <a:gd name="T38" fmla="*/ 35 w 183"/>
                    <a:gd name="T39" fmla="*/ 11 h 99"/>
                    <a:gd name="T40" fmla="*/ 47 w 183"/>
                    <a:gd name="T41" fmla="*/ 15 h 99"/>
                    <a:gd name="T42" fmla="*/ 58 w 183"/>
                    <a:gd name="T43" fmla="*/ 19 h 99"/>
                    <a:gd name="T44" fmla="*/ 69 w 183"/>
                    <a:gd name="T45" fmla="*/ 23 h 99"/>
                    <a:gd name="T46" fmla="*/ 80 w 183"/>
                    <a:gd name="T47" fmla="*/ 27 h 99"/>
                    <a:gd name="T48" fmla="*/ 91 w 183"/>
                    <a:gd name="T49" fmla="*/ 31 h 99"/>
                    <a:gd name="T50" fmla="*/ 102 w 183"/>
                    <a:gd name="T51" fmla="*/ 35 h 99"/>
                    <a:gd name="T52" fmla="*/ 114 w 183"/>
                    <a:gd name="T53" fmla="*/ 39 h 99"/>
                    <a:gd name="T54" fmla="*/ 125 w 183"/>
                    <a:gd name="T55" fmla="*/ 43 h 99"/>
                    <a:gd name="T56" fmla="*/ 136 w 183"/>
                    <a:gd name="T57" fmla="*/ 47 h 99"/>
                    <a:gd name="T58" fmla="*/ 147 w 183"/>
                    <a:gd name="T59" fmla="*/ 51 h 99"/>
                    <a:gd name="T60" fmla="*/ 158 w 183"/>
                    <a:gd name="T61" fmla="*/ 55 h 99"/>
                    <a:gd name="T62" fmla="*/ 170 w 183"/>
                    <a:gd name="T63" fmla="*/ 59 h 99"/>
                    <a:gd name="T64" fmla="*/ 181 w 183"/>
                    <a:gd name="T65" fmla="*/ 64 h 9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83"/>
                    <a:gd name="T100" fmla="*/ 0 h 99"/>
                    <a:gd name="T101" fmla="*/ 183 w 183"/>
                    <a:gd name="T102" fmla="*/ 99 h 99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83" h="99">
                      <a:moveTo>
                        <a:pt x="183" y="99"/>
                      </a:moveTo>
                      <a:lnTo>
                        <a:pt x="177" y="97"/>
                      </a:lnTo>
                      <a:lnTo>
                        <a:pt x="171" y="95"/>
                      </a:lnTo>
                      <a:lnTo>
                        <a:pt x="165" y="93"/>
                      </a:lnTo>
                      <a:lnTo>
                        <a:pt x="160" y="91"/>
                      </a:lnTo>
                      <a:lnTo>
                        <a:pt x="154" y="88"/>
                      </a:lnTo>
                      <a:lnTo>
                        <a:pt x="148" y="86"/>
                      </a:lnTo>
                      <a:lnTo>
                        <a:pt x="143" y="84"/>
                      </a:lnTo>
                      <a:lnTo>
                        <a:pt x="137" y="82"/>
                      </a:lnTo>
                      <a:lnTo>
                        <a:pt x="131" y="80"/>
                      </a:lnTo>
                      <a:lnTo>
                        <a:pt x="125" y="78"/>
                      </a:lnTo>
                      <a:lnTo>
                        <a:pt x="120" y="75"/>
                      </a:lnTo>
                      <a:lnTo>
                        <a:pt x="114" y="73"/>
                      </a:lnTo>
                      <a:lnTo>
                        <a:pt x="108" y="71"/>
                      </a:lnTo>
                      <a:lnTo>
                        <a:pt x="103" y="69"/>
                      </a:lnTo>
                      <a:lnTo>
                        <a:pt x="97" y="67"/>
                      </a:lnTo>
                      <a:lnTo>
                        <a:pt x="91" y="64"/>
                      </a:lnTo>
                      <a:lnTo>
                        <a:pt x="86" y="62"/>
                      </a:lnTo>
                      <a:lnTo>
                        <a:pt x="80" y="60"/>
                      </a:lnTo>
                      <a:lnTo>
                        <a:pt x="74" y="58"/>
                      </a:lnTo>
                      <a:lnTo>
                        <a:pt x="68" y="56"/>
                      </a:lnTo>
                      <a:lnTo>
                        <a:pt x="63" y="53"/>
                      </a:lnTo>
                      <a:lnTo>
                        <a:pt x="57" y="51"/>
                      </a:lnTo>
                      <a:lnTo>
                        <a:pt x="52" y="49"/>
                      </a:lnTo>
                      <a:lnTo>
                        <a:pt x="46" y="47"/>
                      </a:lnTo>
                      <a:lnTo>
                        <a:pt x="40" y="44"/>
                      </a:lnTo>
                      <a:lnTo>
                        <a:pt x="34" y="42"/>
                      </a:lnTo>
                      <a:lnTo>
                        <a:pt x="29" y="40"/>
                      </a:lnTo>
                      <a:lnTo>
                        <a:pt x="23" y="38"/>
                      </a:lnTo>
                      <a:lnTo>
                        <a:pt x="17" y="35"/>
                      </a:lnTo>
                      <a:lnTo>
                        <a:pt x="12" y="33"/>
                      </a:lnTo>
                      <a:lnTo>
                        <a:pt x="6" y="31"/>
                      </a:lnTo>
                      <a:lnTo>
                        <a:pt x="0" y="29"/>
                      </a:lnTo>
                      <a:lnTo>
                        <a:pt x="1" y="0"/>
                      </a:lnTo>
                      <a:lnTo>
                        <a:pt x="7" y="2"/>
                      </a:lnTo>
                      <a:lnTo>
                        <a:pt x="13" y="3"/>
                      </a:lnTo>
                      <a:lnTo>
                        <a:pt x="18" y="5"/>
                      </a:lnTo>
                      <a:lnTo>
                        <a:pt x="24" y="7"/>
                      </a:lnTo>
                      <a:lnTo>
                        <a:pt x="30" y="9"/>
                      </a:lnTo>
                      <a:lnTo>
                        <a:pt x="35" y="11"/>
                      </a:lnTo>
                      <a:lnTo>
                        <a:pt x="41" y="13"/>
                      </a:lnTo>
                      <a:lnTo>
                        <a:pt x="47" y="15"/>
                      </a:lnTo>
                      <a:lnTo>
                        <a:pt x="52" y="17"/>
                      </a:lnTo>
                      <a:lnTo>
                        <a:pt x="58" y="19"/>
                      </a:lnTo>
                      <a:lnTo>
                        <a:pt x="63" y="21"/>
                      </a:lnTo>
                      <a:lnTo>
                        <a:pt x="69" y="23"/>
                      </a:lnTo>
                      <a:lnTo>
                        <a:pt x="75" y="25"/>
                      </a:lnTo>
                      <a:lnTo>
                        <a:pt x="80" y="27"/>
                      </a:lnTo>
                      <a:lnTo>
                        <a:pt x="86" y="29"/>
                      </a:lnTo>
                      <a:lnTo>
                        <a:pt x="91" y="31"/>
                      </a:lnTo>
                      <a:lnTo>
                        <a:pt x="97" y="33"/>
                      </a:lnTo>
                      <a:lnTo>
                        <a:pt x="102" y="35"/>
                      </a:lnTo>
                      <a:lnTo>
                        <a:pt x="108" y="37"/>
                      </a:lnTo>
                      <a:lnTo>
                        <a:pt x="114" y="39"/>
                      </a:lnTo>
                      <a:lnTo>
                        <a:pt x="119" y="41"/>
                      </a:lnTo>
                      <a:lnTo>
                        <a:pt x="125" y="43"/>
                      </a:lnTo>
                      <a:lnTo>
                        <a:pt x="130" y="45"/>
                      </a:lnTo>
                      <a:lnTo>
                        <a:pt x="136" y="47"/>
                      </a:lnTo>
                      <a:lnTo>
                        <a:pt x="142" y="49"/>
                      </a:lnTo>
                      <a:lnTo>
                        <a:pt x="147" y="51"/>
                      </a:lnTo>
                      <a:lnTo>
                        <a:pt x="153" y="53"/>
                      </a:lnTo>
                      <a:lnTo>
                        <a:pt x="158" y="55"/>
                      </a:lnTo>
                      <a:lnTo>
                        <a:pt x="164" y="57"/>
                      </a:lnTo>
                      <a:lnTo>
                        <a:pt x="170" y="59"/>
                      </a:lnTo>
                      <a:lnTo>
                        <a:pt x="175" y="62"/>
                      </a:lnTo>
                      <a:lnTo>
                        <a:pt x="181" y="64"/>
                      </a:lnTo>
                      <a:lnTo>
                        <a:pt x="183" y="99"/>
                      </a:lnTo>
                      <a:close/>
                    </a:path>
                  </a:pathLst>
                </a:custGeom>
                <a:solidFill>
                  <a:srgbClr val="E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78" name="Freeform 225"/>
                <p:cNvSpPr>
                  <a:spLocks/>
                </p:cNvSpPr>
                <p:nvPr/>
              </p:nvSpPr>
              <p:spPr bwMode="auto">
                <a:xfrm>
                  <a:off x="6025" y="3582"/>
                  <a:ext cx="156" cy="56"/>
                </a:xfrm>
                <a:custGeom>
                  <a:avLst/>
                  <a:gdLst>
                    <a:gd name="T0" fmla="*/ 155 w 156"/>
                    <a:gd name="T1" fmla="*/ 56 h 56"/>
                    <a:gd name="T2" fmla="*/ 0 w 156"/>
                    <a:gd name="T3" fmla="*/ 0 h 56"/>
                    <a:gd name="T4" fmla="*/ 44 w 156"/>
                    <a:gd name="T5" fmla="*/ 2 h 56"/>
                    <a:gd name="T6" fmla="*/ 156 w 156"/>
                    <a:gd name="T7" fmla="*/ 43 h 56"/>
                    <a:gd name="T8" fmla="*/ 155 w 156"/>
                    <a:gd name="T9" fmla="*/ 56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56"/>
                    <a:gd name="T17" fmla="*/ 156 w 156"/>
                    <a:gd name="T18" fmla="*/ 56 h 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56">
                      <a:moveTo>
                        <a:pt x="155" y="56"/>
                      </a:moveTo>
                      <a:lnTo>
                        <a:pt x="0" y="0"/>
                      </a:lnTo>
                      <a:lnTo>
                        <a:pt x="44" y="2"/>
                      </a:lnTo>
                      <a:lnTo>
                        <a:pt x="156" y="43"/>
                      </a:lnTo>
                      <a:lnTo>
                        <a:pt x="155" y="56"/>
                      </a:lnTo>
                      <a:close/>
                    </a:path>
                  </a:pathLst>
                </a:custGeom>
                <a:solidFill>
                  <a:srgbClr val="2647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79" name="Freeform 226"/>
                <p:cNvSpPr>
                  <a:spLocks/>
                </p:cNvSpPr>
                <p:nvPr/>
              </p:nvSpPr>
              <p:spPr bwMode="auto">
                <a:xfrm>
                  <a:off x="5999" y="3609"/>
                  <a:ext cx="63" cy="90"/>
                </a:xfrm>
                <a:custGeom>
                  <a:avLst/>
                  <a:gdLst>
                    <a:gd name="T0" fmla="*/ 62 w 63"/>
                    <a:gd name="T1" fmla="*/ 21 h 90"/>
                    <a:gd name="T2" fmla="*/ 63 w 63"/>
                    <a:gd name="T3" fmla="*/ 86 h 90"/>
                    <a:gd name="T4" fmla="*/ 60 w 63"/>
                    <a:gd name="T5" fmla="*/ 86 h 90"/>
                    <a:gd name="T6" fmla="*/ 57 w 63"/>
                    <a:gd name="T7" fmla="*/ 86 h 90"/>
                    <a:gd name="T8" fmla="*/ 55 w 63"/>
                    <a:gd name="T9" fmla="*/ 87 h 90"/>
                    <a:gd name="T10" fmla="*/ 52 w 63"/>
                    <a:gd name="T11" fmla="*/ 87 h 90"/>
                    <a:gd name="T12" fmla="*/ 50 w 63"/>
                    <a:gd name="T13" fmla="*/ 87 h 90"/>
                    <a:gd name="T14" fmla="*/ 47 w 63"/>
                    <a:gd name="T15" fmla="*/ 88 h 90"/>
                    <a:gd name="T16" fmla="*/ 45 w 63"/>
                    <a:gd name="T17" fmla="*/ 88 h 90"/>
                    <a:gd name="T18" fmla="*/ 42 w 63"/>
                    <a:gd name="T19" fmla="*/ 88 h 90"/>
                    <a:gd name="T20" fmla="*/ 40 w 63"/>
                    <a:gd name="T21" fmla="*/ 89 h 90"/>
                    <a:gd name="T22" fmla="*/ 37 w 63"/>
                    <a:gd name="T23" fmla="*/ 89 h 90"/>
                    <a:gd name="T24" fmla="*/ 35 w 63"/>
                    <a:gd name="T25" fmla="*/ 89 h 90"/>
                    <a:gd name="T26" fmla="*/ 32 w 63"/>
                    <a:gd name="T27" fmla="*/ 89 h 90"/>
                    <a:gd name="T28" fmla="*/ 29 w 63"/>
                    <a:gd name="T29" fmla="*/ 90 h 90"/>
                    <a:gd name="T30" fmla="*/ 27 w 63"/>
                    <a:gd name="T31" fmla="*/ 90 h 90"/>
                    <a:gd name="T32" fmla="*/ 24 w 63"/>
                    <a:gd name="T33" fmla="*/ 90 h 90"/>
                    <a:gd name="T34" fmla="*/ 21 w 63"/>
                    <a:gd name="T35" fmla="*/ 89 h 90"/>
                    <a:gd name="T36" fmla="*/ 19 w 63"/>
                    <a:gd name="T37" fmla="*/ 89 h 90"/>
                    <a:gd name="T38" fmla="*/ 16 w 63"/>
                    <a:gd name="T39" fmla="*/ 88 h 90"/>
                    <a:gd name="T40" fmla="*/ 14 w 63"/>
                    <a:gd name="T41" fmla="*/ 87 h 90"/>
                    <a:gd name="T42" fmla="*/ 11 w 63"/>
                    <a:gd name="T43" fmla="*/ 86 h 90"/>
                    <a:gd name="T44" fmla="*/ 8 w 63"/>
                    <a:gd name="T45" fmla="*/ 85 h 90"/>
                    <a:gd name="T46" fmla="*/ 5 w 63"/>
                    <a:gd name="T47" fmla="*/ 84 h 90"/>
                    <a:gd name="T48" fmla="*/ 2 w 63"/>
                    <a:gd name="T49" fmla="*/ 83 h 90"/>
                    <a:gd name="T50" fmla="*/ 0 w 63"/>
                    <a:gd name="T51" fmla="*/ 83 h 90"/>
                    <a:gd name="T52" fmla="*/ 1 w 63"/>
                    <a:gd name="T53" fmla="*/ 0 h 90"/>
                    <a:gd name="T54" fmla="*/ 4 w 63"/>
                    <a:gd name="T55" fmla="*/ 1 h 90"/>
                    <a:gd name="T56" fmla="*/ 7 w 63"/>
                    <a:gd name="T57" fmla="*/ 1 h 90"/>
                    <a:gd name="T58" fmla="*/ 11 w 63"/>
                    <a:gd name="T59" fmla="*/ 3 h 90"/>
                    <a:gd name="T60" fmla="*/ 15 w 63"/>
                    <a:gd name="T61" fmla="*/ 4 h 90"/>
                    <a:gd name="T62" fmla="*/ 20 w 63"/>
                    <a:gd name="T63" fmla="*/ 6 h 90"/>
                    <a:gd name="T64" fmla="*/ 25 w 63"/>
                    <a:gd name="T65" fmla="*/ 8 h 90"/>
                    <a:gd name="T66" fmla="*/ 30 w 63"/>
                    <a:gd name="T67" fmla="*/ 10 h 90"/>
                    <a:gd name="T68" fmla="*/ 35 w 63"/>
                    <a:gd name="T69" fmla="*/ 12 h 90"/>
                    <a:gd name="T70" fmla="*/ 40 w 63"/>
                    <a:gd name="T71" fmla="*/ 14 h 90"/>
                    <a:gd name="T72" fmla="*/ 45 w 63"/>
                    <a:gd name="T73" fmla="*/ 16 h 90"/>
                    <a:gd name="T74" fmla="*/ 50 w 63"/>
                    <a:gd name="T75" fmla="*/ 17 h 90"/>
                    <a:gd name="T76" fmla="*/ 54 w 63"/>
                    <a:gd name="T77" fmla="*/ 19 h 90"/>
                    <a:gd name="T78" fmla="*/ 57 w 63"/>
                    <a:gd name="T79" fmla="*/ 20 h 90"/>
                    <a:gd name="T80" fmla="*/ 59 w 63"/>
                    <a:gd name="T81" fmla="*/ 21 h 90"/>
                    <a:gd name="T82" fmla="*/ 61 w 63"/>
                    <a:gd name="T83" fmla="*/ 21 h 90"/>
                    <a:gd name="T84" fmla="*/ 62 w 63"/>
                    <a:gd name="T85" fmla="*/ 21 h 90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63"/>
                    <a:gd name="T130" fmla="*/ 0 h 90"/>
                    <a:gd name="T131" fmla="*/ 63 w 63"/>
                    <a:gd name="T132" fmla="*/ 90 h 90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63" h="90">
                      <a:moveTo>
                        <a:pt x="62" y="21"/>
                      </a:moveTo>
                      <a:lnTo>
                        <a:pt x="63" y="86"/>
                      </a:lnTo>
                      <a:lnTo>
                        <a:pt x="60" y="86"/>
                      </a:lnTo>
                      <a:lnTo>
                        <a:pt x="57" y="86"/>
                      </a:lnTo>
                      <a:lnTo>
                        <a:pt x="55" y="87"/>
                      </a:lnTo>
                      <a:lnTo>
                        <a:pt x="52" y="87"/>
                      </a:lnTo>
                      <a:lnTo>
                        <a:pt x="50" y="87"/>
                      </a:lnTo>
                      <a:lnTo>
                        <a:pt x="47" y="88"/>
                      </a:lnTo>
                      <a:lnTo>
                        <a:pt x="45" y="88"/>
                      </a:lnTo>
                      <a:lnTo>
                        <a:pt x="42" y="88"/>
                      </a:lnTo>
                      <a:lnTo>
                        <a:pt x="40" y="89"/>
                      </a:lnTo>
                      <a:lnTo>
                        <a:pt x="37" y="89"/>
                      </a:lnTo>
                      <a:lnTo>
                        <a:pt x="35" y="89"/>
                      </a:lnTo>
                      <a:lnTo>
                        <a:pt x="32" y="89"/>
                      </a:lnTo>
                      <a:lnTo>
                        <a:pt x="29" y="90"/>
                      </a:lnTo>
                      <a:lnTo>
                        <a:pt x="27" y="90"/>
                      </a:lnTo>
                      <a:lnTo>
                        <a:pt x="24" y="90"/>
                      </a:lnTo>
                      <a:lnTo>
                        <a:pt x="21" y="89"/>
                      </a:lnTo>
                      <a:lnTo>
                        <a:pt x="19" y="89"/>
                      </a:lnTo>
                      <a:lnTo>
                        <a:pt x="16" y="88"/>
                      </a:lnTo>
                      <a:lnTo>
                        <a:pt x="14" y="87"/>
                      </a:lnTo>
                      <a:lnTo>
                        <a:pt x="11" y="86"/>
                      </a:lnTo>
                      <a:lnTo>
                        <a:pt x="8" y="85"/>
                      </a:lnTo>
                      <a:lnTo>
                        <a:pt x="5" y="84"/>
                      </a:lnTo>
                      <a:lnTo>
                        <a:pt x="2" y="83"/>
                      </a:lnTo>
                      <a:lnTo>
                        <a:pt x="0" y="83"/>
                      </a:lnTo>
                      <a:lnTo>
                        <a:pt x="1" y="0"/>
                      </a:lnTo>
                      <a:lnTo>
                        <a:pt x="4" y="1"/>
                      </a:lnTo>
                      <a:lnTo>
                        <a:pt x="7" y="1"/>
                      </a:lnTo>
                      <a:lnTo>
                        <a:pt x="11" y="3"/>
                      </a:lnTo>
                      <a:lnTo>
                        <a:pt x="15" y="4"/>
                      </a:lnTo>
                      <a:lnTo>
                        <a:pt x="20" y="6"/>
                      </a:lnTo>
                      <a:lnTo>
                        <a:pt x="25" y="8"/>
                      </a:lnTo>
                      <a:lnTo>
                        <a:pt x="30" y="10"/>
                      </a:lnTo>
                      <a:lnTo>
                        <a:pt x="35" y="12"/>
                      </a:lnTo>
                      <a:lnTo>
                        <a:pt x="40" y="14"/>
                      </a:lnTo>
                      <a:lnTo>
                        <a:pt x="45" y="16"/>
                      </a:lnTo>
                      <a:lnTo>
                        <a:pt x="50" y="17"/>
                      </a:lnTo>
                      <a:lnTo>
                        <a:pt x="54" y="19"/>
                      </a:lnTo>
                      <a:lnTo>
                        <a:pt x="57" y="20"/>
                      </a:lnTo>
                      <a:lnTo>
                        <a:pt x="59" y="21"/>
                      </a:lnTo>
                      <a:lnTo>
                        <a:pt x="61" y="21"/>
                      </a:lnTo>
                      <a:lnTo>
                        <a:pt x="62" y="21"/>
                      </a:lnTo>
                      <a:close/>
                    </a:path>
                  </a:pathLst>
                </a:custGeom>
                <a:solidFill>
                  <a:srgbClr val="D6E5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80" name="Freeform 227"/>
                <p:cNvSpPr>
                  <a:spLocks/>
                </p:cNvSpPr>
                <p:nvPr/>
              </p:nvSpPr>
              <p:spPr bwMode="auto">
                <a:xfrm>
                  <a:off x="6067" y="3685"/>
                  <a:ext cx="111" cy="52"/>
                </a:xfrm>
                <a:custGeom>
                  <a:avLst/>
                  <a:gdLst>
                    <a:gd name="T0" fmla="*/ 0 w 111"/>
                    <a:gd name="T1" fmla="*/ 0 h 52"/>
                    <a:gd name="T2" fmla="*/ 111 w 111"/>
                    <a:gd name="T3" fmla="*/ 43 h 52"/>
                    <a:gd name="T4" fmla="*/ 111 w 111"/>
                    <a:gd name="T5" fmla="*/ 52 h 52"/>
                    <a:gd name="T6" fmla="*/ 111 w 111"/>
                    <a:gd name="T7" fmla="*/ 52 h 52"/>
                    <a:gd name="T8" fmla="*/ 0 w 111"/>
                    <a:gd name="T9" fmla="*/ 8 h 52"/>
                    <a:gd name="T10" fmla="*/ 0 w 111"/>
                    <a:gd name="T11" fmla="*/ 0 h 5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1"/>
                    <a:gd name="T19" fmla="*/ 0 h 52"/>
                    <a:gd name="T20" fmla="*/ 111 w 111"/>
                    <a:gd name="T21" fmla="*/ 52 h 5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1" h="52">
                      <a:moveTo>
                        <a:pt x="0" y="0"/>
                      </a:moveTo>
                      <a:lnTo>
                        <a:pt x="111" y="43"/>
                      </a:lnTo>
                      <a:lnTo>
                        <a:pt x="111" y="52"/>
                      </a:lnTo>
                      <a:lnTo>
                        <a:pt x="0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9D1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81" name="Freeform 228"/>
                <p:cNvSpPr>
                  <a:spLocks/>
                </p:cNvSpPr>
                <p:nvPr/>
              </p:nvSpPr>
              <p:spPr bwMode="auto">
                <a:xfrm>
                  <a:off x="6066" y="3672"/>
                  <a:ext cx="113" cy="56"/>
                </a:xfrm>
                <a:custGeom>
                  <a:avLst/>
                  <a:gdLst>
                    <a:gd name="T0" fmla="*/ 112 w 113"/>
                    <a:gd name="T1" fmla="*/ 56 h 56"/>
                    <a:gd name="T2" fmla="*/ 1 w 113"/>
                    <a:gd name="T3" fmla="*/ 13 h 56"/>
                    <a:gd name="T4" fmla="*/ 0 w 113"/>
                    <a:gd name="T5" fmla="*/ 0 h 56"/>
                    <a:gd name="T6" fmla="*/ 113 w 113"/>
                    <a:gd name="T7" fmla="*/ 43 h 56"/>
                    <a:gd name="T8" fmla="*/ 112 w 113"/>
                    <a:gd name="T9" fmla="*/ 56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3"/>
                    <a:gd name="T16" fmla="*/ 0 h 56"/>
                    <a:gd name="T17" fmla="*/ 113 w 113"/>
                    <a:gd name="T18" fmla="*/ 56 h 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3" h="56">
                      <a:moveTo>
                        <a:pt x="112" y="56"/>
                      </a:moveTo>
                      <a:lnTo>
                        <a:pt x="1" y="13"/>
                      </a:lnTo>
                      <a:lnTo>
                        <a:pt x="0" y="0"/>
                      </a:lnTo>
                      <a:lnTo>
                        <a:pt x="113" y="43"/>
                      </a:lnTo>
                      <a:lnTo>
                        <a:pt x="112" y="56"/>
                      </a:lnTo>
                      <a:close/>
                    </a:path>
                  </a:pathLst>
                </a:custGeom>
                <a:solidFill>
                  <a:srgbClr val="D1D8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82" name="Freeform 229"/>
                <p:cNvSpPr>
                  <a:spLocks/>
                </p:cNvSpPr>
                <p:nvPr/>
              </p:nvSpPr>
              <p:spPr bwMode="auto">
                <a:xfrm>
                  <a:off x="6066" y="3660"/>
                  <a:ext cx="113" cy="55"/>
                </a:xfrm>
                <a:custGeom>
                  <a:avLst/>
                  <a:gdLst>
                    <a:gd name="T0" fmla="*/ 113 w 113"/>
                    <a:gd name="T1" fmla="*/ 55 h 55"/>
                    <a:gd name="T2" fmla="*/ 0 w 113"/>
                    <a:gd name="T3" fmla="*/ 12 h 55"/>
                    <a:gd name="T4" fmla="*/ 0 w 113"/>
                    <a:gd name="T5" fmla="*/ 0 h 55"/>
                    <a:gd name="T6" fmla="*/ 113 w 113"/>
                    <a:gd name="T7" fmla="*/ 43 h 55"/>
                    <a:gd name="T8" fmla="*/ 113 w 113"/>
                    <a:gd name="T9" fmla="*/ 55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3"/>
                    <a:gd name="T16" fmla="*/ 0 h 55"/>
                    <a:gd name="T17" fmla="*/ 113 w 113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3" h="55">
                      <a:moveTo>
                        <a:pt x="113" y="55"/>
                      </a:move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113" y="43"/>
                      </a:lnTo>
                      <a:lnTo>
                        <a:pt x="113" y="55"/>
                      </a:lnTo>
                      <a:close/>
                    </a:path>
                  </a:pathLst>
                </a:custGeom>
                <a:solidFill>
                  <a:srgbClr val="DBE0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83" name="Freeform 230"/>
                <p:cNvSpPr>
                  <a:spLocks/>
                </p:cNvSpPr>
                <p:nvPr/>
              </p:nvSpPr>
              <p:spPr bwMode="auto">
                <a:xfrm>
                  <a:off x="6066" y="3647"/>
                  <a:ext cx="114" cy="56"/>
                </a:xfrm>
                <a:custGeom>
                  <a:avLst/>
                  <a:gdLst>
                    <a:gd name="T0" fmla="*/ 113 w 114"/>
                    <a:gd name="T1" fmla="*/ 56 h 56"/>
                    <a:gd name="T2" fmla="*/ 0 w 114"/>
                    <a:gd name="T3" fmla="*/ 13 h 56"/>
                    <a:gd name="T4" fmla="*/ 0 w 114"/>
                    <a:gd name="T5" fmla="*/ 0 h 56"/>
                    <a:gd name="T6" fmla="*/ 114 w 114"/>
                    <a:gd name="T7" fmla="*/ 43 h 56"/>
                    <a:gd name="T8" fmla="*/ 113 w 114"/>
                    <a:gd name="T9" fmla="*/ 56 h 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56"/>
                    <a:gd name="T17" fmla="*/ 114 w 114"/>
                    <a:gd name="T18" fmla="*/ 56 h 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56">
                      <a:moveTo>
                        <a:pt x="113" y="56"/>
                      </a:moveTo>
                      <a:lnTo>
                        <a:pt x="0" y="13"/>
                      </a:lnTo>
                      <a:lnTo>
                        <a:pt x="0" y="0"/>
                      </a:lnTo>
                      <a:lnTo>
                        <a:pt x="114" y="43"/>
                      </a:lnTo>
                      <a:lnTo>
                        <a:pt x="113" y="56"/>
                      </a:lnTo>
                      <a:close/>
                    </a:path>
                  </a:pathLst>
                </a:custGeom>
                <a:solidFill>
                  <a:srgbClr val="E2E8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84" name="Freeform 231"/>
                <p:cNvSpPr>
                  <a:spLocks/>
                </p:cNvSpPr>
                <p:nvPr/>
              </p:nvSpPr>
              <p:spPr bwMode="auto">
                <a:xfrm>
                  <a:off x="6066" y="3635"/>
                  <a:ext cx="115" cy="55"/>
                </a:xfrm>
                <a:custGeom>
                  <a:avLst/>
                  <a:gdLst>
                    <a:gd name="T0" fmla="*/ 114 w 115"/>
                    <a:gd name="T1" fmla="*/ 55 h 55"/>
                    <a:gd name="T2" fmla="*/ 0 w 115"/>
                    <a:gd name="T3" fmla="*/ 12 h 55"/>
                    <a:gd name="T4" fmla="*/ 0 w 115"/>
                    <a:gd name="T5" fmla="*/ 0 h 55"/>
                    <a:gd name="T6" fmla="*/ 38 w 115"/>
                    <a:gd name="T7" fmla="*/ 14 h 55"/>
                    <a:gd name="T8" fmla="*/ 115 w 115"/>
                    <a:gd name="T9" fmla="*/ 43 h 55"/>
                    <a:gd name="T10" fmla="*/ 114 w 115"/>
                    <a:gd name="T11" fmla="*/ 55 h 5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15"/>
                    <a:gd name="T19" fmla="*/ 0 h 55"/>
                    <a:gd name="T20" fmla="*/ 115 w 115"/>
                    <a:gd name="T21" fmla="*/ 55 h 5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15" h="55">
                      <a:moveTo>
                        <a:pt x="114" y="55"/>
                      </a:move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38" y="14"/>
                      </a:lnTo>
                      <a:lnTo>
                        <a:pt x="115" y="43"/>
                      </a:lnTo>
                      <a:lnTo>
                        <a:pt x="114" y="55"/>
                      </a:lnTo>
                      <a:close/>
                    </a:path>
                  </a:pathLst>
                </a:custGeom>
                <a:solidFill>
                  <a:srgbClr val="EDEFF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85" name="Freeform 232"/>
                <p:cNvSpPr>
                  <a:spLocks/>
                </p:cNvSpPr>
                <p:nvPr/>
              </p:nvSpPr>
              <p:spPr bwMode="auto">
                <a:xfrm>
                  <a:off x="6104" y="3649"/>
                  <a:ext cx="77" cy="29"/>
                </a:xfrm>
                <a:custGeom>
                  <a:avLst/>
                  <a:gdLst>
                    <a:gd name="T0" fmla="*/ 77 w 77"/>
                    <a:gd name="T1" fmla="*/ 29 h 29"/>
                    <a:gd name="T2" fmla="*/ 0 w 77"/>
                    <a:gd name="T3" fmla="*/ 0 h 29"/>
                    <a:gd name="T4" fmla="*/ 77 w 77"/>
                    <a:gd name="T5" fmla="*/ 27 h 29"/>
                    <a:gd name="T6" fmla="*/ 77 w 77"/>
                    <a:gd name="T7" fmla="*/ 29 h 2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7"/>
                    <a:gd name="T13" fmla="*/ 0 h 29"/>
                    <a:gd name="T14" fmla="*/ 77 w 77"/>
                    <a:gd name="T15" fmla="*/ 29 h 2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7" h="29">
                      <a:moveTo>
                        <a:pt x="77" y="29"/>
                      </a:moveTo>
                      <a:lnTo>
                        <a:pt x="0" y="0"/>
                      </a:lnTo>
                      <a:lnTo>
                        <a:pt x="77" y="27"/>
                      </a:lnTo>
                      <a:lnTo>
                        <a:pt x="77" y="29"/>
                      </a:lnTo>
                      <a:close/>
                    </a:path>
                  </a:pathLst>
                </a:custGeom>
                <a:solidFill>
                  <a:srgbClr val="F7F7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86" name="Freeform 233"/>
                <p:cNvSpPr>
                  <a:spLocks/>
                </p:cNvSpPr>
                <p:nvPr/>
              </p:nvSpPr>
              <p:spPr bwMode="auto">
                <a:xfrm>
                  <a:off x="5738" y="3656"/>
                  <a:ext cx="103" cy="47"/>
                </a:xfrm>
                <a:custGeom>
                  <a:avLst/>
                  <a:gdLst>
                    <a:gd name="T0" fmla="*/ 31 w 103"/>
                    <a:gd name="T1" fmla="*/ 0 h 47"/>
                    <a:gd name="T2" fmla="*/ 103 w 103"/>
                    <a:gd name="T3" fmla="*/ 47 h 47"/>
                    <a:gd name="T4" fmla="*/ 99 w 103"/>
                    <a:gd name="T5" fmla="*/ 47 h 47"/>
                    <a:gd name="T6" fmla="*/ 0 w 103"/>
                    <a:gd name="T7" fmla="*/ 1 h 47"/>
                    <a:gd name="T8" fmla="*/ 31 w 103"/>
                    <a:gd name="T9" fmla="*/ 0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3"/>
                    <a:gd name="T16" fmla="*/ 0 h 47"/>
                    <a:gd name="T17" fmla="*/ 103 w 103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3" h="47">
                      <a:moveTo>
                        <a:pt x="31" y="0"/>
                      </a:moveTo>
                      <a:lnTo>
                        <a:pt x="103" y="47"/>
                      </a:lnTo>
                      <a:lnTo>
                        <a:pt x="99" y="47"/>
                      </a:lnTo>
                      <a:lnTo>
                        <a:pt x="0" y="1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2647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87" name="Freeform 234"/>
                <p:cNvSpPr>
                  <a:spLocks/>
                </p:cNvSpPr>
                <p:nvPr/>
              </p:nvSpPr>
              <p:spPr bwMode="auto">
                <a:xfrm>
                  <a:off x="5769" y="3656"/>
                  <a:ext cx="87" cy="47"/>
                </a:xfrm>
                <a:custGeom>
                  <a:avLst/>
                  <a:gdLst>
                    <a:gd name="T0" fmla="*/ 72 w 87"/>
                    <a:gd name="T1" fmla="*/ 47 h 47"/>
                    <a:gd name="T2" fmla="*/ 0 w 87"/>
                    <a:gd name="T3" fmla="*/ 0 h 47"/>
                    <a:gd name="T4" fmla="*/ 17 w 87"/>
                    <a:gd name="T5" fmla="*/ 0 h 47"/>
                    <a:gd name="T6" fmla="*/ 87 w 87"/>
                    <a:gd name="T7" fmla="*/ 46 h 47"/>
                    <a:gd name="T8" fmla="*/ 72 w 87"/>
                    <a:gd name="T9" fmla="*/ 47 h 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7"/>
                    <a:gd name="T16" fmla="*/ 0 h 47"/>
                    <a:gd name="T17" fmla="*/ 87 w 87"/>
                    <a:gd name="T18" fmla="*/ 47 h 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7" h="47">
                      <a:moveTo>
                        <a:pt x="72" y="47"/>
                      </a:moveTo>
                      <a:lnTo>
                        <a:pt x="0" y="0"/>
                      </a:lnTo>
                      <a:lnTo>
                        <a:pt x="17" y="0"/>
                      </a:lnTo>
                      <a:lnTo>
                        <a:pt x="87" y="46"/>
                      </a:lnTo>
                      <a:lnTo>
                        <a:pt x="72" y="47"/>
                      </a:lnTo>
                      <a:close/>
                    </a:path>
                  </a:pathLst>
                </a:custGeom>
                <a:solidFill>
                  <a:srgbClr val="2647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88" name="Freeform 235"/>
                <p:cNvSpPr>
                  <a:spLocks/>
                </p:cNvSpPr>
                <p:nvPr/>
              </p:nvSpPr>
              <p:spPr bwMode="auto">
                <a:xfrm>
                  <a:off x="5786" y="3656"/>
                  <a:ext cx="85" cy="46"/>
                </a:xfrm>
                <a:custGeom>
                  <a:avLst/>
                  <a:gdLst>
                    <a:gd name="T0" fmla="*/ 70 w 85"/>
                    <a:gd name="T1" fmla="*/ 46 h 46"/>
                    <a:gd name="T2" fmla="*/ 0 w 85"/>
                    <a:gd name="T3" fmla="*/ 0 h 46"/>
                    <a:gd name="T4" fmla="*/ 16 w 85"/>
                    <a:gd name="T5" fmla="*/ 0 h 46"/>
                    <a:gd name="T6" fmla="*/ 85 w 85"/>
                    <a:gd name="T7" fmla="*/ 44 h 46"/>
                    <a:gd name="T8" fmla="*/ 70 w 85"/>
                    <a:gd name="T9" fmla="*/ 46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"/>
                    <a:gd name="T16" fmla="*/ 0 h 46"/>
                    <a:gd name="T17" fmla="*/ 85 w 85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" h="46">
                      <a:moveTo>
                        <a:pt x="70" y="46"/>
                      </a:move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85" y="44"/>
                      </a:lnTo>
                      <a:lnTo>
                        <a:pt x="70" y="46"/>
                      </a:lnTo>
                      <a:close/>
                    </a:path>
                  </a:pathLst>
                </a:custGeom>
                <a:solidFill>
                  <a:srgbClr val="4460A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89" name="Freeform 236"/>
                <p:cNvSpPr>
                  <a:spLocks/>
                </p:cNvSpPr>
                <p:nvPr/>
              </p:nvSpPr>
              <p:spPr bwMode="auto">
                <a:xfrm>
                  <a:off x="5802" y="3655"/>
                  <a:ext cx="84" cy="45"/>
                </a:xfrm>
                <a:custGeom>
                  <a:avLst/>
                  <a:gdLst>
                    <a:gd name="T0" fmla="*/ 69 w 84"/>
                    <a:gd name="T1" fmla="*/ 45 h 45"/>
                    <a:gd name="T2" fmla="*/ 0 w 84"/>
                    <a:gd name="T3" fmla="*/ 1 h 45"/>
                    <a:gd name="T4" fmla="*/ 17 w 84"/>
                    <a:gd name="T5" fmla="*/ 0 h 45"/>
                    <a:gd name="T6" fmla="*/ 84 w 84"/>
                    <a:gd name="T7" fmla="*/ 44 h 45"/>
                    <a:gd name="T8" fmla="*/ 69 w 84"/>
                    <a:gd name="T9" fmla="*/ 4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5"/>
                    <a:gd name="T17" fmla="*/ 84 w 84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5">
                      <a:moveTo>
                        <a:pt x="69" y="45"/>
                      </a:moveTo>
                      <a:lnTo>
                        <a:pt x="0" y="1"/>
                      </a:lnTo>
                      <a:lnTo>
                        <a:pt x="17" y="0"/>
                      </a:lnTo>
                      <a:lnTo>
                        <a:pt x="84" y="44"/>
                      </a:lnTo>
                      <a:lnTo>
                        <a:pt x="69" y="45"/>
                      </a:lnTo>
                      <a:close/>
                    </a:path>
                  </a:pathLst>
                </a:custGeom>
                <a:solidFill>
                  <a:srgbClr val="667CB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90" name="Freeform 237"/>
                <p:cNvSpPr>
                  <a:spLocks/>
                </p:cNvSpPr>
                <p:nvPr/>
              </p:nvSpPr>
              <p:spPr bwMode="auto">
                <a:xfrm>
                  <a:off x="5819" y="3655"/>
                  <a:ext cx="83" cy="44"/>
                </a:xfrm>
                <a:custGeom>
                  <a:avLst/>
                  <a:gdLst>
                    <a:gd name="T0" fmla="*/ 67 w 83"/>
                    <a:gd name="T1" fmla="*/ 44 h 44"/>
                    <a:gd name="T2" fmla="*/ 0 w 83"/>
                    <a:gd name="T3" fmla="*/ 0 h 44"/>
                    <a:gd name="T4" fmla="*/ 12 w 83"/>
                    <a:gd name="T5" fmla="*/ 0 h 44"/>
                    <a:gd name="T6" fmla="*/ 19 w 83"/>
                    <a:gd name="T7" fmla="*/ 2 h 44"/>
                    <a:gd name="T8" fmla="*/ 83 w 83"/>
                    <a:gd name="T9" fmla="*/ 43 h 44"/>
                    <a:gd name="T10" fmla="*/ 67 w 83"/>
                    <a:gd name="T11" fmla="*/ 44 h 4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3"/>
                    <a:gd name="T19" fmla="*/ 0 h 44"/>
                    <a:gd name="T20" fmla="*/ 83 w 83"/>
                    <a:gd name="T21" fmla="*/ 44 h 4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3" h="44">
                      <a:moveTo>
                        <a:pt x="67" y="44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9" y="2"/>
                      </a:lnTo>
                      <a:lnTo>
                        <a:pt x="83" y="43"/>
                      </a:lnTo>
                      <a:lnTo>
                        <a:pt x="67" y="44"/>
                      </a:lnTo>
                      <a:close/>
                    </a:path>
                  </a:pathLst>
                </a:custGeom>
                <a:solidFill>
                  <a:srgbClr val="8293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91" name="Freeform 238"/>
                <p:cNvSpPr>
                  <a:spLocks/>
                </p:cNvSpPr>
                <p:nvPr/>
              </p:nvSpPr>
              <p:spPr bwMode="auto">
                <a:xfrm>
                  <a:off x="5838" y="3657"/>
                  <a:ext cx="79" cy="41"/>
                </a:xfrm>
                <a:custGeom>
                  <a:avLst/>
                  <a:gdLst>
                    <a:gd name="T0" fmla="*/ 64 w 79"/>
                    <a:gd name="T1" fmla="*/ 41 h 41"/>
                    <a:gd name="T2" fmla="*/ 0 w 79"/>
                    <a:gd name="T3" fmla="*/ 0 h 41"/>
                    <a:gd name="T4" fmla="*/ 28 w 79"/>
                    <a:gd name="T5" fmla="*/ 7 h 41"/>
                    <a:gd name="T6" fmla="*/ 79 w 79"/>
                    <a:gd name="T7" fmla="*/ 40 h 41"/>
                    <a:gd name="T8" fmla="*/ 64 w 79"/>
                    <a:gd name="T9" fmla="*/ 41 h 4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9"/>
                    <a:gd name="T16" fmla="*/ 0 h 41"/>
                    <a:gd name="T17" fmla="*/ 79 w 79"/>
                    <a:gd name="T18" fmla="*/ 41 h 4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9" h="41">
                      <a:moveTo>
                        <a:pt x="64" y="41"/>
                      </a:moveTo>
                      <a:lnTo>
                        <a:pt x="0" y="0"/>
                      </a:lnTo>
                      <a:lnTo>
                        <a:pt x="28" y="7"/>
                      </a:lnTo>
                      <a:lnTo>
                        <a:pt x="79" y="40"/>
                      </a:lnTo>
                      <a:lnTo>
                        <a:pt x="64" y="41"/>
                      </a:lnTo>
                      <a:close/>
                    </a:path>
                  </a:pathLst>
                </a:custGeom>
                <a:solidFill>
                  <a:srgbClr val="A3AF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92" name="Freeform 239"/>
                <p:cNvSpPr>
                  <a:spLocks/>
                </p:cNvSpPr>
                <p:nvPr/>
              </p:nvSpPr>
              <p:spPr bwMode="auto">
                <a:xfrm>
                  <a:off x="5866" y="3664"/>
                  <a:ext cx="66" cy="33"/>
                </a:xfrm>
                <a:custGeom>
                  <a:avLst/>
                  <a:gdLst>
                    <a:gd name="T0" fmla="*/ 51 w 66"/>
                    <a:gd name="T1" fmla="*/ 33 h 33"/>
                    <a:gd name="T2" fmla="*/ 0 w 66"/>
                    <a:gd name="T3" fmla="*/ 0 h 33"/>
                    <a:gd name="T4" fmla="*/ 29 w 66"/>
                    <a:gd name="T5" fmla="*/ 7 h 33"/>
                    <a:gd name="T6" fmla="*/ 66 w 66"/>
                    <a:gd name="T7" fmla="*/ 32 h 33"/>
                    <a:gd name="T8" fmla="*/ 51 w 66"/>
                    <a:gd name="T9" fmla="*/ 33 h 3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33"/>
                    <a:gd name="T17" fmla="*/ 66 w 66"/>
                    <a:gd name="T18" fmla="*/ 33 h 3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33">
                      <a:moveTo>
                        <a:pt x="51" y="33"/>
                      </a:moveTo>
                      <a:lnTo>
                        <a:pt x="0" y="0"/>
                      </a:lnTo>
                      <a:lnTo>
                        <a:pt x="29" y="7"/>
                      </a:lnTo>
                      <a:lnTo>
                        <a:pt x="66" y="32"/>
                      </a:lnTo>
                      <a:lnTo>
                        <a:pt x="51" y="33"/>
                      </a:lnTo>
                      <a:close/>
                    </a:path>
                  </a:pathLst>
                </a:custGeom>
                <a:solidFill>
                  <a:srgbClr val="C1C9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93" name="Freeform 240"/>
                <p:cNvSpPr>
                  <a:spLocks/>
                </p:cNvSpPr>
                <p:nvPr/>
              </p:nvSpPr>
              <p:spPr bwMode="auto">
                <a:xfrm>
                  <a:off x="5895" y="3671"/>
                  <a:ext cx="53" cy="25"/>
                </a:xfrm>
                <a:custGeom>
                  <a:avLst/>
                  <a:gdLst>
                    <a:gd name="T0" fmla="*/ 37 w 53"/>
                    <a:gd name="T1" fmla="*/ 25 h 25"/>
                    <a:gd name="T2" fmla="*/ 0 w 53"/>
                    <a:gd name="T3" fmla="*/ 0 h 25"/>
                    <a:gd name="T4" fmla="*/ 28 w 53"/>
                    <a:gd name="T5" fmla="*/ 8 h 25"/>
                    <a:gd name="T6" fmla="*/ 53 w 53"/>
                    <a:gd name="T7" fmla="*/ 24 h 25"/>
                    <a:gd name="T8" fmla="*/ 37 w 53"/>
                    <a:gd name="T9" fmla="*/ 25 h 2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"/>
                    <a:gd name="T16" fmla="*/ 0 h 25"/>
                    <a:gd name="T17" fmla="*/ 53 w 53"/>
                    <a:gd name="T18" fmla="*/ 25 h 2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" h="25">
                      <a:moveTo>
                        <a:pt x="37" y="25"/>
                      </a:moveTo>
                      <a:lnTo>
                        <a:pt x="0" y="0"/>
                      </a:lnTo>
                      <a:lnTo>
                        <a:pt x="28" y="8"/>
                      </a:lnTo>
                      <a:lnTo>
                        <a:pt x="53" y="24"/>
                      </a:lnTo>
                      <a:lnTo>
                        <a:pt x="37" y="25"/>
                      </a:lnTo>
                      <a:close/>
                    </a:path>
                  </a:pathLst>
                </a:custGeom>
                <a:solidFill>
                  <a:srgbClr val="E0E5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994" name="Freeform 241"/>
                <p:cNvSpPr>
                  <a:spLocks/>
                </p:cNvSpPr>
                <p:nvPr/>
              </p:nvSpPr>
              <p:spPr bwMode="auto">
                <a:xfrm>
                  <a:off x="5923" y="3679"/>
                  <a:ext cx="40" cy="16"/>
                </a:xfrm>
                <a:custGeom>
                  <a:avLst/>
                  <a:gdLst>
                    <a:gd name="T0" fmla="*/ 25 w 40"/>
                    <a:gd name="T1" fmla="*/ 16 h 16"/>
                    <a:gd name="T2" fmla="*/ 0 w 40"/>
                    <a:gd name="T3" fmla="*/ 0 h 16"/>
                    <a:gd name="T4" fmla="*/ 29 w 40"/>
                    <a:gd name="T5" fmla="*/ 7 h 16"/>
                    <a:gd name="T6" fmla="*/ 40 w 40"/>
                    <a:gd name="T7" fmla="*/ 14 h 16"/>
                    <a:gd name="T8" fmla="*/ 25 w 40"/>
                    <a:gd name="T9" fmla="*/ 16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"/>
                    <a:gd name="T16" fmla="*/ 0 h 16"/>
                    <a:gd name="T17" fmla="*/ 40 w 40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" h="16">
                      <a:moveTo>
                        <a:pt x="25" y="16"/>
                      </a:moveTo>
                      <a:lnTo>
                        <a:pt x="0" y="0"/>
                      </a:lnTo>
                      <a:lnTo>
                        <a:pt x="29" y="7"/>
                      </a:lnTo>
                      <a:lnTo>
                        <a:pt x="40" y="14"/>
                      </a:lnTo>
                      <a:lnTo>
                        <a:pt x="25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  <p:sp>
            <p:nvSpPr>
              <p:cNvPr id="25749" name="Freeform 242"/>
              <p:cNvSpPr>
                <a:spLocks/>
              </p:cNvSpPr>
              <p:nvPr/>
            </p:nvSpPr>
            <p:spPr bwMode="auto">
              <a:xfrm>
                <a:off x="5952" y="3686"/>
                <a:ext cx="25" cy="7"/>
              </a:xfrm>
              <a:custGeom>
                <a:avLst/>
                <a:gdLst>
                  <a:gd name="T0" fmla="*/ 11 w 25"/>
                  <a:gd name="T1" fmla="*/ 7 h 7"/>
                  <a:gd name="T2" fmla="*/ 0 w 25"/>
                  <a:gd name="T3" fmla="*/ 0 h 7"/>
                  <a:gd name="T4" fmla="*/ 25 w 25"/>
                  <a:gd name="T5" fmla="*/ 6 h 7"/>
                  <a:gd name="T6" fmla="*/ 11 w 25"/>
                  <a:gd name="T7" fmla="*/ 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7"/>
                  <a:gd name="T14" fmla="*/ 25 w 2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7">
                    <a:moveTo>
                      <a:pt x="11" y="7"/>
                    </a:moveTo>
                    <a:lnTo>
                      <a:pt x="0" y="0"/>
                    </a:lnTo>
                    <a:lnTo>
                      <a:pt x="25" y="6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50" name="Freeform 243"/>
              <p:cNvSpPr>
                <a:spLocks/>
              </p:cNvSpPr>
              <p:nvPr/>
            </p:nvSpPr>
            <p:spPr bwMode="auto">
              <a:xfrm>
                <a:off x="5639" y="3661"/>
                <a:ext cx="76" cy="57"/>
              </a:xfrm>
              <a:custGeom>
                <a:avLst/>
                <a:gdLst>
                  <a:gd name="T0" fmla="*/ 26 w 76"/>
                  <a:gd name="T1" fmla="*/ 0 h 57"/>
                  <a:gd name="T2" fmla="*/ 76 w 76"/>
                  <a:gd name="T3" fmla="*/ 52 h 57"/>
                  <a:gd name="T4" fmla="*/ 0 w 76"/>
                  <a:gd name="T5" fmla="*/ 57 h 57"/>
                  <a:gd name="T6" fmla="*/ 2 w 76"/>
                  <a:gd name="T7" fmla="*/ 2 h 57"/>
                  <a:gd name="T8" fmla="*/ 26 w 76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57"/>
                  <a:gd name="T17" fmla="*/ 76 w 76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57">
                    <a:moveTo>
                      <a:pt x="26" y="0"/>
                    </a:moveTo>
                    <a:lnTo>
                      <a:pt x="76" y="52"/>
                    </a:lnTo>
                    <a:lnTo>
                      <a:pt x="0" y="57"/>
                    </a:lnTo>
                    <a:lnTo>
                      <a:pt x="2" y="2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2647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51" name="Freeform 244"/>
              <p:cNvSpPr>
                <a:spLocks/>
              </p:cNvSpPr>
              <p:nvPr/>
            </p:nvSpPr>
            <p:spPr bwMode="auto">
              <a:xfrm>
                <a:off x="5665" y="3660"/>
                <a:ext cx="66" cy="53"/>
              </a:xfrm>
              <a:custGeom>
                <a:avLst/>
                <a:gdLst>
                  <a:gd name="T0" fmla="*/ 50 w 66"/>
                  <a:gd name="T1" fmla="*/ 53 h 53"/>
                  <a:gd name="T2" fmla="*/ 0 w 66"/>
                  <a:gd name="T3" fmla="*/ 1 h 53"/>
                  <a:gd name="T4" fmla="*/ 17 w 66"/>
                  <a:gd name="T5" fmla="*/ 0 h 53"/>
                  <a:gd name="T6" fmla="*/ 66 w 66"/>
                  <a:gd name="T7" fmla="*/ 52 h 53"/>
                  <a:gd name="T8" fmla="*/ 50 w 66"/>
                  <a:gd name="T9" fmla="*/ 53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53"/>
                  <a:gd name="T17" fmla="*/ 66 w 66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53">
                    <a:moveTo>
                      <a:pt x="50" y="53"/>
                    </a:moveTo>
                    <a:lnTo>
                      <a:pt x="0" y="1"/>
                    </a:lnTo>
                    <a:lnTo>
                      <a:pt x="17" y="0"/>
                    </a:lnTo>
                    <a:lnTo>
                      <a:pt x="66" y="52"/>
                    </a:lnTo>
                    <a:lnTo>
                      <a:pt x="50" y="53"/>
                    </a:lnTo>
                    <a:close/>
                  </a:path>
                </a:pathLst>
              </a:custGeom>
              <a:solidFill>
                <a:srgbClr val="2647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52" name="Freeform 245"/>
              <p:cNvSpPr>
                <a:spLocks/>
              </p:cNvSpPr>
              <p:nvPr/>
            </p:nvSpPr>
            <p:spPr bwMode="auto">
              <a:xfrm>
                <a:off x="5682" y="3660"/>
                <a:ext cx="66" cy="52"/>
              </a:xfrm>
              <a:custGeom>
                <a:avLst/>
                <a:gdLst>
                  <a:gd name="T0" fmla="*/ 49 w 66"/>
                  <a:gd name="T1" fmla="*/ 52 h 52"/>
                  <a:gd name="T2" fmla="*/ 0 w 66"/>
                  <a:gd name="T3" fmla="*/ 0 h 52"/>
                  <a:gd name="T4" fmla="*/ 16 w 66"/>
                  <a:gd name="T5" fmla="*/ 0 h 52"/>
                  <a:gd name="T6" fmla="*/ 66 w 66"/>
                  <a:gd name="T7" fmla="*/ 51 h 52"/>
                  <a:gd name="T8" fmla="*/ 49 w 66"/>
                  <a:gd name="T9" fmla="*/ 52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52"/>
                  <a:gd name="T17" fmla="*/ 66 w 66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52">
                    <a:moveTo>
                      <a:pt x="49" y="52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66" y="51"/>
                    </a:lnTo>
                    <a:lnTo>
                      <a:pt x="49" y="52"/>
                    </a:lnTo>
                    <a:close/>
                  </a:path>
                </a:pathLst>
              </a:custGeom>
              <a:solidFill>
                <a:srgbClr val="4460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53" name="Freeform 246"/>
              <p:cNvSpPr>
                <a:spLocks/>
              </p:cNvSpPr>
              <p:nvPr/>
            </p:nvSpPr>
            <p:spPr bwMode="auto">
              <a:xfrm>
                <a:off x="5698" y="3659"/>
                <a:ext cx="66" cy="52"/>
              </a:xfrm>
              <a:custGeom>
                <a:avLst/>
                <a:gdLst>
                  <a:gd name="T0" fmla="*/ 50 w 66"/>
                  <a:gd name="T1" fmla="*/ 52 h 52"/>
                  <a:gd name="T2" fmla="*/ 0 w 66"/>
                  <a:gd name="T3" fmla="*/ 1 h 52"/>
                  <a:gd name="T4" fmla="*/ 17 w 66"/>
                  <a:gd name="T5" fmla="*/ 0 h 52"/>
                  <a:gd name="T6" fmla="*/ 66 w 66"/>
                  <a:gd name="T7" fmla="*/ 51 h 52"/>
                  <a:gd name="T8" fmla="*/ 50 w 66"/>
                  <a:gd name="T9" fmla="*/ 52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52"/>
                  <a:gd name="T17" fmla="*/ 66 w 66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52">
                    <a:moveTo>
                      <a:pt x="50" y="52"/>
                    </a:moveTo>
                    <a:lnTo>
                      <a:pt x="0" y="1"/>
                    </a:lnTo>
                    <a:lnTo>
                      <a:pt x="17" y="0"/>
                    </a:lnTo>
                    <a:lnTo>
                      <a:pt x="66" y="51"/>
                    </a:lnTo>
                    <a:lnTo>
                      <a:pt x="50" y="52"/>
                    </a:lnTo>
                    <a:close/>
                  </a:path>
                </a:pathLst>
              </a:custGeom>
              <a:solidFill>
                <a:srgbClr val="667C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54" name="Freeform 247"/>
              <p:cNvSpPr>
                <a:spLocks/>
              </p:cNvSpPr>
              <p:nvPr/>
            </p:nvSpPr>
            <p:spPr bwMode="auto">
              <a:xfrm>
                <a:off x="5715" y="3658"/>
                <a:ext cx="66" cy="52"/>
              </a:xfrm>
              <a:custGeom>
                <a:avLst/>
                <a:gdLst>
                  <a:gd name="T0" fmla="*/ 49 w 66"/>
                  <a:gd name="T1" fmla="*/ 52 h 52"/>
                  <a:gd name="T2" fmla="*/ 0 w 66"/>
                  <a:gd name="T3" fmla="*/ 1 h 52"/>
                  <a:gd name="T4" fmla="*/ 14 w 66"/>
                  <a:gd name="T5" fmla="*/ 0 h 52"/>
                  <a:gd name="T6" fmla="*/ 20 w 66"/>
                  <a:gd name="T7" fmla="*/ 3 h 52"/>
                  <a:gd name="T8" fmla="*/ 66 w 66"/>
                  <a:gd name="T9" fmla="*/ 51 h 52"/>
                  <a:gd name="T10" fmla="*/ 49 w 66"/>
                  <a:gd name="T11" fmla="*/ 52 h 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52"/>
                  <a:gd name="T20" fmla="*/ 66 w 66"/>
                  <a:gd name="T21" fmla="*/ 52 h 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52">
                    <a:moveTo>
                      <a:pt x="49" y="52"/>
                    </a:moveTo>
                    <a:lnTo>
                      <a:pt x="0" y="1"/>
                    </a:lnTo>
                    <a:lnTo>
                      <a:pt x="14" y="0"/>
                    </a:lnTo>
                    <a:lnTo>
                      <a:pt x="20" y="3"/>
                    </a:lnTo>
                    <a:lnTo>
                      <a:pt x="66" y="51"/>
                    </a:lnTo>
                    <a:lnTo>
                      <a:pt x="49" y="52"/>
                    </a:lnTo>
                    <a:close/>
                  </a:path>
                </a:pathLst>
              </a:custGeom>
              <a:solidFill>
                <a:srgbClr val="829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55" name="Freeform 248"/>
              <p:cNvSpPr>
                <a:spLocks/>
              </p:cNvSpPr>
              <p:nvPr/>
            </p:nvSpPr>
            <p:spPr bwMode="auto">
              <a:xfrm>
                <a:off x="5735" y="3661"/>
                <a:ext cx="62" cy="48"/>
              </a:xfrm>
              <a:custGeom>
                <a:avLst/>
                <a:gdLst>
                  <a:gd name="T0" fmla="*/ 46 w 62"/>
                  <a:gd name="T1" fmla="*/ 48 h 48"/>
                  <a:gd name="T2" fmla="*/ 0 w 62"/>
                  <a:gd name="T3" fmla="*/ 0 h 48"/>
                  <a:gd name="T4" fmla="*/ 32 w 62"/>
                  <a:gd name="T5" fmla="*/ 15 h 48"/>
                  <a:gd name="T6" fmla="*/ 62 w 62"/>
                  <a:gd name="T7" fmla="*/ 46 h 48"/>
                  <a:gd name="T8" fmla="*/ 46 w 62"/>
                  <a:gd name="T9" fmla="*/ 48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2"/>
                  <a:gd name="T16" fmla="*/ 0 h 48"/>
                  <a:gd name="T17" fmla="*/ 62 w 62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2" h="48">
                    <a:moveTo>
                      <a:pt x="46" y="48"/>
                    </a:moveTo>
                    <a:lnTo>
                      <a:pt x="0" y="0"/>
                    </a:lnTo>
                    <a:lnTo>
                      <a:pt x="32" y="15"/>
                    </a:lnTo>
                    <a:lnTo>
                      <a:pt x="62" y="46"/>
                    </a:lnTo>
                    <a:lnTo>
                      <a:pt x="46" y="48"/>
                    </a:lnTo>
                    <a:close/>
                  </a:path>
                </a:pathLst>
              </a:custGeom>
              <a:solidFill>
                <a:srgbClr val="A3AF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56" name="Freeform 249"/>
              <p:cNvSpPr>
                <a:spLocks/>
              </p:cNvSpPr>
              <p:nvPr/>
            </p:nvSpPr>
            <p:spPr bwMode="auto">
              <a:xfrm>
                <a:off x="5767" y="3676"/>
                <a:ext cx="46" cy="31"/>
              </a:xfrm>
              <a:custGeom>
                <a:avLst/>
                <a:gdLst>
                  <a:gd name="T0" fmla="*/ 30 w 46"/>
                  <a:gd name="T1" fmla="*/ 31 h 31"/>
                  <a:gd name="T2" fmla="*/ 0 w 46"/>
                  <a:gd name="T3" fmla="*/ 0 h 31"/>
                  <a:gd name="T4" fmla="*/ 32 w 46"/>
                  <a:gd name="T5" fmla="*/ 15 h 31"/>
                  <a:gd name="T6" fmla="*/ 46 w 46"/>
                  <a:gd name="T7" fmla="*/ 30 h 31"/>
                  <a:gd name="T8" fmla="*/ 30 w 46"/>
                  <a:gd name="T9" fmla="*/ 31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31"/>
                  <a:gd name="T17" fmla="*/ 46 w 46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31">
                    <a:moveTo>
                      <a:pt x="30" y="31"/>
                    </a:moveTo>
                    <a:lnTo>
                      <a:pt x="0" y="0"/>
                    </a:lnTo>
                    <a:lnTo>
                      <a:pt x="32" y="15"/>
                    </a:lnTo>
                    <a:lnTo>
                      <a:pt x="46" y="30"/>
                    </a:lnTo>
                    <a:lnTo>
                      <a:pt x="30" y="31"/>
                    </a:lnTo>
                    <a:close/>
                  </a:path>
                </a:pathLst>
              </a:custGeom>
              <a:solidFill>
                <a:srgbClr val="C1C9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57" name="Freeform 250"/>
              <p:cNvSpPr>
                <a:spLocks/>
              </p:cNvSpPr>
              <p:nvPr/>
            </p:nvSpPr>
            <p:spPr bwMode="auto">
              <a:xfrm>
                <a:off x="5799" y="3691"/>
                <a:ext cx="30" cy="15"/>
              </a:xfrm>
              <a:custGeom>
                <a:avLst/>
                <a:gdLst>
                  <a:gd name="T0" fmla="*/ 14 w 30"/>
                  <a:gd name="T1" fmla="*/ 15 h 15"/>
                  <a:gd name="T2" fmla="*/ 0 w 30"/>
                  <a:gd name="T3" fmla="*/ 0 h 15"/>
                  <a:gd name="T4" fmla="*/ 30 w 30"/>
                  <a:gd name="T5" fmla="*/ 14 h 15"/>
                  <a:gd name="T6" fmla="*/ 14 w 30"/>
                  <a:gd name="T7" fmla="*/ 15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15"/>
                  <a:gd name="T14" fmla="*/ 30 w 30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15">
                    <a:moveTo>
                      <a:pt x="14" y="15"/>
                    </a:moveTo>
                    <a:lnTo>
                      <a:pt x="0" y="0"/>
                    </a:lnTo>
                    <a:lnTo>
                      <a:pt x="30" y="14"/>
                    </a:lnTo>
                    <a:lnTo>
                      <a:pt x="14" y="15"/>
                    </a:lnTo>
                    <a:close/>
                  </a:path>
                </a:pathLst>
              </a:custGeom>
              <a:solidFill>
                <a:srgbClr val="E0E5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58" name="Freeform 251"/>
              <p:cNvSpPr>
                <a:spLocks/>
              </p:cNvSpPr>
              <p:nvPr/>
            </p:nvSpPr>
            <p:spPr bwMode="auto">
              <a:xfrm>
                <a:off x="6028" y="3698"/>
                <a:ext cx="150" cy="67"/>
              </a:xfrm>
              <a:custGeom>
                <a:avLst/>
                <a:gdLst>
                  <a:gd name="T0" fmla="*/ 145 w 150"/>
                  <a:gd name="T1" fmla="*/ 41 h 67"/>
                  <a:gd name="T2" fmla="*/ 150 w 150"/>
                  <a:gd name="T3" fmla="*/ 67 h 67"/>
                  <a:gd name="T4" fmla="*/ 0 w 150"/>
                  <a:gd name="T5" fmla="*/ 5 h 67"/>
                  <a:gd name="T6" fmla="*/ 41 w 150"/>
                  <a:gd name="T7" fmla="*/ 0 h 67"/>
                  <a:gd name="T8" fmla="*/ 145 w 150"/>
                  <a:gd name="T9" fmla="*/ 41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67"/>
                  <a:gd name="T17" fmla="*/ 150 w 150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67">
                    <a:moveTo>
                      <a:pt x="145" y="41"/>
                    </a:moveTo>
                    <a:lnTo>
                      <a:pt x="150" y="67"/>
                    </a:lnTo>
                    <a:lnTo>
                      <a:pt x="0" y="5"/>
                    </a:lnTo>
                    <a:lnTo>
                      <a:pt x="41" y="0"/>
                    </a:lnTo>
                    <a:lnTo>
                      <a:pt x="145" y="41"/>
                    </a:lnTo>
                    <a:close/>
                  </a:path>
                </a:pathLst>
              </a:custGeom>
              <a:solidFill>
                <a:srgbClr val="3F6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59" name="Freeform 252"/>
              <p:cNvSpPr>
                <a:spLocks/>
              </p:cNvSpPr>
              <p:nvPr/>
            </p:nvSpPr>
            <p:spPr bwMode="auto">
              <a:xfrm>
                <a:off x="5834" y="3698"/>
                <a:ext cx="153" cy="31"/>
              </a:xfrm>
              <a:custGeom>
                <a:avLst/>
                <a:gdLst>
                  <a:gd name="T0" fmla="*/ 151 w 153"/>
                  <a:gd name="T1" fmla="*/ 3 h 31"/>
                  <a:gd name="T2" fmla="*/ 150 w 153"/>
                  <a:gd name="T3" fmla="*/ 7 h 31"/>
                  <a:gd name="T4" fmla="*/ 148 w 153"/>
                  <a:gd name="T5" fmla="*/ 12 h 31"/>
                  <a:gd name="T6" fmla="*/ 148 w 153"/>
                  <a:gd name="T7" fmla="*/ 17 h 31"/>
                  <a:gd name="T8" fmla="*/ 143 w 153"/>
                  <a:gd name="T9" fmla="*/ 20 h 31"/>
                  <a:gd name="T10" fmla="*/ 134 w 153"/>
                  <a:gd name="T11" fmla="*/ 20 h 31"/>
                  <a:gd name="T12" fmla="*/ 125 w 153"/>
                  <a:gd name="T13" fmla="*/ 21 h 31"/>
                  <a:gd name="T14" fmla="*/ 115 w 153"/>
                  <a:gd name="T15" fmla="*/ 22 h 31"/>
                  <a:gd name="T16" fmla="*/ 106 w 153"/>
                  <a:gd name="T17" fmla="*/ 22 h 31"/>
                  <a:gd name="T18" fmla="*/ 97 w 153"/>
                  <a:gd name="T19" fmla="*/ 23 h 31"/>
                  <a:gd name="T20" fmla="*/ 88 w 153"/>
                  <a:gd name="T21" fmla="*/ 24 h 31"/>
                  <a:gd name="T22" fmla="*/ 78 w 153"/>
                  <a:gd name="T23" fmla="*/ 25 h 31"/>
                  <a:gd name="T24" fmla="*/ 69 w 153"/>
                  <a:gd name="T25" fmla="*/ 26 h 31"/>
                  <a:gd name="T26" fmla="*/ 60 w 153"/>
                  <a:gd name="T27" fmla="*/ 27 h 31"/>
                  <a:gd name="T28" fmla="*/ 51 w 153"/>
                  <a:gd name="T29" fmla="*/ 28 h 31"/>
                  <a:gd name="T30" fmla="*/ 41 w 153"/>
                  <a:gd name="T31" fmla="*/ 28 h 31"/>
                  <a:gd name="T32" fmla="*/ 32 w 153"/>
                  <a:gd name="T33" fmla="*/ 29 h 31"/>
                  <a:gd name="T34" fmla="*/ 23 w 153"/>
                  <a:gd name="T35" fmla="*/ 30 h 31"/>
                  <a:gd name="T36" fmla="*/ 14 w 153"/>
                  <a:gd name="T37" fmla="*/ 30 h 31"/>
                  <a:gd name="T38" fmla="*/ 5 w 153"/>
                  <a:gd name="T39" fmla="*/ 31 h 31"/>
                  <a:gd name="T40" fmla="*/ 1 w 153"/>
                  <a:gd name="T41" fmla="*/ 28 h 31"/>
                  <a:gd name="T42" fmla="*/ 2 w 153"/>
                  <a:gd name="T43" fmla="*/ 22 h 31"/>
                  <a:gd name="T44" fmla="*/ 5 w 153"/>
                  <a:gd name="T45" fmla="*/ 16 h 31"/>
                  <a:gd name="T46" fmla="*/ 10 w 153"/>
                  <a:gd name="T47" fmla="*/ 11 h 31"/>
                  <a:gd name="T48" fmla="*/ 17 w 153"/>
                  <a:gd name="T49" fmla="*/ 9 h 31"/>
                  <a:gd name="T50" fmla="*/ 24 w 153"/>
                  <a:gd name="T51" fmla="*/ 8 h 31"/>
                  <a:gd name="T52" fmla="*/ 31 w 153"/>
                  <a:gd name="T53" fmla="*/ 7 h 31"/>
                  <a:gd name="T54" fmla="*/ 40 w 153"/>
                  <a:gd name="T55" fmla="*/ 6 h 31"/>
                  <a:gd name="T56" fmla="*/ 49 w 153"/>
                  <a:gd name="T57" fmla="*/ 5 h 31"/>
                  <a:gd name="T58" fmla="*/ 58 w 153"/>
                  <a:gd name="T59" fmla="*/ 4 h 31"/>
                  <a:gd name="T60" fmla="*/ 68 w 153"/>
                  <a:gd name="T61" fmla="*/ 4 h 31"/>
                  <a:gd name="T62" fmla="*/ 79 w 153"/>
                  <a:gd name="T63" fmla="*/ 3 h 31"/>
                  <a:gd name="T64" fmla="*/ 89 w 153"/>
                  <a:gd name="T65" fmla="*/ 3 h 31"/>
                  <a:gd name="T66" fmla="*/ 99 w 153"/>
                  <a:gd name="T67" fmla="*/ 3 h 31"/>
                  <a:gd name="T68" fmla="*/ 109 w 153"/>
                  <a:gd name="T69" fmla="*/ 2 h 31"/>
                  <a:gd name="T70" fmla="*/ 119 w 153"/>
                  <a:gd name="T71" fmla="*/ 2 h 31"/>
                  <a:gd name="T72" fmla="*/ 128 w 153"/>
                  <a:gd name="T73" fmla="*/ 2 h 31"/>
                  <a:gd name="T74" fmla="*/ 136 w 153"/>
                  <a:gd name="T75" fmla="*/ 1 h 31"/>
                  <a:gd name="T76" fmla="*/ 144 w 153"/>
                  <a:gd name="T77" fmla="*/ 1 h 31"/>
                  <a:gd name="T78" fmla="*/ 150 w 153"/>
                  <a:gd name="T79" fmla="*/ 1 h 31"/>
                  <a:gd name="T80" fmla="*/ 153 w 153"/>
                  <a:gd name="T81" fmla="*/ 0 h 3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53"/>
                  <a:gd name="T124" fmla="*/ 0 h 31"/>
                  <a:gd name="T125" fmla="*/ 153 w 153"/>
                  <a:gd name="T126" fmla="*/ 31 h 3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53" h="31">
                    <a:moveTo>
                      <a:pt x="153" y="0"/>
                    </a:moveTo>
                    <a:lnTo>
                      <a:pt x="151" y="3"/>
                    </a:lnTo>
                    <a:lnTo>
                      <a:pt x="150" y="5"/>
                    </a:lnTo>
                    <a:lnTo>
                      <a:pt x="150" y="7"/>
                    </a:lnTo>
                    <a:lnTo>
                      <a:pt x="149" y="10"/>
                    </a:lnTo>
                    <a:lnTo>
                      <a:pt x="148" y="12"/>
                    </a:lnTo>
                    <a:lnTo>
                      <a:pt x="148" y="15"/>
                    </a:lnTo>
                    <a:lnTo>
                      <a:pt x="148" y="17"/>
                    </a:lnTo>
                    <a:lnTo>
                      <a:pt x="147" y="19"/>
                    </a:lnTo>
                    <a:lnTo>
                      <a:pt x="143" y="20"/>
                    </a:lnTo>
                    <a:lnTo>
                      <a:pt x="138" y="20"/>
                    </a:lnTo>
                    <a:lnTo>
                      <a:pt x="134" y="20"/>
                    </a:lnTo>
                    <a:lnTo>
                      <a:pt x="129" y="21"/>
                    </a:lnTo>
                    <a:lnTo>
                      <a:pt x="125" y="21"/>
                    </a:lnTo>
                    <a:lnTo>
                      <a:pt x="120" y="21"/>
                    </a:lnTo>
                    <a:lnTo>
                      <a:pt x="115" y="22"/>
                    </a:lnTo>
                    <a:lnTo>
                      <a:pt x="111" y="22"/>
                    </a:lnTo>
                    <a:lnTo>
                      <a:pt x="106" y="22"/>
                    </a:lnTo>
                    <a:lnTo>
                      <a:pt x="101" y="23"/>
                    </a:lnTo>
                    <a:lnTo>
                      <a:pt x="97" y="23"/>
                    </a:lnTo>
                    <a:lnTo>
                      <a:pt x="92" y="24"/>
                    </a:lnTo>
                    <a:lnTo>
                      <a:pt x="88" y="24"/>
                    </a:lnTo>
                    <a:lnTo>
                      <a:pt x="83" y="25"/>
                    </a:lnTo>
                    <a:lnTo>
                      <a:pt x="78" y="25"/>
                    </a:lnTo>
                    <a:lnTo>
                      <a:pt x="74" y="25"/>
                    </a:lnTo>
                    <a:lnTo>
                      <a:pt x="69" y="26"/>
                    </a:lnTo>
                    <a:lnTo>
                      <a:pt x="64" y="26"/>
                    </a:lnTo>
                    <a:lnTo>
                      <a:pt x="60" y="27"/>
                    </a:lnTo>
                    <a:lnTo>
                      <a:pt x="55" y="27"/>
                    </a:lnTo>
                    <a:lnTo>
                      <a:pt x="51" y="28"/>
                    </a:lnTo>
                    <a:lnTo>
                      <a:pt x="46" y="28"/>
                    </a:lnTo>
                    <a:lnTo>
                      <a:pt x="41" y="28"/>
                    </a:lnTo>
                    <a:lnTo>
                      <a:pt x="37" y="29"/>
                    </a:lnTo>
                    <a:lnTo>
                      <a:pt x="32" y="29"/>
                    </a:lnTo>
                    <a:lnTo>
                      <a:pt x="28" y="29"/>
                    </a:lnTo>
                    <a:lnTo>
                      <a:pt x="23" y="30"/>
                    </a:lnTo>
                    <a:lnTo>
                      <a:pt x="18" y="30"/>
                    </a:lnTo>
                    <a:lnTo>
                      <a:pt x="14" y="30"/>
                    </a:lnTo>
                    <a:lnTo>
                      <a:pt x="9" y="30"/>
                    </a:lnTo>
                    <a:lnTo>
                      <a:pt x="5" y="31"/>
                    </a:lnTo>
                    <a:lnTo>
                      <a:pt x="0" y="31"/>
                    </a:lnTo>
                    <a:lnTo>
                      <a:pt x="1" y="28"/>
                    </a:lnTo>
                    <a:lnTo>
                      <a:pt x="1" y="25"/>
                    </a:lnTo>
                    <a:lnTo>
                      <a:pt x="2" y="22"/>
                    </a:lnTo>
                    <a:lnTo>
                      <a:pt x="3" y="18"/>
                    </a:lnTo>
                    <a:lnTo>
                      <a:pt x="5" y="16"/>
                    </a:lnTo>
                    <a:lnTo>
                      <a:pt x="7" y="13"/>
                    </a:lnTo>
                    <a:lnTo>
                      <a:pt x="10" y="11"/>
                    </a:lnTo>
                    <a:lnTo>
                      <a:pt x="14" y="10"/>
                    </a:lnTo>
                    <a:lnTo>
                      <a:pt x="17" y="9"/>
                    </a:lnTo>
                    <a:lnTo>
                      <a:pt x="20" y="9"/>
                    </a:lnTo>
                    <a:lnTo>
                      <a:pt x="24" y="8"/>
                    </a:lnTo>
                    <a:lnTo>
                      <a:pt x="28" y="7"/>
                    </a:lnTo>
                    <a:lnTo>
                      <a:pt x="31" y="7"/>
                    </a:lnTo>
                    <a:lnTo>
                      <a:pt x="35" y="6"/>
                    </a:lnTo>
                    <a:lnTo>
                      <a:pt x="40" y="6"/>
                    </a:lnTo>
                    <a:lnTo>
                      <a:pt x="44" y="6"/>
                    </a:lnTo>
                    <a:lnTo>
                      <a:pt x="49" y="5"/>
                    </a:lnTo>
                    <a:lnTo>
                      <a:pt x="54" y="5"/>
                    </a:lnTo>
                    <a:lnTo>
                      <a:pt x="58" y="4"/>
                    </a:lnTo>
                    <a:lnTo>
                      <a:pt x="63" y="4"/>
                    </a:lnTo>
                    <a:lnTo>
                      <a:pt x="68" y="4"/>
                    </a:lnTo>
                    <a:lnTo>
                      <a:pt x="74" y="4"/>
                    </a:lnTo>
                    <a:lnTo>
                      <a:pt x="79" y="3"/>
                    </a:lnTo>
                    <a:lnTo>
                      <a:pt x="84" y="3"/>
                    </a:lnTo>
                    <a:lnTo>
                      <a:pt x="89" y="3"/>
                    </a:lnTo>
                    <a:lnTo>
                      <a:pt x="94" y="3"/>
                    </a:lnTo>
                    <a:lnTo>
                      <a:pt x="99" y="3"/>
                    </a:lnTo>
                    <a:lnTo>
                      <a:pt x="104" y="3"/>
                    </a:lnTo>
                    <a:lnTo>
                      <a:pt x="109" y="2"/>
                    </a:lnTo>
                    <a:lnTo>
                      <a:pt x="114" y="2"/>
                    </a:lnTo>
                    <a:lnTo>
                      <a:pt x="119" y="2"/>
                    </a:lnTo>
                    <a:lnTo>
                      <a:pt x="123" y="2"/>
                    </a:lnTo>
                    <a:lnTo>
                      <a:pt x="128" y="2"/>
                    </a:lnTo>
                    <a:lnTo>
                      <a:pt x="132" y="2"/>
                    </a:lnTo>
                    <a:lnTo>
                      <a:pt x="136" y="1"/>
                    </a:lnTo>
                    <a:lnTo>
                      <a:pt x="140" y="1"/>
                    </a:lnTo>
                    <a:lnTo>
                      <a:pt x="144" y="1"/>
                    </a:lnTo>
                    <a:lnTo>
                      <a:pt x="147" y="1"/>
                    </a:lnTo>
                    <a:lnTo>
                      <a:pt x="150" y="1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B7C1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60" name="Freeform 253"/>
              <p:cNvSpPr>
                <a:spLocks/>
              </p:cNvSpPr>
              <p:nvPr/>
            </p:nvSpPr>
            <p:spPr bwMode="auto">
              <a:xfrm>
                <a:off x="6001" y="3698"/>
                <a:ext cx="179" cy="129"/>
              </a:xfrm>
              <a:custGeom>
                <a:avLst/>
                <a:gdLst>
                  <a:gd name="T0" fmla="*/ 179 w 179"/>
                  <a:gd name="T1" fmla="*/ 129 h 129"/>
                  <a:gd name="T2" fmla="*/ 173 w 179"/>
                  <a:gd name="T3" fmla="*/ 126 h 129"/>
                  <a:gd name="T4" fmla="*/ 168 w 179"/>
                  <a:gd name="T5" fmla="*/ 123 h 129"/>
                  <a:gd name="T6" fmla="*/ 162 w 179"/>
                  <a:gd name="T7" fmla="*/ 121 h 129"/>
                  <a:gd name="T8" fmla="*/ 156 w 179"/>
                  <a:gd name="T9" fmla="*/ 118 h 129"/>
                  <a:gd name="T10" fmla="*/ 151 w 179"/>
                  <a:gd name="T11" fmla="*/ 115 h 129"/>
                  <a:gd name="T12" fmla="*/ 145 w 179"/>
                  <a:gd name="T13" fmla="*/ 112 h 129"/>
                  <a:gd name="T14" fmla="*/ 140 w 179"/>
                  <a:gd name="T15" fmla="*/ 110 h 129"/>
                  <a:gd name="T16" fmla="*/ 134 w 179"/>
                  <a:gd name="T17" fmla="*/ 107 h 129"/>
                  <a:gd name="T18" fmla="*/ 128 w 179"/>
                  <a:gd name="T19" fmla="*/ 104 h 129"/>
                  <a:gd name="T20" fmla="*/ 123 w 179"/>
                  <a:gd name="T21" fmla="*/ 102 h 129"/>
                  <a:gd name="T22" fmla="*/ 117 w 179"/>
                  <a:gd name="T23" fmla="*/ 99 h 129"/>
                  <a:gd name="T24" fmla="*/ 112 w 179"/>
                  <a:gd name="T25" fmla="*/ 96 h 129"/>
                  <a:gd name="T26" fmla="*/ 106 w 179"/>
                  <a:gd name="T27" fmla="*/ 94 h 129"/>
                  <a:gd name="T28" fmla="*/ 101 w 179"/>
                  <a:gd name="T29" fmla="*/ 91 h 129"/>
                  <a:gd name="T30" fmla="*/ 95 w 179"/>
                  <a:gd name="T31" fmla="*/ 88 h 129"/>
                  <a:gd name="T32" fmla="*/ 89 w 179"/>
                  <a:gd name="T33" fmla="*/ 86 h 129"/>
                  <a:gd name="T34" fmla="*/ 84 w 179"/>
                  <a:gd name="T35" fmla="*/ 83 h 129"/>
                  <a:gd name="T36" fmla="*/ 78 w 179"/>
                  <a:gd name="T37" fmla="*/ 81 h 129"/>
                  <a:gd name="T38" fmla="*/ 73 w 179"/>
                  <a:gd name="T39" fmla="*/ 78 h 129"/>
                  <a:gd name="T40" fmla="*/ 67 w 179"/>
                  <a:gd name="T41" fmla="*/ 75 h 129"/>
                  <a:gd name="T42" fmla="*/ 61 w 179"/>
                  <a:gd name="T43" fmla="*/ 72 h 129"/>
                  <a:gd name="T44" fmla="*/ 56 w 179"/>
                  <a:gd name="T45" fmla="*/ 70 h 129"/>
                  <a:gd name="T46" fmla="*/ 50 w 179"/>
                  <a:gd name="T47" fmla="*/ 67 h 129"/>
                  <a:gd name="T48" fmla="*/ 45 w 179"/>
                  <a:gd name="T49" fmla="*/ 65 h 129"/>
                  <a:gd name="T50" fmla="*/ 39 w 179"/>
                  <a:gd name="T51" fmla="*/ 62 h 129"/>
                  <a:gd name="T52" fmla="*/ 34 w 179"/>
                  <a:gd name="T53" fmla="*/ 59 h 129"/>
                  <a:gd name="T54" fmla="*/ 28 w 179"/>
                  <a:gd name="T55" fmla="*/ 56 h 129"/>
                  <a:gd name="T56" fmla="*/ 22 w 179"/>
                  <a:gd name="T57" fmla="*/ 54 h 129"/>
                  <a:gd name="T58" fmla="*/ 17 w 179"/>
                  <a:gd name="T59" fmla="*/ 51 h 129"/>
                  <a:gd name="T60" fmla="*/ 11 w 179"/>
                  <a:gd name="T61" fmla="*/ 48 h 129"/>
                  <a:gd name="T62" fmla="*/ 6 w 179"/>
                  <a:gd name="T63" fmla="*/ 45 h 129"/>
                  <a:gd name="T64" fmla="*/ 0 w 179"/>
                  <a:gd name="T65" fmla="*/ 43 h 129"/>
                  <a:gd name="T66" fmla="*/ 0 w 179"/>
                  <a:gd name="T67" fmla="*/ 33 h 129"/>
                  <a:gd name="T68" fmla="*/ 0 w 179"/>
                  <a:gd name="T69" fmla="*/ 21 h 129"/>
                  <a:gd name="T70" fmla="*/ 0 w 179"/>
                  <a:gd name="T71" fmla="*/ 10 h 129"/>
                  <a:gd name="T72" fmla="*/ 2 w 179"/>
                  <a:gd name="T73" fmla="*/ 0 h 129"/>
                  <a:gd name="T74" fmla="*/ 2 w 179"/>
                  <a:gd name="T75" fmla="*/ 0 h 129"/>
                  <a:gd name="T76" fmla="*/ 177 w 179"/>
                  <a:gd name="T77" fmla="*/ 71 h 129"/>
                  <a:gd name="T78" fmla="*/ 179 w 179"/>
                  <a:gd name="T79" fmla="*/ 129 h 129"/>
                  <a:gd name="T80" fmla="*/ 179 w 179"/>
                  <a:gd name="T81" fmla="*/ 129 h 12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79"/>
                  <a:gd name="T124" fmla="*/ 0 h 129"/>
                  <a:gd name="T125" fmla="*/ 179 w 179"/>
                  <a:gd name="T126" fmla="*/ 129 h 129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79" h="129">
                    <a:moveTo>
                      <a:pt x="179" y="129"/>
                    </a:moveTo>
                    <a:lnTo>
                      <a:pt x="173" y="126"/>
                    </a:lnTo>
                    <a:lnTo>
                      <a:pt x="168" y="123"/>
                    </a:lnTo>
                    <a:lnTo>
                      <a:pt x="162" y="121"/>
                    </a:lnTo>
                    <a:lnTo>
                      <a:pt x="156" y="118"/>
                    </a:lnTo>
                    <a:lnTo>
                      <a:pt x="151" y="115"/>
                    </a:lnTo>
                    <a:lnTo>
                      <a:pt x="145" y="112"/>
                    </a:lnTo>
                    <a:lnTo>
                      <a:pt x="140" y="110"/>
                    </a:lnTo>
                    <a:lnTo>
                      <a:pt x="134" y="107"/>
                    </a:lnTo>
                    <a:lnTo>
                      <a:pt x="128" y="104"/>
                    </a:lnTo>
                    <a:lnTo>
                      <a:pt x="123" y="102"/>
                    </a:lnTo>
                    <a:lnTo>
                      <a:pt x="117" y="99"/>
                    </a:lnTo>
                    <a:lnTo>
                      <a:pt x="112" y="96"/>
                    </a:lnTo>
                    <a:lnTo>
                      <a:pt x="106" y="94"/>
                    </a:lnTo>
                    <a:lnTo>
                      <a:pt x="101" y="91"/>
                    </a:lnTo>
                    <a:lnTo>
                      <a:pt x="95" y="88"/>
                    </a:lnTo>
                    <a:lnTo>
                      <a:pt x="89" y="86"/>
                    </a:lnTo>
                    <a:lnTo>
                      <a:pt x="84" y="83"/>
                    </a:lnTo>
                    <a:lnTo>
                      <a:pt x="78" y="81"/>
                    </a:lnTo>
                    <a:lnTo>
                      <a:pt x="73" y="78"/>
                    </a:lnTo>
                    <a:lnTo>
                      <a:pt x="67" y="75"/>
                    </a:lnTo>
                    <a:lnTo>
                      <a:pt x="61" y="72"/>
                    </a:lnTo>
                    <a:lnTo>
                      <a:pt x="56" y="70"/>
                    </a:lnTo>
                    <a:lnTo>
                      <a:pt x="50" y="67"/>
                    </a:lnTo>
                    <a:lnTo>
                      <a:pt x="45" y="65"/>
                    </a:lnTo>
                    <a:lnTo>
                      <a:pt x="39" y="62"/>
                    </a:lnTo>
                    <a:lnTo>
                      <a:pt x="34" y="59"/>
                    </a:lnTo>
                    <a:lnTo>
                      <a:pt x="28" y="56"/>
                    </a:lnTo>
                    <a:lnTo>
                      <a:pt x="22" y="54"/>
                    </a:lnTo>
                    <a:lnTo>
                      <a:pt x="17" y="51"/>
                    </a:lnTo>
                    <a:lnTo>
                      <a:pt x="11" y="48"/>
                    </a:lnTo>
                    <a:lnTo>
                      <a:pt x="6" y="45"/>
                    </a:lnTo>
                    <a:lnTo>
                      <a:pt x="0" y="43"/>
                    </a:lnTo>
                    <a:lnTo>
                      <a:pt x="0" y="33"/>
                    </a:lnTo>
                    <a:lnTo>
                      <a:pt x="0" y="21"/>
                    </a:lnTo>
                    <a:lnTo>
                      <a:pt x="0" y="10"/>
                    </a:lnTo>
                    <a:lnTo>
                      <a:pt x="2" y="0"/>
                    </a:lnTo>
                    <a:lnTo>
                      <a:pt x="177" y="71"/>
                    </a:lnTo>
                    <a:lnTo>
                      <a:pt x="179" y="129"/>
                    </a:lnTo>
                    <a:close/>
                  </a:path>
                </a:pathLst>
              </a:custGeom>
              <a:solidFill>
                <a:srgbClr val="E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61" name="Freeform 254"/>
              <p:cNvSpPr>
                <a:spLocks/>
              </p:cNvSpPr>
              <p:nvPr/>
            </p:nvSpPr>
            <p:spPr bwMode="auto">
              <a:xfrm>
                <a:off x="5982" y="3701"/>
                <a:ext cx="12" cy="148"/>
              </a:xfrm>
              <a:custGeom>
                <a:avLst/>
                <a:gdLst>
                  <a:gd name="T0" fmla="*/ 9 w 12"/>
                  <a:gd name="T1" fmla="*/ 147 h 148"/>
                  <a:gd name="T2" fmla="*/ 0 w 12"/>
                  <a:gd name="T3" fmla="*/ 148 h 148"/>
                  <a:gd name="T4" fmla="*/ 1 w 12"/>
                  <a:gd name="T5" fmla="*/ 113 h 148"/>
                  <a:gd name="T6" fmla="*/ 2 w 12"/>
                  <a:gd name="T7" fmla="*/ 79 h 148"/>
                  <a:gd name="T8" fmla="*/ 4 w 12"/>
                  <a:gd name="T9" fmla="*/ 45 h 148"/>
                  <a:gd name="T10" fmla="*/ 5 w 12"/>
                  <a:gd name="T11" fmla="*/ 11 h 148"/>
                  <a:gd name="T12" fmla="*/ 5 w 12"/>
                  <a:gd name="T13" fmla="*/ 10 h 148"/>
                  <a:gd name="T14" fmla="*/ 6 w 12"/>
                  <a:gd name="T15" fmla="*/ 8 h 148"/>
                  <a:gd name="T16" fmla="*/ 7 w 12"/>
                  <a:gd name="T17" fmla="*/ 7 h 148"/>
                  <a:gd name="T18" fmla="*/ 7 w 12"/>
                  <a:gd name="T19" fmla="*/ 5 h 148"/>
                  <a:gd name="T20" fmla="*/ 8 w 12"/>
                  <a:gd name="T21" fmla="*/ 4 h 148"/>
                  <a:gd name="T22" fmla="*/ 9 w 12"/>
                  <a:gd name="T23" fmla="*/ 2 h 148"/>
                  <a:gd name="T24" fmla="*/ 11 w 12"/>
                  <a:gd name="T25" fmla="*/ 1 h 148"/>
                  <a:gd name="T26" fmla="*/ 12 w 12"/>
                  <a:gd name="T27" fmla="*/ 0 h 148"/>
                  <a:gd name="T28" fmla="*/ 12 w 12"/>
                  <a:gd name="T29" fmla="*/ 37 h 148"/>
                  <a:gd name="T30" fmla="*/ 11 w 12"/>
                  <a:gd name="T31" fmla="*/ 74 h 148"/>
                  <a:gd name="T32" fmla="*/ 10 w 12"/>
                  <a:gd name="T33" fmla="*/ 110 h 148"/>
                  <a:gd name="T34" fmla="*/ 9 w 12"/>
                  <a:gd name="T35" fmla="*/ 147 h 148"/>
                  <a:gd name="T36" fmla="*/ 9 w 12"/>
                  <a:gd name="T37" fmla="*/ 147 h 148"/>
                  <a:gd name="T38" fmla="*/ 9 w 12"/>
                  <a:gd name="T39" fmla="*/ 147 h 14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"/>
                  <a:gd name="T61" fmla="*/ 0 h 148"/>
                  <a:gd name="T62" fmla="*/ 12 w 12"/>
                  <a:gd name="T63" fmla="*/ 148 h 14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" h="148">
                    <a:moveTo>
                      <a:pt x="9" y="147"/>
                    </a:moveTo>
                    <a:lnTo>
                      <a:pt x="0" y="148"/>
                    </a:lnTo>
                    <a:lnTo>
                      <a:pt x="1" y="113"/>
                    </a:lnTo>
                    <a:lnTo>
                      <a:pt x="2" y="79"/>
                    </a:lnTo>
                    <a:lnTo>
                      <a:pt x="4" y="45"/>
                    </a:lnTo>
                    <a:lnTo>
                      <a:pt x="5" y="11"/>
                    </a:lnTo>
                    <a:lnTo>
                      <a:pt x="5" y="10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2"/>
                    </a:lnTo>
                    <a:lnTo>
                      <a:pt x="11" y="1"/>
                    </a:lnTo>
                    <a:lnTo>
                      <a:pt x="12" y="0"/>
                    </a:lnTo>
                    <a:lnTo>
                      <a:pt x="12" y="37"/>
                    </a:lnTo>
                    <a:lnTo>
                      <a:pt x="11" y="74"/>
                    </a:lnTo>
                    <a:lnTo>
                      <a:pt x="10" y="110"/>
                    </a:lnTo>
                    <a:lnTo>
                      <a:pt x="9" y="147"/>
                    </a:lnTo>
                    <a:close/>
                  </a:path>
                </a:pathLst>
              </a:custGeom>
              <a:solidFill>
                <a:srgbClr val="BFD1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62" name="Freeform 255"/>
              <p:cNvSpPr>
                <a:spLocks/>
              </p:cNvSpPr>
              <p:nvPr/>
            </p:nvSpPr>
            <p:spPr bwMode="auto">
              <a:xfrm>
                <a:off x="5639" y="3708"/>
                <a:ext cx="199" cy="36"/>
              </a:xfrm>
              <a:custGeom>
                <a:avLst/>
                <a:gdLst>
                  <a:gd name="T0" fmla="*/ 197 w 199"/>
                  <a:gd name="T1" fmla="*/ 3 h 36"/>
                  <a:gd name="T2" fmla="*/ 194 w 199"/>
                  <a:gd name="T3" fmla="*/ 8 h 36"/>
                  <a:gd name="T4" fmla="*/ 192 w 199"/>
                  <a:gd name="T5" fmla="*/ 13 h 36"/>
                  <a:gd name="T6" fmla="*/ 190 w 199"/>
                  <a:gd name="T7" fmla="*/ 19 h 36"/>
                  <a:gd name="T8" fmla="*/ 183 w 199"/>
                  <a:gd name="T9" fmla="*/ 22 h 36"/>
                  <a:gd name="T10" fmla="*/ 172 w 199"/>
                  <a:gd name="T11" fmla="*/ 23 h 36"/>
                  <a:gd name="T12" fmla="*/ 160 w 199"/>
                  <a:gd name="T13" fmla="*/ 25 h 36"/>
                  <a:gd name="T14" fmla="*/ 149 w 199"/>
                  <a:gd name="T15" fmla="*/ 26 h 36"/>
                  <a:gd name="T16" fmla="*/ 137 w 199"/>
                  <a:gd name="T17" fmla="*/ 27 h 36"/>
                  <a:gd name="T18" fmla="*/ 125 w 199"/>
                  <a:gd name="T19" fmla="*/ 28 h 36"/>
                  <a:gd name="T20" fmla="*/ 113 w 199"/>
                  <a:gd name="T21" fmla="*/ 29 h 36"/>
                  <a:gd name="T22" fmla="*/ 101 w 199"/>
                  <a:gd name="T23" fmla="*/ 29 h 36"/>
                  <a:gd name="T24" fmla="*/ 89 w 199"/>
                  <a:gd name="T25" fmla="*/ 30 h 36"/>
                  <a:gd name="T26" fmla="*/ 78 w 199"/>
                  <a:gd name="T27" fmla="*/ 31 h 36"/>
                  <a:gd name="T28" fmla="*/ 66 w 199"/>
                  <a:gd name="T29" fmla="*/ 32 h 36"/>
                  <a:gd name="T30" fmla="*/ 54 w 199"/>
                  <a:gd name="T31" fmla="*/ 33 h 36"/>
                  <a:gd name="T32" fmla="*/ 42 w 199"/>
                  <a:gd name="T33" fmla="*/ 33 h 36"/>
                  <a:gd name="T34" fmla="*/ 30 w 199"/>
                  <a:gd name="T35" fmla="*/ 34 h 36"/>
                  <a:gd name="T36" fmla="*/ 18 w 199"/>
                  <a:gd name="T37" fmla="*/ 35 h 36"/>
                  <a:gd name="T38" fmla="*/ 6 w 199"/>
                  <a:gd name="T39" fmla="*/ 36 h 36"/>
                  <a:gd name="T40" fmla="*/ 1 w 199"/>
                  <a:gd name="T41" fmla="*/ 33 h 36"/>
                  <a:gd name="T42" fmla="*/ 2 w 199"/>
                  <a:gd name="T43" fmla="*/ 27 h 36"/>
                  <a:gd name="T44" fmla="*/ 4 w 199"/>
                  <a:gd name="T45" fmla="*/ 21 h 36"/>
                  <a:gd name="T46" fmla="*/ 7 w 199"/>
                  <a:gd name="T47" fmla="*/ 15 h 36"/>
                  <a:gd name="T48" fmla="*/ 12 w 199"/>
                  <a:gd name="T49" fmla="*/ 13 h 36"/>
                  <a:gd name="T50" fmla="*/ 19 w 199"/>
                  <a:gd name="T51" fmla="*/ 12 h 36"/>
                  <a:gd name="T52" fmla="*/ 27 w 199"/>
                  <a:gd name="T53" fmla="*/ 12 h 36"/>
                  <a:gd name="T54" fmla="*/ 37 w 199"/>
                  <a:gd name="T55" fmla="*/ 11 h 36"/>
                  <a:gd name="T56" fmla="*/ 49 w 199"/>
                  <a:gd name="T57" fmla="*/ 10 h 36"/>
                  <a:gd name="T58" fmla="*/ 61 w 199"/>
                  <a:gd name="T59" fmla="*/ 9 h 36"/>
                  <a:gd name="T60" fmla="*/ 74 w 199"/>
                  <a:gd name="T61" fmla="*/ 8 h 36"/>
                  <a:gd name="T62" fmla="*/ 88 w 199"/>
                  <a:gd name="T63" fmla="*/ 7 h 36"/>
                  <a:gd name="T64" fmla="*/ 103 w 199"/>
                  <a:gd name="T65" fmla="*/ 6 h 36"/>
                  <a:gd name="T66" fmla="*/ 117 w 199"/>
                  <a:gd name="T67" fmla="*/ 5 h 36"/>
                  <a:gd name="T68" fmla="*/ 131 w 199"/>
                  <a:gd name="T69" fmla="*/ 4 h 36"/>
                  <a:gd name="T70" fmla="*/ 145 w 199"/>
                  <a:gd name="T71" fmla="*/ 3 h 36"/>
                  <a:gd name="T72" fmla="*/ 158 w 199"/>
                  <a:gd name="T73" fmla="*/ 2 h 36"/>
                  <a:gd name="T74" fmla="*/ 170 w 199"/>
                  <a:gd name="T75" fmla="*/ 2 h 36"/>
                  <a:gd name="T76" fmla="*/ 181 w 199"/>
                  <a:gd name="T77" fmla="*/ 2 h 36"/>
                  <a:gd name="T78" fmla="*/ 191 w 199"/>
                  <a:gd name="T79" fmla="*/ 2 h 36"/>
                  <a:gd name="T80" fmla="*/ 196 w 199"/>
                  <a:gd name="T81" fmla="*/ 2 h 36"/>
                  <a:gd name="T82" fmla="*/ 197 w 199"/>
                  <a:gd name="T83" fmla="*/ 0 h 36"/>
                  <a:gd name="T84" fmla="*/ 199 w 199"/>
                  <a:gd name="T85" fmla="*/ 0 h 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99"/>
                  <a:gd name="T130" fmla="*/ 0 h 36"/>
                  <a:gd name="T131" fmla="*/ 199 w 199"/>
                  <a:gd name="T132" fmla="*/ 36 h 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99" h="36">
                    <a:moveTo>
                      <a:pt x="199" y="0"/>
                    </a:moveTo>
                    <a:lnTo>
                      <a:pt x="197" y="3"/>
                    </a:lnTo>
                    <a:lnTo>
                      <a:pt x="195" y="5"/>
                    </a:lnTo>
                    <a:lnTo>
                      <a:pt x="194" y="8"/>
                    </a:lnTo>
                    <a:lnTo>
                      <a:pt x="193" y="11"/>
                    </a:lnTo>
                    <a:lnTo>
                      <a:pt x="192" y="13"/>
                    </a:lnTo>
                    <a:lnTo>
                      <a:pt x="191" y="16"/>
                    </a:lnTo>
                    <a:lnTo>
                      <a:pt x="190" y="19"/>
                    </a:lnTo>
                    <a:lnTo>
                      <a:pt x="189" y="21"/>
                    </a:lnTo>
                    <a:lnTo>
                      <a:pt x="183" y="22"/>
                    </a:lnTo>
                    <a:lnTo>
                      <a:pt x="178" y="23"/>
                    </a:lnTo>
                    <a:lnTo>
                      <a:pt x="172" y="23"/>
                    </a:lnTo>
                    <a:lnTo>
                      <a:pt x="166" y="24"/>
                    </a:lnTo>
                    <a:lnTo>
                      <a:pt x="160" y="25"/>
                    </a:lnTo>
                    <a:lnTo>
                      <a:pt x="155" y="25"/>
                    </a:lnTo>
                    <a:lnTo>
                      <a:pt x="149" y="26"/>
                    </a:lnTo>
                    <a:lnTo>
                      <a:pt x="143" y="26"/>
                    </a:lnTo>
                    <a:lnTo>
                      <a:pt x="137" y="27"/>
                    </a:lnTo>
                    <a:lnTo>
                      <a:pt x="131" y="27"/>
                    </a:lnTo>
                    <a:lnTo>
                      <a:pt x="125" y="28"/>
                    </a:lnTo>
                    <a:lnTo>
                      <a:pt x="119" y="28"/>
                    </a:lnTo>
                    <a:lnTo>
                      <a:pt x="113" y="29"/>
                    </a:lnTo>
                    <a:lnTo>
                      <a:pt x="107" y="29"/>
                    </a:lnTo>
                    <a:lnTo>
                      <a:pt x="101" y="29"/>
                    </a:lnTo>
                    <a:lnTo>
                      <a:pt x="95" y="30"/>
                    </a:lnTo>
                    <a:lnTo>
                      <a:pt x="89" y="30"/>
                    </a:lnTo>
                    <a:lnTo>
                      <a:pt x="84" y="31"/>
                    </a:lnTo>
                    <a:lnTo>
                      <a:pt x="78" y="31"/>
                    </a:lnTo>
                    <a:lnTo>
                      <a:pt x="72" y="31"/>
                    </a:lnTo>
                    <a:lnTo>
                      <a:pt x="66" y="32"/>
                    </a:lnTo>
                    <a:lnTo>
                      <a:pt x="60" y="32"/>
                    </a:lnTo>
                    <a:lnTo>
                      <a:pt x="54" y="33"/>
                    </a:lnTo>
                    <a:lnTo>
                      <a:pt x="48" y="33"/>
                    </a:lnTo>
                    <a:lnTo>
                      <a:pt x="42" y="33"/>
                    </a:lnTo>
                    <a:lnTo>
                      <a:pt x="36" y="34"/>
                    </a:lnTo>
                    <a:lnTo>
                      <a:pt x="30" y="34"/>
                    </a:lnTo>
                    <a:lnTo>
                      <a:pt x="24" y="35"/>
                    </a:lnTo>
                    <a:lnTo>
                      <a:pt x="18" y="35"/>
                    </a:lnTo>
                    <a:lnTo>
                      <a:pt x="12" y="36"/>
                    </a:lnTo>
                    <a:lnTo>
                      <a:pt x="6" y="36"/>
                    </a:lnTo>
                    <a:lnTo>
                      <a:pt x="0" y="36"/>
                    </a:lnTo>
                    <a:lnTo>
                      <a:pt x="1" y="33"/>
                    </a:lnTo>
                    <a:lnTo>
                      <a:pt x="1" y="30"/>
                    </a:lnTo>
                    <a:lnTo>
                      <a:pt x="2" y="27"/>
                    </a:lnTo>
                    <a:lnTo>
                      <a:pt x="3" y="24"/>
                    </a:lnTo>
                    <a:lnTo>
                      <a:pt x="4" y="21"/>
                    </a:lnTo>
                    <a:lnTo>
                      <a:pt x="5" y="18"/>
                    </a:lnTo>
                    <a:lnTo>
                      <a:pt x="7" y="15"/>
                    </a:lnTo>
                    <a:lnTo>
                      <a:pt x="9" y="13"/>
                    </a:lnTo>
                    <a:lnTo>
                      <a:pt x="12" y="13"/>
                    </a:lnTo>
                    <a:lnTo>
                      <a:pt x="15" y="13"/>
                    </a:lnTo>
                    <a:lnTo>
                      <a:pt x="19" y="12"/>
                    </a:lnTo>
                    <a:lnTo>
                      <a:pt x="22" y="12"/>
                    </a:lnTo>
                    <a:lnTo>
                      <a:pt x="27" y="12"/>
                    </a:lnTo>
                    <a:lnTo>
                      <a:pt x="32" y="12"/>
                    </a:lnTo>
                    <a:lnTo>
                      <a:pt x="37" y="11"/>
                    </a:lnTo>
                    <a:lnTo>
                      <a:pt x="43" y="11"/>
                    </a:lnTo>
                    <a:lnTo>
                      <a:pt x="49" y="10"/>
                    </a:lnTo>
                    <a:lnTo>
                      <a:pt x="55" y="10"/>
                    </a:lnTo>
                    <a:lnTo>
                      <a:pt x="61" y="9"/>
                    </a:lnTo>
                    <a:lnTo>
                      <a:pt x="68" y="8"/>
                    </a:lnTo>
                    <a:lnTo>
                      <a:pt x="74" y="8"/>
                    </a:lnTo>
                    <a:lnTo>
                      <a:pt x="81" y="7"/>
                    </a:lnTo>
                    <a:lnTo>
                      <a:pt x="88" y="7"/>
                    </a:lnTo>
                    <a:lnTo>
                      <a:pt x="95" y="6"/>
                    </a:lnTo>
                    <a:lnTo>
                      <a:pt x="103" y="6"/>
                    </a:lnTo>
                    <a:lnTo>
                      <a:pt x="110" y="5"/>
                    </a:lnTo>
                    <a:lnTo>
                      <a:pt x="117" y="5"/>
                    </a:lnTo>
                    <a:lnTo>
                      <a:pt x="124" y="4"/>
                    </a:lnTo>
                    <a:lnTo>
                      <a:pt x="131" y="4"/>
                    </a:lnTo>
                    <a:lnTo>
                      <a:pt x="138" y="3"/>
                    </a:lnTo>
                    <a:lnTo>
                      <a:pt x="145" y="3"/>
                    </a:lnTo>
                    <a:lnTo>
                      <a:pt x="151" y="2"/>
                    </a:lnTo>
                    <a:lnTo>
                      <a:pt x="158" y="2"/>
                    </a:lnTo>
                    <a:lnTo>
                      <a:pt x="164" y="2"/>
                    </a:lnTo>
                    <a:lnTo>
                      <a:pt x="170" y="2"/>
                    </a:lnTo>
                    <a:lnTo>
                      <a:pt x="176" y="2"/>
                    </a:lnTo>
                    <a:lnTo>
                      <a:pt x="181" y="2"/>
                    </a:lnTo>
                    <a:lnTo>
                      <a:pt x="186" y="2"/>
                    </a:lnTo>
                    <a:lnTo>
                      <a:pt x="191" y="2"/>
                    </a:lnTo>
                    <a:lnTo>
                      <a:pt x="195" y="2"/>
                    </a:lnTo>
                    <a:lnTo>
                      <a:pt x="196" y="2"/>
                    </a:lnTo>
                    <a:lnTo>
                      <a:pt x="197" y="1"/>
                    </a:lnTo>
                    <a:lnTo>
                      <a:pt x="197" y="0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B7C1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63" name="Freeform 256"/>
              <p:cNvSpPr>
                <a:spLocks/>
              </p:cNvSpPr>
              <p:nvPr/>
            </p:nvSpPr>
            <p:spPr bwMode="auto">
              <a:xfrm>
                <a:off x="5969" y="3840"/>
                <a:ext cx="9" cy="8"/>
              </a:xfrm>
              <a:custGeom>
                <a:avLst/>
                <a:gdLst>
                  <a:gd name="T0" fmla="*/ 0 w 9"/>
                  <a:gd name="T1" fmla="*/ 8 h 8"/>
                  <a:gd name="T2" fmla="*/ 9 w 9"/>
                  <a:gd name="T3" fmla="*/ 0 h 8"/>
                  <a:gd name="T4" fmla="*/ 9 w 9"/>
                  <a:gd name="T5" fmla="*/ 1 h 8"/>
                  <a:gd name="T6" fmla="*/ 9 w 9"/>
                  <a:gd name="T7" fmla="*/ 1 h 8"/>
                  <a:gd name="T8" fmla="*/ 9 w 9"/>
                  <a:gd name="T9" fmla="*/ 1 h 8"/>
                  <a:gd name="T10" fmla="*/ 9 w 9"/>
                  <a:gd name="T11" fmla="*/ 2 h 8"/>
                  <a:gd name="T12" fmla="*/ 9 w 9"/>
                  <a:gd name="T13" fmla="*/ 3 h 8"/>
                  <a:gd name="T14" fmla="*/ 9 w 9"/>
                  <a:gd name="T15" fmla="*/ 3 h 8"/>
                  <a:gd name="T16" fmla="*/ 8 w 9"/>
                  <a:gd name="T17" fmla="*/ 4 h 8"/>
                  <a:gd name="T18" fmla="*/ 7 w 9"/>
                  <a:gd name="T19" fmla="*/ 5 h 8"/>
                  <a:gd name="T20" fmla="*/ 6 w 9"/>
                  <a:gd name="T21" fmla="*/ 6 h 8"/>
                  <a:gd name="T22" fmla="*/ 4 w 9"/>
                  <a:gd name="T23" fmla="*/ 6 h 8"/>
                  <a:gd name="T24" fmla="*/ 2 w 9"/>
                  <a:gd name="T25" fmla="*/ 7 h 8"/>
                  <a:gd name="T26" fmla="*/ 0 w 9"/>
                  <a:gd name="T27" fmla="*/ 8 h 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"/>
                  <a:gd name="T43" fmla="*/ 0 h 8"/>
                  <a:gd name="T44" fmla="*/ 9 w 9"/>
                  <a:gd name="T45" fmla="*/ 8 h 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" h="8">
                    <a:moveTo>
                      <a:pt x="0" y="8"/>
                    </a:moveTo>
                    <a:lnTo>
                      <a:pt x="9" y="0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7" y="5"/>
                    </a:lnTo>
                    <a:lnTo>
                      <a:pt x="6" y="6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ECE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64" name="Freeform 257"/>
              <p:cNvSpPr>
                <a:spLocks/>
              </p:cNvSpPr>
              <p:nvPr/>
            </p:nvSpPr>
            <p:spPr bwMode="auto">
              <a:xfrm>
                <a:off x="5928" y="3811"/>
                <a:ext cx="50" cy="46"/>
              </a:xfrm>
              <a:custGeom>
                <a:avLst/>
                <a:gdLst>
                  <a:gd name="T0" fmla="*/ 50 w 50"/>
                  <a:gd name="T1" fmla="*/ 29 h 46"/>
                  <a:gd name="T2" fmla="*/ 41 w 50"/>
                  <a:gd name="T3" fmla="*/ 37 h 46"/>
                  <a:gd name="T4" fmla="*/ 39 w 50"/>
                  <a:gd name="T5" fmla="*/ 38 h 46"/>
                  <a:gd name="T6" fmla="*/ 37 w 50"/>
                  <a:gd name="T7" fmla="*/ 38 h 46"/>
                  <a:gd name="T8" fmla="*/ 35 w 50"/>
                  <a:gd name="T9" fmla="*/ 39 h 46"/>
                  <a:gd name="T10" fmla="*/ 33 w 50"/>
                  <a:gd name="T11" fmla="*/ 39 h 46"/>
                  <a:gd name="T12" fmla="*/ 31 w 50"/>
                  <a:gd name="T13" fmla="*/ 40 h 46"/>
                  <a:gd name="T14" fmla="*/ 28 w 50"/>
                  <a:gd name="T15" fmla="*/ 40 h 46"/>
                  <a:gd name="T16" fmla="*/ 26 w 50"/>
                  <a:gd name="T17" fmla="*/ 41 h 46"/>
                  <a:gd name="T18" fmla="*/ 24 w 50"/>
                  <a:gd name="T19" fmla="*/ 41 h 46"/>
                  <a:gd name="T20" fmla="*/ 21 w 50"/>
                  <a:gd name="T21" fmla="*/ 42 h 46"/>
                  <a:gd name="T22" fmla="*/ 18 w 50"/>
                  <a:gd name="T23" fmla="*/ 42 h 46"/>
                  <a:gd name="T24" fmla="*/ 15 w 50"/>
                  <a:gd name="T25" fmla="*/ 43 h 46"/>
                  <a:gd name="T26" fmla="*/ 12 w 50"/>
                  <a:gd name="T27" fmla="*/ 43 h 46"/>
                  <a:gd name="T28" fmla="*/ 9 w 50"/>
                  <a:gd name="T29" fmla="*/ 44 h 46"/>
                  <a:gd name="T30" fmla="*/ 6 w 50"/>
                  <a:gd name="T31" fmla="*/ 45 h 46"/>
                  <a:gd name="T32" fmla="*/ 3 w 50"/>
                  <a:gd name="T33" fmla="*/ 45 h 46"/>
                  <a:gd name="T34" fmla="*/ 0 w 50"/>
                  <a:gd name="T35" fmla="*/ 46 h 46"/>
                  <a:gd name="T36" fmla="*/ 50 w 50"/>
                  <a:gd name="T37" fmla="*/ 0 h 46"/>
                  <a:gd name="T38" fmla="*/ 50 w 50"/>
                  <a:gd name="T39" fmla="*/ 7 h 46"/>
                  <a:gd name="T40" fmla="*/ 50 w 50"/>
                  <a:gd name="T41" fmla="*/ 14 h 46"/>
                  <a:gd name="T42" fmla="*/ 50 w 50"/>
                  <a:gd name="T43" fmla="*/ 22 h 46"/>
                  <a:gd name="T44" fmla="*/ 50 w 50"/>
                  <a:gd name="T45" fmla="*/ 29 h 4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0"/>
                  <a:gd name="T70" fmla="*/ 0 h 46"/>
                  <a:gd name="T71" fmla="*/ 50 w 50"/>
                  <a:gd name="T72" fmla="*/ 46 h 4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0" h="46">
                    <a:moveTo>
                      <a:pt x="50" y="29"/>
                    </a:moveTo>
                    <a:lnTo>
                      <a:pt x="41" y="37"/>
                    </a:lnTo>
                    <a:lnTo>
                      <a:pt x="39" y="38"/>
                    </a:lnTo>
                    <a:lnTo>
                      <a:pt x="37" y="38"/>
                    </a:lnTo>
                    <a:lnTo>
                      <a:pt x="35" y="39"/>
                    </a:lnTo>
                    <a:lnTo>
                      <a:pt x="33" y="39"/>
                    </a:lnTo>
                    <a:lnTo>
                      <a:pt x="31" y="40"/>
                    </a:lnTo>
                    <a:lnTo>
                      <a:pt x="28" y="40"/>
                    </a:lnTo>
                    <a:lnTo>
                      <a:pt x="26" y="41"/>
                    </a:lnTo>
                    <a:lnTo>
                      <a:pt x="24" y="41"/>
                    </a:lnTo>
                    <a:lnTo>
                      <a:pt x="21" y="42"/>
                    </a:lnTo>
                    <a:lnTo>
                      <a:pt x="18" y="42"/>
                    </a:lnTo>
                    <a:lnTo>
                      <a:pt x="15" y="43"/>
                    </a:lnTo>
                    <a:lnTo>
                      <a:pt x="12" y="43"/>
                    </a:lnTo>
                    <a:lnTo>
                      <a:pt x="9" y="44"/>
                    </a:lnTo>
                    <a:lnTo>
                      <a:pt x="6" y="45"/>
                    </a:lnTo>
                    <a:lnTo>
                      <a:pt x="3" y="45"/>
                    </a:lnTo>
                    <a:lnTo>
                      <a:pt x="0" y="46"/>
                    </a:lnTo>
                    <a:lnTo>
                      <a:pt x="50" y="0"/>
                    </a:lnTo>
                    <a:lnTo>
                      <a:pt x="50" y="7"/>
                    </a:lnTo>
                    <a:lnTo>
                      <a:pt x="50" y="14"/>
                    </a:lnTo>
                    <a:lnTo>
                      <a:pt x="50" y="22"/>
                    </a:lnTo>
                    <a:lnTo>
                      <a:pt x="50" y="29"/>
                    </a:lnTo>
                    <a:close/>
                  </a:path>
                </a:pathLst>
              </a:custGeom>
              <a:solidFill>
                <a:srgbClr val="A8D3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65" name="Freeform 258"/>
              <p:cNvSpPr>
                <a:spLocks/>
              </p:cNvSpPr>
              <p:nvPr/>
            </p:nvSpPr>
            <p:spPr bwMode="auto">
              <a:xfrm>
                <a:off x="5891" y="3782"/>
                <a:ext cx="88" cy="80"/>
              </a:xfrm>
              <a:custGeom>
                <a:avLst/>
                <a:gdLst>
                  <a:gd name="T0" fmla="*/ 87 w 88"/>
                  <a:gd name="T1" fmla="*/ 29 h 80"/>
                  <a:gd name="T2" fmla="*/ 37 w 88"/>
                  <a:gd name="T3" fmla="*/ 75 h 80"/>
                  <a:gd name="T4" fmla="*/ 35 w 88"/>
                  <a:gd name="T5" fmla="*/ 75 h 80"/>
                  <a:gd name="T6" fmla="*/ 33 w 88"/>
                  <a:gd name="T7" fmla="*/ 75 h 80"/>
                  <a:gd name="T8" fmla="*/ 30 w 88"/>
                  <a:gd name="T9" fmla="*/ 76 h 80"/>
                  <a:gd name="T10" fmla="*/ 28 w 88"/>
                  <a:gd name="T11" fmla="*/ 76 h 80"/>
                  <a:gd name="T12" fmla="*/ 26 w 88"/>
                  <a:gd name="T13" fmla="*/ 76 h 80"/>
                  <a:gd name="T14" fmla="*/ 23 w 88"/>
                  <a:gd name="T15" fmla="*/ 77 h 80"/>
                  <a:gd name="T16" fmla="*/ 21 w 88"/>
                  <a:gd name="T17" fmla="*/ 77 h 80"/>
                  <a:gd name="T18" fmla="*/ 19 w 88"/>
                  <a:gd name="T19" fmla="*/ 77 h 80"/>
                  <a:gd name="T20" fmla="*/ 16 w 88"/>
                  <a:gd name="T21" fmla="*/ 78 h 80"/>
                  <a:gd name="T22" fmla="*/ 14 w 88"/>
                  <a:gd name="T23" fmla="*/ 78 h 80"/>
                  <a:gd name="T24" fmla="*/ 12 w 88"/>
                  <a:gd name="T25" fmla="*/ 78 h 80"/>
                  <a:gd name="T26" fmla="*/ 9 w 88"/>
                  <a:gd name="T27" fmla="*/ 79 h 80"/>
                  <a:gd name="T28" fmla="*/ 7 w 88"/>
                  <a:gd name="T29" fmla="*/ 79 h 80"/>
                  <a:gd name="T30" fmla="*/ 5 w 88"/>
                  <a:gd name="T31" fmla="*/ 79 h 80"/>
                  <a:gd name="T32" fmla="*/ 2 w 88"/>
                  <a:gd name="T33" fmla="*/ 80 h 80"/>
                  <a:gd name="T34" fmla="*/ 0 w 88"/>
                  <a:gd name="T35" fmla="*/ 80 h 80"/>
                  <a:gd name="T36" fmla="*/ 88 w 88"/>
                  <a:gd name="T37" fmla="*/ 0 h 80"/>
                  <a:gd name="T38" fmla="*/ 88 w 88"/>
                  <a:gd name="T39" fmla="*/ 7 h 80"/>
                  <a:gd name="T40" fmla="*/ 87 w 88"/>
                  <a:gd name="T41" fmla="*/ 14 h 80"/>
                  <a:gd name="T42" fmla="*/ 87 w 88"/>
                  <a:gd name="T43" fmla="*/ 22 h 80"/>
                  <a:gd name="T44" fmla="*/ 87 w 88"/>
                  <a:gd name="T45" fmla="*/ 29 h 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88"/>
                  <a:gd name="T70" fmla="*/ 0 h 80"/>
                  <a:gd name="T71" fmla="*/ 88 w 88"/>
                  <a:gd name="T72" fmla="*/ 80 h 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88" h="80">
                    <a:moveTo>
                      <a:pt x="87" y="29"/>
                    </a:moveTo>
                    <a:lnTo>
                      <a:pt x="37" y="75"/>
                    </a:lnTo>
                    <a:lnTo>
                      <a:pt x="35" y="75"/>
                    </a:lnTo>
                    <a:lnTo>
                      <a:pt x="33" y="75"/>
                    </a:lnTo>
                    <a:lnTo>
                      <a:pt x="30" y="76"/>
                    </a:lnTo>
                    <a:lnTo>
                      <a:pt x="28" y="76"/>
                    </a:lnTo>
                    <a:lnTo>
                      <a:pt x="26" y="76"/>
                    </a:lnTo>
                    <a:lnTo>
                      <a:pt x="23" y="77"/>
                    </a:lnTo>
                    <a:lnTo>
                      <a:pt x="21" y="77"/>
                    </a:lnTo>
                    <a:lnTo>
                      <a:pt x="19" y="77"/>
                    </a:lnTo>
                    <a:lnTo>
                      <a:pt x="16" y="78"/>
                    </a:lnTo>
                    <a:lnTo>
                      <a:pt x="14" y="78"/>
                    </a:lnTo>
                    <a:lnTo>
                      <a:pt x="12" y="78"/>
                    </a:lnTo>
                    <a:lnTo>
                      <a:pt x="9" y="79"/>
                    </a:lnTo>
                    <a:lnTo>
                      <a:pt x="7" y="79"/>
                    </a:lnTo>
                    <a:lnTo>
                      <a:pt x="5" y="79"/>
                    </a:lnTo>
                    <a:lnTo>
                      <a:pt x="2" y="80"/>
                    </a:lnTo>
                    <a:lnTo>
                      <a:pt x="0" y="80"/>
                    </a:lnTo>
                    <a:lnTo>
                      <a:pt x="88" y="0"/>
                    </a:lnTo>
                    <a:lnTo>
                      <a:pt x="88" y="7"/>
                    </a:lnTo>
                    <a:lnTo>
                      <a:pt x="87" y="14"/>
                    </a:lnTo>
                    <a:lnTo>
                      <a:pt x="87" y="22"/>
                    </a:lnTo>
                    <a:lnTo>
                      <a:pt x="87" y="29"/>
                    </a:lnTo>
                    <a:close/>
                  </a:path>
                </a:pathLst>
              </a:custGeom>
              <a:solidFill>
                <a:srgbClr val="AFD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66" name="Freeform 259"/>
              <p:cNvSpPr>
                <a:spLocks/>
              </p:cNvSpPr>
              <p:nvPr/>
            </p:nvSpPr>
            <p:spPr bwMode="auto">
              <a:xfrm>
                <a:off x="5854" y="3753"/>
                <a:ext cx="126" cy="114"/>
              </a:xfrm>
              <a:custGeom>
                <a:avLst/>
                <a:gdLst>
                  <a:gd name="T0" fmla="*/ 125 w 126"/>
                  <a:gd name="T1" fmla="*/ 29 h 114"/>
                  <a:gd name="T2" fmla="*/ 37 w 126"/>
                  <a:gd name="T3" fmla="*/ 109 h 114"/>
                  <a:gd name="T4" fmla="*/ 34 w 126"/>
                  <a:gd name="T5" fmla="*/ 109 h 114"/>
                  <a:gd name="T6" fmla="*/ 32 w 126"/>
                  <a:gd name="T7" fmla="*/ 110 h 114"/>
                  <a:gd name="T8" fmla="*/ 30 w 126"/>
                  <a:gd name="T9" fmla="*/ 110 h 114"/>
                  <a:gd name="T10" fmla="*/ 27 w 126"/>
                  <a:gd name="T11" fmla="*/ 110 h 114"/>
                  <a:gd name="T12" fmla="*/ 25 w 126"/>
                  <a:gd name="T13" fmla="*/ 110 h 114"/>
                  <a:gd name="T14" fmla="*/ 22 w 126"/>
                  <a:gd name="T15" fmla="*/ 111 h 114"/>
                  <a:gd name="T16" fmla="*/ 20 w 126"/>
                  <a:gd name="T17" fmla="*/ 111 h 114"/>
                  <a:gd name="T18" fmla="*/ 18 w 126"/>
                  <a:gd name="T19" fmla="*/ 111 h 114"/>
                  <a:gd name="T20" fmla="*/ 15 w 126"/>
                  <a:gd name="T21" fmla="*/ 112 h 114"/>
                  <a:gd name="T22" fmla="*/ 13 w 126"/>
                  <a:gd name="T23" fmla="*/ 112 h 114"/>
                  <a:gd name="T24" fmla="*/ 11 w 126"/>
                  <a:gd name="T25" fmla="*/ 112 h 114"/>
                  <a:gd name="T26" fmla="*/ 9 w 126"/>
                  <a:gd name="T27" fmla="*/ 113 h 114"/>
                  <a:gd name="T28" fmla="*/ 7 w 126"/>
                  <a:gd name="T29" fmla="*/ 113 h 114"/>
                  <a:gd name="T30" fmla="*/ 5 w 126"/>
                  <a:gd name="T31" fmla="*/ 113 h 114"/>
                  <a:gd name="T32" fmla="*/ 2 w 126"/>
                  <a:gd name="T33" fmla="*/ 113 h 114"/>
                  <a:gd name="T34" fmla="*/ 0 w 126"/>
                  <a:gd name="T35" fmla="*/ 114 h 114"/>
                  <a:gd name="T36" fmla="*/ 126 w 126"/>
                  <a:gd name="T37" fmla="*/ 0 h 114"/>
                  <a:gd name="T38" fmla="*/ 126 w 126"/>
                  <a:gd name="T39" fmla="*/ 7 h 114"/>
                  <a:gd name="T40" fmla="*/ 125 w 126"/>
                  <a:gd name="T41" fmla="*/ 14 h 114"/>
                  <a:gd name="T42" fmla="*/ 125 w 126"/>
                  <a:gd name="T43" fmla="*/ 22 h 114"/>
                  <a:gd name="T44" fmla="*/ 125 w 126"/>
                  <a:gd name="T45" fmla="*/ 29 h 11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26"/>
                  <a:gd name="T70" fmla="*/ 0 h 114"/>
                  <a:gd name="T71" fmla="*/ 126 w 126"/>
                  <a:gd name="T72" fmla="*/ 114 h 11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26" h="114">
                    <a:moveTo>
                      <a:pt x="125" y="29"/>
                    </a:moveTo>
                    <a:lnTo>
                      <a:pt x="37" y="109"/>
                    </a:lnTo>
                    <a:lnTo>
                      <a:pt x="34" y="109"/>
                    </a:lnTo>
                    <a:lnTo>
                      <a:pt x="32" y="110"/>
                    </a:lnTo>
                    <a:lnTo>
                      <a:pt x="30" y="110"/>
                    </a:lnTo>
                    <a:lnTo>
                      <a:pt x="27" y="110"/>
                    </a:lnTo>
                    <a:lnTo>
                      <a:pt x="25" y="110"/>
                    </a:lnTo>
                    <a:lnTo>
                      <a:pt x="22" y="111"/>
                    </a:lnTo>
                    <a:lnTo>
                      <a:pt x="20" y="111"/>
                    </a:lnTo>
                    <a:lnTo>
                      <a:pt x="18" y="111"/>
                    </a:lnTo>
                    <a:lnTo>
                      <a:pt x="15" y="112"/>
                    </a:lnTo>
                    <a:lnTo>
                      <a:pt x="13" y="112"/>
                    </a:lnTo>
                    <a:lnTo>
                      <a:pt x="11" y="112"/>
                    </a:lnTo>
                    <a:lnTo>
                      <a:pt x="9" y="113"/>
                    </a:lnTo>
                    <a:lnTo>
                      <a:pt x="7" y="113"/>
                    </a:lnTo>
                    <a:lnTo>
                      <a:pt x="5" y="113"/>
                    </a:lnTo>
                    <a:lnTo>
                      <a:pt x="2" y="113"/>
                    </a:lnTo>
                    <a:lnTo>
                      <a:pt x="0" y="114"/>
                    </a:lnTo>
                    <a:lnTo>
                      <a:pt x="126" y="0"/>
                    </a:lnTo>
                    <a:lnTo>
                      <a:pt x="126" y="7"/>
                    </a:lnTo>
                    <a:lnTo>
                      <a:pt x="125" y="14"/>
                    </a:lnTo>
                    <a:lnTo>
                      <a:pt x="125" y="22"/>
                    </a:lnTo>
                    <a:lnTo>
                      <a:pt x="125" y="29"/>
                    </a:lnTo>
                    <a:close/>
                  </a:path>
                </a:pathLst>
              </a:custGeom>
              <a:solidFill>
                <a:srgbClr val="B7DB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67" name="Freeform 260"/>
              <p:cNvSpPr>
                <a:spLocks/>
              </p:cNvSpPr>
              <p:nvPr/>
            </p:nvSpPr>
            <p:spPr bwMode="auto">
              <a:xfrm>
                <a:off x="5826" y="3723"/>
                <a:ext cx="155" cy="147"/>
              </a:xfrm>
              <a:custGeom>
                <a:avLst/>
                <a:gdLst>
                  <a:gd name="T0" fmla="*/ 154 w 155"/>
                  <a:gd name="T1" fmla="*/ 30 h 147"/>
                  <a:gd name="T2" fmla="*/ 28 w 155"/>
                  <a:gd name="T3" fmla="*/ 144 h 147"/>
                  <a:gd name="T4" fmla="*/ 26 w 155"/>
                  <a:gd name="T5" fmla="*/ 144 h 147"/>
                  <a:gd name="T6" fmla="*/ 24 w 155"/>
                  <a:gd name="T7" fmla="*/ 144 h 147"/>
                  <a:gd name="T8" fmla="*/ 21 w 155"/>
                  <a:gd name="T9" fmla="*/ 145 h 147"/>
                  <a:gd name="T10" fmla="*/ 19 w 155"/>
                  <a:gd name="T11" fmla="*/ 145 h 147"/>
                  <a:gd name="T12" fmla="*/ 17 w 155"/>
                  <a:gd name="T13" fmla="*/ 145 h 147"/>
                  <a:gd name="T14" fmla="*/ 15 w 155"/>
                  <a:gd name="T15" fmla="*/ 145 h 147"/>
                  <a:gd name="T16" fmla="*/ 13 w 155"/>
                  <a:gd name="T17" fmla="*/ 146 h 147"/>
                  <a:gd name="T18" fmla="*/ 12 w 155"/>
                  <a:gd name="T19" fmla="*/ 146 h 147"/>
                  <a:gd name="T20" fmla="*/ 10 w 155"/>
                  <a:gd name="T21" fmla="*/ 146 h 147"/>
                  <a:gd name="T22" fmla="*/ 8 w 155"/>
                  <a:gd name="T23" fmla="*/ 146 h 147"/>
                  <a:gd name="T24" fmla="*/ 7 w 155"/>
                  <a:gd name="T25" fmla="*/ 147 h 147"/>
                  <a:gd name="T26" fmla="*/ 5 w 155"/>
                  <a:gd name="T27" fmla="*/ 147 h 147"/>
                  <a:gd name="T28" fmla="*/ 4 w 155"/>
                  <a:gd name="T29" fmla="*/ 147 h 147"/>
                  <a:gd name="T30" fmla="*/ 3 w 155"/>
                  <a:gd name="T31" fmla="*/ 147 h 147"/>
                  <a:gd name="T32" fmla="*/ 2 w 155"/>
                  <a:gd name="T33" fmla="*/ 147 h 147"/>
                  <a:gd name="T34" fmla="*/ 1 w 155"/>
                  <a:gd name="T35" fmla="*/ 147 h 147"/>
                  <a:gd name="T36" fmla="*/ 1 w 155"/>
                  <a:gd name="T37" fmla="*/ 147 h 147"/>
                  <a:gd name="T38" fmla="*/ 1 w 155"/>
                  <a:gd name="T39" fmla="*/ 146 h 147"/>
                  <a:gd name="T40" fmla="*/ 1 w 155"/>
                  <a:gd name="T41" fmla="*/ 145 h 147"/>
                  <a:gd name="T42" fmla="*/ 0 w 155"/>
                  <a:gd name="T43" fmla="*/ 143 h 147"/>
                  <a:gd name="T44" fmla="*/ 0 w 155"/>
                  <a:gd name="T45" fmla="*/ 141 h 147"/>
                  <a:gd name="T46" fmla="*/ 155 w 155"/>
                  <a:gd name="T47" fmla="*/ 0 h 147"/>
                  <a:gd name="T48" fmla="*/ 155 w 155"/>
                  <a:gd name="T49" fmla="*/ 0 h 147"/>
                  <a:gd name="T50" fmla="*/ 155 w 155"/>
                  <a:gd name="T51" fmla="*/ 0 h 147"/>
                  <a:gd name="T52" fmla="*/ 155 w 155"/>
                  <a:gd name="T53" fmla="*/ 0 h 147"/>
                  <a:gd name="T54" fmla="*/ 155 w 155"/>
                  <a:gd name="T55" fmla="*/ 0 h 147"/>
                  <a:gd name="T56" fmla="*/ 155 w 155"/>
                  <a:gd name="T57" fmla="*/ 8 h 147"/>
                  <a:gd name="T58" fmla="*/ 155 w 155"/>
                  <a:gd name="T59" fmla="*/ 15 h 147"/>
                  <a:gd name="T60" fmla="*/ 154 w 155"/>
                  <a:gd name="T61" fmla="*/ 23 h 147"/>
                  <a:gd name="T62" fmla="*/ 154 w 155"/>
                  <a:gd name="T63" fmla="*/ 30 h 14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55"/>
                  <a:gd name="T97" fmla="*/ 0 h 147"/>
                  <a:gd name="T98" fmla="*/ 155 w 155"/>
                  <a:gd name="T99" fmla="*/ 147 h 14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55" h="147">
                    <a:moveTo>
                      <a:pt x="154" y="30"/>
                    </a:moveTo>
                    <a:lnTo>
                      <a:pt x="28" y="144"/>
                    </a:lnTo>
                    <a:lnTo>
                      <a:pt x="26" y="144"/>
                    </a:lnTo>
                    <a:lnTo>
                      <a:pt x="24" y="144"/>
                    </a:lnTo>
                    <a:lnTo>
                      <a:pt x="21" y="145"/>
                    </a:lnTo>
                    <a:lnTo>
                      <a:pt x="19" y="145"/>
                    </a:lnTo>
                    <a:lnTo>
                      <a:pt x="17" y="145"/>
                    </a:lnTo>
                    <a:lnTo>
                      <a:pt x="15" y="145"/>
                    </a:lnTo>
                    <a:lnTo>
                      <a:pt x="13" y="146"/>
                    </a:lnTo>
                    <a:lnTo>
                      <a:pt x="12" y="146"/>
                    </a:lnTo>
                    <a:lnTo>
                      <a:pt x="10" y="146"/>
                    </a:lnTo>
                    <a:lnTo>
                      <a:pt x="8" y="146"/>
                    </a:lnTo>
                    <a:lnTo>
                      <a:pt x="7" y="147"/>
                    </a:lnTo>
                    <a:lnTo>
                      <a:pt x="5" y="147"/>
                    </a:lnTo>
                    <a:lnTo>
                      <a:pt x="4" y="147"/>
                    </a:lnTo>
                    <a:lnTo>
                      <a:pt x="3" y="147"/>
                    </a:lnTo>
                    <a:lnTo>
                      <a:pt x="2" y="147"/>
                    </a:lnTo>
                    <a:lnTo>
                      <a:pt x="1" y="147"/>
                    </a:lnTo>
                    <a:lnTo>
                      <a:pt x="1" y="146"/>
                    </a:lnTo>
                    <a:lnTo>
                      <a:pt x="1" y="145"/>
                    </a:lnTo>
                    <a:lnTo>
                      <a:pt x="0" y="143"/>
                    </a:lnTo>
                    <a:lnTo>
                      <a:pt x="0" y="141"/>
                    </a:lnTo>
                    <a:lnTo>
                      <a:pt x="155" y="0"/>
                    </a:lnTo>
                    <a:lnTo>
                      <a:pt x="155" y="8"/>
                    </a:lnTo>
                    <a:lnTo>
                      <a:pt x="155" y="15"/>
                    </a:lnTo>
                    <a:lnTo>
                      <a:pt x="154" y="23"/>
                    </a:lnTo>
                    <a:lnTo>
                      <a:pt x="154" y="30"/>
                    </a:lnTo>
                    <a:close/>
                  </a:path>
                </a:pathLst>
              </a:custGeom>
              <a:solidFill>
                <a:srgbClr val="C1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68" name="Freeform 261"/>
              <p:cNvSpPr>
                <a:spLocks/>
              </p:cNvSpPr>
              <p:nvPr/>
            </p:nvSpPr>
            <p:spPr bwMode="auto">
              <a:xfrm>
                <a:off x="5824" y="3723"/>
                <a:ext cx="157" cy="141"/>
              </a:xfrm>
              <a:custGeom>
                <a:avLst/>
                <a:gdLst>
                  <a:gd name="T0" fmla="*/ 157 w 157"/>
                  <a:gd name="T1" fmla="*/ 0 h 141"/>
                  <a:gd name="T2" fmla="*/ 2 w 157"/>
                  <a:gd name="T3" fmla="*/ 141 h 141"/>
                  <a:gd name="T4" fmla="*/ 1 w 157"/>
                  <a:gd name="T5" fmla="*/ 135 h 141"/>
                  <a:gd name="T6" fmla="*/ 0 w 157"/>
                  <a:gd name="T7" fmla="*/ 129 h 141"/>
                  <a:gd name="T8" fmla="*/ 0 w 157"/>
                  <a:gd name="T9" fmla="*/ 122 h 141"/>
                  <a:gd name="T10" fmla="*/ 0 w 157"/>
                  <a:gd name="T11" fmla="*/ 115 h 141"/>
                  <a:gd name="T12" fmla="*/ 124 w 157"/>
                  <a:gd name="T13" fmla="*/ 1 h 141"/>
                  <a:gd name="T14" fmla="*/ 126 w 157"/>
                  <a:gd name="T15" fmla="*/ 1 h 141"/>
                  <a:gd name="T16" fmla="*/ 129 w 157"/>
                  <a:gd name="T17" fmla="*/ 1 h 141"/>
                  <a:gd name="T18" fmla="*/ 131 w 157"/>
                  <a:gd name="T19" fmla="*/ 1 h 141"/>
                  <a:gd name="T20" fmla="*/ 133 w 157"/>
                  <a:gd name="T21" fmla="*/ 1 h 141"/>
                  <a:gd name="T22" fmla="*/ 135 w 157"/>
                  <a:gd name="T23" fmla="*/ 1 h 141"/>
                  <a:gd name="T24" fmla="*/ 138 w 157"/>
                  <a:gd name="T25" fmla="*/ 1 h 141"/>
                  <a:gd name="T26" fmla="*/ 140 w 157"/>
                  <a:gd name="T27" fmla="*/ 1 h 141"/>
                  <a:gd name="T28" fmla="*/ 142 w 157"/>
                  <a:gd name="T29" fmla="*/ 1 h 141"/>
                  <a:gd name="T30" fmla="*/ 144 w 157"/>
                  <a:gd name="T31" fmla="*/ 1 h 141"/>
                  <a:gd name="T32" fmla="*/ 146 w 157"/>
                  <a:gd name="T33" fmla="*/ 1 h 141"/>
                  <a:gd name="T34" fmla="*/ 148 w 157"/>
                  <a:gd name="T35" fmla="*/ 1 h 141"/>
                  <a:gd name="T36" fmla="*/ 150 w 157"/>
                  <a:gd name="T37" fmla="*/ 1 h 141"/>
                  <a:gd name="T38" fmla="*/ 151 w 157"/>
                  <a:gd name="T39" fmla="*/ 1 h 141"/>
                  <a:gd name="T40" fmla="*/ 153 w 157"/>
                  <a:gd name="T41" fmla="*/ 1 h 141"/>
                  <a:gd name="T42" fmla="*/ 155 w 157"/>
                  <a:gd name="T43" fmla="*/ 0 h 141"/>
                  <a:gd name="T44" fmla="*/ 157 w 157"/>
                  <a:gd name="T45" fmla="*/ 0 h 14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7"/>
                  <a:gd name="T70" fmla="*/ 0 h 141"/>
                  <a:gd name="T71" fmla="*/ 157 w 157"/>
                  <a:gd name="T72" fmla="*/ 141 h 14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7" h="141">
                    <a:moveTo>
                      <a:pt x="157" y="0"/>
                    </a:moveTo>
                    <a:lnTo>
                      <a:pt x="2" y="141"/>
                    </a:lnTo>
                    <a:lnTo>
                      <a:pt x="1" y="135"/>
                    </a:lnTo>
                    <a:lnTo>
                      <a:pt x="0" y="129"/>
                    </a:lnTo>
                    <a:lnTo>
                      <a:pt x="0" y="122"/>
                    </a:lnTo>
                    <a:lnTo>
                      <a:pt x="0" y="115"/>
                    </a:lnTo>
                    <a:lnTo>
                      <a:pt x="124" y="1"/>
                    </a:lnTo>
                    <a:lnTo>
                      <a:pt x="126" y="1"/>
                    </a:lnTo>
                    <a:lnTo>
                      <a:pt x="129" y="1"/>
                    </a:lnTo>
                    <a:lnTo>
                      <a:pt x="131" y="1"/>
                    </a:lnTo>
                    <a:lnTo>
                      <a:pt x="133" y="1"/>
                    </a:lnTo>
                    <a:lnTo>
                      <a:pt x="135" y="1"/>
                    </a:lnTo>
                    <a:lnTo>
                      <a:pt x="138" y="1"/>
                    </a:lnTo>
                    <a:lnTo>
                      <a:pt x="140" y="1"/>
                    </a:lnTo>
                    <a:lnTo>
                      <a:pt x="142" y="1"/>
                    </a:lnTo>
                    <a:lnTo>
                      <a:pt x="144" y="1"/>
                    </a:lnTo>
                    <a:lnTo>
                      <a:pt x="146" y="1"/>
                    </a:lnTo>
                    <a:lnTo>
                      <a:pt x="148" y="1"/>
                    </a:lnTo>
                    <a:lnTo>
                      <a:pt x="150" y="1"/>
                    </a:lnTo>
                    <a:lnTo>
                      <a:pt x="151" y="1"/>
                    </a:lnTo>
                    <a:lnTo>
                      <a:pt x="153" y="1"/>
                    </a:lnTo>
                    <a:lnTo>
                      <a:pt x="155" y="0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C9E2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69" name="Freeform 262"/>
              <p:cNvSpPr>
                <a:spLocks/>
              </p:cNvSpPr>
              <p:nvPr/>
            </p:nvSpPr>
            <p:spPr bwMode="auto">
              <a:xfrm>
                <a:off x="5824" y="3724"/>
                <a:ext cx="124" cy="114"/>
              </a:xfrm>
              <a:custGeom>
                <a:avLst/>
                <a:gdLst>
                  <a:gd name="T0" fmla="*/ 124 w 124"/>
                  <a:gd name="T1" fmla="*/ 0 h 114"/>
                  <a:gd name="T2" fmla="*/ 0 w 124"/>
                  <a:gd name="T3" fmla="*/ 114 h 114"/>
                  <a:gd name="T4" fmla="*/ 0 w 124"/>
                  <a:gd name="T5" fmla="*/ 107 h 114"/>
                  <a:gd name="T6" fmla="*/ 0 w 124"/>
                  <a:gd name="T7" fmla="*/ 99 h 114"/>
                  <a:gd name="T8" fmla="*/ 1 w 124"/>
                  <a:gd name="T9" fmla="*/ 91 h 114"/>
                  <a:gd name="T10" fmla="*/ 1 w 124"/>
                  <a:gd name="T11" fmla="*/ 84 h 114"/>
                  <a:gd name="T12" fmla="*/ 92 w 124"/>
                  <a:gd name="T13" fmla="*/ 1 h 114"/>
                  <a:gd name="T14" fmla="*/ 94 w 124"/>
                  <a:gd name="T15" fmla="*/ 1 h 114"/>
                  <a:gd name="T16" fmla="*/ 96 w 124"/>
                  <a:gd name="T17" fmla="*/ 1 h 114"/>
                  <a:gd name="T18" fmla="*/ 98 w 124"/>
                  <a:gd name="T19" fmla="*/ 1 h 114"/>
                  <a:gd name="T20" fmla="*/ 100 w 124"/>
                  <a:gd name="T21" fmla="*/ 1 h 114"/>
                  <a:gd name="T22" fmla="*/ 102 w 124"/>
                  <a:gd name="T23" fmla="*/ 1 h 114"/>
                  <a:gd name="T24" fmla="*/ 104 w 124"/>
                  <a:gd name="T25" fmla="*/ 1 h 114"/>
                  <a:gd name="T26" fmla="*/ 106 w 124"/>
                  <a:gd name="T27" fmla="*/ 1 h 114"/>
                  <a:gd name="T28" fmla="*/ 108 w 124"/>
                  <a:gd name="T29" fmla="*/ 1 h 114"/>
                  <a:gd name="T30" fmla="*/ 110 w 124"/>
                  <a:gd name="T31" fmla="*/ 1 h 114"/>
                  <a:gd name="T32" fmla="*/ 112 w 124"/>
                  <a:gd name="T33" fmla="*/ 1 h 114"/>
                  <a:gd name="T34" fmla="*/ 114 w 124"/>
                  <a:gd name="T35" fmla="*/ 1 h 114"/>
                  <a:gd name="T36" fmla="*/ 116 w 124"/>
                  <a:gd name="T37" fmla="*/ 1 h 114"/>
                  <a:gd name="T38" fmla="*/ 118 w 124"/>
                  <a:gd name="T39" fmla="*/ 1 h 114"/>
                  <a:gd name="T40" fmla="*/ 120 w 124"/>
                  <a:gd name="T41" fmla="*/ 1 h 114"/>
                  <a:gd name="T42" fmla="*/ 122 w 124"/>
                  <a:gd name="T43" fmla="*/ 0 h 114"/>
                  <a:gd name="T44" fmla="*/ 124 w 124"/>
                  <a:gd name="T45" fmla="*/ 0 h 11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24"/>
                  <a:gd name="T70" fmla="*/ 0 h 114"/>
                  <a:gd name="T71" fmla="*/ 124 w 124"/>
                  <a:gd name="T72" fmla="*/ 114 h 11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24" h="114">
                    <a:moveTo>
                      <a:pt x="124" y="0"/>
                    </a:moveTo>
                    <a:lnTo>
                      <a:pt x="0" y="114"/>
                    </a:lnTo>
                    <a:lnTo>
                      <a:pt x="0" y="107"/>
                    </a:lnTo>
                    <a:lnTo>
                      <a:pt x="0" y="99"/>
                    </a:lnTo>
                    <a:lnTo>
                      <a:pt x="1" y="91"/>
                    </a:lnTo>
                    <a:lnTo>
                      <a:pt x="1" y="84"/>
                    </a:lnTo>
                    <a:lnTo>
                      <a:pt x="92" y="1"/>
                    </a:lnTo>
                    <a:lnTo>
                      <a:pt x="94" y="1"/>
                    </a:lnTo>
                    <a:lnTo>
                      <a:pt x="96" y="1"/>
                    </a:lnTo>
                    <a:lnTo>
                      <a:pt x="98" y="1"/>
                    </a:lnTo>
                    <a:lnTo>
                      <a:pt x="100" y="1"/>
                    </a:lnTo>
                    <a:lnTo>
                      <a:pt x="102" y="1"/>
                    </a:lnTo>
                    <a:lnTo>
                      <a:pt x="104" y="1"/>
                    </a:lnTo>
                    <a:lnTo>
                      <a:pt x="106" y="1"/>
                    </a:lnTo>
                    <a:lnTo>
                      <a:pt x="108" y="1"/>
                    </a:lnTo>
                    <a:lnTo>
                      <a:pt x="110" y="1"/>
                    </a:lnTo>
                    <a:lnTo>
                      <a:pt x="112" y="1"/>
                    </a:lnTo>
                    <a:lnTo>
                      <a:pt x="114" y="1"/>
                    </a:lnTo>
                    <a:lnTo>
                      <a:pt x="116" y="1"/>
                    </a:lnTo>
                    <a:lnTo>
                      <a:pt x="118" y="1"/>
                    </a:lnTo>
                    <a:lnTo>
                      <a:pt x="120" y="1"/>
                    </a:lnTo>
                    <a:lnTo>
                      <a:pt x="122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D1E8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70" name="Freeform 263"/>
              <p:cNvSpPr>
                <a:spLocks/>
              </p:cNvSpPr>
              <p:nvPr/>
            </p:nvSpPr>
            <p:spPr bwMode="auto">
              <a:xfrm>
                <a:off x="5825" y="3725"/>
                <a:ext cx="91" cy="83"/>
              </a:xfrm>
              <a:custGeom>
                <a:avLst/>
                <a:gdLst>
                  <a:gd name="T0" fmla="*/ 91 w 91"/>
                  <a:gd name="T1" fmla="*/ 0 h 83"/>
                  <a:gd name="T2" fmla="*/ 0 w 91"/>
                  <a:gd name="T3" fmla="*/ 83 h 83"/>
                  <a:gd name="T4" fmla="*/ 1 w 91"/>
                  <a:gd name="T5" fmla="*/ 75 h 83"/>
                  <a:gd name="T6" fmla="*/ 2 w 91"/>
                  <a:gd name="T7" fmla="*/ 66 h 83"/>
                  <a:gd name="T8" fmla="*/ 3 w 91"/>
                  <a:gd name="T9" fmla="*/ 59 h 83"/>
                  <a:gd name="T10" fmla="*/ 4 w 91"/>
                  <a:gd name="T11" fmla="*/ 51 h 83"/>
                  <a:gd name="T12" fmla="*/ 57 w 91"/>
                  <a:gd name="T13" fmla="*/ 2 h 83"/>
                  <a:gd name="T14" fmla="*/ 59 w 91"/>
                  <a:gd name="T15" fmla="*/ 2 h 83"/>
                  <a:gd name="T16" fmla="*/ 61 w 91"/>
                  <a:gd name="T17" fmla="*/ 2 h 83"/>
                  <a:gd name="T18" fmla="*/ 64 w 91"/>
                  <a:gd name="T19" fmla="*/ 2 h 83"/>
                  <a:gd name="T20" fmla="*/ 66 w 91"/>
                  <a:gd name="T21" fmla="*/ 1 h 83"/>
                  <a:gd name="T22" fmla="*/ 68 w 91"/>
                  <a:gd name="T23" fmla="*/ 1 h 83"/>
                  <a:gd name="T24" fmla="*/ 70 w 91"/>
                  <a:gd name="T25" fmla="*/ 1 h 83"/>
                  <a:gd name="T26" fmla="*/ 72 w 91"/>
                  <a:gd name="T27" fmla="*/ 1 h 83"/>
                  <a:gd name="T28" fmla="*/ 74 w 91"/>
                  <a:gd name="T29" fmla="*/ 1 h 83"/>
                  <a:gd name="T30" fmla="*/ 76 w 91"/>
                  <a:gd name="T31" fmla="*/ 1 h 83"/>
                  <a:gd name="T32" fmla="*/ 78 w 91"/>
                  <a:gd name="T33" fmla="*/ 1 h 83"/>
                  <a:gd name="T34" fmla="*/ 80 w 91"/>
                  <a:gd name="T35" fmla="*/ 1 h 83"/>
                  <a:gd name="T36" fmla="*/ 82 w 91"/>
                  <a:gd name="T37" fmla="*/ 1 h 83"/>
                  <a:gd name="T38" fmla="*/ 85 w 91"/>
                  <a:gd name="T39" fmla="*/ 0 h 83"/>
                  <a:gd name="T40" fmla="*/ 87 w 91"/>
                  <a:gd name="T41" fmla="*/ 0 h 83"/>
                  <a:gd name="T42" fmla="*/ 89 w 91"/>
                  <a:gd name="T43" fmla="*/ 0 h 83"/>
                  <a:gd name="T44" fmla="*/ 91 w 91"/>
                  <a:gd name="T45" fmla="*/ 0 h 8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91"/>
                  <a:gd name="T70" fmla="*/ 0 h 83"/>
                  <a:gd name="T71" fmla="*/ 91 w 91"/>
                  <a:gd name="T72" fmla="*/ 83 h 8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91" h="83">
                    <a:moveTo>
                      <a:pt x="91" y="0"/>
                    </a:moveTo>
                    <a:lnTo>
                      <a:pt x="0" y="83"/>
                    </a:lnTo>
                    <a:lnTo>
                      <a:pt x="1" y="75"/>
                    </a:lnTo>
                    <a:lnTo>
                      <a:pt x="2" y="66"/>
                    </a:lnTo>
                    <a:lnTo>
                      <a:pt x="3" y="59"/>
                    </a:lnTo>
                    <a:lnTo>
                      <a:pt x="4" y="51"/>
                    </a:lnTo>
                    <a:lnTo>
                      <a:pt x="57" y="2"/>
                    </a:lnTo>
                    <a:lnTo>
                      <a:pt x="59" y="2"/>
                    </a:lnTo>
                    <a:lnTo>
                      <a:pt x="61" y="2"/>
                    </a:lnTo>
                    <a:lnTo>
                      <a:pt x="64" y="2"/>
                    </a:lnTo>
                    <a:lnTo>
                      <a:pt x="66" y="1"/>
                    </a:lnTo>
                    <a:lnTo>
                      <a:pt x="68" y="1"/>
                    </a:lnTo>
                    <a:lnTo>
                      <a:pt x="70" y="1"/>
                    </a:lnTo>
                    <a:lnTo>
                      <a:pt x="72" y="1"/>
                    </a:lnTo>
                    <a:lnTo>
                      <a:pt x="74" y="1"/>
                    </a:lnTo>
                    <a:lnTo>
                      <a:pt x="76" y="1"/>
                    </a:lnTo>
                    <a:lnTo>
                      <a:pt x="78" y="1"/>
                    </a:lnTo>
                    <a:lnTo>
                      <a:pt x="80" y="1"/>
                    </a:lnTo>
                    <a:lnTo>
                      <a:pt x="82" y="1"/>
                    </a:lnTo>
                    <a:lnTo>
                      <a:pt x="85" y="0"/>
                    </a:lnTo>
                    <a:lnTo>
                      <a:pt x="87" y="0"/>
                    </a:lnTo>
                    <a:lnTo>
                      <a:pt x="89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DBED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71" name="Freeform 264"/>
              <p:cNvSpPr>
                <a:spLocks/>
              </p:cNvSpPr>
              <p:nvPr/>
            </p:nvSpPr>
            <p:spPr bwMode="auto">
              <a:xfrm>
                <a:off x="5829" y="3727"/>
                <a:ext cx="53" cy="49"/>
              </a:xfrm>
              <a:custGeom>
                <a:avLst/>
                <a:gdLst>
                  <a:gd name="T0" fmla="*/ 53 w 53"/>
                  <a:gd name="T1" fmla="*/ 0 h 49"/>
                  <a:gd name="T2" fmla="*/ 0 w 53"/>
                  <a:gd name="T3" fmla="*/ 49 h 49"/>
                  <a:gd name="T4" fmla="*/ 1 w 53"/>
                  <a:gd name="T5" fmla="*/ 39 h 49"/>
                  <a:gd name="T6" fmla="*/ 2 w 53"/>
                  <a:gd name="T7" fmla="*/ 31 h 49"/>
                  <a:gd name="T8" fmla="*/ 3 w 53"/>
                  <a:gd name="T9" fmla="*/ 23 h 49"/>
                  <a:gd name="T10" fmla="*/ 4 w 53"/>
                  <a:gd name="T11" fmla="*/ 16 h 49"/>
                  <a:gd name="T12" fmla="*/ 16 w 53"/>
                  <a:gd name="T13" fmla="*/ 6 h 49"/>
                  <a:gd name="T14" fmla="*/ 18 w 53"/>
                  <a:gd name="T15" fmla="*/ 5 h 49"/>
                  <a:gd name="T16" fmla="*/ 20 w 53"/>
                  <a:gd name="T17" fmla="*/ 5 h 49"/>
                  <a:gd name="T18" fmla="*/ 22 w 53"/>
                  <a:gd name="T19" fmla="*/ 4 h 49"/>
                  <a:gd name="T20" fmla="*/ 24 w 53"/>
                  <a:gd name="T21" fmla="*/ 4 h 49"/>
                  <a:gd name="T22" fmla="*/ 26 w 53"/>
                  <a:gd name="T23" fmla="*/ 4 h 49"/>
                  <a:gd name="T24" fmla="*/ 29 w 53"/>
                  <a:gd name="T25" fmla="*/ 3 h 49"/>
                  <a:gd name="T26" fmla="*/ 31 w 53"/>
                  <a:gd name="T27" fmla="*/ 3 h 49"/>
                  <a:gd name="T28" fmla="*/ 33 w 53"/>
                  <a:gd name="T29" fmla="*/ 2 h 49"/>
                  <a:gd name="T30" fmla="*/ 36 w 53"/>
                  <a:gd name="T31" fmla="*/ 2 h 49"/>
                  <a:gd name="T32" fmla="*/ 38 w 53"/>
                  <a:gd name="T33" fmla="*/ 2 h 49"/>
                  <a:gd name="T34" fmla="*/ 40 w 53"/>
                  <a:gd name="T35" fmla="*/ 2 h 49"/>
                  <a:gd name="T36" fmla="*/ 43 w 53"/>
                  <a:gd name="T37" fmla="*/ 1 h 49"/>
                  <a:gd name="T38" fmla="*/ 45 w 53"/>
                  <a:gd name="T39" fmla="*/ 1 h 49"/>
                  <a:gd name="T40" fmla="*/ 48 w 53"/>
                  <a:gd name="T41" fmla="*/ 1 h 49"/>
                  <a:gd name="T42" fmla="*/ 51 w 53"/>
                  <a:gd name="T43" fmla="*/ 0 h 49"/>
                  <a:gd name="T44" fmla="*/ 53 w 53"/>
                  <a:gd name="T45" fmla="*/ 0 h 4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3"/>
                  <a:gd name="T70" fmla="*/ 0 h 49"/>
                  <a:gd name="T71" fmla="*/ 53 w 53"/>
                  <a:gd name="T72" fmla="*/ 49 h 4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3" h="49">
                    <a:moveTo>
                      <a:pt x="53" y="0"/>
                    </a:moveTo>
                    <a:lnTo>
                      <a:pt x="0" y="49"/>
                    </a:lnTo>
                    <a:lnTo>
                      <a:pt x="1" y="39"/>
                    </a:lnTo>
                    <a:lnTo>
                      <a:pt x="2" y="31"/>
                    </a:lnTo>
                    <a:lnTo>
                      <a:pt x="3" y="23"/>
                    </a:lnTo>
                    <a:lnTo>
                      <a:pt x="4" y="16"/>
                    </a:lnTo>
                    <a:lnTo>
                      <a:pt x="16" y="6"/>
                    </a:lnTo>
                    <a:lnTo>
                      <a:pt x="18" y="5"/>
                    </a:lnTo>
                    <a:lnTo>
                      <a:pt x="20" y="5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6" y="4"/>
                    </a:lnTo>
                    <a:lnTo>
                      <a:pt x="29" y="3"/>
                    </a:lnTo>
                    <a:lnTo>
                      <a:pt x="31" y="3"/>
                    </a:lnTo>
                    <a:lnTo>
                      <a:pt x="33" y="2"/>
                    </a:lnTo>
                    <a:lnTo>
                      <a:pt x="36" y="2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43" y="1"/>
                    </a:lnTo>
                    <a:lnTo>
                      <a:pt x="45" y="1"/>
                    </a:lnTo>
                    <a:lnTo>
                      <a:pt x="48" y="1"/>
                    </a:lnTo>
                    <a:lnTo>
                      <a:pt x="51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E5F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72" name="Freeform 265"/>
              <p:cNvSpPr>
                <a:spLocks/>
              </p:cNvSpPr>
              <p:nvPr/>
            </p:nvSpPr>
            <p:spPr bwMode="auto">
              <a:xfrm>
                <a:off x="5833" y="3733"/>
                <a:ext cx="12" cy="10"/>
              </a:xfrm>
              <a:custGeom>
                <a:avLst/>
                <a:gdLst>
                  <a:gd name="T0" fmla="*/ 12 w 12"/>
                  <a:gd name="T1" fmla="*/ 0 h 10"/>
                  <a:gd name="T2" fmla="*/ 0 w 12"/>
                  <a:gd name="T3" fmla="*/ 10 h 10"/>
                  <a:gd name="T4" fmla="*/ 1 w 12"/>
                  <a:gd name="T5" fmla="*/ 8 h 10"/>
                  <a:gd name="T6" fmla="*/ 1 w 12"/>
                  <a:gd name="T7" fmla="*/ 7 h 10"/>
                  <a:gd name="T8" fmla="*/ 1 w 12"/>
                  <a:gd name="T9" fmla="*/ 5 h 10"/>
                  <a:gd name="T10" fmla="*/ 1 w 12"/>
                  <a:gd name="T11" fmla="*/ 3 h 10"/>
                  <a:gd name="T12" fmla="*/ 1 w 12"/>
                  <a:gd name="T13" fmla="*/ 3 h 10"/>
                  <a:gd name="T14" fmla="*/ 2 w 12"/>
                  <a:gd name="T15" fmla="*/ 3 h 10"/>
                  <a:gd name="T16" fmla="*/ 4 w 12"/>
                  <a:gd name="T17" fmla="*/ 2 h 10"/>
                  <a:gd name="T18" fmla="*/ 5 w 12"/>
                  <a:gd name="T19" fmla="*/ 2 h 10"/>
                  <a:gd name="T20" fmla="*/ 6 w 12"/>
                  <a:gd name="T21" fmla="*/ 2 h 10"/>
                  <a:gd name="T22" fmla="*/ 8 w 12"/>
                  <a:gd name="T23" fmla="*/ 1 h 10"/>
                  <a:gd name="T24" fmla="*/ 9 w 12"/>
                  <a:gd name="T25" fmla="*/ 1 h 10"/>
                  <a:gd name="T26" fmla="*/ 10 w 12"/>
                  <a:gd name="T27" fmla="*/ 0 h 10"/>
                  <a:gd name="T28" fmla="*/ 12 w 12"/>
                  <a:gd name="T29" fmla="*/ 0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"/>
                  <a:gd name="T46" fmla="*/ 0 h 10"/>
                  <a:gd name="T47" fmla="*/ 12 w 12"/>
                  <a:gd name="T48" fmla="*/ 10 h 1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" h="10">
                    <a:moveTo>
                      <a:pt x="12" y="0"/>
                    </a:move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EAF4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73" name="Freeform 266"/>
              <p:cNvSpPr>
                <a:spLocks/>
              </p:cNvSpPr>
              <p:nvPr/>
            </p:nvSpPr>
            <p:spPr bwMode="auto">
              <a:xfrm>
                <a:off x="5766" y="3825"/>
                <a:ext cx="57" cy="51"/>
              </a:xfrm>
              <a:custGeom>
                <a:avLst/>
                <a:gdLst>
                  <a:gd name="T0" fmla="*/ 0 w 57"/>
                  <a:gd name="T1" fmla="*/ 51 h 51"/>
                  <a:gd name="T2" fmla="*/ 57 w 57"/>
                  <a:gd name="T3" fmla="*/ 0 h 51"/>
                  <a:gd name="T4" fmla="*/ 56 w 57"/>
                  <a:gd name="T5" fmla="*/ 8 h 51"/>
                  <a:gd name="T6" fmla="*/ 55 w 57"/>
                  <a:gd name="T7" fmla="*/ 16 h 51"/>
                  <a:gd name="T8" fmla="*/ 55 w 57"/>
                  <a:gd name="T9" fmla="*/ 25 h 51"/>
                  <a:gd name="T10" fmla="*/ 54 w 57"/>
                  <a:gd name="T11" fmla="*/ 33 h 51"/>
                  <a:gd name="T12" fmla="*/ 52 w 57"/>
                  <a:gd name="T13" fmla="*/ 36 h 51"/>
                  <a:gd name="T14" fmla="*/ 51 w 57"/>
                  <a:gd name="T15" fmla="*/ 38 h 51"/>
                  <a:gd name="T16" fmla="*/ 49 w 57"/>
                  <a:gd name="T17" fmla="*/ 40 h 51"/>
                  <a:gd name="T18" fmla="*/ 47 w 57"/>
                  <a:gd name="T19" fmla="*/ 42 h 51"/>
                  <a:gd name="T20" fmla="*/ 44 w 57"/>
                  <a:gd name="T21" fmla="*/ 44 h 51"/>
                  <a:gd name="T22" fmla="*/ 42 w 57"/>
                  <a:gd name="T23" fmla="*/ 45 h 51"/>
                  <a:gd name="T24" fmla="*/ 39 w 57"/>
                  <a:gd name="T25" fmla="*/ 46 h 51"/>
                  <a:gd name="T26" fmla="*/ 37 w 57"/>
                  <a:gd name="T27" fmla="*/ 47 h 51"/>
                  <a:gd name="T28" fmla="*/ 34 w 57"/>
                  <a:gd name="T29" fmla="*/ 48 h 51"/>
                  <a:gd name="T30" fmla="*/ 31 w 57"/>
                  <a:gd name="T31" fmla="*/ 48 h 51"/>
                  <a:gd name="T32" fmla="*/ 28 w 57"/>
                  <a:gd name="T33" fmla="*/ 49 h 51"/>
                  <a:gd name="T34" fmla="*/ 25 w 57"/>
                  <a:gd name="T35" fmla="*/ 49 h 51"/>
                  <a:gd name="T36" fmla="*/ 22 w 57"/>
                  <a:gd name="T37" fmla="*/ 50 h 51"/>
                  <a:gd name="T38" fmla="*/ 19 w 57"/>
                  <a:gd name="T39" fmla="*/ 50 h 51"/>
                  <a:gd name="T40" fmla="*/ 16 w 57"/>
                  <a:gd name="T41" fmla="*/ 50 h 51"/>
                  <a:gd name="T42" fmla="*/ 13 w 57"/>
                  <a:gd name="T43" fmla="*/ 51 h 51"/>
                  <a:gd name="T44" fmla="*/ 11 w 57"/>
                  <a:gd name="T45" fmla="*/ 51 h 51"/>
                  <a:gd name="T46" fmla="*/ 10 w 57"/>
                  <a:gd name="T47" fmla="*/ 51 h 51"/>
                  <a:gd name="T48" fmla="*/ 8 w 57"/>
                  <a:gd name="T49" fmla="*/ 51 h 51"/>
                  <a:gd name="T50" fmla="*/ 7 w 57"/>
                  <a:gd name="T51" fmla="*/ 51 h 51"/>
                  <a:gd name="T52" fmla="*/ 5 w 57"/>
                  <a:gd name="T53" fmla="*/ 51 h 51"/>
                  <a:gd name="T54" fmla="*/ 4 w 57"/>
                  <a:gd name="T55" fmla="*/ 51 h 51"/>
                  <a:gd name="T56" fmla="*/ 2 w 57"/>
                  <a:gd name="T57" fmla="*/ 51 h 51"/>
                  <a:gd name="T58" fmla="*/ 0 w 57"/>
                  <a:gd name="T59" fmla="*/ 51 h 51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57"/>
                  <a:gd name="T91" fmla="*/ 0 h 51"/>
                  <a:gd name="T92" fmla="*/ 57 w 57"/>
                  <a:gd name="T93" fmla="*/ 51 h 51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57" h="51">
                    <a:moveTo>
                      <a:pt x="0" y="51"/>
                    </a:moveTo>
                    <a:lnTo>
                      <a:pt x="57" y="0"/>
                    </a:lnTo>
                    <a:lnTo>
                      <a:pt x="56" y="8"/>
                    </a:lnTo>
                    <a:lnTo>
                      <a:pt x="55" y="16"/>
                    </a:lnTo>
                    <a:lnTo>
                      <a:pt x="55" y="25"/>
                    </a:lnTo>
                    <a:lnTo>
                      <a:pt x="54" y="33"/>
                    </a:lnTo>
                    <a:lnTo>
                      <a:pt x="52" y="36"/>
                    </a:lnTo>
                    <a:lnTo>
                      <a:pt x="51" y="38"/>
                    </a:lnTo>
                    <a:lnTo>
                      <a:pt x="49" y="40"/>
                    </a:lnTo>
                    <a:lnTo>
                      <a:pt x="47" y="42"/>
                    </a:lnTo>
                    <a:lnTo>
                      <a:pt x="44" y="44"/>
                    </a:lnTo>
                    <a:lnTo>
                      <a:pt x="42" y="45"/>
                    </a:lnTo>
                    <a:lnTo>
                      <a:pt x="39" y="46"/>
                    </a:lnTo>
                    <a:lnTo>
                      <a:pt x="37" y="47"/>
                    </a:lnTo>
                    <a:lnTo>
                      <a:pt x="34" y="48"/>
                    </a:lnTo>
                    <a:lnTo>
                      <a:pt x="31" y="48"/>
                    </a:lnTo>
                    <a:lnTo>
                      <a:pt x="28" y="49"/>
                    </a:lnTo>
                    <a:lnTo>
                      <a:pt x="25" y="49"/>
                    </a:lnTo>
                    <a:lnTo>
                      <a:pt x="22" y="50"/>
                    </a:lnTo>
                    <a:lnTo>
                      <a:pt x="19" y="50"/>
                    </a:lnTo>
                    <a:lnTo>
                      <a:pt x="16" y="50"/>
                    </a:lnTo>
                    <a:lnTo>
                      <a:pt x="13" y="51"/>
                    </a:lnTo>
                    <a:lnTo>
                      <a:pt x="11" y="51"/>
                    </a:lnTo>
                    <a:lnTo>
                      <a:pt x="10" y="51"/>
                    </a:lnTo>
                    <a:lnTo>
                      <a:pt x="8" y="51"/>
                    </a:lnTo>
                    <a:lnTo>
                      <a:pt x="7" y="51"/>
                    </a:lnTo>
                    <a:lnTo>
                      <a:pt x="5" y="51"/>
                    </a:lnTo>
                    <a:lnTo>
                      <a:pt x="4" y="51"/>
                    </a:lnTo>
                    <a:lnTo>
                      <a:pt x="2" y="51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A8D3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74" name="Freeform 267"/>
              <p:cNvSpPr>
                <a:spLocks/>
              </p:cNvSpPr>
              <p:nvPr/>
            </p:nvSpPr>
            <p:spPr bwMode="auto">
              <a:xfrm>
                <a:off x="5723" y="3787"/>
                <a:ext cx="102" cy="93"/>
              </a:xfrm>
              <a:custGeom>
                <a:avLst/>
                <a:gdLst>
                  <a:gd name="T0" fmla="*/ 100 w 102"/>
                  <a:gd name="T1" fmla="*/ 38 h 93"/>
                  <a:gd name="T2" fmla="*/ 43 w 102"/>
                  <a:gd name="T3" fmla="*/ 89 h 93"/>
                  <a:gd name="T4" fmla="*/ 41 w 102"/>
                  <a:gd name="T5" fmla="*/ 90 h 93"/>
                  <a:gd name="T6" fmla="*/ 38 w 102"/>
                  <a:gd name="T7" fmla="*/ 90 h 93"/>
                  <a:gd name="T8" fmla="*/ 35 w 102"/>
                  <a:gd name="T9" fmla="*/ 90 h 93"/>
                  <a:gd name="T10" fmla="*/ 32 w 102"/>
                  <a:gd name="T11" fmla="*/ 90 h 93"/>
                  <a:gd name="T12" fmla="*/ 30 w 102"/>
                  <a:gd name="T13" fmla="*/ 90 h 93"/>
                  <a:gd name="T14" fmla="*/ 27 w 102"/>
                  <a:gd name="T15" fmla="*/ 91 h 93"/>
                  <a:gd name="T16" fmla="*/ 24 w 102"/>
                  <a:gd name="T17" fmla="*/ 91 h 93"/>
                  <a:gd name="T18" fmla="*/ 22 w 102"/>
                  <a:gd name="T19" fmla="*/ 91 h 93"/>
                  <a:gd name="T20" fmla="*/ 19 w 102"/>
                  <a:gd name="T21" fmla="*/ 91 h 93"/>
                  <a:gd name="T22" fmla="*/ 16 w 102"/>
                  <a:gd name="T23" fmla="*/ 92 h 93"/>
                  <a:gd name="T24" fmla="*/ 13 w 102"/>
                  <a:gd name="T25" fmla="*/ 92 h 93"/>
                  <a:gd name="T26" fmla="*/ 11 w 102"/>
                  <a:gd name="T27" fmla="*/ 92 h 93"/>
                  <a:gd name="T28" fmla="*/ 8 w 102"/>
                  <a:gd name="T29" fmla="*/ 92 h 93"/>
                  <a:gd name="T30" fmla="*/ 5 w 102"/>
                  <a:gd name="T31" fmla="*/ 93 h 93"/>
                  <a:gd name="T32" fmla="*/ 2 w 102"/>
                  <a:gd name="T33" fmla="*/ 93 h 93"/>
                  <a:gd name="T34" fmla="*/ 0 w 102"/>
                  <a:gd name="T35" fmla="*/ 93 h 93"/>
                  <a:gd name="T36" fmla="*/ 102 w 102"/>
                  <a:gd name="T37" fmla="*/ 0 h 93"/>
                  <a:gd name="T38" fmla="*/ 102 w 102"/>
                  <a:gd name="T39" fmla="*/ 10 h 93"/>
                  <a:gd name="T40" fmla="*/ 101 w 102"/>
                  <a:gd name="T41" fmla="*/ 19 h 93"/>
                  <a:gd name="T42" fmla="*/ 100 w 102"/>
                  <a:gd name="T43" fmla="*/ 29 h 93"/>
                  <a:gd name="T44" fmla="*/ 100 w 102"/>
                  <a:gd name="T45" fmla="*/ 38 h 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02"/>
                  <a:gd name="T70" fmla="*/ 0 h 93"/>
                  <a:gd name="T71" fmla="*/ 102 w 102"/>
                  <a:gd name="T72" fmla="*/ 93 h 9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02" h="93">
                    <a:moveTo>
                      <a:pt x="100" y="38"/>
                    </a:moveTo>
                    <a:lnTo>
                      <a:pt x="43" y="89"/>
                    </a:lnTo>
                    <a:lnTo>
                      <a:pt x="41" y="90"/>
                    </a:lnTo>
                    <a:lnTo>
                      <a:pt x="38" y="90"/>
                    </a:lnTo>
                    <a:lnTo>
                      <a:pt x="35" y="90"/>
                    </a:lnTo>
                    <a:lnTo>
                      <a:pt x="32" y="90"/>
                    </a:lnTo>
                    <a:lnTo>
                      <a:pt x="30" y="90"/>
                    </a:lnTo>
                    <a:lnTo>
                      <a:pt x="27" y="91"/>
                    </a:lnTo>
                    <a:lnTo>
                      <a:pt x="24" y="91"/>
                    </a:lnTo>
                    <a:lnTo>
                      <a:pt x="22" y="91"/>
                    </a:lnTo>
                    <a:lnTo>
                      <a:pt x="19" y="91"/>
                    </a:lnTo>
                    <a:lnTo>
                      <a:pt x="16" y="92"/>
                    </a:lnTo>
                    <a:lnTo>
                      <a:pt x="13" y="92"/>
                    </a:lnTo>
                    <a:lnTo>
                      <a:pt x="11" y="92"/>
                    </a:lnTo>
                    <a:lnTo>
                      <a:pt x="8" y="92"/>
                    </a:lnTo>
                    <a:lnTo>
                      <a:pt x="5" y="93"/>
                    </a:lnTo>
                    <a:lnTo>
                      <a:pt x="2" y="93"/>
                    </a:lnTo>
                    <a:lnTo>
                      <a:pt x="0" y="93"/>
                    </a:lnTo>
                    <a:lnTo>
                      <a:pt x="102" y="0"/>
                    </a:lnTo>
                    <a:lnTo>
                      <a:pt x="102" y="10"/>
                    </a:lnTo>
                    <a:lnTo>
                      <a:pt x="101" y="19"/>
                    </a:lnTo>
                    <a:lnTo>
                      <a:pt x="100" y="29"/>
                    </a:lnTo>
                    <a:lnTo>
                      <a:pt x="100" y="38"/>
                    </a:lnTo>
                    <a:close/>
                  </a:path>
                </a:pathLst>
              </a:custGeom>
              <a:solidFill>
                <a:srgbClr val="AFD6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75" name="Freeform 268"/>
              <p:cNvSpPr>
                <a:spLocks/>
              </p:cNvSpPr>
              <p:nvPr/>
            </p:nvSpPr>
            <p:spPr bwMode="auto">
              <a:xfrm>
                <a:off x="5678" y="3748"/>
                <a:ext cx="150" cy="137"/>
              </a:xfrm>
              <a:custGeom>
                <a:avLst/>
                <a:gdLst>
                  <a:gd name="T0" fmla="*/ 147 w 150"/>
                  <a:gd name="T1" fmla="*/ 39 h 137"/>
                  <a:gd name="T2" fmla="*/ 45 w 150"/>
                  <a:gd name="T3" fmla="*/ 132 h 137"/>
                  <a:gd name="T4" fmla="*/ 42 w 150"/>
                  <a:gd name="T5" fmla="*/ 133 h 137"/>
                  <a:gd name="T6" fmla="*/ 39 w 150"/>
                  <a:gd name="T7" fmla="*/ 133 h 137"/>
                  <a:gd name="T8" fmla="*/ 36 w 150"/>
                  <a:gd name="T9" fmla="*/ 133 h 137"/>
                  <a:gd name="T10" fmla="*/ 33 w 150"/>
                  <a:gd name="T11" fmla="*/ 134 h 137"/>
                  <a:gd name="T12" fmla="*/ 30 w 150"/>
                  <a:gd name="T13" fmla="*/ 134 h 137"/>
                  <a:gd name="T14" fmla="*/ 28 w 150"/>
                  <a:gd name="T15" fmla="*/ 134 h 137"/>
                  <a:gd name="T16" fmla="*/ 25 w 150"/>
                  <a:gd name="T17" fmla="*/ 134 h 137"/>
                  <a:gd name="T18" fmla="*/ 22 w 150"/>
                  <a:gd name="T19" fmla="*/ 135 h 137"/>
                  <a:gd name="T20" fmla="*/ 19 w 150"/>
                  <a:gd name="T21" fmla="*/ 135 h 137"/>
                  <a:gd name="T22" fmla="*/ 16 w 150"/>
                  <a:gd name="T23" fmla="*/ 135 h 137"/>
                  <a:gd name="T24" fmla="*/ 13 w 150"/>
                  <a:gd name="T25" fmla="*/ 136 h 137"/>
                  <a:gd name="T26" fmla="*/ 11 w 150"/>
                  <a:gd name="T27" fmla="*/ 136 h 137"/>
                  <a:gd name="T28" fmla="*/ 8 w 150"/>
                  <a:gd name="T29" fmla="*/ 136 h 137"/>
                  <a:gd name="T30" fmla="*/ 5 w 150"/>
                  <a:gd name="T31" fmla="*/ 137 h 137"/>
                  <a:gd name="T32" fmla="*/ 2 w 150"/>
                  <a:gd name="T33" fmla="*/ 137 h 137"/>
                  <a:gd name="T34" fmla="*/ 0 w 150"/>
                  <a:gd name="T35" fmla="*/ 137 h 137"/>
                  <a:gd name="T36" fmla="*/ 150 w 150"/>
                  <a:gd name="T37" fmla="*/ 0 h 137"/>
                  <a:gd name="T38" fmla="*/ 149 w 150"/>
                  <a:gd name="T39" fmla="*/ 10 h 137"/>
                  <a:gd name="T40" fmla="*/ 149 w 150"/>
                  <a:gd name="T41" fmla="*/ 20 h 137"/>
                  <a:gd name="T42" fmla="*/ 148 w 150"/>
                  <a:gd name="T43" fmla="*/ 29 h 137"/>
                  <a:gd name="T44" fmla="*/ 147 w 150"/>
                  <a:gd name="T45" fmla="*/ 39 h 13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0"/>
                  <a:gd name="T70" fmla="*/ 0 h 137"/>
                  <a:gd name="T71" fmla="*/ 150 w 150"/>
                  <a:gd name="T72" fmla="*/ 137 h 13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0" h="137">
                    <a:moveTo>
                      <a:pt x="147" y="39"/>
                    </a:moveTo>
                    <a:lnTo>
                      <a:pt x="45" y="132"/>
                    </a:lnTo>
                    <a:lnTo>
                      <a:pt x="42" y="133"/>
                    </a:lnTo>
                    <a:lnTo>
                      <a:pt x="39" y="133"/>
                    </a:lnTo>
                    <a:lnTo>
                      <a:pt x="36" y="133"/>
                    </a:lnTo>
                    <a:lnTo>
                      <a:pt x="33" y="134"/>
                    </a:lnTo>
                    <a:lnTo>
                      <a:pt x="30" y="134"/>
                    </a:lnTo>
                    <a:lnTo>
                      <a:pt x="28" y="134"/>
                    </a:lnTo>
                    <a:lnTo>
                      <a:pt x="25" y="134"/>
                    </a:lnTo>
                    <a:lnTo>
                      <a:pt x="22" y="135"/>
                    </a:lnTo>
                    <a:lnTo>
                      <a:pt x="19" y="135"/>
                    </a:lnTo>
                    <a:lnTo>
                      <a:pt x="16" y="135"/>
                    </a:lnTo>
                    <a:lnTo>
                      <a:pt x="13" y="136"/>
                    </a:lnTo>
                    <a:lnTo>
                      <a:pt x="11" y="136"/>
                    </a:lnTo>
                    <a:lnTo>
                      <a:pt x="8" y="136"/>
                    </a:lnTo>
                    <a:lnTo>
                      <a:pt x="5" y="137"/>
                    </a:lnTo>
                    <a:lnTo>
                      <a:pt x="2" y="137"/>
                    </a:lnTo>
                    <a:lnTo>
                      <a:pt x="0" y="137"/>
                    </a:lnTo>
                    <a:lnTo>
                      <a:pt x="150" y="0"/>
                    </a:lnTo>
                    <a:lnTo>
                      <a:pt x="149" y="10"/>
                    </a:lnTo>
                    <a:lnTo>
                      <a:pt x="149" y="20"/>
                    </a:lnTo>
                    <a:lnTo>
                      <a:pt x="148" y="29"/>
                    </a:lnTo>
                    <a:lnTo>
                      <a:pt x="147" y="39"/>
                    </a:lnTo>
                    <a:close/>
                  </a:path>
                </a:pathLst>
              </a:custGeom>
              <a:solidFill>
                <a:srgbClr val="B7DB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76" name="Freeform 269"/>
              <p:cNvSpPr>
                <a:spLocks/>
              </p:cNvSpPr>
              <p:nvPr/>
            </p:nvSpPr>
            <p:spPr bwMode="auto">
              <a:xfrm>
                <a:off x="5639" y="3735"/>
                <a:ext cx="190" cy="153"/>
              </a:xfrm>
              <a:custGeom>
                <a:avLst/>
                <a:gdLst>
                  <a:gd name="T0" fmla="*/ 189 w 190"/>
                  <a:gd name="T1" fmla="*/ 13 h 153"/>
                  <a:gd name="T2" fmla="*/ 39 w 190"/>
                  <a:gd name="T3" fmla="*/ 150 h 153"/>
                  <a:gd name="T4" fmla="*/ 36 w 190"/>
                  <a:gd name="T5" fmla="*/ 150 h 153"/>
                  <a:gd name="T6" fmla="*/ 34 w 190"/>
                  <a:gd name="T7" fmla="*/ 151 h 153"/>
                  <a:gd name="T8" fmla="*/ 32 w 190"/>
                  <a:gd name="T9" fmla="*/ 151 h 153"/>
                  <a:gd name="T10" fmla="*/ 29 w 190"/>
                  <a:gd name="T11" fmla="*/ 151 h 153"/>
                  <a:gd name="T12" fmla="*/ 27 w 190"/>
                  <a:gd name="T13" fmla="*/ 151 h 153"/>
                  <a:gd name="T14" fmla="*/ 25 w 190"/>
                  <a:gd name="T15" fmla="*/ 152 h 153"/>
                  <a:gd name="T16" fmla="*/ 22 w 190"/>
                  <a:gd name="T17" fmla="*/ 152 h 153"/>
                  <a:gd name="T18" fmla="*/ 20 w 190"/>
                  <a:gd name="T19" fmla="*/ 152 h 153"/>
                  <a:gd name="T20" fmla="*/ 18 w 190"/>
                  <a:gd name="T21" fmla="*/ 152 h 153"/>
                  <a:gd name="T22" fmla="*/ 16 w 190"/>
                  <a:gd name="T23" fmla="*/ 152 h 153"/>
                  <a:gd name="T24" fmla="*/ 13 w 190"/>
                  <a:gd name="T25" fmla="*/ 153 h 153"/>
                  <a:gd name="T26" fmla="*/ 11 w 190"/>
                  <a:gd name="T27" fmla="*/ 153 h 153"/>
                  <a:gd name="T28" fmla="*/ 9 w 190"/>
                  <a:gd name="T29" fmla="*/ 153 h 153"/>
                  <a:gd name="T30" fmla="*/ 7 w 190"/>
                  <a:gd name="T31" fmla="*/ 153 h 153"/>
                  <a:gd name="T32" fmla="*/ 4 w 190"/>
                  <a:gd name="T33" fmla="*/ 153 h 153"/>
                  <a:gd name="T34" fmla="*/ 2 w 190"/>
                  <a:gd name="T35" fmla="*/ 153 h 153"/>
                  <a:gd name="T36" fmla="*/ 1 w 190"/>
                  <a:gd name="T37" fmla="*/ 153 h 153"/>
                  <a:gd name="T38" fmla="*/ 1 w 190"/>
                  <a:gd name="T39" fmla="*/ 152 h 153"/>
                  <a:gd name="T40" fmla="*/ 0 w 190"/>
                  <a:gd name="T41" fmla="*/ 151 h 153"/>
                  <a:gd name="T42" fmla="*/ 0 w 190"/>
                  <a:gd name="T43" fmla="*/ 150 h 153"/>
                  <a:gd name="T44" fmla="*/ 162 w 190"/>
                  <a:gd name="T45" fmla="*/ 2 h 153"/>
                  <a:gd name="T46" fmla="*/ 164 w 190"/>
                  <a:gd name="T47" fmla="*/ 1 h 153"/>
                  <a:gd name="T48" fmla="*/ 166 w 190"/>
                  <a:gd name="T49" fmla="*/ 1 h 153"/>
                  <a:gd name="T50" fmla="*/ 167 w 190"/>
                  <a:gd name="T51" fmla="*/ 1 h 153"/>
                  <a:gd name="T52" fmla="*/ 169 w 190"/>
                  <a:gd name="T53" fmla="*/ 1 h 153"/>
                  <a:gd name="T54" fmla="*/ 171 w 190"/>
                  <a:gd name="T55" fmla="*/ 1 h 153"/>
                  <a:gd name="T56" fmla="*/ 172 w 190"/>
                  <a:gd name="T57" fmla="*/ 1 h 153"/>
                  <a:gd name="T58" fmla="*/ 174 w 190"/>
                  <a:gd name="T59" fmla="*/ 1 h 153"/>
                  <a:gd name="T60" fmla="*/ 176 w 190"/>
                  <a:gd name="T61" fmla="*/ 1 h 153"/>
                  <a:gd name="T62" fmla="*/ 177 w 190"/>
                  <a:gd name="T63" fmla="*/ 1 h 153"/>
                  <a:gd name="T64" fmla="*/ 179 w 190"/>
                  <a:gd name="T65" fmla="*/ 0 h 153"/>
                  <a:gd name="T66" fmla="*/ 180 w 190"/>
                  <a:gd name="T67" fmla="*/ 0 h 153"/>
                  <a:gd name="T68" fmla="*/ 182 w 190"/>
                  <a:gd name="T69" fmla="*/ 0 h 153"/>
                  <a:gd name="T70" fmla="*/ 184 w 190"/>
                  <a:gd name="T71" fmla="*/ 0 h 153"/>
                  <a:gd name="T72" fmla="*/ 185 w 190"/>
                  <a:gd name="T73" fmla="*/ 0 h 153"/>
                  <a:gd name="T74" fmla="*/ 187 w 190"/>
                  <a:gd name="T75" fmla="*/ 0 h 153"/>
                  <a:gd name="T76" fmla="*/ 188 w 190"/>
                  <a:gd name="T77" fmla="*/ 0 h 153"/>
                  <a:gd name="T78" fmla="*/ 190 w 190"/>
                  <a:gd name="T79" fmla="*/ 1 h 153"/>
                  <a:gd name="T80" fmla="*/ 190 w 190"/>
                  <a:gd name="T81" fmla="*/ 4 h 153"/>
                  <a:gd name="T82" fmla="*/ 190 w 190"/>
                  <a:gd name="T83" fmla="*/ 7 h 153"/>
                  <a:gd name="T84" fmla="*/ 189 w 190"/>
                  <a:gd name="T85" fmla="*/ 10 h 153"/>
                  <a:gd name="T86" fmla="*/ 189 w 190"/>
                  <a:gd name="T87" fmla="*/ 13 h 153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90"/>
                  <a:gd name="T133" fmla="*/ 0 h 153"/>
                  <a:gd name="T134" fmla="*/ 190 w 190"/>
                  <a:gd name="T135" fmla="*/ 153 h 153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90" h="153">
                    <a:moveTo>
                      <a:pt x="189" y="13"/>
                    </a:moveTo>
                    <a:lnTo>
                      <a:pt x="39" y="150"/>
                    </a:lnTo>
                    <a:lnTo>
                      <a:pt x="36" y="150"/>
                    </a:lnTo>
                    <a:lnTo>
                      <a:pt x="34" y="151"/>
                    </a:lnTo>
                    <a:lnTo>
                      <a:pt x="32" y="151"/>
                    </a:lnTo>
                    <a:lnTo>
                      <a:pt x="29" y="151"/>
                    </a:lnTo>
                    <a:lnTo>
                      <a:pt x="27" y="151"/>
                    </a:lnTo>
                    <a:lnTo>
                      <a:pt x="25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18" y="152"/>
                    </a:lnTo>
                    <a:lnTo>
                      <a:pt x="16" y="152"/>
                    </a:lnTo>
                    <a:lnTo>
                      <a:pt x="13" y="153"/>
                    </a:lnTo>
                    <a:lnTo>
                      <a:pt x="11" y="153"/>
                    </a:lnTo>
                    <a:lnTo>
                      <a:pt x="9" y="153"/>
                    </a:lnTo>
                    <a:lnTo>
                      <a:pt x="7" y="153"/>
                    </a:lnTo>
                    <a:lnTo>
                      <a:pt x="4" y="153"/>
                    </a:lnTo>
                    <a:lnTo>
                      <a:pt x="2" y="153"/>
                    </a:lnTo>
                    <a:lnTo>
                      <a:pt x="1" y="153"/>
                    </a:lnTo>
                    <a:lnTo>
                      <a:pt x="1" y="152"/>
                    </a:lnTo>
                    <a:lnTo>
                      <a:pt x="0" y="151"/>
                    </a:lnTo>
                    <a:lnTo>
                      <a:pt x="0" y="150"/>
                    </a:lnTo>
                    <a:lnTo>
                      <a:pt x="162" y="2"/>
                    </a:lnTo>
                    <a:lnTo>
                      <a:pt x="164" y="1"/>
                    </a:lnTo>
                    <a:lnTo>
                      <a:pt x="166" y="1"/>
                    </a:lnTo>
                    <a:lnTo>
                      <a:pt x="167" y="1"/>
                    </a:lnTo>
                    <a:lnTo>
                      <a:pt x="169" y="1"/>
                    </a:lnTo>
                    <a:lnTo>
                      <a:pt x="171" y="1"/>
                    </a:lnTo>
                    <a:lnTo>
                      <a:pt x="172" y="1"/>
                    </a:lnTo>
                    <a:lnTo>
                      <a:pt x="174" y="1"/>
                    </a:lnTo>
                    <a:lnTo>
                      <a:pt x="176" y="1"/>
                    </a:lnTo>
                    <a:lnTo>
                      <a:pt x="177" y="1"/>
                    </a:lnTo>
                    <a:lnTo>
                      <a:pt x="179" y="0"/>
                    </a:lnTo>
                    <a:lnTo>
                      <a:pt x="180" y="0"/>
                    </a:lnTo>
                    <a:lnTo>
                      <a:pt x="182" y="0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7" y="0"/>
                    </a:lnTo>
                    <a:lnTo>
                      <a:pt x="188" y="0"/>
                    </a:lnTo>
                    <a:lnTo>
                      <a:pt x="190" y="1"/>
                    </a:lnTo>
                    <a:lnTo>
                      <a:pt x="190" y="4"/>
                    </a:lnTo>
                    <a:lnTo>
                      <a:pt x="190" y="7"/>
                    </a:lnTo>
                    <a:lnTo>
                      <a:pt x="189" y="10"/>
                    </a:lnTo>
                    <a:lnTo>
                      <a:pt x="189" y="13"/>
                    </a:lnTo>
                    <a:close/>
                  </a:path>
                </a:pathLst>
              </a:custGeom>
              <a:solidFill>
                <a:srgbClr val="C1E0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77" name="Freeform 270"/>
              <p:cNvSpPr>
                <a:spLocks/>
              </p:cNvSpPr>
              <p:nvPr/>
            </p:nvSpPr>
            <p:spPr bwMode="auto">
              <a:xfrm>
                <a:off x="5636" y="3737"/>
                <a:ext cx="165" cy="148"/>
              </a:xfrm>
              <a:custGeom>
                <a:avLst/>
                <a:gdLst>
                  <a:gd name="T0" fmla="*/ 165 w 165"/>
                  <a:gd name="T1" fmla="*/ 0 h 148"/>
                  <a:gd name="T2" fmla="*/ 3 w 165"/>
                  <a:gd name="T3" fmla="*/ 148 h 148"/>
                  <a:gd name="T4" fmla="*/ 2 w 165"/>
                  <a:gd name="T5" fmla="*/ 142 h 148"/>
                  <a:gd name="T6" fmla="*/ 1 w 165"/>
                  <a:gd name="T7" fmla="*/ 134 h 148"/>
                  <a:gd name="T8" fmla="*/ 0 w 165"/>
                  <a:gd name="T9" fmla="*/ 125 h 148"/>
                  <a:gd name="T10" fmla="*/ 0 w 165"/>
                  <a:gd name="T11" fmla="*/ 114 h 148"/>
                  <a:gd name="T12" fmla="*/ 123 w 165"/>
                  <a:gd name="T13" fmla="*/ 3 h 148"/>
                  <a:gd name="T14" fmla="*/ 125 w 165"/>
                  <a:gd name="T15" fmla="*/ 2 h 148"/>
                  <a:gd name="T16" fmla="*/ 128 w 165"/>
                  <a:gd name="T17" fmla="*/ 2 h 148"/>
                  <a:gd name="T18" fmla="*/ 131 w 165"/>
                  <a:gd name="T19" fmla="*/ 2 h 148"/>
                  <a:gd name="T20" fmla="*/ 133 w 165"/>
                  <a:gd name="T21" fmla="*/ 2 h 148"/>
                  <a:gd name="T22" fmla="*/ 136 w 165"/>
                  <a:gd name="T23" fmla="*/ 2 h 148"/>
                  <a:gd name="T24" fmla="*/ 139 w 165"/>
                  <a:gd name="T25" fmla="*/ 1 h 148"/>
                  <a:gd name="T26" fmla="*/ 141 w 165"/>
                  <a:gd name="T27" fmla="*/ 1 h 148"/>
                  <a:gd name="T28" fmla="*/ 144 w 165"/>
                  <a:gd name="T29" fmla="*/ 1 h 148"/>
                  <a:gd name="T30" fmla="*/ 147 w 165"/>
                  <a:gd name="T31" fmla="*/ 1 h 148"/>
                  <a:gd name="T32" fmla="*/ 150 w 165"/>
                  <a:gd name="T33" fmla="*/ 1 h 148"/>
                  <a:gd name="T34" fmla="*/ 152 w 165"/>
                  <a:gd name="T35" fmla="*/ 1 h 148"/>
                  <a:gd name="T36" fmla="*/ 155 w 165"/>
                  <a:gd name="T37" fmla="*/ 0 h 148"/>
                  <a:gd name="T38" fmla="*/ 158 w 165"/>
                  <a:gd name="T39" fmla="*/ 0 h 148"/>
                  <a:gd name="T40" fmla="*/ 160 w 165"/>
                  <a:gd name="T41" fmla="*/ 0 h 148"/>
                  <a:gd name="T42" fmla="*/ 163 w 165"/>
                  <a:gd name="T43" fmla="*/ 0 h 148"/>
                  <a:gd name="T44" fmla="*/ 165 w 165"/>
                  <a:gd name="T45" fmla="*/ 0 h 14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5"/>
                  <a:gd name="T70" fmla="*/ 0 h 148"/>
                  <a:gd name="T71" fmla="*/ 165 w 165"/>
                  <a:gd name="T72" fmla="*/ 148 h 14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5" h="148">
                    <a:moveTo>
                      <a:pt x="165" y="0"/>
                    </a:moveTo>
                    <a:lnTo>
                      <a:pt x="3" y="148"/>
                    </a:lnTo>
                    <a:lnTo>
                      <a:pt x="2" y="142"/>
                    </a:lnTo>
                    <a:lnTo>
                      <a:pt x="1" y="134"/>
                    </a:lnTo>
                    <a:lnTo>
                      <a:pt x="0" y="125"/>
                    </a:lnTo>
                    <a:lnTo>
                      <a:pt x="0" y="114"/>
                    </a:lnTo>
                    <a:lnTo>
                      <a:pt x="123" y="3"/>
                    </a:lnTo>
                    <a:lnTo>
                      <a:pt x="125" y="2"/>
                    </a:lnTo>
                    <a:lnTo>
                      <a:pt x="128" y="2"/>
                    </a:lnTo>
                    <a:lnTo>
                      <a:pt x="131" y="2"/>
                    </a:lnTo>
                    <a:lnTo>
                      <a:pt x="133" y="2"/>
                    </a:lnTo>
                    <a:lnTo>
                      <a:pt x="136" y="2"/>
                    </a:lnTo>
                    <a:lnTo>
                      <a:pt x="139" y="1"/>
                    </a:lnTo>
                    <a:lnTo>
                      <a:pt x="141" y="1"/>
                    </a:lnTo>
                    <a:lnTo>
                      <a:pt x="144" y="1"/>
                    </a:lnTo>
                    <a:lnTo>
                      <a:pt x="147" y="1"/>
                    </a:lnTo>
                    <a:lnTo>
                      <a:pt x="150" y="1"/>
                    </a:lnTo>
                    <a:lnTo>
                      <a:pt x="152" y="1"/>
                    </a:lnTo>
                    <a:lnTo>
                      <a:pt x="155" y="0"/>
                    </a:lnTo>
                    <a:lnTo>
                      <a:pt x="158" y="0"/>
                    </a:lnTo>
                    <a:lnTo>
                      <a:pt x="160" y="0"/>
                    </a:lnTo>
                    <a:lnTo>
                      <a:pt x="163" y="0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C9E2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78" name="Freeform 271"/>
              <p:cNvSpPr>
                <a:spLocks/>
              </p:cNvSpPr>
              <p:nvPr/>
            </p:nvSpPr>
            <p:spPr bwMode="auto">
              <a:xfrm>
                <a:off x="5636" y="3740"/>
                <a:ext cx="123" cy="111"/>
              </a:xfrm>
              <a:custGeom>
                <a:avLst/>
                <a:gdLst>
                  <a:gd name="T0" fmla="*/ 123 w 123"/>
                  <a:gd name="T1" fmla="*/ 0 h 111"/>
                  <a:gd name="T2" fmla="*/ 0 w 123"/>
                  <a:gd name="T3" fmla="*/ 111 h 111"/>
                  <a:gd name="T4" fmla="*/ 0 w 123"/>
                  <a:gd name="T5" fmla="*/ 102 h 111"/>
                  <a:gd name="T6" fmla="*/ 0 w 123"/>
                  <a:gd name="T7" fmla="*/ 93 h 111"/>
                  <a:gd name="T8" fmla="*/ 0 w 123"/>
                  <a:gd name="T9" fmla="*/ 84 h 111"/>
                  <a:gd name="T10" fmla="*/ 0 w 123"/>
                  <a:gd name="T11" fmla="*/ 75 h 111"/>
                  <a:gd name="T12" fmla="*/ 80 w 123"/>
                  <a:gd name="T13" fmla="*/ 3 h 111"/>
                  <a:gd name="T14" fmla="*/ 82 w 123"/>
                  <a:gd name="T15" fmla="*/ 3 h 111"/>
                  <a:gd name="T16" fmla="*/ 85 w 123"/>
                  <a:gd name="T17" fmla="*/ 2 h 111"/>
                  <a:gd name="T18" fmla="*/ 88 w 123"/>
                  <a:gd name="T19" fmla="*/ 2 h 111"/>
                  <a:gd name="T20" fmla="*/ 90 w 123"/>
                  <a:gd name="T21" fmla="*/ 2 h 111"/>
                  <a:gd name="T22" fmla="*/ 93 w 123"/>
                  <a:gd name="T23" fmla="*/ 2 h 111"/>
                  <a:gd name="T24" fmla="*/ 96 w 123"/>
                  <a:gd name="T25" fmla="*/ 1 h 111"/>
                  <a:gd name="T26" fmla="*/ 98 w 123"/>
                  <a:gd name="T27" fmla="*/ 1 h 111"/>
                  <a:gd name="T28" fmla="*/ 101 w 123"/>
                  <a:gd name="T29" fmla="*/ 1 h 111"/>
                  <a:gd name="T30" fmla="*/ 104 w 123"/>
                  <a:gd name="T31" fmla="*/ 1 h 111"/>
                  <a:gd name="T32" fmla="*/ 107 w 123"/>
                  <a:gd name="T33" fmla="*/ 1 h 111"/>
                  <a:gd name="T34" fmla="*/ 109 w 123"/>
                  <a:gd name="T35" fmla="*/ 1 h 111"/>
                  <a:gd name="T36" fmla="*/ 112 w 123"/>
                  <a:gd name="T37" fmla="*/ 0 h 111"/>
                  <a:gd name="T38" fmla="*/ 115 w 123"/>
                  <a:gd name="T39" fmla="*/ 0 h 111"/>
                  <a:gd name="T40" fmla="*/ 117 w 123"/>
                  <a:gd name="T41" fmla="*/ 0 h 111"/>
                  <a:gd name="T42" fmla="*/ 120 w 123"/>
                  <a:gd name="T43" fmla="*/ 0 h 111"/>
                  <a:gd name="T44" fmla="*/ 123 w 123"/>
                  <a:gd name="T45" fmla="*/ 0 h 11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23"/>
                  <a:gd name="T70" fmla="*/ 0 h 111"/>
                  <a:gd name="T71" fmla="*/ 123 w 123"/>
                  <a:gd name="T72" fmla="*/ 111 h 11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23" h="111">
                    <a:moveTo>
                      <a:pt x="123" y="0"/>
                    </a:moveTo>
                    <a:lnTo>
                      <a:pt x="0" y="111"/>
                    </a:lnTo>
                    <a:lnTo>
                      <a:pt x="0" y="102"/>
                    </a:lnTo>
                    <a:lnTo>
                      <a:pt x="0" y="93"/>
                    </a:lnTo>
                    <a:lnTo>
                      <a:pt x="0" y="84"/>
                    </a:lnTo>
                    <a:lnTo>
                      <a:pt x="0" y="75"/>
                    </a:lnTo>
                    <a:lnTo>
                      <a:pt x="80" y="3"/>
                    </a:lnTo>
                    <a:lnTo>
                      <a:pt x="82" y="3"/>
                    </a:lnTo>
                    <a:lnTo>
                      <a:pt x="85" y="2"/>
                    </a:lnTo>
                    <a:lnTo>
                      <a:pt x="88" y="2"/>
                    </a:lnTo>
                    <a:lnTo>
                      <a:pt x="90" y="2"/>
                    </a:lnTo>
                    <a:lnTo>
                      <a:pt x="93" y="2"/>
                    </a:lnTo>
                    <a:lnTo>
                      <a:pt x="96" y="1"/>
                    </a:lnTo>
                    <a:lnTo>
                      <a:pt x="98" y="1"/>
                    </a:lnTo>
                    <a:lnTo>
                      <a:pt x="101" y="1"/>
                    </a:lnTo>
                    <a:lnTo>
                      <a:pt x="104" y="1"/>
                    </a:lnTo>
                    <a:lnTo>
                      <a:pt x="107" y="1"/>
                    </a:lnTo>
                    <a:lnTo>
                      <a:pt x="109" y="1"/>
                    </a:lnTo>
                    <a:lnTo>
                      <a:pt x="112" y="0"/>
                    </a:lnTo>
                    <a:lnTo>
                      <a:pt x="115" y="0"/>
                    </a:lnTo>
                    <a:lnTo>
                      <a:pt x="117" y="0"/>
                    </a:lnTo>
                    <a:lnTo>
                      <a:pt x="120" y="0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D1E8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79" name="Freeform 272"/>
              <p:cNvSpPr>
                <a:spLocks/>
              </p:cNvSpPr>
              <p:nvPr/>
            </p:nvSpPr>
            <p:spPr bwMode="auto">
              <a:xfrm>
                <a:off x="5636" y="3743"/>
                <a:ext cx="80" cy="72"/>
              </a:xfrm>
              <a:custGeom>
                <a:avLst/>
                <a:gdLst>
                  <a:gd name="T0" fmla="*/ 80 w 80"/>
                  <a:gd name="T1" fmla="*/ 0 h 72"/>
                  <a:gd name="T2" fmla="*/ 0 w 80"/>
                  <a:gd name="T3" fmla="*/ 72 h 72"/>
                  <a:gd name="T4" fmla="*/ 1 w 80"/>
                  <a:gd name="T5" fmla="*/ 62 h 72"/>
                  <a:gd name="T6" fmla="*/ 1 w 80"/>
                  <a:gd name="T7" fmla="*/ 52 h 72"/>
                  <a:gd name="T8" fmla="*/ 1 w 80"/>
                  <a:gd name="T9" fmla="*/ 43 h 72"/>
                  <a:gd name="T10" fmla="*/ 1 w 80"/>
                  <a:gd name="T11" fmla="*/ 35 h 72"/>
                  <a:gd name="T12" fmla="*/ 36 w 80"/>
                  <a:gd name="T13" fmla="*/ 4 h 72"/>
                  <a:gd name="T14" fmla="*/ 39 w 80"/>
                  <a:gd name="T15" fmla="*/ 3 h 72"/>
                  <a:gd name="T16" fmla="*/ 42 w 80"/>
                  <a:gd name="T17" fmla="*/ 3 h 72"/>
                  <a:gd name="T18" fmla="*/ 44 w 80"/>
                  <a:gd name="T19" fmla="*/ 3 h 72"/>
                  <a:gd name="T20" fmla="*/ 47 w 80"/>
                  <a:gd name="T21" fmla="*/ 2 h 72"/>
                  <a:gd name="T22" fmla="*/ 50 w 80"/>
                  <a:gd name="T23" fmla="*/ 2 h 72"/>
                  <a:gd name="T24" fmla="*/ 52 w 80"/>
                  <a:gd name="T25" fmla="*/ 2 h 72"/>
                  <a:gd name="T26" fmla="*/ 55 w 80"/>
                  <a:gd name="T27" fmla="*/ 2 h 72"/>
                  <a:gd name="T28" fmla="*/ 58 w 80"/>
                  <a:gd name="T29" fmla="*/ 1 h 72"/>
                  <a:gd name="T30" fmla="*/ 61 w 80"/>
                  <a:gd name="T31" fmla="*/ 1 h 72"/>
                  <a:gd name="T32" fmla="*/ 63 w 80"/>
                  <a:gd name="T33" fmla="*/ 1 h 72"/>
                  <a:gd name="T34" fmla="*/ 66 w 80"/>
                  <a:gd name="T35" fmla="*/ 1 h 72"/>
                  <a:gd name="T36" fmla="*/ 69 w 80"/>
                  <a:gd name="T37" fmla="*/ 1 h 72"/>
                  <a:gd name="T38" fmla="*/ 72 w 80"/>
                  <a:gd name="T39" fmla="*/ 0 h 72"/>
                  <a:gd name="T40" fmla="*/ 74 w 80"/>
                  <a:gd name="T41" fmla="*/ 0 h 72"/>
                  <a:gd name="T42" fmla="*/ 77 w 80"/>
                  <a:gd name="T43" fmla="*/ 0 h 72"/>
                  <a:gd name="T44" fmla="*/ 80 w 80"/>
                  <a:gd name="T45" fmla="*/ 0 h 7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80"/>
                  <a:gd name="T70" fmla="*/ 0 h 72"/>
                  <a:gd name="T71" fmla="*/ 80 w 80"/>
                  <a:gd name="T72" fmla="*/ 72 h 7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80" h="72">
                    <a:moveTo>
                      <a:pt x="80" y="0"/>
                    </a:moveTo>
                    <a:lnTo>
                      <a:pt x="0" y="72"/>
                    </a:lnTo>
                    <a:lnTo>
                      <a:pt x="1" y="62"/>
                    </a:lnTo>
                    <a:lnTo>
                      <a:pt x="1" y="52"/>
                    </a:lnTo>
                    <a:lnTo>
                      <a:pt x="1" y="43"/>
                    </a:lnTo>
                    <a:lnTo>
                      <a:pt x="1" y="35"/>
                    </a:lnTo>
                    <a:lnTo>
                      <a:pt x="36" y="4"/>
                    </a:lnTo>
                    <a:lnTo>
                      <a:pt x="39" y="3"/>
                    </a:lnTo>
                    <a:lnTo>
                      <a:pt x="42" y="3"/>
                    </a:lnTo>
                    <a:lnTo>
                      <a:pt x="44" y="3"/>
                    </a:lnTo>
                    <a:lnTo>
                      <a:pt x="47" y="2"/>
                    </a:lnTo>
                    <a:lnTo>
                      <a:pt x="50" y="2"/>
                    </a:lnTo>
                    <a:lnTo>
                      <a:pt x="52" y="2"/>
                    </a:lnTo>
                    <a:lnTo>
                      <a:pt x="55" y="2"/>
                    </a:lnTo>
                    <a:lnTo>
                      <a:pt x="58" y="1"/>
                    </a:lnTo>
                    <a:lnTo>
                      <a:pt x="61" y="1"/>
                    </a:lnTo>
                    <a:lnTo>
                      <a:pt x="63" y="1"/>
                    </a:lnTo>
                    <a:lnTo>
                      <a:pt x="66" y="1"/>
                    </a:lnTo>
                    <a:lnTo>
                      <a:pt x="69" y="1"/>
                    </a:lnTo>
                    <a:lnTo>
                      <a:pt x="72" y="0"/>
                    </a:lnTo>
                    <a:lnTo>
                      <a:pt x="74" y="0"/>
                    </a:lnTo>
                    <a:lnTo>
                      <a:pt x="77" y="0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DBED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80" name="Freeform 273"/>
              <p:cNvSpPr>
                <a:spLocks/>
              </p:cNvSpPr>
              <p:nvPr/>
            </p:nvSpPr>
            <p:spPr bwMode="auto">
              <a:xfrm>
                <a:off x="5637" y="3747"/>
                <a:ext cx="35" cy="31"/>
              </a:xfrm>
              <a:custGeom>
                <a:avLst/>
                <a:gdLst>
                  <a:gd name="T0" fmla="*/ 35 w 35"/>
                  <a:gd name="T1" fmla="*/ 0 h 31"/>
                  <a:gd name="T2" fmla="*/ 0 w 35"/>
                  <a:gd name="T3" fmla="*/ 31 h 31"/>
                  <a:gd name="T4" fmla="*/ 1 w 35"/>
                  <a:gd name="T5" fmla="*/ 21 h 31"/>
                  <a:gd name="T6" fmla="*/ 1 w 35"/>
                  <a:gd name="T7" fmla="*/ 13 h 31"/>
                  <a:gd name="T8" fmla="*/ 2 w 35"/>
                  <a:gd name="T9" fmla="*/ 7 h 31"/>
                  <a:gd name="T10" fmla="*/ 2 w 35"/>
                  <a:gd name="T11" fmla="*/ 3 h 31"/>
                  <a:gd name="T12" fmla="*/ 4 w 35"/>
                  <a:gd name="T13" fmla="*/ 3 h 31"/>
                  <a:gd name="T14" fmla="*/ 6 w 35"/>
                  <a:gd name="T15" fmla="*/ 3 h 31"/>
                  <a:gd name="T16" fmla="*/ 8 w 35"/>
                  <a:gd name="T17" fmla="*/ 2 h 31"/>
                  <a:gd name="T18" fmla="*/ 10 w 35"/>
                  <a:gd name="T19" fmla="*/ 2 h 31"/>
                  <a:gd name="T20" fmla="*/ 12 w 35"/>
                  <a:gd name="T21" fmla="*/ 2 h 31"/>
                  <a:gd name="T22" fmla="*/ 14 w 35"/>
                  <a:gd name="T23" fmla="*/ 1 h 31"/>
                  <a:gd name="T24" fmla="*/ 16 w 35"/>
                  <a:gd name="T25" fmla="*/ 1 h 31"/>
                  <a:gd name="T26" fmla="*/ 18 w 35"/>
                  <a:gd name="T27" fmla="*/ 1 h 31"/>
                  <a:gd name="T28" fmla="*/ 21 w 35"/>
                  <a:gd name="T29" fmla="*/ 1 h 31"/>
                  <a:gd name="T30" fmla="*/ 23 w 35"/>
                  <a:gd name="T31" fmla="*/ 1 h 31"/>
                  <a:gd name="T32" fmla="*/ 25 w 35"/>
                  <a:gd name="T33" fmla="*/ 1 h 31"/>
                  <a:gd name="T34" fmla="*/ 27 w 35"/>
                  <a:gd name="T35" fmla="*/ 0 h 31"/>
                  <a:gd name="T36" fmla="*/ 29 w 35"/>
                  <a:gd name="T37" fmla="*/ 0 h 31"/>
                  <a:gd name="T38" fmla="*/ 31 w 35"/>
                  <a:gd name="T39" fmla="*/ 0 h 31"/>
                  <a:gd name="T40" fmla="*/ 33 w 35"/>
                  <a:gd name="T41" fmla="*/ 0 h 31"/>
                  <a:gd name="T42" fmla="*/ 35 w 35"/>
                  <a:gd name="T43" fmla="*/ 0 h 3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5"/>
                  <a:gd name="T67" fmla="*/ 0 h 31"/>
                  <a:gd name="T68" fmla="*/ 35 w 35"/>
                  <a:gd name="T69" fmla="*/ 31 h 3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5" h="31">
                    <a:moveTo>
                      <a:pt x="35" y="0"/>
                    </a:moveTo>
                    <a:lnTo>
                      <a:pt x="0" y="31"/>
                    </a:lnTo>
                    <a:lnTo>
                      <a:pt x="1" y="21"/>
                    </a:lnTo>
                    <a:lnTo>
                      <a:pt x="1" y="13"/>
                    </a:lnTo>
                    <a:lnTo>
                      <a:pt x="2" y="7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4" y="1"/>
                    </a:lnTo>
                    <a:lnTo>
                      <a:pt x="16" y="1"/>
                    </a:lnTo>
                    <a:lnTo>
                      <a:pt x="18" y="1"/>
                    </a:lnTo>
                    <a:lnTo>
                      <a:pt x="21" y="1"/>
                    </a:lnTo>
                    <a:lnTo>
                      <a:pt x="23" y="1"/>
                    </a:lnTo>
                    <a:lnTo>
                      <a:pt x="25" y="1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E5F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81" name="Freeform 274"/>
              <p:cNvSpPr>
                <a:spLocks/>
              </p:cNvSpPr>
              <p:nvPr/>
            </p:nvSpPr>
            <p:spPr bwMode="auto">
              <a:xfrm>
                <a:off x="5998" y="3744"/>
                <a:ext cx="60" cy="128"/>
              </a:xfrm>
              <a:custGeom>
                <a:avLst/>
                <a:gdLst>
                  <a:gd name="T0" fmla="*/ 60 w 60"/>
                  <a:gd name="T1" fmla="*/ 128 h 128"/>
                  <a:gd name="T2" fmla="*/ 0 w 60"/>
                  <a:gd name="T3" fmla="*/ 95 h 128"/>
                  <a:gd name="T4" fmla="*/ 1 w 60"/>
                  <a:gd name="T5" fmla="*/ 0 h 128"/>
                  <a:gd name="T6" fmla="*/ 60 w 60"/>
                  <a:gd name="T7" fmla="*/ 30 h 128"/>
                  <a:gd name="T8" fmla="*/ 60 w 60"/>
                  <a:gd name="T9" fmla="*/ 128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128"/>
                  <a:gd name="T17" fmla="*/ 60 w 60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128">
                    <a:moveTo>
                      <a:pt x="60" y="128"/>
                    </a:moveTo>
                    <a:lnTo>
                      <a:pt x="0" y="95"/>
                    </a:lnTo>
                    <a:lnTo>
                      <a:pt x="1" y="0"/>
                    </a:lnTo>
                    <a:lnTo>
                      <a:pt x="60" y="30"/>
                    </a:lnTo>
                    <a:lnTo>
                      <a:pt x="60" y="128"/>
                    </a:lnTo>
                    <a:close/>
                  </a:path>
                </a:pathLst>
              </a:custGeom>
              <a:solidFill>
                <a:srgbClr val="D6E5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82" name="Freeform 275"/>
              <p:cNvSpPr>
                <a:spLocks/>
              </p:cNvSpPr>
              <p:nvPr/>
            </p:nvSpPr>
            <p:spPr bwMode="auto">
              <a:xfrm>
                <a:off x="6151" y="3908"/>
                <a:ext cx="28" cy="16"/>
              </a:xfrm>
              <a:custGeom>
                <a:avLst/>
                <a:gdLst>
                  <a:gd name="T0" fmla="*/ 0 w 28"/>
                  <a:gd name="T1" fmla="*/ 0 h 16"/>
                  <a:gd name="T2" fmla="*/ 28 w 28"/>
                  <a:gd name="T3" fmla="*/ 10 h 16"/>
                  <a:gd name="T4" fmla="*/ 28 w 28"/>
                  <a:gd name="T5" fmla="*/ 16 h 16"/>
                  <a:gd name="T6" fmla="*/ 28 w 28"/>
                  <a:gd name="T7" fmla="*/ 16 h 16"/>
                  <a:gd name="T8" fmla="*/ 26 w 28"/>
                  <a:gd name="T9" fmla="*/ 14 h 16"/>
                  <a:gd name="T10" fmla="*/ 24 w 28"/>
                  <a:gd name="T11" fmla="*/ 14 h 16"/>
                  <a:gd name="T12" fmla="*/ 23 w 28"/>
                  <a:gd name="T13" fmla="*/ 13 h 16"/>
                  <a:gd name="T14" fmla="*/ 21 w 28"/>
                  <a:gd name="T15" fmla="*/ 11 h 16"/>
                  <a:gd name="T16" fmla="*/ 19 w 28"/>
                  <a:gd name="T17" fmla="*/ 11 h 16"/>
                  <a:gd name="T18" fmla="*/ 18 w 28"/>
                  <a:gd name="T19" fmla="*/ 9 h 16"/>
                  <a:gd name="T20" fmla="*/ 16 w 28"/>
                  <a:gd name="T21" fmla="*/ 8 h 16"/>
                  <a:gd name="T22" fmla="*/ 14 w 28"/>
                  <a:gd name="T23" fmla="*/ 8 h 16"/>
                  <a:gd name="T24" fmla="*/ 12 w 28"/>
                  <a:gd name="T25" fmla="*/ 6 h 16"/>
                  <a:gd name="T26" fmla="*/ 11 w 28"/>
                  <a:gd name="T27" fmla="*/ 5 h 16"/>
                  <a:gd name="T28" fmla="*/ 9 w 28"/>
                  <a:gd name="T29" fmla="*/ 5 h 16"/>
                  <a:gd name="T30" fmla="*/ 7 w 28"/>
                  <a:gd name="T31" fmla="*/ 4 h 16"/>
                  <a:gd name="T32" fmla="*/ 5 w 28"/>
                  <a:gd name="T33" fmla="*/ 3 h 16"/>
                  <a:gd name="T34" fmla="*/ 4 w 28"/>
                  <a:gd name="T35" fmla="*/ 2 h 16"/>
                  <a:gd name="T36" fmla="*/ 2 w 28"/>
                  <a:gd name="T37" fmla="*/ 1 h 16"/>
                  <a:gd name="T38" fmla="*/ 0 w 28"/>
                  <a:gd name="T39" fmla="*/ 0 h 1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8"/>
                  <a:gd name="T61" fmla="*/ 0 h 16"/>
                  <a:gd name="T62" fmla="*/ 28 w 28"/>
                  <a:gd name="T63" fmla="*/ 16 h 1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8" h="16">
                    <a:moveTo>
                      <a:pt x="0" y="0"/>
                    </a:moveTo>
                    <a:lnTo>
                      <a:pt x="28" y="10"/>
                    </a:lnTo>
                    <a:lnTo>
                      <a:pt x="28" y="16"/>
                    </a:lnTo>
                    <a:lnTo>
                      <a:pt x="26" y="14"/>
                    </a:lnTo>
                    <a:lnTo>
                      <a:pt x="24" y="14"/>
                    </a:lnTo>
                    <a:lnTo>
                      <a:pt x="23" y="13"/>
                    </a:lnTo>
                    <a:lnTo>
                      <a:pt x="21" y="11"/>
                    </a:lnTo>
                    <a:lnTo>
                      <a:pt x="19" y="11"/>
                    </a:lnTo>
                    <a:lnTo>
                      <a:pt x="18" y="9"/>
                    </a:lnTo>
                    <a:lnTo>
                      <a:pt x="16" y="8"/>
                    </a:lnTo>
                    <a:lnTo>
                      <a:pt x="14" y="8"/>
                    </a:lnTo>
                    <a:lnTo>
                      <a:pt x="12" y="6"/>
                    </a:lnTo>
                    <a:lnTo>
                      <a:pt x="11" y="5"/>
                    </a:lnTo>
                    <a:lnTo>
                      <a:pt x="9" y="5"/>
                    </a:lnTo>
                    <a:lnTo>
                      <a:pt x="7" y="4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C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83" name="Freeform 276"/>
              <p:cNvSpPr>
                <a:spLocks/>
              </p:cNvSpPr>
              <p:nvPr/>
            </p:nvSpPr>
            <p:spPr bwMode="auto">
              <a:xfrm>
                <a:off x="6068" y="3860"/>
                <a:ext cx="111" cy="58"/>
              </a:xfrm>
              <a:custGeom>
                <a:avLst/>
                <a:gdLst>
                  <a:gd name="T0" fmla="*/ 111 w 111"/>
                  <a:gd name="T1" fmla="*/ 58 h 58"/>
                  <a:gd name="T2" fmla="*/ 83 w 111"/>
                  <a:gd name="T3" fmla="*/ 48 h 58"/>
                  <a:gd name="T4" fmla="*/ 78 w 111"/>
                  <a:gd name="T5" fmla="*/ 45 h 58"/>
                  <a:gd name="T6" fmla="*/ 73 w 111"/>
                  <a:gd name="T7" fmla="*/ 41 h 58"/>
                  <a:gd name="T8" fmla="*/ 68 w 111"/>
                  <a:gd name="T9" fmla="*/ 38 h 58"/>
                  <a:gd name="T10" fmla="*/ 62 w 111"/>
                  <a:gd name="T11" fmla="*/ 35 h 58"/>
                  <a:gd name="T12" fmla="*/ 57 w 111"/>
                  <a:gd name="T13" fmla="*/ 32 h 58"/>
                  <a:gd name="T14" fmla="*/ 52 w 111"/>
                  <a:gd name="T15" fmla="*/ 29 h 58"/>
                  <a:gd name="T16" fmla="*/ 47 w 111"/>
                  <a:gd name="T17" fmla="*/ 26 h 58"/>
                  <a:gd name="T18" fmla="*/ 42 w 111"/>
                  <a:gd name="T19" fmla="*/ 24 h 58"/>
                  <a:gd name="T20" fmla="*/ 36 w 111"/>
                  <a:gd name="T21" fmla="*/ 21 h 58"/>
                  <a:gd name="T22" fmla="*/ 31 w 111"/>
                  <a:gd name="T23" fmla="*/ 18 h 58"/>
                  <a:gd name="T24" fmla="*/ 26 w 111"/>
                  <a:gd name="T25" fmla="*/ 15 h 58"/>
                  <a:gd name="T26" fmla="*/ 21 w 111"/>
                  <a:gd name="T27" fmla="*/ 12 h 58"/>
                  <a:gd name="T28" fmla="*/ 16 w 111"/>
                  <a:gd name="T29" fmla="*/ 9 h 58"/>
                  <a:gd name="T30" fmla="*/ 11 w 111"/>
                  <a:gd name="T31" fmla="*/ 6 h 58"/>
                  <a:gd name="T32" fmla="*/ 6 w 111"/>
                  <a:gd name="T33" fmla="*/ 3 h 58"/>
                  <a:gd name="T34" fmla="*/ 0 w 111"/>
                  <a:gd name="T35" fmla="*/ 0 h 58"/>
                  <a:gd name="T36" fmla="*/ 111 w 111"/>
                  <a:gd name="T37" fmla="*/ 43 h 58"/>
                  <a:gd name="T38" fmla="*/ 111 w 111"/>
                  <a:gd name="T39" fmla="*/ 58 h 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1"/>
                  <a:gd name="T61" fmla="*/ 0 h 58"/>
                  <a:gd name="T62" fmla="*/ 111 w 111"/>
                  <a:gd name="T63" fmla="*/ 58 h 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1" h="58">
                    <a:moveTo>
                      <a:pt x="111" y="58"/>
                    </a:moveTo>
                    <a:lnTo>
                      <a:pt x="83" y="48"/>
                    </a:lnTo>
                    <a:lnTo>
                      <a:pt x="78" y="45"/>
                    </a:lnTo>
                    <a:lnTo>
                      <a:pt x="73" y="41"/>
                    </a:lnTo>
                    <a:lnTo>
                      <a:pt x="68" y="38"/>
                    </a:lnTo>
                    <a:lnTo>
                      <a:pt x="62" y="35"/>
                    </a:lnTo>
                    <a:lnTo>
                      <a:pt x="57" y="32"/>
                    </a:lnTo>
                    <a:lnTo>
                      <a:pt x="52" y="29"/>
                    </a:lnTo>
                    <a:lnTo>
                      <a:pt x="47" y="26"/>
                    </a:lnTo>
                    <a:lnTo>
                      <a:pt x="42" y="24"/>
                    </a:lnTo>
                    <a:lnTo>
                      <a:pt x="36" y="21"/>
                    </a:lnTo>
                    <a:lnTo>
                      <a:pt x="31" y="18"/>
                    </a:lnTo>
                    <a:lnTo>
                      <a:pt x="26" y="15"/>
                    </a:lnTo>
                    <a:lnTo>
                      <a:pt x="21" y="12"/>
                    </a:lnTo>
                    <a:lnTo>
                      <a:pt x="16" y="9"/>
                    </a:lnTo>
                    <a:lnTo>
                      <a:pt x="11" y="6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111" y="43"/>
                    </a:lnTo>
                    <a:lnTo>
                      <a:pt x="111" y="58"/>
                    </a:lnTo>
                    <a:close/>
                  </a:path>
                </a:pathLst>
              </a:custGeom>
              <a:solidFill>
                <a:srgbClr val="C6CE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84" name="Freeform 277"/>
              <p:cNvSpPr>
                <a:spLocks/>
              </p:cNvSpPr>
              <p:nvPr/>
            </p:nvSpPr>
            <p:spPr bwMode="auto">
              <a:xfrm>
                <a:off x="6061" y="3843"/>
                <a:ext cx="118" cy="60"/>
              </a:xfrm>
              <a:custGeom>
                <a:avLst/>
                <a:gdLst>
                  <a:gd name="T0" fmla="*/ 118 w 118"/>
                  <a:gd name="T1" fmla="*/ 60 h 60"/>
                  <a:gd name="T2" fmla="*/ 7 w 118"/>
                  <a:gd name="T3" fmla="*/ 17 h 60"/>
                  <a:gd name="T4" fmla="*/ 6 w 118"/>
                  <a:gd name="T5" fmla="*/ 17 h 60"/>
                  <a:gd name="T6" fmla="*/ 6 w 118"/>
                  <a:gd name="T7" fmla="*/ 17 h 60"/>
                  <a:gd name="T8" fmla="*/ 5 w 118"/>
                  <a:gd name="T9" fmla="*/ 16 h 60"/>
                  <a:gd name="T10" fmla="*/ 4 w 118"/>
                  <a:gd name="T11" fmla="*/ 16 h 60"/>
                  <a:gd name="T12" fmla="*/ 3 w 118"/>
                  <a:gd name="T13" fmla="*/ 15 h 60"/>
                  <a:gd name="T14" fmla="*/ 2 w 118"/>
                  <a:gd name="T15" fmla="*/ 15 h 60"/>
                  <a:gd name="T16" fmla="*/ 2 w 118"/>
                  <a:gd name="T17" fmla="*/ 14 h 60"/>
                  <a:gd name="T18" fmla="*/ 1 w 118"/>
                  <a:gd name="T19" fmla="*/ 14 h 60"/>
                  <a:gd name="T20" fmla="*/ 1 w 118"/>
                  <a:gd name="T21" fmla="*/ 10 h 60"/>
                  <a:gd name="T22" fmla="*/ 1 w 118"/>
                  <a:gd name="T23" fmla="*/ 7 h 60"/>
                  <a:gd name="T24" fmla="*/ 0 w 118"/>
                  <a:gd name="T25" fmla="*/ 3 h 60"/>
                  <a:gd name="T26" fmla="*/ 0 w 118"/>
                  <a:gd name="T27" fmla="*/ 0 h 60"/>
                  <a:gd name="T28" fmla="*/ 118 w 118"/>
                  <a:gd name="T29" fmla="*/ 45 h 60"/>
                  <a:gd name="T30" fmla="*/ 118 w 118"/>
                  <a:gd name="T31" fmla="*/ 60 h 6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8"/>
                  <a:gd name="T49" fmla="*/ 0 h 60"/>
                  <a:gd name="T50" fmla="*/ 118 w 118"/>
                  <a:gd name="T51" fmla="*/ 60 h 6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8" h="60">
                    <a:moveTo>
                      <a:pt x="118" y="60"/>
                    </a:moveTo>
                    <a:lnTo>
                      <a:pt x="7" y="17"/>
                    </a:lnTo>
                    <a:lnTo>
                      <a:pt x="6" y="17"/>
                    </a:lnTo>
                    <a:lnTo>
                      <a:pt x="5" y="16"/>
                    </a:lnTo>
                    <a:lnTo>
                      <a:pt x="4" y="16"/>
                    </a:lnTo>
                    <a:lnTo>
                      <a:pt x="3" y="15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1" y="14"/>
                    </a:lnTo>
                    <a:lnTo>
                      <a:pt x="1" y="10"/>
                    </a:lnTo>
                    <a:lnTo>
                      <a:pt x="1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18" y="45"/>
                    </a:lnTo>
                    <a:lnTo>
                      <a:pt x="118" y="60"/>
                    </a:lnTo>
                    <a:close/>
                  </a:path>
                </a:pathLst>
              </a:custGeom>
              <a:solidFill>
                <a:srgbClr val="CED6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85" name="Freeform 278"/>
              <p:cNvSpPr>
                <a:spLocks/>
              </p:cNvSpPr>
              <p:nvPr/>
            </p:nvSpPr>
            <p:spPr bwMode="auto">
              <a:xfrm>
                <a:off x="6061" y="3827"/>
                <a:ext cx="118" cy="61"/>
              </a:xfrm>
              <a:custGeom>
                <a:avLst/>
                <a:gdLst>
                  <a:gd name="T0" fmla="*/ 118 w 118"/>
                  <a:gd name="T1" fmla="*/ 61 h 61"/>
                  <a:gd name="T2" fmla="*/ 0 w 118"/>
                  <a:gd name="T3" fmla="*/ 16 h 61"/>
                  <a:gd name="T4" fmla="*/ 0 w 118"/>
                  <a:gd name="T5" fmla="*/ 12 h 61"/>
                  <a:gd name="T6" fmla="*/ 0 w 118"/>
                  <a:gd name="T7" fmla="*/ 8 h 61"/>
                  <a:gd name="T8" fmla="*/ 0 w 118"/>
                  <a:gd name="T9" fmla="*/ 4 h 61"/>
                  <a:gd name="T10" fmla="*/ 0 w 118"/>
                  <a:gd name="T11" fmla="*/ 0 h 61"/>
                  <a:gd name="T12" fmla="*/ 118 w 118"/>
                  <a:gd name="T13" fmla="*/ 46 h 61"/>
                  <a:gd name="T14" fmla="*/ 118 w 118"/>
                  <a:gd name="T15" fmla="*/ 61 h 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8"/>
                  <a:gd name="T25" fmla="*/ 0 h 61"/>
                  <a:gd name="T26" fmla="*/ 118 w 118"/>
                  <a:gd name="T27" fmla="*/ 61 h 6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8" h="61">
                    <a:moveTo>
                      <a:pt x="118" y="61"/>
                    </a:moveTo>
                    <a:lnTo>
                      <a:pt x="0" y="16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18" y="46"/>
                    </a:lnTo>
                    <a:lnTo>
                      <a:pt x="118" y="61"/>
                    </a:lnTo>
                    <a:close/>
                  </a:path>
                </a:pathLst>
              </a:custGeom>
              <a:solidFill>
                <a:srgbClr val="D6DD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86" name="Freeform 279"/>
              <p:cNvSpPr>
                <a:spLocks/>
              </p:cNvSpPr>
              <p:nvPr/>
            </p:nvSpPr>
            <p:spPr bwMode="auto">
              <a:xfrm>
                <a:off x="6061" y="3812"/>
                <a:ext cx="118" cy="61"/>
              </a:xfrm>
              <a:custGeom>
                <a:avLst/>
                <a:gdLst>
                  <a:gd name="T0" fmla="*/ 118 w 118"/>
                  <a:gd name="T1" fmla="*/ 61 h 61"/>
                  <a:gd name="T2" fmla="*/ 0 w 118"/>
                  <a:gd name="T3" fmla="*/ 15 h 61"/>
                  <a:gd name="T4" fmla="*/ 0 w 118"/>
                  <a:gd name="T5" fmla="*/ 12 h 61"/>
                  <a:gd name="T6" fmla="*/ 0 w 118"/>
                  <a:gd name="T7" fmla="*/ 8 h 61"/>
                  <a:gd name="T8" fmla="*/ 0 w 118"/>
                  <a:gd name="T9" fmla="*/ 4 h 61"/>
                  <a:gd name="T10" fmla="*/ 0 w 118"/>
                  <a:gd name="T11" fmla="*/ 0 h 61"/>
                  <a:gd name="T12" fmla="*/ 117 w 118"/>
                  <a:gd name="T13" fmla="*/ 45 h 61"/>
                  <a:gd name="T14" fmla="*/ 118 w 118"/>
                  <a:gd name="T15" fmla="*/ 61 h 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8"/>
                  <a:gd name="T25" fmla="*/ 0 h 61"/>
                  <a:gd name="T26" fmla="*/ 118 w 118"/>
                  <a:gd name="T27" fmla="*/ 61 h 6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8" h="61">
                    <a:moveTo>
                      <a:pt x="118" y="61"/>
                    </a:moveTo>
                    <a:lnTo>
                      <a:pt x="0" y="15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17" y="45"/>
                    </a:lnTo>
                    <a:lnTo>
                      <a:pt x="118" y="61"/>
                    </a:lnTo>
                    <a:close/>
                  </a:path>
                </a:pathLst>
              </a:custGeom>
              <a:solidFill>
                <a:srgbClr val="E0E2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87" name="Freeform 280"/>
              <p:cNvSpPr>
                <a:spLocks/>
              </p:cNvSpPr>
              <p:nvPr/>
            </p:nvSpPr>
            <p:spPr bwMode="auto">
              <a:xfrm>
                <a:off x="6061" y="3797"/>
                <a:ext cx="117" cy="60"/>
              </a:xfrm>
              <a:custGeom>
                <a:avLst/>
                <a:gdLst>
                  <a:gd name="T0" fmla="*/ 117 w 117"/>
                  <a:gd name="T1" fmla="*/ 60 h 60"/>
                  <a:gd name="T2" fmla="*/ 0 w 117"/>
                  <a:gd name="T3" fmla="*/ 15 h 60"/>
                  <a:gd name="T4" fmla="*/ 0 w 117"/>
                  <a:gd name="T5" fmla="*/ 11 h 60"/>
                  <a:gd name="T6" fmla="*/ 0 w 117"/>
                  <a:gd name="T7" fmla="*/ 8 h 60"/>
                  <a:gd name="T8" fmla="*/ 0 w 117"/>
                  <a:gd name="T9" fmla="*/ 4 h 60"/>
                  <a:gd name="T10" fmla="*/ 0 w 117"/>
                  <a:gd name="T11" fmla="*/ 0 h 60"/>
                  <a:gd name="T12" fmla="*/ 117 w 117"/>
                  <a:gd name="T13" fmla="*/ 45 h 60"/>
                  <a:gd name="T14" fmla="*/ 117 w 117"/>
                  <a:gd name="T15" fmla="*/ 60 h 6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17"/>
                  <a:gd name="T25" fmla="*/ 0 h 60"/>
                  <a:gd name="T26" fmla="*/ 117 w 117"/>
                  <a:gd name="T27" fmla="*/ 60 h 6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17" h="60">
                    <a:moveTo>
                      <a:pt x="117" y="60"/>
                    </a:moveTo>
                    <a:lnTo>
                      <a:pt x="0" y="15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17" y="45"/>
                    </a:lnTo>
                    <a:lnTo>
                      <a:pt x="117" y="60"/>
                    </a:lnTo>
                    <a:close/>
                  </a:path>
                </a:pathLst>
              </a:custGeom>
              <a:solidFill>
                <a:srgbClr val="E8EA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88" name="Freeform 281"/>
              <p:cNvSpPr>
                <a:spLocks/>
              </p:cNvSpPr>
              <p:nvPr/>
            </p:nvSpPr>
            <p:spPr bwMode="auto">
              <a:xfrm>
                <a:off x="6061" y="3782"/>
                <a:ext cx="117" cy="60"/>
              </a:xfrm>
              <a:custGeom>
                <a:avLst/>
                <a:gdLst>
                  <a:gd name="T0" fmla="*/ 117 w 117"/>
                  <a:gd name="T1" fmla="*/ 60 h 60"/>
                  <a:gd name="T2" fmla="*/ 0 w 117"/>
                  <a:gd name="T3" fmla="*/ 15 h 60"/>
                  <a:gd name="T4" fmla="*/ 0 w 117"/>
                  <a:gd name="T5" fmla="*/ 11 h 60"/>
                  <a:gd name="T6" fmla="*/ 0 w 117"/>
                  <a:gd name="T7" fmla="*/ 7 h 60"/>
                  <a:gd name="T8" fmla="*/ 0 w 117"/>
                  <a:gd name="T9" fmla="*/ 4 h 60"/>
                  <a:gd name="T10" fmla="*/ 0 w 117"/>
                  <a:gd name="T11" fmla="*/ 0 h 60"/>
                  <a:gd name="T12" fmla="*/ 112 w 117"/>
                  <a:gd name="T13" fmla="*/ 43 h 60"/>
                  <a:gd name="T14" fmla="*/ 112 w 117"/>
                  <a:gd name="T15" fmla="*/ 43 h 60"/>
                  <a:gd name="T16" fmla="*/ 113 w 117"/>
                  <a:gd name="T17" fmla="*/ 44 h 60"/>
                  <a:gd name="T18" fmla="*/ 114 w 117"/>
                  <a:gd name="T19" fmla="*/ 44 h 60"/>
                  <a:gd name="T20" fmla="*/ 114 w 117"/>
                  <a:gd name="T21" fmla="*/ 44 h 60"/>
                  <a:gd name="T22" fmla="*/ 115 w 117"/>
                  <a:gd name="T23" fmla="*/ 45 h 60"/>
                  <a:gd name="T24" fmla="*/ 116 w 117"/>
                  <a:gd name="T25" fmla="*/ 45 h 60"/>
                  <a:gd name="T26" fmla="*/ 117 w 117"/>
                  <a:gd name="T27" fmla="*/ 45 h 60"/>
                  <a:gd name="T28" fmla="*/ 117 w 117"/>
                  <a:gd name="T29" fmla="*/ 46 h 60"/>
                  <a:gd name="T30" fmla="*/ 117 w 117"/>
                  <a:gd name="T31" fmla="*/ 60 h 6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7"/>
                  <a:gd name="T49" fmla="*/ 0 h 60"/>
                  <a:gd name="T50" fmla="*/ 117 w 117"/>
                  <a:gd name="T51" fmla="*/ 60 h 6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7" h="60">
                    <a:moveTo>
                      <a:pt x="117" y="60"/>
                    </a:moveTo>
                    <a:lnTo>
                      <a:pt x="0" y="15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112" y="43"/>
                    </a:lnTo>
                    <a:lnTo>
                      <a:pt x="113" y="44"/>
                    </a:lnTo>
                    <a:lnTo>
                      <a:pt x="114" y="44"/>
                    </a:lnTo>
                    <a:lnTo>
                      <a:pt x="115" y="45"/>
                    </a:lnTo>
                    <a:lnTo>
                      <a:pt x="116" y="45"/>
                    </a:lnTo>
                    <a:lnTo>
                      <a:pt x="117" y="45"/>
                    </a:lnTo>
                    <a:lnTo>
                      <a:pt x="117" y="46"/>
                    </a:lnTo>
                    <a:lnTo>
                      <a:pt x="117" y="60"/>
                    </a:lnTo>
                    <a:close/>
                  </a:path>
                </a:pathLst>
              </a:custGeom>
              <a:solidFill>
                <a:srgbClr val="EFF2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89" name="Freeform 282"/>
              <p:cNvSpPr>
                <a:spLocks/>
              </p:cNvSpPr>
              <p:nvPr/>
            </p:nvSpPr>
            <p:spPr bwMode="auto">
              <a:xfrm>
                <a:off x="6061" y="3774"/>
                <a:ext cx="112" cy="51"/>
              </a:xfrm>
              <a:custGeom>
                <a:avLst/>
                <a:gdLst>
                  <a:gd name="T0" fmla="*/ 112 w 112"/>
                  <a:gd name="T1" fmla="*/ 51 h 51"/>
                  <a:gd name="T2" fmla="*/ 0 w 112"/>
                  <a:gd name="T3" fmla="*/ 8 h 51"/>
                  <a:gd name="T4" fmla="*/ 0 w 112"/>
                  <a:gd name="T5" fmla="*/ 6 h 51"/>
                  <a:gd name="T6" fmla="*/ 0 w 112"/>
                  <a:gd name="T7" fmla="*/ 4 h 51"/>
                  <a:gd name="T8" fmla="*/ 0 w 112"/>
                  <a:gd name="T9" fmla="*/ 2 h 51"/>
                  <a:gd name="T10" fmla="*/ 0 w 112"/>
                  <a:gd name="T11" fmla="*/ 0 h 51"/>
                  <a:gd name="T12" fmla="*/ 4 w 112"/>
                  <a:gd name="T13" fmla="*/ 2 h 51"/>
                  <a:gd name="T14" fmla="*/ 7 w 112"/>
                  <a:gd name="T15" fmla="*/ 4 h 51"/>
                  <a:gd name="T16" fmla="*/ 11 w 112"/>
                  <a:gd name="T17" fmla="*/ 5 h 51"/>
                  <a:gd name="T18" fmla="*/ 14 w 112"/>
                  <a:gd name="T19" fmla="*/ 7 h 51"/>
                  <a:gd name="T20" fmla="*/ 17 w 112"/>
                  <a:gd name="T21" fmla="*/ 8 h 51"/>
                  <a:gd name="T22" fmla="*/ 21 w 112"/>
                  <a:gd name="T23" fmla="*/ 10 h 51"/>
                  <a:gd name="T24" fmla="*/ 24 w 112"/>
                  <a:gd name="T25" fmla="*/ 12 h 51"/>
                  <a:gd name="T26" fmla="*/ 28 w 112"/>
                  <a:gd name="T27" fmla="*/ 13 h 51"/>
                  <a:gd name="T28" fmla="*/ 31 w 112"/>
                  <a:gd name="T29" fmla="*/ 15 h 51"/>
                  <a:gd name="T30" fmla="*/ 35 w 112"/>
                  <a:gd name="T31" fmla="*/ 17 h 51"/>
                  <a:gd name="T32" fmla="*/ 38 w 112"/>
                  <a:gd name="T33" fmla="*/ 18 h 51"/>
                  <a:gd name="T34" fmla="*/ 42 w 112"/>
                  <a:gd name="T35" fmla="*/ 20 h 51"/>
                  <a:gd name="T36" fmla="*/ 45 w 112"/>
                  <a:gd name="T37" fmla="*/ 21 h 51"/>
                  <a:gd name="T38" fmla="*/ 49 w 112"/>
                  <a:gd name="T39" fmla="*/ 23 h 51"/>
                  <a:gd name="T40" fmla="*/ 52 w 112"/>
                  <a:gd name="T41" fmla="*/ 24 h 51"/>
                  <a:gd name="T42" fmla="*/ 56 w 112"/>
                  <a:gd name="T43" fmla="*/ 26 h 51"/>
                  <a:gd name="T44" fmla="*/ 60 w 112"/>
                  <a:gd name="T45" fmla="*/ 27 h 51"/>
                  <a:gd name="T46" fmla="*/ 63 w 112"/>
                  <a:gd name="T47" fmla="*/ 29 h 51"/>
                  <a:gd name="T48" fmla="*/ 66 w 112"/>
                  <a:gd name="T49" fmla="*/ 30 h 51"/>
                  <a:gd name="T50" fmla="*/ 70 w 112"/>
                  <a:gd name="T51" fmla="*/ 32 h 51"/>
                  <a:gd name="T52" fmla="*/ 73 w 112"/>
                  <a:gd name="T53" fmla="*/ 33 h 51"/>
                  <a:gd name="T54" fmla="*/ 77 w 112"/>
                  <a:gd name="T55" fmla="*/ 35 h 51"/>
                  <a:gd name="T56" fmla="*/ 80 w 112"/>
                  <a:gd name="T57" fmla="*/ 36 h 51"/>
                  <a:gd name="T58" fmla="*/ 84 w 112"/>
                  <a:gd name="T59" fmla="*/ 38 h 51"/>
                  <a:gd name="T60" fmla="*/ 87 w 112"/>
                  <a:gd name="T61" fmla="*/ 39 h 51"/>
                  <a:gd name="T62" fmla="*/ 91 w 112"/>
                  <a:gd name="T63" fmla="*/ 41 h 51"/>
                  <a:gd name="T64" fmla="*/ 94 w 112"/>
                  <a:gd name="T65" fmla="*/ 43 h 51"/>
                  <a:gd name="T66" fmla="*/ 98 w 112"/>
                  <a:gd name="T67" fmla="*/ 44 h 51"/>
                  <a:gd name="T68" fmla="*/ 101 w 112"/>
                  <a:gd name="T69" fmla="*/ 46 h 51"/>
                  <a:gd name="T70" fmla="*/ 105 w 112"/>
                  <a:gd name="T71" fmla="*/ 48 h 51"/>
                  <a:gd name="T72" fmla="*/ 108 w 112"/>
                  <a:gd name="T73" fmla="*/ 49 h 51"/>
                  <a:gd name="T74" fmla="*/ 112 w 112"/>
                  <a:gd name="T75" fmla="*/ 51 h 5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12"/>
                  <a:gd name="T115" fmla="*/ 0 h 51"/>
                  <a:gd name="T116" fmla="*/ 112 w 112"/>
                  <a:gd name="T117" fmla="*/ 51 h 5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12" h="51">
                    <a:moveTo>
                      <a:pt x="112" y="51"/>
                    </a:moveTo>
                    <a:lnTo>
                      <a:pt x="0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7" y="4"/>
                    </a:lnTo>
                    <a:lnTo>
                      <a:pt x="11" y="5"/>
                    </a:lnTo>
                    <a:lnTo>
                      <a:pt x="14" y="7"/>
                    </a:lnTo>
                    <a:lnTo>
                      <a:pt x="17" y="8"/>
                    </a:lnTo>
                    <a:lnTo>
                      <a:pt x="21" y="10"/>
                    </a:lnTo>
                    <a:lnTo>
                      <a:pt x="24" y="12"/>
                    </a:lnTo>
                    <a:lnTo>
                      <a:pt x="28" y="13"/>
                    </a:lnTo>
                    <a:lnTo>
                      <a:pt x="31" y="15"/>
                    </a:lnTo>
                    <a:lnTo>
                      <a:pt x="35" y="17"/>
                    </a:lnTo>
                    <a:lnTo>
                      <a:pt x="38" y="18"/>
                    </a:lnTo>
                    <a:lnTo>
                      <a:pt x="42" y="20"/>
                    </a:lnTo>
                    <a:lnTo>
                      <a:pt x="45" y="21"/>
                    </a:lnTo>
                    <a:lnTo>
                      <a:pt x="49" y="23"/>
                    </a:lnTo>
                    <a:lnTo>
                      <a:pt x="52" y="24"/>
                    </a:lnTo>
                    <a:lnTo>
                      <a:pt x="56" y="26"/>
                    </a:lnTo>
                    <a:lnTo>
                      <a:pt x="60" y="27"/>
                    </a:lnTo>
                    <a:lnTo>
                      <a:pt x="63" y="29"/>
                    </a:lnTo>
                    <a:lnTo>
                      <a:pt x="66" y="30"/>
                    </a:lnTo>
                    <a:lnTo>
                      <a:pt x="70" y="32"/>
                    </a:lnTo>
                    <a:lnTo>
                      <a:pt x="73" y="33"/>
                    </a:lnTo>
                    <a:lnTo>
                      <a:pt x="77" y="35"/>
                    </a:lnTo>
                    <a:lnTo>
                      <a:pt x="80" y="36"/>
                    </a:lnTo>
                    <a:lnTo>
                      <a:pt x="84" y="38"/>
                    </a:lnTo>
                    <a:lnTo>
                      <a:pt x="87" y="39"/>
                    </a:lnTo>
                    <a:lnTo>
                      <a:pt x="91" y="41"/>
                    </a:lnTo>
                    <a:lnTo>
                      <a:pt x="94" y="43"/>
                    </a:lnTo>
                    <a:lnTo>
                      <a:pt x="98" y="44"/>
                    </a:lnTo>
                    <a:lnTo>
                      <a:pt x="101" y="46"/>
                    </a:lnTo>
                    <a:lnTo>
                      <a:pt x="105" y="48"/>
                    </a:lnTo>
                    <a:lnTo>
                      <a:pt x="108" y="49"/>
                    </a:lnTo>
                    <a:lnTo>
                      <a:pt x="112" y="51"/>
                    </a:lnTo>
                    <a:close/>
                  </a:path>
                </a:pathLst>
              </a:custGeom>
              <a:solidFill>
                <a:srgbClr val="F7F7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90" name="Freeform 283"/>
              <p:cNvSpPr>
                <a:spLocks/>
              </p:cNvSpPr>
              <p:nvPr/>
            </p:nvSpPr>
            <p:spPr bwMode="auto">
              <a:xfrm>
                <a:off x="5998" y="3843"/>
                <a:ext cx="182" cy="140"/>
              </a:xfrm>
              <a:custGeom>
                <a:avLst/>
                <a:gdLst>
                  <a:gd name="T0" fmla="*/ 182 w 182"/>
                  <a:gd name="T1" fmla="*/ 104 h 140"/>
                  <a:gd name="T2" fmla="*/ 181 w 182"/>
                  <a:gd name="T3" fmla="*/ 113 h 140"/>
                  <a:gd name="T4" fmla="*/ 181 w 182"/>
                  <a:gd name="T5" fmla="*/ 123 h 140"/>
                  <a:gd name="T6" fmla="*/ 181 w 182"/>
                  <a:gd name="T7" fmla="*/ 132 h 140"/>
                  <a:gd name="T8" fmla="*/ 179 w 182"/>
                  <a:gd name="T9" fmla="*/ 140 h 140"/>
                  <a:gd name="T10" fmla="*/ 179 w 182"/>
                  <a:gd name="T11" fmla="*/ 140 h 140"/>
                  <a:gd name="T12" fmla="*/ 0 w 182"/>
                  <a:gd name="T13" fmla="*/ 35 h 140"/>
                  <a:gd name="T14" fmla="*/ 0 w 182"/>
                  <a:gd name="T15" fmla="*/ 0 h 140"/>
                  <a:gd name="T16" fmla="*/ 6 w 182"/>
                  <a:gd name="T17" fmla="*/ 3 h 140"/>
                  <a:gd name="T18" fmla="*/ 11 w 182"/>
                  <a:gd name="T19" fmla="*/ 7 h 140"/>
                  <a:gd name="T20" fmla="*/ 17 w 182"/>
                  <a:gd name="T21" fmla="*/ 10 h 140"/>
                  <a:gd name="T22" fmla="*/ 23 w 182"/>
                  <a:gd name="T23" fmla="*/ 13 h 140"/>
                  <a:gd name="T24" fmla="*/ 28 w 182"/>
                  <a:gd name="T25" fmla="*/ 17 h 140"/>
                  <a:gd name="T26" fmla="*/ 34 w 182"/>
                  <a:gd name="T27" fmla="*/ 20 h 140"/>
                  <a:gd name="T28" fmla="*/ 40 w 182"/>
                  <a:gd name="T29" fmla="*/ 23 h 140"/>
                  <a:gd name="T30" fmla="*/ 46 w 182"/>
                  <a:gd name="T31" fmla="*/ 26 h 140"/>
                  <a:gd name="T32" fmla="*/ 51 w 182"/>
                  <a:gd name="T33" fmla="*/ 29 h 140"/>
                  <a:gd name="T34" fmla="*/ 57 w 182"/>
                  <a:gd name="T35" fmla="*/ 32 h 140"/>
                  <a:gd name="T36" fmla="*/ 63 w 182"/>
                  <a:gd name="T37" fmla="*/ 36 h 140"/>
                  <a:gd name="T38" fmla="*/ 68 w 182"/>
                  <a:gd name="T39" fmla="*/ 39 h 140"/>
                  <a:gd name="T40" fmla="*/ 74 w 182"/>
                  <a:gd name="T41" fmla="*/ 42 h 140"/>
                  <a:gd name="T42" fmla="*/ 80 w 182"/>
                  <a:gd name="T43" fmla="*/ 45 h 140"/>
                  <a:gd name="T44" fmla="*/ 85 w 182"/>
                  <a:gd name="T45" fmla="*/ 48 h 140"/>
                  <a:gd name="T46" fmla="*/ 91 w 182"/>
                  <a:gd name="T47" fmla="*/ 51 h 140"/>
                  <a:gd name="T48" fmla="*/ 97 w 182"/>
                  <a:gd name="T49" fmla="*/ 55 h 140"/>
                  <a:gd name="T50" fmla="*/ 102 w 182"/>
                  <a:gd name="T51" fmla="*/ 58 h 140"/>
                  <a:gd name="T52" fmla="*/ 108 w 182"/>
                  <a:gd name="T53" fmla="*/ 61 h 140"/>
                  <a:gd name="T54" fmla="*/ 114 w 182"/>
                  <a:gd name="T55" fmla="*/ 64 h 140"/>
                  <a:gd name="T56" fmla="*/ 120 w 182"/>
                  <a:gd name="T57" fmla="*/ 67 h 140"/>
                  <a:gd name="T58" fmla="*/ 125 w 182"/>
                  <a:gd name="T59" fmla="*/ 70 h 140"/>
                  <a:gd name="T60" fmla="*/ 131 w 182"/>
                  <a:gd name="T61" fmla="*/ 74 h 140"/>
                  <a:gd name="T62" fmla="*/ 137 w 182"/>
                  <a:gd name="T63" fmla="*/ 77 h 140"/>
                  <a:gd name="T64" fmla="*/ 142 w 182"/>
                  <a:gd name="T65" fmla="*/ 80 h 140"/>
                  <a:gd name="T66" fmla="*/ 148 w 182"/>
                  <a:gd name="T67" fmla="*/ 84 h 140"/>
                  <a:gd name="T68" fmla="*/ 153 w 182"/>
                  <a:gd name="T69" fmla="*/ 87 h 140"/>
                  <a:gd name="T70" fmla="*/ 159 w 182"/>
                  <a:gd name="T71" fmla="*/ 90 h 140"/>
                  <a:gd name="T72" fmla="*/ 165 w 182"/>
                  <a:gd name="T73" fmla="*/ 94 h 140"/>
                  <a:gd name="T74" fmla="*/ 170 w 182"/>
                  <a:gd name="T75" fmla="*/ 97 h 140"/>
                  <a:gd name="T76" fmla="*/ 176 w 182"/>
                  <a:gd name="T77" fmla="*/ 100 h 140"/>
                  <a:gd name="T78" fmla="*/ 182 w 182"/>
                  <a:gd name="T79" fmla="*/ 104 h 14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82"/>
                  <a:gd name="T121" fmla="*/ 0 h 140"/>
                  <a:gd name="T122" fmla="*/ 182 w 182"/>
                  <a:gd name="T123" fmla="*/ 140 h 14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82" h="140">
                    <a:moveTo>
                      <a:pt x="182" y="104"/>
                    </a:moveTo>
                    <a:lnTo>
                      <a:pt x="181" y="113"/>
                    </a:lnTo>
                    <a:lnTo>
                      <a:pt x="181" y="123"/>
                    </a:lnTo>
                    <a:lnTo>
                      <a:pt x="181" y="132"/>
                    </a:lnTo>
                    <a:lnTo>
                      <a:pt x="179" y="140"/>
                    </a:lnTo>
                    <a:lnTo>
                      <a:pt x="0" y="35"/>
                    </a:lnTo>
                    <a:lnTo>
                      <a:pt x="0" y="0"/>
                    </a:lnTo>
                    <a:lnTo>
                      <a:pt x="6" y="3"/>
                    </a:lnTo>
                    <a:lnTo>
                      <a:pt x="11" y="7"/>
                    </a:lnTo>
                    <a:lnTo>
                      <a:pt x="17" y="10"/>
                    </a:lnTo>
                    <a:lnTo>
                      <a:pt x="23" y="13"/>
                    </a:lnTo>
                    <a:lnTo>
                      <a:pt x="28" y="17"/>
                    </a:lnTo>
                    <a:lnTo>
                      <a:pt x="34" y="20"/>
                    </a:lnTo>
                    <a:lnTo>
                      <a:pt x="40" y="23"/>
                    </a:lnTo>
                    <a:lnTo>
                      <a:pt x="46" y="26"/>
                    </a:lnTo>
                    <a:lnTo>
                      <a:pt x="51" y="29"/>
                    </a:lnTo>
                    <a:lnTo>
                      <a:pt x="57" y="32"/>
                    </a:lnTo>
                    <a:lnTo>
                      <a:pt x="63" y="36"/>
                    </a:lnTo>
                    <a:lnTo>
                      <a:pt x="68" y="39"/>
                    </a:lnTo>
                    <a:lnTo>
                      <a:pt x="74" y="42"/>
                    </a:lnTo>
                    <a:lnTo>
                      <a:pt x="80" y="45"/>
                    </a:lnTo>
                    <a:lnTo>
                      <a:pt x="85" y="48"/>
                    </a:lnTo>
                    <a:lnTo>
                      <a:pt x="91" y="51"/>
                    </a:lnTo>
                    <a:lnTo>
                      <a:pt x="97" y="55"/>
                    </a:lnTo>
                    <a:lnTo>
                      <a:pt x="102" y="58"/>
                    </a:lnTo>
                    <a:lnTo>
                      <a:pt x="108" y="61"/>
                    </a:lnTo>
                    <a:lnTo>
                      <a:pt x="114" y="64"/>
                    </a:lnTo>
                    <a:lnTo>
                      <a:pt x="120" y="67"/>
                    </a:lnTo>
                    <a:lnTo>
                      <a:pt x="125" y="70"/>
                    </a:lnTo>
                    <a:lnTo>
                      <a:pt x="131" y="74"/>
                    </a:lnTo>
                    <a:lnTo>
                      <a:pt x="137" y="77"/>
                    </a:lnTo>
                    <a:lnTo>
                      <a:pt x="142" y="80"/>
                    </a:lnTo>
                    <a:lnTo>
                      <a:pt x="148" y="84"/>
                    </a:lnTo>
                    <a:lnTo>
                      <a:pt x="153" y="87"/>
                    </a:lnTo>
                    <a:lnTo>
                      <a:pt x="159" y="90"/>
                    </a:lnTo>
                    <a:lnTo>
                      <a:pt x="165" y="94"/>
                    </a:lnTo>
                    <a:lnTo>
                      <a:pt x="170" y="97"/>
                    </a:lnTo>
                    <a:lnTo>
                      <a:pt x="176" y="100"/>
                    </a:lnTo>
                    <a:lnTo>
                      <a:pt x="182" y="104"/>
                    </a:lnTo>
                    <a:close/>
                  </a:path>
                </a:pathLst>
              </a:custGeom>
              <a:solidFill>
                <a:srgbClr val="E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91" name="Freeform 284"/>
              <p:cNvSpPr>
                <a:spLocks/>
              </p:cNvSpPr>
              <p:nvPr/>
            </p:nvSpPr>
            <p:spPr bwMode="auto">
              <a:xfrm>
                <a:off x="5634" y="3855"/>
                <a:ext cx="360" cy="71"/>
              </a:xfrm>
              <a:custGeom>
                <a:avLst/>
                <a:gdLst>
                  <a:gd name="T0" fmla="*/ 359 w 360"/>
                  <a:gd name="T1" fmla="*/ 27 h 71"/>
                  <a:gd name="T2" fmla="*/ 0 w 360"/>
                  <a:gd name="T3" fmla="*/ 71 h 71"/>
                  <a:gd name="T4" fmla="*/ 1 w 360"/>
                  <a:gd name="T5" fmla="*/ 36 h 71"/>
                  <a:gd name="T6" fmla="*/ 360 w 360"/>
                  <a:gd name="T7" fmla="*/ 0 h 71"/>
                  <a:gd name="T8" fmla="*/ 359 w 360"/>
                  <a:gd name="T9" fmla="*/ 27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0"/>
                  <a:gd name="T16" fmla="*/ 0 h 71"/>
                  <a:gd name="T17" fmla="*/ 360 w 36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0" h="71">
                    <a:moveTo>
                      <a:pt x="359" y="27"/>
                    </a:moveTo>
                    <a:lnTo>
                      <a:pt x="0" y="71"/>
                    </a:lnTo>
                    <a:lnTo>
                      <a:pt x="1" y="36"/>
                    </a:lnTo>
                    <a:lnTo>
                      <a:pt x="360" y="0"/>
                    </a:lnTo>
                    <a:lnTo>
                      <a:pt x="359" y="27"/>
                    </a:lnTo>
                    <a:close/>
                  </a:path>
                </a:pathLst>
              </a:custGeom>
              <a:solidFill>
                <a:srgbClr val="287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92" name="Freeform 285"/>
              <p:cNvSpPr>
                <a:spLocks/>
              </p:cNvSpPr>
              <p:nvPr/>
            </p:nvSpPr>
            <p:spPr bwMode="auto">
              <a:xfrm>
                <a:off x="5484" y="3865"/>
                <a:ext cx="123" cy="97"/>
              </a:xfrm>
              <a:custGeom>
                <a:avLst/>
                <a:gdLst>
                  <a:gd name="T0" fmla="*/ 123 w 123"/>
                  <a:gd name="T1" fmla="*/ 97 h 97"/>
                  <a:gd name="T2" fmla="*/ 119 w 123"/>
                  <a:gd name="T3" fmla="*/ 94 h 97"/>
                  <a:gd name="T4" fmla="*/ 112 w 123"/>
                  <a:gd name="T5" fmla="*/ 88 h 97"/>
                  <a:gd name="T6" fmla="*/ 104 w 123"/>
                  <a:gd name="T7" fmla="*/ 83 h 97"/>
                  <a:gd name="T8" fmla="*/ 97 w 123"/>
                  <a:gd name="T9" fmla="*/ 77 h 97"/>
                  <a:gd name="T10" fmla="*/ 89 w 123"/>
                  <a:gd name="T11" fmla="*/ 71 h 97"/>
                  <a:gd name="T12" fmla="*/ 82 w 123"/>
                  <a:gd name="T13" fmla="*/ 66 h 97"/>
                  <a:gd name="T14" fmla="*/ 74 w 123"/>
                  <a:gd name="T15" fmla="*/ 60 h 97"/>
                  <a:gd name="T16" fmla="*/ 66 w 123"/>
                  <a:gd name="T17" fmla="*/ 54 h 97"/>
                  <a:gd name="T18" fmla="*/ 58 w 123"/>
                  <a:gd name="T19" fmla="*/ 48 h 97"/>
                  <a:gd name="T20" fmla="*/ 51 w 123"/>
                  <a:gd name="T21" fmla="*/ 43 h 97"/>
                  <a:gd name="T22" fmla="*/ 43 w 123"/>
                  <a:gd name="T23" fmla="*/ 37 h 97"/>
                  <a:gd name="T24" fmla="*/ 35 w 123"/>
                  <a:gd name="T25" fmla="*/ 31 h 97"/>
                  <a:gd name="T26" fmla="*/ 28 w 123"/>
                  <a:gd name="T27" fmla="*/ 26 h 97"/>
                  <a:gd name="T28" fmla="*/ 20 w 123"/>
                  <a:gd name="T29" fmla="*/ 20 h 97"/>
                  <a:gd name="T30" fmla="*/ 13 w 123"/>
                  <a:gd name="T31" fmla="*/ 14 h 97"/>
                  <a:gd name="T32" fmla="*/ 5 w 123"/>
                  <a:gd name="T33" fmla="*/ 8 h 97"/>
                  <a:gd name="T34" fmla="*/ 2 w 123"/>
                  <a:gd name="T35" fmla="*/ 5 h 97"/>
                  <a:gd name="T36" fmla="*/ 0 w 123"/>
                  <a:gd name="T37" fmla="*/ 0 h 97"/>
                  <a:gd name="T38" fmla="*/ 8 w 123"/>
                  <a:gd name="T39" fmla="*/ 6 h 97"/>
                  <a:gd name="T40" fmla="*/ 15 w 123"/>
                  <a:gd name="T41" fmla="*/ 11 h 97"/>
                  <a:gd name="T42" fmla="*/ 23 w 123"/>
                  <a:gd name="T43" fmla="*/ 17 h 97"/>
                  <a:gd name="T44" fmla="*/ 30 w 123"/>
                  <a:gd name="T45" fmla="*/ 23 h 97"/>
                  <a:gd name="T46" fmla="*/ 38 w 123"/>
                  <a:gd name="T47" fmla="*/ 28 h 97"/>
                  <a:gd name="T48" fmla="*/ 46 w 123"/>
                  <a:gd name="T49" fmla="*/ 34 h 97"/>
                  <a:gd name="T50" fmla="*/ 53 w 123"/>
                  <a:gd name="T51" fmla="*/ 40 h 97"/>
                  <a:gd name="T52" fmla="*/ 61 w 123"/>
                  <a:gd name="T53" fmla="*/ 46 h 97"/>
                  <a:gd name="T54" fmla="*/ 69 w 123"/>
                  <a:gd name="T55" fmla="*/ 52 h 97"/>
                  <a:gd name="T56" fmla="*/ 77 w 123"/>
                  <a:gd name="T57" fmla="*/ 57 h 97"/>
                  <a:gd name="T58" fmla="*/ 84 w 123"/>
                  <a:gd name="T59" fmla="*/ 63 h 97"/>
                  <a:gd name="T60" fmla="*/ 92 w 123"/>
                  <a:gd name="T61" fmla="*/ 69 h 97"/>
                  <a:gd name="T62" fmla="*/ 100 w 123"/>
                  <a:gd name="T63" fmla="*/ 76 h 97"/>
                  <a:gd name="T64" fmla="*/ 108 w 123"/>
                  <a:gd name="T65" fmla="*/ 82 h 97"/>
                  <a:gd name="T66" fmla="*/ 116 w 123"/>
                  <a:gd name="T67" fmla="*/ 88 h 97"/>
                  <a:gd name="T68" fmla="*/ 123 w 123"/>
                  <a:gd name="T69" fmla="*/ 94 h 97"/>
                  <a:gd name="T70" fmla="*/ 123 w 123"/>
                  <a:gd name="T71" fmla="*/ 94 h 9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23"/>
                  <a:gd name="T109" fmla="*/ 0 h 97"/>
                  <a:gd name="T110" fmla="*/ 123 w 123"/>
                  <a:gd name="T111" fmla="*/ 97 h 97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23" h="97">
                    <a:moveTo>
                      <a:pt x="123" y="94"/>
                    </a:moveTo>
                    <a:lnTo>
                      <a:pt x="123" y="97"/>
                    </a:lnTo>
                    <a:lnTo>
                      <a:pt x="119" y="94"/>
                    </a:lnTo>
                    <a:lnTo>
                      <a:pt x="116" y="91"/>
                    </a:lnTo>
                    <a:lnTo>
                      <a:pt x="112" y="88"/>
                    </a:lnTo>
                    <a:lnTo>
                      <a:pt x="108" y="85"/>
                    </a:lnTo>
                    <a:lnTo>
                      <a:pt x="104" y="83"/>
                    </a:lnTo>
                    <a:lnTo>
                      <a:pt x="101" y="80"/>
                    </a:lnTo>
                    <a:lnTo>
                      <a:pt x="97" y="77"/>
                    </a:lnTo>
                    <a:lnTo>
                      <a:pt x="93" y="74"/>
                    </a:lnTo>
                    <a:lnTo>
                      <a:pt x="89" y="71"/>
                    </a:lnTo>
                    <a:lnTo>
                      <a:pt x="85" y="68"/>
                    </a:lnTo>
                    <a:lnTo>
                      <a:pt x="82" y="66"/>
                    </a:lnTo>
                    <a:lnTo>
                      <a:pt x="78" y="63"/>
                    </a:lnTo>
                    <a:lnTo>
                      <a:pt x="74" y="60"/>
                    </a:lnTo>
                    <a:lnTo>
                      <a:pt x="70" y="57"/>
                    </a:lnTo>
                    <a:lnTo>
                      <a:pt x="66" y="54"/>
                    </a:lnTo>
                    <a:lnTo>
                      <a:pt x="62" y="51"/>
                    </a:lnTo>
                    <a:lnTo>
                      <a:pt x="58" y="48"/>
                    </a:lnTo>
                    <a:lnTo>
                      <a:pt x="55" y="46"/>
                    </a:lnTo>
                    <a:lnTo>
                      <a:pt x="51" y="43"/>
                    </a:lnTo>
                    <a:lnTo>
                      <a:pt x="47" y="40"/>
                    </a:lnTo>
                    <a:lnTo>
                      <a:pt x="43" y="37"/>
                    </a:lnTo>
                    <a:lnTo>
                      <a:pt x="39" y="34"/>
                    </a:lnTo>
                    <a:lnTo>
                      <a:pt x="35" y="31"/>
                    </a:lnTo>
                    <a:lnTo>
                      <a:pt x="32" y="29"/>
                    </a:lnTo>
                    <a:lnTo>
                      <a:pt x="28" y="26"/>
                    </a:lnTo>
                    <a:lnTo>
                      <a:pt x="24" y="23"/>
                    </a:lnTo>
                    <a:lnTo>
                      <a:pt x="20" y="20"/>
                    </a:lnTo>
                    <a:lnTo>
                      <a:pt x="17" y="17"/>
                    </a:lnTo>
                    <a:lnTo>
                      <a:pt x="13" y="14"/>
                    </a:lnTo>
                    <a:lnTo>
                      <a:pt x="9" y="11"/>
                    </a:lnTo>
                    <a:lnTo>
                      <a:pt x="5" y="8"/>
                    </a:lnTo>
                    <a:lnTo>
                      <a:pt x="2" y="5"/>
                    </a:lnTo>
                    <a:lnTo>
                      <a:pt x="0" y="0"/>
                    </a:lnTo>
                    <a:lnTo>
                      <a:pt x="4" y="3"/>
                    </a:lnTo>
                    <a:lnTo>
                      <a:pt x="8" y="6"/>
                    </a:lnTo>
                    <a:lnTo>
                      <a:pt x="11" y="9"/>
                    </a:lnTo>
                    <a:lnTo>
                      <a:pt x="15" y="11"/>
                    </a:lnTo>
                    <a:lnTo>
                      <a:pt x="19" y="14"/>
                    </a:lnTo>
                    <a:lnTo>
                      <a:pt x="23" y="17"/>
                    </a:lnTo>
                    <a:lnTo>
                      <a:pt x="27" y="20"/>
                    </a:lnTo>
                    <a:lnTo>
                      <a:pt x="30" y="23"/>
                    </a:lnTo>
                    <a:lnTo>
                      <a:pt x="34" y="26"/>
                    </a:lnTo>
                    <a:lnTo>
                      <a:pt x="38" y="28"/>
                    </a:lnTo>
                    <a:lnTo>
                      <a:pt x="42" y="31"/>
                    </a:lnTo>
                    <a:lnTo>
                      <a:pt x="46" y="34"/>
                    </a:lnTo>
                    <a:lnTo>
                      <a:pt x="49" y="37"/>
                    </a:lnTo>
                    <a:lnTo>
                      <a:pt x="53" y="40"/>
                    </a:lnTo>
                    <a:lnTo>
                      <a:pt x="57" y="43"/>
                    </a:lnTo>
                    <a:lnTo>
                      <a:pt x="61" y="46"/>
                    </a:lnTo>
                    <a:lnTo>
                      <a:pt x="65" y="49"/>
                    </a:lnTo>
                    <a:lnTo>
                      <a:pt x="69" y="52"/>
                    </a:lnTo>
                    <a:lnTo>
                      <a:pt x="73" y="54"/>
                    </a:lnTo>
                    <a:lnTo>
                      <a:pt x="77" y="57"/>
                    </a:lnTo>
                    <a:lnTo>
                      <a:pt x="80" y="60"/>
                    </a:lnTo>
                    <a:lnTo>
                      <a:pt x="84" y="63"/>
                    </a:lnTo>
                    <a:lnTo>
                      <a:pt x="88" y="66"/>
                    </a:lnTo>
                    <a:lnTo>
                      <a:pt x="92" y="69"/>
                    </a:lnTo>
                    <a:lnTo>
                      <a:pt x="96" y="73"/>
                    </a:lnTo>
                    <a:lnTo>
                      <a:pt x="100" y="76"/>
                    </a:lnTo>
                    <a:lnTo>
                      <a:pt x="104" y="79"/>
                    </a:lnTo>
                    <a:lnTo>
                      <a:pt x="108" y="82"/>
                    </a:lnTo>
                    <a:lnTo>
                      <a:pt x="112" y="85"/>
                    </a:lnTo>
                    <a:lnTo>
                      <a:pt x="116" y="88"/>
                    </a:lnTo>
                    <a:lnTo>
                      <a:pt x="119" y="91"/>
                    </a:lnTo>
                    <a:lnTo>
                      <a:pt x="123" y="94"/>
                    </a:lnTo>
                    <a:close/>
                  </a:path>
                </a:pathLst>
              </a:custGeom>
              <a:solidFill>
                <a:srgbClr val="287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93" name="Freeform 286"/>
              <p:cNvSpPr>
                <a:spLocks/>
              </p:cNvSpPr>
              <p:nvPr/>
            </p:nvSpPr>
            <p:spPr bwMode="auto">
              <a:xfrm>
                <a:off x="6030" y="3853"/>
                <a:ext cx="150" cy="87"/>
              </a:xfrm>
              <a:custGeom>
                <a:avLst/>
                <a:gdLst>
                  <a:gd name="T0" fmla="*/ 149 w 150"/>
                  <a:gd name="T1" fmla="*/ 87 h 87"/>
                  <a:gd name="T2" fmla="*/ 0 w 150"/>
                  <a:gd name="T3" fmla="*/ 5 h 87"/>
                  <a:gd name="T4" fmla="*/ 33 w 150"/>
                  <a:gd name="T5" fmla="*/ 0 h 87"/>
                  <a:gd name="T6" fmla="*/ 36 w 150"/>
                  <a:gd name="T7" fmla="*/ 2 h 87"/>
                  <a:gd name="T8" fmla="*/ 40 w 150"/>
                  <a:gd name="T9" fmla="*/ 5 h 87"/>
                  <a:gd name="T10" fmla="*/ 44 w 150"/>
                  <a:gd name="T11" fmla="*/ 7 h 87"/>
                  <a:gd name="T12" fmla="*/ 48 w 150"/>
                  <a:gd name="T13" fmla="*/ 9 h 87"/>
                  <a:gd name="T14" fmla="*/ 51 w 150"/>
                  <a:gd name="T15" fmla="*/ 11 h 87"/>
                  <a:gd name="T16" fmla="*/ 55 w 150"/>
                  <a:gd name="T17" fmla="*/ 13 h 87"/>
                  <a:gd name="T18" fmla="*/ 59 w 150"/>
                  <a:gd name="T19" fmla="*/ 15 h 87"/>
                  <a:gd name="T20" fmla="*/ 63 w 150"/>
                  <a:gd name="T21" fmla="*/ 17 h 87"/>
                  <a:gd name="T22" fmla="*/ 66 w 150"/>
                  <a:gd name="T23" fmla="*/ 19 h 87"/>
                  <a:gd name="T24" fmla="*/ 70 w 150"/>
                  <a:gd name="T25" fmla="*/ 21 h 87"/>
                  <a:gd name="T26" fmla="*/ 74 w 150"/>
                  <a:gd name="T27" fmla="*/ 23 h 87"/>
                  <a:gd name="T28" fmla="*/ 78 w 150"/>
                  <a:gd name="T29" fmla="*/ 25 h 87"/>
                  <a:gd name="T30" fmla="*/ 81 w 150"/>
                  <a:gd name="T31" fmla="*/ 27 h 87"/>
                  <a:gd name="T32" fmla="*/ 85 w 150"/>
                  <a:gd name="T33" fmla="*/ 29 h 87"/>
                  <a:gd name="T34" fmla="*/ 89 w 150"/>
                  <a:gd name="T35" fmla="*/ 31 h 87"/>
                  <a:gd name="T36" fmla="*/ 93 w 150"/>
                  <a:gd name="T37" fmla="*/ 32 h 87"/>
                  <a:gd name="T38" fmla="*/ 96 w 150"/>
                  <a:gd name="T39" fmla="*/ 34 h 87"/>
                  <a:gd name="T40" fmla="*/ 100 w 150"/>
                  <a:gd name="T41" fmla="*/ 36 h 87"/>
                  <a:gd name="T42" fmla="*/ 104 w 150"/>
                  <a:gd name="T43" fmla="*/ 38 h 87"/>
                  <a:gd name="T44" fmla="*/ 108 w 150"/>
                  <a:gd name="T45" fmla="*/ 40 h 87"/>
                  <a:gd name="T46" fmla="*/ 111 w 150"/>
                  <a:gd name="T47" fmla="*/ 41 h 87"/>
                  <a:gd name="T48" fmla="*/ 115 w 150"/>
                  <a:gd name="T49" fmla="*/ 43 h 87"/>
                  <a:gd name="T50" fmla="*/ 118 w 150"/>
                  <a:gd name="T51" fmla="*/ 45 h 87"/>
                  <a:gd name="T52" fmla="*/ 122 w 150"/>
                  <a:gd name="T53" fmla="*/ 47 h 87"/>
                  <a:gd name="T54" fmla="*/ 126 w 150"/>
                  <a:gd name="T55" fmla="*/ 48 h 87"/>
                  <a:gd name="T56" fmla="*/ 129 w 150"/>
                  <a:gd name="T57" fmla="*/ 50 h 87"/>
                  <a:gd name="T58" fmla="*/ 133 w 150"/>
                  <a:gd name="T59" fmla="*/ 52 h 87"/>
                  <a:gd name="T60" fmla="*/ 136 w 150"/>
                  <a:gd name="T61" fmla="*/ 54 h 87"/>
                  <a:gd name="T62" fmla="*/ 140 w 150"/>
                  <a:gd name="T63" fmla="*/ 55 h 87"/>
                  <a:gd name="T64" fmla="*/ 143 w 150"/>
                  <a:gd name="T65" fmla="*/ 57 h 87"/>
                  <a:gd name="T66" fmla="*/ 147 w 150"/>
                  <a:gd name="T67" fmla="*/ 59 h 87"/>
                  <a:gd name="T68" fmla="*/ 150 w 150"/>
                  <a:gd name="T69" fmla="*/ 61 h 87"/>
                  <a:gd name="T70" fmla="*/ 149 w 150"/>
                  <a:gd name="T71" fmla="*/ 68 h 87"/>
                  <a:gd name="T72" fmla="*/ 149 w 150"/>
                  <a:gd name="T73" fmla="*/ 75 h 87"/>
                  <a:gd name="T74" fmla="*/ 150 w 150"/>
                  <a:gd name="T75" fmla="*/ 80 h 87"/>
                  <a:gd name="T76" fmla="*/ 149 w 150"/>
                  <a:gd name="T77" fmla="*/ 87 h 8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50"/>
                  <a:gd name="T118" fmla="*/ 0 h 87"/>
                  <a:gd name="T119" fmla="*/ 150 w 150"/>
                  <a:gd name="T120" fmla="*/ 87 h 87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50" h="87">
                    <a:moveTo>
                      <a:pt x="149" y="87"/>
                    </a:moveTo>
                    <a:lnTo>
                      <a:pt x="0" y="5"/>
                    </a:lnTo>
                    <a:lnTo>
                      <a:pt x="33" y="0"/>
                    </a:lnTo>
                    <a:lnTo>
                      <a:pt x="36" y="2"/>
                    </a:lnTo>
                    <a:lnTo>
                      <a:pt x="40" y="5"/>
                    </a:lnTo>
                    <a:lnTo>
                      <a:pt x="44" y="7"/>
                    </a:lnTo>
                    <a:lnTo>
                      <a:pt x="48" y="9"/>
                    </a:lnTo>
                    <a:lnTo>
                      <a:pt x="51" y="11"/>
                    </a:lnTo>
                    <a:lnTo>
                      <a:pt x="55" y="13"/>
                    </a:lnTo>
                    <a:lnTo>
                      <a:pt x="59" y="15"/>
                    </a:lnTo>
                    <a:lnTo>
                      <a:pt x="63" y="17"/>
                    </a:lnTo>
                    <a:lnTo>
                      <a:pt x="66" y="19"/>
                    </a:lnTo>
                    <a:lnTo>
                      <a:pt x="70" y="21"/>
                    </a:lnTo>
                    <a:lnTo>
                      <a:pt x="74" y="23"/>
                    </a:lnTo>
                    <a:lnTo>
                      <a:pt x="78" y="25"/>
                    </a:lnTo>
                    <a:lnTo>
                      <a:pt x="81" y="27"/>
                    </a:lnTo>
                    <a:lnTo>
                      <a:pt x="85" y="29"/>
                    </a:lnTo>
                    <a:lnTo>
                      <a:pt x="89" y="31"/>
                    </a:lnTo>
                    <a:lnTo>
                      <a:pt x="93" y="32"/>
                    </a:lnTo>
                    <a:lnTo>
                      <a:pt x="96" y="34"/>
                    </a:lnTo>
                    <a:lnTo>
                      <a:pt x="100" y="36"/>
                    </a:lnTo>
                    <a:lnTo>
                      <a:pt x="104" y="38"/>
                    </a:lnTo>
                    <a:lnTo>
                      <a:pt x="108" y="40"/>
                    </a:lnTo>
                    <a:lnTo>
                      <a:pt x="111" y="41"/>
                    </a:lnTo>
                    <a:lnTo>
                      <a:pt x="115" y="43"/>
                    </a:lnTo>
                    <a:lnTo>
                      <a:pt x="118" y="45"/>
                    </a:lnTo>
                    <a:lnTo>
                      <a:pt x="122" y="47"/>
                    </a:lnTo>
                    <a:lnTo>
                      <a:pt x="126" y="48"/>
                    </a:lnTo>
                    <a:lnTo>
                      <a:pt x="129" y="50"/>
                    </a:lnTo>
                    <a:lnTo>
                      <a:pt x="133" y="52"/>
                    </a:lnTo>
                    <a:lnTo>
                      <a:pt x="136" y="54"/>
                    </a:lnTo>
                    <a:lnTo>
                      <a:pt x="140" y="55"/>
                    </a:lnTo>
                    <a:lnTo>
                      <a:pt x="143" y="57"/>
                    </a:lnTo>
                    <a:lnTo>
                      <a:pt x="147" y="59"/>
                    </a:lnTo>
                    <a:lnTo>
                      <a:pt x="150" y="61"/>
                    </a:lnTo>
                    <a:lnTo>
                      <a:pt x="149" y="68"/>
                    </a:lnTo>
                    <a:lnTo>
                      <a:pt x="149" y="75"/>
                    </a:lnTo>
                    <a:lnTo>
                      <a:pt x="150" y="80"/>
                    </a:lnTo>
                    <a:lnTo>
                      <a:pt x="149" y="87"/>
                    </a:lnTo>
                    <a:close/>
                  </a:path>
                </a:pathLst>
              </a:custGeom>
              <a:solidFill>
                <a:srgbClr val="2647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94" name="Freeform 287"/>
              <p:cNvSpPr>
                <a:spLocks/>
              </p:cNvSpPr>
              <p:nvPr/>
            </p:nvSpPr>
            <p:spPr bwMode="auto">
              <a:xfrm>
                <a:off x="5614" y="3909"/>
                <a:ext cx="387" cy="63"/>
              </a:xfrm>
              <a:custGeom>
                <a:avLst/>
                <a:gdLst>
                  <a:gd name="T0" fmla="*/ 387 w 387"/>
                  <a:gd name="T1" fmla="*/ 5 h 63"/>
                  <a:gd name="T2" fmla="*/ 0 w 387"/>
                  <a:gd name="T3" fmla="*/ 63 h 63"/>
                  <a:gd name="T4" fmla="*/ 0 w 387"/>
                  <a:gd name="T5" fmla="*/ 52 h 63"/>
                  <a:gd name="T6" fmla="*/ 386 w 387"/>
                  <a:gd name="T7" fmla="*/ 0 h 63"/>
                  <a:gd name="T8" fmla="*/ 387 w 387"/>
                  <a:gd name="T9" fmla="*/ 5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7"/>
                  <a:gd name="T16" fmla="*/ 0 h 63"/>
                  <a:gd name="T17" fmla="*/ 387 w 387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7" h="63">
                    <a:moveTo>
                      <a:pt x="387" y="5"/>
                    </a:moveTo>
                    <a:lnTo>
                      <a:pt x="0" y="63"/>
                    </a:lnTo>
                    <a:lnTo>
                      <a:pt x="0" y="52"/>
                    </a:lnTo>
                    <a:lnTo>
                      <a:pt x="386" y="0"/>
                    </a:lnTo>
                    <a:lnTo>
                      <a:pt x="387" y="5"/>
                    </a:lnTo>
                    <a:close/>
                  </a:path>
                </a:pathLst>
              </a:custGeom>
              <a:solidFill>
                <a:srgbClr val="0002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sp>
          <p:nvSpPr>
            <p:cNvPr id="25615" name="Line 288"/>
            <p:cNvSpPr>
              <a:spLocks noChangeShapeType="1"/>
            </p:cNvSpPr>
            <p:nvPr/>
          </p:nvSpPr>
          <p:spPr bwMode="auto">
            <a:xfrm>
              <a:off x="5787" y="1216"/>
              <a:ext cx="1" cy="1680"/>
            </a:xfrm>
            <a:prstGeom prst="line">
              <a:avLst/>
            </a:prstGeom>
            <a:noFill/>
            <a:ln w="825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grpSp>
          <p:nvGrpSpPr>
            <p:cNvPr id="25616" name="Group 289"/>
            <p:cNvGrpSpPr>
              <a:grpSpLocks/>
            </p:cNvGrpSpPr>
            <p:nvPr/>
          </p:nvGrpSpPr>
          <p:grpSpPr bwMode="auto">
            <a:xfrm>
              <a:off x="4747" y="3101"/>
              <a:ext cx="562" cy="540"/>
              <a:chOff x="4747" y="3101"/>
              <a:chExt cx="562" cy="540"/>
            </a:xfrm>
          </p:grpSpPr>
          <p:sp>
            <p:nvSpPr>
              <p:cNvPr id="25733" name="Freeform 290"/>
              <p:cNvSpPr>
                <a:spLocks/>
              </p:cNvSpPr>
              <p:nvPr/>
            </p:nvSpPr>
            <p:spPr bwMode="auto">
              <a:xfrm>
                <a:off x="4747" y="3137"/>
                <a:ext cx="543" cy="484"/>
              </a:xfrm>
              <a:custGeom>
                <a:avLst/>
                <a:gdLst>
                  <a:gd name="T0" fmla="*/ 0 w 543"/>
                  <a:gd name="T1" fmla="*/ 35 h 484"/>
                  <a:gd name="T2" fmla="*/ 147 w 543"/>
                  <a:gd name="T3" fmla="*/ 484 h 484"/>
                  <a:gd name="T4" fmla="*/ 543 w 543"/>
                  <a:gd name="T5" fmla="*/ 381 h 484"/>
                  <a:gd name="T6" fmla="*/ 458 w 543"/>
                  <a:gd name="T7" fmla="*/ 0 h 484"/>
                  <a:gd name="T8" fmla="*/ 0 w 543"/>
                  <a:gd name="T9" fmla="*/ 35 h 4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3"/>
                  <a:gd name="T16" fmla="*/ 0 h 484"/>
                  <a:gd name="T17" fmla="*/ 543 w 543"/>
                  <a:gd name="T18" fmla="*/ 484 h 4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3" h="484">
                    <a:moveTo>
                      <a:pt x="0" y="35"/>
                    </a:moveTo>
                    <a:lnTo>
                      <a:pt x="147" y="484"/>
                    </a:lnTo>
                    <a:lnTo>
                      <a:pt x="543" y="381"/>
                    </a:lnTo>
                    <a:lnTo>
                      <a:pt x="458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BFFF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34" name="Freeform 291"/>
              <p:cNvSpPr>
                <a:spLocks/>
              </p:cNvSpPr>
              <p:nvPr/>
            </p:nvSpPr>
            <p:spPr bwMode="auto">
              <a:xfrm>
                <a:off x="4797" y="3101"/>
                <a:ext cx="505" cy="504"/>
              </a:xfrm>
              <a:custGeom>
                <a:avLst/>
                <a:gdLst>
                  <a:gd name="T0" fmla="*/ 364 w 505"/>
                  <a:gd name="T1" fmla="*/ 302 h 504"/>
                  <a:gd name="T2" fmla="*/ 352 w 505"/>
                  <a:gd name="T3" fmla="*/ 299 h 504"/>
                  <a:gd name="T4" fmla="*/ 340 w 505"/>
                  <a:gd name="T5" fmla="*/ 297 h 504"/>
                  <a:gd name="T6" fmla="*/ 328 w 505"/>
                  <a:gd name="T7" fmla="*/ 295 h 504"/>
                  <a:gd name="T8" fmla="*/ 316 w 505"/>
                  <a:gd name="T9" fmla="*/ 294 h 504"/>
                  <a:gd name="T10" fmla="*/ 305 w 505"/>
                  <a:gd name="T11" fmla="*/ 293 h 504"/>
                  <a:gd name="T12" fmla="*/ 294 w 505"/>
                  <a:gd name="T13" fmla="*/ 292 h 504"/>
                  <a:gd name="T14" fmla="*/ 285 w 505"/>
                  <a:gd name="T15" fmla="*/ 291 h 504"/>
                  <a:gd name="T16" fmla="*/ 280 w 505"/>
                  <a:gd name="T17" fmla="*/ 0 h 504"/>
                  <a:gd name="T18" fmla="*/ 0 w 505"/>
                  <a:gd name="T19" fmla="*/ 20 h 504"/>
                  <a:gd name="T20" fmla="*/ 256 w 505"/>
                  <a:gd name="T21" fmla="*/ 395 h 504"/>
                  <a:gd name="T22" fmla="*/ 280 w 505"/>
                  <a:gd name="T23" fmla="*/ 316 h 504"/>
                  <a:gd name="T24" fmla="*/ 290 w 505"/>
                  <a:gd name="T25" fmla="*/ 316 h 504"/>
                  <a:gd name="T26" fmla="*/ 300 w 505"/>
                  <a:gd name="T27" fmla="*/ 316 h 504"/>
                  <a:gd name="T28" fmla="*/ 310 w 505"/>
                  <a:gd name="T29" fmla="*/ 316 h 504"/>
                  <a:gd name="T30" fmla="*/ 320 w 505"/>
                  <a:gd name="T31" fmla="*/ 316 h 504"/>
                  <a:gd name="T32" fmla="*/ 330 w 505"/>
                  <a:gd name="T33" fmla="*/ 318 h 504"/>
                  <a:gd name="T34" fmla="*/ 338 w 505"/>
                  <a:gd name="T35" fmla="*/ 320 h 504"/>
                  <a:gd name="T36" fmla="*/ 346 w 505"/>
                  <a:gd name="T37" fmla="*/ 322 h 504"/>
                  <a:gd name="T38" fmla="*/ 353 w 505"/>
                  <a:gd name="T39" fmla="*/ 325 h 504"/>
                  <a:gd name="T40" fmla="*/ 369 w 505"/>
                  <a:gd name="T41" fmla="*/ 340 h 504"/>
                  <a:gd name="T42" fmla="*/ 388 w 505"/>
                  <a:gd name="T43" fmla="*/ 364 h 504"/>
                  <a:gd name="T44" fmla="*/ 407 w 505"/>
                  <a:gd name="T45" fmla="*/ 393 h 504"/>
                  <a:gd name="T46" fmla="*/ 427 w 505"/>
                  <a:gd name="T47" fmla="*/ 424 h 504"/>
                  <a:gd name="T48" fmla="*/ 444 w 505"/>
                  <a:gd name="T49" fmla="*/ 454 h 504"/>
                  <a:gd name="T50" fmla="*/ 458 w 505"/>
                  <a:gd name="T51" fmla="*/ 480 h 504"/>
                  <a:gd name="T52" fmla="*/ 468 w 505"/>
                  <a:gd name="T53" fmla="*/ 498 h 504"/>
                  <a:gd name="T54" fmla="*/ 471 w 505"/>
                  <a:gd name="T55" fmla="*/ 504 h 504"/>
                  <a:gd name="T56" fmla="*/ 504 w 505"/>
                  <a:gd name="T57" fmla="*/ 496 h 504"/>
                  <a:gd name="T58" fmla="*/ 497 w 505"/>
                  <a:gd name="T59" fmla="*/ 482 h 504"/>
                  <a:gd name="T60" fmla="*/ 484 w 505"/>
                  <a:gd name="T61" fmla="*/ 456 h 504"/>
                  <a:gd name="T62" fmla="*/ 467 w 505"/>
                  <a:gd name="T63" fmla="*/ 424 h 504"/>
                  <a:gd name="T64" fmla="*/ 446 w 505"/>
                  <a:gd name="T65" fmla="*/ 389 h 504"/>
                  <a:gd name="T66" fmla="*/ 424 w 505"/>
                  <a:gd name="T67" fmla="*/ 356 h 504"/>
                  <a:gd name="T68" fmla="*/ 402 w 505"/>
                  <a:gd name="T69" fmla="*/ 328 h 504"/>
                  <a:gd name="T70" fmla="*/ 380 w 505"/>
                  <a:gd name="T71" fmla="*/ 309 h 50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505"/>
                  <a:gd name="T109" fmla="*/ 0 h 504"/>
                  <a:gd name="T110" fmla="*/ 505 w 505"/>
                  <a:gd name="T111" fmla="*/ 504 h 50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505" h="504">
                    <a:moveTo>
                      <a:pt x="370" y="304"/>
                    </a:moveTo>
                    <a:lnTo>
                      <a:pt x="364" y="302"/>
                    </a:lnTo>
                    <a:lnTo>
                      <a:pt x="358" y="301"/>
                    </a:lnTo>
                    <a:lnTo>
                      <a:pt x="352" y="299"/>
                    </a:lnTo>
                    <a:lnTo>
                      <a:pt x="346" y="298"/>
                    </a:lnTo>
                    <a:lnTo>
                      <a:pt x="340" y="297"/>
                    </a:lnTo>
                    <a:lnTo>
                      <a:pt x="334" y="296"/>
                    </a:lnTo>
                    <a:lnTo>
                      <a:pt x="328" y="295"/>
                    </a:lnTo>
                    <a:lnTo>
                      <a:pt x="322" y="294"/>
                    </a:lnTo>
                    <a:lnTo>
                      <a:pt x="316" y="294"/>
                    </a:lnTo>
                    <a:lnTo>
                      <a:pt x="311" y="293"/>
                    </a:lnTo>
                    <a:lnTo>
                      <a:pt x="305" y="293"/>
                    </a:lnTo>
                    <a:lnTo>
                      <a:pt x="300" y="292"/>
                    </a:lnTo>
                    <a:lnTo>
                      <a:pt x="294" y="292"/>
                    </a:lnTo>
                    <a:lnTo>
                      <a:pt x="289" y="291"/>
                    </a:lnTo>
                    <a:lnTo>
                      <a:pt x="285" y="291"/>
                    </a:lnTo>
                    <a:lnTo>
                      <a:pt x="280" y="291"/>
                    </a:lnTo>
                    <a:lnTo>
                      <a:pt x="280" y="0"/>
                    </a:lnTo>
                    <a:lnTo>
                      <a:pt x="12" y="0"/>
                    </a:lnTo>
                    <a:lnTo>
                      <a:pt x="0" y="20"/>
                    </a:lnTo>
                    <a:lnTo>
                      <a:pt x="12" y="386"/>
                    </a:lnTo>
                    <a:lnTo>
                      <a:pt x="256" y="395"/>
                    </a:lnTo>
                    <a:lnTo>
                      <a:pt x="280" y="386"/>
                    </a:lnTo>
                    <a:lnTo>
                      <a:pt x="280" y="316"/>
                    </a:lnTo>
                    <a:lnTo>
                      <a:pt x="285" y="316"/>
                    </a:lnTo>
                    <a:lnTo>
                      <a:pt x="290" y="316"/>
                    </a:lnTo>
                    <a:lnTo>
                      <a:pt x="295" y="316"/>
                    </a:lnTo>
                    <a:lnTo>
                      <a:pt x="300" y="316"/>
                    </a:lnTo>
                    <a:lnTo>
                      <a:pt x="305" y="316"/>
                    </a:lnTo>
                    <a:lnTo>
                      <a:pt x="310" y="316"/>
                    </a:lnTo>
                    <a:lnTo>
                      <a:pt x="315" y="316"/>
                    </a:lnTo>
                    <a:lnTo>
                      <a:pt x="320" y="316"/>
                    </a:lnTo>
                    <a:lnTo>
                      <a:pt x="325" y="317"/>
                    </a:lnTo>
                    <a:lnTo>
                      <a:pt x="330" y="318"/>
                    </a:lnTo>
                    <a:lnTo>
                      <a:pt x="334" y="318"/>
                    </a:lnTo>
                    <a:lnTo>
                      <a:pt x="338" y="320"/>
                    </a:lnTo>
                    <a:lnTo>
                      <a:pt x="342" y="321"/>
                    </a:lnTo>
                    <a:lnTo>
                      <a:pt x="346" y="322"/>
                    </a:lnTo>
                    <a:lnTo>
                      <a:pt x="350" y="324"/>
                    </a:lnTo>
                    <a:lnTo>
                      <a:pt x="353" y="325"/>
                    </a:lnTo>
                    <a:lnTo>
                      <a:pt x="361" y="331"/>
                    </a:lnTo>
                    <a:lnTo>
                      <a:pt x="369" y="340"/>
                    </a:lnTo>
                    <a:lnTo>
                      <a:pt x="378" y="351"/>
                    </a:lnTo>
                    <a:lnTo>
                      <a:pt x="388" y="364"/>
                    </a:lnTo>
                    <a:lnTo>
                      <a:pt x="398" y="378"/>
                    </a:lnTo>
                    <a:lnTo>
                      <a:pt x="407" y="393"/>
                    </a:lnTo>
                    <a:lnTo>
                      <a:pt x="417" y="408"/>
                    </a:lnTo>
                    <a:lnTo>
                      <a:pt x="427" y="424"/>
                    </a:lnTo>
                    <a:lnTo>
                      <a:pt x="435" y="440"/>
                    </a:lnTo>
                    <a:lnTo>
                      <a:pt x="444" y="454"/>
                    </a:lnTo>
                    <a:lnTo>
                      <a:pt x="451" y="468"/>
                    </a:lnTo>
                    <a:lnTo>
                      <a:pt x="458" y="480"/>
                    </a:lnTo>
                    <a:lnTo>
                      <a:pt x="463" y="490"/>
                    </a:lnTo>
                    <a:lnTo>
                      <a:pt x="468" y="498"/>
                    </a:lnTo>
                    <a:lnTo>
                      <a:pt x="470" y="503"/>
                    </a:lnTo>
                    <a:lnTo>
                      <a:pt x="471" y="504"/>
                    </a:lnTo>
                    <a:lnTo>
                      <a:pt x="505" y="498"/>
                    </a:lnTo>
                    <a:lnTo>
                      <a:pt x="504" y="496"/>
                    </a:lnTo>
                    <a:lnTo>
                      <a:pt x="502" y="490"/>
                    </a:lnTo>
                    <a:lnTo>
                      <a:pt x="497" y="482"/>
                    </a:lnTo>
                    <a:lnTo>
                      <a:pt x="491" y="470"/>
                    </a:lnTo>
                    <a:lnTo>
                      <a:pt x="484" y="456"/>
                    </a:lnTo>
                    <a:lnTo>
                      <a:pt x="476" y="441"/>
                    </a:lnTo>
                    <a:lnTo>
                      <a:pt x="467" y="424"/>
                    </a:lnTo>
                    <a:lnTo>
                      <a:pt x="457" y="407"/>
                    </a:lnTo>
                    <a:lnTo>
                      <a:pt x="446" y="389"/>
                    </a:lnTo>
                    <a:lnTo>
                      <a:pt x="435" y="372"/>
                    </a:lnTo>
                    <a:lnTo>
                      <a:pt x="424" y="356"/>
                    </a:lnTo>
                    <a:lnTo>
                      <a:pt x="413" y="341"/>
                    </a:lnTo>
                    <a:lnTo>
                      <a:pt x="402" y="328"/>
                    </a:lnTo>
                    <a:lnTo>
                      <a:pt x="390" y="317"/>
                    </a:lnTo>
                    <a:lnTo>
                      <a:pt x="380" y="309"/>
                    </a:lnTo>
                    <a:lnTo>
                      <a:pt x="370" y="30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35" name="Freeform 292"/>
              <p:cNvSpPr>
                <a:spLocks/>
              </p:cNvSpPr>
              <p:nvPr/>
            </p:nvSpPr>
            <p:spPr bwMode="auto">
              <a:xfrm>
                <a:off x="4814" y="3108"/>
                <a:ext cx="255" cy="364"/>
              </a:xfrm>
              <a:custGeom>
                <a:avLst/>
                <a:gdLst>
                  <a:gd name="T0" fmla="*/ 252 w 255"/>
                  <a:gd name="T1" fmla="*/ 309 h 364"/>
                  <a:gd name="T2" fmla="*/ 247 w 255"/>
                  <a:gd name="T3" fmla="*/ 310 h 364"/>
                  <a:gd name="T4" fmla="*/ 243 w 255"/>
                  <a:gd name="T5" fmla="*/ 310 h 364"/>
                  <a:gd name="T6" fmla="*/ 238 w 255"/>
                  <a:gd name="T7" fmla="*/ 311 h 364"/>
                  <a:gd name="T8" fmla="*/ 236 w 255"/>
                  <a:gd name="T9" fmla="*/ 314 h 364"/>
                  <a:gd name="T10" fmla="*/ 236 w 255"/>
                  <a:gd name="T11" fmla="*/ 320 h 364"/>
                  <a:gd name="T12" fmla="*/ 230 w 255"/>
                  <a:gd name="T13" fmla="*/ 327 h 364"/>
                  <a:gd name="T14" fmla="*/ 213 w 255"/>
                  <a:gd name="T15" fmla="*/ 334 h 364"/>
                  <a:gd name="T16" fmla="*/ 191 w 255"/>
                  <a:gd name="T17" fmla="*/ 337 h 364"/>
                  <a:gd name="T18" fmla="*/ 167 w 255"/>
                  <a:gd name="T19" fmla="*/ 339 h 364"/>
                  <a:gd name="T20" fmla="*/ 143 w 255"/>
                  <a:gd name="T21" fmla="*/ 339 h 364"/>
                  <a:gd name="T22" fmla="*/ 122 w 255"/>
                  <a:gd name="T23" fmla="*/ 338 h 364"/>
                  <a:gd name="T24" fmla="*/ 106 w 255"/>
                  <a:gd name="T25" fmla="*/ 337 h 364"/>
                  <a:gd name="T26" fmla="*/ 96 w 255"/>
                  <a:gd name="T27" fmla="*/ 336 h 364"/>
                  <a:gd name="T28" fmla="*/ 96 w 255"/>
                  <a:gd name="T29" fmla="*/ 334 h 364"/>
                  <a:gd name="T30" fmla="*/ 93 w 255"/>
                  <a:gd name="T31" fmla="*/ 331 h 364"/>
                  <a:gd name="T32" fmla="*/ 87 w 255"/>
                  <a:gd name="T33" fmla="*/ 326 h 364"/>
                  <a:gd name="T34" fmla="*/ 80 w 255"/>
                  <a:gd name="T35" fmla="*/ 320 h 364"/>
                  <a:gd name="T36" fmla="*/ 72 w 255"/>
                  <a:gd name="T37" fmla="*/ 312 h 364"/>
                  <a:gd name="T38" fmla="*/ 64 w 255"/>
                  <a:gd name="T39" fmla="*/ 305 h 364"/>
                  <a:gd name="T40" fmla="*/ 57 w 255"/>
                  <a:gd name="T41" fmla="*/ 297 h 364"/>
                  <a:gd name="T42" fmla="*/ 52 w 255"/>
                  <a:gd name="T43" fmla="*/ 290 h 364"/>
                  <a:gd name="T44" fmla="*/ 50 w 255"/>
                  <a:gd name="T45" fmla="*/ 284 h 364"/>
                  <a:gd name="T46" fmla="*/ 54 w 255"/>
                  <a:gd name="T47" fmla="*/ 270 h 364"/>
                  <a:gd name="T48" fmla="*/ 66 w 255"/>
                  <a:gd name="T49" fmla="*/ 254 h 364"/>
                  <a:gd name="T50" fmla="*/ 80 w 255"/>
                  <a:gd name="T51" fmla="*/ 240 h 364"/>
                  <a:gd name="T52" fmla="*/ 93 w 255"/>
                  <a:gd name="T53" fmla="*/ 232 h 364"/>
                  <a:gd name="T54" fmla="*/ 100 w 255"/>
                  <a:gd name="T55" fmla="*/ 231 h 364"/>
                  <a:gd name="T56" fmla="*/ 110 w 255"/>
                  <a:gd name="T57" fmla="*/ 230 h 364"/>
                  <a:gd name="T58" fmla="*/ 123 w 255"/>
                  <a:gd name="T59" fmla="*/ 229 h 364"/>
                  <a:gd name="T60" fmla="*/ 138 w 255"/>
                  <a:gd name="T61" fmla="*/ 229 h 364"/>
                  <a:gd name="T62" fmla="*/ 153 w 255"/>
                  <a:gd name="T63" fmla="*/ 230 h 364"/>
                  <a:gd name="T64" fmla="*/ 167 w 255"/>
                  <a:gd name="T65" fmla="*/ 231 h 364"/>
                  <a:gd name="T66" fmla="*/ 180 w 255"/>
                  <a:gd name="T67" fmla="*/ 232 h 364"/>
                  <a:gd name="T68" fmla="*/ 189 w 255"/>
                  <a:gd name="T69" fmla="*/ 233 h 364"/>
                  <a:gd name="T70" fmla="*/ 243 w 255"/>
                  <a:gd name="T71" fmla="*/ 284 h 364"/>
                  <a:gd name="T72" fmla="*/ 244 w 255"/>
                  <a:gd name="T73" fmla="*/ 284 h 364"/>
                  <a:gd name="T74" fmla="*/ 246 w 255"/>
                  <a:gd name="T75" fmla="*/ 283 h 364"/>
                  <a:gd name="T76" fmla="*/ 250 w 255"/>
                  <a:gd name="T77" fmla="*/ 283 h 364"/>
                  <a:gd name="T78" fmla="*/ 255 w 255"/>
                  <a:gd name="T79" fmla="*/ 283 h 364"/>
                  <a:gd name="T80" fmla="*/ 0 w 255"/>
                  <a:gd name="T81" fmla="*/ 0 h 364"/>
                  <a:gd name="T82" fmla="*/ 255 w 255"/>
                  <a:gd name="T83" fmla="*/ 364 h 36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55"/>
                  <a:gd name="T127" fmla="*/ 0 h 364"/>
                  <a:gd name="T128" fmla="*/ 255 w 255"/>
                  <a:gd name="T129" fmla="*/ 364 h 36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55" h="364">
                    <a:moveTo>
                      <a:pt x="255" y="309"/>
                    </a:moveTo>
                    <a:lnTo>
                      <a:pt x="252" y="309"/>
                    </a:lnTo>
                    <a:lnTo>
                      <a:pt x="250" y="309"/>
                    </a:lnTo>
                    <a:lnTo>
                      <a:pt x="247" y="310"/>
                    </a:lnTo>
                    <a:lnTo>
                      <a:pt x="245" y="310"/>
                    </a:lnTo>
                    <a:lnTo>
                      <a:pt x="243" y="310"/>
                    </a:lnTo>
                    <a:lnTo>
                      <a:pt x="240" y="310"/>
                    </a:lnTo>
                    <a:lnTo>
                      <a:pt x="238" y="311"/>
                    </a:lnTo>
                    <a:lnTo>
                      <a:pt x="236" y="311"/>
                    </a:lnTo>
                    <a:lnTo>
                      <a:pt x="236" y="314"/>
                    </a:lnTo>
                    <a:lnTo>
                      <a:pt x="236" y="317"/>
                    </a:lnTo>
                    <a:lnTo>
                      <a:pt x="236" y="320"/>
                    </a:lnTo>
                    <a:lnTo>
                      <a:pt x="237" y="323"/>
                    </a:lnTo>
                    <a:lnTo>
                      <a:pt x="230" y="327"/>
                    </a:lnTo>
                    <a:lnTo>
                      <a:pt x="223" y="331"/>
                    </a:lnTo>
                    <a:lnTo>
                      <a:pt x="213" y="334"/>
                    </a:lnTo>
                    <a:lnTo>
                      <a:pt x="203" y="336"/>
                    </a:lnTo>
                    <a:lnTo>
                      <a:pt x="191" y="337"/>
                    </a:lnTo>
                    <a:lnTo>
                      <a:pt x="180" y="339"/>
                    </a:lnTo>
                    <a:lnTo>
                      <a:pt x="167" y="339"/>
                    </a:lnTo>
                    <a:lnTo>
                      <a:pt x="155" y="339"/>
                    </a:lnTo>
                    <a:lnTo>
                      <a:pt x="143" y="339"/>
                    </a:lnTo>
                    <a:lnTo>
                      <a:pt x="132" y="339"/>
                    </a:lnTo>
                    <a:lnTo>
                      <a:pt x="122" y="338"/>
                    </a:lnTo>
                    <a:lnTo>
                      <a:pt x="113" y="337"/>
                    </a:lnTo>
                    <a:lnTo>
                      <a:pt x="106" y="337"/>
                    </a:lnTo>
                    <a:lnTo>
                      <a:pt x="100" y="336"/>
                    </a:lnTo>
                    <a:lnTo>
                      <a:pt x="96" y="336"/>
                    </a:lnTo>
                    <a:lnTo>
                      <a:pt x="95" y="335"/>
                    </a:lnTo>
                    <a:lnTo>
                      <a:pt x="96" y="334"/>
                    </a:lnTo>
                    <a:lnTo>
                      <a:pt x="95" y="333"/>
                    </a:lnTo>
                    <a:lnTo>
                      <a:pt x="93" y="331"/>
                    </a:lnTo>
                    <a:lnTo>
                      <a:pt x="90" y="329"/>
                    </a:lnTo>
                    <a:lnTo>
                      <a:pt x="87" y="326"/>
                    </a:lnTo>
                    <a:lnTo>
                      <a:pt x="84" y="323"/>
                    </a:lnTo>
                    <a:lnTo>
                      <a:pt x="80" y="320"/>
                    </a:lnTo>
                    <a:lnTo>
                      <a:pt x="76" y="316"/>
                    </a:lnTo>
                    <a:lnTo>
                      <a:pt x="72" y="312"/>
                    </a:lnTo>
                    <a:lnTo>
                      <a:pt x="68" y="309"/>
                    </a:lnTo>
                    <a:lnTo>
                      <a:pt x="64" y="305"/>
                    </a:lnTo>
                    <a:lnTo>
                      <a:pt x="61" y="301"/>
                    </a:lnTo>
                    <a:lnTo>
                      <a:pt x="57" y="297"/>
                    </a:lnTo>
                    <a:lnTo>
                      <a:pt x="55" y="293"/>
                    </a:lnTo>
                    <a:lnTo>
                      <a:pt x="52" y="290"/>
                    </a:lnTo>
                    <a:lnTo>
                      <a:pt x="51" y="287"/>
                    </a:lnTo>
                    <a:lnTo>
                      <a:pt x="50" y="284"/>
                    </a:lnTo>
                    <a:lnTo>
                      <a:pt x="51" y="278"/>
                    </a:lnTo>
                    <a:lnTo>
                      <a:pt x="54" y="270"/>
                    </a:lnTo>
                    <a:lnTo>
                      <a:pt x="59" y="263"/>
                    </a:lnTo>
                    <a:lnTo>
                      <a:pt x="66" y="254"/>
                    </a:lnTo>
                    <a:lnTo>
                      <a:pt x="73" y="247"/>
                    </a:lnTo>
                    <a:lnTo>
                      <a:pt x="80" y="240"/>
                    </a:lnTo>
                    <a:lnTo>
                      <a:pt x="87" y="235"/>
                    </a:lnTo>
                    <a:lnTo>
                      <a:pt x="93" y="232"/>
                    </a:lnTo>
                    <a:lnTo>
                      <a:pt x="96" y="231"/>
                    </a:lnTo>
                    <a:lnTo>
                      <a:pt x="100" y="231"/>
                    </a:lnTo>
                    <a:lnTo>
                      <a:pt x="104" y="230"/>
                    </a:lnTo>
                    <a:lnTo>
                      <a:pt x="110" y="230"/>
                    </a:lnTo>
                    <a:lnTo>
                      <a:pt x="116" y="230"/>
                    </a:lnTo>
                    <a:lnTo>
                      <a:pt x="123" y="229"/>
                    </a:lnTo>
                    <a:lnTo>
                      <a:pt x="130" y="229"/>
                    </a:lnTo>
                    <a:lnTo>
                      <a:pt x="138" y="229"/>
                    </a:lnTo>
                    <a:lnTo>
                      <a:pt x="145" y="230"/>
                    </a:lnTo>
                    <a:lnTo>
                      <a:pt x="153" y="230"/>
                    </a:lnTo>
                    <a:lnTo>
                      <a:pt x="160" y="230"/>
                    </a:lnTo>
                    <a:lnTo>
                      <a:pt x="167" y="231"/>
                    </a:lnTo>
                    <a:lnTo>
                      <a:pt x="174" y="231"/>
                    </a:lnTo>
                    <a:lnTo>
                      <a:pt x="180" y="232"/>
                    </a:lnTo>
                    <a:lnTo>
                      <a:pt x="184" y="232"/>
                    </a:lnTo>
                    <a:lnTo>
                      <a:pt x="189" y="233"/>
                    </a:lnTo>
                    <a:lnTo>
                      <a:pt x="225" y="241"/>
                    </a:lnTo>
                    <a:lnTo>
                      <a:pt x="243" y="284"/>
                    </a:lnTo>
                    <a:lnTo>
                      <a:pt x="244" y="284"/>
                    </a:lnTo>
                    <a:lnTo>
                      <a:pt x="245" y="284"/>
                    </a:lnTo>
                    <a:lnTo>
                      <a:pt x="246" y="283"/>
                    </a:lnTo>
                    <a:lnTo>
                      <a:pt x="248" y="283"/>
                    </a:lnTo>
                    <a:lnTo>
                      <a:pt x="250" y="283"/>
                    </a:lnTo>
                    <a:lnTo>
                      <a:pt x="252" y="283"/>
                    </a:lnTo>
                    <a:lnTo>
                      <a:pt x="255" y="283"/>
                    </a:lnTo>
                    <a:lnTo>
                      <a:pt x="254" y="0"/>
                    </a:lnTo>
                    <a:lnTo>
                      <a:pt x="0" y="0"/>
                    </a:lnTo>
                    <a:lnTo>
                      <a:pt x="11" y="364"/>
                    </a:lnTo>
                    <a:lnTo>
                      <a:pt x="255" y="364"/>
                    </a:lnTo>
                    <a:lnTo>
                      <a:pt x="255" y="30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36" name="Freeform 293"/>
              <p:cNvSpPr>
                <a:spLocks/>
              </p:cNvSpPr>
              <p:nvPr/>
            </p:nvSpPr>
            <p:spPr bwMode="auto">
              <a:xfrm>
                <a:off x="4859" y="3151"/>
                <a:ext cx="160" cy="101"/>
              </a:xfrm>
              <a:custGeom>
                <a:avLst/>
                <a:gdLst>
                  <a:gd name="T0" fmla="*/ 137 w 160"/>
                  <a:gd name="T1" fmla="*/ 4 h 101"/>
                  <a:gd name="T2" fmla="*/ 134 w 160"/>
                  <a:gd name="T3" fmla="*/ 3 h 101"/>
                  <a:gd name="T4" fmla="*/ 130 w 160"/>
                  <a:gd name="T5" fmla="*/ 3 h 101"/>
                  <a:gd name="T6" fmla="*/ 125 w 160"/>
                  <a:gd name="T7" fmla="*/ 2 h 101"/>
                  <a:gd name="T8" fmla="*/ 119 w 160"/>
                  <a:gd name="T9" fmla="*/ 2 h 101"/>
                  <a:gd name="T10" fmla="*/ 112 w 160"/>
                  <a:gd name="T11" fmla="*/ 1 h 101"/>
                  <a:gd name="T12" fmla="*/ 105 w 160"/>
                  <a:gd name="T13" fmla="*/ 1 h 101"/>
                  <a:gd name="T14" fmla="*/ 97 w 160"/>
                  <a:gd name="T15" fmla="*/ 1 h 101"/>
                  <a:gd name="T16" fmla="*/ 89 w 160"/>
                  <a:gd name="T17" fmla="*/ 0 h 101"/>
                  <a:gd name="T18" fmla="*/ 82 w 160"/>
                  <a:gd name="T19" fmla="*/ 0 h 101"/>
                  <a:gd name="T20" fmla="*/ 74 w 160"/>
                  <a:gd name="T21" fmla="*/ 1 h 101"/>
                  <a:gd name="T22" fmla="*/ 66 w 160"/>
                  <a:gd name="T23" fmla="*/ 1 h 101"/>
                  <a:gd name="T24" fmla="*/ 59 w 160"/>
                  <a:gd name="T25" fmla="*/ 1 h 101"/>
                  <a:gd name="T26" fmla="*/ 53 w 160"/>
                  <a:gd name="T27" fmla="*/ 1 h 101"/>
                  <a:gd name="T28" fmla="*/ 48 w 160"/>
                  <a:gd name="T29" fmla="*/ 2 h 101"/>
                  <a:gd name="T30" fmla="*/ 44 w 160"/>
                  <a:gd name="T31" fmla="*/ 3 h 101"/>
                  <a:gd name="T32" fmla="*/ 41 w 160"/>
                  <a:gd name="T33" fmla="*/ 3 h 101"/>
                  <a:gd name="T34" fmla="*/ 35 w 160"/>
                  <a:gd name="T35" fmla="*/ 7 h 101"/>
                  <a:gd name="T36" fmla="*/ 29 w 160"/>
                  <a:gd name="T37" fmla="*/ 13 h 101"/>
                  <a:gd name="T38" fmla="*/ 22 w 160"/>
                  <a:gd name="T39" fmla="*/ 21 h 101"/>
                  <a:gd name="T40" fmla="*/ 14 w 160"/>
                  <a:gd name="T41" fmla="*/ 31 h 101"/>
                  <a:gd name="T42" fmla="*/ 8 w 160"/>
                  <a:gd name="T43" fmla="*/ 41 h 101"/>
                  <a:gd name="T44" fmla="*/ 3 w 160"/>
                  <a:gd name="T45" fmla="*/ 50 h 101"/>
                  <a:gd name="T46" fmla="*/ 0 w 160"/>
                  <a:gd name="T47" fmla="*/ 58 h 101"/>
                  <a:gd name="T48" fmla="*/ 0 w 160"/>
                  <a:gd name="T49" fmla="*/ 65 h 101"/>
                  <a:gd name="T50" fmla="*/ 1 w 160"/>
                  <a:gd name="T51" fmla="*/ 68 h 101"/>
                  <a:gd name="T52" fmla="*/ 3 w 160"/>
                  <a:gd name="T53" fmla="*/ 71 h 101"/>
                  <a:gd name="T54" fmla="*/ 6 w 160"/>
                  <a:gd name="T55" fmla="*/ 73 h 101"/>
                  <a:gd name="T56" fmla="*/ 9 w 160"/>
                  <a:gd name="T57" fmla="*/ 77 h 101"/>
                  <a:gd name="T58" fmla="*/ 13 w 160"/>
                  <a:gd name="T59" fmla="*/ 79 h 101"/>
                  <a:gd name="T60" fmla="*/ 17 w 160"/>
                  <a:gd name="T61" fmla="*/ 83 h 101"/>
                  <a:gd name="T62" fmla="*/ 22 w 160"/>
                  <a:gd name="T63" fmla="*/ 85 h 101"/>
                  <a:gd name="T64" fmla="*/ 26 w 160"/>
                  <a:gd name="T65" fmla="*/ 88 h 101"/>
                  <a:gd name="T66" fmla="*/ 31 w 160"/>
                  <a:gd name="T67" fmla="*/ 91 h 101"/>
                  <a:gd name="T68" fmla="*/ 35 w 160"/>
                  <a:gd name="T69" fmla="*/ 93 h 101"/>
                  <a:gd name="T70" fmla="*/ 39 w 160"/>
                  <a:gd name="T71" fmla="*/ 95 h 101"/>
                  <a:gd name="T72" fmla="*/ 43 w 160"/>
                  <a:gd name="T73" fmla="*/ 97 h 101"/>
                  <a:gd name="T74" fmla="*/ 46 w 160"/>
                  <a:gd name="T75" fmla="*/ 99 h 101"/>
                  <a:gd name="T76" fmla="*/ 48 w 160"/>
                  <a:gd name="T77" fmla="*/ 100 h 101"/>
                  <a:gd name="T78" fmla="*/ 49 w 160"/>
                  <a:gd name="T79" fmla="*/ 100 h 101"/>
                  <a:gd name="T80" fmla="*/ 50 w 160"/>
                  <a:gd name="T81" fmla="*/ 101 h 101"/>
                  <a:gd name="T82" fmla="*/ 139 w 160"/>
                  <a:gd name="T83" fmla="*/ 98 h 101"/>
                  <a:gd name="T84" fmla="*/ 140 w 160"/>
                  <a:gd name="T85" fmla="*/ 96 h 101"/>
                  <a:gd name="T86" fmla="*/ 142 w 160"/>
                  <a:gd name="T87" fmla="*/ 92 h 101"/>
                  <a:gd name="T88" fmla="*/ 146 w 160"/>
                  <a:gd name="T89" fmla="*/ 87 h 101"/>
                  <a:gd name="T90" fmla="*/ 150 w 160"/>
                  <a:gd name="T91" fmla="*/ 80 h 101"/>
                  <a:gd name="T92" fmla="*/ 154 w 160"/>
                  <a:gd name="T93" fmla="*/ 71 h 101"/>
                  <a:gd name="T94" fmla="*/ 158 w 160"/>
                  <a:gd name="T95" fmla="*/ 63 h 101"/>
                  <a:gd name="T96" fmla="*/ 160 w 160"/>
                  <a:gd name="T97" fmla="*/ 54 h 101"/>
                  <a:gd name="T98" fmla="*/ 160 w 160"/>
                  <a:gd name="T99" fmla="*/ 46 h 101"/>
                  <a:gd name="T100" fmla="*/ 159 w 160"/>
                  <a:gd name="T101" fmla="*/ 39 h 101"/>
                  <a:gd name="T102" fmla="*/ 157 w 160"/>
                  <a:gd name="T103" fmla="*/ 32 h 101"/>
                  <a:gd name="T104" fmla="*/ 155 w 160"/>
                  <a:gd name="T105" fmla="*/ 25 h 101"/>
                  <a:gd name="T106" fmla="*/ 151 w 160"/>
                  <a:gd name="T107" fmla="*/ 19 h 101"/>
                  <a:gd name="T108" fmla="*/ 147 w 160"/>
                  <a:gd name="T109" fmla="*/ 14 h 101"/>
                  <a:gd name="T110" fmla="*/ 144 w 160"/>
                  <a:gd name="T111" fmla="*/ 9 h 101"/>
                  <a:gd name="T112" fmla="*/ 140 w 160"/>
                  <a:gd name="T113" fmla="*/ 6 h 101"/>
                  <a:gd name="T114" fmla="*/ 137 w 160"/>
                  <a:gd name="T115" fmla="*/ 4 h 101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60"/>
                  <a:gd name="T175" fmla="*/ 0 h 101"/>
                  <a:gd name="T176" fmla="*/ 160 w 160"/>
                  <a:gd name="T177" fmla="*/ 101 h 101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60" h="101">
                    <a:moveTo>
                      <a:pt x="137" y="4"/>
                    </a:moveTo>
                    <a:lnTo>
                      <a:pt x="134" y="3"/>
                    </a:lnTo>
                    <a:lnTo>
                      <a:pt x="130" y="3"/>
                    </a:lnTo>
                    <a:lnTo>
                      <a:pt x="125" y="2"/>
                    </a:lnTo>
                    <a:lnTo>
                      <a:pt x="119" y="2"/>
                    </a:lnTo>
                    <a:lnTo>
                      <a:pt x="112" y="1"/>
                    </a:lnTo>
                    <a:lnTo>
                      <a:pt x="105" y="1"/>
                    </a:lnTo>
                    <a:lnTo>
                      <a:pt x="97" y="1"/>
                    </a:lnTo>
                    <a:lnTo>
                      <a:pt x="89" y="0"/>
                    </a:lnTo>
                    <a:lnTo>
                      <a:pt x="82" y="0"/>
                    </a:lnTo>
                    <a:lnTo>
                      <a:pt x="74" y="1"/>
                    </a:lnTo>
                    <a:lnTo>
                      <a:pt x="66" y="1"/>
                    </a:lnTo>
                    <a:lnTo>
                      <a:pt x="59" y="1"/>
                    </a:lnTo>
                    <a:lnTo>
                      <a:pt x="53" y="1"/>
                    </a:lnTo>
                    <a:lnTo>
                      <a:pt x="48" y="2"/>
                    </a:lnTo>
                    <a:lnTo>
                      <a:pt x="44" y="3"/>
                    </a:lnTo>
                    <a:lnTo>
                      <a:pt x="41" y="3"/>
                    </a:lnTo>
                    <a:lnTo>
                      <a:pt x="35" y="7"/>
                    </a:lnTo>
                    <a:lnTo>
                      <a:pt x="29" y="13"/>
                    </a:lnTo>
                    <a:lnTo>
                      <a:pt x="22" y="21"/>
                    </a:lnTo>
                    <a:lnTo>
                      <a:pt x="14" y="31"/>
                    </a:lnTo>
                    <a:lnTo>
                      <a:pt x="8" y="41"/>
                    </a:lnTo>
                    <a:lnTo>
                      <a:pt x="3" y="50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68"/>
                    </a:lnTo>
                    <a:lnTo>
                      <a:pt x="3" y="71"/>
                    </a:lnTo>
                    <a:lnTo>
                      <a:pt x="6" y="73"/>
                    </a:lnTo>
                    <a:lnTo>
                      <a:pt x="9" y="77"/>
                    </a:lnTo>
                    <a:lnTo>
                      <a:pt x="13" y="79"/>
                    </a:lnTo>
                    <a:lnTo>
                      <a:pt x="17" y="83"/>
                    </a:lnTo>
                    <a:lnTo>
                      <a:pt x="22" y="85"/>
                    </a:lnTo>
                    <a:lnTo>
                      <a:pt x="26" y="88"/>
                    </a:lnTo>
                    <a:lnTo>
                      <a:pt x="31" y="91"/>
                    </a:lnTo>
                    <a:lnTo>
                      <a:pt x="35" y="93"/>
                    </a:lnTo>
                    <a:lnTo>
                      <a:pt x="39" y="95"/>
                    </a:lnTo>
                    <a:lnTo>
                      <a:pt x="43" y="97"/>
                    </a:lnTo>
                    <a:lnTo>
                      <a:pt x="46" y="99"/>
                    </a:lnTo>
                    <a:lnTo>
                      <a:pt x="48" y="100"/>
                    </a:lnTo>
                    <a:lnTo>
                      <a:pt x="49" y="100"/>
                    </a:lnTo>
                    <a:lnTo>
                      <a:pt x="50" y="101"/>
                    </a:lnTo>
                    <a:lnTo>
                      <a:pt x="139" y="98"/>
                    </a:lnTo>
                    <a:lnTo>
                      <a:pt x="140" y="96"/>
                    </a:lnTo>
                    <a:lnTo>
                      <a:pt x="142" y="92"/>
                    </a:lnTo>
                    <a:lnTo>
                      <a:pt x="146" y="87"/>
                    </a:lnTo>
                    <a:lnTo>
                      <a:pt x="150" y="80"/>
                    </a:lnTo>
                    <a:lnTo>
                      <a:pt x="154" y="71"/>
                    </a:lnTo>
                    <a:lnTo>
                      <a:pt x="158" y="63"/>
                    </a:lnTo>
                    <a:lnTo>
                      <a:pt x="160" y="54"/>
                    </a:lnTo>
                    <a:lnTo>
                      <a:pt x="160" y="46"/>
                    </a:lnTo>
                    <a:lnTo>
                      <a:pt x="159" y="39"/>
                    </a:lnTo>
                    <a:lnTo>
                      <a:pt x="157" y="32"/>
                    </a:lnTo>
                    <a:lnTo>
                      <a:pt x="155" y="25"/>
                    </a:lnTo>
                    <a:lnTo>
                      <a:pt x="151" y="19"/>
                    </a:lnTo>
                    <a:lnTo>
                      <a:pt x="147" y="14"/>
                    </a:lnTo>
                    <a:lnTo>
                      <a:pt x="144" y="9"/>
                    </a:lnTo>
                    <a:lnTo>
                      <a:pt x="140" y="6"/>
                    </a:lnTo>
                    <a:lnTo>
                      <a:pt x="137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37" name="Freeform 294"/>
              <p:cNvSpPr>
                <a:spLocks/>
              </p:cNvSpPr>
              <p:nvPr/>
            </p:nvSpPr>
            <p:spPr bwMode="auto">
              <a:xfrm>
                <a:off x="4874" y="3160"/>
                <a:ext cx="141" cy="82"/>
              </a:xfrm>
              <a:custGeom>
                <a:avLst/>
                <a:gdLst>
                  <a:gd name="T0" fmla="*/ 120 w 141"/>
                  <a:gd name="T1" fmla="*/ 0 h 82"/>
                  <a:gd name="T2" fmla="*/ 29 w 141"/>
                  <a:gd name="T3" fmla="*/ 2 h 82"/>
                  <a:gd name="T4" fmla="*/ 27 w 141"/>
                  <a:gd name="T5" fmla="*/ 3 h 82"/>
                  <a:gd name="T6" fmla="*/ 24 w 141"/>
                  <a:gd name="T7" fmla="*/ 8 h 82"/>
                  <a:gd name="T8" fmla="*/ 18 w 141"/>
                  <a:gd name="T9" fmla="*/ 14 h 82"/>
                  <a:gd name="T10" fmla="*/ 13 w 141"/>
                  <a:gd name="T11" fmla="*/ 21 h 82"/>
                  <a:gd name="T12" fmla="*/ 7 w 141"/>
                  <a:gd name="T13" fmla="*/ 29 h 82"/>
                  <a:gd name="T14" fmla="*/ 3 w 141"/>
                  <a:gd name="T15" fmla="*/ 37 h 82"/>
                  <a:gd name="T16" fmla="*/ 0 w 141"/>
                  <a:gd name="T17" fmla="*/ 44 h 82"/>
                  <a:gd name="T18" fmla="*/ 1 w 141"/>
                  <a:gd name="T19" fmla="*/ 49 h 82"/>
                  <a:gd name="T20" fmla="*/ 3 w 141"/>
                  <a:gd name="T21" fmla="*/ 53 h 82"/>
                  <a:gd name="T22" fmla="*/ 5 w 141"/>
                  <a:gd name="T23" fmla="*/ 58 h 82"/>
                  <a:gd name="T24" fmla="*/ 8 w 141"/>
                  <a:gd name="T25" fmla="*/ 62 h 82"/>
                  <a:gd name="T26" fmla="*/ 11 w 141"/>
                  <a:gd name="T27" fmla="*/ 67 h 82"/>
                  <a:gd name="T28" fmla="*/ 15 w 141"/>
                  <a:gd name="T29" fmla="*/ 71 h 82"/>
                  <a:gd name="T30" fmla="*/ 19 w 141"/>
                  <a:gd name="T31" fmla="*/ 75 h 82"/>
                  <a:gd name="T32" fmla="*/ 25 w 141"/>
                  <a:gd name="T33" fmla="*/ 78 h 82"/>
                  <a:gd name="T34" fmla="*/ 32 w 141"/>
                  <a:gd name="T35" fmla="*/ 80 h 82"/>
                  <a:gd name="T36" fmla="*/ 36 w 141"/>
                  <a:gd name="T37" fmla="*/ 81 h 82"/>
                  <a:gd name="T38" fmla="*/ 42 w 141"/>
                  <a:gd name="T39" fmla="*/ 81 h 82"/>
                  <a:gd name="T40" fmla="*/ 48 w 141"/>
                  <a:gd name="T41" fmla="*/ 81 h 82"/>
                  <a:gd name="T42" fmla="*/ 54 w 141"/>
                  <a:gd name="T43" fmla="*/ 82 h 82"/>
                  <a:gd name="T44" fmla="*/ 61 w 141"/>
                  <a:gd name="T45" fmla="*/ 82 h 82"/>
                  <a:gd name="T46" fmla="*/ 68 w 141"/>
                  <a:gd name="T47" fmla="*/ 82 h 82"/>
                  <a:gd name="T48" fmla="*/ 76 w 141"/>
                  <a:gd name="T49" fmla="*/ 82 h 82"/>
                  <a:gd name="T50" fmla="*/ 83 w 141"/>
                  <a:gd name="T51" fmla="*/ 81 h 82"/>
                  <a:gd name="T52" fmla="*/ 90 w 141"/>
                  <a:gd name="T53" fmla="*/ 81 h 82"/>
                  <a:gd name="T54" fmla="*/ 97 w 141"/>
                  <a:gd name="T55" fmla="*/ 81 h 82"/>
                  <a:gd name="T56" fmla="*/ 103 w 141"/>
                  <a:gd name="T57" fmla="*/ 81 h 82"/>
                  <a:gd name="T58" fmla="*/ 108 w 141"/>
                  <a:gd name="T59" fmla="*/ 80 h 82"/>
                  <a:gd name="T60" fmla="*/ 113 w 141"/>
                  <a:gd name="T61" fmla="*/ 80 h 82"/>
                  <a:gd name="T62" fmla="*/ 116 w 141"/>
                  <a:gd name="T63" fmla="*/ 80 h 82"/>
                  <a:gd name="T64" fmla="*/ 118 w 141"/>
                  <a:gd name="T65" fmla="*/ 80 h 82"/>
                  <a:gd name="T66" fmla="*/ 119 w 141"/>
                  <a:gd name="T67" fmla="*/ 80 h 82"/>
                  <a:gd name="T68" fmla="*/ 120 w 141"/>
                  <a:gd name="T69" fmla="*/ 79 h 82"/>
                  <a:gd name="T70" fmla="*/ 123 w 141"/>
                  <a:gd name="T71" fmla="*/ 75 h 82"/>
                  <a:gd name="T72" fmla="*/ 127 w 141"/>
                  <a:gd name="T73" fmla="*/ 70 h 82"/>
                  <a:gd name="T74" fmla="*/ 131 w 141"/>
                  <a:gd name="T75" fmla="*/ 64 h 82"/>
                  <a:gd name="T76" fmla="*/ 135 w 141"/>
                  <a:gd name="T77" fmla="*/ 58 h 82"/>
                  <a:gd name="T78" fmla="*/ 139 w 141"/>
                  <a:gd name="T79" fmla="*/ 52 h 82"/>
                  <a:gd name="T80" fmla="*/ 141 w 141"/>
                  <a:gd name="T81" fmla="*/ 46 h 82"/>
                  <a:gd name="T82" fmla="*/ 141 w 141"/>
                  <a:gd name="T83" fmla="*/ 41 h 82"/>
                  <a:gd name="T84" fmla="*/ 140 w 141"/>
                  <a:gd name="T85" fmla="*/ 37 h 82"/>
                  <a:gd name="T86" fmla="*/ 138 w 141"/>
                  <a:gd name="T87" fmla="*/ 31 h 82"/>
                  <a:gd name="T88" fmla="*/ 137 w 141"/>
                  <a:gd name="T89" fmla="*/ 25 h 82"/>
                  <a:gd name="T90" fmla="*/ 135 w 141"/>
                  <a:gd name="T91" fmla="*/ 19 h 82"/>
                  <a:gd name="T92" fmla="*/ 132 w 141"/>
                  <a:gd name="T93" fmla="*/ 13 h 82"/>
                  <a:gd name="T94" fmla="*/ 129 w 141"/>
                  <a:gd name="T95" fmla="*/ 8 h 82"/>
                  <a:gd name="T96" fmla="*/ 125 w 141"/>
                  <a:gd name="T97" fmla="*/ 3 h 82"/>
                  <a:gd name="T98" fmla="*/ 120 w 141"/>
                  <a:gd name="T99" fmla="*/ 0 h 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41"/>
                  <a:gd name="T151" fmla="*/ 0 h 82"/>
                  <a:gd name="T152" fmla="*/ 141 w 141"/>
                  <a:gd name="T153" fmla="*/ 82 h 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41" h="82">
                    <a:moveTo>
                      <a:pt x="120" y="0"/>
                    </a:moveTo>
                    <a:lnTo>
                      <a:pt x="29" y="2"/>
                    </a:lnTo>
                    <a:lnTo>
                      <a:pt x="27" y="3"/>
                    </a:lnTo>
                    <a:lnTo>
                      <a:pt x="24" y="8"/>
                    </a:lnTo>
                    <a:lnTo>
                      <a:pt x="18" y="14"/>
                    </a:lnTo>
                    <a:lnTo>
                      <a:pt x="13" y="21"/>
                    </a:lnTo>
                    <a:lnTo>
                      <a:pt x="7" y="29"/>
                    </a:lnTo>
                    <a:lnTo>
                      <a:pt x="3" y="37"/>
                    </a:lnTo>
                    <a:lnTo>
                      <a:pt x="0" y="44"/>
                    </a:lnTo>
                    <a:lnTo>
                      <a:pt x="1" y="49"/>
                    </a:lnTo>
                    <a:lnTo>
                      <a:pt x="3" y="53"/>
                    </a:lnTo>
                    <a:lnTo>
                      <a:pt x="5" y="58"/>
                    </a:lnTo>
                    <a:lnTo>
                      <a:pt x="8" y="62"/>
                    </a:lnTo>
                    <a:lnTo>
                      <a:pt x="11" y="67"/>
                    </a:lnTo>
                    <a:lnTo>
                      <a:pt x="15" y="71"/>
                    </a:lnTo>
                    <a:lnTo>
                      <a:pt x="19" y="75"/>
                    </a:lnTo>
                    <a:lnTo>
                      <a:pt x="25" y="78"/>
                    </a:lnTo>
                    <a:lnTo>
                      <a:pt x="32" y="80"/>
                    </a:lnTo>
                    <a:lnTo>
                      <a:pt x="36" y="81"/>
                    </a:lnTo>
                    <a:lnTo>
                      <a:pt x="42" y="81"/>
                    </a:lnTo>
                    <a:lnTo>
                      <a:pt x="48" y="81"/>
                    </a:lnTo>
                    <a:lnTo>
                      <a:pt x="54" y="82"/>
                    </a:lnTo>
                    <a:lnTo>
                      <a:pt x="61" y="82"/>
                    </a:lnTo>
                    <a:lnTo>
                      <a:pt x="68" y="82"/>
                    </a:lnTo>
                    <a:lnTo>
                      <a:pt x="76" y="82"/>
                    </a:lnTo>
                    <a:lnTo>
                      <a:pt x="83" y="81"/>
                    </a:lnTo>
                    <a:lnTo>
                      <a:pt x="90" y="81"/>
                    </a:lnTo>
                    <a:lnTo>
                      <a:pt x="97" y="81"/>
                    </a:lnTo>
                    <a:lnTo>
                      <a:pt x="103" y="81"/>
                    </a:lnTo>
                    <a:lnTo>
                      <a:pt x="108" y="80"/>
                    </a:lnTo>
                    <a:lnTo>
                      <a:pt x="113" y="80"/>
                    </a:lnTo>
                    <a:lnTo>
                      <a:pt x="116" y="80"/>
                    </a:lnTo>
                    <a:lnTo>
                      <a:pt x="118" y="80"/>
                    </a:lnTo>
                    <a:lnTo>
                      <a:pt x="119" y="80"/>
                    </a:lnTo>
                    <a:lnTo>
                      <a:pt x="120" y="79"/>
                    </a:lnTo>
                    <a:lnTo>
                      <a:pt x="123" y="75"/>
                    </a:lnTo>
                    <a:lnTo>
                      <a:pt x="127" y="70"/>
                    </a:lnTo>
                    <a:lnTo>
                      <a:pt x="131" y="64"/>
                    </a:lnTo>
                    <a:lnTo>
                      <a:pt x="135" y="58"/>
                    </a:lnTo>
                    <a:lnTo>
                      <a:pt x="139" y="52"/>
                    </a:lnTo>
                    <a:lnTo>
                      <a:pt x="141" y="46"/>
                    </a:lnTo>
                    <a:lnTo>
                      <a:pt x="141" y="41"/>
                    </a:lnTo>
                    <a:lnTo>
                      <a:pt x="140" y="37"/>
                    </a:lnTo>
                    <a:lnTo>
                      <a:pt x="138" y="31"/>
                    </a:lnTo>
                    <a:lnTo>
                      <a:pt x="137" y="25"/>
                    </a:lnTo>
                    <a:lnTo>
                      <a:pt x="135" y="19"/>
                    </a:lnTo>
                    <a:lnTo>
                      <a:pt x="132" y="13"/>
                    </a:lnTo>
                    <a:lnTo>
                      <a:pt x="129" y="8"/>
                    </a:lnTo>
                    <a:lnTo>
                      <a:pt x="125" y="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38" name="Freeform 295"/>
              <p:cNvSpPr>
                <a:spLocks/>
              </p:cNvSpPr>
              <p:nvPr/>
            </p:nvSpPr>
            <p:spPr bwMode="auto">
              <a:xfrm>
                <a:off x="4920" y="3179"/>
                <a:ext cx="9" cy="30"/>
              </a:xfrm>
              <a:custGeom>
                <a:avLst/>
                <a:gdLst>
                  <a:gd name="T0" fmla="*/ 0 w 9"/>
                  <a:gd name="T1" fmla="*/ 2 h 30"/>
                  <a:gd name="T2" fmla="*/ 1 w 9"/>
                  <a:gd name="T3" fmla="*/ 30 h 30"/>
                  <a:gd name="T4" fmla="*/ 9 w 9"/>
                  <a:gd name="T5" fmla="*/ 30 h 30"/>
                  <a:gd name="T6" fmla="*/ 6 w 9"/>
                  <a:gd name="T7" fmla="*/ 0 h 30"/>
                  <a:gd name="T8" fmla="*/ 0 w 9"/>
                  <a:gd name="T9" fmla="*/ 2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30"/>
                  <a:gd name="T17" fmla="*/ 9 w 9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30">
                    <a:moveTo>
                      <a:pt x="0" y="2"/>
                    </a:moveTo>
                    <a:lnTo>
                      <a:pt x="1" y="30"/>
                    </a:lnTo>
                    <a:lnTo>
                      <a:pt x="9" y="30"/>
                    </a:lnTo>
                    <a:lnTo>
                      <a:pt x="6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39" name="Freeform 296"/>
              <p:cNvSpPr>
                <a:spLocks/>
              </p:cNvSpPr>
              <p:nvPr/>
            </p:nvSpPr>
            <p:spPr bwMode="auto">
              <a:xfrm>
                <a:off x="4970" y="3169"/>
                <a:ext cx="10" cy="38"/>
              </a:xfrm>
              <a:custGeom>
                <a:avLst/>
                <a:gdLst>
                  <a:gd name="T0" fmla="*/ 0 w 10"/>
                  <a:gd name="T1" fmla="*/ 3 h 38"/>
                  <a:gd name="T2" fmla="*/ 1 w 10"/>
                  <a:gd name="T3" fmla="*/ 37 h 38"/>
                  <a:gd name="T4" fmla="*/ 10 w 10"/>
                  <a:gd name="T5" fmla="*/ 38 h 38"/>
                  <a:gd name="T6" fmla="*/ 7 w 10"/>
                  <a:gd name="T7" fmla="*/ 0 h 38"/>
                  <a:gd name="T8" fmla="*/ 0 w 10"/>
                  <a:gd name="T9" fmla="*/ 3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38"/>
                  <a:gd name="T17" fmla="*/ 10 w 10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38">
                    <a:moveTo>
                      <a:pt x="0" y="3"/>
                    </a:moveTo>
                    <a:lnTo>
                      <a:pt x="1" y="37"/>
                    </a:lnTo>
                    <a:lnTo>
                      <a:pt x="10" y="38"/>
                    </a:lnTo>
                    <a:lnTo>
                      <a:pt x="7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40" name="Freeform 297"/>
              <p:cNvSpPr>
                <a:spLocks/>
              </p:cNvSpPr>
              <p:nvPr/>
            </p:nvSpPr>
            <p:spPr bwMode="auto">
              <a:xfrm>
                <a:off x="4943" y="3220"/>
                <a:ext cx="14" cy="15"/>
              </a:xfrm>
              <a:custGeom>
                <a:avLst/>
                <a:gdLst>
                  <a:gd name="T0" fmla="*/ 8 w 14"/>
                  <a:gd name="T1" fmla="*/ 0 h 15"/>
                  <a:gd name="T2" fmla="*/ 0 w 14"/>
                  <a:gd name="T3" fmla="*/ 12 h 15"/>
                  <a:gd name="T4" fmla="*/ 1 w 14"/>
                  <a:gd name="T5" fmla="*/ 13 h 15"/>
                  <a:gd name="T6" fmla="*/ 4 w 14"/>
                  <a:gd name="T7" fmla="*/ 14 h 15"/>
                  <a:gd name="T8" fmla="*/ 7 w 14"/>
                  <a:gd name="T9" fmla="*/ 15 h 15"/>
                  <a:gd name="T10" fmla="*/ 10 w 14"/>
                  <a:gd name="T11" fmla="*/ 15 h 15"/>
                  <a:gd name="T12" fmla="*/ 13 w 14"/>
                  <a:gd name="T13" fmla="*/ 15 h 15"/>
                  <a:gd name="T14" fmla="*/ 14 w 14"/>
                  <a:gd name="T15" fmla="*/ 12 h 15"/>
                  <a:gd name="T16" fmla="*/ 12 w 14"/>
                  <a:gd name="T17" fmla="*/ 7 h 15"/>
                  <a:gd name="T18" fmla="*/ 8 w 14"/>
                  <a:gd name="T19" fmla="*/ 0 h 1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5"/>
                  <a:gd name="T32" fmla="*/ 14 w 14"/>
                  <a:gd name="T33" fmla="*/ 15 h 1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5">
                    <a:moveTo>
                      <a:pt x="8" y="0"/>
                    </a:moveTo>
                    <a:lnTo>
                      <a:pt x="0" y="12"/>
                    </a:lnTo>
                    <a:lnTo>
                      <a:pt x="1" y="13"/>
                    </a:lnTo>
                    <a:lnTo>
                      <a:pt x="4" y="14"/>
                    </a:lnTo>
                    <a:lnTo>
                      <a:pt x="7" y="15"/>
                    </a:lnTo>
                    <a:lnTo>
                      <a:pt x="10" y="15"/>
                    </a:lnTo>
                    <a:lnTo>
                      <a:pt x="13" y="15"/>
                    </a:lnTo>
                    <a:lnTo>
                      <a:pt x="14" y="12"/>
                    </a:lnTo>
                    <a:lnTo>
                      <a:pt x="12" y="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41" name="Freeform 298"/>
              <p:cNvSpPr>
                <a:spLocks/>
              </p:cNvSpPr>
              <p:nvPr/>
            </p:nvSpPr>
            <p:spPr bwMode="auto">
              <a:xfrm>
                <a:off x="4982" y="3399"/>
                <a:ext cx="311" cy="200"/>
              </a:xfrm>
              <a:custGeom>
                <a:avLst/>
                <a:gdLst>
                  <a:gd name="T0" fmla="*/ 4 w 311"/>
                  <a:gd name="T1" fmla="*/ 7 h 200"/>
                  <a:gd name="T2" fmla="*/ 18 w 311"/>
                  <a:gd name="T3" fmla="*/ 9 h 200"/>
                  <a:gd name="T4" fmla="*/ 38 w 311"/>
                  <a:gd name="T5" fmla="*/ 9 h 200"/>
                  <a:gd name="T6" fmla="*/ 64 w 311"/>
                  <a:gd name="T7" fmla="*/ 9 h 200"/>
                  <a:gd name="T8" fmla="*/ 92 w 311"/>
                  <a:gd name="T9" fmla="*/ 8 h 200"/>
                  <a:gd name="T10" fmla="*/ 120 w 311"/>
                  <a:gd name="T11" fmla="*/ 9 h 200"/>
                  <a:gd name="T12" fmla="*/ 145 w 311"/>
                  <a:gd name="T13" fmla="*/ 12 h 200"/>
                  <a:gd name="T14" fmla="*/ 166 w 311"/>
                  <a:gd name="T15" fmla="*/ 18 h 200"/>
                  <a:gd name="T16" fmla="*/ 181 w 311"/>
                  <a:gd name="T17" fmla="*/ 28 h 200"/>
                  <a:gd name="T18" fmla="*/ 199 w 311"/>
                  <a:gd name="T19" fmla="*/ 47 h 200"/>
                  <a:gd name="T20" fmla="*/ 219 w 311"/>
                  <a:gd name="T21" fmla="*/ 74 h 200"/>
                  <a:gd name="T22" fmla="*/ 240 w 311"/>
                  <a:gd name="T23" fmla="*/ 104 h 200"/>
                  <a:gd name="T24" fmla="*/ 260 w 311"/>
                  <a:gd name="T25" fmla="*/ 136 h 200"/>
                  <a:gd name="T26" fmla="*/ 278 w 311"/>
                  <a:gd name="T27" fmla="*/ 164 h 200"/>
                  <a:gd name="T28" fmla="*/ 291 w 311"/>
                  <a:gd name="T29" fmla="*/ 186 h 200"/>
                  <a:gd name="T30" fmla="*/ 299 w 311"/>
                  <a:gd name="T31" fmla="*/ 198 h 200"/>
                  <a:gd name="T32" fmla="*/ 311 w 311"/>
                  <a:gd name="T33" fmla="*/ 198 h 200"/>
                  <a:gd name="T34" fmla="*/ 306 w 311"/>
                  <a:gd name="T35" fmla="*/ 191 h 200"/>
                  <a:gd name="T36" fmla="*/ 294 w 311"/>
                  <a:gd name="T37" fmla="*/ 170 h 200"/>
                  <a:gd name="T38" fmla="*/ 277 w 311"/>
                  <a:gd name="T39" fmla="*/ 142 h 200"/>
                  <a:gd name="T40" fmla="*/ 256 w 311"/>
                  <a:gd name="T41" fmla="*/ 108 h 200"/>
                  <a:gd name="T42" fmla="*/ 233 w 311"/>
                  <a:gd name="T43" fmla="*/ 74 h 200"/>
                  <a:gd name="T44" fmla="*/ 211 w 311"/>
                  <a:gd name="T45" fmla="*/ 44 h 200"/>
                  <a:gd name="T46" fmla="*/ 192 w 311"/>
                  <a:gd name="T47" fmla="*/ 21 h 200"/>
                  <a:gd name="T48" fmla="*/ 178 w 311"/>
                  <a:gd name="T49" fmla="*/ 11 h 200"/>
                  <a:gd name="T50" fmla="*/ 170 w 311"/>
                  <a:gd name="T51" fmla="*/ 9 h 200"/>
                  <a:gd name="T52" fmla="*/ 160 w 311"/>
                  <a:gd name="T53" fmla="*/ 7 h 200"/>
                  <a:gd name="T54" fmla="*/ 149 w 311"/>
                  <a:gd name="T55" fmla="*/ 6 h 200"/>
                  <a:gd name="T56" fmla="*/ 135 w 311"/>
                  <a:gd name="T57" fmla="*/ 4 h 200"/>
                  <a:gd name="T58" fmla="*/ 121 w 311"/>
                  <a:gd name="T59" fmla="*/ 3 h 200"/>
                  <a:gd name="T60" fmla="*/ 105 w 311"/>
                  <a:gd name="T61" fmla="*/ 2 h 200"/>
                  <a:gd name="T62" fmla="*/ 89 w 311"/>
                  <a:gd name="T63" fmla="*/ 1 h 200"/>
                  <a:gd name="T64" fmla="*/ 73 w 311"/>
                  <a:gd name="T65" fmla="*/ 0 h 200"/>
                  <a:gd name="T66" fmla="*/ 58 w 311"/>
                  <a:gd name="T67" fmla="*/ 0 h 200"/>
                  <a:gd name="T68" fmla="*/ 43 w 311"/>
                  <a:gd name="T69" fmla="*/ 0 h 200"/>
                  <a:gd name="T70" fmla="*/ 30 w 311"/>
                  <a:gd name="T71" fmla="*/ 0 h 200"/>
                  <a:gd name="T72" fmla="*/ 19 w 311"/>
                  <a:gd name="T73" fmla="*/ 0 h 200"/>
                  <a:gd name="T74" fmla="*/ 10 w 311"/>
                  <a:gd name="T75" fmla="*/ 1 h 200"/>
                  <a:gd name="T76" fmla="*/ 4 w 311"/>
                  <a:gd name="T77" fmla="*/ 2 h 200"/>
                  <a:gd name="T78" fmla="*/ 0 w 311"/>
                  <a:gd name="T79" fmla="*/ 3 h 200"/>
                  <a:gd name="T80" fmla="*/ 0 w 311"/>
                  <a:gd name="T81" fmla="*/ 5 h 20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11"/>
                  <a:gd name="T124" fmla="*/ 0 h 200"/>
                  <a:gd name="T125" fmla="*/ 311 w 311"/>
                  <a:gd name="T126" fmla="*/ 200 h 20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11" h="200">
                    <a:moveTo>
                      <a:pt x="0" y="5"/>
                    </a:moveTo>
                    <a:lnTo>
                      <a:pt x="4" y="7"/>
                    </a:lnTo>
                    <a:lnTo>
                      <a:pt x="10" y="8"/>
                    </a:lnTo>
                    <a:lnTo>
                      <a:pt x="18" y="9"/>
                    </a:lnTo>
                    <a:lnTo>
                      <a:pt x="27" y="9"/>
                    </a:lnTo>
                    <a:lnTo>
                      <a:pt x="38" y="9"/>
                    </a:lnTo>
                    <a:lnTo>
                      <a:pt x="51" y="9"/>
                    </a:lnTo>
                    <a:lnTo>
                      <a:pt x="64" y="9"/>
                    </a:lnTo>
                    <a:lnTo>
                      <a:pt x="78" y="8"/>
                    </a:lnTo>
                    <a:lnTo>
                      <a:pt x="92" y="8"/>
                    </a:lnTo>
                    <a:lnTo>
                      <a:pt x="106" y="9"/>
                    </a:lnTo>
                    <a:lnTo>
                      <a:pt x="120" y="9"/>
                    </a:lnTo>
                    <a:lnTo>
                      <a:pt x="133" y="10"/>
                    </a:lnTo>
                    <a:lnTo>
                      <a:pt x="145" y="12"/>
                    </a:lnTo>
                    <a:lnTo>
                      <a:pt x="156" y="14"/>
                    </a:lnTo>
                    <a:lnTo>
                      <a:pt x="166" y="18"/>
                    </a:lnTo>
                    <a:lnTo>
                      <a:pt x="174" y="22"/>
                    </a:lnTo>
                    <a:lnTo>
                      <a:pt x="181" y="28"/>
                    </a:lnTo>
                    <a:lnTo>
                      <a:pt x="189" y="36"/>
                    </a:lnTo>
                    <a:lnTo>
                      <a:pt x="199" y="47"/>
                    </a:lnTo>
                    <a:lnTo>
                      <a:pt x="208" y="60"/>
                    </a:lnTo>
                    <a:lnTo>
                      <a:pt x="219" y="74"/>
                    </a:lnTo>
                    <a:lnTo>
                      <a:pt x="229" y="89"/>
                    </a:lnTo>
                    <a:lnTo>
                      <a:pt x="240" y="104"/>
                    </a:lnTo>
                    <a:lnTo>
                      <a:pt x="250" y="120"/>
                    </a:lnTo>
                    <a:lnTo>
                      <a:pt x="260" y="136"/>
                    </a:lnTo>
                    <a:lnTo>
                      <a:pt x="269" y="150"/>
                    </a:lnTo>
                    <a:lnTo>
                      <a:pt x="278" y="164"/>
                    </a:lnTo>
                    <a:lnTo>
                      <a:pt x="285" y="176"/>
                    </a:lnTo>
                    <a:lnTo>
                      <a:pt x="291" y="186"/>
                    </a:lnTo>
                    <a:lnTo>
                      <a:pt x="296" y="194"/>
                    </a:lnTo>
                    <a:lnTo>
                      <a:pt x="299" y="198"/>
                    </a:lnTo>
                    <a:lnTo>
                      <a:pt x="300" y="200"/>
                    </a:lnTo>
                    <a:lnTo>
                      <a:pt x="311" y="198"/>
                    </a:lnTo>
                    <a:lnTo>
                      <a:pt x="309" y="196"/>
                    </a:lnTo>
                    <a:lnTo>
                      <a:pt x="306" y="191"/>
                    </a:lnTo>
                    <a:lnTo>
                      <a:pt x="301" y="182"/>
                    </a:lnTo>
                    <a:lnTo>
                      <a:pt x="294" y="170"/>
                    </a:lnTo>
                    <a:lnTo>
                      <a:pt x="286" y="157"/>
                    </a:lnTo>
                    <a:lnTo>
                      <a:pt x="277" y="142"/>
                    </a:lnTo>
                    <a:lnTo>
                      <a:pt x="267" y="125"/>
                    </a:lnTo>
                    <a:lnTo>
                      <a:pt x="256" y="108"/>
                    </a:lnTo>
                    <a:lnTo>
                      <a:pt x="245" y="91"/>
                    </a:lnTo>
                    <a:lnTo>
                      <a:pt x="233" y="74"/>
                    </a:lnTo>
                    <a:lnTo>
                      <a:pt x="222" y="58"/>
                    </a:lnTo>
                    <a:lnTo>
                      <a:pt x="211" y="44"/>
                    </a:lnTo>
                    <a:lnTo>
                      <a:pt x="202" y="31"/>
                    </a:lnTo>
                    <a:lnTo>
                      <a:pt x="192" y="21"/>
                    </a:lnTo>
                    <a:lnTo>
                      <a:pt x="184" y="14"/>
                    </a:lnTo>
                    <a:lnTo>
                      <a:pt x="178" y="11"/>
                    </a:lnTo>
                    <a:lnTo>
                      <a:pt x="174" y="10"/>
                    </a:lnTo>
                    <a:lnTo>
                      <a:pt x="170" y="9"/>
                    </a:lnTo>
                    <a:lnTo>
                      <a:pt x="166" y="8"/>
                    </a:lnTo>
                    <a:lnTo>
                      <a:pt x="160" y="7"/>
                    </a:lnTo>
                    <a:lnTo>
                      <a:pt x="155" y="6"/>
                    </a:lnTo>
                    <a:lnTo>
                      <a:pt x="149" y="6"/>
                    </a:lnTo>
                    <a:lnTo>
                      <a:pt x="142" y="5"/>
                    </a:lnTo>
                    <a:lnTo>
                      <a:pt x="135" y="4"/>
                    </a:lnTo>
                    <a:lnTo>
                      <a:pt x="128" y="3"/>
                    </a:lnTo>
                    <a:lnTo>
                      <a:pt x="121" y="3"/>
                    </a:lnTo>
                    <a:lnTo>
                      <a:pt x="113" y="2"/>
                    </a:lnTo>
                    <a:lnTo>
                      <a:pt x="105" y="2"/>
                    </a:lnTo>
                    <a:lnTo>
                      <a:pt x="97" y="1"/>
                    </a:lnTo>
                    <a:lnTo>
                      <a:pt x="89" y="1"/>
                    </a:lnTo>
                    <a:lnTo>
                      <a:pt x="81" y="1"/>
                    </a:lnTo>
                    <a:lnTo>
                      <a:pt x="73" y="0"/>
                    </a:lnTo>
                    <a:lnTo>
                      <a:pt x="66" y="0"/>
                    </a:lnTo>
                    <a:lnTo>
                      <a:pt x="58" y="0"/>
                    </a:lnTo>
                    <a:lnTo>
                      <a:pt x="51" y="0"/>
                    </a:lnTo>
                    <a:lnTo>
                      <a:pt x="43" y="0"/>
                    </a:lnTo>
                    <a:lnTo>
                      <a:pt x="37" y="0"/>
                    </a:lnTo>
                    <a:lnTo>
                      <a:pt x="30" y="0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4" y="1"/>
                    </a:lnTo>
                    <a:lnTo>
                      <a:pt x="10" y="1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42" name="Freeform 299"/>
              <p:cNvSpPr>
                <a:spLocks/>
              </p:cNvSpPr>
              <p:nvPr/>
            </p:nvSpPr>
            <p:spPr bwMode="auto">
              <a:xfrm>
                <a:off x="4897" y="3347"/>
                <a:ext cx="147" cy="94"/>
              </a:xfrm>
              <a:custGeom>
                <a:avLst/>
                <a:gdLst>
                  <a:gd name="T0" fmla="*/ 130 w 147"/>
                  <a:gd name="T1" fmla="*/ 14 h 94"/>
                  <a:gd name="T2" fmla="*/ 119 w 147"/>
                  <a:gd name="T3" fmla="*/ 16 h 94"/>
                  <a:gd name="T4" fmla="*/ 104 w 147"/>
                  <a:gd name="T5" fmla="*/ 19 h 94"/>
                  <a:gd name="T6" fmla="*/ 86 w 147"/>
                  <a:gd name="T7" fmla="*/ 22 h 94"/>
                  <a:gd name="T8" fmla="*/ 68 w 147"/>
                  <a:gd name="T9" fmla="*/ 27 h 94"/>
                  <a:gd name="T10" fmla="*/ 50 w 147"/>
                  <a:gd name="T11" fmla="*/ 32 h 94"/>
                  <a:gd name="T12" fmla="*/ 34 w 147"/>
                  <a:gd name="T13" fmla="*/ 37 h 94"/>
                  <a:gd name="T14" fmla="*/ 21 w 147"/>
                  <a:gd name="T15" fmla="*/ 43 h 94"/>
                  <a:gd name="T16" fmla="*/ 13 w 147"/>
                  <a:gd name="T17" fmla="*/ 49 h 94"/>
                  <a:gd name="T18" fmla="*/ 13 w 147"/>
                  <a:gd name="T19" fmla="*/ 39 h 94"/>
                  <a:gd name="T20" fmla="*/ 22 w 147"/>
                  <a:gd name="T21" fmla="*/ 31 h 94"/>
                  <a:gd name="T22" fmla="*/ 37 w 147"/>
                  <a:gd name="T23" fmla="*/ 25 h 94"/>
                  <a:gd name="T24" fmla="*/ 56 w 147"/>
                  <a:gd name="T25" fmla="*/ 21 h 94"/>
                  <a:gd name="T26" fmla="*/ 77 w 147"/>
                  <a:gd name="T27" fmla="*/ 17 h 94"/>
                  <a:gd name="T28" fmla="*/ 98 w 147"/>
                  <a:gd name="T29" fmla="*/ 15 h 94"/>
                  <a:gd name="T30" fmla="*/ 116 w 147"/>
                  <a:gd name="T31" fmla="*/ 14 h 94"/>
                  <a:gd name="T32" fmla="*/ 130 w 147"/>
                  <a:gd name="T33" fmla="*/ 13 h 94"/>
                  <a:gd name="T34" fmla="*/ 128 w 147"/>
                  <a:gd name="T35" fmla="*/ 11 h 94"/>
                  <a:gd name="T36" fmla="*/ 120 w 147"/>
                  <a:gd name="T37" fmla="*/ 10 h 94"/>
                  <a:gd name="T38" fmla="*/ 106 w 147"/>
                  <a:gd name="T39" fmla="*/ 8 h 94"/>
                  <a:gd name="T40" fmla="*/ 88 w 147"/>
                  <a:gd name="T41" fmla="*/ 5 h 94"/>
                  <a:gd name="T42" fmla="*/ 68 w 147"/>
                  <a:gd name="T43" fmla="*/ 3 h 94"/>
                  <a:gd name="T44" fmla="*/ 49 w 147"/>
                  <a:gd name="T45" fmla="*/ 1 h 94"/>
                  <a:gd name="T46" fmla="*/ 32 w 147"/>
                  <a:gd name="T47" fmla="*/ 0 h 94"/>
                  <a:gd name="T48" fmla="*/ 20 w 147"/>
                  <a:gd name="T49" fmla="*/ 2 h 94"/>
                  <a:gd name="T50" fmla="*/ 15 w 147"/>
                  <a:gd name="T51" fmla="*/ 4 h 94"/>
                  <a:gd name="T52" fmla="*/ 8 w 147"/>
                  <a:gd name="T53" fmla="*/ 12 h 94"/>
                  <a:gd name="T54" fmla="*/ 1 w 147"/>
                  <a:gd name="T55" fmla="*/ 26 h 94"/>
                  <a:gd name="T56" fmla="*/ 1 w 147"/>
                  <a:gd name="T57" fmla="*/ 44 h 94"/>
                  <a:gd name="T58" fmla="*/ 7 w 147"/>
                  <a:gd name="T59" fmla="*/ 59 h 94"/>
                  <a:gd name="T60" fmla="*/ 11 w 147"/>
                  <a:gd name="T61" fmla="*/ 70 h 94"/>
                  <a:gd name="T62" fmla="*/ 17 w 147"/>
                  <a:gd name="T63" fmla="*/ 80 h 94"/>
                  <a:gd name="T64" fmla="*/ 26 w 147"/>
                  <a:gd name="T65" fmla="*/ 88 h 94"/>
                  <a:gd name="T66" fmla="*/ 36 w 147"/>
                  <a:gd name="T67" fmla="*/ 90 h 94"/>
                  <a:gd name="T68" fmla="*/ 47 w 147"/>
                  <a:gd name="T69" fmla="*/ 91 h 94"/>
                  <a:gd name="T70" fmla="*/ 60 w 147"/>
                  <a:gd name="T71" fmla="*/ 92 h 94"/>
                  <a:gd name="T72" fmla="*/ 75 w 147"/>
                  <a:gd name="T73" fmla="*/ 93 h 94"/>
                  <a:gd name="T74" fmla="*/ 89 w 147"/>
                  <a:gd name="T75" fmla="*/ 94 h 94"/>
                  <a:gd name="T76" fmla="*/ 100 w 147"/>
                  <a:gd name="T77" fmla="*/ 93 h 94"/>
                  <a:gd name="T78" fmla="*/ 109 w 147"/>
                  <a:gd name="T79" fmla="*/ 91 h 94"/>
                  <a:gd name="T80" fmla="*/ 112 w 147"/>
                  <a:gd name="T81" fmla="*/ 86 h 94"/>
                  <a:gd name="T82" fmla="*/ 106 w 147"/>
                  <a:gd name="T83" fmla="*/ 83 h 94"/>
                  <a:gd name="T84" fmla="*/ 99 w 147"/>
                  <a:gd name="T85" fmla="*/ 82 h 94"/>
                  <a:gd name="T86" fmla="*/ 93 w 147"/>
                  <a:gd name="T87" fmla="*/ 78 h 94"/>
                  <a:gd name="T88" fmla="*/ 85 w 147"/>
                  <a:gd name="T89" fmla="*/ 75 h 94"/>
                  <a:gd name="T90" fmla="*/ 78 w 147"/>
                  <a:gd name="T91" fmla="*/ 73 h 94"/>
                  <a:gd name="T92" fmla="*/ 74 w 147"/>
                  <a:gd name="T93" fmla="*/ 69 h 94"/>
                  <a:gd name="T94" fmla="*/ 72 w 147"/>
                  <a:gd name="T95" fmla="*/ 64 h 94"/>
                  <a:gd name="T96" fmla="*/ 73 w 147"/>
                  <a:gd name="T97" fmla="*/ 57 h 94"/>
                  <a:gd name="T98" fmla="*/ 78 w 147"/>
                  <a:gd name="T99" fmla="*/ 51 h 94"/>
                  <a:gd name="T100" fmla="*/ 89 w 147"/>
                  <a:gd name="T101" fmla="*/ 46 h 94"/>
                  <a:gd name="T102" fmla="*/ 107 w 147"/>
                  <a:gd name="T103" fmla="*/ 42 h 94"/>
                  <a:gd name="T104" fmla="*/ 132 w 147"/>
                  <a:gd name="T105" fmla="*/ 40 h 9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7"/>
                  <a:gd name="T160" fmla="*/ 0 h 94"/>
                  <a:gd name="T161" fmla="*/ 147 w 147"/>
                  <a:gd name="T162" fmla="*/ 94 h 94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7" h="94">
                    <a:moveTo>
                      <a:pt x="147" y="41"/>
                    </a:moveTo>
                    <a:lnTo>
                      <a:pt x="130" y="14"/>
                    </a:lnTo>
                    <a:lnTo>
                      <a:pt x="125" y="15"/>
                    </a:lnTo>
                    <a:lnTo>
                      <a:pt x="119" y="16"/>
                    </a:lnTo>
                    <a:lnTo>
                      <a:pt x="112" y="17"/>
                    </a:lnTo>
                    <a:lnTo>
                      <a:pt x="104" y="19"/>
                    </a:lnTo>
                    <a:lnTo>
                      <a:pt x="95" y="21"/>
                    </a:lnTo>
                    <a:lnTo>
                      <a:pt x="86" y="22"/>
                    </a:lnTo>
                    <a:lnTo>
                      <a:pt x="77" y="25"/>
                    </a:lnTo>
                    <a:lnTo>
                      <a:pt x="68" y="27"/>
                    </a:lnTo>
                    <a:lnTo>
                      <a:pt x="59" y="29"/>
                    </a:lnTo>
                    <a:lnTo>
                      <a:pt x="50" y="32"/>
                    </a:lnTo>
                    <a:lnTo>
                      <a:pt x="42" y="34"/>
                    </a:lnTo>
                    <a:lnTo>
                      <a:pt x="34" y="37"/>
                    </a:lnTo>
                    <a:lnTo>
                      <a:pt x="27" y="40"/>
                    </a:lnTo>
                    <a:lnTo>
                      <a:pt x="21" y="43"/>
                    </a:lnTo>
                    <a:lnTo>
                      <a:pt x="16" y="46"/>
                    </a:lnTo>
                    <a:lnTo>
                      <a:pt x="13" y="49"/>
                    </a:lnTo>
                    <a:lnTo>
                      <a:pt x="12" y="43"/>
                    </a:lnTo>
                    <a:lnTo>
                      <a:pt x="13" y="39"/>
                    </a:lnTo>
                    <a:lnTo>
                      <a:pt x="17" y="35"/>
                    </a:lnTo>
                    <a:lnTo>
                      <a:pt x="22" y="31"/>
                    </a:lnTo>
                    <a:lnTo>
                      <a:pt x="29" y="28"/>
                    </a:lnTo>
                    <a:lnTo>
                      <a:pt x="37" y="25"/>
                    </a:lnTo>
                    <a:lnTo>
                      <a:pt x="46" y="23"/>
                    </a:lnTo>
                    <a:lnTo>
                      <a:pt x="56" y="21"/>
                    </a:lnTo>
                    <a:lnTo>
                      <a:pt x="66" y="19"/>
                    </a:lnTo>
                    <a:lnTo>
                      <a:pt x="77" y="17"/>
                    </a:lnTo>
                    <a:lnTo>
                      <a:pt x="87" y="16"/>
                    </a:lnTo>
                    <a:lnTo>
                      <a:pt x="98" y="15"/>
                    </a:lnTo>
                    <a:lnTo>
                      <a:pt x="107" y="14"/>
                    </a:lnTo>
                    <a:lnTo>
                      <a:pt x="116" y="14"/>
                    </a:lnTo>
                    <a:lnTo>
                      <a:pt x="124" y="13"/>
                    </a:lnTo>
                    <a:lnTo>
                      <a:pt x="130" y="13"/>
                    </a:lnTo>
                    <a:lnTo>
                      <a:pt x="129" y="11"/>
                    </a:lnTo>
                    <a:lnTo>
                      <a:pt x="128" y="11"/>
                    </a:lnTo>
                    <a:lnTo>
                      <a:pt x="124" y="10"/>
                    </a:lnTo>
                    <a:lnTo>
                      <a:pt x="120" y="10"/>
                    </a:lnTo>
                    <a:lnTo>
                      <a:pt x="113" y="9"/>
                    </a:lnTo>
                    <a:lnTo>
                      <a:pt x="106" y="8"/>
                    </a:lnTo>
                    <a:lnTo>
                      <a:pt x="97" y="6"/>
                    </a:lnTo>
                    <a:lnTo>
                      <a:pt x="88" y="5"/>
                    </a:lnTo>
                    <a:lnTo>
                      <a:pt x="78" y="4"/>
                    </a:lnTo>
                    <a:lnTo>
                      <a:pt x="68" y="3"/>
                    </a:lnTo>
                    <a:lnTo>
                      <a:pt x="58" y="2"/>
                    </a:lnTo>
                    <a:lnTo>
                      <a:pt x="49" y="1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25" y="1"/>
                    </a:lnTo>
                    <a:lnTo>
                      <a:pt x="20" y="2"/>
                    </a:lnTo>
                    <a:lnTo>
                      <a:pt x="16" y="3"/>
                    </a:lnTo>
                    <a:lnTo>
                      <a:pt x="15" y="4"/>
                    </a:lnTo>
                    <a:lnTo>
                      <a:pt x="12" y="7"/>
                    </a:lnTo>
                    <a:lnTo>
                      <a:pt x="8" y="12"/>
                    </a:lnTo>
                    <a:lnTo>
                      <a:pt x="4" y="18"/>
                    </a:lnTo>
                    <a:lnTo>
                      <a:pt x="1" y="26"/>
                    </a:lnTo>
                    <a:lnTo>
                      <a:pt x="0" y="35"/>
                    </a:lnTo>
                    <a:lnTo>
                      <a:pt x="1" y="44"/>
                    </a:lnTo>
                    <a:lnTo>
                      <a:pt x="5" y="55"/>
                    </a:lnTo>
                    <a:lnTo>
                      <a:pt x="7" y="59"/>
                    </a:lnTo>
                    <a:lnTo>
                      <a:pt x="9" y="65"/>
                    </a:lnTo>
                    <a:lnTo>
                      <a:pt x="11" y="70"/>
                    </a:lnTo>
                    <a:lnTo>
                      <a:pt x="14" y="75"/>
                    </a:lnTo>
                    <a:lnTo>
                      <a:pt x="17" y="80"/>
                    </a:lnTo>
                    <a:lnTo>
                      <a:pt x="21" y="85"/>
                    </a:lnTo>
                    <a:lnTo>
                      <a:pt x="26" y="88"/>
                    </a:lnTo>
                    <a:lnTo>
                      <a:pt x="32" y="89"/>
                    </a:lnTo>
                    <a:lnTo>
                      <a:pt x="36" y="90"/>
                    </a:lnTo>
                    <a:lnTo>
                      <a:pt x="41" y="90"/>
                    </a:lnTo>
                    <a:lnTo>
                      <a:pt x="47" y="91"/>
                    </a:lnTo>
                    <a:lnTo>
                      <a:pt x="54" y="92"/>
                    </a:lnTo>
                    <a:lnTo>
                      <a:pt x="60" y="92"/>
                    </a:lnTo>
                    <a:lnTo>
                      <a:pt x="68" y="93"/>
                    </a:lnTo>
                    <a:lnTo>
                      <a:pt x="75" y="93"/>
                    </a:lnTo>
                    <a:lnTo>
                      <a:pt x="82" y="94"/>
                    </a:lnTo>
                    <a:lnTo>
                      <a:pt x="89" y="94"/>
                    </a:lnTo>
                    <a:lnTo>
                      <a:pt x="95" y="94"/>
                    </a:lnTo>
                    <a:lnTo>
                      <a:pt x="100" y="93"/>
                    </a:lnTo>
                    <a:lnTo>
                      <a:pt x="105" y="92"/>
                    </a:lnTo>
                    <a:lnTo>
                      <a:pt x="109" y="91"/>
                    </a:lnTo>
                    <a:lnTo>
                      <a:pt x="111" y="89"/>
                    </a:lnTo>
                    <a:lnTo>
                      <a:pt x="112" y="86"/>
                    </a:lnTo>
                    <a:lnTo>
                      <a:pt x="111" y="83"/>
                    </a:lnTo>
                    <a:lnTo>
                      <a:pt x="106" y="83"/>
                    </a:lnTo>
                    <a:lnTo>
                      <a:pt x="102" y="82"/>
                    </a:lnTo>
                    <a:lnTo>
                      <a:pt x="99" y="82"/>
                    </a:lnTo>
                    <a:lnTo>
                      <a:pt x="96" y="80"/>
                    </a:lnTo>
                    <a:lnTo>
                      <a:pt x="93" y="78"/>
                    </a:lnTo>
                    <a:lnTo>
                      <a:pt x="89" y="76"/>
                    </a:lnTo>
                    <a:lnTo>
                      <a:pt x="85" y="75"/>
                    </a:lnTo>
                    <a:lnTo>
                      <a:pt x="81" y="74"/>
                    </a:lnTo>
                    <a:lnTo>
                      <a:pt x="78" y="73"/>
                    </a:lnTo>
                    <a:lnTo>
                      <a:pt x="76" y="71"/>
                    </a:lnTo>
                    <a:lnTo>
                      <a:pt x="74" y="69"/>
                    </a:lnTo>
                    <a:lnTo>
                      <a:pt x="73" y="67"/>
                    </a:lnTo>
                    <a:lnTo>
                      <a:pt x="72" y="64"/>
                    </a:lnTo>
                    <a:lnTo>
                      <a:pt x="72" y="61"/>
                    </a:lnTo>
                    <a:lnTo>
                      <a:pt x="73" y="57"/>
                    </a:lnTo>
                    <a:lnTo>
                      <a:pt x="75" y="54"/>
                    </a:lnTo>
                    <a:lnTo>
                      <a:pt x="78" y="51"/>
                    </a:lnTo>
                    <a:lnTo>
                      <a:pt x="83" y="48"/>
                    </a:lnTo>
                    <a:lnTo>
                      <a:pt x="89" y="46"/>
                    </a:lnTo>
                    <a:lnTo>
                      <a:pt x="97" y="43"/>
                    </a:lnTo>
                    <a:lnTo>
                      <a:pt x="107" y="42"/>
                    </a:lnTo>
                    <a:lnTo>
                      <a:pt x="118" y="41"/>
                    </a:lnTo>
                    <a:lnTo>
                      <a:pt x="132" y="40"/>
                    </a:lnTo>
                    <a:lnTo>
                      <a:pt x="147" y="41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43" name="Freeform 300"/>
              <p:cNvSpPr>
                <a:spLocks/>
              </p:cNvSpPr>
              <p:nvPr/>
            </p:nvSpPr>
            <p:spPr bwMode="auto">
              <a:xfrm>
                <a:off x="4930" y="3283"/>
                <a:ext cx="26" cy="29"/>
              </a:xfrm>
              <a:custGeom>
                <a:avLst/>
                <a:gdLst>
                  <a:gd name="T0" fmla="*/ 26 w 26"/>
                  <a:gd name="T1" fmla="*/ 0 h 29"/>
                  <a:gd name="T2" fmla="*/ 25 w 26"/>
                  <a:gd name="T3" fmla="*/ 1 h 29"/>
                  <a:gd name="T4" fmla="*/ 23 w 26"/>
                  <a:gd name="T5" fmla="*/ 1 h 29"/>
                  <a:gd name="T6" fmla="*/ 21 w 26"/>
                  <a:gd name="T7" fmla="*/ 2 h 29"/>
                  <a:gd name="T8" fmla="*/ 18 w 26"/>
                  <a:gd name="T9" fmla="*/ 4 h 29"/>
                  <a:gd name="T10" fmla="*/ 14 w 26"/>
                  <a:gd name="T11" fmla="*/ 6 h 29"/>
                  <a:gd name="T12" fmla="*/ 11 w 26"/>
                  <a:gd name="T13" fmla="*/ 8 h 29"/>
                  <a:gd name="T14" fmla="*/ 7 w 26"/>
                  <a:gd name="T15" fmla="*/ 10 h 29"/>
                  <a:gd name="T16" fmla="*/ 5 w 26"/>
                  <a:gd name="T17" fmla="*/ 12 h 29"/>
                  <a:gd name="T18" fmla="*/ 2 w 26"/>
                  <a:gd name="T19" fmla="*/ 15 h 29"/>
                  <a:gd name="T20" fmla="*/ 1 w 26"/>
                  <a:gd name="T21" fmla="*/ 17 h 29"/>
                  <a:gd name="T22" fmla="*/ 0 w 26"/>
                  <a:gd name="T23" fmla="*/ 19 h 29"/>
                  <a:gd name="T24" fmla="*/ 2 w 26"/>
                  <a:gd name="T25" fmla="*/ 22 h 29"/>
                  <a:gd name="T26" fmla="*/ 4 w 26"/>
                  <a:gd name="T27" fmla="*/ 24 h 29"/>
                  <a:gd name="T28" fmla="*/ 9 w 26"/>
                  <a:gd name="T29" fmla="*/ 26 h 29"/>
                  <a:gd name="T30" fmla="*/ 15 w 26"/>
                  <a:gd name="T31" fmla="*/ 27 h 29"/>
                  <a:gd name="T32" fmla="*/ 24 w 26"/>
                  <a:gd name="T33" fmla="*/ 29 h 29"/>
                  <a:gd name="T34" fmla="*/ 15 w 26"/>
                  <a:gd name="T35" fmla="*/ 23 h 29"/>
                  <a:gd name="T36" fmla="*/ 12 w 26"/>
                  <a:gd name="T37" fmla="*/ 18 h 29"/>
                  <a:gd name="T38" fmla="*/ 11 w 26"/>
                  <a:gd name="T39" fmla="*/ 13 h 29"/>
                  <a:gd name="T40" fmla="*/ 14 w 26"/>
                  <a:gd name="T41" fmla="*/ 9 h 29"/>
                  <a:gd name="T42" fmla="*/ 17 w 26"/>
                  <a:gd name="T43" fmla="*/ 5 h 29"/>
                  <a:gd name="T44" fmla="*/ 21 w 26"/>
                  <a:gd name="T45" fmla="*/ 3 h 29"/>
                  <a:gd name="T46" fmla="*/ 24 w 26"/>
                  <a:gd name="T47" fmla="*/ 1 h 29"/>
                  <a:gd name="T48" fmla="*/ 26 w 26"/>
                  <a:gd name="T49" fmla="*/ 0 h 2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6"/>
                  <a:gd name="T76" fmla="*/ 0 h 29"/>
                  <a:gd name="T77" fmla="*/ 26 w 26"/>
                  <a:gd name="T78" fmla="*/ 29 h 2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6" h="29">
                    <a:moveTo>
                      <a:pt x="26" y="0"/>
                    </a:moveTo>
                    <a:lnTo>
                      <a:pt x="25" y="1"/>
                    </a:lnTo>
                    <a:lnTo>
                      <a:pt x="23" y="1"/>
                    </a:lnTo>
                    <a:lnTo>
                      <a:pt x="21" y="2"/>
                    </a:lnTo>
                    <a:lnTo>
                      <a:pt x="18" y="4"/>
                    </a:lnTo>
                    <a:lnTo>
                      <a:pt x="14" y="6"/>
                    </a:lnTo>
                    <a:lnTo>
                      <a:pt x="11" y="8"/>
                    </a:lnTo>
                    <a:lnTo>
                      <a:pt x="7" y="10"/>
                    </a:lnTo>
                    <a:lnTo>
                      <a:pt x="5" y="12"/>
                    </a:lnTo>
                    <a:lnTo>
                      <a:pt x="2" y="15"/>
                    </a:lnTo>
                    <a:lnTo>
                      <a:pt x="1" y="17"/>
                    </a:lnTo>
                    <a:lnTo>
                      <a:pt x="0" y="19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9" y="26"/>
                    </a:lnTo>
                    <a:lnTo>
                      <a:pt x="15" y="27"/>
                    </a:lnTo>
                    <a:lnTo>
                      <a:pt x="24" y="29"/>
                    </a:lnTo>
                    <a:lnTo>
                      <a:pt x="15" y="23"/>
                    </a:lnTo>
                    <a:lnTo>
                      <a:pt x="12" y="18"/>
                    </a:lnTo>
                    <a:lnTo>
                      <a:pt x="11" y="13"/>
                    </a:lnTo>
                    <a:lnTo>
                      <a:pt x="14" y="9"/>
                    </a:lnTo>
                    <a:lnTo>
                      <a:pt x="17" y="5"/>
                    </a:lnTo>
                    <a:lnTo>
                      <a:pt x="21" y="3"/>
                    </a:lnTo>
                    <a:lnTo>
                      <a:pt x="24" y="1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44" name="Freeform 301"/>
              <p:cNvSpPr>
                <a:spLocks/>
              </p:cNvSpPr>
              <p:nvPr/>
            </p:nvSpPr>
            <p:spPr bwMode="auto">
              <a:xfrm>
                <a:off x="4949" y="3285"/>
                <a:ext cx="27" cy="24"/>
              </a:xfrm>
              <a:custGeom>
                <a:avLst/>
                <a:gdLst>
                  <a:gd name="T0" fmla="*/ 13 w 27"/>
                  <a:gd name="T1" fmla="*/ 24 h 24"/>
                  <a:gd name="T2" fmla="*/ 16 w 27"/>
                  <a:gd name="T3" fmla="*/ 24 h 24"/>
                  <a:gd name="T4" fmla="*/ 18 w 27"/>
                  <a:gd name="T5" fmla="*/ 23 h 24"/>
                  <a:gd name="T6" fmla="*/ 21 w 27"/>
                  <a:gd name="T7" fmla="*/ 22 h 24"/>
                  <a:gd name="T8" fmla="*/ 23 w 27"/>
                  <a:gd name="T9" fmla="*/ 21 h 24"/>
                  <a:gd name="T10" fmla="*/ 24 w 27"/>
                  <a:gd name="T11" fmla="*/ 19 h 24"/>
                  <a:gd name="T12" fmla="*/ 25 w 27"/>
                  <a:gd name="T13" fmla="*/ 17 h 24"/>
                  <a:gd name="T14" fmla="*/ 26 w 27"/>
                  <a:gd name="T15" fmla="*/ 15 h 24"/>
                  <a:gd name="T16" fmla="*/ 27 w 27"/>
                  <a:gd name="T17" fmla="*/ 12 h 24"/>
                  <a:gd name="T18" fmla="*/ 26 w 27"/>
                  <a:gd name="T19" fmla="*/ 10 h 24"/>
                  <a:gd name="T20" fmla="*/ 25 w 27"/>
                  <a:gd name="T21" fmla="*/ 7 h 24"/>
                  <a:gd name="T22" fmla="*/ 24 w 27"/>
                  <a:gd name="T23" fmla="*/ 5 h 24"/>
                  <a:gd name="T24" fmla="*/ 23 w 27"/>
                  <a:gd name="T25" fmla="*/ 3 h 24"/>
                  <a:gd name="T26" fmla="*/ 21 w 27"/>
                  <a:gd name="T27" fmla="*/ 2 h 24"/>
                  <a:gd name="T28" fmla="*/ 18 w 27"/>
                  <a:gd name="T29" fmla="*/ 1 h 24"/>
                  <a:gd name="T30" fmla="*/ 16 w 27"/>
                  <a:gd name="T31" fmla="*/ 0 h 24"/>
                  <a:gd name="T32" fmla="*/ 13 w 27"/>
                  <a:gd name="T33" fmla="*/ 0 h 24"/>
                  <a:gd name="T34" fmla="*/ 11 w 27"/>
                  <a:gd name="T35" fmla="*/ 0 h 24"/>
                  <a:gd name="T36" fmla="*/ 8 w 27"/>
                  <a:gd name="T37" fmla="*/ 1 h 24"/>
                  <a:gd name="T38" fmla="*/ 6 w 27"/>
                  <a:gd name="T39" fmla="*/ 2 h 24"/>
                  <a:gd name="T40" fmla="*/ 4 w 27"/>
                  <a:gd name="T41" fmla="*/ 3 h 24"/>
                  <a:gd name="T42" fmla="*/ 2 w 27"/>
                  <a:gd name="T43" fmla="*/ 5 h 24"/>
                  <a:gd name="T44" fmla="*/ 1 w 27"/>
                  <a:gd name="T45" fmla="*/ 7 h 24"/>
                  <a:gd name="T46" fmla="*/ 0 w 27"/>
                  <a:gd name="T47" fmla="*/ 10 h 24"/>
                  <a:gd name="T48" fmla="*/ 0 w 27"/>
                  <a:gd name="T49" fmla="*/ 12 h 24"/>
                  <a:gd name="T50" fmla="*/ 0 w 27"/>
                  <a:gd name="T51" fmla="*/ 15 h 24"/>
                  <a:gd name="T52" fmla="*/ 1 w 27"/>
                  <a:gd name="T53" fmla="*/ 17 h 24"/>
                  <a:gd name="T54" fmla="*/ 2 w 27"/>
                  <a:gd name="T55" fmla="*/ 19 h 24"/>
                  <a:gd name="T56" fmla="*/ 4 w 27"/>
                  <a:gd name="T57" fmla="*/ 21 h 24"/>
                  <a:gd name="T58" fmla="*/ 6 w 27"/>
                  <a:gd name="T59" fmla="*/ 22 h 24"/>
                  <a:gd name="T60" fmla="*/ 8 w 27"/>
                  <a:gd name="T61" fmla="*/ 23 h 24"/>
                  <a:gd name="T62" fmla="*/ 11 w 27"/>
                  <a:gd name="T63" fmla="*/ 24 h 24"/>
                  <a:gd name="T64" fmla="*/ 13 w 27"/>
                  <a:gd name="T65" fmla="*/ 24 h 2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"/>
                  <a:gd name="T100" fmla="*/ 0 h 24"/>
                  <a:gd name="T101" fmla="*/ 27 w 27"/>
                  <a:gd name="T102" fmla="*/ 24 h 2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" h="24">
                    <a:moveTo>
                      <a:pt x="13" y="24"/>
                    </a:moveTo>
                    <a:lnTo>
                      <a:pt x="16" y="24"/>
                    </a:lnTo>
                    <a:lnTo>
                      <a:pt x="18" y="23"/>
                    </a:lnTo>
                    <a:lnTo>
                      <a:pt x="21" y="22"/>
                    </a:lnTo>
                    <a:lnTo>
                      <a:pt x="23" y="21"/>
                    </a:lnTo>
                    <a:lnTo>
                      <a:pt x="24" y="19"/>
                    </a:lnTo>
                    <a:lnTo>
                      <a:pt x="25" y="17"/>
                    </a:lnTo>
                    <a:lnTo>
                      <a:pt x="26" y="15"/>
                    </a:lnTo>
                    <a:lnTo>
                      <a:pt x="27" y="12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4" y="5"/>
                    </a:lnTo>
                    <a:lnTo>
                      <a:pt x="23" y="3"/>
                    </a:lnTo>
                    <a:lnTo>
                      <a:pt x="21" y="2"/>
                    </a:lnTo>
                    <a:lnTo>
                      <a:pt x="18" y="1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1" y="17"/>
                    </a:lnTo>
                    <a:lnTo>
                      <a:pt x="2" y="19"/>
                    </a:lnTo>
                    <a:lnTo>
                      <a:pt x="4" y="21"/>
                    </a:lnTo>
                    <a:lnTo>
                      <a:pt x="6" y="22"/>
                    </a:lnTo>
                    <a:lnTo>
                      <a:pt x="8" y="23"/>
                    </a:lnTo>
                    <a:lnTo>
                      <a:pt x="11" y="24"/>
                    </a:lnTo>
                    <a:lnTo>
                      <a:pt x="13" y="24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45" name="Freeform 302"/>
              <p:cNvSpPr>
                <a:spLocks/>
              </p:cNvSpPr>
              <p:nvPr/>
            </p:nvSpPr>
            <p:spPr bwMode="auto">
              <a:xfrm>
                <a:off x="4882" y="3366"/>
                <a:ext cx="18" cy="50"/>
              </a:xfrm>
              <a:custGeom>
                <a:avLst/>
                <a:gdLst>
                  <a:gd name="T0" fmla="*/ 8 w 18"/>
                  <a:gd name="T1" fmla="*/ 0 h 50"/>
                  <a:gd name="T2" fmla="*/ 7 w 18"/>
                  <a:gd name="T3" fmla="*/ 1 h 50"/>
                  <a:gd name="T4" fmla="*/ 5 w 18"/>
                  <a:gd name="T5" fmla="*/ 4 h 50"/>
                  <a:gd name="T6" fmla="*/ 3 w 18"/>
                  <a:gd name="T7" fmla="*/ 9 h 50"/>
                  <a:gd name="T8" fmla="*/ 1 w 18"/>
                  <a:gd name="T9" fmla="*/ 15 h 50"/>
                  <a:gd name="T10" fmla="*/ 0 w 18"/>
                  <a:gd name="T11" fmla="*/ 23 h 50"/>
                  <a:gd name="T12" fmla="*/ 2 w 18"/>
                  <a:gd name="T13" fmla="*/ 32 h 50"/>
                  <a:gd name="T14" fmla="*/ 8 w 18"/>
                  <a:gd name="T15" fmla="*/ 40 h 50"/>
                  <a:gd name="T16" fmla="*/ 18 w 18"/>
                  <a:gd name="T17" fmla="*/ 50 h 50"/>
                  <a:gd name="T18" fmla="*/ 11 w 18"/>
                  <a:gd name="T19" fmla="*/ 39 h 50"/>
                  <a:gd name="T20" fmla="*/ 7 w 18"/>
                  <a:gd name="T21" fmla="*/ 29 h 50"/>
                  <a:gd name="T22" fmla="*/ 7 w 18"/>
                  <a:gd name="T23" fmla="*/ 21 h 50"/>
                  <a:gd name="T24" fmla="*/ 7 w 18"/>
                  <a:gd name="T25" fmla="*/ 14 h 50"/>
                  <a:gd name="T26" fmla="*/ 8 w 18"/>
                  <a:gd name="T27" fmla="*/ 9 h 50"/>
                  <a:gd name="T28" fmla="*/ 10 w 18"/>
                  <a:gd name="T29" fmla="*/ 5 h 50"/>
                  <a:gd name="T30" fmla="*/ 10 w 18"/>
                  <a:gd name="T31" fmla="*/ 2 h 50"/>
                  <a:gd name="T32" fmla="*/ 8 w 18"/>
                  <a:gd name="T33" fmla="*/ 0 h 5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8"/>
                  <a:gd name="T52" fmla="*/ 0 h 50"/>
                  <a:gd name="T53" fmla="*/ 18 w 18"/>
                  <a:gd name="T54" fmla="*/ 50 h 5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8" h="50">
                    <a:moveTo>
                      <a:pt x="8" y="0"/>
                    </a:moveTo>
                    <a:lnTo>
                      <a:pt x="7" y="1"/>
                    </a:lnTo>
                    <a:lnTo>
                      <a:pt x="5" y="4"/>
                    </a:lnTo>
                    <a:lnTo>
                      <a:pt x="3" y="9"/>
                    </a:lnTo>
                    <a:lnTo>
                      <a:pt x="1" y="15"/>
                    </a:lnTo>
                    <a:lnTo>
                      <a:pt x="0" y="23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8" y="50"/>
                    </a:lnTo>
                    <a:lnTo>
                      <a:pt x="11" y="39"/>
                    </a:lnTo>
                    <a:lnTo>
                      <a:pt x="7" y="29"/>
                    </a:lnTo>
                    <a:lnTo>
                      <a:pt x="7" y="21"/>
                    </a:lnTo>
                    <a:lnTo>
                      <a:pt x="7" y="14"/>
                    </a:lnTo>
                    <a:lnTo>
                      <a:pt x="8" y="9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46" name="Freeform 303"/>
              <p:cNvSpPr>
                <a:spLocks/>
              </p:cNvSpPr>
              <p:nvPr/>
            </p:nvSpPr>
            <p:spPr bwMode="auto">
              <a:xfrm>
                <a:off x="5103" y="3107"/>
                <a:ext cx="206" cy="430"/>
              </a:xfrm>
              <a:custGeom>
                <a:avLst/>
                <a:gdLst>
                  <a:gd name="T0" fmla="*/ 0 w 206"/>
                  <a:gd name="T1" fmla="*/ 16 h 430"/>
                  <a:gd name="T2" fmla="*/ 139 w 206"/>
                  <a:gd name="T3" fmla="*/ 0 h 430"/>
                  <a:gd name="T4" fmla="*/ 206 w 206"/>
                  <a:gd name="T5" fmla="*/ 430 h 430"/>
                  <a:gd name="T6" fmla="*/ 123 w 206"/>
                  <a:gd name="T7" fmla="*/ 12 h 430"/>
                  <a:gd name="T8" fmla="*/ 0 w 206"/>
                  <a:gd name="T9" fmla="*/ 16 h 4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"/>
                  <a:gd name="T16" fmla="*/ 0 h 430"/>
                  <a:gd name="T17" fmla="*/ 206 w 206"/>
                  <a:gd name="T18" fmla="*/ 430 h 4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" h="430">
                    <a:moveTo>
                      <a:pt x="0" y="16"/>
                    </a:moveTo>
                    <a:lnTo>
                      <a:pt x="139" y="0"/>
                    </a:lnTo>
                    <a:lnTo>
                      <a:pt x="206" y="430"/>
                    </a:lnTo>
                    <a:lnTo>
                      <a:pt x="123" y="12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47" name="Freeform 304"/>
              <p:cNvSpPr>
                <a:spLocks/>
              </p:cNvSpPr>
              <p:nvPr/>
            </p:nvSpPr>
            <p:spPr bwMode="auto">
              <a:xfrm>
                <a:off x="4875" y="3502"/>
                <a:ext cx="358" cy="139"/>
              </a:xfrm>
              <a:custGeom>
                <a:avLst/>
                <a:gdLst>
                  <a:gd name="T0" fmla="*/ 0 w 358"/>
                  <a:gd name="T1" fmla="*/ 0 h 139"/>
                  <a:gd name="T2" fmla="*/ 54 w 358"/>
                  <a:gd name="T3" fmla="*/ 139 h 139"/>
                  <a:gd name="T4" fmla="*/ 358 w 358"/>
                  <a:gd name="T5" fmla="*/ 64 h 139"/>
                  <a:gd name="T6" fmla="*/ 67 w 358"/>
                  <a:gd name="T7" fmla="*/ 112 h 139"/>
                  <a:gd name="T8" fmla="*/ 0 w 358"/>
                  <a:gd name="T9" fmla="*/ 0 h 1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8"/>
                  <a:gd name="T16" fmla="*/ 0 h 139"/>
                  <a:gd name="T17" fmla="*/ 358 w 358"/>
                  <a:gd name="T18" fmla="*/ 139 h 1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8" h="139">
                    <a:moveTo>
                      <a:pt x="0" y="0"/>
                    </a:moveTo>
                    <a:lnTo>
                      <a:pt x="54" y="139"/>
                    </a:lnTo>
                    <a:lnTo>
                      <a:pt x="358" y="64"/>
                    </a:lnTo>
                    <a:lnTo>
                      <a:pt x="67" y="1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sp>
          <p:nvSpPr>
            <p:cNvPr id="25617" name="Line 305"/>
            <p:cNvSpPr>
              <a:spLocks noChangeShapeType="1"/>
            </p:cNvSpPr>
            <p:nvPr/>
          </p:nvSpPr>
          <p:spPr bwMode="auto">
            <a:xfrm>
              <a:off x="4950" y="1203"/>
              <a:ext cx="1" cy="1899"/>
            </a:xfrm>
            <a:prstGeom prst="line">
              <a:avLst/>
            </a:prstGeom>
            <a:noFill/>
            <a:ln w="825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grpSp>
          <p:nvGrpSpPr>
            <p:cNvPr id="25618" name="Group 306"/>
            <p:cNvGrpSpPr>
              <a:grpSpLocks/>
            </p:cNvGrpSpPr>
            <p:nvPr/>
          </p:nvGrpSpPr>
          <p:grpSpPr bwMode="auto">
            <a:xfrm>
              <a:off x="6475" y="3230"/>
              <a:ext cx="1477" cy="862"/>
              <a:chOff x="6475" y="3230"/>
              <a:chExt cx="1477" cy="862"/>
            </a:xfrm>
          </p:grpSpPr>
          <p:sp>
            <p:nvSpPr>
              <p:cNvPr id="25673" name="Freeform 307"/>
              <p:cNvSpPr>
                <a:spLocks/>
              </p:cNvSpPr>
              <p:nvPr/>
            </p:nvSpPr>
            <p:spPr bwMode="auto">
              <a:xfrm>
                <a:off x="6532" y="3234"/>
                <a:ext cx="1385" cy="850"/>
              </a:xfrm>
              <a:custGeom>
                <a:avLst/>
                <a:gdLst>
                  <a:gd name="T0" fmla="*/ 690 w 1385"/>
                  <a:gd name="T1" fmla="*/ 850 h 850"/>
                  <a:gd name="T2" fmla="*/ 829 w 1385"/>
                  <a:gd name="T3" fmla="*/ 843 h 850"/>
                  <a:gd name="T4" fmla="*/ 959 w 1385"/>
                  <a:gd name="T5" fmla="*/ 820 h 850"/>
                  <a:gd name="T6" fmla="*/ 1078 w 1385"/>
                  <a:gd name="T7" fmla="*/ 783 h 850"/>
                  <a:gd name="T8" fmla="*/ 1181 w 1385"/>
                  <a:gd name="T9" fmla="*/ 734 h 850"/>
                  <a:gd name="T10" fmla="*/ 1266 w 1385"/>
                  <a:gd name="T11" fmla="*/ 674 h 850"/>
                  <a:gd name="T12" fmla="*/ 1330 w 1385"/>
                  <a:gd name="T13" fmla="*/ 604 h 850"/>
                  <a:gd name="T14" fmla="*/ 1370 w 1385"/>
                  <a:gd name="T15" fmla="*/ 526 h 850"/>
                  <a:gd name="T16" fmla="*/ 1385 w 1385"/>
                  <a:gd name="T17" fmla="*/ 441 h 850"/>
                  <a:gd name="T18" fmla="*/ 1370 w 1385"/>
                  <a:gd name="T19" fmla="*/ 354 h 850"/>
                  <a:gd name="T20" fmla="*/ 1330 w 1385"/>
                  <a:gd name="T21" fmla="*/ 272 h 850"/>
                  <a:gd name="T22" fmla="*/ 1266 w 1385"/>
                  <a:gd name="T23" fmla="*/ 197 h 850"/>
                  <a:gd name="T24" fmla="*/ 1182 w 1385"/>
                  <a:gd name="T25" fmla="*/ 132 h 850"/>
                  <a:gd name="T26" fmla="*/ 1079 w 1385"/>
                  <a:gd name="T27" fmla="*/ 77 h 850"/>
                  <a:gd name="T28" fmla="*/ 961 w 1385"/>
                  <a:gd name="T29" fmla="*/ 35 h 850"/>
                  <a:gd name="T30" fmla="*/ 831 w 1385"/>
                  <a:gd name="T31" fmla="*/ 9 h 850"/>
                  <a:gd name="T32" fmla="*/ 692 w 1385"/>
                  <a:gd name="T33" fmla="*/ 0 h 850"/>
                  <a:gd name="T34" fmla="*/ 553 w 1385"/>
                  <a:gd name="T35" fmla="*/ 9 h 850"/>
                  <a:gd name="T36" fmla="*/ 423 w 1385"/>
                  <a:gd name="T37" fmla="*/ 35 h 850"/>
                  <a:gd name="T38" fmla="*/ 305 w 1385"/>
                  <a:gd name="T39" fmla="*/ 77 h 850"/>
                  <a:gd name="T40" fmla="*/ 203 w 1385"/>
                  <a:gd name="T41" fmla="*/ 132 h 850"/>
                  <a:gd name="T42" fmla="*/ 118 w 1385"/>
                  <a:gd name="T43" fmla="*/ 197 h 850"/>
                  <a:gd name="T44" fmla="*/ 54 w 1385"/>
                  <a:gd name="T45" fmla="*/ 272 h 850"/>
                  <a:gd name="T46" fmla="*/ 14 w 1385"/>
                  <a:gd name="T47" fmla="*/ 354 h 850"/>
                  <a:gd name="T48" fmla="*/ 0 w 1385"/>
                  <a:gd name="T49" fmla="*/ 441 h 850"/>
                  <a:gd name="T50" fmla="*/ 14 w 1385"/>
                  <a:gd name="T51" fmla="*/ 526 h 850"/>
                  <a:gd name="T52" fmla="*/ 53 w 1385"/>
                  <a:gd name="T53" fmla="*/ 604 h 850"/>
                  <a:gd name="T54" fmla="*/ 118 w 1385"/>
                  <a:gd name="T55" fmla="*/ 674 h 850"/>
                  <a:gd name="T56" fmla="*/ 202 w 1385"/>
                  <a:gd name="T57" fmla="*/ 734 h 850"/>
                  <a:gd name="T58" fmla="*/ 303 w 1385"/>
                  <a:gd name="T59" fmla="*/ 783 h 850"/>
                  <a:gd name="T60" fmla="*/ 421 w 1385"/>
                  <a:gd name="T61" fmla="*/ 820 h 850"/>
                  <a:gd name="T62" fmla="*/ 551 w 1385"/>
                  <a:gd name="T63" fmla="*/ 843 h 850"/>
                  <a:gd name="T64" fmla="*/ 690 w 1385"/>
                  <a:gd name="T65" fmla="*/ 850 h 850"/>
                  <a:gd name="T66" fmla="*/ 690 w 1385"/>
                  <a:gd name="T67" fmla="*/ 850 h 85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385"/>
                  <a:gd name="T103" fmla="*/ 0 h 850"/>
                  <a:gd name="T104" fmla="*/ 1385 w 1385"/>
                  <a:gd name="T105" fmla="*/ 850 h 85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385" h="850">
                    <a:moveTo>
                      <a:pt x="690" y="850"/>
                    </a:moveTo>
                    <a:lnTo>
                      <a:pt x="829" y="843"/>
                    </a:lnTo>
                    <a:lnTo>
                      <a:pt x="959" y="820"/>
                    </a:lnTo>
                    <a:lnTo>
                      <a:pt x="1078" y="783"/>
                    </a:lnTo>
                    <a:lnTo>
                      <a:pt x="1181" y="734"/>
                    </a:lnTo>
                    <a:lnTo>
                      <a:pt x="1266" y="674"/>
                    </a:lnTo>
                    <a:lnTo>
                      <a:pt x="1330" y="604"/>
                    </a:lnTo>
                    <a:lnTo>
                      <a:pt x="1370" y="526"/>
                    </a:lnTo>
                    <a:lnTo>
                      <a:pt x="1385" y="441"/>
                    </a:lnTo>
                    <a:lnTo>
                      <a:pt x="1370" y="354"/>
                    </a:lnTo>
                    <a:lnTo>
                      <a:pt x="1330" y="272"/>
                    </a:lnTo>
                    <a:lnTo>
                      <a:pt x="1266" y="197"/>
                    </a:lnTo>
                    <a:lnTo>
                      <a:pt x="1182" y="132"/>
                    </a:lnTo>
                    <a:lnTo>
                      <a:pt x="1079" y="77"/>
                    </a:lnTo>
                    <a:lnTo>
                      <a:pt x="961" y="35"/>
                    </a:lnTo>
                    <a:lnTo>
                      <a:pt x="831" y="9"/>
                    </a:lnTo>
                    <a:lnTo>
                      <a:pt x="692" y="0"/>
                    </a:lnTo>
                    <a:lnTo>
                      <a:pt x="553" y="9"/>
                    </a:lnTo>
                    <a:lnTo>
                      <a:pt x="423" y="35"/>
                    </a:lnTo>
                    <a:lnTo>
                      <a:pt x="305" y="77"/>
                    </a:lnTo>
                    <a:lnTo>
                      <a:pt x="203" y="132"/>
                    </a:lnTo>
                    <a:lnTo>
                      <a:pt x="118" y="197"/>
                    </a:lnTo>
                    <a:lnTo>
                      <a:pt x="54" y="272"/>
                    </a:lnTo>
                    <a:lnTo>
                      <a:pt x="14" y="354"/>
                    </a:lnTo>
                    <a:lnTo>
                      <a:pt x="0" y="441"/>
                    </a:lnTo>
                    <a:lnTo>
                      <a:pt x="14" y="526"/>
                    </a:lnTo>
                    <a:lnTo>
                      <a:pt x="53" y="604"/>
                    </a:lnTo>
                    <a:lnTo>
                      <a:pt x="118" y="674"/>
                    </a:lnTo>
                    <a:lnTo>
                      <a:pt x="202" y="734"/>
                    </a:lnTo>
                    <a:lnTo>
                      <a:pt x="303" y="783"/>
                    </a:lnTo>
                    <a:lnTo>
                      <a:pt x="421" y="820"/>
                    </a:lnTo>
                    <a:lnTo>
                      <a:pt x="551" y="843"/>
                    </a:lnTo>
                    <a:lnTo>
                      <a:pt x="690" y="850"/>
                    </a:lnTo>
                    <a:close/>
                  </a:path>
                </a:pathLst>
              </a:custGeom>
              <a:solidFill>
                <a:srgbClr val="FFF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74" name="Freeform 308"/>
              <p:cNvSpPr>
                <a:spLocks/>
              </p:cNvSpPr>
              <p:nvPr/>
            </p:nvSpPr>
            <p:spPr bwMode="auto">
              <a:xfrm>
                <a:off x="6512" y="3515"/>
                <a:ext cx="1416" cy="443"/>
              </a:xfrm>
              <a:custGeom>
                <a:avLst/>
                <a:gdLst>
                  <a:gd name="T0" fmla="*/ 13 w 1416"/>
                  <a:gd name="T1" fmla="*/ 174 h 443"/>
                  <a:gd name="T2" fmla="*/ 107 w 1416"/>
                  <a:gd name="T3" fmla="*/ 163 h 443"/>
                  <a:gd name="T4" fmla="*/ 246 w 1416"/>
                  <a:gd name="T5" fmla="*/ 146 h 443"/>
                  <a:gd name="T6" fmla="*/ 386 w 1416"/>
                  <a:gd name="T7" fmla="*/ 127 h 443"/>
                  <a:gd name="T8" fmla="*/ 484 w 1416"/>
                  <a:gd name="T9" fmla="*/ 109 h 443"/>
                  <a:gd name="T10" fmla="*/ 561 w 1416"/>
                  <a:gd name="T11" fmla="*/ 106 h 443"/>
                  <a:gd name="T12" fmla="*/ 620 w 1416"/>
                  <a:gd name="T13" fmla="*/ 111 h 443"/>
                  <a:gd name="T14" fmla="*/ 653 w 1416"/>
                  <a:gd name="T15" fmla="*/ 118 h 443"/>
                  <a:gd name="T16" fmla="*/ 659 w 1416"/>
                  <a:gd name="T17" fmla="*/ 120 h 443"/>
                  <a:gd name="T18" fmla="*/ 672 w 1416"/>
                  <a:gd name="T19" fmla="*/ 123 h 443"/>
                  <a:gd name="T20" fmla="*/ 696 w 1416"/>
                  <a:gd name="T21" fmla="*/ 126 h 443"/>
                  <a:gd name="T22" fmla="*/ 728 w 1416"/>
                  <a:gd name="T23" fmla="*/ 128 h 443"/>
                  <a:gd name="T24" fmla="*/ 774 w 1416"/>
                  <a:gd name="T25" fmla="*/ 121 h 443"/>
                  <a:gd name="T26" fmla="*/ 883 w 1416"/>
                  <a:gd name="T27" fmla="*/ 91 h 443"/>
                  <a:gd name="T28" fmla="*/ 1016 w 1416"/>
                  <a:gd name="T29" fmla="*/ 50 h 443"/>
                  <a:gd name="T30" fmla="*/ 1123 w 1416"/>
                  <a:gd name="T31" fmla="*/ 18 h 443"/>
                  <a:gd name="T32" fmla="*/ 1168 w 1416"/>
                  <a:gd name="T33" fmla="*/ 8 h 443"/>
                  <a:gd name="T34" fmla="*/ 1213 w 1416"/>
                  <a:gd name="T35" fmla="*/ 3 h 443"/>
                  <a:gd name="T36" fmla="*/ 1257 w 1416"/>
                  <a:gd name="T37" fmla="*/ 0 h 443"/>
                  <a:gd name="T38" fmla="*/ 1286 w 1416"/>
                  <a:gd name="T39" fmla="*/ 0 h 443"/>
                  <a:gd name="T40" fmla="*/ 1293 w 1416"/>
                  <a:gd name="T41" fmla="*/ 1 h 443"/>
                  <a:gd name="T42" fmla="*/ 1310 w 1416"/>
                  <a:gd name="T43" fmla="*/ 8 h 443"/>
                  <a:gd name="T44" fmla="*/ 1334 w 1416"/>
                  <a:gd name="T45" fmla="*/ 19 h 443"/>
                  <a:gd name="T46" fmla="*/ 1357 w 1416"/>
                  <a:gd name="T47" fmla="*/ 29 h 443"/>
                  <a:gd name="T48" fmla="*/ 1377 w 1416"/>
                  <a:gd name="T49" fmla="*/ 41 h 443"/>
                  <a:gd name="T50" fmla="*/ 1398 w 1416"/>
                  <a:gd name="T51" fmla="*/ 85 h 443"/>
                  <a:gd name="T52" fmla="*/ 1414 w 1416"/>
                  <a:gd name="T53" fmla="*/ 149 h 443"/>
                  <a:gd name="T54" fmla="*/ 1413 w 1416"/>
                  <a:gd name="T55" fmla="*/ 215 h 443"/>
                  <a:gd name="T56" fmla="*/ 1385 w 1416"/>
                  <a:gd name="T57" fmla="*/ 272 h 443"/>
                  <a:gd name="T58" fmla="*/ 1328 w 1416"/>
                  <a:gd name="T59" fmla="*/ 336 h 443"/>
                  <a:gd name="T60" fmla="*/ 1265 w 1416"/>
                  <a:gd name="T61" fmla="*/ 398 h 443"/>
                  <a:gd name="T62" fmla="*/ 1221 w 1416"/>
                  <a:gd name="T63" fmla="*/ 437 h 443"/>
                  <a:gd name="T64" fmla="*/ 87 w 1416"/>
                  <a:gd name="T65" fmla="*/ 331 h 443"/>
                  <a:gd name="T66" fmla="*/ 0 w 1416"/>
                  <a:gd name="T67" fmla="*/ 175 h 44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416"/>
                  <a:gd name="T103" fmla="*/ 0 h 443"/>
                  <a:gd name="T104" fmla="*/ 1416 w 1416"/>
                  <a:gd name="T105" fmla="*/ 443 h 44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416" h="443">
                    <a:moveTo>
                      <a:pt x="0" y="175"/>
                    </a:moveTo>
                    <a:lnTo>
                      <a:pt x="13" y="174"/>
                    </a:lnTo>
                    <a:lnTo>
                      <a:pt x="51" y="170"/>
                    </a:lnTo>
                    <a:lnTo>
                      <a:pt x="107" y="163"/>
                    </a:lnTo>
                    <a:lnTo>
                      <a:pt x="174" y="156"/>
                    </a:lnTo>
                    <a:lnTo>
                      <a:pt x="246" y="146"/>
                    </a:lnTo>
                    <a:lnTo>
                      <a:pt x="319" y="136"/>
                    </a:lnTo>
                    <a:lnTo>
                      <a:pt x="386" y="127"/>
                    </a:lnTo>
                    <a:lnTo>
                      <a:pt x="441" y="117"/>
                    </a:lnTo>
                    <a:lnTo>
                      <a:pt x="484" y="109"/>
                    </a:lnTo>
                    <a:lnTo>
                      <a:pt x="525" y="106"/>
                    </a:lnTo>
                    <a:lnTo>
                      <a:pt x="561" y="106"/>
                    </a:lnTo>
                    <a:lnTo>
                      <a:pt x="594" y="108"/>
                    </a:lnTo>
                    <a:lnTo>
                      <a:pt x="620" y="111"/>
                    </a:lnTo>
                    <a:lnTo>
                      <a:pt x="640" y="115"/>
                    </a:lnTo>
                    <a:lnTo>
                      <a:pt x="653" y="118"/>
                    </a:lnTo>
                    <a:lnTo>
                      <a:pt x="658" y="120"/>
                    </a:lnTo>
                    <a:lnTo>
                      <a:pt x="659" y="120"/>
                    </a:lnTo>
                    <a:lnTo>
                      <a:pt x="664" y="121"/>
                    </a:lnTo>
                    <a:lnTo>
                      <a:pt x="672" y="123"/>
                    </a:lnTo>
                    <a:lnTo>
                      <a:pt x="683" y="125"/>
                    </a:lnTo>
                    <a:lnTo>
                      <a:pt x="696" y="126"/>
                    </a:lnTo>
                    <a:lnTo>
                      <a:pt x="711" y="127"/>
                    </a:lnTo>
                    <a:lnTo>
                      <a:pt x="728" y="128"/>
                    </a:lnTo>
                    <a:lnTo>
                      <a:pt x="745" y="127"/>
                    </a:lnTo>
                    <a:lnTo>
                      <a:pt x="774" y="121"/>
                    </a:lnTo>
                    <a:lnTo>
                      <a:pt x="823" y="108"/>
                    </a:lnTo>
                    <a:lnTo>
                      <a:pt x="883" y="91"/>
                    </a:lnTo>
                    <a:lnTo>
                      <a:pt x="950" y="70"/>
                    </a:lnTo>
                    <a:lnTo>
                      <a:pt x="1016" y="50"/>
                    </a:lnTo>
                    <a:lnTo>
                      <a:pt x="1077" y="32"/>
                    </a:lnTo>
                    <a:lnTo>
                      <a:pt x="1123" y="18"/>
                    </a:lnTo>
                    <a:lnTo>
                      <a:pt x="1150" y="12"/>
                    </a:lnTo>
                    <a:lnTo>
                      <a:pt x="1168" y="8"/>
                    </a:lnTo>
                    <a:lnTo>
                      <a:pt x="1189" y="5"/>
                    </a:lnTo>
                    <a:lnTo>
                      <a:pt x="1213" y="3"/>
                    </a:lnTo>
                    <a:lnTo>
                      <a:pt x="1236" y="2"/>
                    </a:lnTo>
                    <a:lnTo>
                      <a:pt x="1257" y="0"/>
                    </a:lnTo>
                    <a:lnTo>
                      <a:pt x="1275" y="0"/>
                    </a:lnTo>
                    <a:lnTo>
                      <a:pt x="1286" y="0"/>
                    </a:lnTo>
                    <a:lnTo>
                      <a:pt x="1291" y="0"/>
                    </a:lnTo>
                    <a:lnTo>
                      <a:pt x="1293" y="1"/>
                    </a:lnTo>
                    <a:lnTo>
                      <a:pt x="1300" y="4"/>
                    </a:lnTo>
                    <a:lnTo>
                      <a:pt x="1310" y="8"/>
                    </a:lnTo>
                    <a:lnTo>
                      <a:pt x="1321" y="14"/>
                    </a:lnTo>
                    <a:lnTo>
                      <a:pt x="1334" y="19"/>
                    </a:lnTo>
                    <a:lnTo>
                      <a:pt x="1347" y="24"/>
                    </a:lnTo>
                    <a:lnTo>
                      <a:pt x="1357" y="29"/>
                    </a:lnTo>
                    <a:lnTo>
                      <a:pt x="1368" y="33"/>
                    </a:lnTo>
                    <a:lnTo>
                      <a:pt x="1377" y="41"/>
                    </a:lnTo>
                    <a:lnTo>
                      <a:pt x="1388" y="58"/>
                    </a:lnTo>
                    <a:lnTo>
                      <a:pt x="1398" y="85"/>
                    </a:lnTo>
                    <a:lnTo>
                      <a:pt x="1407" y="116"/>
                    </a:lnTo>
                    <a:lnTo>
                      <a:pt x="1414" y="149"/>
                    </a:lnTo>
                    <a:lnTo>
                      <a:pt x="1416" y="183"/>
                    </a:lnTo>
                    <a:lnTo>
                      <a:pt x="1413" y="215"/>
                    </a:lnTo>
                    <a:lnTo>
                      <a:pt x="1404" y="244"/>
                    </a:lnTo>
                    <a:lnTo>
                      <a:pt x="1385" y="272"/>
                    </a:lnTo>
                    <a:lnTo>
                      <a:pt x="1358" y="303"/>
                    </a:lnTo>
                    <a:lnTo>
                      <a:pt x="1328" y="336"/>
                    </a:lnTo>
                    <a:lnTo>
                      <a:pt x="1295" y="369"/>
                    </a:lnTo>
                    <a:lnTo>
                      <a:pt x="1265" y="398"/>
                    </a:lnTo>
                    <a:lnTo>
                      <a:pt x="1239" y="421"/>
                    </a:lnTo>
                    <a:lnTo>
                      <a:pt x="1221" y="437"/>
                    </a:lnTo>
                    <a:lnTo>
                      <a:pt x="1215" y="443"/>
                    </a:lnTo>
                    <a:lnTo>
                      <a:pt x="87" y="331"/>
                    </a:lnTo>
                    <a:lnTo>
                      <a:pt x="0" y="175"/>
                    </a:lnTo>
                    <a:close/>
                  </a:path>
                </a:pathLst>
              </a:custGeom>
              <a:solidFill>
                <a:srgbClr val="E6E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75" name="Freeform 309"/>
              <p:cNvSpPr>
                <a:spLocks/>
              </p:cNvSpPr>
              <p:nvPr/>
            </p:nvSpPr>
            <p:spPr bwMode="auto">
              <a:xfrm>
                <a:off x="6543" y="3780"/>
                <a:ext cx="1322" cy="305"/>
              </a:xfrm>
              <a:custGeom>
                <a:avLst/>
                <a:gdLst>
                  <a:gd name="T0" fmla="*/ 0 w 1322"/>
                  <a:gd name="T1" fmla="*/ 38 h 305"/>
                  <a:gd name="T2" fmla="*/ 11 w 1322"/>
                  <a:gd name="T3" fmla="*/ 36 h 305"/>
                  <a:gd name="T4" fmla="*/ 43 w 1322"/>
                  <a:gd name="T5" fmla="*/ 31 h 305"/>
                  <a:gd name="T6" fmla="*/ 89 w 1322"/>
                  <a:gd name="T7" fmla="*/ 25 h 305"/>
                  <a:gd name="T8" fmla="*/ 145 w 1322"/>
                  <a:gd name="T9" fmla="*/ 18 h 305"/>
                  <a:gd name="T10" fmla="*/ 201 w 1322"/>
                  <a:gd name="T11" fmla="*/ 10 h 305"/>
                  <a:gd name="T12" fmla="*/ 255 w 1322"/>
                  <a:gd name="T13" fmla="*/ 4 h 305"/>
                  <a:gd name="T14" fmla="*/ 300 w 1322"/>
                  <a:gd name="T15" fmla="*/ 0 h 305"/>
                  <a:gd name="T16" fmla="*/ 330 w 1322"/>
                  <a:gd name="T17" fmla="*/ 0 h 305"/>
                  <a:gd name="T18" fmla="*/ 349 w 1322"/>
                  <a:gd name="T19" fmla="*/ 2 h 305"/>
                  <a:gd name="T20" fmla="*/ 369 w 1322"/>
                  <a:gd name="T21" fmla="*/ 8 h 305"/>
                  <a:gd name="T22" fmla="*/ 389 w 1322"/>
                  <a:gd name="T23" fmla="*/ 14 h 305"/>
                  <a:gd name="T24" fmla="*/ 413 w 1322"/>
                  <a:gd name="T25" fmla="*/ 22 h 305"/>
                  <a:gd name="T26" fmla="*/ 438 w 1322"/>
                  <a:gd name="T27" fmla="*/ 27 h 305"/>
                  <a:gd name="T28" fmla="*/ 469 w 1322"/>
                  <a:gd name="T29" fmla="*/ 34 h 305"/>
                  <a:gd name="T30" fmla="*/ 504 w 1322"/>
                  <a:gd name="T31" fmla="*/ 39 h 305"/>
                  <a:gd name="T32" fmla="*/ 547 w 1322"/>
                  <a:gd name="T33" fmla="*/ 41 h 305"/>
                  <a:gd name="T34" fmla="*/ 592 w 1322"/>
                  <a:gd name="T35" fmla="*/ 41 h 305"/>
                  <a:gd name="T36" fmla="*/ 638 w 1322"/>
                  <a:gd name="T37" fmla="*/ 39 h 305"/>
                  <a:gd name="T38" fmla="*/ 684 w 1322"/>
                  <a:gd name="T39" fmla="*/ 36 h 305"/>
                  <a:gd name="T40" fmla="*/ 731 w 1322"/>
                  <a:gd name="T41" fmla="*/ 33 h 305"/>
                  <a:gd name="T42" fmla="*/ 776 w 1322"/>
                  <a:gd name="T43" fmla="*/ 31 h 305"/>
                  <a:gd name="T44" fmla="*/ 821 w 1322"/>
                  <a:gd name="T45" fmla="*/ 30 h 305"/>
                  <a:gd name="T46" fmla="*/ 865 w 1322"/>
                  <a:gd name="T47" fmla="*/ 31 h 305"/>
                  <a:gd name="T48" fmla="*/ 907 w 1322"/>
                  <a:gd name="T49" fmla="*/ 36 h 305"/>
                  <a:gd name="T50" fmla="*/ 954 w 1322"/>
                  <a:gd name="T51" fmla="*/ 41 h 305"/>
                  <a:gd name="T52" fmla="*/ 1015 w 1322"/>
                  <a:gd name="T53" fmla="*/ 46 h 305"/>
                  <a:gd name="T54" fmla="*/ 1083 w 1322"/>
                  <a:gd name="T55" fmla="*/ 51 h 305"/>
                  <a:gd name="T56" fmla="*/ 1153 w 1322"/>
                  <a:gd name="T57" fmla="*/ 55 h 305"/>
                  <a:gd name="T58" fmla="*/ 1218 w 1322"/>
                  <a:gd name="T59" fmla="*/ 57 h 305"/>
                  <a:gd name="T60" fmla="*/ 1271 w 1322"/>
                  <a:gd name="T61" fmla="*/ 60 h 305"/>
                  <a:gd name="T62" fmla="*/ 1308 w 1322"/>
                  <a:gd name="T63" fmla="*/ 61 h 305"/>
                  <a:gd name="T64" fmla="*/ 1322 w 1322"/>
                  <a:gd name="T65" fmla="*/ 62 h 305"/>
                  <a:gd name="T66" fmla="*/ 1313 w 1322"/>
                  <a:gd name="T67" fmla="*/ 71 h 305"/>
                  <a:gd name="T68" fmla="*/ 1288 w 1322"/>
                  <a:gd name="T69" fmla="*/ 101 h 305"/>
                  <a:gd name="T70" fmla="*/ 1242 w 1322"/>
                  <a:gd name="T71" fmla="*/ 141 h 305"/>
                  <a:gd name="T72" fmla="*/ 1176 w 1322"/>
                  <a:gd name="T73" fmla="*/ 185 h 305"/>
                  <a:gd name="T74" fmla="*/ 1086 w 1322"/>
                  <a:gd name="T75" fmla="*/ 230 h 305"/>
                  <a:gd name="T76" fmla="*/ 971 w 1322"/>
                  <a:gd name="T77" fmla="*/ 270 h 305"/>
                  <a:gd name="T78" fmla="*/ 828 w 1322"/>
                  <a:gd name="T79" fmla="*/ 297 h 305"/>
                  <a:gd name="T80" fmla="*/ 657 w 1322"/>
                  <a:gd name="T81" fmla="*/ 305 h 305"/>
                  <a:gd name="T82" fmla="*/ 485 w 1322"/>
                  <a:gd name="T83" fmla="*/ 292 h 305"/>
                  <a:gd name="T84" fmla="*/ 343 w 1322"/>
                  <a:gd name="T85" fmla="*/ 261 h 305"/>
                  <a:gd name="T86" fmla="*/ 229 w 1322"/>
                  <a:gd name="T87" fmla="*/ 219 h 305"/>
                  <a:gd name="T88" fmla="*/ 141 w 1322"/>
                  <a:gd name="T89" fmla="*/ 170 h 305"/>
                  <a:gd name="T90" fmla="*/ 76 w 1322"/>
                  <a:gd name="T91" fmla="*/ 120 h 305"/>
                  <a:gd name="T92" fmla="*/ 32 w 1322"/>
                  <a:gd name="T93" fmla="*/ 79 h 305"/>
                  <a:gd name="T94" fmla="*/ 7 w 1322"/>
                  <a:gd name="T95" fmla="*/ 49 h 305"/>
                  <a:gd name="T96" fmla="*/ 0 w 1322"/>
                  <a:gd name="T97" fmla="*/ 38 h 305"/>
                  <a:gd name="T98" fmla="*/ 0 w 1322"/>
                  <a:gd name="T99" fmla="*/ 38 h 30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322"/>
                  <a:gd name="T151" fmla="*/ 0 h 305"/>
                  <a:gd name="T152" fmla="*/ 1322 w 1322"/>
                  <a:gd name="T153" fmla="*/ 305 h 30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322" h="305">
                    <a:moveTo>
                      <a:pt x="0" y="38"/>
                    </a:moveTo>
                    <a:lnTo>
                      <a:pt x="11" y="36"/>
                    </a:lnTo>
                    <a:lnTo>
                      <a:pt x="43" y="31"/>
                    </a:lnTo>
                    <a:lnTo>
                      <a:pt x="89" y="25"/>
                    </a:lnTo>
                    <a:lnTo>
                      <a:pt x="145" y="18"/>
                    </a:lnTo>
                    <a:lnTo>
                      <a:pt x="201" y="10"/>
                    </a:lnTo>
                    <a:lnTo>
                      <a:pt x="255" y="4"/>
                    </a:lnTo>
                    <a:lnTo>
                      <a:pt x="300" y="0"/>
                    </a:lnTo>
                    <a:lnTo>
                      <a:pt x="330" y="0"/>
                    </a:lnTo>
                    <a:lnTo>
                      <a:pt x="349" y="2"/>
                    </a:lnTo>
                    <a:lnTo>
                      <a:pt x="369" y="8"/>
                    </a:lnTo>
                    <a:lnTo>
                      <a:pt x="389" y="14"/>
                    </a:lnTo>
                    <a:lnTo>
                      <a:pt x="413" y="22"/>
                    </a:lnTo>
                    <a:lnTo>
                      <a:pt x="438" y="27"/>
                    </a:lnTo>
                    <a:lnTo>
                      <a:pt x="469" y="34"/>
                    </a:lnTo>
                    <a:lnTo>
                      <a:pt x="504" y="39"/>
                    </a:lnTo>
                    <a:lnTo>
                      <a:pt x="547" y="41"/>
                    </a:lnTo>
                    <a:lnTo>
                      <a:pt x="592" y="41"/>
                    </a:lnTo>
                    <a:lnTo>
                      <a:pt x="638" y="39"/>
                    </a:lnTo>
                    <a:lnTo>
                      <a:pt x="684" y="36"/>
                    </a:lnTo>
                    <a:lnTo>
                      <a:pt x="731" y="33"/>
                    </a:lnTo>
                    <a:lnTo>
                      <a:pt x="776" y="31"/>
                    </a:lnTo>
                    <a:lnTo>
                      <a:pt x="821" y="30"/>
                    </a:lnTo>
                    <a:lnTo>
                      <a:pt x="865" y="31"/>
                    </a:lnTo>
                    <a:lnTo>
                      <a:pt x="907" y="36"/>
                    </a:lnTo>
                    <a:lnTo>
                      <a:pt x="954" y="41"/>
                    </a:lnTo>
                    <a:lnTo>
                      <a:pt x="1015" y="46"/>
                    </a:lnTo>
                    <a:lnTo>
                      <a:pt x="1083" y="51"/>
                    </a:lnTo>
                    <a:lnTo>
                      <a:pt x="1153" y="55"/>
                    </a:lnTo>
                    <a:lnTo>
                      <a:pt x="1218" y="57"/>
                    </a:lnTo>
                    <a:lnTo>
                      <a:pt x="1271" y="60"/>
                    </a:lnTo>
                    <a:lnTo>
                      <a:pt x="1308" y="61"/>
                    </a:lnTo>
                    <a:lnTo>
                      <a:pt x="1322" y="62"/>
                    </a:lnTo>
                    <a:lnTo>
                      <a:pt x="1313" y="71"/>
                    </a:lnTo>
                    <a:lnTo>
                      <a:pt x="1288" y="101"/>
                    </a:lnTo>
                    <a:lnTo>
                      <a:pt x="1242" y="141"/>
                    </a:lnTo>
                    <a:lnTo>
                      <a:pt x="1176" y="185"/>
                    </a:lnTo>
                    <a:lnTo>
                      <a:pt x="1086" y="230"/>
                    </a:lnTo>
                    <a:lnTo>
                      <a:pt x="971" y="270"/>
                    </a:lnTo>
                    <a:lnTo>
                      <a:pt x="828" y="297"/>
                    </a:lnTo>
                    <a:lnTo>
                      <a:pt x="657" y="305"/>
                    </a:lnTo>
                    <a:lnTo>
                      <a:pt x="485" y="292"/>
                    </a:lnTo>
                    <a:lnTo>
                      <a:pt x="343" y="261"/>
                    </a:lnTo>
                    <a:lnTo>
                      <a:pt x="229" y="219"/>
                    </a:lnTo>
                    <a:lnTo>
                      <a:pt x="141" y="170"/>
                    </a:lnTo>
                    <a:lnTo>
                      <a:pt x="76" y="120"/>
                    </a:lnTo>
                    <a:lnTo>
                      <a:pt x="32" y="79"/>
                    </a:lnTo>
                    <a:lnTo>
                      <a:pt x="7" y="49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76" name="Freeform 310"/>
              <p:cNvSpPr>
                <a:spLocks/>
              </p:cNvSpPr>
              <p:nvPr/>
            </p:nvSpPr>
            <p:spPr bwMode="auto">
              <a:xfrm>
                <a:off x="7129" y="3244"/>
                <a:ext cx="263" cy="398"/>
              </a:xfrm>
              <a:custGeom>
                <a:avLst/>
                <a:gdLst>
                  <a:gd name="T0" fmla="*/ 0 w 263"/>
                  <a:gd name="T1" fmla="*/ 388 h 398"/>
                  <a:gd name="T2" fmla="*/ 3 w 263"/>
                  <a:gd name="T3" fmla="*/ 387 h 398"/>
                  <a:gd name="T4" fmla="*/ 13 w 263"/>
                  <a:gd name="T5" fmla="*/ 385 h 398"/>
                  <a:gd name="T6" fmla="*/ 30 w 263"/>
                  <a:gd name="T7" fmla="*/ 378 h 398"/>
                  <a:gd name="T8" fmla="*/ 51 w 263"/>
                  <a:gd name="T9" fmla="*/ 366 h 398"/>
                  <a:gd name="T10" fmla="*/ 76 w 263"/>
                  <a:gd name="T11" fmla="*/ 342 h 398"/>
                  <a:gd name="T12" fmla="*/ 104 w 263"/>
                  <a:gd name="T13" fmla="*/ 307 h 398"/>
                  <a:gd name="T14" fmla="*/ 133 w 263"/>
                  <a:gd name="T15" fmla="*/ 257 h 398"/>
                  <a:gd name="T16" fmla="*/ 163 w 263"/>
                  <a:gd name="T17" fmla="*/ 191 h 398"/>
                  <a:gd name="T18" fmla="*/ 187 w 263"/>
                  <a:gd name="T19" fmla="*/ 124 h 398"/>
                  <a:gd name="T20" fmla="*/ 206 w 263"/>
                  <a:gd name="T21" fmla="*/ 74 h 398"/>
                  <a:gd name="T22" fmla="*/ 218 w 263"/>
                  <a:gd name="T23" fmla="*/ 41 h 398"/>
                  <a:gd name="T24" fmla="*/ 225 w 263"/>
                  <a:gd name="T25" fmla="*/ 18 h 398"/>
                  <a:gd name="T26" fmla="*/ 229 w 263"/>
                  <a:gd name="T27" fmla="*/ 0 h 398"/>
                  <a:gd name="T28" fmla="*/ 229 w 263"/>
                  <a:gd name="T29" fmla="*/ 1 h 398"/>
                  <a:gd name="T30" fmla="*/ 263 w 263"/>
                  <a:gd name="T31" fmla="*/ 8 h 398"/>
                  <a:gd name="T32" fmla="*/ 259 w 263"/>
                  <a:gd name="T33" fmla="*/ 21 h 398"/>
                  <a:gd name="T34" fmla="*/ 251 w 263"/>
                  <a:gd name="T35" fmla="*/ 58 h 398"/>
                  <a:gd name="T36" fmla="*/ 233 w 263"/>
                  <a:gd name="T37" fmla="*/ 112 h 398"/>
                  <a:gd name="T38" fmla="*/ 208 w 263"/>
                  <a:gd name="T39" fmla="*/ 176 h 398"/>
                  <a:gd name="T40" fmla="*/ 174 w 263"/>
                  <a:gd name="T41" fmla="*/ 244 h 398"/>
                  <a:gd name="T42" fmla="*/ 130 w 263"/>
                  <a:gd name="T43" fmla="*/ 307 h 398"/>
                  <a:gd name="T44" fmla="*/ 75 w 263"/>
                  <a:gd name="T45" fmla="*/ 361 h 398"/>
                  <a:gd name="T46" fmla="*/ 8 w 263"/>
                  <a:gd name="T47" fmla="*/ 398 h 398"/>
                  <a:gd name="T48" fmla="*/ 0 w 263"/>
                  <a:gd name="T49" fmla="*/ 388 h 398"/>
                  <a:gd name="T50" fmla="*/ 0 w 263"/>
                  <a:gd name="T51" fmla="*/ 388 h 39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63"/>
                  <a:gd name="T79" fmla="*/ 0 h 398"/>
                  <a:gd name="T80" fmla="*/ 263 w 263"/>
                  <a:gd name="T81" fmla="*/ 398 h 39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63" h="398">
                    <a:moveTo>
                      <a:pt x="0" y="388"/>
                    </a:moveTo>
                    <a:lnTo>
                      <a:pt x="3" y="387"/>
                    </a:lnTo>
                    <a:lnTo>
                      <a:pt x="13" y="385"/>
                    </a:lnTo>
                    <a:lnTo>
                      <a:pt x="30" y="378"/>
                    </a:lnTo>
                    <a:lnTo>
                      <a:pt x="51" y="366"/>
                    </a:lnTo>
                    <a:lnTo>
                      <a:pt x="76" y="342"/>
                    </a:lnTo>
                    <a:lnTo>
                      <a:pt x="104" y="307"/>
                    </a:lnTo>
                    <a:lnTo>
                      <a:pt x="133" y="257"/>
                    </a:lnTo>
                    <a:lnTo>
                      <a:pt x="163" y="191"/>
                    </a:lnTo>
                    <a:lnTo>
                      <a:pt x="187" y="124"/>
                    </a:lnTo>
                    <a:lnTo>
                      <a:pt x="206" y="74"/>
                    </a:lnTo>
                    <a:lnTo>
                      <a:pt x="218" y="41"/>
                    </a:lnTo>
                    <a:lnTo>
                      <a:pt x="225" y="18"/>
                    </a:lnTo>
                    <a:lnTo>
                      <a:pt x="229" y="0"/>
                    </a:lnTo>
                    <a:lnTo>
                      <a:pt x="229" y="1"/>
                    </a:lnTo>
                    <a:lnTo>
                      <a:pt x="263" y="8"/>
                    </a:lnTo>
                    <a:lnTo>
                      <a:pt x="259" y="21"/>
                    </a:lnTo>
                    <a:lnTo>
                      <a:pt x="251" y="58"/>
                    </a:lnTo>
                    <a:lnTo>
                      <a:pt x="233" y="112"/>
                    </a:lnTo>
                    <a:lnTo>
                      <a:pt x="208" y="176"/>
                    </a:lnTo>
                    <a:lnTo>
                      <a:pt x="174" y="244"/>
                    </a:lnTo>
                    <a:lnTo>
                      <a:pt x="130" y="307"/>
                    </a:lnTo>
                    <a:lnTo>
                      <a:pt x="75" y="361"/>
                    </a:lnTo>
                    <a:lnTo>
                      <a:pt x="8" y="398"/>
                    </a:lnTo>
                    <a:lnTo>
                      <a:pt x="0" y="388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77" name="Freeform 311"/>
              <p:cNvSpPr>
                <a:spLocks/>
              </p:cNvSpPr>
              <p:nvPr/>
            </p:nvSpPr>
            <p:spPr bwMode="auto">
              <a:xfrm>
                <a:off x="7085" y="3237"/>
                <a:ext cx="78" cy="179"/>
              </a:xfrm>
              <a:custGeom>
                <a:avLst/>
                <a:gdLst>
                  <a:gd name="T0" fmla="*/ 0 w 78"/>
                  <a:gd name="T1" fmla="*/ 164 h 179"/>
                  <a:gd name="T2" fmla="*/ 1 w 78"/>
                  <a:gd name="T3" fmla="*/ 159 h 179"/>
                  <a:gd name="T4" fmla="*/ 5 w 78"/>
                  <a:gd name="T5" fmla="*/ 147 h 179"/>
                  <a:gd name="T6" fmla="*/ 10 w 78"/>
                  <a:gd name="T7" fmla="*/ 129 h 179"/>
                  <a:gd name="T8" fmla="*/ 18 w 78"/>
                  <a:gd name="T9" fmla="*/ 106 h 179"/>
                  <a:gd name="T10" fmla="*/ 23 w 78"/>
                  <a:gd name="T11" fmla="*/ 81 h 179"/>
                  <a:gd name="T12" fmla="*/ 30 w 78"/>
                  <a:gd name="T13" fmla="*/ 56 h 179"/>
                  <a:gd name="T14" fmla="*/ 34 w 78"/>
                  <a:gd name="T15" fmla="*/ 29 h 179"/>
                  <a:gd name="T16" fmla="*/ 37 w 78"/>
                  <a:gd name="T17" fmla="*/ 8 h 179"/>
                  <a:gd name="T18" fmla="*/ 39 w 78"/>
                  <a:gd name="T19" fmla="*/ 3 h 179"/>
                  <a:gd name="T20" fmla="*/ 43 w 78"/>
                  <a:gd name="T21" fmla="*/ 1 h 179"/>
                  <a:gd name="T22" fmla="*/ 50 w 78"/>
                  <a:gd name="T23" fmla="*/ 0 h 179"/>
                  <a:gd name="T24" fmla="*/ 57 w 78"/>
                  <a:gd name="T25" fmla="*/ 2 h 179"/>
                  <a:gd name="T26" fmla="*/ 64 w 78"/>
                  <a:gd name="T27" fmla="*/ 3 h 179"/>
                  <a:gd name="T28" fmla="*/ 71 w 78"/>
                  <a:gd name="T29" fmla="*/ 5 h 179"/>
                  <a:gd name="T30" fmla="*/ 76 w 78"/>
                  <a:gd name="T31" fmla="*/ 6 h 179"/>
                  <a:gd name="T32" fmla="*/ 78 w 78"/>
                  <a:gd name="T33" fmla="*/ 7 h 179"/>
                  <a:gd name="T34" fmla="*/ 76 w 78"/>
                  <a:gd name="T35" fmla="*/ 14 h 179"/>
                  <a:gd name="T36" fmla="*/ 69 w 78"/>
                  <a:gd name="T37" fmla="*/ 30 h 179"/>
                  <a:gd name="T38" fmla="*/ 59 w 78"/>
                  <a:gd name="T39" fmla="*/ 56 h 179"/>
                  <a:gd name="T40" fmla="*/ 49 w 78"/>
                  <a:gd name="T41" fmla="*/ 86 h 179"/>
                  <a:gd name="T42" fmla="*/ 36 w 78"/>
                  <a:gd name="T43" fmla="*/ 116 h 179"/>
                  <a:gd name="T44" fmla="*/ 24 w 78"/>
                  <a:gd name="T45" fmla="*/ 143 h 179"/>
                  <a:gd name="T46" fmla="*/ 13 w 78"/>
                  <a:gd name="T47" fmla="*/ 165 h 179"/>
                  <a:gd name="T48" fmla="*/ 4 w 78"/>
                  <a:gd name="T49" fmla="*/ 179 h 179"/>
                  <a:gd name="T50" fmla="*/ 0 w 78"/>
                  <a:gd name="T51" fmla="*/ 164 h 179"/>
                  <a:gd name="T52" fmla="*/ 0 w 78"/>
                  <a:gd name="T53" fmla="*/ 164 h 179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8"/>
                  <a:gd name="T82" fmla="*/ 0 h 179"/>
                  <a:gd name="T83" fmla="*/ 78 w 78"/>
                  <a:gd name="T84" fmla="*/ 179 h 179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8" h="179">
                    <a:moveTo>
                      <a:pt x="0" y="164"/>
                    </a:moveTo>
                    <a:lnTo>
                      <a:pt x="1" y="159"/>
                    </a:lnTo>
                    <a:lnTo>
                      <a:pt x="5" y="147"/>
                    </a:lnTo>
                    <a:lnTo>
                      <a:pt x="10" y="129"/>
                    </a:lnTo>
                    <a:lnTo>
                      <a:pt x="18" y="106"/>
                    </a:lnTo>
                    <a:lnTo>
                      <a:pt x="23" y="81"/>
                    </a:lnTo>
                    <a:lnTo>
                      <a:pt x="30" y="56"/>
                    </a:lnTo>
                    <a:lnTo>
                      <a:pt x="34" y="29"/>
                    </a:lnTo>
                    <a:lnTo>
                      <a:pt x="37" y="8"/>
                    </a:lnTo>
                    <a:lnTo>
                      <a:pt x="39" y="3"/>
                    </a:lnTo>
                    <a:lnTo>
                      <a:pt x="43" y="1"/>
                    </a:lnTo>
                    <a:lnTo>
                      <a:pt x="50" y="0"/>
                    </a:lnTo>
                    <a:lnTo>
                      <a:pt x="57" y="2"/>
                    </a:lnTo>
                    <a:lnTo>
                      <a:pt x="64" y="3"/>
                    </a:lnTo>
                    <a:lnTo>
                      <a:pt x="71" y="5"/>
                    </a:lnTo>
                    <a:lnTo>
                      <a:pt x="76" y="6"/>
                    </a:lnTo>
                    <a:lnTo>
                      <a:pt x="78" y="7"/>
                    </a:lnTo>
                    <a:lnTo>
                      <a:pt x="76" y="14"/>
                    </a:lnTo>
                    <a:lnTo>
                      <a:pt x="69" y="30"/>
                    </a:lnTo>
                    <a:lnTo>
                      <a:pt x="59" y="56"/>
                    </a:lnTo>
                    <a:lnTo>
                      <a:pt x="49" y="86"/>
                    </a:lnTo>
                    <a:lnTo>
                      <a:pt x="36" y="116"/>
                    </a:lnTo>
                    <a:lnTo>
                      <a:pt x="24" y="143"/>
                    </a:lnTo>
                    <a:lnTo>
                      <a:pt x="13" y="165"/>
                    </a:lnTo>
                    <a:lnTo>
                      <a:pt x="4" y="179"/>
                    </a:lnTo>
                    <a:lnTo>
                      <a:pt x="0" y="164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78" name="Freeform 312"/>
              <p:cNvSpPr>
                <a:spLocks/>
              </p:cNvSpPr>
              <p:nvPr/>
            </p:nvSpPr>
            <p:spPr bwMode="auto">
              <a:xfrm>
                <a:off x="6888" y="3421"/>
                <a:ext cx="204" cy="423"/>
              </a:xfrm>
              <a:custGeom>
                <a:avLst/>
                <a:gdLst>
                  <a:gd name="T0" fmla="*/ 196 w 204"/>
                  <a:gd name="T1" fmla="*/ 0 h 423"/>
                  <a:gd name="T2" fmla="*/ 193 w 204"/>
                  <a:gd name="T3" fmla="*/ 13 h 423"/>
                  <a:gd name="T4" fmla="*/ 185 w 204"/>
                  <a:gd name="T5" fmla="*/ 50 h 423"/>
                  <a:gd name="T6" fmla="*/ 175 w 204"/>
                  <a:gd name="T7" fmla="*/ 102 h 423"/>
                  <a:gd name="T8" fmla="*/ 161 w 204"/>
                  <a:gd name="T9" fmla="*/ 165 h 423"/>
                  <a:gd name="T10" fmla="*/ 145 w 204"/>
                  <a:gd name="T11" fmla="*/ 231 h 423"/>
                  <a:gd name="T12" fmla="*/ 127 w 204"/>
                  <a:gd name="T13" fmla="*/ 295 h 423"/>
                  <a:gd name="T14" fmla="*/ 107 w 204"/>
                  <a:gd name="T15" fmla="*/ 348 h 423"/>
                  <a:gd name="T16" fmla="*/ 87 w 204"/>
                  <a:gd name="T17" fmla="*/ 386 h 423"/>
                  <a:gd name="T18" fmla="*/ 68 w 204"/>
                  <a:gd name="T19" fmla="*/ 401 h 423"/>
                  <a:gd name="T20" fmla="*/ 52 w 204"/>
                  <a:gd name="T21" fmla="*/ 400 h 423"/>
                  <a:gd name="T22" fmla="*/ 37 w 204"/>
                  <a:gd name="T23" fmla="*/ 385 h 423"/>
                  <a:gd name="T24" fmla="*/ 26 w 204"/>
                  <a:gd name="T25" fmla="*/ 361 h 423"/>
                  <a:gd name="T26" fmla="*/ 16 w 204"/>
                  <a:gd name="T27" fmla="*/ 334 h 423"/>
                  <a:gd name="T28" fmla="*/ 10 w 204"/>
                  <a:gd name="T29" fmla="*/ 308 h 423"/>
                  <a:gd name="T30" fmla="*/ 6 w 204"/>
                  <a:gd name="T31" fmla="*/ 287 h 423"/>
                  <a:gd name="T32" fmla="*/ 5 w 204"/>
                  <a:gd name="T33" fmla="*/ 278 h 423"/>
                  <a:gd name="T34" fmla="*/ 5 w 204"/>
                  <a:gd name="T35" fmla="*/ 275 h 423"/>
                  <a:gd name="T36" fmla="*/ 4 w 204"/>
                  <a:gd name="T37" fmla="*/ 274 h 423"/>
                  <a:gd name="T38" fmla="*/ 3 w 204"/>
                  <a:gd name="T39" fmla="*/ 274 h 423"/>
                  <a:gd name="T40" fmla="*/ 2 w 204"/>
                  <a:gd name="T41" fmla="*/ 276 h 423"/>
                  <a:gd name="T42" fmla="*/ 0 w 204"/>
                  <a:gd name="T43" fmla="*/ 279 h 423"/>
                  <a:gd name="T44" fmla="*/ 0 w 204"/>
                  <a:gd name="T45" fmla="*/ 280 h 423"/>
                  <a:gd name="T46" fmla="*/ 0 w 204"/>
                  <a:gd name="T47" fmla="*/ 286 h 423"/>
                  <a:gd name="T48" fmla="*/ 4 w 204"/>
                  <a:gd name="T49" fmla="*/ 302 h 423"/>
                  <a:gd name="T50" fmla="*/ 8 w 204"/>
                  <a:gd name="T51" fmla="*/ 324 h 423"/>
                  <a:gd name="T52" fmla="*/ 14 w 204"/>
                  <a:gd name="T53" fmla="*/ 349 h 423"/>
                  <a:gd name="T54" fmla="*/ 23 w 204"/>
                  <a:gd name="T55" fmla="*/ 376 h 423"/>
                  <a:gd name="T56" fmla="*/ 33 w 204"/>
                  <a:gd name="T57" fmla="*/ 398 h 423"/>
                  <a:gd name="T58" fmla="*/ 45 w 204"/>
                  <a:gd name="T59" fmla="*/ 415 h 423"/>
                  <a:gd name="T60" fmla="*/ 58 w 204"/>
                  <a:gd name="T61" fmla="*/ 423 h 423"/>
                  <a:gd name="T62" fmla="*/ 75 w 204"/>
                  <a:gd name="T63" fmla="*/ 413 h 423"/>
                  <a:gd name="T64" fmla="*/ 94 w 204"/>
                  <a:gd name="T65" fmla="*/ 385 h 423"/>
                  <a:gd name="T66" fmla="*/ 115 w 204"/>
                  <a:gd name="T67" fmla="*/ 341 h 423"/>
                  <a:gd name="T68" fmla="*/ 139 w 204"/>
                  <a:gd name="T69" fmla="*/ 285 h 423"/>
                  <a:gd name="T70" fmla="*/ 160 w 204"/>
                  <a:gd name="T71" fmla="*/ 222 h 423"/>
                  <a:gd name="T72" fmla="*/ 179 w 204"/>
                  <a:gd name="T73" fmla="*/ 153 h 423"/>
                  <a:gd name="T74" fmla="*/ 194 w 204"/>
                  <a:gd name="T75" fmla="*/ 84 h 423"/>
                  <a:gd name="T76" fmla="*/ 204 w 204"/>
                  <a:gd name="T77" fmla="*/ 18 h 423"/>
                  <a:gd name="T78" fmla="*/ 196 w 204"/>
                  <a:gd name="T79" fmla="*/ 0 h 423"/>
                  <a:gd name="T80" fmla="*/ 196 w 204"/>
                  <a:gd name="T81" fmla="*/ 0 h 42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04"/>
                  <a:gd name="T124" fmla="*/ 0 h 423"/>
                  <a:gd name="T125" fmla="*/ 204 w 204"/>
                  <a:gd name="T126" fmla="*/ 423 h 42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04" h="423">
                    <a:moveTo>
                      <a:pt x="196" y="0"/>
                    </a:moveTo>
                    <a:lnTo>
                      <a:pt x="193" y="13"/>
                    </a:lnTo>
                    <a:lnTo>
                      <a:pt x="185" y="50"/>
                    </a:lnTo>
                    <a:lnTo>
                      <a:pt x="175" y="102"/>
                    </a:lnTo>
                    <a:lnTo>
                      <a:pt x="161" y="165"/>
                    </a:lnTo>
                    <a:lnTo>
                      <a:pt x="145" y="231"/>
                    </a:lnTo>
                    <a:lnTo>
                      <a:pt x="127" y="295"/>
                    </a:lnTo>
                    <a:lnTo>
                      <a:pt x="107" y="348"/>
                    </a:lnTo>
                    <a:lnTo>
                      <a:pt x="87" y="386"/>
                    </a:lnTo>
                    <a:lnTo>
                      <a:pt x="68" y="401"/>
                    </a:lnTo>
                    <a:lnTo>
                      <a:pt x="52" y="400"/>
                    </a:lnTo>
                    <a:lnTo>
                      <a:pt x="37" y="385"/>
                    </a:lnTo>
                    <a:lnTo>
                      <a:pt x="26" y="361"/>
                    </a:lnTo>
                    <a:lnTo>
                      <a:pt x="16" y="334"/>
                    </a:lnTo>
                    <a:lnTo>
                      <a:pt x="10" y="308"/>
                    </a:lnTo>
                    <a:lnTo>
                      <a:pt x="6" y="287"/>
                    </a:lnTo>
                    <a:lnTo>
                      <a:pt x="5" y="278"/>
                    </a:lnTo>
                    <a:lnTo>
                      <a:pt x="5" y="275"/>
                    </a:lnTo>
                    <a:lnTo>
                      <a:pt x="4" y="274"/>
                    </a:lnTo>
                    <a:lnTo>
                      <a:pt x="3" y="274"/>
                    </a:lnTo>
                    <a:lnTo>
                      <a:pt x="2" y="276"/>
                    </a:lnTo>
                    <a:lnTo>
                      <a:pt x="0" y="279"/>
                    </a:lnTo>
                    <a:lnTo>
                      <a:pt x="0" y="280"/>
                    </a:lnTo>
                    <a:lnTo>
                      <a:pt x="0" y="286"/>
                    </a:lnTo>
                    <a:lnTo>
                      <a:pt x="4" y="302"/>
                    </a:lnTo>
                    <a:lnTo>
                      <a:pt x="8" y="324"/>
                    </a:lnTo>
                    <a:lnTo>
                      <a:pt x="14" y="349"/>
                    </a:lnTo>
                    <a:lnTo>
                      <a:pt x="23" y="376"/>
                    </a:lnTo>
                    <a:lnTo>
                      <a:pt x="33" y="398"/>
                    </a:lnTo>
                    <a:lnTo>
                      <a:pt x="45" y="415"/>
                    </a:lnTo>
                    <a:lnTo>
                      <a:pt x="58" y="423"/>
                    </a:lnTo>
                    <a:lnTo>
                      <a:pt x="75" y="413"/>
                    </a:lnTo>
                    <a:lnTo>
                      <a:pt x="94" y="385"/>
                    </a:lnTo>
                    <a:lnTo>
                      <a:pt x="115" y="341"/>
                    </a:lnTo>
                    <a:lnTo>
                      <a:pt x="139" y="285"/>
                    </a:lnTo>
                    <a:lnTo>
                      <a:pt x="160" y="222"/>
                    </a:lnTo>
                    <a:lnTo>
                      <a:pt x="179" y="153"/>
                    </a:lnTo>
                    <a:lnTo>
                      <a:pt x="194" y="84"/>
                    </a:lnTo>
                    <a:lnTo>
                      <a:pt x="204" y="18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79" name="Freeform 313"/>
              <p:cNvSpPr>
                <a:spLocks/>
              </p:cNvSpPr>
              <p:nvPr/>
            </p:nvSpPr>
            <p:spPr bwMode="auto">
              <a:xfrm>
                <a:off x="7014" y="3450"/>
                <a:ext cx="245" cy="412"/>
              </a:xfrm>
              <a:custGeom>
                <a:avLst/>
                <a:gdLst>
                  <a:gd name="T0" fmla="*/ 0 w 245"/>
                  <a:gd name="T1" fmla="*/ 367 h 412"/>
                  <a:gd name="T2" fmla="*/ 1 w 245"/>
                  <a:gd name="T3" fmla="*/ 370 h 412"/>
                  <a:gd name="T4" fmla="*/ 6 w 245"/>
                  <a:gd name="T5" fmla="*/ 378 h 412"/>
                  <a:gd name="T6" fmla="*/ 13 w 245"/>
                  <a:gd name="T7" fmla="*/ 388 h 412"/>
                  <a:gd name="T8" fmla="*/ 22 w 245"/>
                  <a:gd name="T9" fmla="*/ 399 h 412"/>
                  <a:gd name="T10" fmla="*/ 34 w 245"/>
                  <a:gd name="T11" fmla="*/ 407 h 412"/>
                  <a:gd name="T12" fmla="*/ 49 w 245"/>
                  <a:gd name="T13" fmla="*/ 412 h 412"/>
                  <a:gd name="T14" fmla="*/ 65 w 245"/>
                  <a:gd name="T15" fmla="*/ 409 h 412"/>
                  <a:gd name="T16" fmla="*/ 86 w 245"/>
                  <a:gd name="T17" fmla="*/ 398 h 412"/>
                  <a:gd name="T18" fmla="*/ 107 w 245"/>
                  <a:gd name="T19" fmla="*/ 371 h 412"/>
                  <a:gd name="T20" fmla="*/ 131 w 245"/>
                  <a:gd name="T21" fmla="*/ 326 h 412"/>
                  <a:gd name="T22" fmla="*/ 157 w 245"/>
                  <a:gd name="T23" fmla="*/ 269 h 412"/>
                  <a:gd name="T24" fmla="*/ 181 w 245"/>
                  <a:gd name="T25" fmla="*/ 206 h 412"/>
                  <a:gd name="T26" fmla="*/ 203 w 245"/>
                  <a:gd name="T27" fmla="*/ 143 h 412"/>
                  <a:gd name="T28" fmla="*/ 223 w 245"/>
                  <a:gd name="T29" fmla="*/ 83 h 412"/>
                  <a:gd name="T30" fmla="*/ 236 w 245"/>
                  <a:gd name="T31" fmla="*/ 33 h 412"/>
                  <a:gd name="T32" fmla="*/ 245 w 245"/>
                  <a:gd name="T33" fmla="*/ 0 h 412"/>
                  <a:gd name="T34" fmla="*/ 235 w 245"/>
                  <a:gd name="T35" fmla="*/ 0 h 412"/>
                  <a:gd name="T36" fmla="*/ 231 w 245"/>
                  <a:gd name="T37" fmla="*/ 9 h 412"/>
                  <a:gd name="T38" fmla="*/ 224 w 245"/>
                  <a:gd name="T39" fmla="*/ 39 h 412"/>
                  <a:gd name="T40" fmla="*/ 211 w 245"/>
                  <a:gd name="T41" fmla="*/ 81 h 412"/>
                  <a:gd name="T42" fmla="*/ 195 w 245"/>
                  <a:gd name="T43" fmla="*/ 131 h 412"/>
                  <a:gd name="T44" fmla="*/ 178 w 245"/>
                  <a:gd name="T45" fmla="*/ 184 h 412"/>
                  <a:gd name="T46" fmla="*/ 160 w 245"/>
                  <a:gd name="T47" fmla="*/ 236 h 412"/>
                  <a:gd name="T48" fmla="*/ 142 w 245"/>
                  <a:gd name="T49" fmla="*/ 279 h 412"/>
                  <a:gd name="T50" fmla="*/ 126 w 245"/>
                  <a:gd name="T51" fmla="*/ 311 h 412"/>
                  <a:gd name="T52" fmla="*/ 113 w 245"/>
                  <a:gd name="T53" fmla="*/ 334 h 412"/>
                  <a:gd name="T54" fmla="*/ 101 w 245"/>
                  <a:gd name="T55" fmla="*/ 357 h 412"/>
                  <a:gd name="T56" fmla="*/ 91 w 245"/>
                  <a:gd name="T57" fmla="*/ 377 h 412"/>
                  <a:gd name="T58" fmla="*/ 80 w 245"/>
                  <a:gd name="T59" fmla="*/ 393 h 412"/>
                  <a:gd name="T60" fmla="*/ 67 w 245"/>
                  <a:gd name="T61" fmla="*/ 401 h 412"/>
                  <a:gd name="T62" fmla="*/ 54 w 245"/>
                  <a:gd name="T63" fmla="*/ 403 h 412"/>
                  <a:gd name="T64" fmla="*/ 36 w 245"/>
                  <a:gd name="T65" fmla="*/ 395 h 412"/>
                  <a:gd name="T66" fmla="*/ 15 w 245"/>
                  <a:gd name="T67" fmla="*/ 374 h 412"/>
                  <a:gd name="T68" fmla="*/ 0 w 245"/>
                  <a:gd name="T69" fmla="*/ 367 h 412"/>
                  <a:gd name="T70" fmla="*/ 0 w 245"/>
                  <a:gd name="T71" fmla="*/ 367 h 41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45"/>
                  <a:gd name="T109" fmla="*/ 0 h 412"/>
                  <a:gd name="T110" fmla="*/ 245 w 245"/>
                  <a:gd name="T111" fmla="*/ 412 h 41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45" h="412">
                    <a:moveTo>
                      <a:pt x="0" y="367"/>
                    </a:moveTo>
                    <a:lnTo>
                      <a:pt x="1" y="370"/>
                    </a:lnTo>
                    <a:lnTo>
                      <a:pt x="6" y="378"/>
                    </a:lnTo>
                    <a:lnTo>
                      <a:pt x="13" y="388"/>
                    </a:lnTo>
                    <a:lnTo>
                      <a:pt x="22" y="399"/>
                    </a:lnTo>
                    <a:lnTo>
                      <a:pt x="34" y="407"/>
                    </a:lnTo>
                    <a:lnTo>
                      <a:pt x="49" y="412"/>
                    </a:lnTo>
                    <a:lnTo>
                      <a:pt x="65" y="409"/>
                    </a:lnTo>
                    <a:lnTo>
                      <a:pt x="86" y="398"/>
                    </a:lnTo>
                    <a:lnTo>
                      <a:pt x="107" y="371"/>
                    </a:lnTo>
                    <a:lnTo>
                      <a:pt x="131" y="326"/>
                    </a:lnTo>
                    <a:lnTo>
                      <a:pt x="157" y="269"/>
                    </a:lnTo>
                    <a:lnTo>
                      <a:pt x="181" y="206"/>
                    </a:lnTo>
                    <a:lnTo>
                      <a:pt x="203" y="143"/>
                    </a:lnTo>
                    <a:lnTo>
                      <a:pt x="223" y="83"/>
                    </a:lnTo>
                    <a:lnTo>
                      <a:pt x="236" y="33"/>
                    </a:lnTo>
                    <a:lnTo>
                      <a:pt x="245" y="0"/>
                    </a:lnTo>
                    <a:lnTo>
                      <a:pt x="235" y="0"/>
                    </a:lnTo>
                    <a:lnTo>
                      <a:pt x="231" y="9"/>
                    </a:lnTo>
                    <a:lnTo>
                      <a:pt x="224" y="39"/>
                    </a:lnTo>
                    <a:lnTo>
                      <a:pt x="211" y="81"/>
                    </a:lnTo>
                    <a:lnTo>
                      <a:pt x="195" y="131"/>
                    </a:lnTo>
                    <a:lnTo>
                      <a:pt x="178" y="184"/>
                    </a:lnTo>
                    <a:lnTo>
                      <a:pt x="160" y="236"/>
                    </a:lnTo>
                    <a:lnTo>
                      <a:pt x="142" y="279"/>
                    </a:lnTo>
                    <a:lnTo>
                      <a:pt x="126" y="311"/>
                    </a:lnTo>
                    <a:lnTo>
                      <a:pt x="113" y="334"/>
                    </a:lnTo>
                    <a:lnTo>
                      <a:pt x="101" y="357"/>
                    </a:lnTo>
                    <a:lnTo>
                      <a:pt x="91" y="377"/>
                    </a:lnTo>
                    <a:lnTo>
                      <a:pt x="80" y="393"/>
                    </a:lnTo>
                    <a:lnTo>
                      <a:pt x="67" y="401"/>
                    </a:lnTo>
                    <a:lnTo>
                      <a:pt x="54" y="403"/>
                    </a:lnTo>
                    <a:lnTo>
                      <a:pt x="36" y="395"/>
                    </a:lnTo>
                    <a:lnTo>
                      <a:pt x="15" y="374"/>
                    </a:lnTo>
                    <a:lnTo>
                      <a:pt x="0" y="367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80" name="Freeform 314"/>
              <p:cNvSpPr>
                <a:spLocks/>
              </p:cNvSpPr>
              <p:nvPr/>
            </p:nvSpPr>
            <p:spPr bwMode="auto">
              <a:xfrm>
                <a:off x="6974" y="3690"/>
                <a:ext cx="162" cy="291"/>
              </a:xfrm>
              <a:custGeom>
                <a:avLst/>
                <a:gdLst>
                  <a:gd name="T0" fmla="*/ 152 w 162"/>
                  <a:gd name="T1" fmla="*/ 0 h 291"/>
                  <a:gd name="T2" fmla="*/ 151 w 162"/>
                  <a:gd name="T3" fmla="*/ 6 h 291"/>
                  <a:gd name="T4" fmla="*/ 147 w 162"/>
                  <a:gd name="T5" fmla="*/ 24 h 291"/>
                  <a:gd name="T6" fmla="*/ 141 w 162"/>
                  <a:gd name="T7" fmla="*/ 50 h 291"/>
                  <a:gd name="T8" fmla="*/ 133 w 162"/>
                  <a:gd name="T9" fmla="*/ 81 h 291"/>
                  <a:gd name="T10" fmla="*/ 125 w 162"/>
                  <a:gd name="T11" fmla="*/ 117 h 291"/>
                  <a:gd name="T12" fmla="*/ 114 w 162"/>
                  <a:gd name="T13" fmla="*/ 153 h 291"/>
                  <a:gd name="T14" fmla="*/ 103 w 162"/>
                  <a:gd name="T15" fmla="*/ 187 h 291"/>
                  <a:gd name="T16" fmla="*/ 92 w 162"/>
                  <a:gd name="T17" fmla="*/ 216 h 291"/>
                  <a:gd name="T18" fmla="*/ 79 w 162"/>
                  <a:gd name="T19" fmla="*/ 240 h 291"/>
                  <a:gd name="T20" fmla="*/ 69 w 162"/>
                  <a:gd name="T21" fmla="*/ 260 h 291"/>
                  <a:gd name="T22" fmla="*/ 60 w 162"/>
                  <a:gd name="T23" fmla="*/ 273 h 291"/>
                  <a:gd name="T24" fmla="*/ 50 w 162"/>
                  <a:gd name="T25" fmla="*/ 282 h 291"/>
                  <a:gd name="T26" fmla="*/ 40 w 162"/>
                  <a:gd name="T27" fmla="*/ 282 h 291"/>
                  <a:gd name="T28" fmla="*/ 29 w 162"/>
                  <a:gd name="T29" fmla="*/ 273 h 291"/>
                  <a:gd name="T30" fmla="*/ 18 w 162"/>
                  <a:gd name="T31" fmla="*/ 256 h 291"/>
                  <a:gd name="T32" fmla="*/ 6 w 162"/>
                  <a:gd name="T33" fmla="*/ 228 h 291"/>
                  <a:gd name="T34" fmla="*/ 0 w 162"/>
                  <a:gd name="T35" fmla="*/ 230 h 291"/>
                  <a:gd name="T36" fmla="*/ 1 w 162"/>
                  <a:gd name="T37" fmla="*/ 232 h 291"/>
                  <a:gd name="T38" fmla="*/ 3 w 162"/>
                  <a:gd name="T39" fmla="*/ 239 h 291"/>
                  <a:gd name="T40" fmla="*/ 6 w 162"/>
                  <a:gd name="T41" fmla="*/ 249 h 291"/>
                  <a:gd name="T42" fmla="*/ 11 w 162"/>
                  <a:gd name="T43" fmla="*/ 261 h 291"/>
                  <a:gd name="T44" fmla="*/ 17 w 162"/>
                  <a:gd name="T45" fmla="*/ 273 h 291"/>
                  <a:gd name="T46" fmla="*/ 25 w 162"/>
                  <a:gd name="T47" fmla="*/ 282 h 291"/>
                  <a:gd name="T48" fmla="*/ 33 w 162"/>
                  <a:gd name="T49" fmla="*/ 289 h 291"/>
                  <a:gd name="T50" fmla="*/ 44 w 162"/>
                  <a:gd name="T51" fmla="*/ 291 h 291"/>
                  <a:gd name="T52" fmla="*/ 55 w 162"/>
                  <a:gd name="T53" fmla="*/ 283 h 291"/>
                  <a:gd name="T54" fmla="*/ 69 w 162"/>
                  <a:gd name="T55" fmla="*/ 267 h 291"/>
                  <a:gd name="T56" fmla="*/ 85 w 162"/>
                  <a:gd name="T57" fmla="*/ 240 h 291"/>
                  <a:gd name="T58" fmla="*/ 101 w 162"/>
                  <a:gd name="T59" fmla="*/ 206 h 291"/>
                  <a:gd name="T60" fmla="*/ 118 w 162"/>
                  <a:gd name="T61" fmla="*/ 163 h 291"/>
                  <a:gd name="T62" fmla="*/ 134 w 162"/>
                  <a:gd name="T63" fmla="*/ 116 h 291"/>
                  <a:gd name="T64" fmla="*/ 149 w 162"/>
                  <a:gd name="T65" fmla="*/ 61 h 291"/>
                  <a:gd name="T66" fmla="*/ 162 w 162"/>
                  <a:gd name="T67" fmla="*/ 2 h 291"/>
                  <a:gd name="T68" fmla="*/ 152 w 162"/>
                  <a:gd name="T69" fmla="*/ 0 h 291"/>
                  <a:gd name="T70" fmla="*/ 152 w 162"/>
                  <a:gd name="T71" fmla="*/ 0 h 29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62"/>
                  <a:gd name="T109" fmla="*/ 0 h 291"/>
                  <a:gd name="T110" fmla="*/ 162 w 162"/>
                  <a:gd name="T111" fmla="*/ 291 h 291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62" h="291">
                    <a:moveTo>
                      <a:pt x="152" y="0"/>
                    </a:moveTo>
                    <a:lnTo>
                      <a:pt x="151" y="6"/>
                    </a:lnTo>
                    <a:lnTo>
                      <a:pt x="147" y="24"/>
                    </a:lnTo>
                    <a:lnTo>
                      <a:pt x="141" y="50"/>
                    </a:lnTo>
                    <a:lnTo>
                      <a:pt x="133" y="81"/>
                    </a:lnTo>
                    <a:lnTo>
                      <a:pt x="125" y="117"/>
                    </a:lnTo>
                    <a:lnTo>
                      <a:pt x="114" y="153"/>
                    </a:lnTo>
                    <a:lnTo>
                      <a:pt x="103" y="187"/>
                    </a:lnTo>
                    <a:lnTo>
                      <a:pt x="92" y="216"/>
                    </a:lnTo>
                    <a:lnTo>
                      <a:pt x="79" y="240"/>
                    </a:lnTo>
                    <a:lnTo>
                      <a:pt x="69" y="260"/>
                    </a:lnTo>
                    <a:lnTo>
                      <a:pt x="60" y="273"/>
                    </a:lnTo>
                    <a:lnTo>
                      <a:pt x="50" y="282"/>
                    </a:lnTo>
                    <a:lnTo>
                      <a:pt x="40" y="282"/>
                    </a:lnTo>
                    <a:lnTo>
                      <a:pt x="29" y="273"/>
                    </a:lnTo>
                    <a:lnTo>
                      <a:pt x="18" y="256"/>
                    </a:lnTo>
                    <a:lnTo>
                      <a:pt x="6" y="228"/>
                    </a:lnTo>
                    <a:lnTo>
                      <a:pt x="0" y="230"/>
                    </a:lnTo>
                    <a:lnTo>
                      <a:pt x="1" y="232"/>
                    </a:lnTo>
                    <a:lnTo>
                      <a:pt x="3" y="239"/>
                    </a:lnTo>
                    <a:lnTo>
                      <a:pt x="6" y="249"/>
                    </a:lnTo>
                    <a:lnTo>
                      <a:pt x="11" y="261"/>
                    </a:lnTo>
                    <a:lnTo>
                      <a:pt x="17" y="273"/>
                    </a:lnTo>
                    <a:lnTo>
                      <a:pt x="25" y="282"/>
                    </a:lnTo>
                    <a:lnTo>
                      <a:pt x="33" y="289"/>
                    </a:lnTo>
                    <a:lnTo>
                      <a:pt x="44" y="291"/>
                    </a:lnTo>
                    <a:lnTo>
                      <a:pt x="55" y="283"/>
                    </a:lnTo>
                    <a:lnTo>
                      <a:pt x="69" y="267"/>
                    </a:lnTo>
                    <a:lnTo>
                      <a:pt x="85" y="240"/>
                    </a:lnTo>
                    <a:lnTo>
                      <a:pt x="101" y="206"/>
                    </a:lnTo>
                    <a:lnTo>
                      <a:pt x="118" y="163"/>
                    </a:lnTo>
                    <a:lnTo>
                      <a:pt x="134" y="116"/>
                    </a:lnTo>
                    <a:lnTo>
                      <a:pt x="149" y="61"/>
                    </a:lnTo>
                    <a:lnTo>
                      <a:pt x="162" y="2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81" name="Freeform 315"/>
              <p:cNvSpPr>
                <a:spLocks/>
              </p:cNvSpPr>
              <p:nvPr/>
            </p:nvSpPr>
            <p:spPr bwMode="auto">
              <a:xfrm>
                <a:off x="7119" y="3416"/>
                <a:ext cx="343" cy="431"/>
              </a:xfrm>
              <a:custGeom>
                <a:avLst/>
                <a:gdLst>
                  <a:gd name="T0" fmla="*/ 331 w 343"/>
                  <a:gd name="T1" fmla="*/ 0 h 431"/>
                  <a:gd name="T2" fmla="*/ 327 w 343"/>
                  <a:gd name="T3" fmla="*/ 8 h 431"/>
                  <a:gd name="T4" fmla="*/ 319 w 343"/>
                  <a:gd name="T5" fmla="*/ 30 h 431"/>
                  <a:gd name="T6" fmla="*/ 304 w 343"/>
                  <a:gd name="T7" fmla="*/ 64 h 431"/>
                  <a:gd name="T8" fmla="*/ 287 w 343"/>
                  <a:gd name="T9" fmla="*/ 106 h 431"/>
                  <a:gd name="T10" fmla="*/ 264 w 343"/>
                  <a:gd name="T11" fmla="*/ 155 h 431"/>
                  <a:gd name="T12" fmla="*/ 239 w 343"/>
                  <a:gd name="T13" fmla="*/ 206 h 431"/>
                  <a:gd name="T14" fmla="*/ 210 w 343"/>
                  <a:gd name="T15" fmla="*/ 259 h 431"/>
                  <a:gd name="T16" fmla="*/ 179 w 343"/>
                  <a:gd name="T17" fmla="*/ 309 h 431"/>
                  <a:gd name="T18" fmla="*/ 149 w 343"/>
                  <a:gd name="T19" fmla="*/ 351 h 431"/>
                  <a:gd name="T20" fmla="*/ 123 w 343"/>
                  <a:gd name="T21" fmla="*/ 384 h 431"/>
                  <a:gd name="T22" fmla="*/ 98 w 343"/>
                  <a:gd name="T23" fmla="*/ 406 h 431"/>
                  <a:gd name="T24" fmla="*/ 79 w 343"/>
                  <a:gd name="T25" fmla="*/ 420 h 431"/>
                  <a:gd name="T26" fmla="*/ 60 w 343"/>
                  <a:gd name="T27" fmla="*/ 425 h 431"/>
                  <a:gd name="T28" fmla="*/ 43 w 343"/>
                  <a:gd name="T29" fmla="*/ 423 h 431"/>
                  <a:gd name="T30" fmla="*/ 26 w 343"/>
                  <a:gd name="T31" fmla="*/ 414 h 431"/>
                  <a:gd name="T32" fmla="*/ 11 w 343"/>
                  <a:gd name="T33" fmla="*/ 400 h 431"/>
                  <a:gd name="T34" fmla="*/ 0 w 343"/>
                  <a:gd name="T35" fmla="*/ 402 h 431"/>
                  <a:gd name="T36" fmla="*/ 1 w 343"/>
                  <a:gd name="T37" fmla="*/ 403 h 431"/>
                  <a:gd name="T38" fmla="*/ 5 w 343"/>
                  <a:gd name="T39" fmla="*/ 408 h 431"/>
                  <a:gd name="T40" fmla="*/ 13 w 343"/>
                  <a:gd name="T41" fmla="*/ 415 h 431"/>
                  <a:gd name="T42" fmla="*/ 22 w 343"/>
                  <a:gd name="T43" fmla="*/ 422 h 431"/>
                  <a:gd name="T44" fmla="*/ 36 w 343"/>
                  <a:gd name="T45" fmla="*/ 428 h 431"/>
                  <a:gd name="T46" fmla="*/ 52 w 343"/>
                  <a:gd name="T47" fmla="*/ 431 h 431"/>
                  <a:gd name="T48" fmla="*/ 70 w 343"/>
                  <a:gd name="T49" fmla="*/ 430 h 431"/>
                  <a:gd name="T50" fmla="*/ 92 w 343"/>
                  <a:gd name="T51" fmla="*/ 427 h 431"/>
                  <a:gd name="T52" fmla="*/ 117 w 343"/>
                  <a:gd name="T53" fmla="*/ 410 h 431"/>
                  <a:gd name="T54" fmla="*/ 144 w 343"/>
                  <a:gd name="T55" fmla="*/ 382 h 431"/>
                  <a:gd name="T56" fmla="*/ 172 w 343"/>
                  <a:gd name="T57" fmla="*/ 345 h 431"/>
                  <a:gd name="T58" fmla="*/ 199 w 343"/>
                  <a:gd name="T59" fmla="*/ 303 h 431"/>
                  <a:gd name="T60" fmla="*/ 224 w 343"/>
                  <a:gd name="T61" fmla="*/ 262 h 431"/>
                  <a:gd name="T62" fmla="*/ 243 w 343"/>
                  <a:gd name="T63" fmla="*/ 225 h 431"/>
                  <a:gd name="T64" fmla="*/ 259 w 343"/>
                  <a:gd name="T65" fmla="*/ 197 h 431"/>
                  <a:gd name="T66" fmla="*/ 265 w 343"/>
                  <a:gd name="T67" fmla="*/ 184 h 431"/>
                  <a:gd name="T68" fmla="*/ 270 w 343"/>
                  <a:gd name="T69" fmla="*/ 172 h 431"/>
                  <a:gd name="T70" fmla="*/ 280 w 343"/>
                  <a:gd name="T71" fmla="*/ 151 h 431"/>
                  <a:gd name="T72" fmla="*/ 293 w 343"/>
                  <a:gd name="T73" fmla="*/ 122 h 431"/>
                  <a:gd name="T74" fmla="*/ 306 w 343"/>
                  <a:gd name="T75" fmla="*/ 91 h 431"/>
                  <a:gd name="T76" fmla="*/ 320 w 343"/>
                  <a:gd name="T77" fmla="*/ 61 h 431"/>
                  <a:gd name="T78" fmla="*/ 332 w 343"/>
                  <a:gd name="T79" fmla="*/ 36 h 431"/>
                  <a:gd name="T80" fmla="*/ 339 w 343"/>
                  <a:gd name="T81" fmla="*/ 17 h 431"/>
                  <a:gd name="T82" fmla="*/ 343 w 343"/>
                  <a:gd name="T83" fmla="*/ 10 h 431"/>
                  <a:gd name="T84" fmla="*/ 331 w 343"/>
                  <a:gd name="T85" fmla="*/ 0 h 431"/>
                  <a:gd name="T86" fmla="*/ 331 w 343"/>
                  <a:gd name="T87" fmla="*/ 0 h 4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43"/>
                  <a:gd name="T133" fmla="*/ 0 h 431"/>
                  <a:gd name="T134" fmla="*/ 343 w 343"/>
                  <a:gd name="T135" fmla="*/ 431 h 431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43" h="431">
                    <a:moveTo>
                      <a:pt x="331" y="0"/>
                    </a:moveTo>
                    <a:lnTo>
                      <a:pt x="327" y="8"/>
                    </a:lnTo>
                    <a:lnTo>
                      <a:pt x="319" y="30"/>
                    </a:lnTo>
                    <a:lnTo>
                      <a:pt x="304" y="64"/>
                    </a:lnTo>
                    <a:lnTo>
                      <a:pt x="287" y="106"/>
                    </a:lnTo>
                    <a:lnTo>
                      <a:pt x="264" y="155"/>
                    </a:lnTo>
                    <a:lnTo>
                      <a:pt x="239" y="206"/>
                    </a:lnTo>
                    <a:lnTo>
                      <a:pt x="210" y="259"/>
                    </a:lnTo>
                    <a:lnTo>
                      <a:pt x="179" y="309"/>
                    </a:lnTo>
                    <a:lnTo>
                      <a:pt x="149" y="351"/>
                    </a:lnTo>
                    <a:lnTo>
                      <a:pt x="123" y="384"/>
                    </a:lnTo>
                    <a:lnTo>
                      <a:pt x="98" y="406"/>
                    </a:lnTo>
                    <a:lnTo>
                      <a:pt x="79" y="420"/>
                    </a:lnTo>
                    <a:lnTo>
                      <a:pt x="60" y="425"/>
                    </a:lnTo>
                    <a:lnTo>
                      <a:pt x="43" y="423"/>
                    </a:lnTo>
                    <a:lnTo>
                      <a:pt x="26" y="414"/>
                    </a:lnTo>
                    <a:lnTo>
                      <a:pt x="11" y="400"/>
                    </a:lnTo>
                    <a:lnTo>
                      <a:pt x="0" y="402"/>
                    </a:lnTo>
                    <a:lnTo>
                      <a:pt x="1" y="403"/>
                    </a:lnTo>
                    <a:lnTo>
                      <a:pt x="5" y="408"/>
                    </a:lnTo>
                    <a:lnTo>
                      <a:pt x="13" y="415"/>
                    </a:lnTo>
                    <a:lnTo>
                      <a:pt x="22" y="422"/>
                    </a:lnTo>
                    <a:lnTo>
                      <a:pt x="36" y="428"/>
                    </a:lnTo>
                    <a:lnTo>
                      <a:pt x="52" y="431"/>
                    </a:lnTo>
                    <a:lnTo>
                      <a:pt x="70" y="430"/>
                    </a:lnTo>
                    <a:lnTo>
                      <a:pt x="92" y="427"/>
                    </a:lnTo>
                    <a:lnTo>
                      <a:pt x="117" y="410"/>
                    </a:lnTo>
                    <a:lnTo>
                      <a:pt x="144" y="382"/>
                    </a:lnTo>
                    <a:lnTo>
                      <a:pt x="172" y="345"/>
                    </a:lnTo>
                    <a:lnTo>
                      <a:pt x="199" y="303"/>
                    </a:lnTo>
                    <a:lnTo>
                      <a:pt x="224" y="262"/>
                    </a:lnTo>
                    <a:lnTo>
                      <a:pt x="243" y="225"/>
                    </a:lnTo>
                    <a:lnTo>
                      <a:pt x="259" y="197"/>
                    </a:lnTo>
                    <a:lnTo>
                      <a:pt x="265" y="184"/>
                    </a:lnTo>
                    <a:lnTo>
                      <a:pt x="270" y="172"/>
                    </a:lnTo>
                    <a:lnTo>
                      <a:pt x="280" y="151"/>
                    </a:lnTo>
                    <a:lnTo>
                      <a:pt x="293" y="122"/>
                    </a:lnTo>
                    <a:lnTo>
                      <a:pt x="306" y="91"/>
                    </a:lnTo>
                    <a:lnTo>
                      <a:pt x="320" y="61"/>
                    </a:lnTo>
                    <a:lnTo>
                      <a:pt x="332" y="36"/>
                    </a:lnTo>
                    <a:lnTo>
                      <a:pt x="339" y="17"/>
                    </a:lnTo>
                    <a:lnTo>
                      <a:pt x="343" y="10"/>
                    </a:lnTo>
                    <a:lnTo>
                      <a:pt x="331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82" name="Freeform 316"/>
              <p:cNvSpPr>
                <a:spLocks/>
              </p:cNvSpPr>
              <p:nvPr/>
            </p:nvSpPr>
            <p:spPr bwMode="auto">
              <a:xfrm>
                <a:off x="6948" y="3836"/>
                <a:ext cx="81" cy="88"/>
              </a:xfrm>
              <a:custGeom>
                <a:avLst/>
                <a:gdLst>
                  <a:gd name="T0" fmla="*/ 0 w 81"/>
                  <a:gd name="T1" fmla="*/ 10 h 88"/>
                  <a:gd name="T2" fmla="*/ 0 w 81"/>
                  <a:gd name="T3" fmla="*/ 12 h 88"/>
                  <a:gd name="T4" fmla="*/ 1 w 81"/>
                  <a:gd name="T5" fmla="*/ 21 h 88"/>
                  <a:gd name="T6" fmla="*/ 3 w 81"/>
                  <a:gd name="T7" fmla="*/ 34 h 88"/>
                  <a:gd name="T8" fmla="*/ 7 w 81"/>
                  <a:gd name="T9" fmla="*/ 49 h 88"/>
                  <a:gd name="T10" fmla="*/ 11 w 81"/>
                  <a:gd name="T11" fmla="*/ 62 h 88"/>
                  <a:gd name="T12" fmla="*/ 16 w 81"/>
                  <a:gd name="T13" fmla="*/ 76 h 88"/>
                  <a:gd name="T14" fmla="*/ 22 w 81"/>
                  <a:gd name="T15" fmla="*/ 85 h 88"/>
                  <a:gd name="T16" fmla="*/ 31 w 81"/>
                  <a:gd name="T17" fmla="*/ 88 h 88"/>
                  <a:gd name="T18" fmla="*/ 40 w 81"/>
                  <a:gd name="T19" fmla="*/ 84 h 88"/>
                  <a:gd name="T20" fmla="*/ 49 w 81"/>
                  <a:gd name="T21" fmla="*/ 74 h 88"/>
                  <a:gd name="T22" fmla="*/ 56 w 81"/>
                  <a:gd name="T23" fmla="*/ 59 h 88"/>
                  <a:gd name="T24" fmla="*/ 64 w 81"/>
                  <a:gd name="T25" fmla="*/ 44 h 88"/>
                  <a:gd name="T26" fmla="*/ 71 w 81"/>
                  <a:gd name="T27" fmla="*/ 27 h 88"/>
                  <a:gd name="T28" fmla="*/ 76 w 81"/>
                  <a:gd name="T29" fmla="*/ 13 h 88"/>
                  <a:gd name="T30" fmla="*/ 80 w 81"/>
                  <a:gd name="T31" fmla="*/ 4 h 88"/>
                  <a:gd name="T32" fmla="*/ 81 w 81"/>
                  <a:gd name="T33" fmla="*/ 0 h 88"/>
                  <a:gd name="T34" fmla="*/ 79 w 81"/>
                  <a:gd name="T35" fmla="*/ 3 h 88"/>
                  <a:gd name="T36" fmla="*/ 75 w 81"/>
                  <a:gd name="T37" fmla="*/ 12 h 88"/>
                  <a:gd name="T38" fmla="*/ 69 w 81"/>
                  <a:gd name="T39" fmla="*/ 25 h 88"/>
                  <a:gd name="T40" fmla="*/ 62 w 81"/>
                  <a:gd name="T41" fmla="*/ 40 h 88"/>
                  <a:gd name="T42" fmla="*/ 53 w 81"/>
                  <a:gd name="T43" fmla="*/ 53 h 88"/>
                  <a:gd name="T44" fmla="*/ 46 w 81"/>
                  <a:gd name="T45" fmla="*/ 66 h 88"/>
                  <a:gd name="T46" fmla="*/ 39 w 81"/>
                  <a:gd name="T47" fmla="*/ 76 h 88"/>
                  <a:gd name="T48" fmla="*/ 34 w 81"/>
                  <a:gd name="T49" fmla="*/ 79 h 88"/>
                  <a:gd name="T50" fmla="*/ 28 w 81"/>
                  <a:gd name="T51" fmla="*/ 76 h 88"/>
                  <a:gd name="T52" fmla="*/ 24 w 81"/>
                  <a:gd name="T53" fmla="*/ 67 h 88"/>
                  <a:gd name="T54" fmla="*/ 19 w 81"/>
                  <a:gd name="T55" fmla="*/ 55 h 88"/>
                  <a:gd name="T56" fmla="*/ 16 w 81"/>
                  <a:gd name="T57" fmla="*/ 43 h 88"/>
                  <a:gd name="T58" fmla="*/ 13 w 81"/>
                  <a:gd name="T59" fmla="*/ 30 h 88"/>
                  <a:gd name="T60" fmla="*/ 11 w 81"/>
                  <a:gd name="T61" fmla="*/ 18 h 88"/>
                  <a:gd name="T62" fmla="*/ 9 w 81"/>
                  <a:gd name="T63" fmla="*/ 10 h 88"/>
                  <a:gd name="T64" fmla="*/ 9 w 81"/>
                  <a:gd name="T65" fmla="*/ 8 h 88"/>
                  <a:gd name="T66" fmla="*/ 0 w 81"/>
                  <a:gd name="T67" fmla="*/ 10 h 88"/>
                  <a:gd name="T68" fmla="*/ 0 w 81"/>
                  <a:gd name="T69" fmla="*/ 10 h 8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81"/>
                  <a:gd name="T106" fmla="*/ 0 h 88"/>
                  <a:gd name="T107" fmla="*/ 81 w 81"/>
                  <a:gd name="T108" fmla="*/ 88 h 8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81" h="88">
                    <a:moveTo>
                      <a:pt x="0" y="10"/>
                    </a:moveTo>
                    <a:lnTo>
                      <a:pt x="0" y="12"/>
                    </a:lnTo>
                    <a:lnTo>
                      <a:pt x="1" y="21"/>
                    </a:lnTo>
                    <a:lnTo>
                      <a:pt x="3" y="34"/>
                    </a:lnTo>
                    <a:lnTo>
                      <a:pt x="7" y="49"/>
                    </a:lnTo>
                    <a:lnTo>
                      <a:pt x="11" y="62"/>
                    </a:lnTo>
                    <a:lnTo>
                      <a:pt x="16" y="76"/>
                    </a:lnTo>
                    <a:lnTo>
                      <a:pt x="22" y="85"/>
                    </a:lnTo>
                    <a:lnTo>
                      <a:pt x="31" y="88"/>
                    </a:lnTo>
                    <a:lnTo>
                      <a:pt x="40" y="84"/>
                    </a:lnTo>
                    <a:lnTo>
                      <a:pt x="49" y="74"/>
                    </a:lnTo>
                    <a:lnTo>
                      <a:pt x="56" y="59"/>
                    </a:lnTo>
                    <a:lnTo>
                      <a:pt x="64" y="44"/>
                    </a:lnTo>
                    <a:lnTo>
                      <a:pt x="71" y="27"/>
                    </a:lnTo>
                    <a:lnTo>
                      <a:pt x="76" y="13"/>
                    </a:lnTo>
                    <a:lnTo>
                      <a:pt x="80" y="4"/>
                    </a:lnTo>
                    <a:lnTo>
                      <a:pt x="81" y="0"/>
                    </a:lnTo>
                    <a:lnTo>
                      <a:pt x="79" y="3"/>
                    </a:lnTo>
                    <a:lnTo>
                      <a:pt x="75" y="12"/>
                    </a:lnTo>
                    <a:lnTo>
                      <a:pt x="69" y="25"/>
                    </a:lnTo>
                    <a:lnTo>
                      <a:pt x="62" y="40"/>
                    </a:lnTo>
                    <a:lnTo>
                      <a:pt x="53" y="53"/>
                    </a:lnTo>
                    <a:lnTo>
                      <a:pt x="46" y="66"/>
                    </a:lnTo>
                    <a:lnTo>
                      <a:pt x="39" y="76"/>
                    </a:lnTo>
                    <a:lnTo>
                      <a:pt x="34" y="79"/>
                    </a:lnTo>
                    <a:lnTo>
                      <a:pt x="28" y="76"/>
                    </a:lnTo>
                    <a:lnTo>
                      <a:pt x="24" y="67"/>
                    </a:lnTo>
                    <a:lnTo>
                      <a:pt x="19" y="55"/>
                    </a:lnTo>
                    <a:lnTo>
                      <a:pt x="16" y="43"/>
                    </a:lnTo>
                    <a:lnTo>
                      <a:pt x="13" y="30"/>
                    </a:lnTo>
                    <a:lnTo>
                      <a:pt x="11" y="18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83" name="Freeform 317"/>
              <p:cNvSpPr>
                <a:spLocks/>
              </p:cNvSpPr>
              <p:nvPr/>
            </p:nvSpPr>
            <p:spPr bwMode="auto">
              <a:xfrm>
                <a:off x="7571" y="3461"/>
                <a:ext cx="309" cy="174"/>
              </a:xfrm>
              <a:custGeom>
                <a:avLst/>
                <a:gdLst>
                  <a:gd name="T0" fmla="*/ 0 w 309"/>
                  <a:gd name="T1" fmla="*/ 164 h 174"/>
                  <a:gd name="T2" fmla="*/ 6 w 309"/>
                  <a:gd name="T3" fmla="*/ 162 h 174"/>
                  <a:gd name="T4" fmla="*/ 24 w 309"/>
                  <a:gd name="T5" fmla="*/ 158 h 174"/>
                  <a:gd name="T6" fmla="*/ 53 w 309"/>
                  <a:gd name="T7" fmla="*/ 149 h 174"/>
                  <a:gd name="T8" fmla="*/ 89 w 309"/>
                  <a:gd name="T9" fmla="*/ 134 h 174"/>
                  <a:gd name="T10" fmla="*/ 132 w 309"/>
                  <a:gd name="T11" fmla="*/ 112 h 174"/>
                  <a:gd name="T12" fmla="*/ 179 w 309"/>
                  <a:gd name="T13" fmla="*/ 84 h 174"/>
                  <a:gd name="T14" fmla="*/ 227 w 309"/>
                  <a:gd name="T15" fmla="*/ 46 h 174"/>
                  <a:gd name="T16" fmla="*/ 278 w 309"/>
                  <a:gd name="T17" fmla="*/ 0 h 174"/>
                  <a:gd name="T18" fmla="*/ 309 w 309"/>
                  <a:gd name="T19" fmla="*/ 23 h 174"/>
                  <a:gd name="T20" fmla="*/ 301 w 309"/>
                  <a:gd name="T21" fmla="*/ 28 h 174"/>
                  <a:gd name="T22" fmla="*/ 280 w 309"/>
                  <a:gd name="T23" fmla="*/ 43 h 174"/>
                  <a:gd name="T24" fmla="*/ 248 w 309"/>
                  <a:gd name="T25" fmla="*/ 66 h 174"/>
                  <a:gd name="T26" fmla="*/ 207 w 309"/>
                  <a:gd name="T27" fmla="*/ 92 h 174"/>
                  <a:gd name="T28" fmla="*/ 159 w 309"/>
                  <a:gd name="T29" fmla="*/ 118 h 174"/>
                  <a:gd name="T30" fmla="*/ 109 w 309"/>
                  <a:gd name="T31" fmla="*/ 144 h 174"/>
                  <a:gd name="T32" fmla="*/ 55 w 309"/>
                  <a:gd name="T33" fmla="*/ 162 h 174"/>
                  <a:gd name="T34" fmla="*/ 3 w 309"/>
                  <a:gd name="T35" fmla="*/ 174 h 174"/>
                  <a:gd name="T36" fmla="*/ 0 w 309"/>
                  <a:gd name="T37" fmla="*/ 164 h 174"/>
                  <a:gd name="T38" fmla="*/ 0 w 309"/>
                  <a:gd name="T39" fmla="*/ 164 h 17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09"/>
                  <a:gd name="T61" fmla="*/ 0 h 174"/>
                  <a:gd name="T62" fmla="*/ 309 w 309"/>
                  <a:gd name="T63" fmla="*/ 174 h 17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09" h="174">
                    <a:moveTo>
                      <a:pt x="0" y="164"/>
                    </a:moveTo>
                    <a:lnTo>
                      <a:pt x="6" y="162"/>
                    </a:lnTo>
                    <a:lnTo>
                      <a:pt x="24" y="158"/>
                    </a:lnTo>
                    <a:lnTo>
                      <a:pt x="53" y="149"/>
                    </a:lnTo>
                    <a:lnTo>
                      <a:pt x="89" y="134"/>
                    </a:lnTo>
                    <a:lnTo>
                      <a:pt x="132" y="112"/>
                    </a:lnTo>
                    <a:lnTo>
                      <a:pt x="179" y="84"/>
                    </a:lnTo>
                    <a:lnTo>
                      <a:pt x="227" y="46"/>
                    </a:lnTo>
                    <a:lnTo>
                      <a:pt x="278" y="0"/>
                    </a:lnTo>
                    <a:lnTo>
                      <a:pt x="309" y="23"/>
                    </a:lnTo>
                    <a:lnTo>
                      <a:pt x="301" y="28"/>
                    </a:lnTo>
                    <a:lnTo>
                      <a:pt x="280" y="43"/>
                    </a:lnTo>
                    <a:lnTo>
                      <a:pt x="248" y="66"/>
                    </a:lnTo>
                    <a:lnTo>
                      <a:pt x="207" y="92"/>
                    </a:lnTo>
                    <a:lnTo>
                      <a:pt x="159" y="118"/>
                    </a:lnTo>
                    <a:lnTo>
                      <a:pt x="109" y="144"/>
                    </a:lnTo>
                    <a:lnTo>
                      <a:pt x="55" y="162"/>
                    </a:lnTo>
                    <a:lnTo>
                      <a:pt x="3" y="174"/>
                    </a:lnTo>
                    <a:lnTo>
                      <a:pt x="0" y="164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84" name="Freeform 318"/>
              <p:cNvSpPr>
                <a:spLocks/>
              </p:cNvSpPr>
              <p:nvPr/>
            </p:nvSpPr>
            <p:spPr bwMode="auto">
              <a:xfrm>
                <a:off x="7453" y="3287"/>
                <a:ext cx="152" cy="120"/>
              </a:xfrm>
              <a:custGeom>
                <a:avLst/>
                <a:gdLst>
                  <a:gd name="T0" fmla="*/ 0 w 152"/>
                  <a:gd name="T1" fmla="*/ 111 h 120"/>
                  <a:gd name="T2" fmla="*/ 4 w 152"/>
                  <a:gd name="T3" fmla="*/ 107 h 120"/>
                  <a:gd name="T4" fmla="*/ 15 w 152"/>
                  <a:gd name="T5" fmla="*/ 99 h 120"/>
                  <a:gd name="T6" fmla="*/ 30 w 152"/>
                  <a:gd name="T7" fmla="*/ 88 h 120"/>
                  <a:gd name="T8" fmla="*/ 49 w 152"/>
                  <a:gd name="T9" fmla="*/ 72 h 120"/>
                  <a:gd name="T10" fmla="*/ 68 w 152"/>
                  <a:gd name="T11" fmla="*/ 54 h 120"/>
                  <a:gd name="T12" fmla="*/ 89 w 152"/>
                  <a:gd name="T13" fmla="*/ 36 h 120"/>
                  <a:gd name="T14" fmla="*/ 106 w 152"/>
                  <a:gd name="T15" fmla="*/ 16 h 120"/>
                  <a:gd name="T16" fmla="*/ 120 w 152"/>
                  <a:gd name="T17" fmla="*/ 0 h 120"/>
                  <a:gd name="T18" fmla="*/ 152 w 152"/>
                  <a:gd name="T19" fmla="*/ 8 h 120"/>
                  <a:gd name="T20" fmla="*/ 146 w 152"/>
                  <a:gd name="T21" fmla="*/ 12 h 120"/>
                  <a:gd name="T22" fmla="*/ 133 w 152"/>
                  <a:gd name="T23" fmla="*/ 23 h 120"/>
                  <a:gd name="T24" fmla="*/ 112 w 152"/>
                  <a:gd name="T25" fmla="*/ 39 h 120"/>
                  <a:gd name="T26" fmla="*/ 89 w 152"/>
                  <a:gd name="T27" fmla="*/ 59 h 120"/>
                  <a:gd name="T28" fmla="*/ 64 w 152"/>
                  <a:gd name="T29" fmla="*/ 79 h 120"/>
                  <a:gd name="T30" fmla="*/ 40 w 152"/>
                  <a:gd name="T31" fmla="*/ 96 h 120"/>
                  <a:gd name="T32" fmla="*/ 21 w 152"/>
                  <a:gd name="T33" fmla="*/ 111 h 120"/>
                  <a:gd name="T34" fmla="*/ 8 w 152"/>
                  <a:gd name="T35" fmla="*/ 120 h 120"/>
                  <a:gd name="T36" fmla="*/ 0 w 152"/>
                  <a:gd name="T37" fmla="*/ 111 h 120"/>
                  <a:gd name="T38" fmla="*/ 0 w 152"/>
                  <a:gd name="T39" fmla="*/ 111 h 12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52"/>
                  <a:gd name="T61" fmla="*/ 0 h 120"/>
                  <a:gd name="T62" fmla="*/ 152 w 152"/>
                  <a:gd name="T63" fmla="*/ 120 h 12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52" h="120">
                    <a:moveTo>
                      <a:pt x="0" y="111"/>
                    </a:moveTo>
                    <a:lnTo>
                      <a:pt x="4" y="107"/>
                    </a:lnTo>
                    <a:lnTo>
                      <a:pt x="15" y="99"/>
                    </a:lnTo>
                    <a:lnTo>
                      <a:pt x="30" y="88"/>
                    </a:lnTo>
                    <a:lnTo>
                      <a:pt x="49" y="72"/>
                    </a:lnTo>
                    <a:lnTo>
                      <a:pt x="68" y="54"/>
                    </a:lnTo>
                    <a:lnTo>
                      <a:pt x="89" y="36"/>
                    </a:lnTo>
                    <a:lnTo>
                      <a:pt x="106" y="16"/>
                    </a:lnTo>
                    <a:lnTo>
                      <a:pt x="120" y="0"/>
                    </a:lnTo>
                    <a:lnTo>
                      <a:pt x="152" y="8"/>
                    </a:lnTo>
                    <a:lnTo>
                      <a:pt x="146" y="12"/>
                    </a:lnTo>
                    <a:lnTo>
                      <a:pt x="133" y="23"/>
                    </a:lnTo>
                    <a:lnTo>
                      <a:pt x="112" y="39"/>
                    </a:lnTo>
                    <a:lnTo>
                      <a:pt x="89" y="59"/>
                    </a:lnTo>
                    <a:lnTo>
                      <a:pt x="64" y="79"/>
                    </a:lnTo>
                    <a:lnTo>
                      <a:pt x="40" y="96"/>
                    </a:lnTo>
                    <a:lnTo>
                      <a:pt x="21" y="111"/>
                    </a:lnTo>
                    <a:lnTo>
                      <a:pt x="8" y="120"/>
                    </a:lnTo>
                    <a:lnTo>
                      <a:pt x="0" y="111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85" name="Freeform 319"/>
              <p:cNvSpPr>
                <a:spLocks/>
              </p:cNvSpPr>
              <p:nvPr/>
            </p:nvSpPr>
            <p:spPr bwMode="auto">
              <a:xfrm>
                <a:off x="7636" y="3348"/>
                <a:ext cx="87" cy="61"/>
              </a:xfrm>
              <a:custGeom>
                <a:avLst/>
                <a:gdLst>
                  <a:gd name="T0" fmla="*/ 0 w 87"/>
                  <a:gd name="T1" fmla="*/ 54 h 61"/>
                  <a:gd name="T2" fmla="*/ 2 w 87"/>
                  <a:gd name="T3" fmla="*/ 52 h 61"/>
                  <a:gd name="T4" fmla="*/ 9 w 87"/>
                  <a:gd name="T5" fmla="*/ 48 h 61"/>
                  <a:gd name="T6" fmla="*/ 19 w 87"/>
                  <a:gd name="T7" fmla="*/ 41 h 61"/>
                  <a:gd name="T8" fmla="*/ 30 w 87"/>
                  <a:gd name="T9" fmla="*/ 33 h 61"/>
                  <a:gd name="T10" fmla="*/ 43 w 87"/>
                  <a:gd name="T11" fmla="*/ 25 h 61"/>
                  <a:gd name="T12" fmla="*/ 55 w 87"/>
                  <a:gd name="T13" fmla="*/ 16 h 61"/>
                  <a:gd name="T14" fmla="*/ 64 w 87"/>
                  <a:gd name="T15" fmla="*/ 7 h 61"/>
                  <a:gd name="T16" fmla="*/ 72 w 87"/>
                  <a:gd name="T17" fmla="*/ 0 h 61"/>
                  <a:gd name="T18" fmla="*/ 87 w 87"/>
                  <a:gd name="T19" fmla="*/ 9 h 61"/>
                  <a:gd name="T20" fmla="*/ 84 w 87"/>
                  <a:gd name="T21" fmla="*/ 11 h 61"/>
                  <a:gd name="T22" fmla="*/ 76 w 87"/>
                  <a:gd name="T23" fmla="*/ 16 h 61"/>
                  <a:gd name="T24" fmla="*/ 64 w 87"/>
                  <a:gd name="T25" fmla="*/ 23 h 61"/>
                  <a:gd name="T26" fmla="*/ 51 w 87"/>
                  <a:gd name="T27" fmla="*/ 31 h 61"/>
                  <a:gd name="T28" fmla="*/ 35 w 87"/>
                  <a:gd name="T29" fmla="*/ 40 h 61"/>
                  <a:gd name="T30" fmla="*/ 22 w 87"/>
                  <a:gd name="T31" fmla="*/ 49 h 61"/>
                  <a:gd name="T32" fmla="*/ 10 w 87"/>
                  <a:gd name="T33" fmla="*/ 56 h 61"/>
                  <a:gd name="T34" fmla="*/ 2 w 87"/>
                  <a:gd name="T35" fmla="*/ 61 h 61"/>
                  <a:gd name="T36" fmla="*/ 0 w 87"/>
                  <a:gd name="T37" fmla="*/ 54 h 61"/>
                  <a:gd name="T38" fmla="*/ 0 w 87"/>
                  <a:gd name="T39" fmla="*/ 54 h 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87"/>
                  <a:gd name="T61" fmla="*/ 0 h 61"/>
                  <a:gd name="T62" fmla="*/ 87 w 87"/>
                  <a:gd name="T63" fmla="*/ 61 h 6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87" h="61">
                    <a:moveTo>
                      <a:pt x="0" y="54"/>
                    </a:moveTo>
                    <a:lnTo>
                      <a:pt x="2" y="52"/>
                    </a:lnTo>
                    <a:lnTo>
                      <a:pt x="9" y="48"/>
                    </a:lnTo>
                    <a:lnTo>
                      <a:pt x="19" y="41"/>
                    </a:lnTo>
                    <a:lnTo>
                      <a:pt x="30" y="33"/>
                    </a:lnTo>
                    <a:lnTo>
                      <a:pt x="43" y="25"/>
                    </a:lnTo>
                    <a:lnTo>
                      <a:pt x="55" y="16"/>
                    </a:lnTo>
                    <a:lnTo>
                      <a:pt x="64" y="7"/>
                    </a:lnTo>
                    <a:lnTo>
                      <a:pt x="72" y="0"/>
                    </a:lnTo>
                    <a:lnTo>
                      <a:pt x="87" y="9"/>
                    </a:lnTo>
                    <a:lnTo>
                      <a:pt x="84" y="11"/>
                    </a:lnTo>
                    <a:lnTo>
                      <a:pt x="76" y="16"/>
                    </a:lnTo>
                    <a:lnTo>
                      <a:pt x="64" y="23"/>
                    </a:lnTo>
                    <a:lnTo>
                      <a:pt x="51" y="31"/>
                    </a:lnTo>
                    <a:lnTo>
                      <a:pt x="35" y="40"/>
                    </a:lnTo>
                    <a:lnTo>
                      <a:pt x="22" y="49"/>
                    </a:lnTo>
                    <a:lnTo>
                      <a:pt x="10" y="56"/>
                    </a:lnTo>
                    <a:lnTo>
                      <a:pt x="2" y="61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86" name="Freeform 320"/>
              <p:cNvSpPr>
                <a:spLocks/>
              </p:cNvSpPr>
              <p:nvPr/>
            </p:nvSpPr>
            <p:spPr bwMode="auto">
              <a:xfrm>
                <a:off x="7373" y="3385"/>
                <a:ext cx="413" cy="444"/>
              </a:xfrm>
              <a:custGeom>
                <a:avLst/>
                <a:gdLst>
                  <a:gd name="T0" fmla="*/ 394 w 413"/>
                  <a:gd name="T1" fmla="*/ 0 h 444"/>
                  <a:gd name="T2" fmla="*/ 386 w 413"/>
                  <a:gd name="T3" fmla="*/ 16 h 444"/>
                  <a:gd name="T4" fmla="*/ 363 w 413"/>
                  <a:gd name="T5" fmla="*/ 58 h 444"/>
                  <a:gd name="T6" fmla="*/ 327 w 413"/>
                  <a:gd name="T7" fmla="*/ 118 h 444"/>
                  <a:gd name="T8" fmla="*/ 280 w 413"/>
                  <a:gd name="T9" fmla="*/ 189 h 444"/>
                  <a:gd name="T10" fmla="*/ 221 w 413"/>
                  <a:gd name="T11" fmla="*/ 264 h 444"/>
                  <a:gd name="T12" fmla="*/ 155 w 413"/>
                  <a:gd name="T13" fmla="*/ 332 h 444"/>
                  <a:gd name="T14" fmla="*/ 81 w 413"/>
                  <a:gd name="T15" fmla="*/ 388 h 444"/>
                  <a:gd name="T16" fmla="*/ 1 w 413"/>
                  <a:gd name="T17" fmla="*/ 424 h 444"/>
                  <a:gd name="T18" fmla="*/ 0 w 413"/>
                  <a:gd name="T19" fmla="*/ 444 h 444"/>
                  <a:gd name="T20" fmla="*/ 6 w 413"/>
                  <a:gd name="T21" fmla="*/ 441 h 444"/>
                  <a:gd name="T22" fmla="*/ 21 w 413"/>
                  <a:gd name="T23" fmla="*/ 432 h 444"/>
                  <a:gd name="T24" fmla="*/ 44 w 413"/>
                  <a:gd name="T25" fmla="*/ 420 h 444"/>
                  <a:gd name="T26" fmla="*/ 74 w 413"/>
                  <a:gd name="T27" fmla="*/ 404 h 444"/>
                  <a:gd name="T28" fmla="*/ 106 w 413"/>
                  <a:gd name="T29" fmla="*/ 383 h 444"/>
                  <a:gd name="T30" fmla="*/ 139 w 413"/>
                  <a:gd name="T31" fmla="*/ 360 h 444"/>
                  <a:gd name="T32" fmla="*/ 172 w 413"/>
                  <a:gd name="T33" fmla="*/ 334 h 444"/>
                  <a:gd name="T34" fmla="*/ 201 w 413"/>
                  <a:gd name="T35" fmla="*/ 306 h 444"/>
                  <a:gd name="T36" fmla="*/ 229 w 413"/>
                  <a:gd name="T37" fmla="*/ 275 h 444"/>
                  <a:gd name="T38" fmla="*/ 259 w 413"/>
                  <a:gd name="T39" fmla="*/ 238 h 444"/>
                  <a:gd name="T40" fmla="*/ 290 w 413"/>
                  <a:gd name="T41" fmla="*/ 197 h 444"/>
                  <a:gd name="T42" fmla="*/ 322 w 413"/>
                  <a:gd name="T43" fmla="*/ 157 h 444"/>
                  <a:gd name="T44" fmla="*/ 352 w 413"/>
                  <a:gd name="T45" fmla="*/ 116 h 444"/>
                  <a:gd name="T46" fmla="*/ 378 w 413"/>
                  <a:gd name="T47" fmla="*/ 79 h 444"/>
                  <a:gd name="T48" fmla="*/ 398 w 413"/>
                  <a:gd name="T49" fmla="*/ 48 h 444"/>
                  <a:gd name="T50" fmla="*/ 413 w 413"/>
                  <a:gd name="T51" fmla="*/ 25 h 444"/>
                  <a:gd name="T52" fmla="*/ 394 w 413"/>
                  <a:gd name="T53" fmla="*/ 0 h 444"/>
                  <a:gd name="T54" fmla="*/ 394 w 413"/>
                  <a:gd name="T55" fmla="*/ 0 h 44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413"/>
                  <a:gd name="T85" fmla="*/ 0 h 444"/>
                  <a:gd name="T86" fmla="*/ 413 w 413"/>
                  <a:gd name="T87" fmla="*/ 444 h 444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413" h="444">
                    <a:moveTo>
                      <a:pt x="394" y="0"/>
                    </a:moveTo>
                    <a:lnTo>
                      <a:pt x="386" y="16"/>
                    </a:lnTo>
                    <a:lnTo>
                      <a:pt x="363" y="58"/>
                    </a:lnTo>
                    <a:lnTo>
                      <a:pt x="327" y="118"/>
                    </a:lnTo>
                    <a:lnTo>
                      <a:pt x="280" y="189"/>
                    </a:lnTo>
                    <a:lnTo>
                      <a:pt x="221" y="264"/>
                    </a:lnTo>
                    <a:lnTo>
                      <a:pt x="155" y="332"/>
                    </a:lnTo>
                    <a:lnTo>
                      <a:pt x="81" y="388"/>
                    </a:lnTo>
                    <a:lnTo>
                      <a:pt x="1" y="424"/>
                    </a:lnTo>
                    <a:lnTo>
                      <a:pt x="0" y="444"/>
                    </a:lnTo>
                    <a:lnTo>
                      <a:pt x="6" y="441"/>
                    </a:lnTo>
                    <a:lnTo>
                      <a:pt x="21" y="432"/>
                    </a:lnTo>
                    <a:lnTo>
                      <a:pt x="44" y="420"/>
                    </a:lnTo>
                    <a:lnTo>
                      <a:pt x="74" y="404"/>
                    </a:lnTo>
                    <a:lnTo>
                      <a:pt x="106" y="383"/>
                    </a:lnTo>
                    <a:lnTo>
                      <a:pt x="139" y="360"/>
                    </a:lnTo>
                    <a:lnTo>
                      <a:pt x="172" y="334"/>
                    </a:lnTo>
                    <a:lnTo>
                      <a:pt x="201" y="306"/>
                    </a:lnTo>
                    <a:lnTo>
                      <a:pt x="229" y="275"/>
                    </a:lnTo>
                    <a:lnTo>
                      <a:pt x="259" y="238"/>
                    </a:lnTo>
                    <a:lnTo>
                      <a:pt x="290" y="197"/>
                    </a:lnTo>
                    <a:lnTo>
                      <a:pt x="322" y="157"/>
                    </a:lnTo>
                    <a:lnTo>
                      <a:pt x="352" y="116"/>
                    </a:lnTo>
                    <a:lnTo>
                      <a:pt x="378" y="79"/>
                    </a:lnTo>
                    <a:lnTo>
                      <a:pt x="398" y="48"/>
                    </a:lnTo>
                    <a:lnTo>
                      <a:pt x="413" y="25"/>
                    </a:lnTo>
                    <a:lnTo>
                      <a:pt x="394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87" name="Freeform 321"/>
              <p:cNvSpPr>
                <a:spLocks/>
              </p:cNvSpPr>
              <p:nvPr/>
            </p:nvSpPr>
            <p:spPr bwMode="auto">
              <a:xfrm>
                <a:off x="7221" y="3409"/>
                <a:ext cx="422" cy="450"/>
              </a:xfrm>
              <a:custGeom>
                <a:avLst/>
                <a:gdLst>
                  <a:gd name="T0" fmla="*/ 408 w 422"/>
                  <a:gd name="T1" fmla="*/ 0 h 450"/>
                  <a:gd name="T2" fmla="*/ 403 w 422"/>
                  <a:gd name="T3" fmla="*/ 12 h 450"/>
                  <a:gd name="T4" fmla="*/ 389 w 422"/>
                  <a:gd name="T5" fmla="*/ 47 h 450"/>
                  <a:gd name="T6" fmla="*/ 367 w 422"/>
                  <a:gd name="T7" fmla="*/ 98 h 450"/>
                  <a:gd name="T8" fmla="*/ 337 w 422"/>
                  <a:gd name="T9" fmla="*/ 161 h 450"/>
                  <a:gd name="T10" fmla="*/ 301 w 422"/>
                  <a:gd name="T11" fmla="*/ 226 h 450"/>
                  <a:gd name="T12" fmla="*/ 262 w 422"/>
                  <a:gd name="T13" fmla="*/ 291 h 450"/>
                  <a:gd name="T14" fmla="*/ 218 w 422"/>
                  <a:gd name="T15" fmla="*/ 350 h 450"/>
                  <a:gd name="T16" fmla="*/ 172 w 422"/>
                  <a:gd name="T17" fmla="*/ 396 h 450"/>
                  <a:gd name="T18" fmla="*/ 127 w 422"/>
                  <a:gd name="T19" fmla="*/ 424 h 450"/>
                  <a:gd name="T20" fmla="*/ 92 w 422"/>
                  <a:gd name="T21" fmla="*/ 437 h 450"/>
                  <a:gd name="T22" fmla="*/ 63 w 422"/>
                  <a:gd name="T23" fmla="*/ 441 h 450"/>
                  <a:gd name="T24" fmla="*/ 42 w 422"/>
                  <a:gd name="T25" fmla="*/ 437 h 450"/>
                  <a:gd name="T26" fmla="*/ 26 w 422"/>
                  <a:gd name="T27" fmla="*/ 428 h 450"/>
                  <a:gd name="T28" fmla="*/ 16 w 422"/>
                  <a:gd name="T29" fmla="*/ 417 h 450"/>
                  <a:gd name="T30" fmla="*/ 10 w 422"/>
                  <a:gd name="T31" fmla="*/ 408 h 450"/>
                  <a:gd name="T32" fmla="*/ 9 w 422"/>
                  <a:gd name="T33" fmla="*/ 405 h 450"/>
                  <a:gd name="T34" fmla="*/ 0 w 422"/>
                  <a:gd name="T35" fmla="*/ 417 h 450"/>
                  <a:gd name="T36" fmla="*/ 4 w 422"/>
                  <a:gd name="T37" fmla="*/ 421 h 450"/>
                  <a:gd name="T38" fmla="*/ 15 w 422"/>
                  <a:gd name="T39" fmla="*/ 429 h 450"/>
                  <a:gd name="T40" fmla="*/ 30 w 422"/>
                  <a:gd name="T41" fmla="*/ 438 h 450"/>
                  <a:gd name="T42" fmla="*/ 53 w 422"/>
                  <a:gd name="T43" fmla="*/ 447 h 450"/>
                  <a:gd name="T44" fmla="*/ 81 w 422"/>
                  <a:gd name="T45" fmla="*/ 450 h 450"/>
                  <a:gd name="T46" fmla="*/ 112 w 422"/>
                  <a:gd name="T47" fmla="*/ 445 h 450"/>
                  <a:gd name="T48" fmla="*/ 148 w 422"/>
                  <a:gd name="T49" fmla="*/ 429 h 450"/>
                  <a:gd name="T50" fmla="*/ 189 w 422"/>
                  <a:gd name="T51" fmla="*/ 398 h 450"/>
                  <a:gd name="T52" fmla="*/ 230 w 422"/>
                  <a:gd name="T53" fmla="*/ 351 h 450"/>
                  <a:gd name="T54" fmla="*/ 271 w 422"/>
                  <a:gd name="T55" fmla="*/ 293 h 450"/>
                  <a:gd name="T56" fmla="*/ 310 w 422"/>
                  <a:gd name="T57" fmla="*/ 230 h 450"/>
                  <a:gd name="T58" fmla="*/ 346 w 422"/>
                  <a:gd name="T59" fmla="*/ 166 h 450"/>
                  <a:gd name="T60" fmla="*/ 376 w 422"/>
                  <a:gd name="T61" fmla="*/ 107 h 450"/>
                  <a:gd name="T62" fmla="*/ 401 w 422"/>
                  <a:gd name="T63" fmla="*/ 59 h 450"/>
                  <a:gd name="T64" fmla="*/ 416 w 422"/>
                  <a:gd name="T65" fmla="*/ 26 h 450"/>
                  <a:gd name="T66" fmla="*/ 422 w 422"/>
                  <a:gd name="T67" fmla="*/ 14 h 450"/>
                  <a:gd name="T68" fmla="*/ 408 w 422"/>
                  <a:gd name="T69" fmla="*/ 0 h 450"/>
                  <a:gd name="T70" fmla="*/ 408 w 422"/>
                  <a:gd name="T71" fmla="*/ 0 h 45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22"/>
                  <a:gd name="T109" fmla="*/ 0 h 450"/>
                  <a:gd name="T110" fmla="*/ 422 w 422"/>
                  <a:gd name="T111" fmla="*/ 450 h 45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22" h="450">
                    <a:moveTo>
                      <a:pt x="408" y="0"/>
                    </a:moveTo>
                    <a:lnTo>
                      <a:pt x="403" y="12"/>
                    </a:lnTo>
                    <a:lnTo>
                      <a:pt x="389" y="47"/>
                    </a:lnTo>
                    <a:lnTo>
                      <a:pt x="367" y="98"/>
                    </a:lnTo>
                    <a:lnTo>
                      <a:pt x="337" y="161"/>
                    </a:lnTo>
                    <a:lnTo>
                      <a:pt x="301" y="226"/>
                    </a:lnTo>
                    <a:lnTo>
                      <a:pt x="262" y="291"/>
                    </a:lnTo>
                    <a:lnTo>
                      <a:pt x="218" y="350"/>
                    </a:lnTo>
                    <a:lnTo>
                      <a:pt x="172" y="396"/>
                    </a:lnTo>
                    <a:lnTo>
                      <a:pt x="127" y="424"/>
                    </a:lnTo>
                    <a:lnTo>
                      <a:pt x="92" y="437"/>
                    </a:lnTo>
                    <a:lnTo>
                      <a:pt x="63" y="441"/>
                    </a:lnTo>
                    <a:lnTo>
                      <a:pt x="42" y="437"/>
                    </a:lnTo>
                    <a:lnTo>
                      <a:pt x="26" y="428"/>
                    </a:lnTo>
                    <a:lnTo>
                      <a:pt x="16" y="417"/>
                    </a:lnTo>
                    <a:lnTo>
                      <a:pt x="10" y="408"/>
                    </a:lnTo>
                    <a:lnTo>
                      <a:pt x="9" y="405"/>
                    </a:lnTo>
                    <a:lnTo>
                      <a:pt x="0" y="417"/>
                    </a:lnTo>
                    <a:lnTo>
                      <a:pt x="4" y="421"/>
                    </a:lnTo>
                    <a:lnTo>
                      <a:pt x="15" y="429"/>
                    </a:lnTo>
                    <a:lnTo>
                      <a:pt x="30" y="438"/>
                    </a:lnTo>
                    <a:lnTo>
                      <a:pt x="53" y="447"/>
                    </a:lnTo>
                    <a:lnTo>
                      <a:pt x="81" y="450"/>
                    </a:lnTo>
                    <a:lnTo>
                      <a:pt x="112" y="445"/>
                    </a:lnTo>
                    <a:lnTo>
                      <a:pt x="148" y="429"/>
                    </a:lnTo>
                    <a:lnTo>
                      <a:pt x="189" y="398"/>
                    </a:lnTo>
                    <a:lnTo>
                      <a:pt x="230" y="351"/>
                    </a:lnTo>
                    <a:lnTo>
                      <a:pt x="271" y="293"/>
                    </a:lnTo>
                    <a:lnTo>
                      <a:pt x="310" y="230"/>
                    </a:lnTo>
                    <a:lnTo>
                      <a:pt x="346" y="166"/>
                    </a:lnTo>
                    <a:lnTo>
                      <a:pt x="376" y="107"/>
                    </a:lnTo>
                    <a:lnTo>
                      <a:pt x="401" y="59"/>
                    </a:lnTo>
                    <a:lnTo>
                      <a:pt x="416" y="26"/>
                    </a:lnTo>
                    <a:lnTo>
                      <a:pt x="422" y="14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88" name="Freeform 322"/>
              <p:cNvSpPr>
                <a:spLocks/>
              </p:cNvSpPr>
              <p:nvPr/>
            </p:nvSpPr>
            <p:spPr bwMode="auto">
              <a:xfrm>
                <a:off x="7192" y="3631"/>
                <a:ext cx="394" cy="370"/>
              </a:xfrm>
              <a:custGeom>
                <a:avLst/>
                <a:gdLst>
                  <a:gd name="T0" fmla="*/ 0 w 394"/>
                  <a:gd name="T1" fmla="*/ 308 h 370"/>
                  <a:gd name="T2" fmla="*/ 3 w 394"/>
                  <a:gd name="T3" fmla="*/ 311 h 370"/>
                  <a:gd name="T4" fmla="*/ 10 w 394"/>
                  <a:gd name="T5" fmla="*/ 321 h 370"/>
                  <a:gd name="T6" fmla="*/ 21 w 394"/>
                  <a:gd name="T7" fmla="*/ 332 h 370"/>
                  <a:gd name="T8" fmla="*/ 38 w 394"/>
                  <a:gd name="T9" fmla="*/ 345 h 370"/>
                  <a:gd name="T10" fmla="*/ 56 w 394"/>
                  <a:gd name="T11" fmla="*/ 355 h 370"/>
                  <a:gd name="T12" fmla="*/ 78 w 394"/>
                  <a:gd name="T13" fmla="*/ 362 h 370"/>
                  <a:gd name="T14" fmla="*/ 101 w 394"/>
                  <a:gd name="T15" fmla="*/ 362 h 370"/>
                  <a:gd name="T16" fmla="*/ 126 w 394"/>
                  <a:gd name="T17" fmla="*/ 353 h 370"/>
                  <a:gd name="T18" fmla="*/ 154 w 394"/>
                  <a:gd name="T19" fmla="*/ 332 h 370"/>
                  <a:gd name="T20" fmla="*/ 186 w 394"/>
                  <a:gd name="T21" fmla="*/ 303 h 370"/>
                  <a:gd name="T22" fmla="*/ 220 w 394"/>
                  <a:gd name="T23" fmla="*/ 265 h 370"/>
                  <a:gd name="T24" fmla="*/ 256 w 394"/>
                  <a:gd name="T25" fmla="*/ 220 h 370"/>
                  <a:gd name="T26" fmla="*/ 291 w 394"/>
                  <a:gd name="T27" fmla="*/ 170 h 370"/>
                  <a:gd name="T28" fmla="*/ 323 w 394"/>
                  <a:gd name="T29" fmla="*/ 116 h 370"/>
                  <a:gd name="T30" fmla="*/ 352 w 394"/>
                  <a:gd name="T31" fmla="*/ 59 h 370"/>
                  <a:gd name="T32" fmla="*/ 376 w 394"/>
                  <a:gd name="T33" fmla="*/ 2 h 370"/>
                  <a:gd name="T34" fmla="*/ 394 w 394"/>
                  <a:gd name="T35" fmla="*/ 0 h 370"/>
                  <a:gd name="T36" fmla="*/ 387 w 394"/>
                  <a:gd name="T37" fmla="*/ 13 h 370"/>
                  <a:gd name="T38" fmla="*/ 369 w 394"/>
                  <a:gd name="T39" fmla="*/ 50 h 370"/>
                  <a:gd name="T40" fmla="*/ 343 w 394"/>
                  <a:gd name="T41" fmla="*/ 102 h 370"/>
                  <a:gd name="T42" fmla="*/ 309 w 394"/>
                  <a:gd name="T43" fmla="*/ 165 h 370"/>
                  <a:gd name="T44" fmla="*/ 270 w 394"/>
                  <a:gd name="T45" fmla="*/ 227 h 370"/>
                  <a:gd name="T46" fmla="*/ 227 w 394"/>
                  <a:gd name="T47" fmla="*/ 286 h 370"/>
                  <a:gd name="T48" fmla="*/ 183 w 394"/>
                  <a:gd name="T49" fmla="*/ 332 h 370"/>
                  <a:gd name="T50" fmla="*/ 140 w 394"/>
                  <a:gd name="T51" fmla="*/ 360 h 370"/>
                  <a:gd name="T52" fmla="*/ 100 w 394"/>
                  <a:gd name="T53" fmla="*/ 370 h 370"/>
                  <a:gd name="T54" fmla="*/ 69 w 394"/>
                  <a:gd name="T55" fmla="*/ 370 h 370"/>
                  <a:gd name="T56" fmla="*/ 45 w 394"/>
                  <a:gd name="T57" fmla="*/ 362 h 370"/>
                  <a:gd name="T58" fmla="*/ 26 w 394"/>
                  <a:gd name="T59" fmla="*/ 350 h 370"/>
                  <a:gd name="T60" fmla="*/ 14 w 394"/>
                  <a:gd name="T61" fmla="*/ 334 h 370"/>
                  <a:gd name="T62" fmla="*/ 6 w 394"/>
                  <a:gd name="T63" fmla="*/ 322 h 370"/>
                  <a:gd name="T64" fmla="*/ 1 w 394"/>
                  <a:gd name="T65" fmla="*/ 312 h 370"/>
                  <a:gd name="T66" fmla="*/ 0 w 394"/>
                  <a:gd name="T67" fmla="*/ 308 h 370"/>
                  <a:gd name="T68" fmla="*/ 0 w 394"/>
                  <a:gd name="T69" fmla="*/ 308 h 37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394"/>
                  <a:gd name="T106" fmla="*/ 0 h 370"/>
                  <a:gd name="T107" fmla="*/ 394 w 394"/>
                  <a:gd name="T108" fmla="*/ 370 h 37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394" h="370">
                    <a:moveTo>
                      <a:pt x="0" y="308"/>
                    </a:moveTo>
                    <a:lnTo>
                      <a:pt x="3" y="311"/>
                    </a:lnTo>
                    <a:lnTo>
                      <a:pt x="10" y="321"/>
                    </a:lnTo>
                    <a:lnTo>
                      <a:pt x="21" y="332"/>
                    </a:lnTo>
                    <a:lnTo>
                      <a:pt x="38" y="345"/>
                    </a:lnTo>
                    <a:lnTo>
                      <a:pt x="56" y="355"/>
                    </a:lnTo>
                    <a:lnTo>
                      <a:pt x="78" y="362"/>
                    </a:lnTo>
                    <a:lnTo>
                      <a:pt x="101" y="362"/>
                    </a:lnTo>
                    <a:lnTo>
                      <a:pt x="126" y="353"/>
                    </a:lnTo>
                    <a:lnTo>
                      <a:pt x="154" y="332"/>
                    </a:lnTo>
                    <a:lnTo>
                      <a:pt x="186" y="303"/>
                    </a:lnTo>
                    <a:lnTo>
                      <a:pt x="220" y="265"/>
                    </a:lnTo>
                    <a:lnTo>
                      <a:pt x="256" y="220"/>
                    </a:lnTo>
                    <a:lnTo>
                      <a:pt x="291" y="170"/>
                    </a:lnTo>
                    <a:lnTo>
                      <a:pt x="323" y="116"/>
                    </a:lnTo>
                    <a:lnTo>
                      <a:pt x="352" y="59"/>
                    </a:lnTo>
                    <a:lnTo>
                      <a:pt x="376" y="2"/>
                    </a:lnTo>
                    <a:lnTo>
                      <a:pt x="394" y="0"/>
                    </a:lnTo>
                    <a:lnTo>
                      <a:pt x="387" y="13"/>
                    </a:lnTo>
                    <a:lnTo>
                      <a:pt x="369" y="50"/>
                    </a:lnTo>
                    <a:lnTo>
                      <a:pt x="343" y="102"/>
                    </a:lnTo>
                    <a:lnTo>
                      <a:pt x="309" y="165"/>
                    </a:lnTo>
                    <a:lnTo>
                      <a:pt x="270" y="227"/>
                    </a:lnTo>
                    <a:lnTo>
                      <a:pt x="227" y="286"/>
                    </a:lnTo>
                    <a:lnTo>
                      <a:pt x="183" y="332"/>
                    </a:lnTo>
                    <a:lnTo>
                      <a:pt x="140" y="360"/>
                    </a:lnTo>
                    <a:lnTo>
                      <a:pt x="100" y="370"/>
                    </a:lnTo>
                    <a:lnTo>
                      <a:pt x="69" y="370"/>
                    </a:lnTo>
                    <a:lnTo>
                      <a:pt x="45" y="362"/>
                    </a:lnTo>
                    <a:lnTo>
                      <a:pt x="26" y="350"/>
                    </a:lnTo>
                    <a:lnTo>
                      <a:pt x="14" y="334"/>
                    </a:lnTo>
                    <a:lnTo>
                      <a:pt x="6" y="322"/>
                    </a:lnTo>
                    <a:lnTo>
                      <a:pt x="1" y="312"/>
                    </a:lnTo>
                    <a:lnTo>
                      <a:pt x="0" y="308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89" name="Freeform 323"/>
              <p:cNvSpPr>
                <a:spLocks/>
              </p:cNvSpPr>
              <p:nvPr/>
            </p:nvSpPr>
            <p:spPr bwMode="auto">
              <a:xfrm>
                <a:off x="7095" y="3832"/>
                <a:ext cx="124" cy="86"/>
              </a:xfrm>
              <a:custGeom>
                <a:avLst/>
                <a:gdLst>
                  <a:gd name="T0" fmla="*/ 124 w 124"/>
                  <a:gd name="T1" fmla="*/ 0 h 86"/>
                  <a:gd name="T2" fmla="*/ 123 w 124"/>
                  <a:gd name="T3" fmla="*/ 3 h 86"/>
                  <a:gd name="T4" fmla="*/ 121 w 124"/>
                  <a:gd name="T5" fmla="*/ 11 h 86"/>
                  <a:gd name="T6" fmla="*/ 116 w 124"/>
                  <a:gd name="T7" fmla="*/ 23 h 86"/>
                  <a:gd name="T8" fmla="*/ 111 w 124"/>
                  <a:gd name="T9" fmla="*/ 38 h 86"/>
                  <a:gd name="T10" fmla="*/ 103 w 124"/>
                  <a:gd name="T11" fmla="*/ 53 h 86"/>
                  <a:gd name="T12" fmla="*/ 92 w 124"/>
                  <a:gd name="T13" fmla="*/ 66 h 86"/>
                  <a:gd name="T14" fmla="*/ 79 w 124"/>
                  <a:gd name="T15" fmla="*/ 77 h 86"/>
                  <a:gd name="T16" fmla="*/ 65 w 124"/>
                  <a:gd name="T17" fmla="*/ 86 h 86"/>
                  <a:gd name="T18" fmla="*/ 48 w 124"/>
                  <a:gd name="T19" fmla="*/ 86 h 86"/>
                  <a:gd name="T20" fmla="*/ 36 w 124"/>
                  <a:gd name="T21" fmla="*/ 78 h 86"/>
                  <a:gd name="T22" fmla="*/ 24 w 124"/>
                  <a:gd name="T23" fmla="*/ 66 h 86"/>
                  <a:gd name="T24" fmla="*/ 15 w 124"/>
                  <a:gd name="T25" fmla="*/ 52 h 86"/>
                  <a:gd name="T26" fmla="*/ 9 w 124"/>
                  <a:gd name="T27" fmla="*/ 35 h 86"/>
                  <a:gd name="T28" fmla="*/ 4 w 124"/>
                  <a:gd name="T29" fmla="*/ 21 h 86"/>
                  <a:gd name="T30" fmla="*/ 1 w 124"/>
                  <a:gd name="T31" fmla="*/ 11 h 86"/>
                  <a:gd name="T32" fmla="*/ 0 w 124"/>
                  <a:gd name="T33" fmla="*/ 7 h 86"/>
                  <a:gd name="T34" fmla="*/ 11 w 124"/>
                  <a:gd name="T35" fmla="*/ 4 h 86"/>
                  <a:gd name="T36" fmla="*/ 12 w 124"/>
                  <a:gd name="T37" fmla="*/ 7 h 86"/>
                  <a:gd name="T38" fmla="*/ 14 w 124"/>
                  <a:gd name="T39" fmla="*/ 15 h 86"/>
                  <a:gd name="T40" fmla="*/ 17 w 124"/>
                  <a:gd name="T41" fmla="*/ 28 h 86"/>
                  <a:gd name="T42" fmla="*/ 22 w 124"/>
                  <a:gd name="T43" fmla="*/ 42 h 86"/>
                  <a:gd name="T44" fmla="*/ 28 w 124"/>
                  <a:gd name="T45" fmla="*/ 54 h 86"/>
                  <a:gd name="T46" fmla="*/ 35 w 124"/>
                  <a:gd name="T47" fmla="*/ 66 h 86"/>
                  <a:gd name="T48" fmla="*/ 44 w 124"/>
                  <a:gd name="T49" fmla="*/ 74 h 86"/>
                  <a:gd name="T50" fmla="*/ 53 w 124"/>
                  <a:gd name="T51" fmla="*/ 77 h 86"/>
                  <a:gd name="T52" fmla="*/ 63 w 124"/>
                  <a:gd name="T53" fmla="*/ 73 h 86"/>
                  <a:gd name="T54" fmla="*/ 74 w 124"/>
                  <a:gd name="T55" fmla="*/ 65 h 86"/>
                  <a:gd name="T56" fmla="*/ 83 w 124"/>
                  <a:gd name="T57" fmla="*/ 54 h 86"/>
                  <a:gd name="T58" fmla="*/ 92 w 124"/>
                  <a:gd name="T59" fmla="*/ 44 h 86"/>
                  <a:gd name="T60" fmla="*/ 100 w 124"/>
                  <a:gd name="T61" fmla="*/ 31 h 86"/>
                  <a:gd name="T62" fmla="*/ 107 w 124"/>
                  <a:gd name="T63" fmla="*/ 19 h 86"/>
                  <a:gd name="T64" fmla="*/ 112 w 124"/>
                  <a:gd name="T65" fmla="*/ 10 h 86"/>
                  <a:gd name="T66" fmla="*/ 114 w 124"/>
                  <a:gd name="T67" fmla="*/ 4 h 86"/>
                  <a:gd name="T68" fmla="*/ 124 w 124"/>
                  <a:gd name="T69" fmla="*/ 0 h 86"/>
                  <a:gd name="T70" fmla="*/ 124 w 124"/>
                  <a:gd name="T71" fmla="*/ 0 h 8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24"/>
                  <a:gd name="T109" fmla="*/ 0 h 86"/>
                  <a:gd name="T110" fmla="*/ 124 w 124"/>
                  <a:gd name="T111" fmla="*/ 86 h 8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24" h="86">
                    <a:moveTo>
                      <a:pt x="124" y="0"/>
                    </a:moveTo>
                    <a:lnTo>
                      <a:pt x="123" y="3"/>
                    </a:lnTo>
                    <a:lnTo>
                      <a:pt x="121" y="11"/>
                    </a:lnTo>
                    <a:lnTo>
                      <a:pt x="116" y="23"/>
                    </a:lnTo>
                    <a:lnTo>
                      <a:pt x="111" y="38"/>
                    </a:lnTo>
                    <a:lnTo>
                      <a:pt x="103" y="53"/>
                    </a:lnTo>
                    <a:lnTo>
                      <a:pt x="92" y="66"/>
                    </a:lnTo>
                    <a:lnTo>
                      <a:pt x="79" y="77"/>
                    </a:lnTo>
                    <a:lnTo>
                      <a:pt x="65" y="86"/>
                    </a:lnTo>
                    <a:lnTo>
                      <a:pt x="48" y="86"/>
                    </a:lnTo>
                    <a:lnTo>
                      <a:pt x="36" y="78"/>
                    </a:lnTo>
                    <a:lnTo>
                      <a:pt x="24" y="66"/>
                    </a:lnTo>
                    <a:lnTo>
                      <a:pt x="15" y="52"/>
                    </a:lnTo>
                    <a:lnTo>
                      <a:pt x="9" y="35"/>
                    </a:lnTo>
                    <a:lnTo>
                      <a:pt x="4" y="21"/>
                    </a:lnTo>
                    <a:lnTo>
                      <a:pt x="1" y="11"/>
                    </a:lnTo>
                    <a:lnTo>
                      <a:pt x="0" y="7"/>
                    </a:lnTo>
                    <a:lnTo>
                      <a:pt x="11" y="4"/>
                    </a:lnTo>
                    <a:lnTo>
                      <a:pt x="12" y="7"/>
                    </a:lnTo>
                    <a:lnTo>
                      <a:pt x="14" y="15"/>
                    </a:lnTo>
                    <a:lnTo>
                      <a:pt x="17" y="28"/>
                    </a:lnTo>
                    <a:lnTo>
                      <a:pt x="22" y="42"/>
                    </a:lnTo>
                    <a:lnTo>
                      <a:pt x="28" y="54"/>
                    </a:lnTo>
                    <a:lnTo>
                      <a:pt x="35" y="66"/>
                    </a:lnTo>
                    <a:lnTo>
                      <a:pt x="44" y="74"/>
                    </a:lnTo>
                    <a:lnTo>
                      <a:pt x="53" y="77"/>
                    </a:lnTo>
                    <a:lnTo>
                      <a:pt x="63" y="73"/>
                    </a:lnTo>
                    <a:lnTo>
                      <a:pt x="74" y="65"/>
                    </a:lnTo>
                    <a:lnTo>
                      <a:pt x="83" y="54"/>
                    </a:lnTo>
                    <a:lnTo>
                      <a:pt x="92" y="44"/>
                    </a:lnTo>
                    <a:lnTo>
                      <a:pt x="100" y="31"/>
                    </a:lnTo>
                    <a:lnTo>
                      <a:pt x="107" y="19"/>
                    </a:lnTo>
                    <a:lnTo>
                      <a:pt x="112" y="10"/>
                    </a:lnTo>
                    <a:lnTo>
                      <a:pt x="114" y="4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90" name="Freeform 324"/>
              <p:cNvSpPr>
                <a:spLocks/>
              </p:cNvSpPr>
              <p:nvPr/>
            </p:nvSpPr>
            <p:spPr bwMode="auto">
              <a:xfrm>
                <a:off x="7067" y="3438"/>
                <a:ext cx="596" cy="30"/>
              </a:xfrm>
              <a:custGeom>
                <a:avLst/>
                <a:gdLst>
                  <a:gd name="T0" fmla="*/ 0 w 596"/>
                  <a:gd name="T1" fmla="*/ 5 h 30"/>
                  <a:gd name="T2" fmla="*/ 292 w 596"/>
                  <a:gd name="T3" fmla="*/ 0 h 30"/>
                  <a:gd name="T4" fmla="*/ 596 w 596"/>
                  <a:gd name="T5" fmla="*/ 0 h 30"/>
                  <a:gd name="T6" fmla="*/ 592 w 596"/>
                  <a:gd name="T7" fmla="*/ 30 h 30"/>
                  <a:gd name="T8" fmla="*/ 300 w 596"/>
                  <a:gd name="T9" fmla="*/ 20 h 30"/>
                  <a:gd name="T10" fmla="*/ 1 w 596"/>
                  <a:gd name="T11" fmla="*/ 29 h 30"/>
                  <a:gd name="T12" fmla="*/ 0 w 596"/>
                  <a:gd name="T13" fmla="*/ 5 h 30"/>
                  <a:gd name="T14" fmla="*/ 0 w 596"/>
                  <a:gd name="T15" fmla="*/ 5 h 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96"/>
                  <a:gd name="T25" fmla="*/ 0 h 30"/>
                  <a:gd name="T26" fmla="*/ 596 w 596"/>
                  <a:gd name="T27" fmla="*/ 30 h 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96" h="30">
                    <a:moveTo>
                      <a:pt x="0" y="5"/>
                    </a:moveTo>
                    <a:lnTo>
                      <a:pt x="292" y="0"/>
                    </a:lnTo>
                    <a:lnTo>
                      <a:pt x="596" y="0"/>
                    </a:lnTo>
                    <a:lnTo>
                      <a:pt x="592" y="30"/>
                    </a:lnTo>
                    <a:lnTo>
                      <a:pt x="300" y="20"/>
                    </a:lnTo>
                    <a:lnTo>
                      <a:pt x="1" y="29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91" name="Freeform 325"/>
              <p:cNvSpPr>
                <a:spLocks/>
              </p:cNvSpPr>
              <p:nvPr/>
            </p:nvSpPr>
            <p:spPr bwMode="auto">
              <a:xfrm>
                <a:off x="7328" y="3394"/>
                <a:ext cx="65" cy="688"/>
              </a:xfrm>
              <a:custGeom>
                <a:avLst/>
                <a:gdLst>
                  <a:gd name="T0" fmla="*/ 9 w 65"/>
                  <a:gd name="T1" fmla="*/ 6 h 688"/>
                  <a:gd name="T2" fmla="*/ 8 w 65"/>
                  <a:gd name="T3" fmla="*/ 22 h 688"/>
                  <a:gd name="T4" fmla="*/ 7 w 65"/>
                  <a:gd name="T5" fmla="*/ 61 h 688"/>
                  <a:gd name="T6" fmla="*/ 6 w 65"/>
                  <a:gd name="T7" fmla="*/ 120 h 688"/>
                  <a:gd name="T8" fmla="*/ 4 w 65"/>
                  <a:gd name="T9" fmla="*/ 189 h 688"/>
                  <a:gd name="T10" fmla="*/ 2 w 65"/>
                  <a:gd name="T11" fmla="*/ 261 h 688"/>
                  <a:gd name="T12" fmla="*/ 1 w 65"/>
                  <a:gd name="T13" fmla="*/ 330 h 688"/>
                  <a:gd name="T14" fmla="*/ 0 w 65"/>
                  <a:gd name="T15" fmla="*/ 386 h 688"/>
                  <a:gd name="T16" fmla="*/ 1 w 65"/>
                  <a:gd name="T17" fmla="*/ 424 h 688"/>
                  <a:gd name="T18" fmla="*/ 1 w 65"/>
                  <a:gd name="T19" fmla="*/ 454 h 688"/>
                  <a:gd name="T20" fmla="*/ 2 w 65"/>
                  <a:gd name="T21" fmla="*/ 493 h 688"/>
                  <a:gd name="T22" fmla="*/ 3 w 65"/>
                  <a:gd name="T23" fmla="*/ 536 h 688"/>
                  <a:gd name="T24" fmla="*/ 4 w 65"/>
                  <a:gd name="T25" fmla="*/ 581 h 688"/>
                  <a:gd name="T26" fmla="*/ 4 w 65"/>
                  <a:gd name="T27" fmla="*/ 622 h 688"/>
                  <a:gd name="T28" fmla="*/ 5 w 65"/>
                  <a:gd name="T29" fmla="*/ 656 h 688"/>
                  <a:gd name="T30" fmla="*/ 5 w 65"/>
                  <a:gd name="T31" fmla="*/ 680 h 688"/>
                  <a:gd name="T32" fmla="*/ 5 w 65"/>
                  <a:gd name="T33" fmla="*/ 688 h 688"/>
                  <a:gd name="T34" fmla="*/ 65 w 65"/>
                  <a:gd name="T35" fmla="*/ 685 h 688"/>
                  <a:gd name="T36" fmla="*/ 64 w 65"/>
                  <a:gd name="T37" fmla="*/ 670 h 688"/>
                  <a:gd name="T38" fmla="*/ 63 w 65"/>
                  <a:gd name="T39" fmla="*/ 632 h 688"/>
                  <a:gd name="T40" fmla="*/ 62 w 65"/>
                  <a:gd name="T41" fmla="*/ 577 h 688"/>
                  <a:gd name="T42" fmla="*/ 61 w 65"/>
                  <a:gd name="T43" fmla="*/ 512 h 688"/>
                  <a:gd name="T44" fmla="*/ 59 w 65"/>
                  <a:gd name="T45" fmla="*/ 442 h 688"/>
                  <a:gd name="T46" fmla="*/ 57 w 65"/>
                  <a:gd name="T47" fmla="*/ 375 h 688"/>
                  <a:gd name="T48" fmla="*/ 55 w 65"/>
                  <a:gd name="T49" fmla="*/ 319 h 688"/>
                  <a:gd name="T50" fmla="*/ 53 w 65"/>
                  <a:gd name="T51" fmla="*/ 278 h 688"/>
                  <a:gd name="T52" fmla="*/ 51 w 65"/>
                  <a:gd name="T53" fmla="*/ 243 h 688"/>
                  <a:gd name="T54" fmla="*/ 48 w 65"/>
                  <a:gd name="T55" fmla="*/ 201 h 688"/>
                  <a:gd name="T56" fmla="*/ 46 w 65"/>
                  <a:gd name="T57" fmla="*/ 156 h 688"/>
                  <a:gd name="T58" fmla="*/ 44 w 65"/>
                  <a:gd name="T59" fmla="*/ 111 h 688"/>
                  <a:gd name="T60" fmla="*/ 42 w 65"/>
                  <a:gd name="T61" fmla="*/ 70 h 688"/>
                  <a:gd name="T62" fmla="*/ 40 w 65"/>
                  <a:gd name="T63" fmla="*/ 37 h 688"/>
                  <a:gd name="T64" fmla="*/ 39 w 65"/>
                  <a:gd name="T65" fmla="*/ 15 h 688"/>
                  <a:gd name="T66" fmla="*/ 39 w 65"/>
                  <a:gd name="T67" fmla="*/ 6 h 688"/>
                  <a:gd name="T68" fmla="*/ 38 w 65"/>
                  <a:gd name="T69" fmla="*/ 5 h 688"/>
                  <a:gd name="T70" fmla="*/ 34 w 65"/>
                  <a:gd name="T71" fmla="*/ 4 h 688"/>
                  <a:gd name="T72" fmla="*/ 29 w 65"/>
                  <a:gd name="T73" fmla="*/ 3 h 688"/>
                  <a:gd name="T74" fmla="*/ 24 w 65"/>
                  <a:gd name="T75" fmla="*/ 2 h 688"/>
                  <a:gd name="T76" fmla="*/ 19 w 65"/>
                  <a:gd name="T77" fmla="*/ 0 h 688"/>
                  <a:gd name="T78" fmla="*/ 14 w 65"/>
                  <a:gd name="T79" fmla="*/ 1 h 688"/>
                  <a:gd name="T80" fmla="*/ 10 w 65"/>
                  <a:gd name="T81" fmla="*/ 3 h 688"/>
                  <a:gd name="T82" fmla="*/ 9 w 65"/>
                  <a:gd name="T83" fmla="*/ 6 h 688"/>
                  <a:gd name="T84" fmla="*/ 9 w 65"/>
                  <a:gd name="T85" fmla="*/ 6 h 68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65"/>
                  <a:gd name="T130" fmla="*/ 0 h 688"/>
                  <a:gd name="T131" fmla="*/ 65 w 65"/>
                  <a:gd name="T132" fmla="*/ 688 h 68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65" h="688">
                    <a:moveTo>
                      <a:pt x="9" y="6"/>
                    </a:moveTo>
                    <a:lnTo>
                      <a:pt x="8" y="22"/>
                    </a:lnTo>
                    <a:lnTo>
                      <a:pt x="7" y="61"/>
                    </a:lnTo>
                    <a:lnTo>
                      <a:pt x="6" y="120"/>
                    </a:lnTo>
                    <a:lnTo>
                      <a:pt x="4" y="189"/>
                    </a:lnTo>
                    <a:lnTo>
                      <a:pt x="2" y="261"/>
                    </a:lnTo>
                    <a:lnTo>
                      <a:pt x="1" y="330"/>
                    </a:lnTo>
                    <a:lnTo>
                      <a:pt x="0" y="386"/>
                    </a:lnTo>
                    <a:lnTo>
                      <a:pt x="1" y="424"/>
                    </a:lnTo>
                    <a:lnTo>
                      <a:pt x="1" y="454"/>
                    </a:lnTo>
                    <a:lnTo>
                      <a:pt x="2" y="493"/>
                    </a:lnTo>
                    <a:lnTo>
                      <a:pt x="3" y="536"/>
                    </a:lnTo>
                    <a:lnTo>
                      <a:pt x="4" y="581"/>
                    </a:lnTo>
                    <a:lnTo>
                      <a:pt x="4" y="622"/>
                    </a:lnTo>
                    <a:lnTo>
                      <a:pt x="5" y="656"/>
                    </a:lnTo>
                    <a:lnTo>
                      <a:pt x="5" y="680"/>
                    </a:lnTo>
                    <a:lnTo>
                      <a:pt x="5" y="688"/>
                    </a:lnTo>
                    <a:lnTo>
                      <a:pt x="65" y="685"/>
                    </a:lnTo>
                    <a:lnTo>
                      <a:pt x="64" y="670"/>
                    </a:lnTo>
                    <a:lnTo>
                      <a:pt x="63" y="632"/>
                    </a:lnTo>
                    <a:lnTo>
                      <a:pt x="62" y="577"/>
                    </a:lnTo>
                    <a:lnTo>
                      <a:pt x="61" y="512"/>
                    </a:lnTo>
                    <a:lnTo>
                      <a:pt x="59" y="442"/>
                    </a:lnTo>
                    <a:lnTo>
                      <a:pt x="57" y="375"/>
                    </a:lnTo>
                    <a:lnTo>
                      <a:pt x="55" y="319"/>
                    </a:lnTo>
                    <a:lnTo>
                      <a:pt x="53" y="278"/>
                    </a:lnTo>
                    <a:lnTo>
                      <a:pt x="51" y="243"/>
                    </a:lnTo>
                    <a:lnTo>
                      <a:pt x="48" y="201"/>
                    </a:lnTo>
                    <a:lnTo>
                      <a:pt x="46" y="156"/>
                    </a:lnTo>
                    <a:lnTo>
                      <a:pt x="44" y="111"/>
                    </a:lnTo>
                    <a:lnTo>
                      <a:pt x="42" y="70"/>
                    </a:lnTo>
                    <a:lnTo>
                      <a:pt x="40" y="37"/>
                    </a:lnTo>
                    <a:lnTo>
                      <a:pt x="39" y="15"/>
                    </a:lnTo>
                    <a:lnTo>
                      <a:pt x="39" y="6"/>
                    </a:lnTo>
                    <a:lnTo>
                      <a:pt x="38" y="5"/>
                    </a:lnTo>
                    <a:lnTo>
                      <a:pt x="34" y="4"/>
                    </a:lnTo>
                    <a:lnTo>
                      <a:pt x="29" y="3"/>
                    </a:lnTo>
                    <a:lnTo>
                      <a:pt x="24" y="2"/>
                    </a:lnTo>
                    <a:lnTo>
                      <a:pt x="19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92" name="Freeform 326"/>
              <p:cNvSpPr>
                <a:spLocks/>
              </p:cNvSpPr>
              <p:nvPr/>
            </p:nvSpPr>
            <p:spPr bwMode="auto">
              <a:xfrm>
                <a:off x="7120" y="3668"/>
                <a:ext cx="477" cy="28"/>
              </a:xfrm>
              <a:custGeom>
                <a:avLst/>
                <a:gdLst>
                  <a:gd name="T0" fmla="*/ 0 w 477"/>
                  <a:gd name="T1" fmla="*/ 15 h 28"/>
                  <a:gd name="T2" fmla="*/ 0 w 477"/>
                  <a:gd name="T3" fmla="*/ 28 h 28"/>
                  <a:gd name="T4" fmla="*/ 239 w 477"/>
                  <a:gd name="T5" fmla="*/ 28 h 28"/>
                  <a:gd name="T6" fmla="*/ 477 w 477"/>
                  <a:gd name="T7" fmla="*/ 19 h 28"/>
                  <a:gd name="T8" fmla="*/ 475 w 477"/>
                  <a:gd name="T9" fmla="*/ 0 h 28"/>
                  <a:gd name="T10" fmla="*/ 230 w 477"/>
                  <a:gd name="T11" fmla="*/ 4 h 28"/>
                  <a:gd name="T12" fmla="*/ 0 w 477"/>
                  <a:gd name="T13" fmla="*/ 15 h 28"/>
                  <a:gd name="T14" fmla="*/ 0 w 477"/>
                  <a:gd name="T15" fmla="*/ 15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77"/>
                  <a:gd name="T25" fmla="*/ 0 h 28"/>
                  <a:gd name="T26" fmla="*/ 477 w 477"/>
                  <a:gd name="T27" fmla="*/ 28 h 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77" h="28">
                    <a:moveTo>
                      <a:pt x="0" y="15"/>
                    </a:moveTo>
                    <a:lnTo>
                      <a:pt x="0" y="28"/>
                    </a:lnTo>
                    <a:lnTo>
                      <a:pt x="239" y="28"/>
                    </a:lnTo>
                    <a:lnTo>
                      <a:pt x="477" y="19"/>
                    </a:lnTo>
                    <a:lnTo>
                      <a:pt x="475" y="0"/>
                    </a:lnTo>
                    <a:lnTo>
                      <a:pt x="230" y="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93" name="Freeform 327"/>
              <p:cNvSpPr>
                <a:spLocks/>
              </p:cNvSpPr>
              <p:nvPr/>
            </p:nvSpPr>
            <p:spPr bwMode="auto">
              <a:xfrm>
                <a:off x="7196" y="3447"/>
                <a:ext cx="151" cy="107"/>
              </a:xfrm>
              <a:custGeom>
                <a:avLst/>
                <a:gdLst>
                  <a:gd name="T0" fmla="*/ 0 w 151"/>
                  <a:gd name="T1" fmla="*/ 8 h 107"/>
                  <a:gd name="T2" fmla="*/ 144 w 151"/>
                  <a:gd name="T3" fmla="*/ 107 h 107"/>
                  <a:gd name="T4" fmla="*/ 151 w 151"/>
                  <a:gd name="T5" fmla="*/ 76 h 107"/>
                  <a:gd name="T6" fmla="*/ 13 w 151"/>
                  <a:gd name="T7" fmla="*/ 0 h 107"/>
                  <a:gd name="T8" fmla="*/ 0 w 151"/>
                  <a:gd name="T9" fmla="*/ 8 h 107"/>
                  <a:gd name="T10" fmla="*/ 0 w 151"/>
                  <a:gd name="T11" fmla="*/ 8 h 10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1"/>
                  <a:gd name="T19" fmla="*/ 0 h 107"/>
                  <a:gd name="T20" fmla="*/ 151 w 151"/>
                  <a:gd name="T21" fmla="*/ 107 h 10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1" h="107">
                    <a:moveTo>
                      <a:pt x="0" y="8"/>
                    </a:moveTo>
                    <a:lnTo>
                      <a:pt x="144" y="107"/>
                    </a:lnTo>
                    <a:lnTo>
                      <a:pt x="151" y="76"/>
                    </a:lnTo>
                    <a:lnTo>
                      <a:pt x="13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94" name="Freeform 328"/>
              <p:cNvSpPr>
                <a:spLocks/>
              </p:cNvSpPr>
              <p:nvPr/>
            </p:nvSpPr>
            <p:spPr bwMode="auto">
              <a:xfrm>
                <a:off x="7361" y="3451"/>
                <a:ext cx="188" cy="106"/>
              </a:xfrm>
              <a:custGeom>
                <a:avLst/>
                <a:gdLst>
                  <a:gd name="T0" fmla="*/ 11 w 188"/>
                  <a:gd name="T1" fmla="*/ 74 h 106"/>
                  <a:gd name="T2" fmla="*/ 149 w 188"/>
                  <a:gd name="T3" fmla="*/ 0 h 106"/>
                  <a:gd name="T4" fmla="*/ 188 w 188"/>
                  <a:gd name="T5" fmla="*/ 0 h 106"/>
                  <a:gd name="T6" fmla="*/ 0 w 188"/>
                  <a:gd name="T7" fmla="*/ 106 h 106"/>
                  <a:gd name="T8" fmla="*/ 11 w 188"/>
                  <a:gd name="T9" fmla="*/ 74 h 106"/>
                  <a:gd name="T10" fmla="*/ 11 w 188"/>
                  <a:gd name="T11" fmla="*/ 74 h 1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8"/>
                  <a:gd name="T19" fmla="*/ 0 h 106"/>
                  <a:gd name="T20" fmla="*/ 188 w 188"/>
                  <a:gd name="T21" fmla="*/ 106 h 1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8" h="106">
                    <a:moveTo>
                      <a:pt x="11" y="74"/>
                    </a:moveTo>
                    <a:lnTo>
                      <a:pt x="149" y="0"/>
                    </a:lnTo>
                    <a:lnTo>
                      <a:pt x="188" y="0"/>
                    </a:lnTo>
                    <a:lnTo>
                      <a:pt x="0" y="106"/>
                    </a:lnTo>
                    <a:lnTo>
                      <a:pt x="11" y="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95" name="Freeform 329"/>
              <p:cNvSpPr>
                <a:spLocks/>
              </p:cNvSpPr>
              <p:nvPr/>
            </p:nvSpPr>
            <p:spPr bwMode="auto">
              <a:xfrm>
                <a:off x="7200" y="3685"/>
                <a:ext cx="140" cy="104"/>
              </a:xfrm>
              <a:custGeom>
                <a:avLst/>
                <a:gdLst>
                  <a:gd name="T0" fmla="*/ 0 w 140"/>
                  <a:gd name="T1" fmla="*/ 2 h 104"/>
                  <a:gd name="T2" fmla="*/ 136 w 140"/>
                  <a:gd name="T3" fmla="*/ 104 h 104"/>
                  <a:gd name="T4" fmla="*/ 140 w 140"/>
                  <a:gd name="T5" fmla="*/ 76 h 104"/>
                  <a:gd name="T6" fmla="*/ 22 w 140"/>
                  <a:gd name="T7" fmla="*/ 0 h 104"/>
                  <a:gd name="T8" fmla="*/ 0 w 140"/>
                  <a:gd name="T9" fmla="*/ 2 h 104"/>
                  <a:gd name="T10" fmla="*/ 0 w 140"/>
                  <a:gd name="T11" fmla="*/ 2 h 1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0"/>
                  <a:gd name="T19" fmla="*/ 0 h 104"/>
                  <a:gd name="T20" fmla="*/ 140 w 140"/>
                  <a:gd name="T21" fmla="*/ 104 h 10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0" h="104">
                    <a:moveTo>
                      <a:pt x="0" y="2"/>
                    </a:moveTo>
                    <a:lnTo>
                      <a:pt x="136" y="104"/>
                    </a:lnTo>
                    <a:lnTo>
                      <a:pt x="140" y="76"/>
                    </a:lnTo>
                    <a:lnTo>
                      <a:pt x="2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96" name="Freeform 330"/>
              <p:cNvSpPr>
                <a:spLocks/>
              </p:cNvSpPr>
              <p:nvPr/>
            </p:nvSpPr>
            <p:spPr bwMode="auto">
              <a:xfrm>
                <a:off x="7366" y="3687"/>
                <a:ext cx="164" cy="110"/>
              </a:xfrm>
              <a:custGeom>
                <a:avLst/>
                <a:gdLst>
                  <a:gd name="T0" fmla="*/ 0 w 164"/>
                  <a:gd name="T1" fmla="*/ 81 h 110"/>
                  <a:gd name="T2" fmla="*/ 132 w 164"/>
                  <a:gd name="T3" fmla="*/ 0 h 110"/>
                  <a:gd name="T4" fmla="*/ 164 w 164"/>
                  <a:gd name="T5" fmla="*/ 0 h 110"/>
                  <a:gd name="T6" fmla="*/ 2 w 164"/>
                  <a:gd name="T7" fmla="*/ 110 h 110"/>
                  <a:gd name="T8" fmla="*/ 0 w 164"/>
                  <a:gd name="T9" fmla="*/ 81 h 110"/>
                  <a:gd name="T10" fmla="*/ 0 w 164"/>
                  <a:gd name="T11" fmla="*/ 81 h 1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4"/>
                  <a:gd name="T19" fmla="*/ 0 h 110"/>
                  <a:gd name="T20" fmla="*/ 164 w 164"/>
                  <a:gd name="T21" fmla="*/ 110 h 1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4" h="110">
                    <a:moveTo>
                      <a:pt x="0" y="81"/>
                    </a:moveTo>
                    <a:lnTo>
                      <a:pt x="132" y="0"/>
                    </a:lnTo>
                    <a:lnTo>
                      <a:pt x="164" y="0"/>
                    </a:lnTo>
                    <a:lnTo>
                      <a:pt x="2" y="110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97" name="Freeform 331"/>
              <p:cNvSpPr>
                <a:spLocks/>
              </p:cNvSpPr>
              <p:nvPr/>
            </p:nvSpPr>
            <p:spPr bwMode="auto">
              <a:xfrm>
                <a:off x="7068" y="3397"/>
                <a:ext cx="37" cy="44"/>
              </a:xfrm>
              <a:custGeom>
                <a:avLst/>
                <a:gdLst>
                  <a:gd name="T0" fmla="*/ 15 w 37"/>
                  <a:gd name="T1" fmla="*/ 44 h 44"/>
                  <a:gd name="T2" fmla="*/ 3 w 37"/>
                  <a:gd name="T3" fmla="*/ 35 h 44"/>
                  <a:gd name="T4" fmla="*/ 14 w 37"/>
                  <a:gd name="T5" fmla="*/ 30 h 44"/>
                  <a:gd name="T6" fmla="*/ 2 w 37"/>
                  <a:gd name="T7" fmla="*/ 23 h 44"/>
                  <a:gd name="T8" fmla="*/ 12 w 37"/>
                  <a:gd name="T9" fmla="*/ 16 h 44"/>
                  <a:gd name="T10" fmla="*/ 0 w 37"/>
                  <a:gd name="T11" fmla="*/ 7 h 44"/>
                  <a:gd name="T12" fmla="*/ 17 w 37"/>
                  <a:gd name="T13" fmla="*/ 0 h 44"/>
                  <a:gd name="T14" fmla="*/ 34 w 37"/>
                  <a:gd name="T15" fmla="*/ 8 h 44"/>
                  <a:gd name="T16" fmla="*/ 20 w 37"/>
                  <a:gd name="T17" fmla="*/ 17 h 44"/>
                  <a:gd name="T18" fmla="*/ 37 w 37"/>
                  <a:gd name="T19" fmla="*/ 26 h 44"/>
                  <a:gd name="T20" fmla="*/ 25 w 37"/>
                  <a:gd name="T21" fmla="*/ 29 h 44"/>
                  <a:gd name="T22" fmla="*/ 37 w 37"/>
                  <a:gd name="T23" fmla="*/ 37 h 44"/>
                  <a:gd name="T24" fmla="*/ 15 w 37"/>
                  <a:gd name="T25" fmla="*/ 44 h 44"/>
                  <a:gd name="T26" fmla="*/ 15 w 37"/>
                  <a:gd name="T27" fmla="*/ 44 h 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"/>
                  <a:gd name="T43" fmla="*/ 0 h 44"/>
                  <a:gd name="T44" fmla="*/ 37 w 37"/>
                  <a:gd name="T45" fmla="*/ 44 h 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" h="44">
                    <a:moveTo>
                      <a:pt x="15" y="44"/>
                    </a:moveTo>
                    <a:lnTo>
                      <a:pt x="3" y="35"/>
                    </a:lnTo>
                    <a:lnTo>
                      <a:pt x="14" y="30"/>
                    </a:lnTo>
                    <a:lnTo>
                      <a:pt x="2" y="23"/>
                    </a:lnTo>
                    <a:lnTo>
                      <a:pt x="12" y="16"/>
                    </a:lnTo>
                    <a:lnTo>
                      <a:pt x="0" y="7"/>
                    </a:lnTo>
                    <a:lnTo>
                      <a:pt x="17" y="0"/>
                    </a:lnTo>
                    <a:lnTo>
                      <a:pt x="34" y="8"/>
                    </a:lnTo>
                    <a:lnTo>
                      <a:pt x="20" y="17"/>
                    </a:lnTo>
                    <a:lnTo>
                      <a:pt x="37" y="26"/>
                    </a:lnTo>
                    <a:lnTo>
                      <a:pt x="25" y="29"/>
                    </a:lnTo>
                    <a:lnTo>
                      <a:pt x="37" y="37"/>
                    </a:lnTo>
                    <a:lnTo>
                      <a:pt x="15" y="4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98" name="Freeform 332"/>
              <p:cNvSpPr>
                <a:spLocks/>
              </p:cNvSpPr>
              <p:nvPr/>
            </p:nvSpPr>
            <p:spPr bwMode="auto">
              <a:xfrm>
                <a:off x="7247" y="3396"/>
                <a:ext cx="36" cy="44"/>
              </a:xfrm>
              <a:custGeom>
                <a:avLst/>
                <a:gdLst>
                  <a:gd name="T0" fmla="*/ 16 w 36"/>
                  <a:gd name="T1" fmla="*/ 44 h 44"/>
                  <a:gd name="T2" fmla="*/ 4 w 36"/>
                  <a:gd name="T3" fmla="*/ 35 h 44"/>
                  <a:gd name="T4" fmla="*/ 14 w 36"/>
                  <a:gd name="T5" fmla="*/ 30 h 44"/>
                  <a:gd name="T6" fmla="*/ 2 w 36"/>
                  <a:gd name="T7" fmla="*/ 23 h 44"/>
                  <a:gd name="T8" fmla="*/ 12 w 36"/>
                  <a:gd name="T9" fmla="*/ 17 h 44"/>
                  <a:gd name="T10" fmla="*/ 0 w 36"/>
                  <a:gd name="T11" fmla="*/ 6 h 44"/>
                  <a:gd name="T12" fmla="*/ 17 w 36"/>
                  <a:gd name="T13" fmla="*/ 0 h 44"/>
                  <a:gd name="T14" fmla="*/ 33 w 36"/>
                  <a:gd name="T15" fmla="*/ 9 h 44"/>
                  <a:gd name="T16" fmla="*/ 20 w 36"/>
                  <a:gd name="T17" fmla="*/ 17 h 44"/>
                  <a:gd name="T18" fmla="*/ 36 w 36"/>
                  <a:gd name="T19" fmla="*/ 27 h 44"/>
                  <a:gd name="T20" fmla="*/ 25 w 36"/>
                  <a:gd name="T21" fmla="*/ 29 h 44"/>
                  <a:gd name="T22" fmla="*/ 36 w 36"/>
                  <a:gd name="T23" fmla="*/ 37 h 44"/>
                  <a:gd name="T24" fmla="*/ 16 w 36"/>
                  <a:gd name="T25" fmla="*/ 44 h 44"/>
                  <a:gd name="T26" fmla="*/ 16 w 36"/>
                  <a:gd name="T27" fmla="*/ 44 h 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44"/>
                  <a:gd name="T44" fmla="*/ 36 w 36"/>
                  <a:gd name="T45" fmla="*/ 44 h 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44">
                    <a:moveTo>
                      <a:pt x="16" y="44"/>
                    </a:moveTo>
                    <a:lnTo>
                      <a:pt x="4" y="35"/>
                    </a:lnTo>
                    <a:lnTo>
                      <a:pt x="14" y="30"/>
                    </a:lnTo>
                    <a:lnTo>
                      <a:pt x="2" y="23"/>
                    </a:lnTo>
                    <a:lnTo>
                      <a:pt x="12" y="17"/>
                    </a:lnTo>
                    <a:lnTo>
                      <a:pt x="0" y="6"/>
                    </a:lnTo>
                    <a:lnTo>
                      <a:pt x="17" y="0"/>
                    </a:lnTo>
                    <a:lnTo>
                      <a:pt x="33" y="9"/>
                    </a:lnTo>
                    <a:lnTo>
                      <a:pt x="20" y="17"/>
                    </a:lnTo>
                    <a:lnTo>
                      <a:pt x="36" y="27"/>
                    </a:lnTo>
                    <a:lnTo>
                      <a:pt x="25" y="29"/>
                    </a:lnTo>
                    <a:lnTo>
                      <a:pt x="36" y="37"/>
                    </a:lnTo>
                    <a:lnTo>
                      <a:pt x="16" y="4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99" name="Freeform 333"/>
              <p:cNvSpPr>
                <a:spLocks/>
              </p:cNvSpPr>
              <p:nvPr/>
            </p:nvSpPr>
            <p:spPr bwMode="auto">
              <a:xfrm>
                <a:off x="7426" y="3395"/>
                <a:ext cx="37" cy="44"/>
              </a:xfrm>
              <a:custGeom>
                <a:avLst/>
                <a:gdLst>
                  <a:gd name="T0" fmla="*/ 16 w 37"/>
                  <a:gd name="T1" fmla="*/ 44 h 44"/>
                  <a:gd name="T2" fmla="*/ 4 w 37"/>
                  <a:gd name="T3" fmla="*/ 36 h 44"/>
                  <a:gd name="T4" fmla="*/ 15 w 37"/>
                  <a:gd name="T5" fmla="*/ 30 h 44"/>
                  <a:gd name="T6" fmla="*/ 2 w 37"/>
                  <a:gd name="T7" fmla="*/ 23 h 44"/>
                  <a:gd name="T8" fmla="*/ 13 w 37"/>
                  <a:gd name="T9" fmla="*/ 17 h 44"/>
                  <a:gd name="T10" fmla="*/ 0 w 37"/>
                  <a:gd name="T11" fmla="*/ 6 h 44"/>
                  <a:gd name="T12" fmla="*/ 17 w 37"/>
                  <a:gd name="T13" fmla="*/ 0 h 44"/>
                  <a:gd name="T14" fmla="*/ 34 w 37"/>
                  <a:gd name="T15" fmla="*/ 9 h 44"/>
                  <a:gd name="T16" fmla="*/ 20 w 37"/>
                  <a:gd name="T17" fmla="*/ 18 h 44"/>
                  <a:gd name="T18" fmla="*/ 37 w 37"/>
                  <a:gd name="T19" fmla="*/ 27 h 44"/>
                  <a:gd name="T20" fmla="*/ 25 w 37"/>
                  <a:gd name="T21" fmla="*/ 29 h 44"/>
                  <a:gd name="T22" fmla="*/ 37 w 37"/>
                  <a:gd name="T23" fmla="*/ 37 h 44"/>
                  <a:gd name="T24" fmla="*/ 16 w 37"/>
                  <a:gd name="T25" fmla="*/ 44 h 44"/>
                  <a:gd name="T26" fmla="*/ 16 w 37"/>
                  <a:gd name="T27" fmla="*/ 44 h 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"/>
                  <a:gd name="T43" fmla="*/ 0 h 44"/>
                  <a:gd name="T44" fmla="*/ 37 w 37"/>
                  <a:gd name="T45" fmla="*/ 44 h 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" h="44">
                    <a:moveTo>
                      <a:pt x="16" y="44"/>
                    </a:moveTo>
                    <a:lnTo>
                      <a:pt x="4" y="36"/>
                    </a:lnTo>
                    <a:lnTo>
                      <a:pt x="15" y="30"/>
                    </a:lnTo>
                    <a:lnTo>
                      <a:pt x="2" y="23"/>
                    </a:lnTo>
                    <a:lnTo>
                      <a:pt x="13" y="17"/>
                    </a:lnTo>
                    <a:lnTo>
                      <a:pt x="0" y="6"/>
                    </a:lnTo>
                    <a:lnTo>
                      <a:pt x="17" y="0"/>
                    </a:lnTo>
                    <a:lnTo>
                      <a:pt x="34" y="9"/>
                    </a:lnTo>
                    <a:lnTo>
                      <a:pt x="20" y="18"/>
                    </a:lnTo>
                    <a:lnTo>
                      <a:pt x="37" y="27"/>
                    </a:lnTo>
                    <a:lnTo>
                      <a:pt x="25" y="29"/>
                    </a:lnTo>
                    <a:lnTo>
                      <a:pt x="37" y="37"/>
                    </a:lnTo>
                    <a:lnTo>
                      <a:pt x="16" y="4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00" name="Freeform 334"/>
              <p:cNvSpPr>
                <a:spLocks/>
              </p:cNvSpPr>
              <p:nvPr/>
            </p:nvSpPr>
            <p:spPr bwMode="auto">
              <a:xfrm>
                <a:off x="7606" y="3394"/>
                <a:ext cx="36" cy="44"/>
              </a:xfrm>
              <a:custGeom>
                <a:avLst/>
                <a:gdLst>
                  <a:gd name="T0" fmla="*/ 16 w 36"/>
                  <a:gd name="T1" fmla="*/ 44 h 44"/>
                  <a:gd name="T2" fmla="*/ 5 w 36"/>
                  <a:gd name="T3" fmla="*/ 36 h 44"/>
                  <a:gd name="T4" fmla="*/ 14 w 36"/>
                  <a:gd name="T5" fmla="*/ 30 h 44"/>
                  <a:gd name="T6" fmla="*/ 2 w 36"/>
                  <a:gd name="T7" fmla="*/ 23 h 44"/>
                  <a:gd name="T8" fmla="*/ 12 w 36"/>
                  <a:gd name="T9" fmla="*/ 17 h 44"/>
                  <a:gd name="T10" fmla="*/ 0 w 36"/>
                  <a:gd name="T11" fmla="*/ 7 h 44"/>
                  <a:gd name="T12" fmla="*/ 17 w 36"/>
                  <a:gd name="T13" fmla="*/ 0 h 44"/>
                  <a:gd name="T14" fmla="*/ 34 w 36"/>
                  <a:gd name="T15" fmla="*/ 10 h 44"/>
                  <a:gd name="T16" fmla="*/ 19 w 36"/>
                  <a:gd name="T17" fmla="*/ 18 h 44"/>
                  <a:gd name="T18" fmla="*/ 36 w 36"/>
                  <a:gd name="T19" fmla="*/ 27 h 44"/>
                  <a:gd name="T20" fmla="*/ 24 w 36"/>
                  <a:gd name="T21" fmla="*/ 29 h 44"/>
                  <a:gd name="T22" fmla="*/ 36 w 36"/>
                  <a:gd name="T23" fmla="*/ 37 h 44"/>
                  <a:gd name="T24" fmla="*/ 16 w 36"/>
                  <a:gd name="T25" fmla="*/ 44 h 44"/>
                  <a:gd name="T26" fmla="*/ 16 w 36"/>
                  <a:gd name="T27" fmla="*/ 44 h 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44"/>
                  <a:gd name="T44" fmla="*/ 36 w 36"/>
                  <a:gd name="T45" fmla="*/ 44 h 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44">
                    <a:moveTo>
                      <a:pt x="16" y="44"/>
                    </a:moveTo>
                    <a:lnTo>
                      <a:pt x="5" y="36"/>
                    </a:lnTo>
                    <a:lnTo>
                      <a:pt x="14" y="30"/>
                    </a:lnTo>
                    <a:lnTo>
                      <a:pt x="2" y="23"/>
                    </a:lnTo>
                    <a:lnTo>
                      <a:pt x="12" y="17"/>
                    </a:lnTo>
                    <a:lnTo>
                      <a:pt x="0" y="7"/>
                    </a:lnTo>
                    <a:lnTo>
                      <a:pt x="17" y="0"/>
                    </a:lnTo>
                    <a:lnTo>
                      <a:pt x="34" y="10"/>
                    </a:lnTo>
                    <a:lnTo>
                      <a:pt x="19" y="18"/>
                    </a:lnTo>
                    <a:lnTo>
                      <a:pt x="36" y="27"/>
                    </a:lnTo>
                    <a:lnTo>
                      <a:pt x="24" y="29"/>
                    </a:lnTo>
                    <a:lnTo>
                      <a:pt x="36" y="37"/>
                    </a:lnTo>
                    <a:lnTo>
                      <a:pt x="16" y="4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01" name="Freeform 335"/>
              <p:cNvSpPr>
                <a:spLocks/>
              </p:cNvSpPr>
              <p:nvPr/>
            </p:nvSpPr>
            <p:spPr bwMode="auto">
              <a:xfrm>
                <a:off x="7124" y="3632"/>
                <a:ext cx="37" cy="44"/>
              </a:xfrm>
              <a:custGeom>
                <a:avLst/>
                <a:gdLst>
                  <a:gd name="T0" fmla="*/ 15 w 37"/>
                  <a:gd name="T1" fmla="*/ 44 h 44"/>
                  <a:gd name="T2" fmla="*/ 5 w 37"/>
                  <a:gd name="T3" fmla="*/ 36 h 44"/>
                  <a:gd name="T4" fmla="*/ 14 w 37"/>
                  <a:gd name="T5" fmla="*/ 30 h 44"/>
                  <a:gd name="T6" fmla="*/ 3 w 37"/>
                  <a:gd name="T7" fmla="*/ 23 h 44"/>
                  <a:gd name="T8" fmla="*/ 13 w 37"/>
                  <a:gd name="T9" fmla="*/ 17 h 44"/>
                  <a:gd name="T10" fmla="*/ 0 w 37"/>
                  <a:gd name="T11" fmla="*/ 6 h 44"/>
                  <a:gd name="T12" fmla="*/ 17 w 37"/>
                  <a:gd name="T13" fmla="*/ 0 h 44"/>
                  <a:gd name="T14" fmla="*/ 34 w 37"/>
                  <a:gd name="T15" fmla="*/ 9 h 44"/>
                  <a:gd name="T16" fmla="*/ 20 w 37"/>
                  <a:gd name="T17" fmla="*/ 18 h 44"/>
                  <a:gd name="T18" fmla="*/ 37 w 37"/>
                  <a:gd name="T19" fmla="*/ 27 h 44"/>
                  <a:gd name="T20" fmla="*/ 24 w 37"/>
                  <a:gd name="T21" fmla="*/ 29 h 44"/>
                  <a:gd name="T22" fmla="*/ 37 w 37"/>
                  <a:gd name="T23" fmla="*/ 37 h 44"/>
                  <a:gd name="T24" fmla="*/ 15 w 37"/>
                  <a:gd name="T25" fmla="*/ 44 h 44"/>
                  <a:gd name="T26" fmla="*/ 15 w 37"/>
                  <a:gd name="T27" fmla="*/ 44 h 4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"/>
                  <a:gd name="T43" fmla="*/ 0 h 44"/>
                  <a:gd name="T44" fmla="*/ 37 w 37"/>
                  <a:gd name="T45" fmla="*/ 44 h 4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" h="44">
                    <a:moveTo>
                      <a:pt x="15" y="44"/>
                    </a:moveTo>
                    <a:lnTo>
                      <a:pt x="5" y="36"/>
                    </a:lnTo>
                    <a:lnTo>
                      <a:pt x="14" y="30"/>
                    </a:lnTo>
                    <a:lnTo>
                      <a:pt x="3" y="23"/>
                    </a:lnTo>
                    <a:lnTo>
                      <a:pt x="13" y="17"/>
                    </a:lnTo>
                    <a:lnTo>
                      <a:pt x="0" y="6"/>
                    </a:lnTo>
                    <a:lnTo>
                      <a:pt x="17" y="0"/>
                    </a:lnTo>
                    <a:lnTo>
                      <a:pt x="34" y="9"/>
                    </a:lnTo>
                    <a:lnTo>
                      <a:pt x="20" y="18"/>
                    </a:lnTo>
                    <a:lnTo>
                      <a:pt x="37" y="27"/>
                    </a:lnTo>
                    <a:lnTo>
                      <a:pt x="24" y="29"/>
                    </a:lnTo>
                    <a:lnTo>
                      <a:pt x="37" y="37"/>
                    </a:lnTo>
                    <a:lnTo>
                      <a:pt x="15" y="4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02" name="Freeform 336"/>
              <p:cNvSpPr>
                <a:spLocks/>
              </p:cNvSpPr>
              <p:nvPr/>
            </p:nvSpPr>
            <p:spPr bwMode="auto">
              <a:xfrm>
                <a:off x="7555" y="3626"/>
                <a:ext cx="36" cy="45"/>
              </a:xfrm>
              <a:custGeom>
                <a:avLst/>
                <a:gdLst>
                  <a:gd name="T0" fmla="*/ 15 w 36"/>
                  <a:gd name="T1" fmla="*/ 45 h 45"/>
                  <a:gd name="T2" fmla="*/ 4 w 36"/>
                  <a:gd name="T3" fmla="*/ 35 h 45"/>
                  <a:gd name="T4" fmla="*/ 14 w 36"/>
                  <a:gd name="T5" fmla="*/ 30 h 45"/>
                  <a:gd name="T6" fmla="*/ 2 w 36"/>
                  <a:gd name="T7" fmla="*/ 24 h 45"/>
                  <a:gd name="T8" fmla="*/ 12 w 36"/>
                  <a:gd name="T9" fmla="*/ 17 h 45"/>
                  <a:gd name="T10" fmla="*/ 0 w 36"/>
                  <a:gd name="T11" fmla="*/ 7 h 45"/>
                  <a:gd name="T12" fmla="*/ 17 w 36"/>
                  <a:gd name="T13" fmla="*/ 0 h 45"/>
                  <a:gd name="T14" fmla="*/ 34 w 36"/>
                  <a:gd name="T15" fmla="*/ 9 h 45"/>
                  <a:gd name="T16" fmla="*/ 19 w 36"/>
                  <a:gd name="T17" fmla="*/ 17 h 45"/>
                  <a:gd name="T18" fmla="*/ 36 w 36"/>
                  <a:gd name="T19" fmla="*/ 27 h 45"/>
                  <a:gd name="T20" fmla="*/ 25 w 36"/>
                  <a:gd name="T21" fmla="*/ 29 h 45"/>
                  <a:gd name="T22" fmla="*/ 36 w 36"/>
                  <a:gd name="T23" fmla="*/ 37 h 45"/>
                  <a:gd name="T24" fmla="*/ 15 w 36"/>
                  <a:gd name="T25" fmla="*/ 45 h 45"/>
                  <a:gd name="T26" fmla="*/ 15 w 36"/>
                  <a:gd name="T27" fmla="*/ 45 h 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45"/>
                  <a:gd name="T44" fmla="*/ 36 w 36"/>
                  <a:gd name="T45" fmla="*/ 45 h 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45">
                    <a:moveTo>
                      <a:pt x="15" y="45"/>
                    </a:moveTo>
                    <a:lnTo>
                      <a:pt x="4" y="35"/>
                    </a:lnTo>
                    <a:lnTo>
                      <a:pt x="14" y="30"/>
                    </a:lnTo>
                    <a:lnTo>
                      <a:pt x="2" y="24"/>
                    </a:lnTo>
                    <a:lnTo>
                      <a:pt x="12" y="17"/>
                    </a:lnTo>
                    <a:lnTo>
                      <a:pt x="0" y="7"/>
                    </a:lnTo>
                    <a:lnTo>
                      <a:pt x="17" y="0"/>
                    </a:lnTo>
                    <a:lnTo>
                      <a:pt x="34" y="9"/>
                    </a:lnTo>
                    <a:lnTo>
                      <a:pt x="19" y="17"/>
                    </a:lnTo>
                    <a:lnTo>
                      <a:pt x="36" y="27"/>
                    </a:lnTo>
                    <a:lnTo>
                      <a:pt x="25" y="29"/>
                    </a:lnTo>
                    <a:lnTo>
                      <a:pt x="36" y="37"/>
                    </a:lnTo>
                    <a:lnTo>
                      <a:pt x="15" y="4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03" name="Freeform 337"/>
              <p:cNvSpPr>
                <a:spLocks/>
              </p:cNvSpPr>
              <p:nvPr/>
            </p:nvSpPr>
            <p:spPr bwMode="auto">
              <a:xfrm>
                <a:off x="7264" y="3249"/>
                <a:ext cx="177" cy="155"/>
              </a:xfrm>
              <a:custGeom>
                <a:avLst/>
                <a:gdLst>
                  <a:gd name="T0" fmla="*/ 0 w 177"/>
                  <a:gd name="T1" fmla="*/ 146 h 155"/>
                  <a:gd name="T2" fmla="*/ 3 w 177"/>
                  <a:gd name="T3" fmla="*/ 144 h 155"/>
                  <a:gd name="T4" fmla="*/ 12 w 177"/>
                  <a:gd name="T5" fmla="*/ 140 h 155"/>
                  <a:gd name="T6" fmla="*/ 26 w 177"/>
                  <a:gd name="T7" fmla="*/ 131 h 155"/>
                  <a:gd name="T8" fmla="*/ 45 w 177"/>
                  <a:gd name="T9" fmla="*/ 119 h 155"/>
                  <a:gd name="T10" fmla="*/ 66 w 177"/>
                  <a:gd name="T11" fmla="*/ 99 h 155"/>
                  <a:gd name="T12" fmla="*/ 90 w 177"/>
                  <a:gd name="T13" fmla="*/ 74 h 155"/>
                  <a:gd name="T14" fmla="*/ 117 w 177"/>
                  <a:gd name="T15" fmla="*/ 41 h 155"/>
                  <a:gd name="T16" fmla="*/ 143 w 177"/>
                  <a:gd name="T17" fmla="*/ 0 h 155"/>
                  <a:gd name="T18" fmla="*/ 177 w 177"/>
                  <a:gd name="T19" fmla="*/ 5 h 155"/>
                  <a:gd name="T20" fmla="*/ 172 w 177"/>
                  <a:gd name="T21" fmla="*/ 10 h 155"/>
                  <a:gd name="T22" fmla="*/ 160 w 177"/>
                  <a:gd name="T23" fmla="*/ 24 h 155"/>
                  <a:gd name="T24" fmla="*/ 142 w 177"/>
                  <a:gd name="T25" fmla="*/ 44 h 155"/>
                  <a:gd name="T26" fmla="*/ 119 w 177"/>
                  <a:gd name="T27" fmla="*/ 68 h 155"/>
                  <a:gd name="T28" fmla="*/ 92 w 177"/>
                  <a:gd name="T29" fmla="*/ 93 h 155"/>
                  <a:gd name="T30" fmla="*/ 64 w 177"/>
                  <a:gd name="T31" fmla="*/ 119 h 155"/>
                  <a:gd name="T32" fmla="*/ 34 w 177"/>
                  <a:gd name="T33" fmla="*/ 139 h 155"/>
                  <a:gd name="T34" fmla="*/ 6 w 177"/>
                  <a:gd name="T35" fmla="*/ 155 h 155"/>
                  <a:gd name="T36" fmla="*/ 0 w 177"/>
                  <a:gd name="T37" fmla="*/ 146 h 155"/>
                  <a:gd name="T38" fmla="*/ 0 w 177"/>
                  <a:gd name="T39" fmla="*/ 146 h 15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7"/>
                  <a:gd name="T61" fmla="*/ 0 h 155"/>
                  <a:gd name="T62" fmla="*/ 177 w 177"/>
                  <a:gd name="T63" fmla="*/ 155 h 155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7" h="155">
                    <a:moveTo>
                      <a:pt x="0" y="146"/>
                    </a:moveTo>
                    <a:lnTo>
                      <a:pt x="3" y="144"/>
                    </a:lnTo>
                    <a:lnTo>
                      <a:pt x="12" y="140"/>
                    </a:lnTo>
                    <a:lnTo>
                      <a:pt x="26" y="131"/>
                    </a:lnTo>
                    <a:lnTo>
                      <a:pt x="45" y="119"/>
                    </a:lnTo>
                    <a:lnTo>
                      <a:pt x="66" y="99"/>
                    </a:lnTo>
                    <a:lnTo>
                      <a:pt x="90" y="74"/>
                    </a:lnTo>
                    <a:lnTo>
                      <a:pt x="117" y="41"/>
                    </a:lnTo>
                    <a:lnTo>
                      <a:pt x="143" y="0"/>
                    </a:lnTo>
                    <a:lnTo>
                      <a:pt x="177" y="5"/>
                    </a:lnTo>
                    <a:lnTo>
                      <a:pt x="172" y="10"/>
                    </a:lnTo>
                    <a:lnTo>
                      <a:pt x="160" y="24"/>
                    </a:lnTo>
                    <a:lnTo>
                      <a:pt x="142" y="44"/>
                    </a:lnTo>
                    <a:lnTo>
                      <a:pt x="119" y="68"/>
                    </a:lnTo>
                    <a:lnTo>
                      <a:pt x="92" y="93"/>
                    </a:lnTo>
                    <a:lnTo>
                      <a:pt x="64" y="119"/>
                    </a:lnTo>
                    <a:lnTo>
                      <a:pt x="34" y="139"/>
                    </a:lnTo>
                    <a:lnTo>
                      <a:pt x="6" y="155"/>
                    </a:lnTo>
                    <a:lnTo>
                      <a:pt x="0" y="146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04" name="Freeform 338"/>
              <p:cNvSpPr>
                <a:spLocks/>
              </p:cNvSpPr>
              <p:nvPr/>
            </p:nvSpPr>
            <p:spPr bwMode="auto">
              <a:xfrm>
                <a:off x="6863" y="3808"/>
                <a:ext cx="381" cy="17"/>
              </a:xfrm>
              <a:custGeom>
                <a:avLst/>
                <a:gdLst>
                  <a:gd name="T0" fmla="*/ 0 w 381"/>
                  <a:gd name="T1" fmla="*/ 2 h 17"/>
                  <a:gd name="T2" fmla="*/ 187 w 381"/>
                  <a:gd name="T3" fmla="*/ 0 h 17"/>
                  <a:gd name="T4" fmla="*/ 381 w 381"/>
                  <a:gd name="T5" fmla="*/ 0 h 17"/>
                  <a:gd name="T6" fmla="*/ 379 w 381"/>
                  <a:gd name="T7" fmla="*/ 17 h 17"/>
                  <a:gd name="T8" fmla="*/ 191 w 381"/>
                  <a:gd name="T9" fmla="*/ 11 h 17"/>
                  <a:gd name="T10" fmla="*/ 1 w 381"/>
                  <a:gd name="T11" fmla="*/ 16 h 17"/>
                  <a:gd name="T12" fmla="*/ 0 w 381"/>
                  <a:gd name="T13" fmla="*/ 2 h 17"/>
                  <a:gd name="T14" fmla="*/ 0 w 381"/>
                  <a:gd name="T15" fmla="*/ 2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81"/>
                  <a:gd name="T25" fmla="*/ 0 h 17"/>
                  <a:gd name="T26" fmla="*/ 381 w 381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81" h="17">
                    <a:moveTo>
                      <a:pt x="0" y="2"/>
                    </a:moveTo>
                    <a:lnTo>
                      <a:pt x="187" y="0"/>
                    </a:lnTo>
                    <a:lnTo>
                      <a:pt x="381" y="0"/>
                    </a:lnTo>
                    <a:lnTo>
                      <a:pt x="379" y="17"/>
                    </a:lnTo>
                    <a:lnTo>
                      <a:pt x="191" y="11"/>
                    </a:lnTo>
                    <a:lnTo>
                      <a:pt x="1" y="16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05" name="Freeform 339"/>
              <p:cNvSpPr>
                <a:spLocks/>
              </p:cNvSpPr>
              <p:nvPr/>
            </p:nvSpPr>
            <p:spPr bwMode="auto">
              <a:xfrm>
                <a:off x="7031" y="3782"/>
                <a:ext cx="40" cy="296"/>
              </a:xfrm>
              <a:custGeom>
                <a:avLst/>
                <a:gdLst>
                  <a:gd name="T0" fmla="*/ 5 w 40"/>
                  <a:gd name="T1" fmla="*/ 4 h 296"/>
                  <a:gd name="T2" fmla="*/ 4 w 40"/>
                  <a:gd name="T3" fmla="*/ 10 h 296"/>
                  <a:gd name="T4" fmla="*/ 4 w 40"/>
                  <a:gd name="T5" fmla="*/ 27 h 296"/>
                  <a:gd name="T6" fmla="*/ 3 w 40"/>
                  <a:gd name="T7" fmla="*/ 52 h 296"/>
                  <a:gd name="T8" fmla="*/ 2 w 40"/>
                  <a:gd name="T9" fmla="*/ 82 h 296"/>
                  <a:gd name="T10" fmla="*/ 1 w 40"/>
                  <a:gd name="T11" fmla="*/ 112 h 296"/>
                  <a:gd name="T12" fmla="*/ 0 w 40"/>
                  <a:gd name="T13" fmla="*/ 142 h 296"/>
                  <a:gd name="T14" fmla="*/ 0 w 40"/>
                  <a:gd name="T15" fmla="*/ 166 h 296"/>
                  <a:gd name="T16" fmla="*/ 0 w 40"/>
                  <a:gd name="T17" fmla="*/ 182 h 296"/>
                  <a:gd name="T18" fmla="*/ 0 w 40"/>
                  <a:gd name="T19" fmla="*/ 195 h 296"/>
                  <a:gd name="T20" fmla="*/ 0 w 40"/>
                  <a:gd name="T21" fmla="*/ 213 h 296"/>
                  <a:gd name="T22" fmla="*/ 1 w 40"/>
                  <a:gd name="T23" fmla="*/ 230 h 296"/>
                  <a:gd name="T24" fmla="*/ 1 w 40"/>
                  <a:gd name="T25" fmla="*/ 250 h 296"/>
                  <a:gd name="T26" fmla="*/ 2 w 40"/>
                  <a:gd name="T27" fmla="*/ 267 h 296"/>
                  <a:gd name="T28" fmla="*/ 2 w 40"/>
                  <a:gd name="T29" fmla="*/ 282 h 296"/>
                  <a:gd name="T30" fmla="*/ 2 w 40"/>
                  <a:gd name="T31" fmla="*/ 292 h 296"/>
                  <a:gd name="T32" fmla="*/ 3 w 40"/>
                  <a:gd name="T33" fmla="*/ 296 h 296"/>
                  <a:gd name="T34" fmla="*/ 40 w 40"/>
                  <a:gd name="T35" fmla="*/ 295 h 296"/>
                  <a:gd name="T36" fmla="*/ 40 w 40"/>
                  <a:gd name="T37" fmla="*/ 289 h 296"/>
                  <a:gd name="T38" fmla="*/ 39 w 40"/>
                  <a:gd name="T39" fmla="*/ 272 h 296"/>
                  <a:gd name="T40" fmla="*/ 39 w 40"/>
                  <a:gd name="T41" fmla="*/ 249 h 296"/>
                  <a:gd name="T42" fmla="*/ 38 w 40"/>
                  <a:gd name="T43" fmla="*/ 220 h 296"/>
                  <a:gd name="T44" fmla="*/ 37 w 40"/>
                  <a:gd name="T45" fmla="*/ 190 h 296"/>
                  <a:gd name="T46" fmla="*/ 35 w 40"/>
                  <a:gd name="T47" fmla="*/ 162 h 296"/>
                  <a:gd name="T48" fmla="*/ 34 w 40"/>
                  <a:gd name="T49" fmla="*/ 138 h 296"/>
                  <a:gd name="T50" fmla="*/ 33 w 40"/>
                  <a:gd name="T51" fmla="*/ 120 h 296"/>
                  <a:gd name="T52" fmla="*/ 31 w 40"/>
                  <a:gd name="T53" fmla="*/ 105 h 296"/>
                  <a:gd name="T54" fmla="*/ 29 w 40"/>
                  <a:gd name="T55" fmla="*/ 87 h 296"/>
                  <a:gd name="T56" fmla="*/ 28 w 40"/>
                  <a:gd name="T57" fmla="*/ 68 h 296"/>
                  <a:gd name="T58" fmla="*/ 26 w 40"/>
                  <a:gd name="T59" fmla="*/ 49 h 296"/>
                  <a:gd name="T60" fmla="*/ 25 w 40"/>
                  <a:gd name="T61" fmla="*/ 30 h 296"/>
                  <a:gd name="T62" fmla="*/ 24 w 40"/>
                  <a:gd name="T63" fmla="*/ 17 h 296"/>
                  <a:gd name="T64" fmla="*/ 23 w 40"/>
                  <a:gd name="T65" fmla="*/ 7 h 296"/>
                  <a:gd name="T66" fmla="*/ 23 w 40"/>
                  <a:gd name="T67" fmla="*/ 4 h 296"/>
                  <a:gd name="T68" fmla="*/ 22 w 40"/>
                  <a:gd name="T69" fmla="*/ 3 h 296"/>
                  <a:gd name="T70" fmla="*/ 20 w 40"/>
                  <a:gd name="T71" fmla="*/ 2 h 296"/>
                  <a:gd name="T72" fmla="*/ 17 w 40"/>
                  <a:gd name="T73" fmla="*/ 1 h 296"/>
                  <a:gd name="T74" fmla="*/ 14 w 40"/>
                  <a:gd name="T75" fmla="*/ 1 h 296"/>
                  <a:gd name="T76" fmla="*/ 10 w 40"/>
                  <a:gd name="T77" fmla="*/ 0 h 296"/>
                  <a:gd name="T78" fmla="*/ 7 w 40"/>
                  <a:gd name="T79" fmla="*/ 0 h 296"/>
                  <a:gd name="T80" fmla="*/ 5 w 40"/>
                  <a:gd name="T81" fmla="*/ 1 h 296"/>
                  <a:gd name="T82" fmla="*/ 5 w 40"/>
                  <a:gd name="T83" fmla="*/ 4 h 296"/>
                  <a:gd name="T84" fmla="*/ 5 w 40"/>
                  <a:gd name="T85" fmla="*/ 4 h 2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40"/>
                  <a:gd name="T130" fmla="*/ 0 h 296"/>
                  <a:gd name="T131" fmla="*/ 40 w 40"/>
                  <a:gd name="T132" fmla="*/ 296 h 29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40" h="296">
                    <a:moveTo>
                      <a:pt x="5" y="4"/>
                    </a:moveTo>
                    <a:lnTo>
                      <a:pt x="4" y="10"/>
                    </a:lnTo>
                    <a:lnTo>
                      <a:pt x="4" y="27"/>
                    </a:lnTo>
                    <a:lnTo>
                      <a:pt x="3" y="52"/>
                    </a:lnTo>
                    <a:lnTo>
                      <a:pt x="2" y="82"/>
                    </a:lnTo>
                    <a:lnTo>
                      <a:pt x="1" y="112"/>
                    </a:lnTo>
                    <a:lnTo>
                      <a:pt x="0" y="142"/>
                    </a:lnTo>
                    <a:lnTo>
                      <a:pt x="0" y="166"/>
                    </a:lnTo>
                    <a:lnTo>
                      <a:pt x="0" y="182"/>
                    </a:lnTo>
                    <a:lnTo>
                      <a:pt x="0" y="195"/>
                    </a:lnTo>
                    <a:lnTo>
                      <a:pt x="0" y="213"/>
                    </a:lnTo>
                    <a:lnTo>
                      <a:pt x="1" y="230"/>
                    </a:lnTo>
                    <a:lnTo>
                      <a:pt x="1" y="250"/>
                    </a:lnTo>
                    <a:lnTo>
                      <a:pt x="2" y="267"/>
                    </a:lnTo>
                    <a:lnTo>
                      <a:pt x="2" y="282"/>
                    </a:lnTo>
                    <a:lnTo>
                      <a:pt x="2" y="292"/>
                    </a:lnTo>
                    <a:lnTo>
                      <a:pt x="3" y="296"/>
                    </a:lnTo>
                    <a:lnTo>
                      <a:pt x="40" y="295"/>
                    </a:lnTo>
                    <a:lnTo>
                      <a:pt x="40" y="289"/>
                    </a:lnTo>
                    <a:lnTo>
                      <a:pt x="39" y="272"/>
                    </a:lnTo>
                    <a:lnTo>
                      <a:pt x="39" y="249"/>
                    </a:lnTo>
                    <a:lnTo>
                      <a:pt x="38" y="220"/>
                    </a:lnTo>
                    <a:lnTo>
                      <a:pt x="37" y="190"/>
                    </a:lnTo>
                    <a:lnTo>
                      <a:pt x="35" y="162"/>
                    </a:lnTo>
                    <a:lnTo>
                      <a:pt x="34" y="138"/>
                    </a:lnTo>
                    <a:lnTo>
                      <a:pt x="33" y="120"/>
                    </a:lnTo>
                    <a:lnTo>
                      <a:pt x="31" y="105"/>
                    </a:lnTo>
                    <a:lnTo>
                      <a:pt x="29" y="87"/>
                    </a:lnTo>
                    <a:lnTo>
                      <a:pt x="28" y="68"/>
                    </a:lnTo>
                    <a:lnTo>
                      <a:pt x="26" y="49"/>
                    </a:lnTo>
                    <a:lnTo>
                      <a:pt x="25" y="30"/>
                    </a:lnTo>
                    <a:lnTo>
                      <a:pt x="24" y="17"/>
                    </a:lnTo>
                    <a:lnTo>
                      <a:pt x="23" y="7"/>
                    </a:lnTo>
                    <a:lnTo>
                      <a:pt x="23" y="4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7" y="1"/>
                    </a:lnTo>
                    <a:lnTo>
                      <a:pt x="14" y="1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06" name="Freeform 340"/>
              <p:cNvSpPr>
                <a:spLocks/>
              </p:cNvSpPr>
              <p:nvPr/>
            </p:nvSpPr>
            <p:spPr bwMode="auto">
              <a:xfrm>
                <a:off x="6897" y="3937"/>
                <a:ext cx="305" cy="15"/>
              </a:xfrm>
              <a:custGeom>
                <a:avLst/>
                <a:gdLst>
                  <a:gd name="T0" fmla="*/ 0 w 305"/>
                  <a:gd name="T1" fmla="*/ 7 h 15"/>
                  <a:gd name="T2" fmla="*/ 0 w 305"/>
                  <a:gd name="T3" fmla="*/ 15 h 15"/>
                  <a:gd name="T4" fmla="*/ 153 w 305"/>
                  <a:gd name="T5" fmla="*/ 15 h 15"/>
                  <a:gd name="T6" fmla="*/ 305 w 305"/>
                  <a:gd name="T7" fmla="*/ 10 h 15"/>
                  <a:gd name="T8" fmla="*/ 303 w 305"/>
                  <a:gd name="T9" fmla="*/ 0 h 15"/>
                  <a:gd name="T10" fmla="*/ 147 w 305"/>
                  <a:gd name="T11" fmla="*/ 1 h 15"/>
                  <a:gd name="T12" fmla="*/ 0 w 305"/>
                  <a:gd name="T13" fmla="*/ 7 h 15"/>
                  <a:gd name="T14" fmla="*/ 0 w 305"/>
                  <a:gd name="T15" fmla="*/ 7 h 1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5"/>
                  <a:gd name="T25" fmla="*/ 0 h 15"/>
                  <a:gd name="T26" fmla="*/ 305 w 305"/>
                  <a:gd name="T27" fmla="*/ 15 h 1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5" h="15">
                    <a:moveTo>
                      <a:pt x="0" y="7"/>
                    </a:moveTo>
                    <a:lnTo>
                      <a:pt x="0" y="15"/>
                    </a:lnTo>
                    <a:lnTo>
                      <a:pt x="153" y="15"/>
                    </a:lnTo>
                    <a:lnTo>
                      <a:pt x="305" y="10"/>
                    </a:lnTo>
                    <a:lnTo>
                      <a:pt x="303" y="0"/>
                    </a:lnTo>
                    <a:lnTo>
                      <a:pt x="147" y="1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07" name="Freeform 341"/>
              <p:cNvSpPr>
                <a:spLocks/>
              </p:cNvSpPr>
              <p:nvPr/>
            </p:nvSpPr>
            <p:spPr bwMode="auto">
              <a:xfrm>
                <a:off x="6945" y="3813"/>
                <a:ext cx="96" cy="59"/>
              </a:xfrm>
              <a:custGeom>
                <a:avLst/>
                <a:gdLst>
                  <a:gd name="T0" fmla="*/ 0 w 96"/>
                  <a:gd name="T1" fmla="*/ 5 h 59"/>
                  <a:gd name="T2" fmla="*/ 93 w 96"/>
                  <a:gd name="T3" fmla="*/ 59 h 59"/>
                  <a:gd name="T4" fmla="*/ 96 w 96"/>
                  <a:gd name="T5" fmla="*/ 43 h 59"/>
                  <a:gd name="T6" fmla="*/ 10 w 96"/>
                  <a:gd name="T7" fmla="*/ 0 h 59"/>
                  <a:gd name="T8" fmla="*/ 0 w 96"/>
                  <a:gd name="T9" fmla="*/ 5 h 59"/>
                  <a:gd name="T10" fmla="*/ 0 w 96"/>
                  <a:gd name="T11" fmla="*/ 5 h 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59"/>
                  <a:gd name="T20" fmla="*/ 96 w 96"/>
                  <a:gd name="T21" fmla="*/ 59 h 5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59">
                    <a:moveTo>
                      <a:pt x="0" y="5"/>
                    </a:moveTo>
                    <a:lnTo>
                      <a:pt x="93" y="59"/>
                    </a:lnTo>
                    <a:lnTo>
                      <a:pt x="96" y="43"/>
                    </a:lnTo>
                    <a:lnTo>
                      <a:pt x="10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08" name="Freeform 342"/>
              <p:cNvSpPr>
                <a:spLocks/>
              </p:cNvSpPr>
              <p:nvPr/>
            </p:nvSpPr>
            <p:spPr bwMode="auto">
              <a:xfrm>
                <a:off x="7052" y="3815"/>
                <a:ext cx="119" cy="60"/>
              </a:xfrm>
              <a:custGeom>
                <a:avLst/>
                <a:gdLst>
                  <a:gd name="T0" fmla="*/ 6 w 119"/>
                  <a:gd name="T1" fmla="*/ 41 h 60"/>
                  <a:gd name="T2" fmla="*/ 94 w 119"/>
                  <a:gd name="T3" fmla="*/ 0 h 60"/>
                  <a:gd name="T4" fmla="*/ 119 w 119"/>
                  <a:gd name="T5" fmla="*/ 0 h 60"/>
                  <a:gd name="T6" fmla="*/ 0 w 119"/>
                  <a:gd name="T7" fmla="*/ 60 h 60"/>
                  <a:gd name="T8" fmla="*/ 6 w 119"/>
                  <a:gd name="T9" fmla="*/ 41 h 60"/>
                  <a:gd name="T10" fmla="*/ 6 w 119"/>
                  <a:gd name="T11" fmla="*/ 41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19"/>
                  <a:gd name="T19" fmla="*/ 0 h 60"/>
                  <a:gd name="T20" fmla="*/ 119 w 119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19" h="60">
                    <a:moveTo>
                      <a:pt x="6" y="41"/>
                    </a:moveTo>
                    <a:lnTo>
                      <a:pt x="94" y="0"/>
                    </a:lnTo>
                    <a:lnTo>
                      <a:pt x="119" y="0"/>
                    </a:lnTo>
                    <a:lnTo>
                      <a:pt x="0" y="60"/>
                    </a:lnTo>
                    <a:lnTo>
                      <a:pt x="6" y="4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09" name="Freeform 343"/>
              <p:cNvSpPr>
                <a:spLocks/>
              </p:cNvSpPr>
              <p:nvPr/>
            </p:nvSpPr>
            <p:spPr bwMode="auto">
              <a:xfrm>
                <a:off x="6948" y="3945"/>
                <a:ext cx="90" cy="58"/>
              </a:xfrm>
              <a:custGeom>
                <a:avLst/>
                <a:gdLst>
                  <a:gd name="T0" fmla="*/ 0 w 90"/>
                  <a:gd name="T1" fmla="*/ 2 h 58"/>
                  <a:gd name="T2" fmla="*/ 87 w 90"/>
                  <a:gd name="T3" fmla="*/ 58 h 58"/>
                  <a:gd name="T4" fmla="*/ 90 w 90"/>
                  <a:gd name="T5" fmla="*/ 44 h 58"/>
                  <a:gd name="T6" fmla="*/ 14 w 90"/>
                  <a:gd name="T7" fmla="*/ 0 h 58"/>
                  <a:gd name="T8" fmla="*/ 0 w 90"/>
                  <a:gd name="T9" fmla="*/ 2 h 58"/>
                  <a:gd name="T10" fmla="*/ 0 w 90"/>
                  <a:gd name="T11" fmla="*/ 2 h 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0"/>
                  <a:gd name="T19" fmla="*/ 0 h 58"/>
                  <a:gd name="T20" fmla="*/ 90 w 90"/>
                  <a:gd name="T21" fmla="*/ 58 h 5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0" h="58">
                    <a:moveTo>
                      <a:pt x="0" y="2"/>
                    </a:moveTo>
                    <a:lnTo>
                      <a:pt x="87" y="58"/>
                    </a:lnTo>
                    <a:lnTo>
                      <a:pt x="90" y="44"/>
                    </a:lnTo>
                    <a:lnTo>
                      <a:pt x="14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10" name="Freeform 344"/>
              <p:cNvSpPr>
                <a:spLocks/>
              </p:cNvSpPr>
              <p:nvPr/>
            </p:nvSpPr>
            <p:spPr bwMode="auto">
              <a:xfrm>
                <a:off x="7054" y="3947"/>
                <a:ext cx="105" cy="61"/>
              </a:xfrm>
              <a:custGeom>
                <a:avLst/>
                <a:gdLst>
                  <a:gd name="T0" fmla="*/ 0 w 105"/>
                  <a:gd name="T1" fmla="*/ 46 h 61"/>
                  <a:gd name="T2" fmla="*/ 85 w 105"/>
                  <a:gd name="T3" fmla="*/ 0 h 61"/>
                  <a:gd name="T4" fmla="*/ 105 w 105"/>
                  <a:gd name="T5" fmla="*/ 0 h 61"/>
                  <a:gd name="T6" fmla="*/ 1 w 105"/>
                  <a:gd name="T7" fmla="*/ 61 h 61"/>
                  <a:gd name="T8" fmla="*/ 0 w 105"/>
                  <a:gd name="T9" fmla="*/ 46 h 61"/>
                  <a:gd name="T10" fmla="*/ 0 w 105"/>
                  <a:gd name="T11" fmla="*/ 46 h 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5"/>
                  <a:gd name="T19" fmla="*/ 0 h 61"/>
                  <a:gd name="T20" fmla="*/ 105 w 105"/>
                  <a:gd name="T21" fmla="*/ 61 h 6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5" h="61">
                    <a:moveTo>
                      <a:pt x="0" y="46"/>
                    </a:moveTo>
                    <a:lnTo>
                      <a:pt x="85" y="0"/>
                    </a:lnTo>
                    <a:lnTo>
                      <a:pt x="105" y="0"/>
                    </a:lnTo>
                    <a:lnTo>
                      <a:pt x="1" y="61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11" name="Freeform 345"/>
              <p:cNvSpPr>
                <a:spLocks/>
              </p:cNvSpPr>
              <p:nvPr/>
            </p:nvSpPr>
            <p:spPr bwMode="auto">
              <a:xfrm>
                <a:off x="6863" y="3786"/>
                <a:ext cx="25" cy="23"/>
              </a:xfrm>
              <a:custGeom>
                <a:avLst/>
                <a:gdLst>
                  <a:gd name="T0" fmla="*/ 11 w 25"/>
                  <a:gd name="T1" fmla="*/ 23 h 23"/>
                  <a:gd name="T2" fmla="*/ 3 w 25"/>
                  <a:gd name="T3" fmla="*/ 19 h 23"/>
                  <a:gd name="T4" fmla="*/ 10 w 25"/>
                  <a:gd name="T5" fmla="*/ 17 h 23"/>
                  <a:gd name="T6" fmla="*/ 2 w 25"/>
                  <a:gd name="T7" fmla="*/ 12 h 23"/>
                  <a:gd name="T8" fmla="*/ 9 w 25"/>
                  <a:gd name="T9" fmla="*/ 8 h 23"/>
                  <a:gd name="T10" fmla="*/ 0 w 25"/>
                  <a:gd name="T11" fmla="*/ 3 h 23"/>
                  <a:gd name="T12" fmla="*/ 12 w 25"/>
                  <a:gd name="T13" fmla="*/ 0 h 23"/>
                  <a:gd name="T14" fmla="*/ 23 w 25"/>
                  <a:gd name="T15" fmla="*/ 4 h 23"/>
                  <a:gd name="T16" fmla="*/ 14 w 25"/>
                  <a:gd name="T17" fmla="*/ 9 h 23"/>
                  <a:gd name="T18" fmla="*/ 25 w 25"/>
                  <a:gd name="T19" fmla="*/ 15 h 23"/>
                  <a:gd name="T20" fmla="*/ 17 w 25"/>
                  <a:gd name="T21" fmla="*/ 16 h 23"/>
                  <a:gd name="T22" fmla="*/ 25 w 25"/>
                  <a:gd name="T23" fmla="*/ 20 h 23"/>
                  <a:gd name="T24" fmla="*/ 11 w 25"/>
                  <a:gd name="T25" fmla="*/ 23 h 23"/>
                  <a:gd name="T26" fmla="*/ 11 w 25"/>
                  <a:gd name="T27" fmla="*/ 23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"/>
                  <a:gd name="T43" fmla="*/ 0 h 23"/>
                  <a:gd name="T44" fmla="*/ 25 w 25"/>
                  <a:gd name="T45" fmla="*/ 23 h 2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" h="23">
                    <a:moveTo>
                      <a:pt x="11" y="23"/>
                    </a:moveTo>
                    <a:lnTo>
                      <a:pt x="3" y="19"/>
                    </a:lnTo>
                    <a:lnTo>
                      <a:pt x="10" y="17"/>
                    </a:lnTo>
                    <a:lnTo>
                      <a:pt x="2" y="12"/>
                    </a:lnTo>
                    <a:lnTo>
                      <a:pt x="9" y="8"/>
                    </a:lnTo>
                    <a:lnTo>
                      <a:pt x="0" y="3"/>
                    </a:lnTo>
                    <a:lnTo>
                      <a:pt x="12" y="0"/>
                    </a:lnTo>
                    <a:lnTo>
                      <a:pt x="23" y="4"/>
                    </a:lnTo>
                    <a:lnTo>
                      <a:pt x="14" y="9"/>
                    </a:lnTo>
                    <a:lnTo>
                      <a:pt x="25" y="15"/>
                    </a:lnTo>
                    <a:lnTo>
                      <a:pt x="17" y="16"/>
                    </a:lnTo>
                    <a:lnTo>
                      <a:pt x="25" y="20"/>
                    </a:lnTo>
                    <a:lnTo>
                      <a:pt x="11" y="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12" name="Freeform 346"/>
              <p:cNvSpPr>
                <a:spLocks/>
              </p:cNvSpPr>
              <p:nvPr/>
            </p:nvSpPr>
            <p:spPr bwMode="auto">
              <a:xfrm>
                <a:off x="6978" y="3784"/>
                <a:ext cx="23" cy="25"/>
              </a:xfrm>
              <a:custGeom>
                <a:avLst/>
                <a:gdLst>
                  <a:gd name="T0" fmla="*/ 10 w 23"/>
                  <a:gd name="T1" fmla="*/ 25 h 25"/>
                  <a:gd name="T2" fmla="*/ 3 w 23"/>
                  <a:gd name="T3" fmla="*/ 21 h 25"/>
                  <a:gd name="T4" fmla="*/ 9 w 23"/>
                  <a:gd name="T5" fmla="*/ 18 h 25"/>
                  <a:gd name="T6" fmla="*/ 1 w 23"/>
                  <a:gd name="T7" fmla="*/ 14 h 25"/>
                  <a:gd name="T8" fmla="*/ 9 w 23"/>
                  <a:gd name="T9" fmla="*/ 10 h 25"/>
                  <a:gd name="T10" fmla="*/ 0 w 23"/>
                  <a:gd name="T11" fmla="*/ 5 h 25"/>
                  <a:gd name="T12" fmla="*/ 11 w 23"/>
                  <a:gd name="T13" fmla="*/ 0 h 25"/>
                  <a:gd name="T14" fmla="*/ 22 w 23"/>
                  <a:gd name="T15" fmla="*/ 5 h 25"/>
                  <a:gd name="T16" fmla="*/ 13 w 23"/>
                  <a:gd name="T17" fmla="*/ 10 h 25"/>
                  <a:gd name="T18" fmla="*/ 23 w 23"/>
                  <a:gd name="T19" fmla="*/ 17 h 25"/>
                  <a:gd name="T20" fmla="*/ 16 w 23"/>
                  <a:gd name="T21" fmla="*/ 18 h 25"/>
                  <a:gd name="T22" fmla="*/ 23 w 23"/>
                  <a:gd name="T23" fmla="*/ 21 h 25"/>
                  <a:gd name="T24" fmla="*/ 10 w 23"/>
                  <a:gd name="T25" fmla="*/ 25 h 25"/>
                  <a:gd name="T26" fmla="*/ 10 w 23"/>
                  <a:gd name="T27" fmla="*/ 25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"/>
                  <a:gd name="T43" fmla="*/ 0 h 25"/>
                  <a:gd name="T44" fmla="*/ 23 w 23"/>
                  <a:gd name="T45" fmla="*/ 25 h 2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" h="25">
                    <a:moveTo>
                      <a:pt x="10" y="25"/>
                    </a:moveTo>
                    <a:lnTo>
                      <a:pt x="3" y="21"/>
                    </a:lnTo>
                    <a:lnTo>
                      <a:pt x="9" y="18"/>
                    </a:lnTo>
                    <a:lnTo>
                      <a:pt x="1" y="14"/>
                    </a:lnTo>
                    <a:lnTo>
                      <a:pt x="9" y="10"/>
                    </a:lnTo>
                    <a:lnTo>
                      <a:pt x="0" y="5"/>
                    </a:lnTo>
                    <a:lnTo>
                      <a:pt x="11" y="0"/>
                    </a:lnTo>
                    <a:lnTo>
                      <a:pt x="22" y="5"/>
                    </a:lnTo>
                    <a:lnTo>
                      <a:pt x="13" y="10"/>
                    </a:lnTo>
                    <a:lnTo>
                      <a:pt x="23" y="17"/>
                    </a:lnTo>
                    <a:lnTo>
                      <a:pt x="16" y="18"/>
                    </a:lnTo>
                    <a:lnTo>
                      <a:pt x="23" y="21"/>
                    </a:lnTo>
                    <a:lnTo>
                      <a:pt x="10" y="2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13" name="Freeform 347"/>
              <p:cNvSpPr>
                <a:spLocks/>
              </p:cNvSpPr>
              <p:nvPr/>
            </p:nvSpPr>
            <p:spPr bwMode="auto">
              <a:xfrm>
                <a:off x="7093" y="3784"/>
                <a:ext cx="23" cy="24"/>
              </a:xfrm>
              <a:custGeom>
                <a:avLst/>
                <a:gdLst>
                  <a:gd name="T0" fmla="*/ 10 w 23"/>
                  <a:gd name="T1" fmla="*/ 24 h 24"/>
                  <a:gd name="T2" fmla="*/ 3 w 23"/>
                  <a:gd name="T3" fmla="*/ 21 h 24"/>
                  <a:gd name="T4" fmla="*/ 9 w 23"/>
                  <a:gd name="T5" fmla="*/ 18 h 24"/>
                  <a:gd name="T6" fmla="*/ 1 w 23"/>
                  <a:gd name="T7" fmla="*/ 14 h 24"/>
                  <a:gd name="T8" fmla="*/ 8 w 23"/>
                  <a:gd name="T9" fmla="*/ 10 h 24"/>
                  <a:gd name="T10" fmla="*/ 0 w 23"/>
                  <a:gd name="T11" fmla="*/ 5 h 24"/>
                  <a:gd name="T12" fmla="*/ 11 w 23"/>
                  <a:gd name="T13" fmla="*/ 0 h 24"/>
                  <a:gd name="T14" fmla="*/ 21 w 23"/>
                  <a:gd name="T15" fmla="*/ 5 h 24"/>
                  <a:gd name="T16" fmla="*/ 12 w 23"/>
                  <a:gd name="T17" fmla="*/ 10 h 24"/>
                  <a:gd name="T18" fmla="*/ 23 w 23"/>
                  <a:gd name="T19" fmla="*/ 16 h 24"/>
                  <a:gd name="T20" fmla="*/ 15 w 23"/>
                  <a:gd name="T21" fmla="*/ 18 h 24"/>
                  <a:gd name="T22" fmla="*/ 23 w 23"/>
                  <a:gd name="T23" fmla="*/ 21 h 24"/>
                  <a:gd name="T24" fmla="*/ 10 w 23"/>
                  <a:gd name="T25" fmla="*/ 24 h 24"/>
                  <a:gd name="T26" fmla="*/ 10 w 23"/>
                  <a:gd name="T27" fmla="*/ 24 h 2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3"/>
                  <a:gd name="T43" fmla="*/ 0 h 24"/>
                  <a:gd name="T44" fmla="*/ 23 w 23"/>
                  <a:gd name="T45" fmla="*/ 24 h 2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3" h="24">
                    <a:moveTo>
                      <a:pt x="10" y="24"/>
                    </a:moveTo>
                    <a:lnTo>
                      <a:pt x="3" y="21"/>
                    </a:lnTo>
                    <a:lnTo>
                      <a:pt x="9" y="18"/>
                    </a:lnTo>
                    <a:lnTo>
                      <a:pt x="1" y="14"/>
                    </a:lnTo>
                    <a:lnTo>
                      <a:pt x="8" y="10"/>
                    </a:lnTo>
                    <a:lnTo>
                      <a:pt x="0" y="5"/>
                    </a:lnTo>
                    <a:lnTo>
                      <a:pt x="11" y="0"/>
                    </a:lnTo>
                    <a:lnTo>
                      <a:pt x="21" y="5"/>
                    </a:lnTo>
                    <a:lnTo>
                      <a:pt x="12" y="10"/>
                    </a:lnTo>
                    <a:lnTo>
                      <a:pt x="23" y="16"/>
                    </a:lnTo>
                    <a:lnTo>
                      <a:pt x="15" y="18"/>
                    </a:lnTo>
                    <a:lnTo>
                      <a:pt x="23" y="21"/>
                    </a:lnTo>
                    <a:lnTo>
                      <a:pt x="10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14" name="Freeform 348"/>
              <p:cNvSpPr>
                <a:spLocks/>
              </p:cNvSpPr>
              <p:nvPr/>
            </p:nvSpPr>
            <p:spPr bwMode="auto">
              <a:xfrm>
                <a:off x="7207" y="3783"/>
                <a:ext cx="24" cy="25"/>
              </a:xfrm>
              <a:custGeom>
                <a:avLst/>
                <a:gdLst>
                  <a:gd name="T0" fmla="*/ 9 w 24"/>
                  <a:gd name="T1" fmla="*/ 25 h 25"/>
                  <a:gd name="T2" fmla="*/ 2 w 24"/>
                  <a:gd name="T3" fmla="*/ 22 h 25"/>
                  <a:gd name="T4" fmla="*/ 8 w 24"/>
                  <a:gd name="T5" fmla="*/ 19 h 25"/>
                  <a:gd name="T6" fmla="*/ 2 w 24"/>
                  <a:gd name="T7" fmla="*/ 14 h 25"/>
                  <a:gd name="T8" fmla="*/ 7 w 24"/>
                  <a:gd name="T9" fmla="*/ 10 h 25"/>
                  <a:gd name="T10" fmla="*/ 0 w 24"/>
                  <a:gd name="T11" fmla="*/ 5 h 25"/>
                  <a:gd name="T12" fmla="*/ 10 w 24"/>
                  <a:gd name="T13" fmla="*/ 0 h 25"/>
                  <a:gd name="T14" fmla="*/ 22 w 24"/>
                  <a:gd name="T15" fmla="*/ 6 h 25"/>
                  <a:gd name="T16" fmla="*/ 12 w 24"/>
                  <a:gd name="T17" fmla="*/ 11 h 25"/>
                  <a:gd name="T18" fmla="*/ 24 w 24"/>
                  <a:gd name="T19" fmla="*/ 17 h 25"/>
                  <a:gd name="T20" fmla="*/ 15 w 24"/>
                  <a:gd name="T21" fmla="*/ 18 h 25"/>
                  <a:gd name="T22" fmla="*/ 24 w 24"/>
                  <a:gd name="T23" fmla="*/ 22 h 25"/>
                  <a:gd name="T24" fmla="*/ 9 w 24"/>
                  <a:gd name="T25" fmla="*/ 25 h 25"/>
                  <a:gd name="T26" fmla="*/ 9 w 24"/>
                  <a:gd name="T27" fmla="*/ 25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"/>
                  <a:gd name="T43" fmla="*/ 0 h 25"/>
                  <a:gd name="T44" fmla="*/ 24 w 24"/>
                  <a:gd name="T45" fmla="*/ 25 h 2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" h="25">
                    <a:moveTo>
                      <a:pt x="9" y="25"/>
                    </a:moveTo>
                    <a:lnTo>
                      <a:pt x="2" y="22"/>
                    </a:lnTo>
                    <a:lnTo>
                      <a:pt x="8" y="19"/>
                    </a:lnTo>
                    <a:lnTo>
                      <a:pt x="2" y="14"/>
                    </a:lnTo>
                    <a:lnTo>
                      <a:pt x="7" y="10"/>
                    </a:lnTo>
                    <a:lnTo>
                      <a:pt x="0" y="5"/>
                    </a:lnTo>
                    <a:lnTo>
                      <a:pt x="10" y="0"/>
                    </a:lnTo>
                    <a:lnTo>
                      <a:pt x="22" y="6"/>
                    </a:lnTo>
                    <a:lnTo>
                      <a:pt x="12" y="11"/>
                    </a:lnTo>
                    <a:lnTo>
                      <a:pt x="24" y="17"/>
                    </a:lnTo>
                    <a:lnTo>
                      <a:pt x="15" y="18"/>
                    </a:lnTo>
                    <a:lnTo>
                      <a:pt x="24" y="22"/>
                    </a:lnTo>
                    <a:lnTo>
                      <a:pt x="9" y="2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15" name="Freeform 349"/>
              <p:cNvSpPr>
                <a:spLocks/>
              </p:cNvSpPr>
              <p:nvPr/>
            </p:nvSpPr>
            <p:spPr bwMode="auto">
              <a:xfrm>
                <a:off x="6900" y="3917"/>
                <a:ext cx="24" cy="24"/>
              </a:xfrm>
              <a:custGeom>
                <a:avLst/>
                <a:gdLst>
                  <a:gd name="T0" fmla="*/ 9 w 24"/>
                  <a:gd name="T1" fmla="*/ 24 h 24"/>
                  <a:gd name="T2" fmla="*/ 3 w 24"/>
                  <a:gd name="T3" fmla="*/ 19 h 24"/>
                  <a:gd name="T4" fmla="*/ 8 w 24"/>
                  <a:gd name="T5" fmla="*/ 16 h 24"/>
                  <a:gd name="T6" fmla="*/ 1 w 24"/>
                  <a:gd name="T7" fmla="*/ 12 h 24"/>
                  <a:gd name="T8" fmla="*/ 7 w 24"/>
                  <a:gd name="T9" fmla="*/ 8 h 24"/>
                  <a:gd name="T10" fmla="*/ 0 w 24"/>
                  <a:gd name="T11" fmla="*/ 4 h 24"/>
                  <a:gd name="T12" fmla="*/ 10 w 24"/>
                  <a:gd name="T13" fmla="*/ 0 h 24"/>
                  <a:gd name="T14" fmla="*/ 21 w 24"/>
                  <a:gd name="T15" fmla="*/ 5 h 24"/>
                  <a:gd name="T16" fmla="*/ 12 w 24"/>
                  <a:gd name="T17" fmla="*/ 8 h 24"/>
                  <a:gd name="T18" fmla="*/ 24 w 24"/>
                  <a:gd name="T19" fmla="*/ 14 h 24"/>
                  <a:gd name="T20" fmla="*/ 16 w 24"/>
                  <a:gd name="T21" fmla="*/ 16 h 24"/>
                  <a:gd name="T22" fmla="*/ 24 w 24"/>
                  <a:gd name="T23" fmla="*/ 20 h 24"/>
                  <a:gd name="T24" fmla="*/ 9 w 24"/>
                  <a:gd name="T25" fmla="*/ 24 h 24"/>
                  <a:gd name="T26" fmla="*/ 9 w 24"/>
                  <a:gd name="T27" fmla="*/ 24 h 2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"/>
                  <a:gd name="T43" fmla="*/ 0 h 24"/>
                  <a:gd name="T44" fmla="*/ 24 w 24"/>
                  <a:gd name="T45" fmla="*/ 24 h 2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" h="24">
                    <a:moveTo>
                      <a:pt x="9" y="24"/>
                    </a:moveTo>
                    <a:lnTo>
                      <a:pt x="3" y="19"/>
                    </a:lnTo>
                    <a:lnTo>
                      <a:pt x="8" y="16"/>
                    </a:lnTo>
                    <a:lnTo>
                      <a:pt x="1" y="12"/>
                    </a:lnTo>
                    <a:lnTo>
                      <a:pt x="7" y="8"/>
                    </a:lnTo>
                    <a:lnTo>
                      <a:pt x="0" y="4"/>
                    </a:lnTo>
                    <a:lnTo>
                      <a:pt x="10" y="0"/>
                    </a:lnTo>
                    <a:lnTo>
                      <a:pt x="21" y="5"/>
                    </a:lnTo>
                    <a:lnTo>
                      <a:pt x="12" y="8"/>
                    </a:lnTo>
                    <a:lnTo>
                      <a:pt x="24" y="14"/>
                    </a:lnTo>
                    <a:lnTo>
                      <a:pt x="16" y="16"/>
                    </a:lnTo>
                    <a:lnTo>
                      <a:pt x="24" y="20"/>
                    </a:lnTo>
                    <a:lnTo>
                      <a:pt x="9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16" name="Freeform 350"/>
              <p:cNvSpPr>
                <a:spLocks/>
              </p:cNvSpPr>
              <p:nvPr/>
            </p:nvSpPr>
            <p:spPr bwMode="auto">
              <a:xfrm>
                <a:off x="7174" y="3913"/>
                <a:ext cx="24" cy="24"/>
              </a:xfrm>
              <a:custGeom>
                <a:avLst/>
                <a:gdLst>
                  <a:gd name="T0" fmla="*/ 11 w 24"/>
                  <a:gd name="T1" fmla="*/ 24 h 24"/>
                  <a:gd name="T2" fmla="*/ 3 w 24"/>
                  <a:gd name="T3" fmla="*/ 20 h 24"/>
                  <a:gd name="T4" fmla="*/ 10 w 24"/>
                  <a:gd name="T5" fmla="*/ 17 h 24"/>
                  <a:gd name="T6" fmla="*/ 1 w 24"/>
                  <a:gd name="T7" fmla="*/ 12 h 24"/>
                  <a:gd name="T8" fmla="*/ 9 w 24"/>
                  <a:gd name="T9" fmla="*/ 10 h 24"/>
                  <a:gd name="T10" fmla="*/ 0 w 24"/>
                  <a:gd name="T11" fmla="*/ 4 h 24"/>
                  <a:gd name="T12" fmla="*/ 11 w 24"/>
                  <a:gd name="T13" fmla="*/ 0 h 24"/>
                  <a:gd name="T14" fmla="*/ 22 w 24"/>
                  <a:gd name="T15" fmla="*/ 6 h 24"/>
                  <a:gd name="T16" fmla="*/ 13 w 24"/>
                  <a:gd name="T17" fmla="*/ 10 h 24"/>
                  <a:gd name="T18" fmla="*/ 24 w 24"/>
                  <a:gd name="T19" fmla="*/ 15 h 24"/>
                  <a:gd name="T20" fmla="*/ 16 w 24"/>
                  <a:gd name="T21" fmla="*/ 16 h 24"/>
                  <a:gd name="T22" fmla="*/ 24 w 24"/>
                  <a:gd name="T23" fmla="*/ 21 h 24"/>
                  <a:gd name="T24" fmla="*/ 11 w 24"/>
                  <a:gd name="T25" fmla="*/ 24 h 24"/>
                  <a:gd name="T26" fmla="*/ 11 w 24"/>
                  <a:gd name="T27" fmla="*/ 24 h 2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"/>
                  <a:gd name="T43" fmla="*/ 0 h 24"/>
                  <a:gd name="T44" fmla="*/ 24 w 24"/>
                  <a:gd name="T45" fmla="*/ 24 h 2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" h="24">
                    <a:moveTo>
                      <a:pt x="11" y="24"/>
                    </a:moveTo>
                    <a:lnTo>
                      <a:pt x="3" y="20"/>
                    </a:lnTo>
                    <a:lnTo>
                      <a:pt x="10" y="17"/>
                    </a:lnTo>
                    <a:lnTo>
                      <a:pt x="1" y="12"/>
                    </a:lnTo>
                    <a:lnTo>
                      <a:pt x="9" y="10"/>
                    </a:lnTo>
                    <a:lnTo>
                      <a:pt x="0" y="4"/>
                    </a:lnTo>
                    <a:lnTo>
                      <a:pt x="11" y="0"/>
                    </a:lnTo>
                    <a:lnTo>
                      <a:pt x="22" y="6"/>
                    </a:lnTo>
                    <a:lnTo>
                      <a:pt x="13" y="10"/>
                    </a:lnTo>
                    <a:lnTo>
                      <a:pt x="24" y="15"/>
                    </a:lnTo>
                    <a:lnTo>
                      <a:pt x="16" y="16"/>
                    </a:lnTo>
                    <a:lnTo>
                      <a:pt x="24" y="21"/>
                    </a:lnTo>
                    <a:lnTo>
                      <a:pt x="11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17" name="Freeform 351"/>
              <p:cNvSpPr>
                <a:spLocks/>
              </p:cNvSpPr>
              <p:nvPr/>
            </p:nvSpPr>
            <p:spPr bwMode="auto">
              <a:xfrm>
                <a:off x="6646" y="3692"/>
                <a:ext cx="260" cy="11"/>
              </a:xfrm>
              <a:custGeom>
                <a:avLst/>
                <a:gdLst>
                  <a:gd name="T0" fmla="*/ 0 w 260"/>
                  <a:gd name="T1" fmla="*/ 1 h 11"/>
                  <a:gd name="T2" fmla="*/ 127 w 260"/>
                  <a:gd name="T3" fmla="*/ 0 h 11"/>
                  <a:gd name="T4" fmla="*/ 260 w 260"/>
                  <a:gd name="T5" fmla="*/ 0 h 11"/>
                  <a:gd name="T6" fmla="*/ 258 w 260"/>
                  <a:gd name="T7" fmla="*/ 11 h 11"/>
                  <a:gd name="T8" fmla="*/ 130 w 260"/>
                  <a:gd name="T9" fmla="*/ 8 h 11"/>
                  <a:gd name="T10" fmla="*/ 1 w 260"/>
                  <a:gd name="T11" fmla="*/ 10 h 11"/>
                  <a:gd name="T12" fmla="*/ 0 w 260"/>
                  <a:gd name="T13" fmla="*/ 1 h 11"/>
                  <a:gd name="T14" fmla="*/ 0 w 260"/>
                  <a:gd name="T15" fmla="*/ 1 h 1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0"/>
                  <a:gd name="T25" fmla="*/ 0 h 11"/>
                  <a:gd name="T26" fmla="*/ 260 w 260"/>
                  <a:gd name="T27" fmla="*/ 11 h 1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0" h="11">
                    <a:moveTo>
                      <a:pt x="0" y="1"/>
                    </a:moveTo>
                    <a:lnTo>
                      <a:pt x="127" y="0"/>
                    </a:lnTo>
                    <a:lnTo>
                      <a:pt x="260" y="0"/>
                    </a:lnTo>
                    <a:lnTo>
                      <a:pt x="258" y="11"/>
                    </a:lnTo>
                    <a:lnTo>
                      <a:pt x="130" y="8"/>
                    </a:lnTo>
                    <a:lnTo>
                      <a:pt x="1" y="1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18" name="Freeform 352"/>
              <p:cNvSpPr>
                <a:spLocks/>
              </p:cNvSpPr>
              <p:nvPr/>
            </p:nvSpPr>
            <p:spPr bwMode="auto">
              <a:xfrm>
                <a:off x="6759" y="3677"/>
                <a:ext cx="35" cy="321"/>
              </a:xfrm>
              <a:custGeom>
                <a:avLst/>
                <a:gdLst>
                  <a:gd name="T0" fmla="*/ 4 w 35"/>
                  <a:gd name="T1" fmla="*/ 3 h 321"/>
                  <a:gd name="T2" fmla="*/ 4 w 35"/>
                  <a:gd name="T3" fmla="*/ 10 h 321"/>
                  <a:gd name="T4" fmla="*/ 3 w 35"/>
                  <a:gd name="T5" fmla="*/ 30 h 321"/>
                  <a:gd name="T6" fmla="*/ 2 w 35"/>
                  <a:gd name="T7" fmla="*/ 58 h 321"/>
                  <a:gd name="T8" fmla="*/ 2 w 35"/>
                  <a:gd name="T9" fmla="*/ 92 h 321"/>
                  <a:gd name="T10" fmla="*/ 1 w 35"/>
                  <a:gd name="T11" fmla="*/ 129 h 321"/>
                  <a:gd name="T12" fmla="*/ 0 w 35"/>
                  <a:gd name="T13" fmla="*/ 162 h 321"/>
                  <a:gd name="T14" fmla="*/ 0 w 35"/>
                  <a:gd name="T15" fmla="*/ 190 h 321"/>
                  <a:gd name="T16" fmla="*/ 0 w 35"/>
                  <a:gd name="T17" fmla="*/ 208 h 321"/>
                  <a:gd name="T18" fmla="*/ 0 w 35"/>
                  <a:gd name="T19" fmla="*/ 222 h 321"/>
                  <a:gd name="T20" fmla="*/ 0 w 35"/>
                  <a:gd name="T21" fmla="*/ 240 h 321"/>
                  <a:gd name="T22" fmla="*/ 0 w 35"/>
                  <a:gd name="T23" fmla="*/ 256 h 321"/>
                  <a:gd name="T24" fmla="*/ 0 w 35"/>
                  <a:gd name="T25" fmla="*/ 273 h 321"/>
                  <a:gd name="T26" fmla="*/ 0 w 35"/>
                  <a:gd name="T27" fmla="*/ 287 h 321"/>
                  <a:gd name="T28" fmla="*/ 0 w 35"/>
                  <a:gd name="T29" fmla="*/ 300 h 321"/>
                  <a:gd name="T30" fmla="*/ 0 w 35"/>
                  <a:gd name="T31" fmla="*/ 308 h 321"/>
                  <a:gd name="T32" fmla="*/ 0 w 35"/>
                  <a:gd name="T33" fmla="*/ 312 h 321"/>
                  <a:gd name="T34" fmla="*/ 35 w 35"/>
                  <a:gd name="T35" fmla="*/ 321 h 321"/>
                  <a:gd name="T36" fmla="*/ 34 w 35"/>
                  <a:gd name="T37" fmla="*/ 314 h 321"/>
                  <a:gd name="T38" fmla="*/ 34 w 35"/>
                  <a:gd name="T39" fmla="*/ 297 h 321"/>
                  <a:gd name="T40" fmla="*/ 32 w 35"/>
                  <a:gd name="T41" fmla="*/ 273 h 321"/>
                  <a:gd name="T42" fmla="*/ 31 w 35"/>
                  <a:gd name="T43" fmla="*/ 244 h 321"/>
                  <a:gd name="T44" fmla="*/ 29 w 35"/>
                  <a:gd name="T45" fmla="*/ 212 h 321"/>
                  <a:gd name="T46" fmla="*/ 27 w 35"/>
                  <a:gd name="T47" fmla="*/ 182 h 321"/>
                  <a:gd name="T48" fmla="*/ 25 w 35"/>
                  <a:gd name="T49" fmla="*/ 156 h 321"/>
                  <a:gd name="T50" fmla="*/ 24 w 35"/>
                  <a:gd name="T51" fmla="*/ 137 h 321"/>
                  <a:gd name="T52" fmla="*/ 23 w 35"/>
                  <a:gd name="T53" fmla="*/ 120 h 321"/>
                  <a:gd name="T54" fmla="*/ 22 w 35"/>
                  <a:gd name="T55" fmla="*/ 98 h 321"/>
                  <a:gd name="T56" fmla="*/ 20 w 35"/>
                  <a:gd name="T57" fmla="*/ 76 h 321"/>
                  <a:gd name="T58" fmla="*/ 19 w 35"/>
                  <a:gd name="T59" fmla="*/ 54 h 321"/>
                  <a:gd name="T60" fmla="*/ 18 w 35"/>
                  <a:gd name="T61" fmla="*/ 34 h 321"/>
                  <a:gd name="T62" fmla="*/ 18 w 35"/>
                  <a:gd name="T63" fmla="*/ 17 h 321"/>
                  <a:gd name="T64" fmla="*/ 17 w 35"/>
                  <a:gd name="T65" fmla="*/ 7 h 321"/>
                  <a:gd name="T66" fmla="*/ 17 w 35"/>
                  <a:gd name="T67" fmla="*/ 3 h 321"/>
                  <a:gd name="T68" fmla="*/ 15 w 35"/>
                  <a:gd name="T69" fmla="*/ 1 h 321"/>
                  <a:gd name="T70" fmla="*/ 11 w 35"/>
                  <a:gd name="T71" fmla="*/ 0 h 321"/>
                  <a:gd name="T72" fmla="*/ 6 w 35"/>
                  <a:gd name="T73" fmla="*/ 0 h 321"/>
                  <a:gd name="T74" fmla="*/ 4 w 35"/>
                  <a:gd name="T75" fmla="*/ 3 h 321"/>
                  <a:gd name="T76" fmla="*/ 4 w 35"/>
                  <a:gd name="T77" fmla="*/ 3 h 32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5"/>
                  <a:gd name="T118" fmla="*/ 0 h 321"/>
                  <a:gd name="T119" fmla="*/ 35 w 35"/>
                  <a:gd name="T120" fmla="*/ 321 h 32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5" h="321">
                    <a:moveTo>
                      <a:pt x="4" y="3"/>
                    </a:moveTo>
                    <a:lnTo>
                      <a:pt x="4" y="10"/>
                    </a:lnTo>
                    <a:lnTo>
                      <a:pt x="3" y="30"/>
                    </a:lnTo>
                    <a:lnTo>
                      <a:pt x="2" y="58"/>
                    </a:lnTo>
                    <a:lnTo>
                      <a:pt x="2" y="92"/>
                    </a:lnTo>
                    <a:lnTo>
                      <a:pt x="1" y="129"/>
                    </a:lnTo>
                    <a:lnTo>
                      <a:pt x="0" y="162"/>
                    </a:lnTo>
                    <a:lnTo>
                      <a:pt x="0" y="190"/>
                    </a:lnTo>
                    <a:lnTo>
                      <a:pt x="0" y="208"/>
                    </a:lnTo>
                    <a:lnTo>
                      <a:pt x="0" y="222"/>
                    </a:lnTo>
                    <a:lnTo>
                      <a:pt x="0" y="240"/>
                    </a:lnTo>
                    <a:lnTo>
                      <a:pt x="0" y="256"/>
                    </a:lnTo>
                    <a:lnTo>
                      <a:pt x="0" y="273"/>
                    </a:lnTo>
                    <a:lnTo>
                      <a:pt x="0" y="287"/>
                    </a:lnTo>
                    <a:lnTo>
                      <a:pt x="0" y="300"/>
                    </a:lnTo>
                    <a:lnTo>
                      <a:pt x="0" y="308"/>
                    </a:lnTo>
                    <a:lnTo>
                      <a:pt x="0" y="312"/>
                    </a:lnTo>
                    <a:lnTo>
                      <a:pt x="35" y="321"/>
                    </a:lnTo>
                    <a:lnTo>
                      <a:pt x="34" y="314"/>
                    </a:lnTo>
                    <a:lnTo>
                      <a:pt x="34" y="297"/>
                    </a:lnTo>
                    <a:lnTo>
                      <a:pt x="32" y="273"/>
                    </a:lnTo>
                    <a:lnTo>
                      <a:pt x="31" y="244"/>
                    </a:lnTo>
                    <a:lnTo>
                      <a:pt x="29" y="212"/>
                    </a:lnTo>
                    <a:lnTo>
                      <a:pt x="27" y="182"/>
                    </a:lnTo>
                    <a:lnTo>
                      <a:pt x="25" y="156"/>
                    </a:lnTo>
                    <a:lnTo>
                      <a:pt x="24" y="137"/>
                    </a:lnTo>
                    <a:lnTo>
                      <a:pt x="23" y="120"/>
                    </a:lnTo>
                    <a:lnTo>
                      <a:pt x="22" y="98"/>
                    </a:lnTo>
                    <a:lnTo>
                      <a:pt x="20" y="76"/>
                    </a:lnTo>
                    <a:lnTo>
                      <a:pt x="19" y="54"/>
                    </a:lnTo>
                    <a:lnTo>
                      <a:pt x="18" y="34"/>
                    </a:lnTo>
                    <a:lnTo>
                      <a:pt x="18" y="17"/>
                    </a:lnTo>
                    <a:lnTo>
                      <a:pt x="17" y="7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19" name="Freeform 353"/>
              <p:cNvSpPr>
                <a:spLocks/>
              </p:cNvSpPr>
              <p:nvPr/>
            </p:nvSpPr>
            <p:spPr bwMode="auto">
              <a:xfrm>
                <a:off x="6669" y="3780"/>
                <a:ext cx="208" cy="10"/>
              </a:xfrm>
              <a:custGeom>
                <a:avLst/>
                <a:gdLst>
                  <a:gd name="T0" fmla="*/ 0 w 208"/>
                  <a:gd name="T1" fmla="*/ 4 h 10"/>
                  <a:gd name="T2" fmla="*/ 0 w 208"/>
                  <a:gd name="T3" fmla="*/ 10 h 10"/>
                  <a:gd name="T4" fmla="*/ 104 w 208"/>
                  <a:gd name="T5" fmla="*/ 10 h 10"/>
                  <a:gd name="T6" fmla="*/ 208 w 208"/>
                  <a:gd name="T7" fmla="*/ 7 h 10"/>
                  <a:gd name="T8" fmla="*/ 208 w 208"/>
                  <a:gd name="T9" fmla="*/ 0 h 10"/>
                  <a:gd name="T10" fmla="*/ 101 w 208"/>
                  <a:gd name="T11" fmla="*/ 1 h 10"/>
                  <a:gd name="T12" fmla="*/ 0 w 208"/>
                  <a:gd name="T13" fmla="*/ 4 h 10"/>
                  <a:gd name="T14" fmla="*/ 0 w 208"/>
                  <a:gd name="T15" fmla="*/ 4 h 1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08"/>
                  <a:gd name="T25" fmla="*/ 0 h 10"/>
                  <a:gd name="T26" fmla="*/ 208 w 208"/>
                  <a:gd name="T27" fmla="*/ 10 h 1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08" h="10">
                    <a:moveTo>
                      <a:pt x="0" y="4"/>
                    </a:moveTo>
                    <a:lnTo>
                      <a:pt x="0" y="10"/>
                    </a:lnTo>
                    <a:lnTo>
                      <a:pt x="104" y="10"/>
                    </a:lnTo>
                    <a:lnTo>
                      <a:pt x="208" y="7"/>
                    </a:lnTo>
                    <a:lnTo>
                      <a:pt x="208" y="0"/>
                    </a:lnTo>
                    <a:lnTo>
                      <a:pt x="101" y="1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20" name="Freeform 354"/>
              <p:cNvSpPr>
                <a:spLocks/>
              </p:cNvSpPr>
              <p:nvPr/>
            </p:nvSpPr>
            <p:spPr bwMode="auto">
              <a:xfrm>
                <a:off x="6702" y="3695"/>
                <a:ext cx="65" cy="41"/>
              </a:xfrm>
              <a:custGeom>
                <a:avLst/>
                <a:gdLst>
                  <a:gd name="T0" fmla="*/ 0 w 65"/>
                  <a:gd name="T1" fmla="*/ 3 h 41"/>
                  <a:gd name="T2" fmla="*/ 62 w 65"/>
                  <a:gd name="T3" fmla="*/ 41 h 41"/>
                  <a:gd name="T4" fmla="*/ 65 w 65"/>
                  <a:gd name="T5" fmla="*/ 30 h 41"/>
                  <a:gd name="T6" fmla="*/ 6 w 65"/>
                  <a:gd name="T7" fmla="*/ 0 h 41"/>
                  <a:gd name="T8" fmla="*/ 0 w 65"/>
                  <a:gd name="T9" fmla="*/ 3 h 41"/>
                  <a:gd name="T10" fmla="*/ 0 w 65"/>
                  <a:gd name="T11" fmla="*/ 3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5"/>
                  <a:gd name="T19" fmla="*/ 0 h 41"/>
                  <a:gd name="T20" fmla="*/ 65 w 65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5" h="41">
                    <a:moveTo>
                      <a:pt x="0" y="3"/>
                    </a:moveTo>
                    <a:lnTo>
                      <a:pt x="62" y="41"/>
                    </a:lnTo>
                    <a:lnTo>
                      <a:pt x="65" y="30"/>
                    </a:lnTo>
                    <a:lnTo>
                      <a:pt x="6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21" name="Freeform 355"/>
              <p:cNvSpPr>
                <a:spLocks/>
              </p:cNvSpPr>
              <p:nvPr/>
            </p:nvSpPr>
            <p:spPr bwMode="auto">
              <a:xfrm>
                <a:off x="6774" y="3697"/>
                <a:ext cx="81" cy="41"/>
              </a:xfrm>
              <a:custGeom>
                <a:avLst/>
                <a:gdLst>
                  <a:gd name="T0" fmla="*/ 5 w 81"/>
                  <a:gd name="T1" fmla="*/ 29 h 41"/>
                  <a:gd name="T2" fmla="*/ 65 w 81"/>
                  <a:gd name="T3" fmla="*/ 0 h 41"/>
                  <a:gd name="T4" fmla="*/ 81 w 81"/>
                  <a:gd name="T5" fmla="*/ 0 h 41"/>
                  <a:gd name="T6" fmla="*/ 0 w 81"/>
                  <a:gd name="T7" fmla="*/ 41 h 41"/>
                  <a:gd name="T8" fmla="*/ 5 w 81"/>
                  <a:gd name="T9" fmla="*/ 29 h 41"/>
                  <a:gd name="T10" fmla="*/ 5 w 81"/>
                  <a:gd name="T11" fmla="*/ 29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41"/>
                  <a:gd name="T20" fmla="*/ 81 w 81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41">
                    <a:moveTo>
                      <a:pt x="5" y="29"/>
                    </a:moveTo>
                    <a:lnTo>
                      <a:pt x="65" y="0"/>
                    </a:lnTo>
                    <a:lnTo>
                      <a:pt x="81" y="0"/>
                    </a:lnTo>
                    <a:lnTo>
                      <a:pt x="0" y="41"/>
                    </a:lnTo>
                    <a:lnTo>
                      <a:pt x="5" y="2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22" name="Freeform 356"/>
              <p:cNvSpPr>
                <a:spLocks/>
              </p:cNvSpPr>
              <p:nvPr/>
            </p:nvSpPr>
            <p:spPr bwMode="auto">
              <a:xfrm>
                <a:off x="6704" y="3786"/>
                <a:ext cx="60" cy="40"/>
              </a:xfrm>
              <a:custGeom>
                <a:avLst/>
                <a:gdLst>
                  <a:gd name="T0" fmla="*/ 0 w 60"/>
                  <a:gd name="T1" fmla="*/ 1 h 40"/>
                  <a:gd name="T2" fmla="*/ 58 w 60"/>
                  <a:gd name="T3" fmla="*/ 40 h 40"/>
                  <a:gd name="T4" fmla="*/ 60 w 60"/>
                  <a:gd name="T5" fmla="*/ 29 h 40"/>
                  <a:gd name="T6" fmla="*/ 10 w 60"/>
                  <a:gd name="T7" fmla="*/ 0 h 40"/>
                  <a:gd name="T8" fmla="*/ 0 w 60"/>
                  <a:gd name="T9" fmla="*/ 1 h 40"/>
                  <a:gd name="T10" fmla="*/ 0 w 60"/>
                  <a:gd name="T11" fmla="*/ 1 h 4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0"/>
                  <a:gd name="T19" fmla="*/ 0 h 40"/>
                  <a:gd name="T20" fmla="*/ 60 w 60"/>
                  <a:gd name="T21" fmla="*/ 40 h 4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0" h="40">
                    <a:moveTo>
                      <a:pt x="0" y="1"/>
                    </a:moveTo>
                    <a:lnTo>
                      <a:pt x="58" y="40"/>
                    </a:lnTo>
                    <a:lnTo>
                      <a:pt x="60" y="29"/>
                    </a:lnTo>
                    <a:lnTo>
                      <a:pt x="1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23" name="Freeform 357"/>
              <p:cNvSpPr>
                <a:spLocks/>
              </p:cNvSpPr>
              <p:nvPr/>
            </p:nvSpPr>
            <p:spPr bwMode="auto">
              <a:xfrm>
                <a:off x="6776" y="3787"/>
                <a:ext cx="72" cy="42"/>
              </a:xfrm>
              <a:custGeom>
                <a:avLst/>
                <a:gdLst>
                  <a:gd name="T0" fmla="*/ 0 w 72"/>
                  <a:gd name="T1" fmla="*/ 31 h 42"/>
                  <a:gd name="T2" fmla="*/ 57 w 72"/>
                  <a:gd name="T3" fmla="*/ 0 h 42"/>
                  <a:gd name="T4" fmla="*/ 72 w 72"/>
                  <a:gd name="T5" fmla="*/ 0 h 42"/>
                  <a:gd name="T6" fmla="*/ 1 w 72"/>
                  <a:gd name="T7" fmla="*/ 42 h 42"/>
                  <a:gd name="T8" fmla="*/ 0 w 72"/>
                  <a:gd name="T9" fmla="*/ 31 h 42"/>
                  <a:gd name="T10" fmla="*/ 0 w 72"/>
                  <a:gd name="T11" fmla="*/ 31 h 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"/>
                  <a:gd name="T19" fmla="*/ 0 h 42"/>
                  <a:gd name="T20" fmla="*/ 72 w 72"/>
                  <a:gd name="T21" fmla="*/ 42 h 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" h="42">
                    <a:moveTo>
                      <a:pt x="0" y="31"/>
                    </a:moveTo>
                    <a:lnTo>
                      <a:pt x="57" y="0"/>
                    </a:lnTo>
                    <a:lnTo>
                      <a:pt x="72" y="0"/>
                    </a:lnTo>
                    <a:lnTo>
                      <a:pt x="1" y="42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24" name="Freeform 358"/>
              <p:cNvSpPr>
                <a:spLocks/>
              </p:cNvSpPr>
              <p:nvPr/>
            </p:nvSpPr>
            <p:spPr bwMode="auto">
              <a:xfrm>
                <a:off x="6647" y="3676"/>
                <a:ext cx="15" cy="17"/>
              </a:xfrm>
              <a:custGeom>
                <a:avLst/>
                <a:gdLst>
                  <a:gd name="T0" fmla="*/ 6 w 15"/>
                  <a:gd name="T1" fmla="*/ 17 h 17"/>
                  <a:gd name="T2" fmla="*/ 2 w 15"/>
                  <a:gd name="T3" fmla="*/ 14 h 17"/>
                  <a:gd name="T4" fmla="*/ 6 w 15"/>
                  <a:gd name="T5" fmla="*/ 12 h 17"/>
                  <a:gd name="T6" fmla="*/ 1 w 15"/>
                  <a:gd name="T7" fmla="*/ 10 h 17"/>
                  <a:gd name="T8" fmla="*/ 5 w 15"/>
                  <a:gd name="T9" fmla="*/ 7 h 17"/>
                  <a:gd name="T10" fmla="*/ 0 w 15"/>
                  <a:gd name="T11" fmla="*/ 3 h 17"/>
                  <a:gd name="T12" fmla="*/ 7 w 15"/>
                  <a:gd name="T13" fmla="*/ 0 h 17"/>
                  <a:gd name="T14" fmla="*/ 14 w 15"/>
                  <a:gd name="T15" fmla="*/ 4 h 17"/>
                  <a:gd name="T16" fmla="*/ 7 w 15"/>
                  <a:gd name="T17" fmla="*/ 7 h 17"/>
                  <a:gd name="T18" fmla="*/ 15 w 15"/>
                  <a:gd name="T19" fmla="*/ 11 h 17"/>
                  <a:gd name="T20" fmla="*/ 10 w 15"/>
                  <a:gd name="T21" fmla="*/ 12 h 17"/>
                  <a:gd name="T22" fmla="*/ 15 w 15"/>
                  <a:gd name="T23" fmla="*/ 14 h 17"/>
                  <a:gd name="T24" fmla="*/ 6 w 15"/>
                  <a:gd name="T25" fmla="*/ 17 h 17"/>
                  <a:gd name="T26" fmla="*/ 6 w 15"/>
                  <a:gd name="T27" fmla="*/ 17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5"/>
                  <a:gd name="T43" fmla="*/ 0 h 17"/>
                  <a:gd name="T44" fmla="*/ 15 w 15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5" h="17">
                    <a:moveTo>
                      <a:pt x="6" y="17"/>
                    </a:moveTo>
                    <a:lnTo>
                      <a:pt x="2" y="14"/>
                    </a:lnTo>
                    <a:lnTo>
                      <a:pt x="6" y="12"/>
                    </a:lnTo>
                    <a:lnTo>
                      <a:pt x="1" y="10"/>
                    </a:lnTo>
                    <a:lnTo>
                      <a:pt x="5" y="7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14" y="4"/>
                    </a:lnTo>
                    <a:lnTo>
                      <a:pt x="7" y="7"/>
                    </a:lnTo>
                    <a:lnTo>
                      <a:pt x="15" y="11"/>
                    </a:lnTo>
                    <a:lnTo>
                      <a:pt x="10" y="12"/>
                    </a:lnTo>
                    <a:lnTo>
                      <a:pt x="15" y="14"/>
                    </a:lnTo>
                    <a:lnTo>
                      <a:pt x="6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25" name="Freeform 359"/>
              <p:cNvSpPr>
                <a:spLocks/>
              </p:cNvSpPr>
              <p:nvPr/>
            </p:nvSpPr>
            <p:spPr bwMode="auto">
              <a:xfrm>
                <a:off x="6724" y="3676"/>
                <a:ext cx="17" cy="16"/>
              </a:xfrm>
              <a:custGeom>
                <a:avLst/>
                <a:gdLst>
                  <a:gd name="T0" fmla="*/ 6 w 17"/>
                  <a:gd name="T1" fmla="*/ 16 h 16"/>
                  <a:gd name="T2" fmla="*/ 2 w 17"/>
                  <a:gd name="T3" fmla="*/ 14 h 16"/>
                  <a:gd name="T4" fmla="*/ 6 w 17"/>
                  <a:gd name="T5" fmla="*/ 12 h 16"/>
                  <a:gd name="T6" fmla="*/ 1 w 17"/>
                  <a:gd name="T7" fmla="*/ 10 h 16"/>
                  <a:gd name="T8" fmla="*/ 6 w 17"/>
                  <a:gd name="T9" fmla="*/ 7 h 16"/>
                  <a:gd name="T10" fmla="*/ 0 w 17"/>
                  <a:gd name="T11" fmla="*/ 3 h 16"/>
                  <a:gd name="T12" fmla="*/ 7 w 17"/>
                  <a:gd name="T13" fmla="*/ 0 h 16"/>
                  <a:gd name="T14" fmla="*/ 15 w 17"/>
                  <a:gd name="T15" fmla="*/ 4 h 16"/>
                  <a:gd name="T16" fmla="*/ 8 w 17"/>
                  <a:gd name="T17" fmla="*/ 7 h 16"/>
                  <a:gd name="T18" fmla="*/ 17 w 17"/>
                  <a:gd name="T19" fmla="*/ 11 h 16"/>
                  <a:gd name="T20" fmla="*/ 11 w 17"/>
                  <a:gd name="T21" fmla="*/ 11 h 16"/>
                  <a:gd name="T22" fmla="*/ 17 w 17"/>
                  <a:gd name="T23" fmla="*/ 14 h 16"/>
                  <a:gd name="T24" fmla="*/ 6 w 17"/>
                  <a:gd name="T25" fmla="*/ 16 h 16"/>
                  <a:gd name="T26" fmla="*/ 6 w 17"/>
                  <a:gd name="T27" fmla="*/ 16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"/>
                  <a:gd name="T43" fmla="*/ 0 h 16"/>
                  <a:gd name="T44" fmla="*/ 17 w 17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" h="16">
                    <a:moveTo>
                      <a:pt x="6" y="16"/>
                    </a:moveTo>
                    <a:lnTo>
                      <a:pt x="2" y="14"/>
                    </a:lnTo>
                    <a:lnTo>
                      <a:pt x="6" y="12"/>
                    </a:lnTo>
                    <a:lnTo>
                      <a:pt x="1" y="10"/>
                    </a:lnTo>
                    <a:lnTo>
                      <a:pt x="6" y="7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15" y="4"/>
                    </a:lnTo>
                    <a:lnTo>
                      <a:pt x="8" y="7"/>
                    </a:lnTo>
                    <a:lnTo>
                      <a:pt x="17" y="11"/>
                    </a:lnTo>
                    <a:lnTo>
                      <a:pt x="11" y="11"/>
                    </a:lnTo>
                    <a:lnTo>
                      <a:pt x="17" y="14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26" name="Freeform 360"/>
              <p:cNvSpPr>
                <a:spLocks/>
              </p:cNvSpPr>
              <p:nvPr/>
            </p:nvSpPr>
            <p:spPr bwMode="auto">
              <a:xfrm>
                <a:off x="6802" y="3676"/>
                <a:ext cx="17" cy="16"/>
              </a:xfrm>
              <a:custGeom>
                <a:avLst/>
                <a:gdLst>
                  <a:gd name="T0" fmla="*/ 8 w 17"/>
                  <a:gd name="T1" fmla="*/ 16 h 16"/>
                  <a:gd name="T2" fmla="*/ 2 w 17"/>
                  <a:gd name="T3" fmla="*/ 13 h 16"/>
                  <a:gd name="T4" fmla="*/ 7 w 17"/>
                  <a:gd name="T5" fmla="*/ 11 h 16"/>
                  <a:gd name="T6" fmla="*/ 1 w 17"/>
                  <a:gd name="T7" fmla="*/ 9 h 16"/>
                  <a:gd name="T8" fmla="*/ 6 w 17"/>
                  <a:gd name="T9" fmla="*/ 6 h 16"/>
                  <a:gd name="T10" fmla="*/ 0 w 17"/>
                  <a:gd name="T11" fmla="*/ 3 h 16"/>
                  <a:gd name="T12" fmla="*/ 8 w 17"/>
                  <a:gd name="T13" fmla="*/ 0 h 16"/>
                  <a:gd name="T14" fmla="*/ 15 w 17"/>
                  <a:gd name="T15" fmla="*/ 3 h 16"/>
                  <a:gd name="T16" fmla="*/ 9 w 17"/>
                  <a:gd name="T17" fmla="*/ 7 h 16"/>
                  <a:gd name="T18" fmla="*/ 17 w 17"/>
                  <a:gd name="T19" fmla="*/ 11 h 16"/>
                  <a:gd name="T20" fmla="*/ 11 w 17"/>
                  <a:gd name="T21" fmla="*/ 11 h 16"/>
                  <a:gd name="T22" fmla="*/ 17 w 17"/>
                  <a:gd name="T23" fmla="*/ 14 h 16"/>
                  <a:gd name="T24" fmla="*/ 8 w 17"/>
                  <a:gd name="T25" fmla="*/ 16 h 16"/>
                  <a:gd name="T26" fmla="*/ 8 w 17"/>
                  <a:gd name="T27" fmla="*/ 16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"/>
                  <a:gd name="T43" fmla="*/ 0 h 16"/>
                  <a:gd name="T44" fmla="*/ 17 w 17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" h="16">
                    <a:moveTo>
                      <a:pt x="8" y="16"/>
                    </a:moveTo>
                    <a:lnTo>
                      <a:pt x="2" y="13"/>
                    </a:lnTo>
                    <a:lnTo>
                      <a:pt x="7" y="11"/>
                    </a:lnTo>
                    <a:lnTo>
                      <a:pt x="1" y="9"/>
                    </a:lnTo>
                    <a:lnTo>
                      <a:pt x="6" y="6"/>
                    </a:lnTo>
                    <a:lnTo>
                      <a:pt x="0" y="3"/>
                    </a:lnTo>
                    <a:lnTo>
                      <a:pt x="8" y="0"/>
                    </a:lnTo>
                    <a:lnTo>
                      <a:pt x="15" y="3"/>
                    </a:lnTo>
                    <a:lnTo>
                      <a:pt x="9" y="7"/>
                    </a:lnTo>
                    <a:lnTo>
                      <a:pt x="17" y="11"/>
                    </a:lnTo>
                    <a:lnTo>
                      <a:pt x="11" y="11"/>
                    </a:lnTo>
                    <a:lnTo>
                      <a:pt x="17" y="14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27" name="Freeform 361"/>
              <p:cNvSpPr>
                <a:spLocks/>
              </p:cNvSpPr>
              <p:nvPr/>
            </p:nvSpPr>
            <p:spPr bwMode="auto">
              <a:xfrm>
                <a:off x="6880" y="3675"/>
                <a:ext cx="17" cy="17"/>
              </a:xfrm>
              <a:custGeom>
                <a:avLst/>
                <a:gdLst>
                  <a:gd name="T0" fmla="*/ 8 w 17"/>
                  <a:gd name="T1" fmla="*/ 17 h 17"/>
                  <a:gd name="T2" fmla="*/ 2 w 17"/>
                  <a:gd name="T3" fmla="*/ 14 h 17"/>
                  <a:gd name="T4" fmla="*/ 7 w 17"/>
                  <a:gd name="T5" fmla="*/ 12 h 17"/>
                  <a:gd name="T6" fmla="*/ 1 w 17"/>
                  <a:gd name="T7" fmla="*/ 10 h 17"/>
                  <a:gd name="T8" fmla="*/ 6 w 17"/>
                  <a:gd name="T9" fmla="*/ 7 h 17"/>
                  <a:gd name="T10" fmla="*/ 0 w 17"/>
                  <a:gd name="T11" fmla="*/ 3 h 17"/>
                  <a:gd name="T12" fmla="*/ 8 w 17"/>
                  <a:gd name="T13" fmla="*/ 0 h 17"/>
                  <a:gd name="T14" fmla="*/ 15 w 17"/>
                  <a:gd name="T15" fmla="*/ 4 h 17"/>
                  <a:gd name="T16" fmla="*/ 10 w 17"/>
                  <a:gd name="T17" fmla="*/ 7 h 17"/>
                  <a:gd name="T18" fmla="*/ 17 w 17"/>
                  <a:gd name="T19" fmla="*/ 12 h 17"/>
                  <a:gd name="T20" fmla="*/ 12 w 17"/>
                  <a:gd name="T21" fmla="*/ 12 h 17"/>
                  <a:gd name="T22" fmla="*/ 17 w 17"/>
                  <a:gd name="T23" fmla="*/ 15 h 17"/>
                  <a:gd name="T24" fmla="*/ 8 w 17"/>
                  <a:gd name="T25" fmla="*/ 17 h 17"/>
                  <a:gd name="T26" fmla="*/ 8 w 17"/>
                  <a:gd name="T27" fmla="*/ 17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"/>
                  <a:gd name="T43" fmla="*/ 0 h 17"/>
                  <a:gd name="T44" fmla="*/ 17 w 17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" h="17">
                    <a:moveTo>
                      <a:pt x="8" y="17"/>
                    </a:moveTo>
                    <a:lnTo>
                      <a:pt x="2" y="14"/>
                    </a:lnTo>
                    <a:lnTo>
                      <a:pt x="7" y="12"/>
                    </a:lnTo>
                    <a:lnTo>
                      <a:pt x="1" y="10"/>
                    </a:lnTo>
                    <a:lnTo>
                      <a:pt x="6" y="7"/>
                    </a:lnTo>
                    <a:lnTo>
                      <a:pt x="0" y="3"/>
                    </a:lnTo>
                    <a:lnTo>
                      <a:pt x="8" y="0"/>
                    </a:lnTo>
                    <a:lnTo>
                      <a:pt x="15" y="4"/>
                    </a:lnTo>
                    <a:lnTo>
                      <a:pt x="10" y="7"/>
                    </a:lnTo>
                    <a:lnTo>
                      <a:pt x="17" y="12"/>
                    </a:lnTo>
                    <a:lnTo>
                      <a:pt x="12" y="12"/>
                    </a:lnTo>
                    <a:lnTo>
                      <a:pt x="17" y="15"/>
                    </a:lnTo>
                    <a:lnTo>
                      <a:pt x="8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28" name="Freeform 362"/>
              <p:cNvSpPr>
                <a:spLocks/>
              </p:cNvSpPr>
              <p:nvPr/>
            </p:nvSpPr>
            <p:spPr bwMode="auto">
              <a:xfrm>
                <a:off x="6671" y="3767"/>
                <a:ext cx="16" cy="15"/>
              </a:xfrm>
              <a:custGeom>
                <a:avLst/>
                <a:gdLst>
                  <a:gd name="T0" fmla="*/ 7 w 16"/>
                  <a:gd name="T1" fmla="*/ 15 h 15"/>
                  <a:gd name="T2" fmla="*/ 2 w 16"/>
                  <a:gd name="T3" fmla="*/ 12 h 15"/>
                  <a:gd name="T4" fmla="*/ 6 w 16"/>
                  <a:gd name="T5" fmla="*/ 10 h 15"/>
                  <a:gd name="T6" fmla="*/ 1 w 16"/>
                  <a:gd name="T7" fmla="*/ 7 h 15"/>
                  <a:gd name="T8" fmla="*/ 6 w 16"/>
                  <a:gd name="T9" fmla="*/ 4 h 15"/>
                  <a:gd name="T10" fmla="*/ 0 w 16"/>
                  <a:gd name="T11" fmla="*/ 1 h 15"/>
                  <a:gd name="T12" fmla="*/ 8 w 16"/>
                  <a:gd name="T13" fmla="*/ 0 h 15"/>
                  <a:gd name="T14" fmla="*/ 15 w 16"/>
                  <a:gd name="T15" fmla="*/ 1 h 15"/>
                  <a:gd name="T16" fmla="*/ 8 w 16"/>
                  <a:gd name="T17" fmla="*/ 5 h 15"/>
                  <a:gd name="T18" fmla="*/ 16 w 16"/>
                  <a:gd name="T19" fmla="*/ 9 h 15"/>
                  <a:gd name="T20" fmla="*/ 11 w 16"/>
                  <a:gd name="T21" fmla="*/ 10 h 15"/>
                  <a:gd name="T22" fmla="*/ 16 w 16"/>
                  <a:gd name="T23" fmla="*/ 13 h 15"/>
                  <a:gd name="T24" fmla="*/ 7 w 16"/>
                  <a:gd name="T25" fmla="*/ 15 h 15"/>
                  <a:gd name="T26" fmla="*/ 7 w 16"/>
                  <a:gd name="T27" fmla="*/ 15 h 1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5"/>
                  <a:gd name="T44" fmla="*/ 16 w 16"/>
                  <a:gd name="T45" fmla="*/ 15 h 1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5">
                    <a:moveTo>
                      <a:pt x="7" y="15"/>
                    </a:moveTo>
                    <a:lnTo>
                      <a:pt x="2" y="12"/>
                    </a:lnTo>
                    <a:lnTo>
                      <a:pt x="6" y="10"/>
                    </a:lnTo>
                    <a:lnTo>
                      <a:pt x="1" y="7"/>
                    </a:lnTo>
                    <a:lnTo>
                      <a:pt x="6" y="4"/>
                    </a:lnTo>
                    <a:lnTo>
                      <a:pt x="0" y="1"/>
                    </a:lnTo>
                    <a:lnTo>
                      <a:pt x="8" y="0"/>
                    </a:lnTo>
                    <a:lnTo>
                      <a:pt x="15" y="1"/>
                    </a:lnTo>
                    <a:lnTo>
                      <a:pt x="8" y="5"/>
                    </a:lnTo>
                    <a:lnTo>
                      <a:pt x="16" y="9"/>
                    </a:lnTo>
                    <a:lnTo>
                      <a:pt x="11" y="10"/>
                    </a:lnTo>
                    <a:lnTo>
                      <a:pt x="16" y="13"/>
                    </a:lnTo>
                    <a:lnTo>
                      <a:pt x="7" y="1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29" name="Freeform 363"/>
              <p:cNvSpPr>
                <a:spLocks/>
              </p:cNvSpPr>
              <p:nvPr/>
            </p:nvSpPr>
            <p:spPr bwMode="auto">
              <a:xfrm>
                <a:off x="6859" y="3764"/>
                <a:ext cx="16" cy="17"/>
              </a:xfrm>
              <a:custGeom>
                <a:avLst/>
                <a:gdLst>
                  <a:gd name="T0" fmla="*/ 6 w 16"/>
                  <a:gd name="T1" fmla="*/ 17 h 17"/>
                  <a:gd name="T2" fmla="*/ 2 w 16"/>
                  <a:gd name="T3" fmla="*/ 13 h 17"/>
                  <a:gd name="T4" fmla="*/ 5 w 16"/>
                  <a:gd name="T5" fmla="*/ 11 h 17"/>
                  <a:gd name="T6" fmla="*/ 1 w 16"/>
                  <a:gd name="T7" fmla="*/ 8 h 17"/>
                  <a:gd name="T8" fmla="*/ 4 w 16"/>
                  <a:gd name="T9" fmla="*/ 5 h 17"/>
                  <a:gd name="T10" fmla="*/ 0 w 16"/>
                  <a:gd name="T11" fmla="*/ 3 h 17"/>
                  <a:gd name="T12" fmla="*/ 6 w 16"/>
                  <a:gd name="T13" fmla="*/ 0 h 17"/>
                  <a:gd name="T14" fmla="*/ 14 w 16"/>
                  <a:gd name="T15" fmla="*/ 4 h 17"/>
                  <a:gd name="T16" fmla="*/ 8 w 16"/>
                  <a:gd name="T17" fmla="*/ 5 h 17"/>
                  <a:gd name="T18" fmla="*/ 16 w 16"/>
                  <a:gd name="T19" fmla="*/ 10 h 17"/>
                  <a:gd name="T20" fmla="*/ 10 w 16"/>
                  <a:gd name="T21" fmla="*/ 10 h 17"/>
                  <a:gd name="T22" fmla="*/ 16 w 16"/>
                  <a:gd name="T23" fmla="*/ 14 h 17"/>
                  <a:gd name="T24" fmla="*/ 6 w 16"/>
                  <a:gd name="T25" fmla="*/ 17 h 17"/>
                  <a:gd name="T26" fmla="*/ 6 w 16"/>
                  <a:gd name="T27" fmla="*/ 17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6"/>
                  <a:gd name="T43" fmla="*/ 0 h 17"/>
                  <a:gd name="T44" fmla="*/ 16 w 16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6" h="17">
                    <a:moveTo>
                      <a:pt x="6" y="17"/>
                    </a:moveTo>
                    <a:lnTo>
                      <a:pt x="2" y="13"/>
                    </a:lnTo>
                    <a:lnTo>
                      <a:pt x="5" y="11"/>
                    </a:lnTo>
                    <a:lnTo>
                      <a:pt x="1" y="8"/>
                    </a:lnTo>
                    <a:lnTo>
                      <a:pt x="4" y="5"/>
                    </a:lnTo>
                    <a:lnTo>
                      <a:pt x="0" y="3"/>
                    </a:lnTo>
                    <a:lnTo>
                      <a:pt x="6" y="0"/>
                    </a:lnTo>
                    <a:lnTo>
                      <a:pt x="14" y="4"/>
                    </a:lnTo>
                    <a:lnTo>
                      <a:pt x="8" y="5"/>
                    </a:lnTo>
                    <a:lnTo>
                      <a:pt x="16" y="10"/>
                    </a:lnTo>
                    <a:lnTo>
                      <a:pt x="10" y="10"/>
                    </a:lnTo>
                    <a:lnTo>
                      <a:pt x="16" y="14"/>
                    </a:lnTo>
                    <a:lnTo>
                      <a:pt x="6" y="1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30" name="Freeform 364"/>
              <p:cNvSpPr>
                <a:spLocks/>
              </p:cNvSpPr>
              <p:nvPr/>
            </p:nvSpPr>
            <p:spPr bwMode="auto">
              <a:xfrm>
                <a:off x="6475" y="3477"/>
                <a:ext cx="94" cy="333"/>
              </a:xfrm>
              <a:custGeom>
                <a:avLst/>
                <a:gdLst>
                  <a:gd name="T0" fmla="*/ 0 w 94"/>
                  <a:gd name="T1" fmla="*/ 184 h 333"/>
                  <a:gd name="T2" fmla="*/ 0 w 94"/>
                  <a:gd name="T3" fmla="*/ 174 h 333"/>
                  <a:gd name="T4" fmla="*/ 0 w 94"/>
                  <a:gd name="T5" fmla="*/ 163 h 333"/>
                  <a:gd name="T6" fmla="*/ 1 w 94"/>
                  <a:gd name="T7" fmla="*/ 152 h 333"/>
                  <a:gd name="T8" fmla="*/ 3 w 94"/>
                  <a:gd name="T9" fmla="*/ 141 h 333"/>
                  <a:gd name="T10" fmla="*/ 5 w 94"/>
                  <a:gd name="T11" fmla="*/ 131 h 333"/>
                  <a:gd name="T12" fmla="*/ 6 w 94"/>
                  <a:gd name="T13" fmla="*/ 121 h 333"/>
                  <a:gd name="T14" fmla="*/ 10 w 94"/>
                  <a:gd name="T15" fmla="*/ 110 h 333"/>
                  <a:gd name="T16" fmla="*/ 13 w 94"/>
                  <a:gd name="T17" fmla="*/ 100 h 333"/>
                  <a:gd name="T18" fmla="*/ 89 w 94"/>
                  <a:gd name="T19" fmla="*/ 0 h 333"/>
                  <a:gd name="T20" fmla="*/ 94 w 94"/>
                  <a:gd name="T21" fmla="*/ 103 h 333"/>
                  <a:gd name="T22" fmla="*/ 91 w 94"/>
                  <a:gd name="T23" fmla="*/ 112 h 333"/>
                  <a:gd name="T24" fmla="*/ 89 w 94"/>
                  <a:gd name="T25" fmla="*/ 123 h 333"/>
                  <a:gd name="T26" fmla="*/ 87 w 94"/>
                  <a:gd name="T27" fmla="*/ 133 h 333"/>
                  <a:gd name="T28" fmla="*/ 85 w 94"/>
                  <a:gd name="T29" fmla="*/ 143 h 333"/>
                  <a:gd name="T30" fmla="*/ 84 w 94"/>
                  <a:gd name="T31" fmla="*/ 153 h 333"/>
                  <a:gd name="T32" fmla="*/ 83 w 94"/>
                  <a:gd name="T33" fmla="*/ 163 h 333"/>
                  <a:gd name="T34" fmla="*/ 82 w 94"/>
                  <a:gd name="T35" fmla="*/ 174 h 333"/>
                  <a:gd name="T36" fmla="*/ 82 w 94"/>
                  <a:gd name="T37" fmla="*/ 184 h 333"/>
                  <a:gd name="T38" fmla="*/ 71 w 94"/>
                  <a:gd name="T39" fmla="*/ 333 h 333"/>
                  <a:gd name="T40" fmla="*/ 0 w 94"/>
                  <a:gd name="T41" fmla="*/ 184 h 333"/>
                  <a:gd name="T42" fmla="*/ 0 w 94"/>
                  <a:gd name="T43" fmla="*/ 184 h 33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94"/>
                  <a:gd name="T67" fmla="*/ 0 h 333"/>
                  <a:gd name="T68" fmla="*/ 94 w 94"/>
                  <a:gd name="T69" fmla="*/ 333 h 33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94" h="333">
                    <a:moveTo>
                      <a:pt x="0" y="184"/>
                    </a:moveTo>
                    <a:lnTo>
                      <a:pt x="0" y="174"/>
                    </a:lnTo>
                    <a:lnTo>
                      <a:pt x="0" y="163"/>
                    </a:lnTo>
                    <a:lnTo>
                      <a:pt x="1" y="152"/>
                    </a:lnTo>
                    <a:lnTo>
                      <a:pt x="3" y="141"/>
                    </a:lnTo>
                    <a:lnTo>
                      <a:pt x="5" y="131"/>
                    </a:lnTo>
                    <a:lnTo>
                      <a:pt x="6" y="121"/>
                    </a:lnTo>
                    <a:lnTo>
                      <a:pt x="10" y="110"/>
                    </a:lnTo>
                    <a:lnTo>
                      <a:pt x="13" y="100"/>
                    </a:lnTo>
                    <a:lnTo>
                      <a:pt x="89" y="0"/>
                    </a:lnTo>
                    <a:lnTo>
                      <a:pt x="94" y="103"/>
                    </a:lnTo>
                    <a:lnTo>
                      <a:pt x="91" y="112"/>
                    </a:lnTo>
                    <a:lnTo>
                      <a:pt x="89" y="123"/>
                    </a:lnTo>
                    <a:lnTo>
                      <a:pt x="87" y="133"/>
                    </a:lnTo>
                    <a:lnTo>
                      <a:pt x="85" y="143"/>
                    </a:lnTo>
                    <a:lnTo>
                      <a:pt x="84" y="153"/>
                    </a:lnTo>
                    <a:lnTo>
                      <a:pt x="83" y="163"/>
                    </a:lnTo>
                    <a:lnTo>
                      <a:pt x="82" y="174"/>
                    </a:lnTo>
                    <a:lnTo>
                      <a:pt x="82" y="184"/>
                    </a:lnTo>
                    <a:lnTo>
                      <a:pt x="71" y="333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31" name="Freeform 365"/>
              <p:cNvSpPr>
                <a:spLocks/>
              </p:cNvSpPr>
              <p:nvPr/>
            </p:nvSpPr>
            <p:spPr bwMode="auto">
              <a:xfrm>
                <a:off x="6475" y="3230"/>
                <a:ext cx="1477" cy="862"/>
              </a:xfrm>
              <a:custGeom>
                <a:avLst/>
                <a:gdLst>
                  <a:gd name="T0" fmla="*/ 13 w 1477"/>
                  <a:gd name="T1" fmla="*/ 518 h 862"/>
                  <a:gd name="T2" fmla="*/ 125 w 1477"/>
                  <a:gd name="T3" fmla="*/ 671 h 862"/>
                  <a:gd name="T4" fmla="*/ 324 w 1477"/>
                  <a:gd name="T5" fmla="*/ 788 h 862"/>
                  <a:gd name="T6" fmla="*/ 589 w 1477"/>
                  <a:gd name="T7" fmla="*/ 852 h 862"/>
                  <a:gd name="T8" fmla="*/ 887 w 1477"/>
                  <a:gd name="T9" fmla="*/ 852 h 862"/>
                  <a:gd name="T10" fmla="*/ 1151 w 1477"/>
                  <a:gd name="T11" fmla="*/ 788 h 862"/>
                  <a:gd name="T12" fmla="*/ 1351 w 1477"/>
                  <a:gd name="T13" fmla="*/ 671 h 862"/>
                  <a:gd name="T14" fmla="*/ 1461 w 1477"/>
                  <a:gd name="T15" fmla="*/ 518 h 862"/>
                  <a:gd name="T16" fmla="*/ 1461 w 1477"/>
                  <a:gd name="T17" fmla="*/ 344 h 862"/>
                  <a:gd name="T18" fmla="*/ 1351 w 1477"/>
                  <a:gd name="T19" fmla="*/ 189 h 862"/>
                  <a:gd name="T20" fmla="*/ 1151 w 1477"/>
                  <a:gd name="T21" fmla="*/ 73 h 862"/>
                  <a:gd name="T22" fmla="*/ 887 w 1477"/>
                  <a:gd name="T23" fmla="*/ 8 h 862"/>
                  <a:gd name="T24" fmla="*/ 606 w 1477"/>
                  <a:gd name="T25" fmla="*/ 6 h 862"/>
                  <a:gd name="T26" fmla="*/ 368 w 1477"/>
                  <a:gd name="T27" fmla="*/ 58 h 862"/>
                  <a:gd name="T28" fmla="*/ 177 w 1477"/>
                  <a:gd name="T29" fmla="*/ 149 h 862"/>
                  <a:gd name="T30" fmla="*/ 48 w 1477"/>
                  <a:gd name="T31" fmla="*/ 275 h 862"/>
                  <a:gd name="T32" fmla="*/ 94 w 1477"/>
                  <a:gd name="T33" fmla="*/ 350 h 862"/>
                  <a:gd name="T34" fmla="*/ 175 w 1477"/>
                  <a:gd name="T35" fmla="*/ 216 h 862"/>
                  <a:gd name="T36" fmla="*/ 319 w 1477"/>
                  <a:gd name="T37" fmla="*/ 109 h 862"/>
                  <a:gd name="T38" fmla="*/ 511 w 1477"/>
                  <a:gd name="T39" fmla="*/ 38 h 862"/>
                  <a:gd name="T40" fmla="*/ 738 w 1477"/>
                  <a:gd name="T41" fmla="*/ 13 h 862"/>
                  <a:gd name="T42" fmla="*/ 993 w 1477"/>
                  <a:gd name="T43" fmla="*/ 45 h 862"/>
                  <a:gd name="T44" fmla="*/ 1201 w 1477"/>
                  <a:gd name="T45" fmla="*/ 136 h 862"/>
                  <a:gd name="T46" fmla="*/ 1342 w 1477"/>
                  <a:gd name="T47" fmla="*/ 268 h 862"/>
                  <a:gd name="T48" fmla="*/ 1393 w 1477"/>
                  <a:gd name="T49" fmla="*/ 431 h 862"/>
                  <a:gd name="T50" fmla="*/ 1342 w 1477"/>
                  <a:gd name="T51" fmla="*/ 594 h 862"/>
                  <a:gd name="T52" fmla="*/ 1201 w 1477"/>
                  <a:gd name="T53" fmla="*/ 727 h 862"/>
                  <a:gd name="T54" fmla="*/ 993 w 1477"/>
                  <a:gd name="T55" fmla="*/ 816 h 862"/>
                  <a:gd name="T56" fmla="*/ 738 w 1477"/>
                  <a:gd name="T57" fmla="*/ 850 h 862"/>
                  <a:gd name="T58" fmla="*/ 483 w 1477"/>
                  <a:gd name="T59" fmla="*/ 816 h 862"/>
                  <a:gd name="T60" fmla="*/ 275 w 1477"/>
                  <a:gd name="T61" fmla="*/ 727 h 862"/>
                  <a:gd name="T62" fmla="*/ 134 w 1477"/>
                  <a:gd name="T63" fmla="*/ 594 h 862"/>
                  <a:gd name="T64" fmla="*/ 82 w 1477"/>
                  <a:gd name="T65" fmla="*/ 431 h 862"/>
                  <a:gd name="T66" fmla="*/ 0 w 1477"/>
                  <a:gd name="T67" fmla="*/ 431 h 86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477"/>
                  <a:gd name="T103" fmla="*/ 0 h 862"/>
                  <a:gd name="T104" fmla="*/ 1477 w 1477"/>
                  <a:gd name="T105" fmla="*/ 862 h 86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477" h="862">
                    <a:moveTo>
                      <a:pt x="0" y="431"/>
                    </a:moveTo>
                    <a:lnTo>
                      <a:pt x="13" y="518"/>
                    </a:lnTo>
                    <a:lnTo>
                      <a:pt x="56" y="599"/>
                    </a:lnTo>
                    <a:lnTo>
                      <a:pt x="125" y="671"/>
                    </a:lnTo>
                    <a:lnTo>
                      <a:pt x="215" y="735"/>
                    </a:lnTo>
                    <a:lnTo>
                      <a:pt x="324" y="788"/>
                    </a:lnTo>
                    <a:lnTo>
                      <a:pt x="450" y="828"/>
                    </a:lnTo>
                    <a:lnTo>
                      <a:pt x="589" y="852"/>
                    </a:lnTo>
                    <a:lnTo>
                      <a:pt x="738" y="862"/>
                    </a:lnTo>
                    <a:lnTo>
                      <a:pt x="887" y="852"/>
                    </a:lnTo>
                    <a:lnTo>
                      <a:pt x="1025" y="828"/>
                    </a:lnTo>
                    <a:lnTo>
                      <a:pt x="1151" y="788"/>
                    </a:lnTo>
                    <a:lnTo>
                      <a:pt x="1260" y="735"/>
                    </a:lnTo>
                    <a:lnTo>
                      <a:pt x="1351" y="671"/>
                    </a:lnTo>
                    <a:lnTo>
                      <a:pt x="1419" y="599"/>
                    </a:lnTo>
                    <a:lnTo>
                      <a:pt x="1461" y="518"/>
                    </a:lnTo>
                    <a:lnTo>
                      <a:pt x="1477" y="431"/>
                    </a:lnTo>
                    <a:lnTo>
                      <a:pt x="1461" y="344"/>
                    </a:lnTo>
                    <a:lnTo>
                      <a:pt x="1419" y="264"/>
                    </a:lnTo>
                    <a:lnTo>
                      <a:pt x="1351" y="189"/>
                    </a:lnTo>
                    <a:lnTo>
                      <a:pt x="1260" y="126"/>
                    </a:lnTo>
                    <a:lnTo>
                      <a:pt x="1151" y="73"/>
                    </a:lnTo>
                    <a:lnTo>
                      <a:pt x="1025" y="33"/>
                    </a:lnTo>
                    <a:lnTo>
                      <a:pt x="887" y="8"/>
                    </a:lnTo>
                    <a:lnTo>
                      <a:pt x="738" y="0"/>
                    </a:lnTo>
                    <a:lnTo>
                      <a:pt x="606" y="6"/>
                    </a:lnTo>
                    <a:lnTo>
                      <a:pt x="483" y="26"/>
                    </a:lnTo>
                    <a:lnTo>
                      <a:pt x="368" y="58"/>
                    </a:lnTo>
                    <a:lnTo>
                      <a:pt x="266" y="99"/>
                    </a:lnTo>
                    <a:lnTo>
                      <a:pt x="177" y="149"/>
                    </a:lnTo>
                    <a:lnTo>
                      <a:pt x="104" y="209"/>
                    </a:lnTo>
                    <a:lnTo>
                      <a:pt x="48" y="275"/>
                    </a:lnTo>
                    <a:lnTo>
                      <a:pt x="13" y="347"/>
                    </a:lnTo>
                    <a:lnTo>
                      <a:pt x="94" y="350"/>
                    </a:lnTo>
                    <a:lnTo>
                      <a:pt x="125" y="280"/>
                    </a:lnTo>
                    <a:lnTo>
                      <a:pt x="175" y="216"/>
                    </a:lnTo>
                    <a:lnTo>
                      <a:pt x="240" y="158"/>
                    </a:lnTo>
                    <a:lnTo>
                      <a:pt x="319" y="109"/>
                    </a:lnTo>
                    <a:lnTo>
                      <a:pt x="410" y="69"/>
                    </a:lnTo>
                    <a:lnTo>
                      <a:pt x="511" y="38"/>
                    </a:lnTo>
                    <a:lnTo>
                      <a:pt x="621" y="20"/>
                    </a:lnTo>
                    <a:lnTo>
                      <a:pt x="738" y="13"/>
                    </a:lnTo>
                    <a:lnTo>
                      <a:pt x="870" y="21"/>
                    </a:lnTo>
                    <a:lnTo>
                      <a:pt x="993" y="45"/>
                    </a:lnTo>
                    <a:lnTo>
                      <a:pt x="1104" y="84"/>
                    </a:lnTo>
                    <a:lnTo>
                      <a:pt x="1201" y="136"/>
                    </a:lnTo>
                    <a:lnTo>
                      <a:pt x="1282" y="197"/>
                    </a:lnTo>
                    <a:lnTo>
                      <a:pt x="1342" y="268"/>
                    </a:lnTo>
                    <a:lnTo>
                      <a:pt x="1380" y="346"/>
                    </a:lnTo>
                    <a:lnTo>
                      <a:pt x="1393" y="431"/>
                    </a:lnTo>
                    <a:lnTo>
                      <a:pt x="1380" y="515"/>
                    </a:lnTo>
                    <a:lnTo>
                      <a:pt x="1342" y="594"/>
                    </a:lnTo>
                    <a:lnTo>
                      <a:pt x="1282" y="664"/>
                    </a:lnTo>
                    <a:lnTo>
                      <a:pt x="1201" y="727"/>
                    </a:lnTo>
                    <a:lnTo>
                      <a:pt x="1104" y="777"/>
                    </a:lnTo>
                    <a:lnTo>
                      <a:pt x="993" y="816"/>
                    </a:lnTo>
                    <a:lnTo>
                      <a:pt x="870" y="841"/>
                    </a:lnTo>
                    <a:lnTo>
                      <a:pt x="738" y="850"/>
                    </a:lnTo>
                    <a:lnTo>
                      <a:pt x="606" y="841"/>
                    </a:lnTo>
                    <a:lnTo>
                      <a:pt x="483" y="816"/>
                    </a:lnTo>
                    <a:lnTo>
                      <a:pt x="371" y="777"/>
                    </a:lnTo>
                    <a:lnTo>
                      <a:pt x="275" y="727"/>
                    </a:lnTo>
                    <a:lnTo>
                      <a:pt x="194" y="664"/>
                    </a:lnTo>
                    <a:lnTo>
                      <a:pt x="134" y="594"/>
                    </a:lnTo>
                    <a:lnTo>
                      <a:pt x="96" y="515"/>
                    </a:lnTo>
                    <a:lnTo>
                      <a:pt x="82" y="431"/>
                    </a:lnTo>
                    <a:lnTo>
                      <a:pt x="0" y="431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732" name="Freeform 366"/>
              <p:cNvSpPr>
                <a:spLocks/>
              </p:cNvSpPr>
              <p:nvPr/>
            </p:nvSpPr>
            <p:spPr bwMode="auto">
              <a:xfrm>
                <a:off x="6758" y="3691"/>
                <a:ext cx="200" cy="226"/>
              </a:xfrm>
              <a:custGeom>
                <a:avLst/>
                <a:gdLst>
                  <a:gd name="T0" fmla="*/ 0 w 200"/>
                  <a:gd name="T1" fmla="*/ 4 h 226"/>
                  <a:gd name="T2" fmla="*/ 1 w 200"/>
                  <a:gd name="T3" fmla="*/ 10 h 226"/>
                  <a:gd name="T4" fmla="*/ 7 w 200"/>
                  <a:gd name="T5" fmla="*/ 29 h 226"/>
                  <a:gd name="T6" fmla="*/ 16 w 200"/>
                  <a:gd name="T7" fmla="*/ 56 h 226"/>
                  <a:gd name="T8" fmla="*/ 30 w 200"/>
                  <a:gd name="T9" fmla="*/ 88 h 226"/>
                  <a:gd name="T10" fmla="*/ 43 w 200"/>
                  <a:gd name="T11" fmla="*/ 123 h 226"/>
                  <a:gd name="T12" fmla="*/ 61 w 200"/>
                  <a:gd name="T13" fmla="*/ 156 h 226"/>
                  <a:gd name="T14" fmla="*/ 79 w 200"/>
                  <a:gd name="T15" fmla="*/ 187 h 226"/>
                  <a:gd name="T16" fmla="*/ 100 w 200"/>
                  <a:gd name="T17" fmla="*/ 209 h 226"/>
                  <a:gd name="T18" fmla="*/ 119 w 200"/>
                  <a:gd name="T19" fmla="*/ 223 h 226"/>
                  <a:gd name="T20" fmla="*/ 138 w 200"/>
                  <a:gd name="T21" fmla="*/ 226 h 226"/>
                  <a:gd name="T22" fmla="*/ 154 w 200"/>
                  <a:gd name="T23" fmla="*/ 222 h 226"/>
                  <a:gd name="T24" fmla="*/ 169 w 200"/>
                  <a:gd name="T25" fmla="*/ 213 h 226"/>
                  <a:gd name="T26" fmla="*/ 181 w 200"/>
                  <a:gd name="T27" fmla="*/ 199 h 226"/>
                  <a:gd name="T28" fmla="*/ 191 w 200"/>
                  <a:gd name="T29" fmla="*/ 185 h 226"/>
                  <a:gd name="T30" fmla="*/ 197 w 200"/>
                  <a:gd name="T31" fmla="*/ 169 h 226"/>
                  <a:gd name="T32" fmla="*/ 200 w 200"/>
                  <a:gd name="T33" fmla="*/ 156 h 226"/>
                  <a:gd name="T34" fmla="*/ 195 w 200"/>
                  <a:gd name="T35" fmla="*/ 154 h 226"/>
                  <a:gd name="T36" fmla="*/ 193 w 200"/>
                  <a:gd name="T37" fmla="*/ 158 h 226"/>
                  <a:gd name="T38" fmla="*/ 188 w 200"/>
                  <a:gd name="T39" fmla="*/ 170 h 226"/>
                  <a:gd name="T40" fmla="*/ 179 w 200"/>
                  <a:gd name="T41" fmla="*/ 186 h 226"/>
                  <a:gd name="T42" fmla="*/ 169 w 200"/>
                  <a:gd name="T43" fmla="*/ 201 h 226"/>
                  <a:gd name="T44" fmla="*/ 155 w 200"/>
                  <a:gd name="T45" fmla="*/ 214 h 226"/>
                  <a:gd name="T46" fmla="*/ 140 w 200"/>
                  <a:gd name="T47" fmla="*/ 222 h 226"/>
                  <a:gd name="T48" fmla="*/ 122 w 200"/>
                  <a:gd name="T49" fmla="*/ 219 h 226"/>
                  <a:gd name="T50" fmla="*/ 104 w 200"/>
                  <a:gd name="T51" fmla="*/ 203 h 226"/>
                  <a:gd name="T52" fmla="*/ 82 w 200"/>
                  <a:gd name="T53" fmla="*/ 176 h 226"/>
                  <a:gd name="T54" fmla="*/ 65 w 200"/>
                  <a:gd name="T55" fmla="*/ 145 h 226"/>
                  <a:gd name="T56" fmla="*/ 48 w 200"/>
                  <a:gd name="T57" fmla="*/ 112 h 226"/>
                  <a:gd name="T58" fmla="*/ 35 w 200"/>
                  <a:gd name="T59" fmla="*/ 78 h 226"/>
                  <a:gd name="T60" fmla="*/ 23 w 200"/>
                  <a:gd name="T61" fmla="*/ 48 h 226"/>
                  <a:gd name="T62" fmla="*/ 13 w 200"/>
                  <a:gd name="T63" fmla="*/ 23 h 226"/>
                  <a:gd name="T64" fmla="*/ 8 w 200"/>
                  <a:gd name="T65" fmla="*/ 6 h 226"/>
                  <a:gd name="T66" fmla="*/ 6 w 200"/>
                  <a:gd name="T67" fmla="*/ 0 h 226"/>
                  <a:gd name="T68" fmla="*/ 0 w 200"/>
                  <a:gd name="T69" fmla="*/ 4 h 226"/>
                  <a:gd name="T70" fmla="*/ 0 w 200"/>
                  <a:gd name="T71" fmla="*/ 4 h 22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00"/>
                  <a:gd name="T109" fmla="*/ 0 h 226"/>
                  <a:gd name="T110" fmla="*/ 200 w 200"/>
                  <a:gd name="T111" fmla="*/ 226 h 22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00" h="226">
                    <a:moveTo>
                      <a:pt x="0" y="4"/>
                    </a:moveTo>
                    <a:lnTo>
                      <a:pt x="1" y="10"/>
                    </a:lnTo>
                    <a:lnTo>
                      <a:pt x="7" y="29"/>
                    </a:lnTo>
                    <a:lnTo>
                      <a:pt x="16" y="56"/>
                    </a:lnTo>
                    <a:lnTo>
                      <a:pt x="30" y="88"/>
                    </a:lnTo>
                    <a:lnTo>
                      <a:pt x="43" y="123"/>
                    </a:lnTo>
                    <a:lnTo>
                      <a:pt x="61" y="156"/>
                    </a:lnTo>
                    <a:lnTo>
                      <a:pt x="79" y="187"/>
                    </a:lnTo>
                    <a:lnTo>
                      <a:pt x="100" y="209"/>
                    </a:lnTo>
                    <a:lnTo>
                      <a:pt x="119" y="223"/>
                    </a:lnTo>
                    <a:lnTo>
                      <a:pt x="138" y="226"/>
                    </a:lnTo>
                    <a:lnTo>
                      <a:pt x="154" y="222"/>
                    </a:lnTo>
                    <a:lnTo>
                      <a:pt x="169" y="213"/>
                    </a:lnTo>
                    <a:lnTo>
                      <a:pt x="181" y="199"/>
                    </a:lnTo>
                    <a:lnTo>
                      <a:pt x="191" y="185"/>
                    </a:lnTo>
                    <a:lnTo>
                      <a:pt x="197" y="169"/>
                    </a:lnTo>
                    <a:lnTo>
                      <a:pt x="200" y="156"/>
                    </a:lnTo>
                    <a:lnTo>
                      <a:pt x="195" y="154"/>
                    </a:lnTo>
                    <a:lnTo>
                      <a:pt x="193" y="158"/>
                    </a:lnTo>
                    <a:lnTo>
                      <a:pt x="188" y="170"/>
                    </a:lnTo>
                    <a:lnTo>
                      <a:pt x="179" y="186"/>
                    </a:lnTo>
                    <a:lnTo>
                      <a:pt x="169" y="201"/>
                    </a:lnTo>
                    <a:lnTo>
                      <a:pt x="155" y="214"/>
                    </a:lnTo>
                    <a:lnTo>
                      <a:pt x="140" y="222"/>
                    </a:lnTo>
                    <a:lnTo>
                      <a:pt x="122" y="219"/>
                    </a:lnTo>
                    <a:lnTo>
                      <a:pt x="104" y="203"/>
                    </a:lnTo>
                    <a:lnTo>
                      <a:pt x="82" y="176"/>
                    </a:lnTo>
                    <a:lnTo>
                      <a:pt x="65" y="145"/>
                    </a:lnTo>
                    <a:lnTo>
                      <a:pt x="48" y="112"/>
                    </a:lnTo>
                    <a:lnTo>
                      <a:pt x="35" y="78"/>
                    </a:lnTo>
                    <a:lnTo>
                      <a:pt x="23" y="48"/>
                    </a:lnTo>
                    <a:lnTo>
                      <a:pt x="13" y="23"/>
                    </a:lnTo>
                    <a:lnTo>
                      <a:pt x="8" y="6"/>
                    </a:lnTo>
                    <a:lnTo>
                      <a:pt x="6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sp>
          <p:nvSpPr>
            <p:cNvPr id="25619" name="Line 367"/>
            <p:cNvSpPr>
              <a:spLocks noChangeShapeType="1"/>
            </p:cNvSpPr>
            <p:nvPr/>
          </p:nvSpPr>
          <p:spPr bwMode="auto">
            <a:xfrm>
              <a:off x="7177" y="101"/>
              <a:ext cx="1" cy="3135"/>
            </a:xfrm>
            <a:prstGeom prst="line">
              <a:avLst/>
            </a:prstGeom>
            <a:noFill/>
            <a:ln w="228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5620" name="Rectangle 368"/>
            <p:cNvSpPr>
              <a:spLocks noChangeArrowheads="1"/>
            </p:cNvSpPr>
            <p:nvPr/>
          </p:nvSpPr>
          <p:spPr bwMode="auto">
            <a:xfrm>
              <a:off x="586" y="1432"/>
              <a:ext cx="208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sl-SI" sz="1000">
                  <a:solidFill>
                    <a:srgbClr val="000000"/>
                  </a:solidFill>
                  <a:latin typeface="Arial" charset="0"/>
                </a:rPr>
                <a:t>DC</a:t>
              </a:r>
              <a:endParaRPr lang="sl-SI" sz="2400"/>
            </a:p>
          </p:txBody>
        </p:sp>
        <p:sp>
          <p:nvSpPr>
            <p:cNvPr id="25621" name="Rectangle 369"/>
            <p:cNvSpPr>
              <a:spLocks noChangeArrowheads="1"/>
            </p:cNvSpPr>
            <p:nvPr/>
          </p:nvSpPr>
          <p:spPr bwMode="auto">
            <a:xfrm>
              <a:off x="2081" y="1911"/>
              <a:ext cx="816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sl-SI" sz="1000">
                  <a:solidFill>
                    <a:srgbClr val="000000"/>
                  </a:solidFill>
                  <a:latin typeface="Arial" charset="0"/>
                </a:rPr>
                <a:t>AC</a:t>
              </a:r>
              <a:endParaRPr lang="sl-SI" sz="2400"/>
            </a:p>
          </p:txBody>
        </p:sp>
        <p:sp>
          <p:nvSpPr>
            <p:cNvPr id="25622" name="Rectangle 370"/>
            <p:cNvSpPr>
              <a:spLocks noChangeArrowheads="1"/>
            </p:cNvSpPr>
            <p:nvPr/>
          </p:nvSpPr>
          <p:spPr bwMode="auto">
            <a:xfrm>
              <a:off x="580" y="2670"/>
              <a:ext cx="1904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sl-SI">
                  <a:solidFill>
                    <a:srgbClr val="000000"/>
                  </a:solidFill>
                  <a:cs typeface="Times New Roman" pitchFamily="18" charset="0"/>
                </a:rPr>
                <a:t>Razsmernik s sinhronizatorjem</a:t>
              </a:r>
              <a:endParaRPr lang="sl-SI">
                <a:cs typeface="Times New Roman" pitchFamily="18" charset="0"/>
              </a:endParaRPr>
            </a:p>
          </p:txBody>
        </p:sp>
        <p:grpSp>
          <p:nvGrpSpPr>
            <p:cNvPr id="25623" name="Group 371"/>
            <p:cNvGrpSpPr>
              <a:grpSpLocks/>
            </p:cNvGrpSpPr>
            <p:nvPr/>
          </p:nvGrpSpPr>
          <p:grpSpPr bwMode="auto">
            <a:xfrm>
              <a:off x="-100" y="1335"/>
              <a:ext cx="2667" cy="963"/>
              <a:chOff x="1183" y="1350"/>
              <a:chExt cx="2666" cy="963"/>
            </a:xfrm>
          </p:grpSpPr>
          <p:sp>
            <p:nvSpPr>
              <p:cNvPr id="25667" name="Rectangle 372"/>
              <p:cNvSpPr>
                <a:spLocks noChangeArrowheads="1"/>
              </p:cNvSpPr>
              <p:nvPr/>
            </p:nvSpPr>
            <p:spPr bwMode="auto">
              <a:xfrm>
                <a:off x="1630" y="1363"/>
                <a:ext cx="949" cy="950"/>
              </a:xfrm>
              <a:prstGeom prst="rect">
                <a:avLst/>
              </a:prstGeom>
              <a:noFill/>
              <a:ln w="1397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68" name="Line 373"/>
              <p:cNvSpPr>
                <a:spLocks noChangeShapeType="1"/>
              </p:cNvSpPr>
              <p:nvPr/>
            </p:nvSpPr>
            <p:spPr bwMode="auto">
              <a:xfrm flipV="1">
                <a:off x="1617" y="1350"/>
                <a:ext cx="962" cy="963"/>
              </a:xfrm>
              <a:prstGeom prst="line">
                <a:avLst/>
              </a:prstGeom>
              <a:noFill/>
              <a:ln w="1397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69" name="Rectangle 374"/>
              <p:cNvSpPr>
                <a:spLocks noChangeArrowheads="1"/>
              </p:cNvSpPr>
              <p:nvPr/>
            </p:nvSpPr>
            <p:spPr bwMode="auto">
              <a:xfrm>
                <a:off x="2900" y="1363"/>
                <a:ext cx="949" cy="950"/>
              </a:xfrm>
              <a:prstGeom prst="rect">
                <a:avLst/>
              </a:prstGeom>
              <a:noFill/>
              <a:ln w="13970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70" name="Line 375"/>
              <p:cNvSpPr>
                <a:spLocks noChangeShapeType="1"/>
              </p:cNvSpPr>
              <p:nvPr/>
            </p:nvSpPr>
            <p:spPr bwMode="auto">
              <a:xfrm flipV="1">
                <a:off x="2887" y="1350"/>
                <a:ext cx="962" cy="963"/>
              </a:xfrm>
              <a:prstGeom prst="line">
                <a:avLst/>
              </a:prstGeom>
              <a:noFill/>
              <a:ln w="1397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71" name="Freeform 376"/>
              <p:cNvSpPr>
                <a:spLocks noEditPoints="1"/>
              </p:cNvSpPr>
              <p:nvPr/>
            </p:nvSpPr>
            <p:spPr bwMode="auto">
              <a:xfrm>
                <a:off x="1183" y="1811"/>
                <a:ext cx="447" cy="107"/>
              </a:xfrm>
              <a:custGeom>
                <a:avLst/>
                <a:gdLst>
                  <a:gd name="T0" fmla="*/ 0 w 3350"/>
                  <a:gd name="T1" fmla="*/ 0 h 800"/>
                  <a:gd name="T2" fmla="*/ 0 w 3350"/>
                  <a:gd name="T3" fmla="*/ 0 h 800"/>
                  <a:gd name="T4" fmla="*/ 0 w 3350"/>
                  <a:gd name="T5" fmla="*/ 0 h 800"/>
                  <a:gd name="T6" fmla="*/ 0 w 3350"/>
                  <a:gd name="T7" fmla="*/ 0 h 800"/>
                  <a:gd name="T8" fmla="*/ 0 w 3350"/>
                  <a:gd name="T9" fmla="*/ 0 h 800"/>
                  <a:gd name="T10" fmla="*/ 0 w 3350"/>
                  <a:gd name="T11" fmla="*/ 0 h 800"/>
                  <a:gd name="T12" fmla="*/ 0 w 3350"/>
                  <a:gd name="T13" fmla="*/ 0 h 800"/>
                  <a:gd name="T14" fmla="*/ 0 w 3350"/>
                  <a:gd name="T15" fmla="*/ 0 h 800"/>
                  <a:gd name="T16" fmla="*/ 0 w 3350"/>
                  <a:gd name="T17" fmla="*/ 0 h 800"/>
                  <a:gd name="T18" fmla="*/ 0 w 3350"/>
                  <a:gd name="T19" fmla="*/ 0 h 800"/>
                  <a:gd name="T20" fmla="*/ 0 w 3350"/>
                  <a:gd name="T21" fmla="*/ 0 h 8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50"/>
                  <a:gd name="T34" fmla="*/ 0 h 800"/>
                  <a:gd name="T35" fmla="*/ 3350 w 3350"/>
                  <a:gd name="T36" fmla="*/ 800 h 8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50" h="800">
                    <a:moveTo>
                      <a:pt x="50" y="350"/>
                    </a:moveTo>
                    <a:lnTo>
                      <a:pt x="2683" y="350"/>
                    </a:lnTo>
                    <a:cubicBezTo>
                      <a:pt x="2711" y="350"/>
                      <a:pt x="2733" y="373"/>
                      <a:pt x="2733" y="400"/>
                    </a:cubicBezTo>
                    <a:cubicBezTo>
                      <a:pt x="2733" y="428"/>
                      <a:pt x="2711" y="450"/>
                      <a:pt x="2683" y="450"/>
                    </a:cubicBezTo>
                    <a:lnTo>
                      <a:pt x="50" y="450"/>
                    </a:lnTo>
                    <a:cubicBezTo>
                      <a:pt x="23" y="450"/>
                      <a:pt x="0" y="428"/>
                      <a:pt x="0" y="400"/>
                    </a:cubicBezTo>
                    <a:cubicBezTo>
                      <a:pt x="0" y="373"/>
                      <a:pt x="23" y="350"/>
                      <a:pt x="50" y="350"/>
                    </a:cubicBezTo>
                    <a:close/>
                    <a:moveTo>
                      <a:pt x="2550" y="0"/>
                    </a:moveTo>
                    <a:lnTo>
                      <a:pt x="3350" y="400"/>
                    </a:lnTo>
                    <a:lnTo>
                      <a:pt x="2550" y="800"/>
                    </a:lnTo>
                    <a:lnTo>
                      <a:pt x="25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72" name="Freeform 377"/>
              <p:cNvSpPr>
                <a:spLocks noEditPoints="1"/>
              </p:cNvSpPr>
              <p:nvPr/>
            </p:nvSpPr>
            <p:spPr bwMode="auto">
              <a:xfrm>
                <a:off x="2572" y="1811"/>
                <a:ext cx="328" cy="107"/>
              </a:xfrm>
              <a:custGeom>
                <a:avLst/>
                <a:gdLst>
                  <a:gd name="T0" fmla="*/ 0 w 2450"/>
                  <a:gd name="T1" fmla="*/ 0 h 800"/>
                  <a:gd name="T2" fmla="*/ 0 w 2450"/>
                  <a:gd name="T3" fmla="*/ 0 h 800"/>
                  <a:gd name="T4" fmla="*/ 0 w 2450"/>
                  <a:gd name="T5" fmla="*/ 0 h 800"/>
                  <a:gd name="T6" fmla="*/ 0 w 2450"/>
                  <a:gd name="T7" fmla="*/ 0 h 800"/>
                  <a:gd name="T8" fmla="*/ 0 w 2450"/>
                  <a:gd name="T9" fmla="*/ 0 h 800"/>
                  <a:gd name="T10" fmla="*/ 0 w 2450"/>
                  <a:gd name="T11" fmla="*/ 0 h 800"/>
                  <a:gd name="T12" fmla="*/ 0 w 2450"/>
                  <a:gd name="T13" fmla="*/ 0 h 800"/>
                  <a:gd name="T14" fmla="*/ 0 w 2450"/>
                  <a:gd name="T15" fmla="*/ 0 h 800"/>
                  <a:gd name="T16" fmla="*/ 0 w 2450"/>
                  <a:gd name="T17" fmla="*/ 0 h 800"/>
                  <a:gd name="T18" fmla="*/ 0 w 2450"/>
                  <a:gd name="T19" fmla="*/ 0 h 800"/>
                  <a:gd name="T20" fmla="*/ 0 w 2450"/>
                  <a:gd name="T21" fmla="*/ 0 h 8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450"/>
                  <a:gd name="T34" fmla="*/ 0 h 800"/>
                  <a:gd name="T35" fmla="*/ 2450 w 2450"/>
                  <a:gd name="T36" fmla="*/ 800 h 8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450" h="800">
                    <a:moveTo>
                      <a:pt x="50" y="350"/>
                    </a:moveTo>
                    <a:lnTo>
                      <a:pt x="1783" y="350"/>
                    </a:lnTo>
                    <a:cubicBezTo>
                      <a:pt x="1811" y="350"/>
                      <a:pt x="1833" y="373"/>
                      <a:pt x="1833" y="400"/>
                    </a:cubicBezTo>
                    <a:cubicBezTo>
                      <a:pt x="1833" y="428"/>
                      <a:pt x="1811" y="450"/>
                      <a:pt x="1783" y="450"/>
                    </a:cubicBezTo>
                    <a:lnTo>
                      <a:pt x="50" y="450"/>
                    </a:lnTo>
                    <a:cubicBezTo>
                      <a:pt x="23" y="450"/>
                      <a:pt x="0" y="428"/>
                      <a:pt x="0" y="400"/>
                    </a:cubicBezTo>
                    <a:cubicBezTo>
                      <a:pt x="0" y="373"/>
                      <a:pt x="23" y="350"/>
                      <a:pt x="50" y="350"/>
                    </a:cubicBezTo>
                    <a:close/>
                    <a:moveTo>
                      <a:pt x="1650" y="0"/>
                    </a:moveTo>
                    <a:lnTo>
                      <a:pt x="2450" y="400"/>
                    </a:lnTo>
                    <a:lnTo>
                      <a:pt x="1650" y="800"/>
                    </a:lnTo>
                    <a:lnTo>
                      <a:pt x="16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sl-SI"/>
              </a:p>
            </p:txBody>
          </p:sp>
        </p:grpSp>
        <p:sp>
          <p:nvSpPr>
            <p:cNvPr id="25624" name="Freeform 378"/>
            <p:cNvSpPr>
              <a:spLocks/>
            </p:cNvSpPr>
            <p:nvPr/>
          </p:nvSpPr>
          <p:spPr bwMode="auto">
            <a:xfrm>
              <a:off x="3849" y="1216"/>
              <a:ext cx="548" cy="649"/>
            </a:xfrm>
            <a:custGeom>
              <a:avLst/>
              <a:gdLst>
                <a:gd name="T0" fmla="*/ 0 w 548"/>
                <a:gd name="T1" fmla="*/ 649 h 649"/>
                <a:gd name="T2" fmla="*/ 548 w 548"/>
                <a:gd name="T3" fmla="*/ 649 h 649"/>
                <a:gd name="T4" fmla="*/ 548 w 548"/>
                <a:gd name="T5" fmla="*/ 0 h 649"/>
                <a:gd name="T6" fmla="*/ 0 60000 65536"/>
                <a:gd name="T7" fmla="*/ 0 60000 65536"/>
                <a:gd name="T8" fmla="*/ 0 60000 65536"/>
                <a:gd name="T9" fmla="*/ 0 w 548"/>
                <a:gd name="T10" fmla="*/ 0 h 649"/>
                <a:gd name="T11" fmla="*/ 548 w 548"/>
                <a:gd name="T12" fmla="*/ 649 h 6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48" h="649">
                  <a:moveTo>
                    <a:pt x="0" y="649"/>
                  </a:moveTo>
                  <a:lnTo>
                    <a:pt x="548" y="649"/>
                  </a:lnTo>
                  <a:lnTo>
                    <a:pt x="548" y="0"/>
                  </a:lnTo>
                </a:path>
              </a:pathLst>
            </a:custGeom>
            <a:noFill/>
            <a:ln w="825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5625" name="Rectangle 379"/>
            <p:cNvSpPr>
              <a:spLocks noChangeArrowheads="1"/>
            </p:cNvSpPr>
            <p:nvPr/>
          </p:nvSpPr>
          <p:spPr bwMode="auto">
            <a:xfrm>
              <a:off x="4323" y="851"/>
              <a:ext cx="254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/>
            <a:p>
              <a:pPr eaLnBrk="0" hangingPunct="0"/>
              <a:r>
                <a:rPr lang="sl-SI">
                  <a:solidFill>
                    <a:srgbClr val="000000"/>
                  </a:solidFill>
                  <a:cs typeface="Times New Roman" pitchFamily="18" charset="0"/>
                </a:rPr>
                <a:t>Hišne el. napeljave</a:t>
              </a:r>
              <a:endParaRPr lang="sl-SI">
                <a:cs typeface="Times New Roman" pitchFamily="18" charset="0"/>
              </a:endParaRPr>
            </a:p>
          </p:txBody>
        </p:sp>
        <p:sp>
          <p:nvSpPr>
            <p:cNvPr id="25626" name="Rectangle 380"/>
            <p:cNvSpPr>
              <a:spLocks noChangeArrowheads="1"/>
            </p:cNvSpPr>
            <p:nvPr/>
          </p:nvSpPr>
          <p:spPr bwMode="auto">
            <a:xfrm>
              <a:off x="6107" y="923"/>
              <a:ext cx="40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sl-SI" sz="10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sl-SI" sz="2400"/>
            </a:p>
          </p:txBody>
        </p:sp>
        <p:sp>
          <p:nvSpPr>
            <p:cNvPr id="25627" name="Rectangle 381"/>
            <p:cNvSpPr>
              <a:spLocks noChangeArrowheads="1"/>
            </p:cNvSpPr>
            <p:nvPr/>
          </p:nvSpPr>
          <p:spPr bwMode="auto">
            <a:xfrm>
              <a:off x="4343" y="1351"/>
              <a:ext cx="107" cy="321"/>
            </a:xfrm>
            <a:prstGeom prst="rect">
              <a:avLst/>
            </a:prstGeom>
            <a:noFill/>
            <a:ln w="8255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5628" name="Rectangle 382"/>
            <p:cNvSpPr>
              <a:spLocks noChangeArrowheads="1"/>
            </p:cNvSpPr>
            <p:nvPr/>
          </p:nvSpPr>
          <p:spPr bwMode="auto">
            <a:xfrm>
              <a:off x="4584" y="1351"/>
              <a:ext cx="107" cy="321"/>
            </a:xfrm>
            <a:prstGeom prst="rect">
              <a:avLst/>
            </a:prstGeom>
            <a:noFill/>
            <a:ln w="8255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5629" name="Rectangle 383"/>
            <p:cNvSpPr>
              <a:spLocks noChangeArrowheads="1"/>
            </p:cNvSpPr>
            <p:nvPr/>
          </p:nvSpPr>
          <p:spPr bwMode="auto">
            <a:xfrm>
              <a:off x="4894" y="1355"/>
              <a:ext cx="107" cy="321"/>
            </a:xfrm>
            <a:prstGeom prst="rect">
              <a:avLst/>
            </a:prstGeom>
            <a:noFill/>
            <a:ln w="8255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5630" name="Rectangle 384"/>
            <p:cNvSpPr>
              <a:spLocks noChangeArrowheads="1"/>
            </p:cNvSpPr>
            <p:nvPr/>
          </p:nvSpPr>
          <p:spPr bwMode="auto">
            <a:xfrm>
              <a:off x="5738" y="1351"/>
              <a:ext cx="106" cy="321"/>
            </a:xfrm>
            <a:prstGeom prst="rect">
              <a:avLst/>
            </a:prstGeom>
            <a:noFill/>
            <a:ln w="8255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5631" name="Rectangle 385"/>
            <p:cNvSpPr>
              <a:spLocks noChangeArrowheads="1"/>
            </p:cNvSpPr>
            <p:nvPr/>
          </p:nvSpPr>
          <p:spPr bwMode="auto">
            <a:xfrm>
              <a:off x="6200" y="4180"/>
              <a:ext cx="2046" cy="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0" hangingPunct="0"/>
              <a:r>
                <a:rPr lang="sl-SI">
                  <a:solidFill>
                    <a:srgbClr val="000000"/>
                  </a:solidFill>
                  <a:cs typeface="Times New Roman" pitchFamily="18" charset="0"/>
                </a:rPr>
                <a:t>Električno omrežje</a:t>
              </a:r>
              <a:endParaRPr lang="sl-SI">
                <a:cs typeface="Times New Roman" pitchFamily="18" charset="0"/>
              </a:endParaRPr>
            </a:p>
          </p:txBody>
        </p:sp>
        <p:grpSp>
          <p:nvGrpSpPr>
            <p:cNvPr id="25632" name="Group 386"/>
            <p:cNvGrpSpPr>
              <a:grpSpLocks/>
            </p:cNvGrpSpPr>
            <p:nvPr/>
          </p:nvGrpSpPr>
          <p:grpSpPr bwMode="auto">
            <a:xfrm>
              <a:off x="5617" y="30"/>
              <a:ext cx="487" cy="751"/>
              <a:chOff x="5633" y="10"/>
              <a:chExt cx="487" cy="751"/>
            </a:xfrm>
          </p:grpSpPr>
          <p:sp>
            <p:nvSpPr>
              <p:cNvPr id="25665" name="Rectangle 387"/>
              <p:cNvSpPr>
                <a:spLocks noChangeArrowheads="1"/>
              </p:cNvSpPr>
              <p:nvPr/>
            </p:nvSpPr>
            <p:spPr bwMode="auto">
              <a:xfrm>
                <a:off x="5633" y="10"/>
                <a:ext cx="487" cy="751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66" name="Rectangle 388"/>
              <p:cNvSpPr>
                <a:spLocks noChangeArrowheads="1"/>
              </p:cNvSpPr>
              <p:nvPr/>
            </p:nvSpPr>
            <p:spPr bwMode="auto">
              <a:xfrm>
                <a:off x="5633" y="10"/>
                <a:ext cx="487" cy="751"/>
              </a:xfrm>
              <a:prstGeom prst="rect">
                <a:avLst/>
              </a:prstGeom>
              <a:noFill/>
              <a:ln w="8255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sp>
          <p:nvSpPr>
            <p:cNvPr id="25633" name="Freeform 389"/>
            <p:cNvSpPr>
              <a:spLocks noEditPoints="1"/>
            </p:cNvSpPr>
            <p:nvPr/>
          </p:nvSpPr>
          <p:spPr bwMode="auto">
            <a:xfrm>
              <a:off x="5728" y="505"/>
              <a:ext cx="275" cy="107"/>
            </a:xfrm>
            <a:custGeom>
              <a:avLst/>
              <a:gdLst>
                <a:gd name="T0" fmla="*/ 0 w 1031"/>
                <a:gd name="T1" fmla="*/ 0 h 400"/>
                <a:gd name="T2" fmla="*/ 0 w 1031"/>
                <a:gd name="T3" fmla="*/ 0 h 400"/>
                <a:gd name="T4" fmla="*/ 0 w 1031"/>
                <a:gd name="T5" fmla="*/ 0 h 400"/>
                <a:gd name="T6" fmla="*/ 0 w 1031"/>
                <a:gd name="T7" fmla="*/ 0 h 400"/>
                <a:gd name="T8" fmla="*/ 0 w 1031"/>
                <a:gd name="T9" fmla="*/ 0 h 400"/>
                <a:gd name="T10" fmla="*/ 0 w 1031"/>
                <a:gd name="T11" fmla="*/ 0 h 400"/>
                <a:gd name="T12" fmla="*/ 0 w 1031"/>
                <a:gd name="T13" fmla="*/ 0 h 400"/>
                <a:gd name="T14" fmla="*/ 0 w 1031"/>
                <a:gd name="T15" fmla="*/ 0 h 400"/>
                <a:gd name="T16" fmla="*/ 0 w 1031"/>
                <a:gd name="T17" fmla="*/ 0 h 400"/>
                <a:gd name="T18" fmla="*/ 0 w 1031"/>
                <a:gd name="T19" fmla="*/ 0 h 400"/>
                <a:gd name="T20" fmla="*/ 0 w 1031"/>
                <a:gd name="T21" fmla="*/ 0 h 4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31"/>
                <a:gd name="T34" fmla="*/ 0 h 400"/>
                <a:gd name="T35" fmla="*/ 1031 w 1031"/>
                <a:gd name="T36" fmla="*/ 400 h 4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31" h="400">
                  <a:moveTo>
                    <a:pt x="1006" y="225"/>
                  </a:moveTo>
                  <a:lnTo>
                    <a:pt x="333" y="225"/>
                  </a:lnTo>
                  <a:cubicBezTo>
                    <a:pt x="319" y="225"/>
                    <a:pt x="308" y="214"/>
                    <a:pt x="308" y="200"/>
                  </a:cubicBezTo>
                  <a:cubicBezTo>
                    <a:pt x="308" y="187"/>
                    <a:pt x="319" y="175"/>
                    <a:pt x="333" y="175"/>
                  </a:cubicBezTo>
                  <a:lnTo>
                    <a:pt x="1006" y="175"/>
                  </a:lnTo>
                  <a:cubicBezTo>
                    <a:pt x="1020" y="175"/>
                    <a:pt x="1031" y="187"/>
                    <a:pt x="1031" y="200"/>
                  </a:cubicBezTo>
                  <a:cubicBezTo>
                    <a:pt x="1031" y="214"/>
                    <a:pt x="1020" y="225"/>
                    <a:pt x="1006" y="225"/>
                  </a:cubicBezTo>
                  <a:close/>
                  <a:moveTo>
                    <a:pt x="400" y="400"/>
                  </a:moveTo>
                  <a:lnTo>
                    <a:pt x="0" y="200"/>
                  </a:lnTo>
                  <a:lnTo>
                    <a:pt x="400" y="0"/>
                  </a:lnTo>
                  <a:lnTo>
                    <a:pt x="400" y="400"/>
                  </a:lnTo>
                  <a:close/>
                </a:path>
              </a:pathLst>
            </a:custGeom>
            <a:solidFill>
              <a:srgbClr val="000000"/>
            </a:solidFill>
            <a:ln w="1270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sl-SI"/>
            </a:p>
          </p:txBody>
        </p:sp>
        <p:sp>
          <p:nvSpPr>
            <p:cNvPr id="25634" name="Rectangle 390"/>
            <p:cNvSpPr>
              <a:spLocks noChangeArrowheads="1"/>
            </p:cNvSpPr>
            <p:nvPr/>
          </p:nvSpPr>
          <p:spPr bwMode="auto">
            <a:xfrm>
              <a:off x="6474" y="347"/>
              <a:ext cx="320" cy="107"/>
            </a:xfrm>
            <a:prstGeom prst="rect">
              <a:avLst/>
            </a:prstGeom>
            <a:noFill/>
            <a:ln w="8255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5635" name="Line 391"/>
            <p:cNvSpPr>
              <a:spLocks noChangeShapeType="1"/>
            </p:cNvSpPr>
            <p:nvPr/>
          </p:nvSpPr>
          <p:spPr bwMode="auto">
            <a:xfrm>
              <a:off x="6117" y="403"/>
              <a:ext cx="1057" cy="1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5636" name="Freeform 392"/>
            <p:cNvSpPr>
              <a:spLocks/>
            </p:cNvSpPr>
            <p:nvPr/>
          </p:nvSpPr>
          <p:spPr bwMode="auto">
            <a:xfrm>
              <a:off x="4254" y="419"/>
              <a:ext cx="631" cy="781"/>
            </a:xfrm>
            <a:custGeom>
              <a:avLst/>
              <a:gdLst>
                <a:gd name="T0" fmla="*/ 0 w 631"/>
                <a:gd name="T1" fmla="*/ 781 h 781"/>
                <a:gd name="T2" fmla="*/ 0 w 631"/>
                <a:gd name="T3" fmla="*/ 0 h 781"/>
                <a:gd name="T4" fmla="*/ 631 w 631"/>
                <a:gd name="T5" fmla="*/ 0 h 781"/>
                <a:gd name="T6" fmla="*/ 0 60000 65536"/>
                <a:gd name="T7" fmla="*/ 0 60000 65536"/>
                <a:gd name="T8" fmla="*/ 0 60000 65536"/>
                <a:gd name="T9" fmla="*/ 0 w 631"/>
                <a:gd name="T10" fmla="*/ 0 h 781"/>
                <a:gd name="T11" fmla="*/ 631 w 631"/>
                <a:gd name="T12" fmla="*/ 781 h 78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31" h="781">
                  <a:moveTo>
                    <a:pt x="0" y="781"/>
                  </a:moveTo>
                  <a:lnTo>
                    <a:pt x="0" y="0"/>
                  </a:lnTo>
                  <a:lnTo>
                    <a:pt x="631" y="0"/>
                  </a:lnTo>
                </a:path>
              </a:pathLst>
            </a:cu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25637" name="Line 393"/>
            <p:cNvSpPr>
              <a:spLocks noChangeShapeType="1"/>
            </p:cNvSpPr>
            <p:nvPr/>
          </p:nvSpPr>
          <p:spPr bwMode="auto">
            <a:xfrm flipV="1">
              <a:off x="4898" y="414"/>
              <a:ext cx="714" cy="9"/>
            </a:xfrm>
            <a:prstGeom prst="line">
              <a:avLst/>
            </a:prstGeom>
            <a:noFill/>
            <a:ln w="1143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grpSp>
          <p:nvGrpSpPr>
            <p:cNvPr id="25638" name="Group 394"/>
            <p:cNvGrpSpPr>
              <a:grpSpLocks/>
            </p:cNvGrpSpPr>
            <p:nvPr/>
          </p:nvGrpSpPr>
          <p:grpSpPr bwMode="auto">
            <a:xfrm>
              <a:off x="2750" y="1478"/>
              <a:ext cx="486" cy="751"/>
              <a:chOff x="4885" y="10"/>
              <a:chExt cx="486" cy="751"/>
            </a:xfrm>
          </p:grpSpPr>
          <p:grpSp>
            <p:nvGrpSpPr>
              <p:cNvPr id="25660" name="Group 395"/>
              <p:cNvGrpSpPr>
                <a:grpSpLocks/>
              </p:cNvGrpSpPr>
              <p:nvPr/>
            </p:nvGrpSpPr>
            <p:grpSpPr bwMode="auto">
              <a:xfrm>
                <a:off x="4885" y="10"/>
                <a:ext cx="486" cy="751"/>
                <a:chOff x="4885" y="10"/>
                <a:chExt cx="486" cy="751"/>
              </a:xfrm>
            </p:grpSpPr>
            <p:sp>
              <p:nvSpPr>
                <p:cNvPr id="25663" name="Rectangle 396"/>
                <p:cNvSpPr>
                  <a:spLocks noChangeArrowheads="1"/>
                </p:cNvSpPr>
                <p:nvPr/>
              </p:nvSpPr>
              <p:spPr bwMode="auto">
                <a:xfrm>
                  <a:off x="4885" y="10"/>
                  <a:ext cx="486" cy="751"/>
                </a:xfrm>
                <a:prstGeom prst="rect">
                  <a:avLst/>
                </a:prstGeom>
                <a:solidFill>
                  <a:srgbClr val="FFFF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664" name="Rectangle 397"/>
                <p:cNvSpPr>
                  <a:spLocks noChangeArrowheads="1"/>
                </p:cNvSpPr>
                <p:nvPr/>
              </p:nvSpPr>
              <p:spPr bwMode="auto">
                <a:xfrm>
                  <a:off x="4885" y="10"/>
                  <a:ext cx="486" cy="751"/>
                </a:xfrm>
                <a:prstGeom prst="rect">
                  <a:avLst/>
                </a:prstGeom>
                <a:noFill/>
                <a:ln w="8255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  <p:sp>
            <p:nvSpPr>
              <p:cNvPr id="25661" name="Rectangle 398"/>
              <p:cNvSpPr>
                <a:spLocks noChangeArrowheads="1"/>
              </p:cNvSpPr>
              <p:nvPr/>
            </p:nvSpPr>
            <p:spPr bwMode="auto">
              <a:xfrm>
                <a:off x="5002" y="108"/>
                <a:ext cx="12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sl-SI" sz="600">
                    <a:solidFill>
                      <a:srgbClr val="000000"/>
                    </a:solidFill>
                  </a:rPr>
                  <a:t>123</a:t>
                </a:r>
                <a:endParaRPr lang="sl-SI" sz="2400"/>
              </a:p>
            </p:txBody>
          </p:sp>
          <p:sp>
            <p:nvSpPr>
              <p:cNvPr id="25662" name="Freeform 399"/>
              <p:cNvSpPr>
                <a:spLocks noEditPoints="1"/>
              </p:cNvSpPr>
              <p:nvPr/>
            </p:nvSpPr>
            <p:spPr bwMode="auto">
              <a:xfrm>
                <a:off x="4973" y="505"/>
                <a:ext cx="275" cy="107"/>
              </a:xfrm>
              <a:custGeom>
                <a:avLst/>
                <a:gdLst>
                  <a:gd name="T0" fmla="*/ 0 w 1031"/>
                  <a:gd name="T1" fmla="*/ 0 h 400"/>
                  <a:gd name="T2" fmla="*/ 0 w 1031"/>
                  <a:gd name="T3" fmla="*/ 0 h 400"/>
                  <a:gd name="T4" fmla="*/ 0 w 1031"/>
                  <a:gd name="T5" fmla="*/ 0 h 400"/>
                  <a:gd name="T6" fmla="*/ 0 w 1031"/>
                  <a:gd name="T7" fmla="*/ 0 h 400"/>
                  <a:gd name="T8" fmla="*/ 0 w 1031"/>
                  <a:gd name="T9" fmla="*/ 0 h 400"/>
                  <a:gd name="T10" fmla="*/ 0 w 1031"/>
                  <a:gd name="T11" fmla="*/ 0 h 400"/>
                  <a:gd name="T12" fmla="*/ 0 w 1031"/>
                  <a:gd name="T13" fmla="*/ 0 h 400"/>
                  <a:gd name="T14" fmla="*/ 0 w 1031"/>
                  <a:gd name="T15" fmla="*/ 0 h 400"/>
                  <a:gd name="T16" fmla="*/ 0 w 1031"/>
                  <a:gd name="T17" fmla="*/ 0 h 400"/>
                  <a:gd name="T18" fmla="*/ 0 w 1031"/>
                  <a:gd name="T19" fmla="*/ 0 h 400"/>
                  <a:gd name="T20" fmla="*/ 0 w 1031"/>
                  <a:gd name="T21" fmla="*/ 0 h 4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031"/>
                  <a:gd name="T34" fmla="*/ 0 h 400"/>
                  <a:gd name="T35" fmla="*/ 1031 w 1031"/>
                  <a:gd name="T36" fmla="*/ 400 h 40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031" h="400">
                    <a:moveTo>
                      <a:pt x="25" y="175"/>
                    </a:moveTo>
                    <a:lnTo>
                      <a:pt x="698" y="175"/>
                    </a:lnTo>
                    <a:cubicBezTo>
                      <a:pt x="712" y="175"/>
                      <a:pt x="723" y="187"/>
                      <a:pt x="723" y="200"/>
                    </a:cubicBezTo>
                    <a:cubicBezTo>
                      <a:pt x="723" y="214"/>
                      <a:pt x="712" y="225"/>
                      <a:pt x="698" y="225"/>
                    </a:cubicBezTo>
                    <a:lnTo>
                      <a:pt x="25" y="225"/>
                    </a:lnTo>
                    <a:cubicBezTo>
                      <a:pt x="11" y="225"/>
                      <a:pt x="0" y="214"/>
                      <a:pt x="0" y="200"/>
                    </a:cubicBezTo>
                    <a:cubicBezTo>
                      <a:pt x="0" y="187"/>
                      <a:pt x="11" y="175"/>
                      <a:pt x="25" y="175"/>
                    </a:cubicBezTo>
                    <a:close/>
                    <a:moveTo>
                      <a:pt x="631" y="0"/>
                    </a:moveTo>
                    <a:lnTo>
                      <a:pt x="1031" y="200"/>
                    </a:lnTo>
                    <a:lnTo>
                      <a:pt x="631" y="400"/>
                    </a:lnTo>
                    <a:lnTo>
                      <a:pt x="6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1270">
                <a:solidFill>
                  <a:srgbClr val="000000"/>
                </a:solidFill>
                <a:bevel/>
                <a:headEnd/>
                <a:tailEnd/>
              </a:ln>
            </p:spPr>
            <p:txBody>
              <a:bodyPr/>
              <a:lstStyle/>
              <a:p>
                <a:endParaRPr lang="sl-SI"/>
              </a:p>
            </p:txBody>
          </p:sp>
        </p:grpSp>
        <p:grpSp>
          <p:nvGrpSpPr>
            <p:cNvPr id="25639" name="Group 400"/>
            <p:cNvGrpSpPr>
              <a:grpSpLocks/>
            </p:cNvGrpSpPr>
            <p:nvPr/>
          </p:nvGrpSpPr>
          <p:grpSpPr bwMode="auto">
            <a:xfrm>
              <a:off x="3338" y="1478"/>
              <a:ext cx="488" cy="751"/>
              <a:chOff x="5633" y="10"/>
              <a:chExt cx="487" cy="751"/>
            </a:xfrm>
          </p:grpSpPr>
          <p:sp>
            <p:nvSpPr>
              <p:cNvPr id="25658" name="Rectangle 401"/>
              <p:cNvSpPr>
                <a:spLocks noChangeArrowheads="1"/>
              </p:cNvSpPr>
              <p:nvPr/>
            </p:nvSpPr>
            <p:spPr bwMode="auto">
              <a:xfrm>
                <a:off x="5633" y="10"/>
                <a:ext cx="487" cy="751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5659" name="Rectangle 402"/>
              <p:cNvSpPr>
                <a:spLocks noChangeArrowheads="1"/>
              </p:cNvSpPr>
              <p:nvPr/>
            </p:nvSpPr>
            <p:spPr bwMode="auto">
              <a:xfrm>
                <a:off x="5633" y="10"/>
                <a:ext cx="487" cy="751"/>
              </a:xfrm>
              <a:prstGeom prst="rect">
                <a:avLst/>
              </a:prstGeom>
              <a:noFill/>
              <a:ln w="8255" cap="rnd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sp>
          <p:nvSpPr>
            <p:cNvPr id="25640" name="Freeform 403"/>
            <p:cNvSpPr>
              <a:spLocks noEditPoints="1"/>
            </p:cNvSpPr>
            <p:nvPr/>
          </p:nvSpPr>
          <p:spPr bwMode="auto">
            <a:xfrm>
              <a:off x="3425" y="1963"/>
              <a:ext cx="276" cy="108"/>
            </a:xfrm>
            <a:custGeom>
              <a:avLst/>
              <a:gdLst>
                <a:gd name="T0" fmla="*/ 0 w 1031"/>
                <a:gd name="T1" fmla="*/ 0 h 400"/>
                <a:gd name="T2" fmla="*/ 0 w 1031"/>
                <a:gd name="T3" fmla="*/ 0 h 400"/>
                <a:gd name="T4" fmla="*/ 0 w 1031"/>
                <a:gd name="T5" fmla="*/ 0 h 400"/>
                <a:gd name="T6" fmla="*/ 0 w 1031"/>
                <a:gd name="T7" fmla="*/ 0 h 400"/>
                <a:gd name="T8" fmla="*/ 0 w 1031"/>
                <a:gd name="T9" fmla="*/ 0 h 400"/>
                <a:gd name="T10" fmla="*/ 0 w 1031"/>
                <a:gd name="T11" fmla="*/ 0 h 400"/>
                <a:gd name="T12" fmla="*/ 0 w 1031"/>
                <a:gd name="T13" fmla="*/ 0 h 400"/>
                <a:gd name="T14" fmla="*/ 0 w 1031"/>
                <a:gd name="T15" fmla="*/ 0 h 400"/>
                <a:gd name="T16" fmla="*/ 0 w 1031"/>
                <a:gd name="T17" fmla="*/ 0 h 400"/>
                <a:gd name="T18" fmla="*/ 0 w 1031"/>
                <a:gd name="T19" fmla="*/ 0 h 400"/>
                <a:gd name="T20" fmla="*/ 0 w 1031"/>
                <a:gd name="T21" fmla="*/ 0 h 4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31"/>
                <a:gd name="T34" fmla="*/ 0 h 400"/>
                <a:gd name="T35" fmla="*/ 1031 w 1031"/>
                <a:gd name="T36" fmla="*/ 400 h 4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31" h="400">
                  <a:moveTo>
                    <a:pt x="1006" y="225"/>
                  </a:moveTo>
                  <a:lnTo>
                    <a:pt x="333" y="225"/>
                  </a:lnTo>
                  <a:cubicBezTo>
                    <a:pt x="319" y="225"/>
                    <a:pt x="308" y="214"/>
                    <a:pt x="308" y="200"/>
                  </a:cubicBezTo>
                  <a:cubicBezTo>
                    <a:pt x="308" y="187"/>
                    <a:pt x="319" y="175"/>
                    <a:pt x="333" y="175"/>
                  </a:cubicBezTo>
                  <a:lnTo>
                    <a:pt x="1006" y="175"/>
                  </a:lnTo>
                  <a:cubicBezTo>
                    <a:pt x="1020" y="175"/>
                    <a:pt x="1031" y="187"/>
                    <a:pt x="1031" y="200"/>
                  </a:cubicBezTo>
                  <a:cubicBezTo>
                    <a:pt x="1031" y="214"/>
                    <a:pt x="1020" y="225"/>
                    <a:pt x="1006" y="225"/>
                  </a:cubicBezTo>
                  <a:close/>
                  <a:moveTo>
                    <a:pt x="400" y="400"/>
                  </a:moveTo>
                  <a:lnTo>
                    <a:pt x="0" y="200"/>
                  </a:lnTo>
                  <a:lnTo>
                    <a:pt x="400" y="0"/>
                  </a:lnTo>
                  <a:lnTo>
                    <a:pt x="400" y="400"/>
                  </a:lnTo>
                  <a:close/>
                </a:path>
              </a:pathLst>
            </a:custGeom>
            <a:solidFill>
              <a:srgbClr val="000000"/>
            </a:solidFill>
            <a:ln w="1270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sl-SI"/>
            </a:p>
          </p:txBody>
        </p:sp>
        <p:grpSp>
          <p:nvGrpSpPr>
            <p:cNvPr id="25641" name="Group 404"/>
            <p:cNvGrpSpPr>
              <a:grpSpLocks/>
            </p:cNvGrpSpPr>
            <p:nvPr/>
          </p:nvGrpSpPr>
          <p:grpSpPr bwMode="auto">
            <a:xfrm>
              <a:off x="2870" y="1573"/>
              <a:ext cx="272" cy="160"/>
              <a:chOff x="2426" y="819"/>
              <a:chExt cx="272" cy="160"/>
            </a:xfrm>
          </p:grpSpPr>
          <p:grpSp>
            <p:nvGrpSpPr>
              <p:cNvPr id="25654" name="Group 405"/>
              <p:cNvGrpSpPr>
                <a:grpSpLocks/>
              </p:cNvGrpSpPr>
              <p:nvPr/>
            </p:nvGrpSpPr>
            <p:grpSpPr bwMode="auto">
              <a:xfrm>
                <a:off x="2426" y="819"/>
                <a:ext cx="272" cy="160"/>
                <a:chOff x="5740" y="101"/>
                <a:chExt cx="272" cy="160"/>
              </a:xfrm>
            </p:grpSpPr>
            <p:sp>
              <p:nvSpPr>
                <p:cNvPr id="25656" name="Rectangle 406"/>
                <p:cNvSpPr>
                  <a:spLocks noChangeArrowheads="1"/>
                </p:cNvSpPr>
                <p:nvPr/>
              </p:nvSpPr>
              <p:spPr bwMode="auto">
                <a:xfrm>
                  <a:off x="5740" y="101"/>
                  <a:ext cx="272" cy="16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657" name="Rectangle 407"/>
                <p:cNvSpPr>
                  <a:spLocks noChangeArrowheads="1"/>
                </p:cNvSpPr>
                <p:nvPr/>
              </p:nvSpPr>
              <p:spPr bwMode="auto">
                <a:xfrm>
                  <a:off x="5740" y="101"/>
                  <a:ext cx="272" cy="160"/>
                </a:xfrm>
                <a:prstGeom prst="rect">
                  <a:avLst/>
                </a:prstGeom>
                <a:noFill/>
                <a:ln w="8255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  <p:sp>
            <p:nvSpPr>
              <p:cNvPr id="25655" name="Rectangle 408"/>
              <p:cNvSpPr>
                <a:spLocks noChangeArrowheads="1"/>
              </p:cNvSpPr>
              <p:nvPr/>
            </p:nvSpPr>
            <p:spPr bwMode="auto">
              <a:xfrm>
                <a:off x="2426" y="819"/>
                <a:ext cx="12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sl-SI" sz="600">
                    <a:solidFill>
                      <a:srgbClr val="000000"/>
                    </a:solidFill>
                  </a:rPr>
                  <a:t>123</a:t>
                </a:r>
                <a:endParaRPr lang="sl-SI" sz="2400"/>
              </a:p>
            </p:txBody>
          </p:sp>
        </p:grpSp>
        <p:sp>
          <p:nvSpPr>
            <p:cNvPr id="25642" name="Line 409"/>
            <p:cNvSpPr>
              <a:spLocks noChangeShapeType="1"/>
            </p:cNvSpPr>
            <p:nvPr/>
          </p:nvSpPr>
          <p:spPr bwMode="auto">
            <a:xfrm flipV="1">
              <a:off x="2572" y="1858"/>
              <a:ext cx="183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grpSp>
          <p:nvGrpSpPr>
            <p:cNvPr id="25643" name="Group 410"/>
            <p:cNvGrpSpPr>
              <a:grpSpLocks/>
            </p:cNvGrpSpPr>
            <p:nvPr/>
          </p:nvGrpSpPr>
          <p:grpSpPr bwMode="auto">
            <a:xfrm>
              <a:off x="3455" y="1573"/>
              <a:ext cx="272" cy="160"/>
              <a:chOff x="2426" y="819"/>
              <a:chExt cx="272" cy="160"/>
            </a:xfrm>
          </p:grpSpPr>
          <p:grpSp>
            <p:nvGrpSpPr>
              <p:cNvPr id="25650" name="Group 411"/>
              <p:cNvGrpSpPr>
                <a:grpSpLocks/>
              </p:cNvGrpSpPr>
              <p:nvPr/>
            </p:nvGrpSpPr>
            <p:grpSpPr bwMode="auto">
              <a:xfrm>
                <a:off x="2426" y="819"/>
                <a:ext cx="272" cy="160"/>
                <a:chOff x="5740" y="101"/>
                <a:chExt cx="272" cy="160"/>
              </a:xfrm>
            </p:grpSpPr>
            <p:sp>
              <p:nvSpPr>
                <p:cNvPr id="25652" name="Rectangle 412"/>
                <p:cNvSpPr>
                  <a:spLocks noChangeArrowheads="1"/>
                </p:cNvSpPr>
                <p:nvPr/>
              </p:nvSpPr>
              <p:spPr bwMode="auto">
                <a:xfrm>
                  <a:off x="5740" y="101"/>
                  <a:ext cx="272" cy="16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653" name="Rectangle 413"/>
                <p:cNvSpPr>
                  <a:spLocks noChangeArrowheads="1"/>
                </p:cNvSpPr>
                <p:nvPr/>
              </p:nvSpPr>
              <p:spPr bwMode="auto">
                <a:xfrm>
                  <a:off x="5740" y="101"/>
                  <a:ext cx="272" cy="160"/>
                </a:xfrm>
                <a:prstGeom prst="rect">
                  <a:avLst/>
                </a:prstGeom>
                <a:noFill/>
                <a:ln w="8255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  <p:sp>
            <p:nvSpPr>
              <p:cNvPr id="25651" name="Rectangle 414"/>
              <p:cNvSpPr>
                <a:spLocks noChangeArrowheads="1"/>
              </p:cNvSpPr>
              <p:nvPr/>
            </p:nvSpPr>
            <p:spPr bwMode="auto">
              <a:xfrm>
                <a:off x="2426" y="819"/>
                <a:ext cx="12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sl-SI" sz="600">
                    <a:solidFill>
                      <a:srgbClr val="000000"/>
                    </a:solidFill>
                  </a:rPr>
                  <a:t>123</a:t>
                </a:r>
                <a:endParaRPr lang="sl-SI" sz="2400"/>
              </a:p>
            </p:txBody>
          </p:sp>
        </p:grpSp>
        <p:sp>
          <p:nvSpPr>
            <p:cNvPr id="25644" name="Line 415"/>
            <p:cNvSpPr>
              <a:spLocks noChangeShapeType="1"/>
            </p:cNvSpPr>
            <p:nvPr/>
          </p:nvSpPr>
          <p:spPr bwMode="auto">
            <a:xfrm flipV="1">
              <a:off x="3230" y="1857"/>
              <a:ext cx="106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l-SI"/>
            </a:p>
          </p:txBody>
        </p:sp>
        <p:grpSp>
          <p:nvGrpSpPr>
            <p:cNvPr id="25645" name="Group 416"/>
            <p:cNvGrpSpPr>
              <a:grpSpLocks/>
            </p:cNvGrpSpPr>
            <p:nvPr/>
          </p:nvGrpSpPr>
          <p:grpSpPr bwMode="auto">
            <a:xfrm>
              <a:off x="5746" y="109"/>
              <a:ext cx="272" cy="160"/>
              <a:chOff x="2426" y="819"/>
              <a:chExt cx="272" cy="160"/>
            </a:xfrm>
          </p:grpSpPr>
          <p:grpSp>
            <p:nvGrpSpPr>
              <p:cNvPr id="25646" name="Group 417"/>
              <p:cNvGrpSpPr>
                <a:grpSpLocks/>
              </p:cNvGrpSpPr>
              <p:nvPr/>
            </p:nvGrpSpPr>
            <p:grpSpPr bwMode="auto">
              <a:xfrm>
                <a:off x="2426" y="819"/>
                <a:ext cx="272" cy="160"/>
                <a:chOff x="5740" y="101"/>
                <a:chExt cx="272" cy="160"/>
              </a:xfrm>
            </p:grpSpPr>
            <p:sp>
              <p:nvSpPr>
                <p:cNvPr id="25648" name="Rectangle 418"/>
                <p:cNvSpPr>
                  <a:spLocks noChangeArrowheads="1"/>
                </p:cNvSpPr>
                <p:nvPr/>
              </p:nvSpPr>
              <p:spPr bwMode="auto">
                <a:xfrm>
                  <a:off x="5740" y="101"/>
                  <a:ext cx="272" cy="16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25649" name="Rectangle 419"/>
                <p:cNvSpPr>
                  <a:spLocks noChangeArrowheads="1"/>
                </p:cNvSpPr>
                <p:nvPr/>
              </p:nvSpPr>
              <p:spPr bwMode="auto">
                <a:xfrm>
                  <a:off x="5740" y="101"/>
                  <a:ext cx="272" cy="160"/>
                </a:xfrm>
                <a:prstGeom prst="rect">
                  <a:avLst/>
                </a:prstGeom>
                <a:noFill/>
                <a:ln w="8255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  <p:sp>
            <p:nvSpPr>
              <p:cNvPr id="25647" name="Rectangle 420"/>
              <p:cNvSpPr>
                <a:spLocks noChangeArrowheads="1"/>
              </p:cNvSpPr>
              <p:nvPr/>
            </p:nvSpPr>
            <p:spPr bwMode="auto">
              <a:xfrm>
                <a:off x="2426" y="819"/>
                <a:ext cx="12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sl-SI" sz="600">
                    <a:solidFill>
                      <a:srgbClr val="000000"/>
                    </a:solidFill>
                  </a:rPr>
                  <a:t>123</a:t>
                </a:r>
                <a:endParaRPr lang="sl-SI" sz="2400"/>
              </a:p>
            </p:txBody>
          </p:sp>
        </p:grpSp>
      </p:grp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0" y="6642100"/>
            <a:ext cx="82883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sl-SI" sz="800">
                <a:cs typeface="Times New Roman" pitchFamily="18" charset="0"/>
              </a:rPr>
              <a:t>UM FERI   Laboratorij za energetiko    Jože Voršič  &amp;  sodelavci   Vključevanje sončnih elektrarn v  javno omrežje</a:t>
            </a:r>
            <a:endParaRPr lang="sl-SI" sz="800" u="sng">
              <a:cs typeface="Times New Roman" pitchFamily="18" charset="0"/>
            </a:endParaRPr>
          </a:p>
        </p:txBody>
      </p:sp>
      <p:graphicFrame>
        <p:nvGraphicFramePr>
          <p:cNvPr id="25604" name="Object 28"/>
          <p:cNvGraphicFramePr>
            <a:graphicFrameLocks noChangeAspect="1"/>
          </p:cNvGraphicFramePr>
          <p:nvPr/>
        </p:nvGraphicFramePr>
        <p:xfrm>
          <a:off x="160338" y="4879975"/>
          <a:ext cx="9082087" cy="110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21" name="Document" r:id="rId8" imgW="5746651" imgH="699711" progId="Word.Document.12">
                  <p:embed/>
                </p:oleObj>
              </mc:Choice>
              <mc:Fallback>
                <p:oleObj name="Document" r:id="rId8" imgW="5746651" imgH="699711" progId="Word.Document.12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8" y="4879975"/>
                        <a:ext cx="9082087" cy="1106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3"/>
          <p:cNvGraphicFramePr>
            <a:graphicFrameLocks noChangeAspect="1"/>
          </p:cNvGraphicFramePr>
          <p:nvPr/>
        </p:nvGraphicFramePr>
        <p:xfrm>
          <a:off x="158750" y="1009650"/>
          <a:ext cx="8867775" cy="337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7" name="Document" r:id="rId4" imgW="5770712" imgH="2183948" progId="Word.Document.12">
                  <p:embed/>
                </p:oleObj>
              </mc:Choice>
              <mc:Fallback>
                <p:oleObj name="Document" r:id="rId4" imgW="5770712" imgH="2183948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0" y="1009650"/>
                        <a:ext cx="8867775" cy="337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131763" y="109538"/>
          <a:ext cx="8942387" cy="658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Document" r:id="rId5" imgW="5746651" imgH="4229534" progId="Word.Document.12">
                  <p:embed/>
                </p:oleObj>
              </mc:Choice>
              <mc:Fallback>
                <p:oleObj name="Document" r:id="rId5" imgW="5746651" imgH="4229534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763" y="109538"/>
                        <a:ext cx="8942387" cy="658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Ograda številke diapozitiva 4"/>
          <p:cNvSpPr>
            <a:spLocks noGrp="1"/>
          </p:cNvSpPr>
          <p:nvPr>
            <p:ph type="sldNum" sz="quarter" idx="12"/>
          </p:nvPr>
        </p:nvSpPr>
        <p:spPr>
          <a:xfrm>
            <a:off x="0" y="6662738"/>
            <a:ext cx="9144000" cy="195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69375" algn="r"/>
              </a:tabLs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sl-SI" sz="800">
                <a:cs typeface="Times New Roman" pitchFamily="18" charset="0"/>
              </a:rPr>
              <a:t>Železnik, Seme, Tručl, Voršič:  </a:t>
            </a:r>
            <a:r>
              <a:rPr lang="hr-HR" sz="800" b="1">
                <a:cs typeface="Times New Roman" pitchFamily="18" charset="0"/>
              </a:rPr>
              <a:t>PRIMERJAVA IZRAČUNA SENČENJA SONČNE ELEKTRARNE Z MERITVAMI</a:t>
            </a:r>
            <a:r>
              <a:rPr lang="sl-SI" sz="800">
                <a:cs typeface="Times New Roman" pitchFamily="18" charset="0"/>
              </a:rPr>
              <a:t>	</a:t>
            </a:r>
            <a:fld id="{A35DA1D3-FDD1-4FA4-85A8-7BB18697E976}" type="slidenum">
              <a:rPr lang="en-US" sz="800">
                <a:cs typeface="Times New Roman" pitchFamily="18" charset="0"/>
              </a:rPr>
              <a:pPr algn="l" eaLnBrk="1" hangingPunct="1"/>
              <a:t>3</a:t>
            </a:fld>
            <a:endParaRPr lang="en-US" sz="80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42863" y="341313"/>
          <a:ext cx="8996362" cy="619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Document" r:id="rId4" imgW="5847923" imgH="4028282" progId="Word.Document.12">
                  <p:embed/>
                </p:oleObj>
              </mc:Choice>
              <mc:Fallback>
                <p:oleObj name="Document" r:id="rId4" imgW="5847923" imgH="4028282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3" y="341313"/>
                        <a:ext cx="8996362" cy="619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117475" y="158750"/>
          <a:ext cx="8867775" cy="337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Document" r:id="rId4" imgW="5746651" imgH="2182151" progId="Word.Document.12">
                  <p:embed/>
                </p:oleObj>
              </mc:Choice>
              <mc:Fallback>
                <p:oleObj name="Document" r:id="rId4" imgW="5746651" imgH="2182151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" y="158750"/>
                        <a:ext cx="8867775" cy="337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4"/>
          <p:cNvGraphicFramePr>
            <a:graphicFrameLocks noChangeAspect="1"/>
          </p:cNvGraphicFramePr>
          <p:nvPr/>
        </p:nvGraphicFramePr>
        <p:xfrm>
          <a:off x="615950" y="2506663"/>
          <a:ext cx="8112125" cy="454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Document" r:id="rId7" imgW="5746651" imgH="3215366" progId="Word.Document.12">
                  <p:embed/>
                </p:oleObj>
              </mc:Choice>
              <mc:Fallback>
                <p:oleObj name="Document" r:id="rId7" imgW="5746651" imgH="3215366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950" y="2506663"/>
                        <a:ext cx="8112125" cy="454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agib celic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623" b="2395"/>
          <a:stretch/>
        </p:blipFill>
        <p:spPr bwMode="auto">
          <a:xfrm rot="21540000">
            <a:off x="776288" y="1092200"/>
            <a:ext cx="7600950" cy="4983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7171" name="Object 4"/>
          <p:cNvGraphicFramePr>
            <a:graphicFrameLocks noChangeAspect="1"/>
          </p:cNvGraphicFramePr>
          <p:nvPr/>
        </p:nvGraphicFramePr>
        <p:xfrm>
          <a:off x="319088" y="6208713"/>
          <a:ext cx="8739187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Document" r:id="rId5" imgW="5746651" imgH="432693" progId="Word.Document.12">
                  <p:embed/>
                </p:oleObj>
              </mc:Choice>
              <mc:Fallback>
                <p:oleObj name="Document" r:id="rId5" imgW="5746651" imgH="432693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8" y="6208713"/>
                        <a:ext cx="8739187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3"/>
          <p:cNvGraphicFramePr>
            <a:graphicFrameLocks noChangeAspect="1"/>
          </p:cNvGraphicFramePr>
          <p:nvPr/>
        </p:nvGraphicFramePr>
        <p:xfrm>
          <a:off x="103188" y="1125538"/>
          <a:ext cx="8959850" cy="432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Document" r:id="rId4" imgW="5746651" imgH="2776564" progId="Word.Document.12">
                  <p:embed/>
                </p:oleObj>
              </mc:Choice>
              <mc:Fallback>
                <p:oleObj name="Document" r:id="rId4" imgW="5746651" imgH="2776564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8" y="1125538"/>
                        <a:ext cx="8959850" cy="4329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4"/>
          <p:cNvGraphicFramePr>
            <a:graphicFrameLocks noChangeAspect="1"/>
          </p:cNvGraphicFramePr>
          <p:nvPr/>
        </p:nvGraphicFramePr>
        <p:xfrm>
          <a:off x="20638" y="5538788"/>
          <a:ext cx="9123362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Document" r:id="rId7" imgW="5784718" imgH="793869" progId="Word.Document.12">
                  <p:embed/>
                </p:oleObj>
              </mc:Choice>
              <mc:Fallback>
                <p:oleObj name="Document" r:id="rId7" imgW="5784718" imgH="793869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8" y="5538788"/>
                        <a:ext cx="9123362" cy="124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1"/>
          <p:cNvGraphicFramePr>
            <a:graphicFrameLocks noChangeAspect="1"/>
          </p:cNvGraphicFramePr>
          <p:nvPr/>
        </p:nvGraphicFramePr>
        <p:xfrm>
          <a:off x="20638" y="0"/>
          <a:ext cx="9123362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Document" r:id="rId10" imgW="5784718" imgH="789197" progId="Word.Document.12">
                  <p:embed/>
                </p:oleObj>
              </mc:Choice>
              <mc:Fallback>
                <p:oleObj name="Document" r:id="rId10" imgW="5784718" imgH="789197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8" y="0"/>
                        <a:ext cx="9123362" cy="124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106363" y="169863"/>
          <a:ext cx="9175750" cy="604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Document" r:id="rId4" imgW="5902509" imgH="3892437" progId="Word.Document.12">
                  <p:embed/>
                </p:oleObj>
              </mc:Choice>
              <mc:Fallback>
                <p:oleObj name="Document" r:id="rId4" imgW="5902509" imgH="3892437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63" y="169863"/>
                        <a:ext cx="9175750" cy="6049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3"/>
          <p:cNvGraphicFramePr>
            <a:graphicFrameLocks noChangeAspect="1"/>
          </p:cNvGraphicFramePr>
          <p:nvPr/>
        </p:nvGraphicFramePr>
        <p:xfrm>
          <a:off x="82550" y="985838"/>
          <a:ext cx="8980488" cy="429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Document" r:id="rId4" imgW="5765684" imgH="2760751" progId="Word.Document.12">
                  <p:embed/>
                </p:oleObj>
              </mc:Choice>
              <mc:Fallback>
                <p:oleObj name="Document" r:id="rId4" imgW="5765684" imgH="2760751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" y="985838"/>
                        <a:ext cx="8980488" cy="429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4"/>
          <p:cNvGraphicFramePr>
            <a:graphicFrameLocks noChangeAspect="1"/>
          </p:cNvGraphicFramePr>
          <p:nvPr/>
        </p:nvGraphicFramePr>
        <p:xfrm>
          <a:off x="0" y="5337175"/>
          <a:ext cx="9058275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Document" r:id="rId7" imgW="5746651" imgH="425864" progId="Word.Document.12">
                  <p:embed/>
                </p:oleObj>
              </mc:Choice>
              <mc:Fallback>
                <p:oleObj name="Document" r:id="rId7" imgW="5746651" imgH="425864" progId="Word.Document.1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337175"/>
                        <a:ext cx="9058275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3808</TotalTime>
  <Words>246</Words>
  <Application>Microsoft Office PowerPoint</Application>
  <PresentationFormat>On-screen Show (4:3)</PresentationFormat>
  <Paragraphs>43</Paragraphs>
  <Slides>26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Times New Roman</vt:lpstr>
      <vt:lpstr>Arial</vt:lpstr>
      <vt:lpstr>Default Design</vt:lpstr>
      <vt:lpstr>Document</vt:lpstr>
      <vt:lpstr>Microsoft Word Document</vt:lpstr>
      <vt:lpstr>AutoCAD.Drawing.18</vt:lpstr>
      <vt:lpstr>PowerPoint Presentation</vt:lpstr>
      <vt:lpstr>UVOD IN VSEBINA PREDSTAVITVE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UM FERI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Jurcek</dc:creator>
  <cp:lastModifiedBy>Jurci</cp:lastModifiedBy>
  <cp:revision>161</cp:revision>
  <dcterms:created xsi:type="dcterms:W3CDTF">2005-09-29T06:27:39Z</dcterms:created>
  <dcterms:modified xsi:type="dcterms:W3CDTF">2013-06-20T12:09:37Z</dcterms:modified>
</cp:coreProperties>
</file>