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wmv" ContentType="video/x-ms-wmv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8"/>
  </p:notesMasterIdLst>
  <p:sldIdLst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  <p:sldId id="267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  <p:guide pos="144"/>
        <p:guide pos="56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18264-2F54-4A19-B2AB-195A8FA0D827}" type="datetimeFigureOut">
              <a:rPr lang="sl-SI" smtClean="0"/>
              <a:pPr/>
              <a:t>30.4.2013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36DD2-790B-4328-9707-95373B1B7E5B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6DD2-790B-4328-9707-95373B1B7E5B}" type="slidenum">
              <a:rPr lang="sl-SI" smtClean="0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6DD2-790B-4328-9707-95373B1B7E5B}" type="slidenum">
              <a:rPr lang="sl-SI" smtClean="0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6DD2-790B-4328-9707-95373B1B7E5B}" type="slidenum">
              <a:rPr lang="sl-SI" smtClean="0"/>
              <a:pPr/>
              <a:t>10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36DD2-790B-4328-9707-95373B1B7E5B}" type="slidenum">
              <a:rPr lang="sl-SI" smtClean="0"/>
              <a:pPr/>
              <a:t>12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2286000"/>
            <a:ext cx="6858000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686800" cy="14700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3429000"/>
            <a:ext cx="4876800" cy="2209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426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359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 rotWithShape="1">
          <a:blip r:embed="rId4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294"/>
          <a:stretch/>
        </p:blipFill>
        <p:spPr>
          <a:xfrm>
            <a:off x="0" y="5163671"/>
            <a:ext cx="9144000" cy="169432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7716"/>
            <a:ext cx="2057400" cy="6150684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250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7716"/>
            <a:ext cx="5486400" cy="615068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137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273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0998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489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264" y="1722437"/>
            <a:ext cx="37490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6360" y="1722437"/>
            <a:ext cx="37490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759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2" y="1722792"/>
            <a:ext cx="37353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2" y="2362554"/>
            <a:ext cx="3735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1" y="1722792"/>
            <a:ext cx="37338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1" y="2362554"/>
            <a:ext cx="3733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057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64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936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arth Glass against white,loop.wmv">
            <a:hlinkClick r:id="" action="ppaction://media"/>
          </p:cNvPr>
          <p:cNvPicPr>
            <a:picLocks noChangeAspect="1"/>
          </p:cNvPicPr>
          <p:nvPr userDrawn="1"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 rotWithShape="1">
          <a:blip r:embed="rId4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294"/>
          <a:stretch/>
        </p:blipFill>
        <p:spPr>
          <a:xfrm>
            <a:off x="0" y="5163671"/>
            <a:ext cx="9144000" cy="1694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52400"/>
            <a:ext cx="4495800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314450"/>
            <a:ext cx="3008313" cy="4933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23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05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../media/media1.wm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media" Target="../media/media1.wm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>
            <a:videoFile r:link="rId13"/>
            <p:extLst>
              <p:ext uri="{DAA4B4D4-6D71-4841-9C94-3DE7FCFB9230}">
                <p14:media xmlns:p14="http://schemas.microsoft.com/office/powerpoint/2010/main" xmlns="" r:embed="rId14"/>
              </p:ext>
            </p:extLst>
          </p:nvPr>
        </p:nvPicPr>
        <p:blipFill rotWithShape="1">
          <a:blip r:embed="rId15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54684"/>
            <a:ext cx="8686800" cy="10560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76400"/>
            <a:ext cx="7620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8C186-A52E-4EF0-BCE2-F037F35B13E2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150D1-F9F4-4BA1-9404-779A353820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306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jernej\Documents\MR\Konference\Komunalna%20energetika_maj_2013\Vsebina\jernej.hosnar@um.si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272808" cy="1056042"/>
          </a:xfrm>
        </p:spPr>
        <p:txBody>
          <a:bodyPr>
            <a:normAutofit/>
          </a:bodyPr>
          <a:lstStyle/>
          <a:p>
            <a:pPr algn="ctr"/>
            <a:r>
              <a:rPr lang="sl-SI" sz="2800" cap="all" dirty="0" smtClean="0"/>
              <a:t>                 “KOMUNALNA ENERGETIKA 2013”</a:t>
            </a:r>
          </a:p>
        </p:txBody>
      </p:sp>
      <p:pic>
        <p:nvPicPr>
          <p:cNvPr id="4" name="Picture 14" descr="C:\Users\jernej\Documents\MR\Predmetnik\Uporabna matematika\Seminarska_naloga\Slike\Uni-MB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47664" y="1268760"/>
            <a:ext cx="1584176" cy="946933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1520" y="2924944"/>
            <a:ext cx="8686800" cy="1056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4400" b="1" i="0" u="none" strike="noStrike" kern="1200" cap="all" spc="0" normalizeH="0" baseline="0" noProof="0" dirty="0" smtClean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Matematično modeliranje in programiranje hidro sistema</a:t>
            </a:r>
            <a:r>
              <a:rPr kumimoji="0" lang="sl-SI" sz="4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sl-SI" sz="44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7744" y="5949280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i="1" dirty="0" smtClean="0"/>
              <a:t>Univerza v Mariboru, Fakulteta za kemijo in kemijsko tehnologijo</a:t>
            </a:r>
          </a:p>
          <a:p>
            <a:pPr algn="ctr"/>
            <a:r>
              <a:rPr lang="sl-SI" b="1" i="1" dirty="0" smtClean="0"/>
              <a:t>“Laboratorij za procesno sistemsko tehniko in trajnostni razvoj”</a:t>
            </a:r>
            <a:endParaRPr lang="sl-SI" b="1" i="1" dirty="0"/>
          </a:p>
        </p:txBody>
      </p:sp>
      <p:sp>
        <p:nvSpPr>
          <p:cNvPr id="7" name="Rectangle 6"/>
          <p:cNvSpPr/>
          <p:nvPr/>
        </p:nvSpPr>
        <p:spPr>
          <a:xfrm>
            <a:off x="3419872" y="4509120"/>
            <a:ext cx="28083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2800" b="1" i="1" dirty="0" smtClean="0"/>
              <a:t>     </a:t>
            </a:r>
            <a:r>
              <a:rPr lang="sl-SI" sz="3000" b="1" i="1" dirty="0" smtClean="0"/>
              <a:t>Jernej Hosnar</a:t>
            </a:r>
            <a:endParaRPr lang="sl-SI" sz="3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 smtClean="0"/>
              <a:t>Formulacijo MINLP modela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MINL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052736"/>
            <a:ext cx="7092280" cy="54006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772072" y="980728"/>
            <a:ext cx="2943944" cy="648072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Oval 6"/>
          <p:cNvSpPr/>
          <p:nvPr/>
        </p:nvSpPr>
        <p:spPr>
          <a:xfrm>
            <a:off x="1403648" y="1916832"/>
            <a:ext cx="3600400" cy="2520280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Left Arrow 7"/>
          <p:cNvSpPr/>
          <p:nvPr/>
        </p:nvSpPr>
        <p:spPr>
          <a:xfrm>
            <a:off x="4716016" y="1124744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Left Arrow 8"/>
          <p:cNvSpPr/>
          <p:nvPr/>
        </p:nvSpPr>
        <p:spPr>
          <a:xfrm>
            <a:off x="5004048" y="2852936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36096" y="1052736"/>
            <a:ext cx="3312368" cy="64807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sl-SI" sz="2400" b="1" dirty="0" smtClean="0">
                <a:solidFill>
                  <a:srgbClr val="008000"/>
                </a:solidFill>
              </a:rPr>
              <a:t>Namenska funkcija</a:t>
            </a:r>
            <a:endParaRPr kumimoji="0" lang="sl-SI" sz="24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724128" y="2780928"/>
            <a:ext cx="3419872" cy="1008112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sl-SI" sz="2400" b="1" noProof="0" dirty="0" smtClean="0">
                <a:solidFill>
                  <a:srgbClr val="008000"/>
                </a:solidFill>
              </a:rPr>
              <a:t>Enakostni in neenakostni pogoji</a:t>
            </a:r>
            <a:endParaRPr kumimoji="0" lang="sl-SI" sz="24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4684"/>
            <a:ext cx="9036496" cy="1056042"/>
          </a:xfrm>
        </p:spPr>
        <p:txBody>
          <a:bodyPr>
            <a:normAutofit fontScale="90000"/>
          </a:bodyPr>
          <a:lstStyle/>
          <a:p>
            <a:pPr algn="ctr"/>
            <a:r>
              <a:rPr lang="sl-SI" dirty="0" smtClean="0"/>
              <a:t>Modeliranje/programiranje hidro-sistema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3068960"/>
            <a:ext cx="5400600" cy="639762"/>
          </a:xfrm>
        </p:spPr>
        <p:txBody>
          <a:bodyPr>
            <a:normAutofit/>
          </a:bodyPr>
          <a:lstStyle/>
          <a:p>
            <a:r>
              <a:rPr lang="sl-SI" dirty="0" smtClean="0"/>
              <a:t>Primer modelirane konstante v namenski funkciji</a:t>
            </a:r>
            <a:endParaRPr lang="sl-SI" dirty="0"/>
          </a:p>
        </p:txBody>
      </p:sp>
      <p:pic>
        <p:nvPicPr>
          <p:cNvPr id="8" name="Content Placeholder 7" descr="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3717032"/>
            <a:ext cx="4736821" cy="6480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43808" y="4797152"/>
            <a:ext cx="6192688" cy="639762"/>
          </a:xfrm>
        </p:spPr>
        <p:txBody>
          <a:bodyPr>
            <a:normAutofit fontScale="92500" lnSpcReduction="10000"/>
          </a:bodyPr>
          <a:lstStyle/>
          <a:p>
            <a:r>
              <a:rPr lang="sl-SI" dirty="0" smtClean="0"/>
              <a:t>Uporabljena namenska funkcija – MAKSIMIRANJE letnega dobička (prodaja ele. energije)</a:t>
            </a:r>
            <a:endParaRPr lang="sl-SI" dirty="0"/>
          </a:p>
        </p:txBody>
      </p:sp>
      <p:pic>
        <p:nvPicPr>
          <p:cNvPr id="9" name="Content Placeholder 8" descr="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787416" y="5445224"/>
            <a:ext cx="5465668" cy="1080120"/>
          </a:xfrm>
        </p:spPr>
      </p:pic>
      <p:pic>
        <p:nvPicPr>
          <p:cNvPr id="7" name="Picture 6" descr="CILJ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628800"/>
            <a:ext cx="8964488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84"/>
            <a:ext cx="9144000" cy="1056042"/>
          </a:xfrm>
        </p:spPr>
        <p:txBody>
          <a:bodyPr>
            <a:normAutofit fontScale="90000"/>
          </a:bodyPr>
          <a:lstStyle/>
          <a:p>
            <a:pPr algn="ctr"/>
            <a:r>
              <a:rPr lang="sl-SI" dirty="0" smtClean="0"/>
              <a:t>Vhodni parametri ilustrativnega modela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3" y="1767865"/>
            <a:ext cx="5796137" cy="490149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-252536" y="1124744"/>
            <a:ext cx="3528392" cy="3384376"/>
          </a:xfrm>
          <a:prstGeom prst="rect">
            <a:avLst/>
          </a:prstGeom>
        </p:spPr>
        <p:txBody>
          <a:bodyPr/>
          <a:lstStyle/>
          <a:p>
            <a:r>
              <a:rPr lang="sl-SI" sz="3200" dirty="0" smtClean="0"/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sl-SI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sl-SI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Nekaj vhodnih podatkov modela!</a:t>
            </a:r>
          </a:p>
          <a:p>
            <a:pPr marL="342900" lvl="0" indent="-342900">
              <a:spcBef>
                <a:spcPct val="20000"/>
              </a:spcBef>
            </a:pPr>
            <a:endParaRPr lang="sl-SI" sz="2400" dirty="0" smtClean="0"/>
          </a:p>
          <a:p>
            <a:pPr marL="342900" lvl="0" indent="-342900">
              <a:spcBef>
                <a:spcPct val="20000"/>
              </a:spcBef>
            </a:pPr>
            <a:r>
              <a:rPr lang="sl-SI" sz="2400" dirty="0" smtClean="0"/>
              <a:t>     </a:t>
            </a:r>
            <a:r>
              <a:rPr lang="sl-SI" sz="2400" b="1" dirty="0" smtClean="0"/>
              <a:t>Reševanje modela s programom </a:t>
            </a:r>
            <a:r>
              <a:rPr lang="sl-SI" sz="2400" b="1" dirty="0" smtClean="0">
                <a:solidFill>
                  <a:srgbClr val="008000"/>
                </a:solidFill>
              </a:rPr>
              <a:t>GAMS</a:t>
            </a:r>
            <a:r>
              <a:rPr lang="sl-SI" sz="2000" b="1" dirty="0" smtClean="0">
                <a:solidFill>
                  <a:srgbClr val="008000"/>
                </a:solidFill>
                <a:latin typeface="Arial"/>
                <a:cs typeface="Arial"/>
              </a:rPr>
              <a:t>®</a:t>
            </a:r>
          </a:p>
          <a:p>
            <a:pPr marL="342900" lvl="0" indent="-342900">
              <a:spcBef>
                <a:spcPct val="20000"/>
              </a:spcBef>
            </a:pPr>
            <a:r>
              <a:rPr lang="sl-SI" sz="2400" dirty="0" smtClean="0"/>
              <a:t>     </a:t>
            </a:r>
            <a:r>
              <a:rPr lang="sl-SI" sz="2200" dirty="0" smtClean="0"/>
              <a:t>(</a:t>
            </a:r>
            <a:r>
              <a:rPr lang="sl-SI" sz="2200" i="1" dirty="0" smtClean="0"/>
              <a:t>The General Algebraic Modeling System</a:t>
            </a:r>
            <a:r>
              <a:rPr lang="sl-SI" sz="2200" dirty="0" smtClean="0"/>
              <a:t>)</a:t>
            </a:r>
            <a:r>
              <a:rPr lang="sl-SI" sz="2200" b="1" dirty="0" smtClean="0"/>
              <a:t> </a:t>
            </a:r>
            <a:r>
              <a:rPr lang="sl-SI" sz="2400" b="1" dirty="0" smtClean="0"/>
              <a:t>!</a:t>
            </a:r>
            <a:endParaRPr kumimoji="0" lang="sl-SI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339752" y="2420888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REZULTATI</a:t>
            </a:r>
            <a:endParaRPr lang="sl-SI" dirty="0"/>
          </a:p>
        </p:txBody>
      </p:sp>
      <p:pic>
        <p:nvPicPr>
          <p:cNvPr id="5" name="Picture 4" descr="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7334" y="1052736"/>
            <a:ext cx="4331170" cy="5616624"/>
          </a:xfrm>
          <a:prstGeom prst="rect">
            <a:avLst/>
          </a:prstGeom>
        </p:spPr>
      </p:pic>
      <p:pic>
        <p:nvPicPr>
          <p:cNvPr id="21506" name="Picture 7" descr="slika_10b.tif"/>
          <p:cNvPicPr>
            <a:picLocks noChangeAspect="1" noChangeArrowheads="1"/>
          </p:cNvPicPr>
          <p:nvPr/>
        </p:nvPicPr>
        <p:blipFill>
          <a:blip r:embed="rId3" cstate="print"/>
          <a:srcRect l="685" t="4610" r="1524"/>
          <a:stretch>
            <a:fillRect/>
          </a:stretch>
        </p:blipFill>
        <p:spPr bwMode="auto">
          <a:xfrm>
            <a:off x="107504" y="1052736"/>
            <a:ext cx="4608512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619672" y="1916832"/>
            <a:ext cx="504056" cy="432048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DISKUSIJA</a:t>
            </a:r>
            <a:endParaRPr lang="sl-SI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700808"/>
            <a:ext cx="8892480" cy="45720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2200" dirty="0" smtClean="0"/>
              <a:t>Vpliv neodvisnih spremenljivk sistema; nadmorska višina zajetja (vodni padec), volumski pretoki, volumski dotoki v strugo, naklon pobočja, cena dovodne cevi, cena električne energije,...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sl-SI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Optimalna izbira postavitve zajetja - </a:t>
            </a:r>
            <a:r>
              <a:rPr lang="sl-SI" sz="2200" dirty="0" smtClean="0"/>
              <a:t>dober pregled nad sistemom, lažje odločanje pri načrtovanju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2200" dirty="0" smtClean="0"/>
              <a:t>Splošna indeksirana oblika modela - prijazna za uporabnika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2200" dirty="0" smtClean="0"/>
              <a:t>Informacije za oceno možnosti izrabe vodnega potenciala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2200" dirty="0" smtClean="0"/>
              <a:t>Obnovljivi viri energije - zmanjšati porabo fosilnih goriv v svetovnem merilu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2200" dirty="0" smtClean="0"/>
              <a:t>Okolju prijaznejše gospodarjenje z naravnimi viri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HVALA ZA VAŠO POZORNOST !</a:t>
            </a:r>
            <a:endParaRPr lang="sl-SI" dirty="0"/>
          </a:p>
        </p:txBody>
      </p:sp>
      <p:pic>
        <p:nvPicPr>
          <p:cNvPr id="8" name="Content Placeholder 7" descr="6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916832"/>
            <a:ext cx="2793239" cy="424847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6832" y="4797152"/>
            <a:ext cx="3733800" cy="639762"/>
          </a:xfrm>
        </p:spPr>
        <p:txBody>
          <a:bodyPr/>
          <a:lstStyle/>
          <a:p>
            <a:r>
              <a:rPr lang="sl-SI" dirty="0" smtClean="0"/>
              <a:t>Jernej Hosnar</a:t>
            </a:r>
            <a:endParaRPr lang="sl-SI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6216" y="5517232"/>
            <a:ext cx="3923928" cy="121046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sl-SI" dirty="0" smtClean="0"/>
              <a:t>uni. dipl. inž. kem. tehnologije</a:t>
            </a:r>
          </a:p>
          <a:p>
            <a:pPr>
              <a:buNone/>
            </a:pPr>
            <a:r>
              <a:rPr lang="sl-SI" dirty="0" smtClean="0"/>
              <a:t>Univerza v Mariboru, </a:t>
            </a:r>
          </a:p>
          <a:p>
            <a:pPr>
              <a:buNone/>
            </a:pPr>
            <a:r>
              <a:rPr lang="sl-SI" dirty="0" smtClean="0"/>
              <a:t>Fakulteta za kemijo in kemijsko tehnologijo,</a:t>
            </a:r>
          </a:p>
          <a:p>
            <a:pPr>
              <a:buNone/>
            </a:pPr>
            <a:r>
              <a:rPr lang="sl-SI" dirty="0" smtClean="0"/>
              <a:t>Smetanova ulica 17, 2000 Maribor, Slovenija</a:t>
            </a:r>
          </a:p>
          <a:p>
            <a:pPr>
              <a:buNone/>
            </a:pPr>
            <a:r>
              <a:rPr lang="sl-SI" dirty="0" smtClean="0"/>
              <a:t> </a:t>
            </a:r>
          </a:p>
          <a:p>
            <a:pPr>
              <a:buNone/>
            </a:pPr>
            <a:r>
              <a:rPr lang="sl-SI" dirty="0" smtClean="0"/>
              <a:t>Tel.: + 386 2 2294454  Fax.: + 386 2 22 77 74</a:t>
            </a:r>
          </a:p>
          <a:p>
            <a:pPr>
              <a:buNone/>
            </a:pPr>
            <a:r>
              <a:rPr lang="sl-SI" u="sng" dirty="0" smtClean="0">
                <a:hlinkClick r:id="rId3" action="ppaction://hlinkfile"/>
              </a:rPr>
              <a:t>jernej.hosnar@um.si</a:t>
            </a:r>
            <a:endParaRPr lang="sl-SI" dirty="0" smtClean="0"/>
          </a:p>
          <a:p>
            <a:endParaRPr lang="sl-SI" dirty="0"/>
          </a:p>
        </p:txBody>
      </p:sp>
      <p:sp>
        <p:nvSpPr>
          <p:cNvPr id="7" name="Rectangle 6"/>
          <p:cNvSpPr/>
          <p:nvPr/>
        </p:nvSpPr>
        <p:spPr>
          <a:xfrm>
            <a:off x="2483768" y="6300028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sl-SI" b="1" i="1" dirty="0" smtClean="0">
                <a:solidFill>
                  <a:srgbClr val="008000"/>
                </a:solidFill>
              </a:rPr>
              <a:t>  Zahvala vsem sodelujočim pri projektu!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UVOD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015808" cy="4572000"/>
          </a:xfrm>
        </p:spPr>
        <p:txBody>
          <a:bodyPr/>
          <a:lstStyle/>
          <a:p>
            <a:r>
              <a:rPr lang="sl-SI" dirty="0" smtClean="0"/>
              <a:t>Oskrba z električno energijo</a:t>
            </a:r>
          </a:p>
          <a:p>
            <a:r>
              <a:rPr lang="sl-SI" b="1" dirty="0" smtClean="0"/>
              <a:t>Vodna energija</a:t>
            </a:r>
            <a:r>
              <a:rPr lang="sl-SI" dirty="0" smtClean="0"/>
              <a:t>, veter, sonce in geo-termalna energija</a:t>
            </a:r>
          </a:p>
          <a:p>
            <a:r>
              <a:rPr lang="sl-SI" b="1" dirty="0" smtClean="0"/>
              <a:t>Piko-hidro</a:t>
            </a:r>
            <a:r>
              <a:rPr lang="sl-SI" dirty="0" smtClean="0"/>
              <a:t> sistemi (inštalirana moč: &lt; 10 kW)</a:t>
            </a:r>
          </a:p>
          <a:p>
            <a:endParaRPr lang="sl-SI" dirty="0" smtClean="0"/>
          </a:p>
          <a:p>
            <a:pPr>
              <a:buNone/>
            </a:pPr>
            <a:r>
              <a:rPr lang="sl-SI" dirty="0" smtClean="0"/>
              <a:t>                 </a:t>
            </a:r>
          </a:p>
          <a:p>
            <a:pPr>
              <a:buNone/>
            </a:pPr>
            <a:r>
              <a:rPr lang="sl-SI" b="1" i="1" dirty="0" smtClean="0"/>
              <a:t>                       </a:t>
            </a:r>
            <a:r>
              <a:rPr lang="sl-SI" sz="2400" b="1" i="1" dirty="0" smtClean="0"/>
              <a:t>Oskrba z »zeleno energijo«</a:t>
            </a:r>
            <a:endParaRPr lang="en-US" sz="2400" b="1" dirty="0"/>
          </a:p>
        </p:txBody>
      </p:sp>
      <p:pic>
        <p:nvPicPr>
          <p:cNvPr id="1026" name="Picture 1" descr="slika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789040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627784" y="5445224"/>
            <a:ext cx="432048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sl-SI" sz="2400" i="1" dirty="0" smtClean="0">
                <a:solidFill>
                  <a:srgbClr val="008000"/>
                </a:solidFill>
              </a:rPr>
              <a:t>(</a:t>
            </a:r>
            <a:r>
              <a:rPr lang="en-GB" sz="2400" i="1" dirty="0" smtClean="0">
                <a:solidFill>
                  <a:srgbClr val="008000"/>
                </a:solidFill>
              </a:rPr>
              <a:t>Supply with »Green Energy«</a:t>
            </a:r>
            <a:r>
              <a:rPr lang="sl-SI" sz="2400" dirty="0" smtClean="0">
                <a:solidFill>
                  <a:srgbClr val="008000"/>
                </a:solidFill>
              </a:rPr>
              <a:t>)</a:t>
            </a:r>
            <a:endParaRPr kumimoji="0" lang="sl-SI" sz="24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23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1056042"/>
          </a:xfrm>
        </p:spPr>
        <p:txBody>
          <a:bodyPr>
            <a:normAutofit/>
          </a:bodyPr>
          <a:lstStyle/>
          <a:p>
            <a:pPr algn="ctr"/>
            <a:r>
              <a:rPr lang="sl-SI" dirty="0" smtClean="0"/>
              <a:t>Praktična postavitev hidro-objekta</a:t>
            </a:r>
            <a:endParaRPr lang="sl-SI" dirty="0"/>
          </a:p>
        </p:txBody>
      </p:sp>
      <p:pic>
        <p:nvPicPr>
          <p:cNvPr id="7" name="Picture 4" descr="polozaj.jpg"/>
          <p:cNvPicPr>
            <a:picLocks noChangeAspect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86642" y="1772816"/>
            <a:ext cx="860583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turbinica.jpg"/>
          <p:cNvPicPr>
            <a:picLocks noChangeAspect="1"/>
          </p:cNvPicPr>
          <p:nvPr/>
        </p:nvPicPr>
        <p:blipFill>
          <a:blip r:embed="rId3" cstate="print">
            <a:duotone>
              <a:srgbClr val="000000">
                <a:shade val="45000"/>
                <a:satMod val="135000"/>
              </a:srgbClr>
              <a:prstClr val="white"/>
            </a:duotone>
          </a:blip>
          <a:srcRect t="9052" r="7472" b="3449"/>
          <a:stretch>
            <a:fillRect/>
          </a:stretch>
        </p:blipFill>
        <p:spPr>
          <a:xfrm>
            <a:off x="2379331" y="4221088"/>
            <a:ext cx="1832629" cy="2492896"/>
          </a:xfrm>
          <a:prstGeom prst="rect">
            <a:avLst/>
          </a:prstGeom>
        </p:spPr>
      </p:pic>
      <p:pic>
        <p:nvPicPr>
          <p:cNvPr id="11" name="Content Placeholder 6" descr="Untitled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1489" y="4581128"/>
            <a:ext cx="1598663" cy="2132856"/>
          </a:xfrm>
          <a:noFill/>
          <a:ln>
            <a:miter lim="800000"/>
            <a:headEnd/>
            <a:tailEnd/>
          </a:ln>
        </p:spPr>
      </p:pic>
      <p:pic>
        <p:nvPicPr>
          <p:cNvPr id="12" name="Picture 3" descr="a.jpg"/>
          <p:cNvPicPr>
            <a:picLocks noChangeAspect="1"/>
          </p:cNvPicPr>
          <p:nvPr/>
        </p:nvPicPr>
        <p:blipFill>
          <a:blip r:embed="rId5" cstate="print"/>
          <a:srcRect t="5930" r="6282" b="5132"/>
          <a:stretch>
            <a:fillRect/>
          </a:stretch>
        </p:blipFill>
        <p:spPr bwMode="auto">
          <a:xfrm>
            <a:off x="830486" y="3573016"/>
            <a:ext cx="13652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lopatica"/>
          <p:cNvPicPr>
            <a:picLocks noChangeAspect="1" noChangeArrowheads="1"/>
          </p:cNvPicPr>
          <p:nvPr/>
        </p:nvPicPr>
        <p:blipFill>
          <a:blip r:embed="rId6" cstate="print">
            <a:lum bright="20000" contrast="60000"/>
          </a:blip>
          <a:srcRect t="9348" b="15997"/>
          <a:stretch>
            <a:fillRect/>
          </a:stretch>
        </p:blipFill>
        <p:spPr bwMode="auto">
          <a:xfrm>
            <a:off x="6156176" y="5301208"/>
            <a:ext cx="115212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Opredelitev preučenega problema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844824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Stalno vodnata pokrajina z vodnim potencialom za izgradnjo </a:t>
            </a:r>
            <a:r>
              <a:rPr lang="sl-SI" sz="3200" b="1" dirty="0" smtClean="0"/>
              <a:t>piko-hidro</a:t>
            </a:r>
            <a:r>
              <a:rPr lang="sl-SI" sz="3200" dirty="0" smtClean="0"/>
              <a:t> elektrarne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Idealni naklon vodnega pobočja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Dotoki v glavno strugo potoka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Vodni padec,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Volumski pretok,      ,    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131840" y="4149080"/>
          <a:ext cx="682156" cy="504056"/>
        </p:xfrm>
        <a:graphic>
          <a:graphicData uri="http://schemas.openxmlformats.org/presentationml/2006/ole">
            <p:oleObj spid="_x0000_s2049" name="Equation" r:id="rId3" imgW="279279" imgH="241195" progId="Equation.DSMT4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707904" y="4653136"/>
          <a:ext cx="622149" cy="471325"/>
        </p:xfrm>
        <a:graphic>
          <a:graphicData uri="http://schemas.openxmlformats.org/presentationml/2006/ole">
            <p:oleObj spid="_x0000_s2051" name="Equation" r:id="rId4" imgW="215806" imgH="228501" progId="Equation.DSMT4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355976" y="4653135"/>
          <a:ext cx="576064" cy="516471"/>
        </p:xfrm>
        <a:graphic>
          <a:graphicData uri="http://schemas.openxmlformats.org/presentationml/2006/ole">
            <p:oleObj spid="_x0000_s2053" name="Equation" r:id="rId5" imgW="279279" imgH="241195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 smtClean="0"/>
              <a:t>Ilustracija preučenega hidro-sistem</a:t>
            </a:r>
            <a:endParaRPr lang="sl-SI" dirty="0"/>
          </a:p>
        </p:txBody>
      </p:sp>
      <p:pic>
        <p:nvPicPr>
          <p:cNvPr id="17410" name="Picture 1" descr="slika_1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052736"/>
            <a:ext cx="7164288" cy="522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763688" y="980728"/>
            <a:ext cx="1080120" cy="648072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Oval 4"/>
          <p:cNvSpPr/>
          <p:nvPr/>
        </p:nvSpPr>
        <p:spPr>
          <a:xfrm>
            <a:off x="2771800" y="3429000"/>
            <a:ext cx="1296144" cy="864096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6" name="Oval 5"/>
          <p:cNvSpPr/>
          <p:nvPr/>
        </p:nvSpPr>
        <p:spPr>
          <a:xfrm>
            <a:off x="6948264" y="2276872"/>
            <a:ext cx="1080120" cy="648072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Oval 6"/>
          <p:cNvSpPr/>
          <p:nvPr/>
        </p:nvSpPr>
        <p:spPr>
          <a:xfrm>
            <a:off x="6876256" y="4365104"/>
            <a:ext cx="936104" cy="504056"/>
          </a:xfrm>
          <a:prstGeom prst="ellipse">
            <a:avLst/>
          </a:prstGeom>
          <a:noFill/>
          <a:ln w="444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 smtClean="0"/>
              <a:t>Zastavljeni problem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1916832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lnSpc>
                <a:spcPts val="5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Optimalno stičišče postavitve vodnega zajetja?</a:t>
            </a:r>
          </a:p>
          <a:p>
            <a:pPr marL="342900" lvl="0" indent="-342900">
              <a:lnSpc>
                <a:spcPts val="5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>
                <a:solidFill>
                  <a:srgbClr val="008000"/>
                </a:solidFill>
              </a:rPr>
              <a:t>Vrsta vodne turbine ter njene dimenzije za učinkovito pretvorbo vodne energije?</a:t>
            </a:r>
          </a:p>
          <a:p>
            <a:pPr marL="342900" lvl="0" indent="-342900">
              <a:lnSpc>
                <a:spcPts val="5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Letni - ekonomski dobiček v investirano hidro-postrojenje?</a:t>
            </a:r>
            <a:endParaRPr kumimoji="0" lang="sl-SI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 smtClean="0"/>
              <a:t>TEORETSKE OSNOVE 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1988840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Hidroelektrarna izkorišča </a:t>
            </a:r>
            <a:r>
              <a:rPr lang="sl-SI" sz="3200" b="1" dirty="0" smtClean="0"/>
              <a:t>potencialno </a:t>
            </a:r>
            <a:r>
              <a:rPr lang="sl-SI" sz="3200" dirty="0" smtClean="0"/>
              <a:t>(višinsko) </a:t>
            </a:r>
            <a:r>
              <a:rPr lang="sl-SI" sz="3200" b="1" dirty="0" smtClean="0"/>
              <a:t>energijo</a:t>
            </a:r>
            <a:r>
              <a:rPr lang="sl-SI" sz="3200" dirty="0" smtClean="0"/>
              <a:t> ter </a:t>
            </a:r>
            <a:r>
              <a:rPr lang="sl-SI" sz="3200" b="1" dirty="0" smtClean="0"/>
              <a:t>masni</a:t>
            </a:r>
            <a:r>
              <a:rPr lang="sl-SI" sz="3200" dirty="0" smtClean="0"/>
              <a:t> </a:t>
            </a:r>
            <a:r>
              <a:rPr lang="sl-SI" sz="3200" b="1" dirty="0" smtClean="0"/>
              <a:t>pretok</a:t>
            </a:r>
            <a:r>
              <a:rPr lang="sl-SI" sz="3200" dirty="0" smtClean="0"/>
              <a:t> vode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Pretok vode je časovno spremenljiv dejavnik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200" dirty="0" smtClean="0"/>
              <a:t>Vodne turbine - pogonski stroji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l-SI" dirty="0" smtClean="0"/>
              <a:t>A.) Temeljne enote hidroelektrarne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36096" y="1628800"/>
          <a:ext cx="5040560" cy="4876800"/>
        </p:xfrm>
        <a:graphic>
          <a:graphicData uri="http://schemas.openxmlformats.org/drawingml/2006/table">
            <a:tbl>
              <a:tblPr/>
              <a:tblGrid>
                <a:gridCol w="5040560"/>
              </a:tblGrid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576570" algn="r"/>
                        </a:tabLst>
                      </a:pPr>
                      <a:r>
                        <a:rPr lang="sl-SI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JEZ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576570" algn="r"/>
                        </a:tabLst>
                      </a:pPr>
                      <a:r>
                        <a:rPr lang="sl-SI" sz="2000" dirty="0">
                          <a:solidFill>
                            <a:srgbClr val="008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VODO-HRAM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576570" algn="r"/>
                        </a:tabLst>
                      </a:pPr>
                      <a:r>
                        <a:rPr lang="sl-SI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CEVOVOD/KANAL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576570" algn="r"/>
                        </a:tabLst>
                      </a:pPr>
                      <a:r>
                        <a:rPr lang="sl-SI" sz="2000" dirty="0">
                          <a:solidFill>
                            <a:srgbClr val="008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ELEKTRARNA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576570" algn="r"/>
                        </a:tabLst>
                      </a:pPr>
                      <a:r>
                        <a:rPr lang="sl-SI" sz="2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VODNA TURBINA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70865" algn="l"/>
                        </a:tabLst>
                      </a:pPr>
                      <a:r>
                        <a:rPr lang="sl-SI" sz="2000" dirty="0">
                          <a:solidFill>
                            <a:srgbClr val="008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KONTROLNI MEHANIZEM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70865" algn="l"/>
                        </a:tabLst>
                      </a:pPr>
                      <a:r>
                        <a:rPr lang="sl-SI" sz="20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ELEKTRIČNI DALJNOVOD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50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200000"/>
                        </a:lnSpc>
                        <a:spcAft>
                          <a:spcPts val="1200"/>
                        </a:spcAft>
                        <a:buFont typeface="Courier New"/>
                        <a:buChar char="o"/>
                        <a:tabLst>
                          <a:tab pos="292100" algn="l"/>
                          <a:tab pos="570865" algn="l"/>
                        </a:tabLst>
                      </a:pPr>
                      <a:r>
                        <a:rPr lang="sl-SI" sz="2000" dirty="0">
                          <a:solidFill>
                            <a:srgbClr val="008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ODTOK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2" descr="postrojenje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l="1285" t="6071" r="2141" b="2499"/>
          <a:stretch>
            <a:fillRect/>
          </a:stretch>
        </p:blipFill>
        <p:spPr bwMode="auto">
          <a:xfrm>
            <a:off x="98711" y="1844824"/>
            <a:ext cx="5243297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l-SI" dirty="0" smtClean="0"/>
              <a:t>B.) Matematično modeliranje in MINLP</a:t>
            </a:r>
            <a:endParaRPr lang="sl-SI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1772816"/>
            <a:ext cx="8352928" cy="4572000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51520" y="1700808"/>
            <a:ext cx="8892480" cy="457200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ts val="404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000" dirty="0" smtClean="0">
                <a:solidFill>
                  <a:srgbClr val="FF0000"/>
                </a:solidFill>
              </a:rPr>
              <a:t>MINLP</a:t>
            </a:r>
            <a:r>
              <a:rPr lang="sl-SI" sz="3000" dirty="0" smtClean="0"/>
              <a:t> (mešano-celoštevilsko nelinearno programiranje) je najzahtevnejša oblika algoritmov</a:t>
            </a:r>
          </a:p>
          <a:p>
            <a:pPr marL="342900" lvl="0" indent="-342900">
              <a:lnSpc>
                <a:spcPts val="404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000" dirty="0" smtClean="0"/>
              <a:t>Izbira med </a:t>
            </a:r>
            <a:r>
              <a:rPr lang="sl-SI" sz="3000" b="1" dirty="0" smtClean="0"/>
              <a:t>binarnimi </a:t>
            </a:r>
            <a:r>
              <a:rPr lang="sl-SI" sz="3000" dirty="0" smtClean="0"/>
              <a:t>in</a:t>
            </a:r>
            <a:r>
              <a:rPr lang="sl-SI" sz="3000" b="1" dirty="0" smtClean="0"/>
              <a:t> zveznimi </a:t>
            </a:r>
            <a:r>
              <a:rPr lang="sl-SI" sz="3000" dirty="0" smtClean="0"/>
              <a:t>spremenljivkami</a:t>
            </a:r>
          </a:p>
          <a:p>
            <a:pPr marL="342900" lvl="0" indent="-342900">
              <a:lnSpc>
                <a:spcPts val="404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000" dirty="0" smtClean="0"/>
              <a:t>Uporabnost: Sinteza kemijskih procesov, Omrežja toplotnih prenosnikov, Reaktorska omrežja, Separacijska omrežja, Vodna omrežja,...</a:t>
            </a:r>
          </a:p>
          <a:p>
            <a:pPr marL="342900" lvl="0" indent="-342900">
              <a:lnSpc>
                <a:spcPts val="404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sl-SI" sz="3000" dirty="0" smtClean="0"/>
              <a:t>Reševanje s progr. paketi: </a:t>
            </a:r>
            <a:r>
              <a:rPr lang="sl-SI" sz="3000" dirty="0" smtClean="0">
                <a:solidFill>
                  <a:srgbClr val="008000"/>
                </a:solidFill>
              </a:rPr>
              <a:t>DICOPT</a:t>
            </a:r>
            <a:r>
              <a:rPr lang="sl-SI" sz="3000" dirty="0" smtClean="0"/>
              <a:t>, </a:t>
            </a:r>
            <a:r>
              <a:rPr lang="sl-SI" sz="3000" dirty="0" smtClean="0">
                <a:solidFill>
                  <a:srgbClr val="008000"/>
                </a:solidFill>
              </a:rPr>
              <a:t>MIPSYN</a:t>
            </a:r>
            <a:r>
              <a:rPr lang="sl-SI" sz="3000" dirty="0" smtClean="0"/>
              <a:t>, </a:t>
            </a:r>
            <a:r>
              <a:rPr lang="sl-SI" sz="3000" dirty="0" smtClean="0">
                <a:solidFill>
                  <a:srgbClr val="008000"/>
                </a:solidFill>
              </a:rPr>
              <a:t>BARON</a:t>
            </a:r>
            <a:r>
              <a:rPr lang="sl-SI" sz="3000" dirty="0" smtClean="0"/>
              <a:t>,...</a:t>
            </a:r>
          </a:p>
          <a:p>
            <a:pPr>
              <a:lnSpc>
                <a:spcPts val="4040"/>
              </a:lnSpc>
            </a:pPr>
            <a:r>
              <a:rPr lang="sl-SI" sz="3200" dirty="0" smtClean="0"/>
              <a:t>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sl-SI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MATIČNO MODELIRANJE IN PROGRAMIRANJE HIDRO SISTEMA _Hosnar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8764FC4-B7CA-4029-92FF-166BDEE000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MATEMATIČNO MODELIRANJE IN PROGRAMIRANJE HIDRO SISTEMA _Hosnar</Template>
  <TotalTime>316</TotalTime>
  <Words>414</Words>
  <Application>Microsoft Office PowerPoint</Application>
  <PresentationFormat>On-screen Show (4:3)</PresentationFormat>
  <Paragraphs>78</Paragraphs>
  <Slides>15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MATEMATIČNO MODELIRANJE IN PROGRAMIRANJE HIDRO SISTEMA _Hosnar</vt:lpstr>
      <vt:lpstr>Equation</vt:lpstr>
      <vt:lpstr>                 “KOMUNALNA ENERGETIKA 2013”</vt:lpstr>
      <vt:lpstr>UVOD</vt:lpstr>
      <vt:lpstr>Praktična postavitev hidro-objekta</vt:lpstr>
      <vt:lpstr>Opredelitev preučenega problema</vt:lpstr>
      <vt:lpstr>Ilustracija preučenega hidro-sistem</vt:lpstr>
      <vt:lpstr>Zastavljeni problem</vt:lpstr>
      <vt:lpstr>TEORETSKE OSNOVE </vt:lpstr>
      <vt:lpstr>A.) Temeljne enote hidroelektrarne</vt:lpstr>
      <vt:lpstr>B.) Matematično modeliranje in MINLP</vt:lpstr>
      <vt:lpstr>Formulacijo MINLP modela</vt:lpstr>
      <vt:lpstr>Modeliranje/programiranje hidro-sistema</vt:lpstr>
      <vt:lpstr>Vhodni parametri ilustrativnega modela</vt:lpstr>
      <vt:lpstr>REZULTATI</vt:lpstr>
      <vt:lpstr>DISKUSIJA</vt:lpstr>
      <vt:lpstr>HVALA ZA VAŠO POZORNOST !</vt:lpstr>
    </vt:vector>
  </TitlesOfParts>
  <Company>xxxxxxxxxxx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Matematično modeliranje in programiranje hidro sistema  </dc:title>
  <dc:creator>jernej</dc:creator>
  <dc:description>animated 2010 green global template from PresentationPro.com</dc:description>
  <cp:lastModifiedBy>jernej</cp:lastModifiedBy>
  <cp:revision>65</cp:revision>
  <dcterms:created xsi:type="dcterms:W3CDTF">2013-04-30T11:44:05Z</dcterms:created>
  <dcterms:modified xsi:type="dcterms:W3CDTF">2013-04-30T17:48:26Z</dcterms:modified>
  <cp:category>2010 global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TC018813579991</vt:lpwstr>
  </property>
</Properties>
</file>