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8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7" r:id="rId10"/>
    <p:sldId id="266" r:id="rId11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107" d="100"/>
          <a:sy n="107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7" name="Obdĺžni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2" name="Zástupný symbol päty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sk-SK"/>
          </a:p>
        </p:txBody>
      </p:sp>
      <p:sp>
        <p:nvSpPr>
          <p:cNvPr id="16" name="Zástupný symbol tex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8" name="Obdĺžni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1" name="Obdĺžni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DEF62E-754D-48E1-BA33-74280CE9AD9B}" type="datetimeFigureOut">
              <a:rPr lang="sk-SK" smtClean="0"/>
              <a:pPr/>
              <a:t>12. 5. 2013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3EEDDCC-3C11-45BB-A499-A532B84E73D5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1871663" y="4845050"/>
            <a:ext cx="5400675" cy="455613"/>
          </a:xfrm>
        </p:spPr>
        <p:txBody>
          <a:bodyPr>
            <a:normAutofit/>
          </a:bodyPr>
          <a:lstStyle/>
          <a:p>
            <a:pPr marL="0" indent="0" algn="ctr">
              <a:buFont typeface="Symbol" pitchFamily="18" charset="2"/>
              <a:buNone/>
              <a:defRPr/>
            </a:pPr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Ján </a:t>
            </a:r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Ivanecký*, Klemen </a:t>
            </a:r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Deželak, </a:t>
            </a:r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Gorazd </a:t>
            </a:r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Štumberger</a:t>
            </a:r>
            <a:endParaRPr lang="sl-SI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123" name="Naslov 1"/>
          <p:cNvSpPr>
            <a:spLocks noGrp="1"/>
          </p:cNvSpPr>
          <p:nvPr>
            <p:ph type="ctrTitle" idx="4294967295"/>
          </p:nvPr>
        </p:nvSpPr>
        <p:spPr>
          <a:xfrm>
            <a:off x="647700" y="2778125"/>
            <a:ext cx="7848600" cy="1927225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POSSIBILITIES </a:t>
            </a:r>
            <a:r>
              <a:rPr lang="en-US" sz="2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OF VIRTUAL POWER PLANT PARTICIPATION IN THE SLOVAKIAN ELECTRICITY MARKET</a:t>
            </a:r>
            <a:endParaRPr lang="sl-SI" sz="240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124" name="Slika 5" descr="logo-um-feri-hq.pn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r="66" b="34335"/>
          <a:stretch>
            <a:fillRect/>
          </a:stretch>
        </p:blipFill>
        <p:spPr bwMode="auto">
          <a:xfrm>
            <a:off x="793750" y="638895"/>
            <a:ext cx="2078038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Slika 6" descr="logo-um-feri-hq.png"/>
          <p:cNvPicPr>
            <a:picLocks noChangeAspect="1"/>
          </p:cNvPicPr>
          <p:nvPr/>
        </p:nvPicPr>
        <p:blipFill>
          <a:blip r:embed="rId2" cstate="print">
            <a:lum bright="-30000"/>
          </a:blip>
          <a:srcRect t="62259" r="179"/>
          <a:stretch>
            <a:fillRect/>
          </a:stretch>
        </p:blipFill>
        <p:spPr bwMode="auto">
          <a:xfrm>
            <a:off x="771525" y="1413595"/>
            <a:ext cx="24399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oljeZBesedilom 3"/>
          <p:cNvSpPr txBox="1"/>
          <p:nvPr/>
        </p:nvSpPr>
        <p:spPr>
          <a:xfrm>
            <a:off x="3420740" y="2437731"/>
            <a:ext cx="611981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l-SI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 Mednarodno posvetovanje Komunalna Energetika</a:t>
            </a:r>
          </a:p>
        </p:txBody>
      </p:sp>
      <p:sp>
        <p:nvSpPr>
          <p:cNvPr id="13" name="Podnaslov 2"/>
          <p:cNvSpPr txBox="1">
            <a:spLocks/>
          </p:cNvSpPr>
          <p:nvPr/>
        </p:nvSpPr>
        <p:spPr>
          <a:xfrm>
            <a:off x="1871663" y="6092825"/>
            <a:ext cx="5400675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Maribor, 15. maj 2013 </a:t>
            </a:r>
            <a:endParaRPr lang="sl-SI" sz="18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8" name="Picture 8" descr="C:\Users\Ernest\AppData\Local\Temp\komunalna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9977" y="1340768"/>
            <a:ext cx="811213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Raven povezovalnik 11"/>
          <p:cNvCxnSpPr/>
          <p:nvPr/>
        </p:nvCxnSpPr>
        <p:spPr>
          <a:xfrm>
            <a:off x="792163" y="4437063"/>
            <a:ext cx="755967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Pravokotnik 9"/>
          <p:cNvSpPr/>
          <p:nvPr/>
        </p:nvSpPr>
        <p:spPr>
          <a:xfrm>
            <a:off x="1259632" y="5445224"/>
            <a:ext cx="66967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*University 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Žilina, Department 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of Power Electrical Systems</a:t>
            </a: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Thank</a:t>
            </a:r>
            <a:r>
              <a:rPr lang="sk-SK" dirty="0" smtClean="0"/>
              <a:t> </a:t>
            </a:r>
            <a:r>
              <a:rPr lang="sk-SK" dirty="0" err="1" smtClean="0"/>
              <a:t>you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your</a:t>
            </a:r>
            <a:r>
              <a:rPr lang="sk-SK" dirty="0" smtClean="0"/>
              <a:t> </a:t>
            </a:r>
            <a:r>
              <a:rPr lang="sk-SK" dirty="0" err="1" smtClean="0"/>
              <a:t>attention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 err="1" smtClean="0"/>
              <a:t>Previous</a:t>
            </a:r>
            <a:r>
              <a:rPr lang="sk-SK" dirty="0" smtClean="0"/>
              <a:t> </a:t>
            </a:r>
            <a:r>
              <a:rPr lang="sk-SK" dirty="0" err="1" smtClean="0"/>
              <a:t>situation</a:t>
            </a:r>
            <a:r>
              <a:rPr lang="sk-SK" dirty="0" smtClean="0"/>
              <a:t> in Slovakia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 err="1" smtClean="0"/>
              <a:t>Regulation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EU- “20-20-20“  by </a:t>
            </a:r>
            <a:r>
              <a:rPr lang="sk-SK" dirty="0" err="1" smtClean="0"/>
              <a:t>the</a:t>
            </a:r>
            <a:r>
              <a:rPr lang="sk-SK" dirty="0" smtClean="0"/>
              <a:t> 2020</a:t>
            </a:r>
          </a:p>
          <a:p>
            <a:r>
              <a:rPr lang="sk-SK" dirty="0" err="1" smtClean="0"/>
              <a:t>Ministry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economy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SR – </a:t>
            </a:r>
            <a:r>
              <a:rPr lang="sk-SK" dirty="0" err="1" smtClean="0"/>
              <a:t>issued</a:t>
            </a:r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law</a:t>
            </a:r>
            <a:r>
              <a:rPr lang="sk-SK" dirty="0" smtClean="0"/>
              <a:t> 309 </a:t>
            </a:r>
            <a:r>
              <a:rPr lang="sk-SK" dirty="0" err="1" smtClean="0"/>
              <a:t>Z.z</a:t>
            </a:r>
            <a:r>
              <a:rPr lang="sk-SK" dirty="0" smtClean="0"/>
              <a:t>. </a:t>
            </a:r>
            <a:r>
              <a:rPr lang="sk-SK" dirty="0" err="1" smtClean="0"/>
              <a:t>about</a:t>
            </a:r>
            <a:r>
              <a:rPr lang="sk-SK" dirty="0" smtClean="0"/>
              <a:t> RES</a:t>
            </a:r>
          </a:p>
          <a:p>
            <a:r>
              <a:rPr lang="sk-SK" dirty="0" err="1" smtClean="0"/>
              <a:t>Subject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settlement</a:t>
            </a:r>
            <a:r>
              <a:rPr lang="sk-SK" dirty="0" smtClean="0"/>
              <a:t> – </a:t>
            </a:r>
            <a:r>
              <a:rPr lang="sk-SK" dirty="0" err="1" smtClean="0"/>
              <a:t>power</a:t>
            </a:r>
            <a:r>
              <a:rPr lang="sk-SK" dirty="0" smtClean="0"/>
              <a:t> </a:t>
            </a:r>
            <a:r>
              <a:rPr lang="sk-SK" dirty="0" err="1" smtClean="0"/>
              <a:t>plant</a:t>
            </a:r>
            <a:r>
              <a:rPr lang="sk-SK" dirty="0" smtClean="0"/>
              <a:t>.</a:t>
            </a:r>
          </a:p>
          <a:p>
            <a:r>
              <a:rPr lang="sk-SK" dirty="0" smtClean="0"/>
              <a:t>Main </a:t>
            </a:r>
            <a:r>
              <a:rPr lang="sk-SK" dirty="0" err="1" smtClean="0"/>
              <a:t>drawback</a:t>
            </a:r>
            <a:r>
              <a:rPr lang="sk-SK" dirty="0" smtClean="0"/>
              <a:t> in  </a:t>
            </a:r>
            <a:r>
              <a:rPr lang="sk-SK" dirty="0" err="1" smtClean="0"/>
              <a:t>law</a:t>
            </a:r>
            <a:r>
              <a:rPr lang="sk-SK" dirty="0" smtClean="0"/>
              <a:t> 309 </a:t>
            </a:r>
            <a:r>
              <a:rPr lang="sk-SK" dirty="0" err="1" smtClean="0"/>
              <a:t>Z.z</a:t>
            </a:r>
            <a:r>
              <a:rPr lang="sk-SK" dirty="0" smtClean="0"/>
              <a:t>.- </a:t>
            </a:r>
            <a:r>
              <a:rPr lang="sk-SK" dirty="0" err="1" smtClean="0"/>
              <a:t>P</a:t>
            </a:r>
            <a:r>
              <a:rPr lang="sk-SK" baseline="-25000" dirty="0" err="1" smtClean="0"/>
              <a:t>inst</a:t>
            </a:r>
            <a:r>
              <a:rPr lang="en-US" dirty="0" smtClean="0"/>
              <a:t> &lt; 4</a:t>
            </a:r>
            <a:r>
              <a:rPr lang="sk-SK" dirty="0" smtClean="0"/>
              <a:t>MW – no </a:t>
            </a:r>
            <a:r>
              <a:rPr lang="sk-SK" dirty="0" err="1" smtClean="0"/>
              <a:t>responsibility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deviation</a:t>
            </a:r>
            <a:r>
              <a:rPr lang="sk-SK" dirty="0" smtClean="0"/>
              <a:t> = </a:t>
            </a:r>
            <a:r>
              <a:rPr lang="sk-SK" dirty="0" err="1" smtClean="0"/>
              <a:t>Rapid</a:t>
            </a:r>
            <a:r>
              <a:rPr lang="sk-SK" dirty="0" smtClean="0"/>
              <a:t> </a:t>
            </a:r>
            <a:r>
              <a:rPr lang="sk-SK" dirty="0" err="1" smtClean="0"/>
              <a:t>penetration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PV </a:t>
            </a:r>
            <a:r>
              <a:rPr lang="sk-SK" dirty="0" err="1" smtClean="0"/>
              <a:t>plants</a:t>
            </a:r>
            <a:r>
              <a:rPr lang="sk-SK" dirty="0" smtClean="0"/>
              <a:t> </a:t>
            </a:r>
            <a:r>
              <a:rPr lang="sk-SK" dirty="0" err="1" smtClean="0"/>
              <a:t>into</a:t>
            </a:r>
            <a:r>
              <a:rPr lang="sk-SK" dirty="0" smtClean="0"/>
              <a:t> 22 </a:t>
            </a:r>
            <a:r>
              <a:rPr lang="sk-SK" dirty="0" err="1" smtClean="0"/>
              <a:t>kV</a:t>
            </a:r>
            <a:r>
              <a:rPr lang="sk-SK" dirty="0" smtClean="0"/>
              <a:t> </a:t>
            </a:r>
            <a:r>
              <a:rPr lang="sk-SK" dirty="0" err="1" smtClean="0"/>
              <a:t>voltage</a:t>
            </a:r>
            <a:r>
              <a:rPr lang="sk-SK" dirty="0" smtClean="0"/>
              <a:t> </a:t>
            </a:r>
            <a:r>
              <a:rPr lang="sk-SK" dirty="0" err="1" smtClean="0"/>
              <a:t>level</a:t>
            </a:r>
            <a:r>
              <a:rPr lang="sk-SK" dirty="0" smtClean="0"/>
              <a:t>, </a:t>
            </a:r>
            <a:r>
              <a:rPr lang="sk-SK" dirty="0" err="1" smtClean="0"/>
              <a:t>July</a:t>
            </a:r>
            <a:r>
              <a:rPr lang="sk-SK" dirty="0" smtClean="0"/>
              <a:t> 2011 (</a:t>
            </a:r>
            <a:r>
              <a:rPr lang="sk-SK" dirty="0" err="1" smtClean="0"/>
              <a:t>around</a:t>
            </a:r>
            <a:r>
              <a:rPr lang="en-US" dirty="0" smtClean="0"/>
              <a:t> total</a:t>
            </a:r>
            <a:r>
              <a:rPr lang="sk-SK" dirty="0" smtClean="0"/>
              <a:t> </a:t>
            </a:r>
            <a:r>
              <a:rPr lang="sk-SK" dirty="0" err="1" smtClean="0"/>
              <a:t>P</a:t>
            </a:r>
            <a:r>
              <a:rPr lang="sk-SK" baseline="-25000" dirty="0" err="1" smtClean="0"/>
              <a:t>inst</a:t>
            </a:r>
            <a:r>
              <a:rPr lang="sk-SK" dirty="0" smtClean="0"/>
              <a:t> = 480MW)</a:t>
            </a:r>
          </a:p>
          <a:p>
            <a:r>
              <a:rPr lang="sk-SK" dirty="0" err="1" smtClean="0"/>
              <a:t>Present</a:t>
            </a:r>
            <a:r>
              <a:rPr lang="sk-SK" dirty="0" smtClean="0"/>
              <a:t> state – </a:t>
            </a:r>
            <a:r>
              <a:rPr lang="sk-SK" dirty="0" err="1" smtClean="0"/>
              <a:t>P</a:t>
            </a:r>
            <a:r>
              <a:rPr lang="sk-SK" baseline="-25000" dirty="0" err="1" smtClean="0"/>
              <a:t>inst</a:t>
            </a:r>
            <a:r>
              <a:rPr lang="en-US" dirty="0" smtClean="0"/>
              <a:t> &lt; 100kW – stopped </a:t>
            </a:r>
            <a:r>
              <a:rPr lang="en-US" dirty="0" err="1" smtClean="0"/>
              <a:t>furher</a:t>
            </a:r>
            <a:r>
              <a:rPr lang="en-US" dirty="0" smtClean="0"/>
              <a:t> penetration of PV into medium voltage level.</a:t>
            </a:r>
            <a:endParaRPr lang="sk-SK" dirty="0" smtClean="0"/>
          </a:p>
          <a:p>
            <a:pPr>
              <a:buNone/>
            </a:pPr>
            <a:endParaRPr lang="sk-SK" dirty="0" smtClean="0"/>
          </a:p>
          <a:p>
            <a:pPr>
              <a:buNone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Direction of power flow.</a:t>
            </a:r>
          </a:p>
          <a:p>
            <a:r>
              <a:rPr lang="en-US" sz="4000" dirty="0" smtClean="0"/>
              <a:t>Necessity  for building backup power plants (conventional).</a:t>
            </a:r>
          </a:p>
          <a:p>
            <a:r>
              <a:rPr lang="en-US" sz="4000" dirty="0" smtClean="0"/>
              <a:t>Bottlenecks in some power lines.</a:t>
            </a:r>
          </a:p>
          <a:p>
            <a:r>
              <a:rPr lang="en-US" sz="4000" dirty="0" smtClean="0"/>
              <a:t>Voltage fluctuations in power system nodes.</a:t>
            </a:r>
            <a:endParaRPr lang="sk-SK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 to this? </a:t>
            </a:r>
            <a:r>
              <a:rPr lang="en-US" dirty="0" smtClean="0">
                <a:solidFill>
                  <a:srgbClr val="FF0000"/>
                </a:solidFill>
              </a:rPr>
              <a:t>Virtual Power Plant </a:t>
            </a:r>
            <a:r>
              <a:rPr lang="en-US" dirty="0" smtClean="0"/>
              <a:t>concept (VPP):</a:t>
            </a:r>
            <a:r>
              <a:rPr lang="en-US" sz="6600" dirty="0" smtClean="0"/>
              <a:t/>
            </a:r>
            <a:br>
              <a:rPr lang="en-US" sz="6600" dirty="0" smtClean="0"/>
            </a:br>
            <a:endParaRPr lang="sk-SK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587490" cy="393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Modelling</a:t>
            </a:r>
            <a:r>
              <a:rPr lang="en-US" dirty="0" smtClean="0"/>
              <a:t> of single sources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4800" dirty="0" smtClean="0"/>
              <a:t>Biomass power plant.</a:t>
            </a:r>
          </a:p>
          <a:p>
            <a:pPr>
              <a:buNone/>
            </a:pPr>
            <a:r>
              <a:rPr lang="en-US" sz="4800" dirty="0" smtClean="0"/>
              <a:t>Run-of-river power plant.</a:t>
            </a:r>
          </a:p>
          <a:p>
            <a:pPr>
              <a:buNone/>
            </a:pPr>
            <a:r>
              <a:rPr lang="en-US" sz="4800" dirty="0" smtClean="0"/>
              <a:t>Pumped hydro storage power plant.</a:t>
            </a:r>
          </a:p>
          <a:p>
            <a:pPr>
              <a:buNone/>
            </a:pPr>
            <a:r>
              <a:rPr lang="en-US" sz="4800" dirty="0" smtClean="0"/>
              <a:t>Non-controllable RES.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/>
          <a:lstStyle/>
          <a:p>
            <a:r>
              <a:rPr lang="en-US" dirty="0" smtClean="0"/>
              <a:t>Biomass power plant</a:t>
            </a:r>
            <a:endParaRPr lang="sk-SK" dirty="0"/>
          </a:p>
        </p:txBody>
      </p:sp>
      <p:pic>
        <p:nvPicPr>
          <p:cNvPr id="4097" name="Picture 1" descr="bio_effeciency_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08720"/>
            <a:ext cx="427482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bio_consumption_cu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57650"/>
            <a:ext cx="374046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bio_cost_curv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057650"/>
            <a:ext cx="374046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Participation of VPP </a:t>
            </a:r>
            <a:r>
              <a:rPr lang="sk-SK" dirty="0" smtClean="0"/>
              <a:t>i</a:t>
            </a:r>
            <a:r>
              <a:rPr lang="en-US" dirty="0" smtClean="0"/>
              <a:t>n different markets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Day ahead market,</a:t>
            </a:r>
          </a:p>
          <a:p>
            <a:r>
              <a:rPr lang="en-US" dirty="0" smtClean="0"/>
              <a:t>Ancillary service markets- secondary and tertiary.</a:t>
            </a:r>
          </a:p>
          <a:p>
            <a:pPr>
              <a:buNone/>
            </a:pPr>
            <a:r>
              <a:rPr lang="en-US" dirty="0" smtClean="0"/>
              <a:t>Inputs needed:</a:t>
            </a:r>
          </a:p>
          <a:p>
            <a:pPr>
              <a:buNone/>
            </a:pPr>
            <a:r>
              <a:rPr lang="en-US" dirty="0" smtClean="0"/>
              <a:t>Day ahead price forecast.</a:t>
            </a:r>
          </a:p>
          <a:p>
            <a:pPr>
              <a:buNone/>
            </a:pPr>
            <a:r>
              <a:rPr lang="en-US" dirty="0" smtClean="0"/>
              <a:t>Forecast of output power of non-controllable RES.</a:t>
            </a:r>
          </a:p>
          <a:p>
            <a:pPr>
              <a:buNone/>
            </a:pPr>
            <a:r>
              <a:rPr lang="en-US" dirty="0" smtClean="0"/>
              <a:t>Probabilities of calling up to provide individual ancillary service and their prices. </a:t>
            </a:r>
          </a:p>
          <a:p>
            <a:pPr>
              <a:buNone/>
            </a:pPr>
            <a:r>
              <a:rPr lang="en-US" dirty="0" smtClean="0"/>
              <a:t>Parameters of sources (cost functions, ramp-rates, minimum up and down times, start-up and shut-down costs,…)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formulation:</a:t>
            </a:r>
            <a:endParaRPr lang="sk-SK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23527" y="1989138"/>
          <a:ext cx="8568953" cy="792162"/>
        </p:xfrm>
        <a:graphic>
          <a:graphicData uri="http://schemas.openxmlformats.org/presentationml/2006/ole">
            <p:oleObj spid="_x0000_s2049" name="Equation" r:id="rId3" imgW="6019560" imgH="431640" progId="Equation.3">
              <p:embed/>
            </p:oleObj>
          </a:graphicData>
        </a:graphic>
      </p:graphicFrame>
      <p:sp>
        <p:nvSpPr>
          <p:cNvPr id="7" name="BlokTextu 6"/>
          <p:cNvSpPr txBox="1"/>
          <p:nvPr/>
        </p:nvSpPr>
        <p:spPr>
          <a:xfrm>
            <a:off x="683568" y="141277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Objective function:</a:t>
            </a:r>
            <a:endParaRPr lang="sk-SK" sz="2800" dirty="0"/>
          </a:p>
        </p:txBody>
      </p:sp>
      <p:sp>
        <p:nvSpPr>
          <p:cNvPr id="8" name="BlokTextu 7"/>
          <p:cNvSpPr txBox="1"/>
          <p:nvPr/>
        </p:nvSpPr>
        <p:spPr>
          <a:xfrm>
            <a:off x="683568" y="2852936"/>
            <a:ext cx="77048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Constraints:</a:t>
            </a:r>
          </a:p>
          <a:p>
            <a:pPr>
              <a:buFontTx/>
              <a:buChar char="-"/>
            </a:pPr>
            <a:r>
              <a:rPr lang="en-US" sz="2800" dirty="0" smtClean="0"/>
              <a:t>Energy balance </a:t>
            </a:r>
            <a:r>
              <a:rPr lang="sk-SK" sz="2800" dirty="0" err="1" smtClean="0"/>
              <a:t>equations</a:t>
            </a:r>
            <a:r>
              <a:rPr lang="en-US" sz="2800" dirty="0" smtClean="0"/>
              <a:t>.</a:t>
            </a:r>
          </a:p>
          <a:p>
            <a:pPr>
              <a:buFontTx/>
              <a:buChar char="-"/>
            </a:pPr>
            <a:r>
              <a:rPr lang="en-US" sz="2800" dirty="0" smtClean="0"/>
              <a:t>Market constraints (day ahead, secondary, tertiary).</a:t>
            </a:r>
          </a:p>
          <a:p>
            <a:pPr>
              <a:buFontTx/>
              <a:buChar char="-"/>
            </a:pPr>
            <a:r>
              <a:rPr lang="en-US" sz="2800" dirty="0" smtClean="0"/>
              <a:t>Logical status constraints.</a:t>
            </a:r>
          </a:p>
          <a:p>
            <a:pPr>
              <a:buFontTx/>
              <a:buChar char="-"/>
            </a:pPr>
            <a:r>
              <a:rPr lang="en-US" sz="2800" dirty="0" smtClean="0"/>
              <a:t>Ramp rate constraints.</a:t>
            </a:r>
          </a:p>
          <a:p>
            <a:pPr>
              <a:buFontTx/>
              <a:buChar char="-"/>
            </a:pPr>
            <a:r>
              <a:rPr lang="en-US" sz="2800" dirty="0" smtClean="0"/>
              <a:t>Minimum up and down time constraints.</a:t>
            </a:r>
          </a:p>
          <a:p>
            <a:pPr>
              <a:buFontTx/>
              <a:buChar char="-"/>
            </a:pPr>
            <a:r>
              <a:rPr lang="en-US" sz="2800" dirty="0" smtClean="0"/>
              <a:t>Accumulation constraints.</a:t>
            </a:r>
            <a:endParaRPr lang="sk-SK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Constraints</a:t>
            </a:r>
            <a:r>
              <a:rPr lang="sk-SK" dirty="0" smtClean="0"/>
              <a:t>: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balance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equation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sk-SK" dirty="0" smtClean="0"/>
          </a:p>
          <a:p>
            <a:pPr>
              <a:buNone/>
            </a:pP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Logical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status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equations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Ramp-rate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constraints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Accumulation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dirty="0" err="1" smtClean="0">
                <a:latin typeface="Times New Roman" pitchFamily="18" charset="0"/>
                <a:cs typeface="Times New Roman" pitchFamily="18" charset="0"/>
              </a:rPr>
              <a:t>constraints</a:t>
            </a: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sk-SK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785786" y="2143116"/>
          <a:ext cx="7289800" cy="571493"/>
        </p:xfrm>
        <a:graphic>
          <a:graphicData uri="http://schemas.openxmlformats.org/presentationml/2006/ole">
            <p:oleObj spid="_x0000_s24578" name="Rovnica" r:id="rId3" imgW="3492360" imgH="253800" progId="Equation.3">
              <p:embed/>
            </p:oleObj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785786" y="3214686"/>
          <a:ext cx="2652136" cy="500066"/>
        </p:xfrm>
        <a:graphic>
          <a:graphicData uri="http://schemas.openxmlformats.org/presentationml/2006/ole">
            <p:oleObj spid="_x0000_s24581" name="Rovnica" r:id="rId4" imgW="939800" imgH="228600" progId="Equation.3">
              <p:embed/>
            </p:oleObj>
          </a:graphicData>
        </a:graphic>
      </p:graphicFrame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3929058" y="3143248"/>
          <a:ext cx="3357586" cy="571504"/>
        </p:xfrm>
        <a:graphic>
          <a:graphicData uri="http://schemas.openxmlformats.org/presentationml/2006/ole">
            <p:oleObj spid="_x0000_s24583" name="Rovnica" r:id="rId5" imgW="1574800" imgH="241300" progId="Equation.3">
              <p:embed/>
            </p:oleObj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714348" y="4429132"/>
          <a:ext cx="8001056" cy="857256"/>
        </p:xfrm>
        <a:graphic>
          <a:graphicData uri="http://schemas.openxmlformats.org/presentationml/2006/ole">
            <p:oleObj spid="_x0000_s24585" name="Rovnica" r:id="rId6" imgW="3974760" imgH="393480" progId="Equation.3">
              <p:embed/>
            </p:oleObj>
          </a:graphicData>
        </a:graphic>
      </p:graphicFrame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714348" y="5929330"/>
          <a:ext cx="4835525" cy="500063"/>
        </p:xfrm>
        <a:graphic>
          <a:graphicData uri="http://schemas.openxmlformats.org/presentationml/2006/ole">
            <p:oleObj spid="_x0000_s24586" name="Rovnica" r:id="rId7" imgW="248904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Mediá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1099</TotalTime>
  <Words>321</Words>
  <Application>Microsoft Office PowerPoint</Application>
  <PresentationFormat>Diaprojekcija na zaslonu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2</vt:i4>
      </vt:variant>
      <vt:variant>
        <vt:lpstr>Naslovi diapozitivov</vt:lpstr>
      </vt:variant>
      <vt:variant>
        <vt:i4>10</vt:i4>
      </vt:variant>
    </vt:vector>
  </HeadingPairs>
  <TitlesOfParts>
    <vt:vector size="13" baseType="lpstr">
      <vt:lpstr>Medián</vt:lpstr>
      <vt:lpstr>Equation</vt:lpstr>
      <vt:lpstr>Rovnica</vt:lpstr>
      <vt:lpstr>POSSIBILITIES OF VIRTUAL POWER PLANT PARTICIPATION IN THE SLOVAKIAN ELECTRICITY MARKET</vt:lpstr>
      <vt:lpstr>Previous situation in Slovakia</vt:lpstr>
      <vt:lpstr>Consequences</vt:lpstr>
      <vt:lpstr>Solution to this? Virtual Power Plant concept (VPP): </vt:lpstr>
      <vt:lpstr>Modelling of single sources</vt:lpstr>
      <vt:lpstr>Biomass power plant</vt:lpstr>
      <vt:lpstr>Participation of VPP in different markets</vt:lpstr>
      <vt:lpstr>Problem formulation:</vt:lpstr>
      <vt:lpstr>Constraints: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Optimal scheduling of Renewable Energy sources within Virtual Power Plant</dc:title>
  <dc:creator>Ivanecky</dc:creator>
  <cp:lastModifiedBy>KlemenD</cp:lastModifiedBy>
  <cp:revision>88</cp:revision>
  <dcterms:created xsi:type="dcterms:W3CDTF">2013-04-05T06:54:37Z</dcterms:created>
  <dcterms:modified xsi:type="dcterms:W3CDTF">2013-05-12T16:55:02Z</dcterms:modified>
</cp:coreProperties>
</file>