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6" r:id="rId1"/>
  </p:sldMasterIdLst>
  <p:notesMasterIdLst>
    <p:notesMasterId r:id="rId16"/>
  </p:notesMasterIdLst>
  <p:handoutMasterIdLst>
    <p:handoutMasterId r:id="rId17"/>
  </p:handoutMasterIdLst>
  <p:sldIdLst>
    <p:sldId id="256" r:id="rId2"/>
    <p:sldId id="300" r:id="rId3"/>
    <p:sldId id="302" r:id="rId4"/>
    <p:sldId id="303" r:id="rId5"/>
    <p:sldId id="304" r:id="rId6"/>
    <p:sldId id="305" r:id="rId7"/>
    <p:sldId id="301" r:id="rId8"/>
    <p:sldId id="306" r:id="rId9"/>
    <p:sldId id="307" r:id="rId10"/>
    <p:sldId id="299" r:id="rId11"/>
    <p:sldId id="297" r:id="rId12"/>
    <p:sldId id="298" r:id="rId13"/>
    <p:sldId id="308" r:id="rId14"/>
    <p:sldId id="296" r:id="rId15"/>
  </p:sldIdLst>
  <p:sldSz cx="9144000" cy="6858000" type="screen4x3"/>
  <p:notesSz cx="9994900" cy="6867525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9" autoAdjust="0"/>
    <p:restoredTop sz="99842" autoAdjust="0"/>
  </p:normalViewPr>
  <p:slideViewPr>
    <p:cSldViewPr snapToGrid="0" snapToObjects="1">
      <p:cViewPr varScale="1">
        <p:scale>
          <a:sx n="146" d="100"/>
          <a:sy n="146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30588" cy="343216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61099" y="0"/>
            <a:ext cx="4332195" cy="343216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485C61B1-F70E-AF4B-96A5-A660AD1A02E2}" type="datetime1">
              <a:rPr lang="sl-SI" smtClean="0"/>
              <a:t>15. 05. 13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522706"/>
            <a:ext cx="4330588" cy="34321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61099" y="6522706"/>
            <a:ext cx="4332195" cy="34321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84400972-B7DC-B441-87B9-938E3ABCC2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203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30588" cy="343216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61099" y="0"/>
            <a:ext cx="4332195" cy="343216"/>
          </a:xfrm>
          <a:prstGeom prst="rect">
            <a:avLst/>
          </a:prstGeom>
        </p:spPr>
        <p:txBody>
          <a:bodyPr vert="horz" lIns="92482" tIns="46241" rIns="92482" bIns="46241" rtlCol="0"/>
          <a:lstStyle>
            <a:lvl1pPr algn="r">
              <a:defRPr sz="1200"/>
            </a:lvl1pPr>
          </a:lstStyle>
          <a:p>
            <a:fld id="{15F6DF2E-E4E0-5249-8385-31FA5D509B6F}" type="datetime1">
              <a:rPr lang="sl-SI" smtClean="0"/>
              <a:t>15. 05. 13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79775" y="514350"/>
            <a:ext cx="3435350" cy="2576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2" tIns="46241" rIns="92482" bIns="4624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9490" y="3262155"/>
            <a:ext cx="7995920" cy="3090547"/>
          </a:xfrm>
          <a:prstGeom prst="rect">
            <a:avLst/>
          </a:prstGeom>
        </p:spPr>
        <p:txBody>
          <a:bodyPr vert="horz" lIns="92482" tIns="46241" rIns="92482" bIns="46241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22706"/>
            <a:ext cx="4330588" cy="34321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61099" y="6522706"/>
            <a:ext cx="4332195" cy="343216"/>
          </a:xfrm>
          <a:prstGeom prst="rect">
            <a:avLst/>
          </a:prstGeom>
        </p:spPr>
        <p:txBody>
          <a:bodyPr vert="horz" lIns="92482" tIns="46241" rIns="92482" bIns="46241" rtlCol="0" anchor="b"/>
          <a:lstStyle>
            <a:lvl1pPr algn="r">
              <a:defRPr sz="1200"/>
            </a:lvl1pPr>
          </a:lstStyle>
          <a:p>
            <a:fld id="{C66BF142-4713-374C-B829-4903A810FA8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685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BF142-4713-374C-B829-4903A810FA8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40FDD-A760-6943-9809-8D6B32E3DBFF}" type="datetime1">
              <a:rPr lang="sl-SI" smtClean="0"/>
              <a:t>15. 05. 13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859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FA15C-77AF-B143-95BA-7895D7A43C3E}" type="datetime1">
              <a:rPr lang="sl-SI" smtClean="0"/>
              <a:t>15. 05. 13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89608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964F-AFD6-6A44-898B-145F7D41519A}" type="datetime1">
              <a:rPr lang="sl-SI" smtClean="0"/>
              <a:t>15. 05. 13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2688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EF228-63F8-AE43-8148-9B7C116F0559}" type="datetime1">
              <a:rPr lang="sl-SI" smtClean="0"/>
              <a:t>15. 05. 13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9" name="Ograda vsebine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Ograda vsebine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11460-2A46-7642-935E-A3E9061B4F50}" type="datetime1">
              <a:rPr lang="sl-SI" smtClean="0"/>
              <a:t>15. 05. 13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11" name="Ograda vsebine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Ograda vsebine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Ograda besedila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Ograda besedila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grada datum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4A6211B-D542-6943-8BF7-A2463F243883}" type="datetime1">
              <a:rPr lang="sl-SI" smtClean="0"/>
              <a:t>15. 05. 13</a:t>
            </a:fld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sl-SI"/>
          </a:p>
        </p:txBody>
      </p:sp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73F1-D8E9-7041-A984-A2E9E5DE2D53}" type="datetime1">
              <a:rPr lang="sl-SI" smtClean="0"/>
              <a:t>15. 05. 13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724"/>
            <a:ext cx="8229600" cy="95091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972C3-BF7A-5F46-B84C-46253D4E5CB6}" type="datetime1">
              <a:rPr lang="sl-SI" smtClean="0"/>
              <a:t>15. 05. 13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0" y="0"/>
            <a:ext cx="8207375" cy="468313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defPPr>
              <a:defRPr lang="sl-SI"/>
            </a:defPPr>
            <a:lvl1pPr marL="0" algn="l" defTabSz="914400" rtl="0" eaLnBrk="1" latinLnBrk="0" hangingPunct="1">
              <a:defRPr sz="2400" kern="120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/>
              <a:t>Komunalna energetika </a:t>
            </a:r>
            <a:r>
              <a:rPr lang="fr-FR" sz="2000" dirty="0" smtClean="0"/>
              <a:t>’</a:t>
            </a:r>
            <a:r>
              <a:rPr lang="en-US" sz="2000" dirty="0" smtClean="0"/>
              <a:t>13</a:t>
            </a:r>
            <a:r>
              <a:rPr lang="en-US" sz="2000" baseline="0" dirty="0" smtClean="0"/>
              <a:t> </a:t>
            </a:r>
            <a:r>
              <a:rPr lang="en-US" sz="2000" dirty="0" smtClean="0"/>
              <a:t>–</a:t>
            </a:r>
            <a:r>
              <a:rPr lang="en-US" sz="2000" baseline="0" dirty="0" smtClean="0"/>
              <a:t> Parametri ekonomike fotonapetostnih sistemov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39274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FF9CE-8BDE-D640-8C07-96B167219B7A}" type="datetime1">
              <a:rPr lang="sl-SI" smtClean="0"/>
              <a:t>15. 05. 13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0" y="0"/>
            <a:ext cx="8207375" cy="468313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defPPr>
              <a:defRPr lang="sl-SI"/>
            </a:defPPr>
            <a:lvl1pPr marL="0" algn="l" defTabSz="914400" rtl="0" eaLnBrk="1" latinLnBrk="0" hangingPunct="1">
              <a:defRPr sz="2400" kern="120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/>
              <a:t>Komunalna energetika </a:t>
            </a:r>
            <a:r>
              <a:rPr lang="fr-FR" sz="2000" dirty="0" smtClean="0"/>
              <a:t>’</a:t>
            </a:r>
            <a:r>
              <a:rPr lang="en-US" sz="2000" dirty="0" smtClean="0"/>
              <a:t>13</a:t>
            </a:r>
            <a:r>
              <a:rPr lang="en-US" sz="2000" baseline="0" dirty="0" smtClean="0"/>
              <a:t> </a:t>
            </a:r>
            <a:r>
              <a:rPr lang="en-US" sz="2000" dirty="0" smtClean="0"/>
              <a:t>–</a:t>
            </a:r>
            <a:r>
              <a:rPr lang="en-US" sz="2000" baseline="0" dirty="0" smtClean="0"/>
              <a:t> Parametri ekonomike fotonapetostnih sistemov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75327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6724"/>
            <a:ext cx="8229600" cy="95091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23AE5-5658-EA46-A417-D2AAD31044CF}" type="datetime1">
              <a:rPr lang="sl-SI" smtClean="0"/>
              <a:t>15. 05. 13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0" y="0"/>
            <a:ext cx="8207375" cy="468313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defPPr>
              <a:defRPr lang="sl-SI"/>
            </a:defPPr>
            <a:lvl1pPr marL="0" algn="l" defTabSz="914400" rtl="0" eaLnBrk="1" latinLnBrk="0" hangingPunct="1">
              <a:defRPr sz="2400" kern="120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/>
              <a:t>Komunalna energetika </a:t>
            </a:r>
            <a:r>
              <a:rPr lang="fr-FR" sz="2000" dirty="0" smtClean="0"/>
              <a:t>’</a:t>
            </a:r>
            <a:r>
              <a:rPr lang="en-US" sz="2000" dirty="0" smtClean="0"/>
              <a:t>13</a:t>
            </a:r>
            <a:r>
              <a:rPr lang="en-US" sz="2000" baseline="0" dirty="0" smtClean="0"/>
              <a:t> </a:t>
            </a:r>
            <a:r>
              <a:rPr lang="en-US" sz="2000" dirty="0" smtClean="0"/>
              <a:t>–</a:t>
            </a:r>
            <a:r>
              <a:rPr lang="en-US" sz="2000" baseline="0" dirty="0" smtClean="0"/>
              <a:t> Parametri ekonomike fotonapetostnih sistemov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23640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F5B58-DF46-8E48-B056-6392A587DA18}" type="datetime1">
              <a:rPr lang="sl-SI" smtClean="0"/>
              <a:t>15. 05. 13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53766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8312"/>
            <a:ext cx="8229600" cy="949325"/>
          </a:xfrm>
        </p:spPr>
        <p:txBody>
          <a:bodyPr/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26208-A62E-C64B-8010-B447BE5CC777}" type="datetime1">
              <a:rPr lang="sl-SI" smtClean="0"/>
              <a:t>15. 05. 13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0"/>
            <a:ext cx="8207375" cy="468313"/>
          </a:xfrm>
          <a:prstGeom prst="rect">
            <a:avLst/>
          </a:prstGeom>
          <a:solidFill>
            <a:srgbClr val="006A8E"/>
          </a:solidFill>
        </p:spPr>
        <p:txBody>
          <a:bodyPr vert="horz" lIns="91440" tIns="45720" rIns="91440" bIns="45720" rtlCol="0" anchor="ctr"/>
          <a:lstStyle>
            <a:defPPr>
              <a:defRPr lang="sl-SI"/>
            </a:defPPr>
            <a:lvl1pPr marL="0" algn="l" defTabSz="914400" rtl="0" eaLnBrk="1" latinLnBrk="0" hangingPunct="1">
              <a:defRPr sz="2400" kern="120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 smtClean="0"/>
              <a:t>Komunalna energetika </a:t>
            </a:r>
            <a:r>
              <a:rPr lang="fr-FR" sz="2000" dirty="0" smtClean="0"/>
              <a:t>’</a:t>
            </a:r>
            <a:r>
              <a:rPr lang="en-US" sz="2000" dirty="0" smtClean="0"/>
              <a:t>13</a:t>
            </a:r>
            <a:r>
              <a:rPr lang="en-US" sz="2000" baseline="0" dirty="0" smtClean="0"/>
              <a:t> </a:t>
            </a:r>
            <a:r>
              <a:rPr lang="en-US" sz="2000" dirty="0" smtClean="0"/>
              <a:t>–</a:t>
            </a:r>
            <a:r>
              <a:rPr lang="en-US" sz="2000" baseline="0" dirty="0" smtClean="0"/>
              <a:t> Parametri ekonomike fotonapetostnih sistemov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87309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FA3F8-3460-4A44-853D-7D0CACB58F9C}" type="datetime1">
              <a:rPr lang="sl-SI" smtClean="0"/>
              <a:t>15. 05. 13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188780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402F8-6D8D-2846-A63E-F62E873C8A90}" type="datetime1">
              <a:rPr lang="sl-SI" smtClean="0"/>
              <a:t>15. 05. 13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89454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E59ED-03C3-3642-B44C-080D18A32497}" type="datetime1">
              <a:rPr lang="sl-SI" smtClean="0"/>
              <a:t>15. 05. 13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8928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35FD6-4F85-CD47-9EF0-BD37206DDF50}" type="datetime1">
              <a:rPr lang="sl-SI" smtClean="0"/>
              <a:t>15. 05. 13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482B2-033D-4E81-A11F-9B3E7DB35338}" type="slidenum">
              <a:rPr lang="sl-SI" smtClean="0"/>
              <a:pPr/>
              <a:t>‹#›</a:t>
            </a:fld>
            <a:endParaRPr lang="sl-SI" dirty="0"/>
          </a:p>
        </p:txBody>
      </p:sp>
      <p:sp>
        <p:nvSpPr>
          <p:cNvPr id="12" name="Slide Number Placeholder 5"/>
          <p:cNvSpPr txBox="1">
            <a:spLocks/>
          </p:cNvSpPr>
          <p:nvPr/>
        </p:nvSpPr>
        <p:spPr>
          <a:xfrm>
            <a:off x="8162925" y="6381750"/>
            <a:ext cx="898525" cy="3921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sl-SI"/>
            </a:defPPr>
            <a:lvl1pPr marL="0" algn="r" defTabSz="914400" rtl="0" eaLnBrk="1" latinLnBrk="0" hangingPunct="1">
              <a:defRPr sz="2400" kern="1200">
                <a:solidFill>
                  <a:srgbClr val="006A8E"/>
                </a:solidFill>
                <a:latin typeface="Calibri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48EE96-311C-594E-BD0E-D373BC049E6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107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08" r:id="rId12"/>
    <p:sldLayoutId id="2147483809" r:id="rId13"/>
    <p:sldLayoutId id="2147483810" r:id="rId14"/>
    <p:sldLayoutId id="2147483814" r:id="rId15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21.png"/><Relationship Id="rId6" Type="http://schemas.openxmlformats.org/officeDocument/2006/relationships/package" Target="../embeddings/Microsoft_Word_Document2.docx"/><Relationship Id="rId7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3.docx"/><Relationship Id="rId4" Type="http://schemas.openxmlformats.org/officeDocument/2006/relationships/image" Target="../media/image24.png"/><Relationship Id="rId5" Type="http://schemas.openxmlformats.org/officeDocument/2006/relationships/package" Target="../embeddings/Microsoft_Word_Document4.docx"/><Relationship Id="rId6" Type="http://schemas.openxmlformats.org/officeDocument/2006/relationships/image" Target="../media/image25.png"/><Relationship Id="rId7" Type="http://schemas.openxmlformats.org/officeDocument/2006/relationships/package" Target="../embeddings/Microsoft_Word_Document5.docx"/><Relationship Id="rId8" Type="http://schemas.openxmlformats.org/officeDocument/2006/relationships/image" Target="../media/image2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45921"/>
            <a:ext cx="7772400" cy="1954530"/>
          </a:xfrm>
        </p:spPr>
        <p:txBody>
          <a:bodyPr>
            <a:normAutofit/>
          </a:bodyPr>
          <a:lstStyle/>
          <a:p>
            <a:r>
              <a:rPr lang="en-US" dirty="0" smtClean="0"/>
              <a:t>Parametri ekonomike fotonapetostnih sistemov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6080" y="4465320"/>
            <a:ext cx="8341360" cy="1752600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solidFill>
                  <a:schemeClr val="tx1"/>
                </a:solidFill>
              </a:rPr>
              <a:t>Sebastijan Seme</a:t>
            </a:r>
            <a:r>
              <a:rPr lang="en-US" sz="2200" baseline="30000" dirty="0" smtClean="0">
                <a:solidFill>
                  <a:schemeClr val="tx1"/>
                </a:solidFill>
              </a:rPr>
              <a:t>1</a:t>
            </a:r>
            <a:r>
              <a:rPr lang="en-US" sz="2200" dirty="0" smtClean="0">
                <a:solidFill>
                  <a:schemeClr val="tx1"/>
                </a:solidFill>
              </a:rPr>
              <a:t>, </a:t>
            </a:r>
            <a:r>
              <a:rPr lang="en-US" sz="2200" b="1" dirty="0" smtClean="0">
                <a:solidFill>
                  <a:schemeClr val="tx1"/>
                </a:solidFill>
              </a:rPr>
              <a:t>Katarina Dežan</a:t>
            </a:r>
            <a:r>
              <a:rPr lang="en-US" sz="2200" baseline="30000" dirty="0" smtClean="0">
                <a:solidFill>
                  <a:schemeClr val="tx1"/>
                </a:solidFill>
              </a:rPr>
              <a:t>2</a:t>
            </a:r>
            <a:r>
              <a:rPr lang="en-US" sz="2200" b="1" dirty="0" smtClean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in </a:t>
            </a:r>
            <a:r>
              <a:rPr lang="en-US" sz="2200" b="1" dirty="0" smtClean="0">
                <a:solidFill>
                  <a:schemeClr val="tx1"/>
                </a:solidFill>
              </a:rPr>
              <a:t>Gorazd Štumberger</a:t>
            </a:r>
            <a:r>
              <a:rPr lang="en-US" sz="2200" baseline="30000" dirty="0" smtClean="0">
                <a:solidFill>
                  <a:schemeClr val="tx1"/>
                </a:solidFill>
              </a:rPr>
              <a:t>2</a:t>
            </a:r>
            <a:endParaRPr lang="en-US" sz="2200" b="1" dirty="0" smtClean="0">
              <a:solidFill>
                <a:schemeClr val="tx1"/>
              </a:solidFill>
            </a:endParaRPr>
          </a:p>
          <a:p>
            <a:r>
              <a:rPr lang="en-US" sz="2200" dirty="0" smtClean="0"/>
              <a:t>Univerza v Mariboru,</a:t>
            </a:r>
          </a:p>
          <a:p>
            <a:r>
              <a:rPr lang="en-US" sz="2200" baseline="30000" dirty="0" smtClean="0"/>
              <a:t>1 </a:t>
            </a:r>
            <a:r>
              <a:rPr lang="en-US" sz="2200" dirty="0" smtClean="0"/>
              <a:t>Fakulteta za energetiko,</a:t>
            </a:r>
          </a:p>
          <a:p>
            <a:r>
              <a:rPr lang="en-US" sz="2200" baseline="30000" dirty="0" smtClean="0"/>
              <a:t>2 </a:t>
            </a:r>
            <a:r>
              <a:rPr lang="en-US" sz="2200" dirty="0" smtClean="0"/>
              <a:t>Fakulteta za elektrotehniko, računalništvo in informatiko</a:t>
            </a:r>
          </a:p>
        </p:txBody>
      </p:sp>
      <p:pic>
        <p:nvPicPr>
          <p:cNvPr id="6" name="Picture 5" descr="logo-um-fe-hq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1497" y="18952"/>
            <a:ext cx="2772503" cy="134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394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to sedanja vrednost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826" b="13641"/>
          <a:stretch/>
        </p:blipFill>
        <p:spPr>
          <a:xfrm>
            <a:off x="97688" y="532719"/>
            <a:ext cx="7057955" cy="623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07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Neto sedanja vrednost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565" y="1412603"/>
            <a:ext cx="3605806" cy="2700000"/>
          </a:xfrm>
          <a:prstGeom prst="rect">
            <a:avLst/>
          </a:prstGeom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1267865"/>
              </p:ext>
            </p:extLst>
          </p:nvPr>
        </p:nvGraphicFramePr>
        <p:xfrm>
          <a:off x="4665885" y="1412603"/>
          <a:ext cx="3605806" cy="27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4" imgW="2628900" imgH="1968500" progId="Word.Document.12">
                  <p:embed/>
                </p:oleObj>
              </mc:Choice>
              <mc:Fallback>
                <p:oleObj name="Document" r:id="rId4" imgW="2628900" imgH="196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65885" y="1412603"/>
                        <a:ext cx="3605806" cy="27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8340233"/>
              </p:ext>
            </p:extLst>
          </p:nvPr>
        </p:nvGraphicFramePr>
        <p:xfrm>
          <a:off x="2529211" y="4158000"/>
          <a:ext cx="3605806" cy="27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Document" r:id="rId6" imgW="2628900" imgH="1968500" progId="Word.Document.12">
                  <p:embed/>
                </p:oleObj>
              </mc:Choice>
              <mc:Fallback>
                <p:oleObj name="Document" r:id="rId6" imgW="2628900" imgH="196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529211" y="4158000"/>
                        <a:ext cx="3605806" cy="27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7503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Neto sedanja </a:t>
            </a:r>
            <a:r>
              <a:rPr lang="en-US" dirty="0" smtClean="0"/>
              <a:t>vrednost (po 25. letih)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901227"/>
              </p:ext>
            </p:extLst>
          </p:nvPr>
        </p:nvGraphicFramePr>
        <p:xfrm>
          <a:off x="4869401" y="1417637"/>
          <a:ext cx="3605806" cy="27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Document" r:id="rId3" imgW="2628900" imgH="1968500" progId="Word.Document.12">
                  <p:embed/>
                </p:oleObj>
              </mc:Choice>
              <mc:Fallback>
                <p:oleObj name="Document" r:id="rId3" imgW="2628900" imgH="196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69401" y="1417637"/>
                        <a:ext cx="3605806" cy="27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471316"/>
              </p:ext>
            </p:extLst>
          </p:nvPr>
        </p:nvGraphicFramePr>
        <p:xfrm>
          <a:off x="457200" y="1412603"/>
          <a:ext cx="3605806" cy="27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Document" r:id="rId5" imgW="2628900" imgH="1968500" progId="Word.Document.12">
                  <p:embed/>
                </p:oleObj>
              </mc:Choice>
              <mc:Fallback>
                <p:oleObj name="Document" r:id="rId5" imgW="2628900" imgH="196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7200" y="1412603"/>
                        <a:ext cx="3605806" cy="27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6423017"/>
              </p:ext>
            </p:extLst>
          </p:nvPr>
        </p:nvGraphicFramePr>
        <p:xfrm>
          <a:off x="2712125" y="4112603"/>
          <a:ext cx="3605806" cy="270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Document" r:id="rId7" imgW="2628900" imgH="1968500" progId="Word.Document.12">
                  <p:embed/>
                </p:oleObj>
              </mc:Choice>
              <mc:Fallback>
                <p:oleObj name="Document" r:id="rId7" imgW="2628900" imgH="1968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712125" y="4112603"/>
                        <a:ext cx="3605806" cy="270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24498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Zaključek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en-US" sz="2400" dirty="0" smtClean="0"/>
              <a:t>Prikazan pristop iskanja ekonomske upravičenosti v fotonapetostne sisteme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Pomembni: tehnični in finančni parametri vrednotenja</a:t>
            </a:r>
          </a:p>
          <a:p>
            <a:pPr>
              <a:lnSpc>
                <a:spcPct val="140000"/>
              </a:lnSpc>
            </a:pPr>
            <a:r>
              <a:rPr lang="en-US" sz="2400" dirty="0" smtClean="0"/>
              <a:t>Zagotovljen odkup ali obratovalna podpora - pomemben dejavnik ekonomske opravičenosti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74512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Thank you for your </a:t>
            </a:r>
            <a:r>
              <a:rPr lang="en-US" sz="3600" dirty="0" smtClean="0"/>
              <a:t>attention!</a:t>
            </a:r>
            <a:br>
              <a:rPr lang="en-US" sz="3600" dirty="0" smtClean="0"/>
            </a:br>
            <a:r>
              <a:rPr lang="en-US" sz="3600" dirty="0" smtClean="0"/>
              <a:t>Hvala za vašo pozornost!</a:t>
            </a:r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doc</a:t>
            </a:r>
            <a:r>
              <a:rPr lang="en-US" dirty="0">
                <a:solidFill>
                  <a:schemeClr val="tx1"/>
                </a:solidFill>
              </a:rPr>
              <a:t>. dr. Sebastijan Seme</a:t>
            </a:r>
          </a:p>
          <a:p>
            <a:r>
              <a:rPr lang="en-US" dirty="0" smtClean="0"/>
              <a:t>Univerza </a:t>
            </a:r>
            <a:r>
              <a:rPr lang="en-US" smtClean="0"/>
              <a:t>v Mariboru, </a:t>
            </a:r>
            <a:r>
              <a:rPr lang="en-US" dirty="0" smtClean="0"/>
              <a:t>Fakulteta za energetiko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8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Parametri vrednotenja </a:t>
            </a:r>
            <a:r>
              <a:rPr lang="en-US" dirty="0" smtClean="0"/>
              <a:t>investicije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1786"/>
          </a:xfrm>
        </p:spPr>
        <p:txBody>
          <a:bodyPr>
            <a:normAutofit/>
          </a:bodyPr>
          <a:lstStyle/>
          <a:p>
            <a:r>
              <a:rPr lang="en-US" dirty="0" smtClean="0"/>
              <a:t>Tehnični izračun</a:t>
            </a:r>
          </a:p>
          <a:p>
            <a:pPr lvl="1"/>
            <a:r>
              <a:rPr lang="en-US" sz="1800" dirty="0"/>
              <a:t>v</a:t>
            </a:r>
            <a:r>
              <a:rPr lang="en-US" sz="1800" dirty="0" smtClean="0"/>
              <a:t>rsta postavitve</a:t>
            </a:r>
            <a:endParaRPr lang="en-US" sz="1800" dirty="0" smtClean="0"/>
          </a:p>
          <a:p>
            <a:pPr lvl="1"/>
            <a:r>
              <a:rPr lang="en-US" sz="1800" dirty="0" smtClean="0"/>
              <a:t>velikost oz. inštalirana moč </a:t>
            </a:r>
          </a:p>
          <a:p>
            <a:pPr lvl="1"/>
            <a:r>
              <a:rPr lang="en-US" sz="1800" dirty="0" smtClean="0"/>
              <a:t>material uporabljene </a:t>
            </a:r>
            <a:r>
              <a:rPr lang="en-US" sz="1800" dirty="0" smtClean="0"/>
              <a:t>opreme</a:t>
            </a:r>
          </a:p>
          <a:p>
            <a:pPr lvl="1"/>
            <a:r>
              <a:rPr lang="en-US" sz="1800" dirty="0"/>
              <a:t>m</a:t>
            </a:r>
            <a:r>
              <a:rPr lang="en-US" sz="1800" dirty="0" smtClean="0"/>
              <a:t>eteorološki podatki</a:t>
            </a:r>
            <a:endParaRPr lang="en-US" sz="1800" dirty="0" smtClean="0"/>
          </a:p>
          <a:p>
            <a:pPr lvl="1"/>
            <a:r>
              <a:rPr lang="en-US" sz="1800" dirty="0" smtClean="0"/>
              <a:t>izplen proizvedene električne energije</a:t>
            </a:r>
          </a:p>
          <a:p>
            <a:r>
              <a:rPr lang="en-US" dirty="0" smtClean="0"/>
              <a:t>Finančni izračun </a:t>
            </a:r>
            <a:r>
              <a:rPr lang="en-US" dirty="0" smtClean="0"/>
              <a:t>parametrov vrednotenja </a:t>
            </a:r>
            <a:r>
              <a:rPr lang="en-US" dirty="0" smtClean="0"/>
              <a:t>investicije</a:t>
            </a:r>
          </a:p>
          <a:p>
            <a:pPr lvl="1"/>
            <a:r>
              <a:rPr lang="en-US" sz="1800" dirty="0"/>
              <a:t>odkupna cena električne energije</a:t>
            </a:r>
          </a:p>
          <a:p>
            <a:pPr lvl="1"/>
            <a:r>
              <a:rPr lang="en-US" sz="1800" dirty="0"/>
              <a:t>prihodki od prodaje električne energije</a:t>
            </a:r>
          </a:p>
          <a:p>
            <a:pPr lvl="1"/>
            <a:r>
              <a:rPr lang="en-US" sz="1800" dirty="0" smtClean="0"/>
              <a:t>začetni </a:t>
            </a:r>
            <a:r>
              <a:rPr lang="en-US" sz="1800" dirty="0" smtClean="0"/>
              <a:t>stroški investicije</a:t>
            </a:r>
          </a:p>
          <a:p>
            <a:pPr lvl="1"/>
            <a:r>
              <a:rPr lang="en-US" sz="1800" dirty="0" smtClean="0"/>
              <a:t>letni stroški vzdrževanja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2322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Tehnični izračun – vrsta postavitve, velikost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/>
          <a:srcRect l="9506"/>
          <a:stretch/>
        </p:blipFill>
        <p:spPr>
          <a:xfrm>
            <a:off x="583177" y="1348046"/>
            <a:ext cx="3406482" cy="2520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42052" y="1348046"/>
            <a:ext cx="3764444" cy="2520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/>
          <a:srcRect l="-1" r="-53"/>
          <a:stretch/>
        </p:blipFill>
        <p:spPr>
          <a:xfrm>
            <a:off x="583177" y="4080938"/>
            <a:ext cx="3361787" cy="252000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42051" y="4080938"/>
            <a:ext cx="3764445" cy="2520000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90251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Tehnični izračun - material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88" y="1253437"/>
            <a:ext cx="3589412" cy="2700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036516" y="14965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Izkoristek </a:t>
            </a:r>
            <a:r>
              <a:rPr lang="en-US" dirty="0"/>
              <a:t>fotonapetostnih modulov v odvisnosti od jakosti sončnega sevanja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88" y="4045786"/>
            <a:ext cx="3605294" cy="2700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036516" y="447608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Izkoristek </a:t>
            </a:r>
            <a:r>
              <a:rPr lang="en-US" dirty="0" err="1" smtClean="0"/>
              <a:t>razsmernika</a:t>
            </a:r>
            <a:r>
              <a:rPr lang="en-US" dirty="0" smtClean="0"/>
              <a:t> v </a:t>
            </a:r>
            <a:r>
              <a:rPr lang="en-US" dirty="0"/>
              <a:t>odvisnosti od </a:t>
            </a:r>
            <a:r>
              <a:rPr lang="en-US" dirty="0" smtClean="0"/>
              <a:t>moči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036516" y="226408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Predvideni je letni upada izkoristka fotonapetostnih modulov </a:t>
            </a:r>
            <a:r>
              <a:rPr lang="en-US" sz="1200" dirty="0">
                <a:solidFill>
                  <a:srgbClr val="FF0000"/>
                </a:solidFill>
              </a:rPr>
              <a:t>za </a:t>
            </a:r>
            <a:r>
              <a:rPr lang="en-US" sz="1200" dirty="0" smtClean="0">
                <a:solidFill>
                  <a:srgbClr val="FF0000"/>
                </a:solidFill>
              </a:rPr>
              <a:t>eno odstotno </a:t>
            </a:r>
            <a:r>
              <a:rPr lang="en-US" sz="1200" dirty="0">
                <a:solidFill>
                  <a:srgbClr val="FF0000"/>
                </a:solidFill>
              </a:rPr>
              <a:t>točko vsako leto do konca 20. leta, ko se </a:t>
            </a:r>
            <a:r>
              <a:rPr lang="en-US" sz="1200" dirty="0" smtClean="0">
                <a:solidFill>
                  <a:srgbClr val="FF0000"/>
                </a:solidFill>
              </a:rPr>
              <a:t>predvideni izkoristek ustali </a:t>
            </a:r>
            <a:r>
              <a:rPr lang="en-US" sz="1200" dirty="0">
                <a:solidFill>
                  <a:srgbClr val="FF0000"/>
                </a:solidFill>
              </a:rPr>
              <a:t>na ravni 80% </a:t>
            </a:r>
            <a:r>
              <a:rPr lang="en-US" sz="1200" dirty="0" smtClean="0">
                <a:solidFill>
                  <a:srgbClr val="FF0000"/>
                </a:solidFill>
              </a:rPr>
              <a:t>izkoristka prvega </a:t>
            </a:r>
            <a:r>
              <a:rPr lang="en-US" sz="1200" dirty="0">
                <a:solidFill>
                  <a:srgbClr val="FF0000"/>
                </a:solidFill>
              </a:rPr>
              <a:t>leta in traja do konca življenjske dobe </a:t>
            </a:r>
            <a:r>
              <a:rPr lang="en-US" sz="1200" dirty="0" smtClean="0">
                <a:solidFill>
                  <a:srgbClr val="FF0000"/>
                </a:solidFill>
              </a:rPr>
              <a:t>fotonapetostnih modulov.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87028" y="5166792"/>
            <a:ext cx="4693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Planirana je zamenjava </a:t>
            </a:r>
            <a:r>
              <a:rPr lang="en-US" sz="1200" dirty="0" err="1" smtClean="0">
                <a:solidFill>
                  <a:srgbClr val="FF0000"/>
                </a:solidFill>
              </a:rPr>
              <a:t>razsmernikov</a:t>
            </a:r>
            <a:r>
              <a:rPr lang="en-US" sz="1200" dirty="0" smtClean="0">
                <a:solidFill>
                  <a:srgbClr val="FF0000"/>
                </a:solidFill>
              </a:rPr>
              <a:t> po 10. letih obratovanja.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552825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Tehnični izračun – meteorološki podatki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561" y="1373794"/>
            <a:ext cx="3605806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561" y="4073794"/>
            <a:ext cx="3605806" cy="270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43099" y="17668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10. letno povprečje </a:t>
            </a:r>
            <a:r>
              <a:rPr lang="en-US" dirty="0" smtClean="0"/>
              <a:t>jakosti sončnega </a:t>
            </a:r>
            <a:r>
              <a:rPr lang="en-US" dirty="0"/>
              <a:t>sevanja na vodoravno površino v polurnih vrednostih</a:t>
            </a:r>
          </a:p>
        </p:txBody>
      </p:sp>
      <p:sp>
        <p:nvSpPr>
          <p:cNvPr id="7" name="Rectangle 6"/>
          <p:cNvSpPr/>
          <p:nvPr/>
        </p:nvSpPr>
        <p:spPr>
          <a:xfrm>
            <a:off x="4243099" y="45411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Jakost sončnega </a:t>
            </a:r>
            <a:r>
              <a:rPr lang="en-US" dirty="0"/>
              <a:t>sevanja na vodoravno površino </a:t>
            </a:r>
            <a:r>
              <a:rPr lang="en-US" dirty="0" smtClean="0"/>
              <a:t>za </a:t>
            </a:r>
            <a:r>
              <a:rPr lang="en-US" dirty="0"/>
              <a:t>15 dni </a:t>
            </a:r>
          </a:p>
        </p:txBody>
      </p:sp>
    </p:spTree>
    <p:extLst>
      <p:ext uri="{BB962C8B-B14F-4D97-AF65-F5344CB8AC3E}">
        <p14:creationId xmlns:p14="http://schemas.microsoft.com/office/powerpoint/2010/main" val="313867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Tehnični izračun- izplen proizvodnje el. energije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42337"/>
            <a:ext cx="3605806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8653" y="1226262"/>
            <a:ext cx="3605806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4929" y="4004203"/>
            <a:ext cx="3605806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22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Finančni izračun - zagotovljen odkup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731829" y="1766886"/>
            <a:ext cx="40832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Zagotovljen odkup ali obratovalna podpora </a:t>
            </a:r>
            <a:r>
              <a:rPr lang="en-US" dirty="0"/>
              <a:t>- </a:t>
            </a:r>
            <a:r>
              <a:rPr lang="en-US" dirty="0" smtClean="0"/>
              <a:t>Določanje višine </a:t>
            </a:r>
            <a:r>
              <a:rPr lang="en-US" dirty="0"/>
              <a:t>podpor </a:t>
            </a:r>
            <a:r>
              <a:rPr lang="en-US" dirty="0" smtClean="0"/>
              <a:t>električni </a:t>
            </a:r>
            <a:r>
              <a:rPr lang="en-US" dirty="0"/>
              <a:t>energiji proizvedeni iz OVE in SPTE in </a:t>
            </a:r>
            <a:r>
              <a:rPr lang="en-US" dirty="0" smtClean="0"/>
              <a:t>višine </a:t>
            </a:r>
            <a:r>
              <a:rPr lang="en-US" dirty="0"/>
              <a:t>podpor v letu </a:t>
            </a:r>
            <a:r>
              <a:rPr lang="en-US" dirty="0" smtClean="0"/>
              <a:t>2013*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31829" y="3133171"/>
            <a:ext cx="39549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* S spremembo Uredbe (Uradni list RS, š</a:t>
            </a:r>
            <a:r>
              <a:rPr lang="en-US" sz="1200" dirty="0" smtClean="0">
                <a:solidFill>
                  <a:srgbClr val="FF0000"/>
                </a:solidFill>
              </a:rPr>
              <a:t>t</a:t>
            </a:r>
            <a:r>
              <a:rPr lang="en-US" sz="1200" dirty="0">
                <a:solidFill>
                  <a:srgbClr val="FF0000"/>
                </a:solidFill>
              </a:rPr>
              <a:t>. 90/2012) so bili na novo </a:t>
            </a:r>
            <a:r>
              <a:rPr lang="en-US" sz="1200" dirty="0" smtClean="0">
                <a:solidFill>
                  <a:srgbClr val="FF0000"/>
                </a:solidFill>
              </a:rPr>
              <a:t>določeni referenčni stroški </a:t>
            </a:r>
            <a:r>
              <a:rPr lang="en-US" sz="1200" dirty="0">
                <a:solidFill>
                  <a:srgbClr val="FF0000"/>
                </a:solidFill>
              </a:rPr>
              <a:t>v decembru 2012. Nato se </a:t>
            </a:r>
            <a:r>
              <a:rPr lang="en-US" sz="1200" dirty="0" smtClean="0">
                <a:solidFill>
                  <a:srgbClr val="FF0000"/>
                </a:solidFill>
              </a:rPr>
              <a:t>referenčni stroški </a:t>
            </a:r>
            <a:r>
              <a:rPr lang="en-US" sz="1200" dirty="0">
                <a:solidFill>
                  <a:srgbClr val="FF0000"/>
                </a:solidFill>
              </a:rPr>
              <a:t>vsak mesec </a:t>
            </a:r>
            <a:r>
              <a:rPr lang="en-US" sz="1200" dirty="0" smtClean="0">
                <a:solidFill>
                  <a:srgbClr val="FF0000"/>
                </a:solidFill>
              </a:rPr>
              <a:t>znižujejo </a:t>
            </a:r>
            <a:r>
              <a:rPr lang="en-US" sz="1200" dirty="0">
                <a:solidFill>
                  <a:srgbClr val="FF0000"/>
                </a:solidFill>
              </a:rPr>
              <a:t>za 2%. Navedene </a:t>
            </a:r>
            <a:r>
              <a:rPr lang="en-US" sz="1200" dirty="0" smtClean="0">
                <a:solidFill>
                  <a:srgbClr val="FF0000"/>
                </a:solidFill>
              </a:rPr>
              <a:t>višine </a:t>
            </a:r>
            <a:r>
              <a:rPr lang="en-US" sz="1200" dirty="0">
                <a:solidFill>
                  <a:srgbClr val="FF0000"/>
                </a:solidFill>
              </a:rPr>
              <a:t>podpor so brez 5% dodatka za »interne« priklope za PV elektrarne do </a:t>
            </a:r>
            <a:r>
              <a:rPr lang="en-US" sz="1200" dirty="0" smtClean="0">
                <a:solidFill>
                  <a:srgbClr val="FF0000"/>
                </a:solidFill>
              </a:rPr>
              <a:t>vključno moči </a:t>
            </a:r>
            <a:r>
              <a:rPr lang="en-US" sz="1200" dirty="0">
                <a:solidFill>
                  <a:srgbClr val="FF0000"/>
                </a:solidFill>
              </a:rPr>
              <a:t>5 kW. Dodatek je bil uveden z isto spremembo Uredbe.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73" y="1509283"/>
            <a:ext cx="4504844" cy="291586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1284216"/>
            <a:ext cx="7508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EUR/MWh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249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059" y="466724"/>
            <a:ext cx="8733009" cy="9509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Finančni izračun – prihodki od prodaje el. energije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22" y="1290144"/>
            <a:ext cx="3605806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215" y="1356396"/>
            <a:ext cx="3605806" cy="27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81377" y="4056396"/>
            <a:ext cx="3605806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851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Finančni izračun – začetni stroški investicije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09" y="1191466"/>
            <a:ext cx="3605806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409" y="3908863"/>
            <a:ext cx="3605806" cy="2700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364874" y="156612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Začetni stroški investicije </a:t>
            </a:r>
            <a:r>
              <a:rPr lang="en-US" dirty="0"/>
              <a:t>na enoto inštalirane moči v odvisnosti od površine</a:t>
            </a:r>
          </a:p>
        </p:txBody>
      </p:sp>
      <p:sp>
        <p:nvSpPr>
          <p:cNvPr id="7" name="Rectangle 6"/>
          <p:cNvSpPr/>
          <p:nvPr/>
        </p:nvSpPr>
        <p:spPr>
          <a:xfrm>
            <a:off x="4364874" y="436560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Začetni stroški investicije </a:t>
            </a:r>
            <a:r>
              <a:rPr lang="en-US" dirty="0"/>
              <a:t>na enoto inštalirane moči v </a:t>
            </a:r>
            <a:r>
              <a:rPr lang="en-US" dirty="0" smtClean="0"/>
              <a:t>inštalirane moči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64874" y="5990193"/>
            <a:ext cx="39549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FF0000"/>
                </a:solidFill>
              </a:rPr>
              <a:t>* </a:t>
            </a:r>
            <a:r>
              <a:rPr lang="en-US" sz="1200" dirty="0" smtClean="0">
                <a:solidFill>
                  <a:srgbClr val="FF0000"/>
                </a:solidFill>
              </a:rPr>
              <a:t>Letni </a:t>
            </a:r>
            <a:r>
              <a:rPr lang="en-US" sz="1200" dirty="0">
                <a:solidFill>
                  <a:srgbClr val="FF0000"/>
                </a:solidFill>
              </a:rPr>
              <a:t>stroški </a:t>
            </a:r>
            <a:r>
              <a:rPr lang="en-US" sz="1200" dirty="0" smtClean="0">
                <a:solidFill>
                  <a:srgbClr val="FF0000"/>
                </a:solidFill>
              </a:rPr>
              <a:t>predstavljajo </a:t>
            </a:r>
            <a:r>
              <a:rPr lang="en-US" sz="1200" dirty="0">
                <a:solidFill>
                  <a:srgbClr val="FF0000"/>
                </a:solidFill>
              </a:rPr>
              <a:t>predvsem stroške letnega </a:t>
            </a:r>
            <a:r>
              <a:rPr lang="en-US" sz="1200" dirty="0" smtClean="0">
                <a:solidFill>
                  <a:srgbClr val="FF0000"/>
                </a:solidFill>
              </a:rPr>
              <a:t>vzdrževanja, zavarovanja in </a:t>
            </a:r>
            <a:r>
              <a:rPr lang="en-US" sz="1200" dirty="0">
                <a:solidFill>
                  <a:srgbClr val="FF0000"/>
                </a:solidFill>
              </a:rPr>
              <a:t>stroški zamenjave </a:t>
            </a:r>
            <a:r>
              <a:rPr lang="en-US" sz="1200" dirty="0" err="1">
                <a:solidFill>
                  <a:srgbClr val="FF0000"/>
                </a:solidFill>
              </a:rPr>
              <a:t>razsmerniških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komponent po 10. letih.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8899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2526</TotalTime>
  <Words>394</Words>
  <Application>Microsoft Macintosh PowerPoint</Application>
  <PresentationFormat>On-screen Show (4:3)</PresentationFormat>
  <Paragraphs>46</Paragraphs>
  <Slides>14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Document</vt:lpstr>
      <vt:lpstr>Parametri ekonomike fotonapetostnih sistemov</vt:lpstr>
      <vt:lpstr>Parametri vrednotenja investicije</vt:lpstr>
      <vt:lpstr>Tehnični izračun – vrsta postavitve, velikost</vt:lpstr>
      <vt:lpstr>Tehnični izračun - material </vt:lpstr>
      <vt:lpstr>Tehnični izračun – meteorološki podatki</vt:lpstr>
      <vt:lpstr>Tehnični izračun- izplen proizvodnje el. energije</vt:lpstr>
      <vt:lpstr>Finančni izračun - zagotovljen odkup</vt:lpstr>
      <vt:lpstr>Finančni izračun – prihodki od prodaje el. energije</vt:lpstr>
      <vt:lpstr>Finančni izračun – začetni stroški investicije</vt:lpstr>
      <vt:lpstr>PowerPoint Presentation</vt:lpstr>
      <vt:lpstr>Neto sedanja vrednost</vt:lpstr>
      <vt:lpstr>Neto sedanja vrednost (po 25. letih)</vt:lpstr>
      <vt:lpstr>Zaključek</vt:lpstr>
      <vt:lpstr>Thank you for your attention! Hvala za vašo pozornost!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Sebastijan Seme</dc:creator>
  <cp:lastModifiedBy>Sebastijan Seme</cp:lastModifiedBy>
  <cp:revision>230</cp:revision>
  <dcterms:created xsi:type="dcterms:W3CDTF">2013-03-20T15:25:28Z</dcterms:created>
  <dcterms:modified xsi:type="dcterms:W3CDTF">2013-05-15T03:48:28Z</dcterms:modified>
</cp:coreProperties>
</file>