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7"/>
  </p:notesMasterIdLst>
  <p:sldIdLst>
    <p:sldId id="256" r:id="rId2"/>
    <p:sldId id="410" r:id="rId3"/>
    <p:sldId id="409" r:id="rId4"/>
    <p:sldId id="411" r:id="rId5"/>
    <p:sldId id="412" r:id="rId6"/>
    <p:sldId id="413" r:id="rId7"/>
    <p:sldId id="414" r:id="rId8"/>
    <p:sldId id="415" r:id="rId9"/>
    <p:sldId id="416" r:id="rId10"/>
    <p:sldId id="417" r:id="rId11"/>
    <p:sldId id="418" r:id="rId12"/>
    <p:sldId id="419" r:id="rId13"/>
    <p:sldId id="420" r:id="rId14"/>
    <p:sldId id="421" r:id="rId15"/>
    <p:sldId id="422" r:id="rId16"/>
  </p:sldIdLst>
  <p:sldSz cx="9144000" cy="6858000" type="screen4x3"/>
  <p:notesSz cx="6858000" cy="9144000"/>
  <p:custDataLst>
    <p:tags r:id="rId18"/>
  </p:custDataLst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8E"/>
    <a:srgbClr val="FF0000"/>
    <a:srgbClr val="FF3399"/>
    <a:srgbClr val="66FFFF"/>
    <a:srgbClr val="A8F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06" autoAdjust="0"/>
    <p:restoredTop sz="90498" autoAdjust="0"/>
  </p:normalViewPr>
  <p:slideViewPr>
    <p:cSldViewPr>
      <p:cViewPr varScale="1">
        <p:scale>
          <a:sx n="67" d="100"/>
          <a:sy n="67" d="100"/>
        </p:scale>
        <p:origin x="4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1CA32-D5E6-424B-973B-9B18DCD07DC1}" type="datetimeFigureOut">
              <a:rPr lang="sl-SI" smtClean="0"/>
              <a:t>9.5.2017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005AA-E36C-4ECD-90C3-CD4E7714B90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5729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005AA-E36C-4ECD-90C3-CD4E7714B90F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41397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96649"/>
            <a:ext cx="2960250" cy="161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4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676" y="345825"/>
            <a:ext cx="116586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39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3395" y="6381328"/>
            <a:ext cx="898659" cy="392904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006A8E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4400"/>
            </a:lvl1pPr>
          </a:lstStyle>
          <a:p>
            <a:r>
              <a:rPr lang="en-US" smtClean="0"/>
              <a:t>Naslov strani</a:t>
            </a:r>
            <a:endParaRPr lang="sl-SI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8208000" cy="468000"/>
          </a:xfrm>
          <a:prstGeom prst="rect">
            <a:avLst/>
          </a:prstGeom>
          <a:solidFill>
            <a:srgbClr val="006A8E"/>
          </a:solidFill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Naslov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628800"/>
            <a:ext cx="777240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l-SI" smtClean="0"/>
              <a:t>Tekst</a:t>
            </a:r>
            <a:endParaRPr lang="en-US" smtClean="0"/>
          </a:p>
          <a:p>
            <a:pPr lvl="1"/>
            <a:r>
              <a:rPr lang="sl-SI" smtClean="0"/>
              <a:t>Druga raven</a:t>
            </a:r>
            <a:endParaRPr lang="en-US" smtClean="0"/>
          </a:p>
          <a:p>
            <a:pPr lvl="2"/>
            <a:r>
              <a:rPr lang="sl-SI" smtClean="0"/>
              <a:t>Tretja raven</a:t>
            </a:r>
            <a:endParaRPr lang="en-US" smtClean="0"/>
          </a:p>
          <a:p>
            <a:pPr lvl="3"/>
            <a:r>
              <a:rPr lang="sl-SI" smtClean="0"/>
              <a:t>Četrta raven</a:t>
            </a:r>
            <a:endParaRPr lang="en-US" smtClean="0"/>
          </a:p>
          <a:p>
            <a:pPr lvl="4"/>
            <a:r>
              <a:rPr lang="sl-SI" smtClean="0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346813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8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7770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318163" y="3244334"/>
            <a:ext cx="2507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0805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1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pic>
        <p:nvPicPr>
          <p:cNvPr id="11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8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2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8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8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13" name="Rectangle 12"/>
          <p:cNvSpPr/>
          <p:nvPr userDrawn="1"/>
        </p:nvSpPr>
        <p:spPr>
          <a:xfrm>
            <a:off x="3672000" y="6326666"/>
            <a:ext cx="18000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 smtClean="0">
                <a:solidFill>
                  <a:schemeClr val="accent5">
                    <a:lumMod val="50000"/>
                  </a:schemeClr>
                </a:solidFill>
              </a:rPr>
              <a:t>Laboratorij za energetiko</a:t>
            </a:r>
            <a:endParaRPr lang="sl-SI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80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68219"/>
            <a:ext cx="9144000" cy="295232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sl-SI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sl-SI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sl-SI" sz="4000" b="1" dirty="0"/>
              <a:t>NAČRTOVANJE UPRAVLJANJA Z ENERGIJO NA PRIMERU ELEKTRIČNE ENERGIJE </a:t>
            </a:r>
            <a:r>
              <a:rPr lang="sl-SI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sl-SI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sl-SI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sl-SI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sl-SI" sz="2800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0" y="5014851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400" dirty="0" smtClean="0"/>
              <a:t>Gorazd Štumberger</a:t>
            </a:r>
            <a:endParaRPr lang="sl-SI" sz="2400" dirty="0"/>
          </a:p>
          <a:p>
            <a:pPr algn="ctr"/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8751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EMS in avtomatizacija objekta (hiše, zgradbe, tovarne):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42493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Sistemi avtomatizacije (hiše, zgradbe, tovarne,…): </a:t>
            </a:r>
            <a:endParaRPr lang="sl-SI" sz="2800" dirty="0">
              <a:solidFill>
                <a:srgbClr val="006A8E"/>
              </a:solidFill>
            </a:endParaRP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a</a:t>
            </a:r>
            <a:r>
              <a:rPr lang="sl-SI" sz="2800" dirty="0" smtClean="0"/>
              <a:t>vtomatizacija (merilniki, krmilniki, aktuatorji);</a:t>
            </a:r>
            <a:endParaRPr lang="sl-SI" sz="2400" dirty="0" smtClean="0">
              <a:solidFill>
                <a:srgbClr val="006A8E"/>
              </a:solidFill>
            </a:endParaRP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u</a:t>
            </a:r>
            <a:r>
              <a:rPr lang="sl-SI" sz="2800" dirty="0" smtClean="0"/>
              <a:t>pravljanje na daljavo;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 smtClean="0"/>
              <a:t>spremljanje stanja in statistike.</a:t>
            </a:r>
            <a:endParaRPr lang="sl-SI" sz="2800" dirty="0"/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sl-SI" sz="2800" dirty="0" smtClean="0"/>
          </a:p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Sistemi za upravljanje z energijo: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s</a:t>
            </a:r>
            <a:r>
              <a:rPr lang="sl-SI" sz="2800" dirty="0" smtClean="0"/>
              <a:t>istemi avtomatizacije;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s</a:t>
            </a:r>
            <a:r>
              <a:rPr lang="sl-SI" sz="2800" dirty="0" smtClean="0"/>
              <a:t>posobnost samostojnega odločanja;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k</a:t>
            </a:r>
            <a:r>
              <a:rPr lang="sl-SI" sz="2800" dirty="0" smtClean="0"/>
              <a:t>oristi za lastnika.</a:t>
            </a:r>
          </a:p>
        </p:txBody>
      </p:sp>
    </p:spTree>
    <p:extLst>
      <p:ext uri="{BB962C8B-B14F-4D97-AF65-F5344CB8AC3E}">
        <p14:creationId xmlns:p14="http://schemas.microsoft.com/office/powerpoint/2010/main" val="51553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Razvoj in implementacija EMS: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Gibalo razvoja in implementacije EMS:</a:t>
            </a:r>
            <a:endParaRPr lang="sl-SI" sz="2800" dirty="0">
              <a:solidFill>
                <a:srgbClr val="006A8E"/>
              </a:solidFill>
            </a:endParaRP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 smtClean="0"/>
              <a:t>trgovci z energijo (bilančne skupine)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d</a:t>
            </a:r>
            <a:r>
              <a:rPr lang="sl-SI" sz="2400" dirty="0" smtClean="0">
                <a:solidFill>
                  <a:srgbClr val="006A8E"/>
                </a:solidFill>
              </a:rPr>
              <a:t>odatni zaslužki s fleksibilnostjo v časovnem intervalu pod 15 minut;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l</a:t>
            </a:r>
            <a:r>
              <a:rPr lang="sl-SI" sz="2800" dirty="0" smtClean="0"/>
              <a:t>astniki (H,B,F)EMS 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m</a:t>
            </a:r>
            <a:r>
              <a:rPr lang="sl-SI" sz="2400" dirty="0" smtClean="0">
                <a:solidFill>
                  <a:srgbClr val="006A8E"/>
                </a:solidFill>
              </a:rPr>
              <a:t>anjši stroški za energijo;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n</a:t>
            </a:r>
            <a:r>
              <a:rPr lang="sl-SI" sz="2400" dirty="0" smtClean="0">
                <a:solidFill>
                  <a:srgbClr val="006A8E"/>
                </a:solidFill>
              </a:rPr>
              <a:t>ivo udobja in varnosti;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m</a:t>
            </a:r>
            <a:r>
              <a:rPr lang="sl-SI" sz="2400" dirty="0" smtClean="0">
                <a:solidFill>
                  <a:srgbClr val="006A8E"/>
                </a:solidFill>
              </a:rPr>
              <a:t>ožnost dodatnih storitev (zaslužka);</a:t>
            </a:r>
            <a:endParaRPr lang="sl-SI" sz="2800" dirty="0" smtClean="0"/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 smtClean="0"/>
              <a:t>upravljalci prenosnega in distribucijskega omrežja </a:t>
            </a:r>
          </a:p>
          <a:p>
            <a:pPr marL="1371600" lvl="2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rgbClr val="006A8E"/>
                </a:solidFill>
              </a:rPr>
              <a:t>t</a:t>
            </a:r>
            <a:r>
              <a:rPr lang="sl-SI" sz="2400" dirty="0" smtClean="0">
                <a:solidFill>
                  <a:srgbClr val="006A8E"/>
                </a:solidFill>
              </a:rPr>
              <a:t>renutno v manjšem obsegu in pri večjih porabnikih.</a:t>
            </a:r>
          </a:p>
        </p:txBody>
      </p:sp>
    </p:spTree>
    <p:extLst>
      <p:ext uri="{BB962C8B-B14F-4D97-AF65-F5344CB8AC3E}">
        <p14:creationId xmlns:p14="http://schemas.microsoft.com/office/powerpoint/2010/main" val="363182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Modeli uporabe EMS: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66651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Z EMS upravlja ponudnik storitve (trgovec z energijo):</a:t>
            </a:r>
            <a:endParaRPr lang="sl-SI" sz="2800" dirty="0">
              <a:solidFill>
                <a:srgbClr val="006A8E"/>
              </a:solidFill>
            </a:endParaRP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l</a:t>
            </a:r>
            <a:r>
              <a:rPr lang="sl-SI" sz="2800" dirty="0" smtClean="0"/>
              <a:t>astniku se zmanjšajo stroški za energijo;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p</a:t>
            </a:r>
            <a:r>
              <a:rPr lang="sl-SI" sz="2800" dirty="0" smtClean="0"/>
              <a:t>onudnik storitve ima popoln nadzor nad EMS in vsemi napravami;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p</a:t>
            </a:r>
            <a:r>
              <a:rPr lang="sl-SI" sz="2800" dirty="0" smtClean="0"/>
              <a:t>roblem zasebnosti - popoln vpogled v dogajanje znotraj hiše ali doma (HEMS);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p</a:t>
            </a:r>
            <a:r>
              <a:rPr lang="sl-SI" sz="2800" dirty="0" smtClean="0"/>
              <a:t>onudnik  storitve maksimira svoje koristi. </a:t>
            </a:r>
          </a:p>
        </p:txBody>
      </p:sp>
    </p:spTree>
    <p:extLst>
      <p:ext uri="{BB962C8B-B14F-4D97-AF65-F5344CB8AC3E}">
        <p14:creationId xmlns:p14="http://schemas.microsoft.com/office/powerpoint/2010/main" val="167301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Modeli uporabe EMS: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6665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Z </a:t>
            </a:r>
            <a:r>
              <a:rPr lang="sl-SI" sz="2800" b="1" dirty="0">
                <a:solidFill>
                  <a:srgbClr val="006A8E"/>
                </a:solidFill>
              </a:rPr>
              <a:t>EMS upravlja </a:t>
            </a:r>
            <a:r>
              <a:rPr lang="sl-SI" sz="2800" b="1" dirty="0" smtClean="0">
                <a:solidFill>
                  <a:srgbClr val="006A8E"/>
                </a:solidFill>
              </a:rPr>
              <a:t>lastnik:</a:t>
            </a:r>
            <a:r>
              <a:rPr lang="sl-SI" sz="2800" b="1" dirty="0" smtClean="0"/>
              <a:t> 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 smtClean="0"/>
              <a:t>maksimiranje koristi za lastnika;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 smtClean="0"/>
              <a:t>popoln nadzor nad vsemi napravami in sistemi;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/>
              <a:t>z</a:t>
            </a:r>
            <a:r>
              <a:rPr lang="sl-SI" sz="2400" dirty="0" smtClean="0"/>
              <a:t>asebnost;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/>
              <a:t>p</a:t>
            </a:r>
            <a:r>
              <a:rPr lang="sl-SI" sz="2400" dirty="0" smtClean="0"/>
              <a:t>ogajanje z </a:t>
            </a:r>
            <a:r>
              <a:rPr lang="sl-SI" sz="2400" dirty="0" err="1" smtClean="0"/>
              <a:t>agregatorjem</a:t>
            </a:r>
            <a:r>
              <a:rPr lang="sl-SI" sz="2400" dirty="0" smtClean="0"/>
              <a:t>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/>
              <a:t>p</a:t>
            </a:r>
            <a:r>
              <a:rPr lang="sl-SI" sz="2400" dirty="0" smtClean="0"/>
              <a:t>rincip ponudbe in povpraševanja;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/>
              <a:t>p</a:t>
            </a:r>
            <a:r>
              <a:rPr lang="sl-SI" sz="2400" dirty="0" smtClean="0"/>
              <a:t>onujanje dodatnih storitev (lokalni viri in hranilniki energije);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 smtClean="0"/>
              <a:t>skoraj nujno za industrijske objekte.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323044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EMS v stavbah:</a:t>
            </a:r>
            <a:endParaRPr lang="sl-SI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79512" y="630325"/>
            <a:ext cx="8784976" cy="5751003"/>
            <a:chOff x="43787" y="54260"/>
            <a:chExt cx="8784976" cy="5751003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7308304" y="5805263"/>
              <a:ext cx="1224136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6984674" y="3645023"/>
              <a:ext cx="18440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l-SI" sz="1600" b="1" dirty="0" smtClean="0"/>
                <a:t>Pretok informacij</a:t>
              </a:r>
            </a:p>
            <a:p>
              <a:pPr algn="ctr"/>
              <a:r>
                <a:rPr lang="sl-SI" sz="1600" b="1" dirty="0" smtClean="0"/>
                <a:t>javno omrežje</a:t>
              </a:r>
              <a:endParaRPr lang="sl-SI" sz="16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28971" y="5347954"/>
              <a:ext cx="14797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600" b="1" dirty="0" smtClean="0"/>
                <a:t>Pretok energije</a:t>
              </a:r>
              <a:endParaRPr lang="sl-SI" sz="1600" b="1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7284664" y="4273536"/>
              <a:ext cx="1247776" cy="0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096236" y="4500408"/>
              <a:ext cx="16605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l-SI" sz="1600" b="1" dirty="0" smtClean="0"/>
                <a:t>Pretok informacij</a:t>
              </a:r>
            </a:p>
            <a:p>
              <a:pPr algn="ctr"/>
              <a:r>
                <a:rPr lang="sl-SI" sz="1600" b="1" dirty="0" smtClean="0"/>
                <a:t>zasebno omrežje </a:t>
              </a:r>
              <a:endParaRPr lang="sl-SI" sz="1600" b="1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7311280" y="5157191"/>
              <a:ext cx="1221160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le 12"/>
            <p:cNvSpPr/>
            <p:nvPr/>
          </p:nvSpPr>
          <p:spPr>
            <a:xfrm>
              <a:off x="192387" y="170675"/>
              <a:ext cx="1440160" cy="2565472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sl-SI" dirty="0" smtClean="0"/>
            </a:p>
            <a:p>
              <a:pPr algn="ctr"/>
              <a:endParaRPr lang="sl-SI" dirty="0"/>
            </a:p>
            <a:p>
              <a:pPr algn="ctr"/>
              <a:endParaRPr lang="sl-SI" dirty="0" smtClean="0"/>
            </a:p>
            <a:p>
              <a:pPr algn="ctr"/>
              <a:endParaRPr lang="sl-SI" dirty="0"/>
            </a:p>
            <a:p>
              <a:pPr algn="ctr"/>
              <a:endParaRPr lang="sl-SI" dirty="0" smtClean="0"/>
            </a:p>
            <a:p>
              <a:pPr algn="ctr"/>
              <a:r>
                <a:rPr lang="sl-SI" dirty="0" smtClean="0"/>
                <a:t>Omrežja:</a:t>
              </a:r>
            </a:p>
            <a:p>
              <a:pPr algn="ctr"/>
              <a:r>
                <a:rPr lang="sl-SI" dirty="0"/>
                <a:t>e</a:t>
              </a:r>
              <a:r>
                <a:rPr lang="sl-SI" dirty="0" smtClean="0"/>
                <a:t>lektrika</a:t>
              </a:r>
            </a:p>
            <a:p>
              <a:pPr algn="ctr"/>
              <a:r>
                <a:rPr lang="sl-SI" dirty="0"/>
                <a:t>p</a:t>
              </a:r>
              <a:r>
                <a:rPr lang="sl-SI" dirty="0" smtClean="0"/>
                <a:t>lin</a:t>
              </a:r>
            </a:p>
            <a:p>
              <a:pPr algn="ctr"/>
              <a:r>
                <a:rPr lang="sl-SI" dirty="0" smtClean="0"/>
                <a:t>toplota…</a:t>
              </a:r>
              <a:endParaRPr lang="sl-SI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79512" y="3573016"/>
              <a:ext cx="1440160" cy="2232247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sl-SI" dirty="0" smtClean="0"/>
                <a:t>Naprave</a:t>
              </a:r>
              <a:endParaRPr lang="sl-SI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635896" y="620688"/>
              <a:ext cx="2304256" cy="4320479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b="1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51520" y="4725144"/>
              <a:ext cx="1296144" cy="432048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dirty="0" smtClean="0"/>
                <a:t>Viri</a:t>
              </a:r>
              <a:endParaRPr lang="sl-SI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51520" y="4252448"/>
              <a:ext cx="1296144" cy="432048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dirty="0" smtClean="0"/>
                <a:t>Hranilniki</a:t>
              </a:r>
              <a:endParaRPr lang="sl-SI" dirty="0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51520" y="3717033"/>
              <a:ext cx="1296144" cy="432048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dirty="0" smtClean="0"/>
                <a:t>Porabniki</a:t>
              </a:r>
              <a:endParaRPr lang="sl-SI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32848" y="269952"/>
              <a:ext cx="1351571" cy="1358847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dirty="0" smtClean="0"/>
                <a:t>Dobavitelj energije</a:t>
              </a:r>
            </a:p>
            <a:p>
              <a:pPr algn="ctr"/>
              <a:endParaRPr lang="sl-SI" dirty="0" smtClean="0"/>
            </a:p>
            <a:p>
              <a:pPr algn="ctr"/>
              <a:r>
                <a:rPr lang="sl-SI" dirty="0" smtClean="0"/>
                <a:t>Upravljalec omrežja</a:t>
              </a:r>
              <a:endParaRPr lang="sl-SI" dirty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4067943" y="1124744"/>
              <a:ext cx="1475653" cy="1584176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sl-SI" dirty="0" smtClean="0"/>
                <a:t>Energy </a:t>
              </a:r>
            </a:p>
            <a:p>
              <a:pPr algn="ctr"/>
              <a:r>
                <a:rPr lang="sl-SI" dirty="0" smtClean="0"/>
                <a:t>Managemet</a:t>
              </a:r>
            </a:p>
            <a:p>
              <a:pPr algn="ctr"/>
              <a:r>
                <a:rPr lang="sl-SI" dirty="0" smtClean="0"/>
                <a:t>System</a:t>
              </a:r>
            </a:p>
            <a:p>
              <a:pPr algn="ctr"/>
              <a:r>
                <a:rPr lang="sl-SI" dirty="0" smtClean="0"/>
                <a:t>(EMS 1)</a:t>
              </a:r>
              <a:endParaRPr lang="sl-SI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283968" y="4293096"/>
              <a:ext cx="936104" cy="432048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b="1" dirty="0" smtClean="0"/>
                <a:t>EMS 2</a:t>
              </a:r>
              <a:endParaRPr lang="sl-SI" b="1" dirty="0"/>
            </a:p>
          </p:txBody>
        </p:sp>
        <p:sp>
          <p:nvSpPr>
            <p:cNvPr id="22" name="Rounded Rectangle 21"/>
            <p:cNvSpPr/>
            <p:nvPr/>
          </p:nvSpPr>
          <p:spPr>
            <a:xfrm rot="5400000">
              <a:off x="4431727" y="2976629"/>
              <a:ext cx="2983686" cy="432048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b="1" dirty="0" smtClean="0"/>
                <a:t>EM</a:t>
              </a:r>
              <a:r>
                <a:rPr lang="sl-SI" dirty="0" smtClean="0"/>
                <a:t>S vmesnik</a:t>
              </a:r>
              <a:endParaRPr lang="sl-SI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300192" y="1700808"/>
              <a:ext cx="1331640" cy="936104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b="1" dirty="0" smtClean="0"/>
                <a:t>Aktuatorji, Merilniki, Vmesniki</a:t>
              </a:r>
              <a:endParaRPr lang="sl-SI" b="1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3787" y="2839514"/>
              <a:ext cx="2880320" cy="576062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dirty="0" smtClean="0"/>
                <a:t>Merilni moduli in verige</a:t>
              </a:r>
              <a:endParaRPr lang="sl-SI" dirty="0"/>
            </a:p>
          </p:txBody>
        </p:sp>
        <p:cxnSp>
          <p:nvCxnSpPr>
            <p:cNvPr id="25" name="Shape 88"/>
            <p:cNvCxnSpPr>
              <a:endCxn id="17" idx="3"/>
            </p:cNvCxnSpPr>
            <p:nvPr/>
          </p:nvCxnSpPr>
          <p:spPr>
            <a:xfrm rot="5400000">
              <a:off x="1482095" y="3525932"/>
              <a:ext cx="1008110" cy="876971"/>
            </a:xfrm>
            <a:prstGeom prst="bentConnector2">
              <a:avLst/>
            </a:prstGeom>
            <a:ln w="5715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/>
            <p:nvPr/>
          </p:nvCxnSpPr>
          <p:spPr>
            <a:xfrm flipV="1">
              <a:off x="1619672" y="4211796"/>
              <a:ext cx="1813075" cy="1089412"/>
            </a:xfrm>
            <a:prstGeom prst="bentConnector3">
              <a:avLst>
                <a:gd name="adj1" fmla="val 78763"/>
              </a:avLst>
            </a:prstGeom>
            <a:ln w="381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/>
            <p:nvPr/>
          </p:nvCxnSpPr>
          <p:spPr>
            <a:xfrm>
              <a:off x="1619672" y="980728"/>
              <a:ext cx="1800200" cy="1224136"/>
            </a:xfrm>
            <a:prstGeom prst="bentConnector3">
              <a:avLst>
                <a:gd name="adj1" fmla="val 79277"/>
              </a:avLst>
            </a:prstGeom>
            <a:ln w="381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hape 141"/>
            <p:cNvCxnSpPr/>
            <p:nvPr/>
          </p:nvCxnSpPr>
          <p:spPr>
            <a:xfrm rot="16200000" flipH="1">
              <a:off x="1533686" y="2231721"/>
              <a:ext cx="706655" cy="508928"/>
            </a:xfrm>
            <a:prstGeom prst="bentConnector3">
              <a:avLst>
                <a:gd name="adj1" fmla="val 5580"/>
              </a:avLst>
            </a:prstGeom>
            <a:ln w="57150">
              <a:solidFill>
                <a:srgbClr val="C0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2924107" y="3140968"/>
              <a:ext cx="495765" cy="1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hape 168"/>
            <p:cNvCxnSpPr>
              <a:endCxn id="18" idx="3"/>
            </p:cNvCxnSpPr>
            <p:nvPr/>
          </p:nvCxnSpPr>
          <p:spPr>
            <a:xfrm rot="10800000" flipV="1">
              <a:off x="1547664" y="3428997"/>
              <a:ext cx="593812" cy="504059"/>
            </a:xfrm>
            <a:prstGeom prst="bentConnector3">
              <a:avLst>
                <a:gd name="adj1" fmla="val -260"/>
              </a:avLst>
            </a:prstGeom>
            <a:ln w="57150">
              <a:solidFill>
                <a:srgbClr val="C0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hape 170"/>
            <p:cNvCxnSpPr>
              <a:endCxn id="16" idx="3"/>
            </p:cNvCxnSpPr>
            <p:nvPr/>
          </p:nvCxnSpPr>
          <p:spPr>
            <a:xfrm rot="5400000">
              <a:off x="1374082" y="3602583"/>
              <a:ext cx="1512168" cy="1165003"/>
            </a:xfrm>
            <a:prstGeom prst="bentConnector2">
              <a:avLst/>
            </a:prstGeom>
            <a:ln w="57150">
              <a:solidFill>
                <a:srgbClr val="C0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4716016" y="2708920"/>
              <a:ext cx="0" cy="1584176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endCxn id="21" idx="1"/>
            </p:cNvCxnSpPr>
            <p:nvPr/>
          </p:nvCxnSpPr>
          <p:spPr>
            <a:xfrm>
              <a:off x="3851920" y="4509120"/>
              <a:ext cx="432048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/>
            <p:nvPr/>
          </p:nvCxnSpPr>
          <p:spPr>
            <a:xfrm flipV="1">
              <a:off x="3851920" y="2708919"/>
              <a:ext cx="504056" cy="432050"/>
            </a:xfrm>
            <a:prstGeom prst="bentConnector3">
              <a:avLst>
                <a:gd name="adj1" fmla="val 99604"/>
              </a:avLst>
            </a:prstGeom>
            <a:ln w="381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222"/>
            <p:cNvCxnSpPr/>
            <p:nvPr/>
          </p:nvCxnSpPr>
          <p:spPr>
            <a:xfrm rot="16200000" flipV="1">
              <a:off x="4680013" y="3104963"/>
              <a:ext cx="1440160" cy="648073"/>
            </a:xfrm>
            <a:prstGeom prst="bentConnector3">
              <a:avLst>
                <a:gd name="adj1" fmla="val -100"/>
              </a:avLst>
            </a:prstGeom>
            <a:ln w="28575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635897" y="620687"/>
              <a:ext cx="228767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l-SI" sz="1500" b="1" dirty="0" smtClean="0"/>
                <a:t>Balansiranje pretoka energije</a:t>
              </a:r>
              <a:endParaRPr lang="sl-SI" sz="1500" b="1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 flipV="1">
              <a:off x="6831359" y="1124743"/>
              <a:ext cx="1" cy="592388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/>
            <p:cNvCxnSpPr/>
            <p:nvPr/>
          </p:nvCxnSpPr>
          <p:spPr>
            <a:xfrm flipV="1">
              <a:off x="6156176" y="2636912"/>
              <a:ext cx="648072" cy="555741"/>
            </a:xfrm>
            <a:prstGeom prst="bentConnector3">
              <a:avLst>
                <a:gd name="adj1" fmla="val 99604"/>
              </a:avLst>
            </a:prstGeom>
            <a:ln w="28575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lbow Connector 38"/>
            <p:cNvCxnSpPr/>
            <p:nvPr/>
          </p:nvCxnSpPr>
          <p:spPr>
            <a:xfrm rot="5400000" flipH="1" flipV="1">
              <a:off x="5779555" y="1484783"/>
              <a:ext cx="2376265" cy="1656187"/>
            </a:xfrm>
            <a:prstGeom prst="bentConnector3">
              <a:avLst>
                <a:gd name="adj1" fmla="val 96"/>
              </a:avLst>
            </a:prstGeom>
            <a:ln w="28575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5211317" y="4522440"/>
              <a:ext cx="512811" cy="0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 rot="16200000">
              <a:off x="2159731" y="3032956"/>
              <a:ext cx="2952329" cy="432048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b="1" dirty="0" smtClean="0"/>
                <a:t>EMS vmesnik</a:t>
              </a:r>
              <a:endParaRPr lang="sl-SI" b="1" dirty="0"/>
            </a:p>
          </p:txBody>
        </p:sp>
        <p:sp>
          <p:nvSpPr>
            <p:cNvPr id="42" name="Left Brace 41"/>
            <p:cNvSpPr/>
            <p:nvPr/>
          </p:nvSpPr>
          <p:spPr>
            <a:xfrm rot="5400000">
              <a:off x="7160957" y="401335"/>
              <a:ext cx="294693" cy="1296144"/>
            </a:xfrm>
            <a:prstGeom prst="leftBrace">
              <a:avLst>
                <a:gd name="adj1" fmla="val 51323"/>
                <a:gd name="adj2" fmla="val 5000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4467" y="5426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l-SI" sz="1600" dirty="0" err="1" smtClean="0"/>
                <a:t>IoT</a:t>
              </a:r>
              <a:endParaRPr lang="sl-SI" sz="1600" dirty="0" smtClean="0"/>
            </a:p>
            <a:p>
              <a:pPr algn="ctr"/>
              <a:r>
                <a:rPr lang="sl-SI" sz="1600" dirty="0" smtClean="0"/>
                <a:t>Storitve v oblaku</a:t>
              </a:r>
            </a:p>
            <a:p>
              <a:pPr algn="ctr"/>
              <a:r>
                <a:rPr lang="sl-SI" sz="1600" dirty="0" smtClean="0"/>
                <a:t>Druge zunanje storitve </a:t>
              </a:r>
              <a:endParaRPr lang="sl-SI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5843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Eksperimentalni EMS:</a:t>
            </a:r>
            <a:endParaRPr lang="sl-SI" b="1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5112568" cy="3563491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84784"/>
            <a:ext cx="1192654" cy="3563491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750" y="1487421"/>
            <a:ext cx="2354436" cy="35608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5048275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Krmiljena </a:t>
            </a:r>
            <a:r>
              <a:rPr lang="sl-SI" dirty="0" err="1" smtClean="0"/>
              <a:t>fotonapeostna</a:t>
            </a:r>
            <a:r>
              <a:rPr lang="sl-SI" dirty="0" smtClean="0"/>
              <a:t>  elektrarna</a:t>
            </a:r>
          </a:p>
          <a:p>
            <a:r>
              <a:rPr lang="sl-SI" dirty="0"/>
              <a:t>o</a:t>
            </a:r>
            <a:r>
              <a:rPr lang="sl-SI" dirty="0" smtClean="0"/>
              <a:t>mejevaje P, generacija Q</a:t>
            </a:r>
          </a:p>
          <a:p>
            <a:r>
              <a:rPr lang="sl-SI" smtClean="0"/>
              <a:t>LetrikaSOL</a:t>
            </a:r>
            <a:r>
              <a:rPr lang="sl-SI" dirty="0" smtClean="0"/>
              <a:t>, </a:t>
            </a:r>
            <a:r>
              <a:rPr lang="sl-SI" dirty="0" err="1" smtClean="0"/>
              <a:t>Cosylab</a:t>
            </a:r>
            <a:r>
              <a:rPr lang="sl-SI" dirty="0" smtClean="0"/>
              <a:t>, </a:t>
            </a:r>
            <a:r>
              <a:rPr lang="sl-SI" dirty="0" err="1" smtClean="0"/>
              <a:t>Bisol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5157192"/>
            <a:ext cx="2411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Sistem za zajemanje in obdelavo podatkov ter krmiljenje</a:t>
            </a:r>
          </a:p>
          <a:p>
            <a:r>
              <a:rPr lang="sl-SI" dirty="0" smtClean="0"/>
              <a:t>Iskraemeco, Kolektor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88024" y="5229200"/>
            <a:ext cx="1727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Baterijski sistem</a:t>
            </a:r>
          </a:p>
          <a:p>
            <a:r>
              <a:rPr lang="sl-SI" dirty="0" smtClean="0"/>
              <a:t>SITEL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36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Kaj </a:t>
            </a:r>
            <a:r>
              <a:rPr lang="sl-SI" b="1" dirty="0"/>
              <a:t>je upravljanje z energijo</a:t>
            </a:r>
            <a:r>
              <a:rPr lang="sl-SI" b="1" dirty="0" smtClean="0"/>
              <a:t>?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Uredba o upravljanju z energijo v javnem sektorju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 smtClean="0"/>
              <a:t>Sistem </a:t>
            </a:r>
            <a:r>
              <a:rPr lang="sl-SI" sz="2800" dirty="0"/>
              <a:t>upravljanja z energijo </a:t>
            </a:r>
            <a:r>
              <a:rPr lang="sl-SI" sz="2800" dirty="0" smtClean="0"/>
              <a:t>vključuje: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800" dirty="0" smtClean="0">
                <a:solidFill>
                  <a:srgbClr val="006A8E"/>
                </a:solidFill>
              </a:rPr>
              <a:t>izvajanje </a:t>
            </a:r>
            <a:r>
              <a:rPr lang="sl-SI" sz="2800" dirty="0">
                <a:solidFill>
                  <a:srgbClr val="006A8E"/>
                </a:solidFill>
              </a:rPr>
              <a:t>energetskega </a:t>
            </a:r>
            <a:r>
              <a:rPr lang="sl-SI" sz="2800" dirty="0" smtClean="0">
                <a:solidFill>
                  <a:srgbClr val="006A8E"/>
                </a:solidFill>
              </a:rPr>
              <a:t>knjigovodstva;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800" dirty="0" smtClean="0">
                <a:solidFill>
                  <a:srgbClr val="006A8E"/>
                </a:solidFill>
              </a:rPr>
              <a:t>določitev </a:t>
            </a:r>
            <a:r>
              <a:rPr lang="sl-SI" sz="2800" dirty="0">
                <a:solidFill>
                  <a:srgbClr val="006A8E"/>
                </a:solidFill>
              </a:rPr>
              <a:t>in izvajanje ukrepov za povečanje energetske učinkovitosti in rabe obnovljivih virov </a:t>
            </a:r>
            <a:r>
              <a:rPr lang="sl-SI" sz="2800" dirty="0" smtClean="0">
                <a:solidFill>
                  <a:srgbClr val="006A8E"/>
                </a:solidFill>
              </a:rPr>
              <a:t>energije;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800" dirty="0" smtClean="0">
                <a:solidFill>
                  <a:srgbClr val="006A8E"/>
                </a:solidFill>
              </a:rPr>
              <a:t>poročanje </a:t>
            </a:r>
            <a:r>
              <a:rPr lang="sl-SI" sz="2800" dirty="0">
                <a:solidFill>
                  <a:srgbClr val="006A8E"/>
                </a:solidFill>
              </a:rPr>
              <a:t>odgovorni osebi zavezanca o rabi energije, s tem povezanih stroških in izvajanju ukrepov iz prejšnje alineje</a:t>
            </a:r>
            <a:r>
              <a:rPr lang="sl-SI" sz="2800" dirty="0" smtClean="0">
                <a:solidFill>
                  <a:srgbClr val="006A8E"/>
                </a:solidFill>
              </a:rPr>
              <a:t>.</a:t>
            </a:r>
            <a:endParaRPr lang="sl-SI" sz="2800" dirty="0">
              <a:solidFill>
                <a:srgbClr val="006A8E"/>
              </a:solidFill>
            </a:endParaRPr>
          </a:p>
          <a:p>
            <a:pPr marL="457200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sl-SI" sz="2200" dirty="0" smtClean="0">
              <a:solidFill>
                <a:srgbClr val="006A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5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Kaj </a:t>
            </a:r>
            <a:r>
              <a:rPr lang="sl-SI" b="1" dirty="0"/>
              <a:t>je </a:t>
            </a:r>
            <a:r>
              <a:rPr lang="sl-SI" b="1" dirty="0" smtClean="0"/>
              <a:t>učinkovita raba energije?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424936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Ministrstvo za infrastrukturo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200" b="1" dirty="0" smtClean="0"/>
              <a:t>Učinkovita </a:t>
            </a:r>
            <a:r>
              <a:rPr lang="sl-SI" sz="2200" b="1" dirty="0"/>
              <a:t>raba energije </a:t>
            </a:r>
            <a:r>
              <a:rPr lang="sl-SI" sz="2200" dirty="0"/>
              <a:t>pomeni uporabo sodobnih tehnologij in ukrepov, ki zahtevajo manj energije za doseganje enakih ciljev in ima pomembno vlogo pri energetski prihodnosti vsakega posameznika in družbe. Učinkovita raba energije je ključna v boju proti podnebnim spremembam in pri razvoju v trajnostno in </a:t>
            </a:r>
            <a:r>
              <a:rPr lang="sl-SI" sz="2200" dirty="0" err="1"/>
              <a:t>nizkoogljično</a:t>
            </a:r>
            <a:r>
              <a:rPr lang="sl-SI" sz="2200" dirty="0"/>
              <a:t> družbo. Z učinkovitejšo rabo energije bomo potrebovali manj energije in hkrati ustvarili nova delovna mesta. Gre za delovno intenzivne investicije, pri katerih se uporabljajo proizvodi v pretežni meri domače proizvodnje (gradbeni material, stavbno pohištvo), zato je ustvarjena dodana vrednost na enoto investicije med največjimi in zato največji generator rasti BDP. Ukrepi učinkovite rabe energije so </a:t>
            </a:r>
            <a:r>
              <a:rPr lang="sl-SI" sz="2200" dirty="0" err="1"/>
              <a:t>t.i</a:t>
            </a:r>
            <a:r>
              <a:rPr lang="sl-SI" sz="2200" dirty="0"/>
              <a:t>.</a:t>
            </a:r>
            <a:r>
              <a:rPr lang="sl-SI" sz="2200" b="1" dirty="0"/>
              <a:t> </a:t>
            </a:r>
            <a:r>
              <a:rPr lang="sl-SI" sz="2200" b="1" dirty="0" err="1"/>
              <a:t>win-win</a:t>
            </a:r>
            <a:r>
              <a:rPr lang="sl-SI" sz="2200" b="1" dirty="0"/>
              <a:t> (zmagovalni) ukrepi</a:t>
            </a:r>
            <a:r>
              <a:rPr lang="sl-SI" sz="2200" dirty="0"/>
              <a:t>, ki predstavljajo priložnost za naš razvoj in imajo velike pozitivne makroekonomske učinke</a:t>
            </a:r>
            <a:r>
              <a:rPr lang="sl-SI" sz="2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004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Kaj </a:t>
            </a:r>
            <a:r>
              <a:rPr lang="sl-SI" dirty="0"/>
              <a:t>je </a:t>
            </a:r>
            <a:r>
              <a:rPr lang="sl-SI" dirty="0" smtClean="0"/>
              <a:t>učinkovita raba energije?</a:t>
            </a:r>
            <a:endParaRPr lang="sl-SI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42493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Učinkovita raba energije (energetska učinkovitost):</a:t>
            </a:r>
            <a:endParaRPr lang="sl-SI" sz="2800" b="1" dirty="0">
              <a:solidFill>
                <a:srgbClr val="006A8E"/>
              </a:solidFill>
            </a:endParaRP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v</a:t>
            </a:r>
            <a:r>
              <a:rPr lang="sl-SI" sz="2800" dirty="0" smtClean="0"/>
              <a:t> fizikalnem smislu – za enoto storitve ali proizvoda rabimo manj energije;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sl-SI" sz="2800" dirty="0" smtClean="0"/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v</a:t>
            </a:r>
            <a:r>
              <a:rPr lang="sl-SI" sz="2800" dirty="0" smtClean="0"/>
              <a:t> ekonomskem smislu – za enoto </a:t>
            </a:r>
            <a:r>
              <a:rPr lang="sl-SI" sz="2800" dirty="0"/>
              <a:t>storitve ali proizvoda </a:t>
            </a:r>
            <a:r>
              <a:rPr lang="sl-SI" sz="2800" dirty="0" smtClean="0"/>
              <a:t>so stroški za energijo manjši;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sl-SI" sz="2800" dirty="0" smtClean="0"/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s</a:t>
            </a:r>
            <a:r>
              <a:rPr lang="sl-SI" sz="2800" dirty="0" smtClean="0"/>
              <a:t> stališča infrastrukture – optimalna izkoriščenost obstoječe infrastrukture.</a:t>
            </a:r>
          </a:p>
        </p:txBody>
      </p:sp>
    </p:spTree>
    <p:extLst>
      <p:ext uri="{BB962C8B-B14F-4D97-AF65-F5344CB8AC3E}">
        <p14:creationId xmlns:p14="http://schemas.microsoft.com/office/powerpoint/2010/main" val="389292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Trg z električno energijo.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4249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Oblike trgovanja:</a:t>
            </a:r>
            <a:endParaRPr lang="sl-SI" sz="2800" b="1" dirty="0">
              <a:solidFill>
                <a:srgbClr val="006A8E"/>
              </a:solidFill>
            </a:endParaRP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b="1" dirty="0" smtClean="0"/>
              <a:t>dolgoročne pogodbe (odprte in zaprte)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z</a:t>
            </a:r>
            <a:r>
              <a:rPr lang="sl-SI" sz="2400" dirty="0" smtClean="0">
                <a:solidFill>
                  <a:srgbClr val="006A8E"/>
                </a:solidFill>
              </a:rPr>
              <a:t>nan je čas dobava, cena pa ni znana,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z</a:t>
            </a:r>
            <a:r>
              <a:rPr lang="sl-SI" sz="2400" dirty="0" smtClean="0">
                <a:solidFill>
                  <a:srgbClr val="006A8E"/>
                </a:solidFill>
              </a:rPr>
              <a:t>nana je cena, čas dobave pa ni znan; 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b="1" dirty="0"/>
              <a:t>d</a:t>
            </a:r>
            <a:r>
              <a:rPr lang="sl-SI" sz="2400" b="1" dirty="0" smtClean="0"/>
              <a:t>an v naprej (</a:t>
            </a:r>
            <a:r>
              <a:rPr lang="en-GB" sz="2400" b="1" dirty="0" smtClean="0"/>
              <a:t>day-ahead trading</a:t>
            </a:r>
            <a:r>
              <a:rPr lang="sl-SI" sz="2400" b="1" dirty="0" smtClean="0"/>
              <a:t>);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b="1" dirty="0"/>
              <a:t>z</a:t>
            </a:r>
            <a:r>
              <a:rPr lang="sl-SI" sz="2400" b="1" dirty="0" smtClean="0"/>
              <a:t>notraj dneva (</a:t>
            </a:r>
            <a:r>
              <a:rPr lang="en-GB" sz="2400" b="1" dirty="0" smtClean="0"/>
              <a:t>intraday trading</a:t>
            </a:r>
            <a:r>
              <a:rPr lang="sl-SI" sz="2400" b="1" dirty="0" smtClean="0"/>
              <a:t>).</a:t>
            </a:r>
          </a:p>
          <a:p>
            <a:pPr marL="914400" lvl="1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sl-SI" sz="2400" dirty="0"/>
          </a:p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Trg električne energije v Sloveniji: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b="1" dirty="0"/>
              <a:t>p</a:t>
            </a:r>
            <a:r>
              <a:rPr lang="sl-SI" sz="2400" b="1" dirty="0" smtClean="0"/>
              <a:t>redvsem dolgoročne pogodbe;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b="1" dirty="0"/>
              <a:t>t</a:t>
            </a:r>
            <a:r>
              <a:rPr lang="sl-SI" sz="2400" b="1" dirty="0" smtClean="0"/>
              <a:t>rgovanja dan v naprej in znotraj dneva je zelo malo.</a:t>
            </a:r>
          </a:p>
        </p:txBody>
      </p:sp>
    </p:spTree>
    <p:extLst>
      <p:ext uri="{BB962C8B-B14F-4D97-AF65-F5344CB8AC3E}">
        <p14:creationId xmlns:p14="http://schemas.microsoft.com/office/powerpoint/2010/main" val="145789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Komu lahko koristi aktivno sodelovanje porabnikov?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42493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Trgovcem z energijo (bilančne skupine):</a:t>
            </a:r>
            <a:endParaRPr lang="sl-SI" sz="2800" b="1" dirty="0">
              <a:solidFill>
                <a:srgbClr val="006A8E"/>
              </a:solidFill>
            </a:endParaRP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/>
              <a:t>d</a:t>
            </a:r>
            <a:r>
              <a:rPr lang="sl-SI" sz="2400" dirty="0" smtClean="0"/>
              <a:t>oseganje voznih redov proizvodnje in porabe skladno s pogodbo. </a:t>
            </a:r>
            <a:endParaRPr lang="sl-SI" sz="2400" dirty="0"/>
          </a:p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(Sistemskim) operaterjem distribucijskih omrežij: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/>
              <a:t>p</a:t>
            </a:r>
            <a:r>
              <a:rPr lang="sl-SI" sz="2400" dirty="0" smtClean="0"/>
              <a:t>reprečevanje preobremenitve posameznih elementov omrežja;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/>
              <a:t>v</a:t>
            </a:r>
            <a:r>
              <a:rPr lang="sl-SI" sz="2400" dirty="0" smtClean="0"/>
              <a:t>pliv na napetostni profil in izgube.</a:t>
            </a:r>
          </a:p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Sistemskemu operaterju prenosnega omrežja: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dirty="0" smtClean="0"/>
              <a:t>sekundarna in terciarna rezerva</a:t>
            </a:r>
            <a:r>
              <a:rPr lang="sl-SI" sz="2800" dirty="0" smtClean="0"/>
              <a:t>.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158499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Kako porabniki aktivno sodelujejo?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424936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Upravljanje na strani porabe in odziv na poziv </a:t>
            </a:r>
            <a:r>
              <a:rPr lang="en-GB" sz="2800" dirty="0" smtClean="0">
                <a:solidFill>
                  <a:srgbClr val="006A8E"/>
                </a:solidFill>
              </a:rPr>
              <a:t>(Demand Si</a:t>
            </a:r>
            <a:r>
              <a:rPr lang="sl-SI" sz="2800" dirty="0" smtClean="0">
                <a:solidFill>
                  <a:srgbClr val="006A8E"/>
                </a:solidFill>
              </a:rPr>
              <a:t>d</a:t>
            </a:r>
            <a:r>
              <a:rPr lang="en-GB" sz="2800" dirty="0" smtClean="0">
                <a:solidFill>
                  <a:srgbClr val="006A8E"/>
                </a:solidFill>
              </a:rPr>
              <a:t>e Management (DSM) &amp; Demand Si</a:t>
            </a:r>
            <a:r>
              <a:rPr lang="sl-SI" sz="2800" dirty="0" smtClean="0">
                <a:solidFill>
                  <a:srgbClr val="006A8E"/>
                </a:solidFill>
              </a:rPr>
              <a:t>d</a:t>
            </a:r>
            <a:r>
              <a:rPr lang="en-GB" sz="2800" dirty="0" smtClean="0">
                <a:solidFill>
                  <a:srgbClr val="006A8E"/>
                </a:solidFill>
              </a:rPr>
              <a:t>e Response (DSR)):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b="1" dirty="0" smtClean="0"/>
              <a:t>porabniki spreminjajo porabo glede na agregiran poziv. </a:t>
            </a:r>
          </a:p>
          <a:p>
            <a:pPr lvl="1" algn="just">
              <a:spcBef>
                <a:spcPts val="1200"/>
              </a:spcBef>
            </a:pPr>
            <a:endParaRPr lang="sl-SI" sz="2400" b="1" dirty="0" smtClean="0"/>
          </a:p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err="1" smtClean="0">
                <a:solidFill>
                  <a:srgbClr val="006A8E"/>
                </a:solidFill>
              </a:rPr>
              <a:t>Agregator</a:t>
            </a:r>
            <a:r>
              <a:rPr lang="sl-SI" sz="2800" b="1" dirty="0" smtClean="0">
                <a:solidFill>
                  <a:srgbClr val="006A8E"/>
                </a:solidFill>
              </a:rPr>
              <a:t>: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400" b="1" dirty="0" smtClean="0"/>
              <a:t>agregira poziv za odziv na osnovi potreb: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rgbClr val="006A8E"/>
                </a:solidFill>
              </a:rPr>
              <a:t>bilančne skupine (trgovcev z energijo);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d</a:t>
            </a:r>
            <a:r>
              <a:rPr lang="sl-SI" sz="2400" dirty="0" smtClean="0">
                <a:solidFill>
                  <a:srgbClr val="006A8E"/>
                </a:solidFill>
              </a:rPr>
              <a:t>istribucijskega omrežja (distribucijska podjetja);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p</a:t>
            </a:r>
            <a:r>
              <a:rPr lang="sl-SI" sz="2400" dirty="0" smtClean="0">
                <a:solidFill>
                  <a:srgbClr val="006A8E"/>
                </a:solidFill>
              </a:rPr>
              <a:t>renosnega omrežja (ELES).</a:t>
            </a:r>
          </a:p>
        </p:txBody>
      </p:sp>
    </p:spTree>
    <p:extLst>
      <p:ext uri="{BB962C8B-B14F-4D97-AF65-F5344CB8AC3E}">
        <p14:creationId xmlns:p14="http://schemas.microsoft.com/office/powerpoint/2010/main" val="124688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Kako se porabnikom posreduje poziv za odziv?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980728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Posredovanje poziva za odziv: </a:t>
            </a:r>
            <a:endParaRPr lang="sl-SI" sz="2800" dirty="0">
              <a:solidFill>
                <a:srgbClr val="006A8E"/>
              </a:solidFill>
            </a:endParaRP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s</a:t>
            </a:r>
            <a:r>
              <a:rPr lang="sl-SI" sz="2800" dirty="0" smtClean="0"/>
              <a:t>poročila lastnikom porabnikov (SMS)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s</a:t>
            </a:r>
            <a:r>
              <a:rPr lang="sl-SI" sz="2400" dirty="0" smtClean="0">
                <a:solidFill>
                  <a:srgbClr val="006A8E"/>
                </a:solidFill>
              </a:rPr>
              <a:t>laba odzivnost;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d</a:t>
            </a:r>
            <a:r>
              <a:rPr lang="sl-SI" sz="2800" dirty="0" smtClean="0"/>
              <a:t>irektno vklapljanje in izklapljanje porabnikov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d</a:t>
            </a:r>
            <a:r>
              <a:rPr lang="sl-SI" sz="2400" dirty="0" smtClean="0">
                <a:solidFill>
                  <a:srgbClr val="006A8E"/>
                </a:solidFill>
              </a:rPr>
              <a:t>obra odzivnost;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v</a:t>
            </a:r>
            <a:r>
              <a:rPr lang="sl-SI" sz="2400" dirty="0" smtClean="0">
                <a:solidFill>
                  <a:srgbClr val="006A8E"/>
                </a:solidFill>
              </a:rPr>
              <a:t>prašljiva sprejemljivost za lastnike;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i</a:t>
            </a:r>
            <a:r>
              <a:rPr lang="sl-SI" sz="2800" dirty="0" smtClean="0"/>
              <a:t>zmenjava informacij s </a:t>
            </a:r>
            <a:r>
              <a:rPr lang="sl-SI" sz="2800" b="1" dirty="0" smtClean="0"/>
              <a:t>sistemom za upravljanje z energijo</a:t>
            </a:r>
            <a:r>
              <a:rPr lang="sl-SI" sz="2800" dirty="0" smtClean="0"/>
              <a:t> (</a:t>
            </a:r>
            <a:r>
              <a:rPr lang="sl-SI" sz="2800" b="1" dirty="0" err="1" smtClean="0"/>
              <a:t>Energy</a:t>
            </a:r>
            <a:r>
              <a:rPr lang="sl-SI" sz="2800" b="1" dirty="0" smtClean="0"/>
              <a:t> </a:t>
            </a:r>
            <a:r>
              <a:rPr lang="sl-SI" sz="2800" b="1" dirty="0" err="1"/>
              <a:t>M</a:t>
            </a:r>
            <a:r>
              <a:rPr lang="sl-SI" sz="2800" b="1" dirty="0" err="1" smtClean="0"/>
              <a:t>anagment</a:t>
            </a:r>
            <a:r>
              <a:rPr lang="sl-SI" sz="2800" b="1" dirty="0" smtClean="0"/>
              <a:t> </a:t>
            </a:r>
            <a:r>
              <a:rPr lang="sl-SI" sz="2800" b="1" dirty="0" err="1"/>
              <a:t>S</a:t>
            </a:r>
            <a:r>
              <a:rPr lang="sl-SI" sz="2800" b="1" dirty="0" err="1" smtClean="0"/>
              <a:t>ystem</a:t>
            </a:r>
            <a:r>
              <a:rPr lang="sl-SI" sz="2800" b="1" dirty="0" smtClean="0"/>
              <a:t> - EMS</a:t>
            </a:r>
            <a:r>
              <a:rPr lang="sl-SI" sz="2800" dirty="0" smtClean="0"/>
              <a:t>)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rgbClr val="006A8E"/>
                </a:solidFill>
              </a:rPr>
              <a:t>EMS se na osnovi informacij o stanju sistema, interesa lastnika in poziva za odziv samodejno odloči.</a:t>
            </a:r>
          </a:p>
        </p:txBody>
      </p:sp>
    </p:spTree>
    <p:extLst>
      <p:ext uri="{BB962C8B-B14F-4D97-AF65-F5344CB8AC3E}">
        <p14:creationId xmlns:p14="http://schemas.microsoft.com/office/powerpoint/2010/main" val="414912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sl-SI" b="1" dirty="0" smtClean="0"/>
              <a:t>Kaj je sistem za upravljanje z energijo (EMS)?</a:t>
            </a:r>
            <a:endParaRPr lang="sl-SI" b="1" dirty="0"/>
          </a:p>
        </p:txBody>
      </p:sp>
      <p:sp>
        <p:nvSpPr>
          <p:cNvPr id="6" name="Pravokotnik 2"/>
          <p:cNvSpPr/>
          <p:nvPr/>
        </p:nvSpPr>
        <p:spPr>
          <a:xfrm>
            <a:off x="395536" y="764704"/>
            <a:ext cx="849694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sl-SI" sz="2800" b="1" dirty="0" smtClean="0">
                <a:solidFill>
                  <a:srgbClr val="006A8E"/>
                </a:solidFill>
              </a:rPr>
              <a:t>Sistem za upravljanje z energijo (EMS): </a:t>
            </a:r>
            <a:endParaRPr lang="sl-SI" sz="2800" dirty="0">
              <a:solidFill>
                <a:srgbClr val="006A8E"/>
              </a:solidFill>
            </a:endParaRP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b="1" dirty="0" smtClean="0"/>
              <a:t>celostno upravljanje z energijo in energenti;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v</a:t>
            </a:r>
            <a:r>
              <a:rPr lang="sl-SI" sz="2800" dirty="0" smtClean="0"/>
              <a:t> hiši ali domu (HEMS)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i</a:t>
            </a:r>
            <a:r>
              <a:rPr lang="sl-SI" sz="2400" dirty="0" smtClean="0">
                <a:solidFill>
                  <a:srgbClr val="006A8E"/>
                </a:solidFill>
              </a:rPr>
              <a:t>šče ravnovesje med udobjem in kakovostjo bivanja, varnostjo ter stroški za energijo;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v</a:t>
            </a:r>
            <a:r>
              <a:rPr lang="sl-SI" sz="2800" dirty="0" smtClean="0"/>
              <a:t> zgradbi (BEMS)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rgbClr val="006A8E"/>
                </a:solidFill>
              </a:rPr>
              <a:t>išče </a:t>
            </a:r>
            <a:r>
              <a:rPr lang="sl-SI" sz="2400" dirty="0">
                <a:solidFill>
                  <a:srgbClr val="006A8E"/>
                </a:solidFill>
              </a:rPr>
              <a:t>ravnovesje med </a:t>
            </a:r>
            <a:r>
              <a:rPr lang="sl-SI" sz="2400" dirty="0" smtClean="0">
                <a:solidFill>
                  <a:srgbClr val="006A8E"/>
                </a:solidFill>
              </a:rPr>
              <a:t>funkcionalnostjo, kakovostjo </a:t>
            </a:r>
            <a:r>
              <a:rPr lang="sl-SI" sz="2400" dirty="0">
                <a:solidFill>
                  <a:srgbClr val="006A8E"/>
                </a:solidFill>
              </a:rPr>
              <a:t>bivanja, varnostjo ter stroški za energijo</a:t>
            </a:r>
            <a:r>
              <a:rPr lang="sl-SI" sz="2400" dirty="0" smtClean="0">
                <a:solidFill>
                  <a:srgbClr val="006A8E"/>
                </a:solidFill>
              </a:rPr>
              <a:t>;</a:t>
            </a:r>
          </a:p>
          <a:p>
            <a:pPr marL="914400" lvl="1" indent="-4572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l-SI" sz="2800" dirty="0"/>
              <a:t>v</a:t>
            </a:r>
            <a:r>
              <a:rPr lang="sl-SI" sz="2800" dirty="0" smtClean="0"/>
              <a:t> tovarni (FEMS)</a:t>
            </a:r>
          </a:p>
          <a:p>
            <a:pPr marL="1371600" lvl="2" indent="-4572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6A8E"/>
                </a:solidFill>
              </a:rPr>
              <a:t>i</a:t>
            </a:r>
            <a:r>
              <a:rPr lang="sl-SI" sz="2400" dirty="0" smtClean="0">
                <a:solidFill>
                  <a:srgbClr val="006A8E"/>
                </a:solidFill>
              </a:rPr>
              <a:t>šče ravnovesje med nemotenim proizvodnim procesom in stroški za energijo.</a:t>
            </a:r>
          </a:p>
        </p:txBody>
      </p:sp>
    </p:spTree>
    <p:extLst>
      <p:ext uri="{BB962C8B-B14F-4D97-AF65-F5344CB8AC3E}">
        <p14:creationId xmlns:p14="http://schemas.microsoft.com/office/powerpoint/2010/main" val="1870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Predstavitev študije&amp;#x0D;&amp;#x0A;&amp;#x0D;&amp;#x0A;OVREDNOTENJE UČINKOV GENERACIJE JALOVE MOČI V FOTONAPETOSTNIH ELEKTRARNAH NA RAZDELJEVALNO OM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4&quot;/&gt;&lt;/object&gt;&lt;object type=&quot;3&quot; unique_id=&quot;10006&quot;&gt;&lt;property id=&quot;20148&quot; value=&quot;5&quot;/&gt;&lt;property id=&quot;20300&quot; value=&quot;Slide 3&quot;/&gt;&lt;property id=&quot;20307&quot; value=&quot;289&quot;/&gt;&lt;/object&gt;&lt;object type=&quot;3&quot; unique_id=&quot;10007&quot;&gt;&lt;property id=&quot;20148&quot; value=&quot;5&quot;/&gt;&lt;property id=&quot;20300&quot; value=&quot;Slide 4&quot;/&gt;&lt;property id=&quot;20307&quot; value=&quot;307&quot;/&gt;&lt;/object&gt;&lt;object type=&quot;3&quot; unique_id=&quot;10008&quot;&gt;&lt;property id=&quot;20148&quot; value=&quot;5&quot;/&gt;&lt;property id=&quot;20300&quot; value=&quot;Slide 5&quot;/&gt;&lt;property id=&quot;20307&quot; value=&quot;265&quot;/&gt;&lt;/object&gt;&lt;object type=&quot;3&quot; unique_id=&quot;10009&quot;&gt;&lt;property id=&quot;20148&quot; value=&quot;5&quot;/&gt;&lt;property id=&quot;20300&quot; value=&quot;Slide 6&quot;/&gt;&lt;property id=&quot;20307&quot; value=&quot;266&quot;/&gt;&lt;/object&gt;&lt;object type=&quot;3&quot; unique_id=&quot;10010&quot;&gt;&lt;property id=&quot;20148&quot; value=&quot;5&quot;/&gt;&lt;property id=&quot;20300&quot; value=&quot;Slide 7&quot;/&gt;&lt;property id=&quot;20307&quot; value=&quot;267&quot;/&gt;&lt;/object&gt;&lt;object type=&quot;3&quot; unique_id=&quot;10011&quot;&gt;&lt;property id=&quot;20148&quot; value=&quot;5&quot;/&gt;&lt;property id=&quot;20300&quot; value=&quot;Slide 8&quot;/&gt;&lt;property id=&quot;20307&quot; value=&quot;268&quot;/&gt;&lt;/object&gt;&lt;object type=&quot;3&quot; unique_id=&quot;10012&quot;&gt;&lt;property id=&quot;20148&quot; value=&quot;5&quot;/&gt;&lt;property id=&quot;20300&quot; value=&quot;Slide 9&quot;/&gt;&lt;property id=&quot;20307&quot; value=&quot;269&quot;/&gt;&lt;/object&gt;&lt;object type=&quot;3&quot; unique_id=&quot;10013&quot;&gt;&lt;property id=&quot;20148&quot; value=&quot;5&quot;/&gt;&lt;property id=&quot;20300&quot; value=&quot;Slide 10&quot;/&gt;&lt;property id=&quot;20307&quot; value=&quot;270&quot;/&gt;&lt;/object&gt;&lt;object type=&quot;3&quot; unique_id=&quot;10014&quot;&gt;&lt;property id=&quot;20148&quot; value=&quot;5&quot;/&gt;&lt;property id=&quot;20300&quot; value=&quot;Slide 11&quot;/&gt;&lt;property id=&quot;20307&quot; value=&quot;271&quot;/&gt;&lt;/object&gt;&lt;object type=&quot;3&quot; unique_id=&quot;10015&quot;&gt;&lt;property id=&quot;20148&quot; value=&quot;5&quot;/&gt;&lt;property id=&quot;20300&quot; value=&quot;Slide 12&quot;/&gt;&lt;property id=&quot;20307&quot; value=&quot;272&quot;/&gt;&lt;/object&gt;&lt;object type=&quot;3&quot; unique_id=&quot;10016&quot;&gt;&lt;property id=&quot;20148&quot; value=&quot;5&quot;/&gt;&lt;property id=&quot;20300&quot; value=&quot;Slide 13&quot;/&gt;&lt;property id=&quot;20307&quot; value=&quot;273&quot;/&gt;&lt;/object&gt;&lt;object type=&quot;3&quot; unique_id=&quot;10017&quot;&gt;&lt;property id=&quot;20148&quot; value=&quot;5&quot;/&gt;&lt;property id=&quot;20300&quot; value=&quot;Slide 14&quot;/&gt;&lt;property id=&quot;20307&quot; value=&quot;258&quot;/&gt;&lt;/object&gt;&lt;object type=&quot;3&quot; unique_id=&quot;10018&quot;&gt;&lt;property id=&quot;20148&quot; value=&quot;5&quot;/&gt;&lt;property id=&quot;20300&quot; value=&quot;Slide 15&quot;/&gt;&lt;property id=&quot;20307&quot; value=&quot;274&quot;/&gt;&lt;/object&gt;&lt;object type=&quot;3&quot; unique_id=&quot;10019&quot;&gt;&lt;property id=&quot;20148&quot; value=&quot;5&quot;/&gt;&lt;property id=&quot;20300&quot; value=&quot;Slide 16&quot;/&gt;&lt;property id=&quot;20307&quot; value=&quot;275&quot;/&gt;&lt;/object&gt;&lt;object type=&quot;3&quot; unique_id=&quot;10020&quot;&gt;&lt;property id=&quot;20148&quot; value=&quot;5&quot;/&gt;&lt;property id=&quot;20300&quot; value=&quot;Slide 17&quot;/&gt;&lt;property id=&quot;20307&quot; value=&quot;276&quot;/&gt;&lt;/object&gt;&lt;object type=&quot;3&quot; unique_id=&quot;10021&quot;&gt;&lt;property id=&quot;20148&quot; value=&quot;5&quot;/&gt;&lt;property id=&quot;20300&quot; value=&quot;Slide 19&quot;/&gt;&lt;property id=&quot;20307&quot; value=&quot;277&quot;/&gt;&lt;/object&gt;&lt;object type=&quot;3&quot; unique_id=&quot;10022&quot;&gt;&lt;property id=&quot;20148&quot; value=&quot;5&quot;/&gt;&lt;property id=&quot;20300&quot; value=&quot;Slide 20&quot;/&gt;&lt;property id=&quot;20307&quot; value=&quot;278&quot;/&gt;&lt;/object&gt;&lt;object type=&quot;3&quot; unique_id=&quot;10023&quot;&gt;&lt;property id=&quot;20148&quot; value=&quot;5&quot;/&gt;&lt;property id=&quot;20300&quot; value=&quot;Slide 21&quot;/&gt;&lt;property id=&quot;20307&quot; value=&quot;279&quot;/&gt;&lt;/object&gt;&lt;object type=&quot;3&quot; unique_id=&quot;10024&quot;&gt;&lt;property id=&quot;20148&quot; value=&quot;5&quot;/&gt;&lt;property id=&quot;20300&quot; value=&quot;Slide 22&quot;/&gt;&lt;property id=&quot;20307&quot; value=&quot;280&quot;/&gt;&lt;/object&gt;&lt;object type=&quot;3&quot; unique_id=&quot;10025&quot;&gt;&lt;property id=&quot;20148&quot; value=&quot;5&quot;/&gt;&lt;property id=&quot;20300&quot; value=&quot;Slide 23&quot;/&gt;&lt;property id=&quot;20307&quot; value=&quot;259&quot;/&gt;&lt;/object&gt;&lt;object type=&quot;3&quot; unique_id=&quot;10026&quot;&gt;&lt;property id=&quot;20148&quot; value=&quot;5&quot;/&gt;&lt;property id=&quot;20300&quot; value=&quot;Slide 24&quot;/&gt;&lt;property id=&quot;20307&quot; value=&quot;281&quot;/&gt;&lt;/object&gt;&lt;object type=&quot;3&quot; unique_id=&quot;10027&quot;&gt;&lt;property id=&quot;20148&quot; value=&quot;5&quot;/&gt;&lt;property id=&quot;20300&quot; value=&quot;Slide 25&quot;/&gt;&lt;property id=&quot;20307&quot; value=&quot;282&quot;/&gt;&lt;/object&gt;&lt;object type=&quot;3&quot; unique_id=&quot;10028&quot;&gt;&lt;property id=&quot;20148&quot; value=&quot;5&quot;/&gt;&lt;property id=&quot;20300&quot; value=&quot;Slide 26&quot;/&gt;&lt;property id=&quot;20307&quot; value=&quot;260&quot;/&gt;&lt;/object&gt;&lt;object type=&quot;3&quot; unique_id=&quot;10029&quot;&gt;&lt;property id=&quot;20148&quot; value=&quot;5&quot;/&gt;&lt;property id=&quot;20300&quot; value=&quot;Slide 27&quot;/&gt;&lt;property id=&quot;20307&quot; value=&quot;283&quot;/&gt;&lt;/object&gt;&lt;object type=&quot;3&quot; unique_id=&quot;10030&quot;&gt;&lt;property id=&quot;20148&quot; value=&quot;5&quot;/&gt;&lt;property id=&quot;20300&quot; value=&quot;Slide 28&quot;/&gt;&lt;property id=&quot;20307&quot; value=&quot;284&quot;/&gt;&lt;/object&gt;&lt;object type=&quot;3&quot; unique_id=&quot;10031&quot;&gt;&lt;property id=&quot;20148&quot; value=&quot;5&quot;/&gt;&lt;property id=&quot;20300&quot; value=&quot;Slide 29&quot;/&gt;&lt;property id=&quot;20307&quot; value=&quot;262&quot;/&gt;&lt;/object&gt;&lt;object type=&quot;3&quot; unique_id=&quot;10032&quot;&gt;&lt;property id=&quot;20148&quot; value=&quot;5&quot;/&gt;&lt;property id=&quot;20300&quot; value=&quot;Slide 30&quot;/&gt;&lt;property id=&quot;20307&quot; value=&quot;285&quot;/&gt;&lt;/object&gt;&lt;object type=&quot;3&quot; unique_id=&quot;10033&quot;&gt;&lt;property id=&quot;20148&quot; value=&quot;5&quot;/&gt;&lt;property id=&quot;20300&quot; value=&quot;Slide 31&quot;/&gt;&lt;property id=&quot;20307&quot; value=&quot;261&quot;/&gt;&lt;/object&gt;&lt;object type=&quot;3&quot; unique_id=&quot;10034&quot;&gt;&lt;property id=&quot;20148&quot; value=&quot;5&quot;/&gt;&lt;property id=&quot;20300&quot; value=&quot;Slide 32&quot;/&gt;&lt;property id=&quot;20307&quot; value=&quot;286&quot;/&gt;&lt;/object&gt;&lt;object type=&quot;3&quot; unique_id=&quot;10035&quot;&gt;&lt;property id=&quot;20148&quot; value=&quot;5&quot;/&gt;&lt;property id=&quot;20300&quot; value=&quot;Slide 33&quot;/&gt;&lt;property id=&quot;20307&quot; value=&quot;287&quot;/&gt;&lt;/object&gt;&lt;object type=&quot;3&quot; unique_id=&quot;10036&quot;&gt;&lt;property id=&quot;20148&quot; value=&quot;5&quot;/&gt;&lt;property id=&quot;20300&quot; value=&quot;Slide 34&quot;/&gt;&lt;property id=&quot;20307&quot; value=&quot;288&quot;/&gt;&lt;/object&gt;&lt;object type=&quot;3&quot; unique_id=&quot;10037&quot;&gt;&lt;property id=&quot;20148&quot; value=&quot;5&quot;/&gt;&lt;property id=&quot;20300&quot; value=&quot;Slide 35&quot;/&gt;&lt;property id=&quot;20307&quot; value=&quot;290&quot;/&gt;&lt;/object&gt;&lt;object type=&quot;3&quot; unique_id=&quot;10038&quot;&gt;&lt;property id=&quot;20148&quot; value=&quot;5&quot;/&gt;&lt;property id=&quot;20300&quot; value=&quot;Slide 36&quot;/&gt;&lt;property id=&quot;20307&quot; value=&quot;321&quot;/&gt;&lt;/object&gt;&lt;object type=&quot;3&quot; unique_id=&quot;10039&quot;&gt;&lt;property id=&quot;20148&quot; value=&quot;5&quot;/&gt;&lt;property id=&quot;20300&quot; value=&quot;Slide 37&quot;/&gt;&lt;property id=&quot;20307&quot; value=&quot;322&quot;/&gt;&lt;/object&gt;&lt;object type=&quot;3&quot; unique_id=&quot;10040&quot;&gt;&lt;property id=&quot;20148&quot; value=&quot;5&quot;/&gt;&lt;property id=&quot;20300&quot; value=&quot;Slide 38&quot;/&gt;&lt;property id=&quot;20307&quot; value=&quot;320&quot;/&gt;&lt;/object&gt;&lt;object type=&quot;3&quot; unique_id=&quot;10041&quot;&gt;&lt;property id=&quot;20148&quot; value=&quot;5&quot;/&gt;&lt;property id=&quot;20300&quot; value=&quot;Slide 39 - &amp;quot;NN omrežje - MIHOVCE&amp;quot;&quot;/&gt;&lt;property id=&quot;20307&quot; value=&quot;323&quot;/&gt;&lt;/object&gt;&lt;object type=&quot;3&quot; unique_id=&quot;10042&quot;&gt;&lt;property id=&quot;20148&quot; value=&quot;5&quot;/&gt;&lt;property id=&quot;20300&quot; value=&quot;Slide 40 - &amp;quot;NN omrežje – ROPOČA KRIŽ&amp;quot;&quot;/&gt;&lt;property id=&quot;20307&quot; value=&quot;324&quot;/&gt;&lt;/object&gt;&lt;object type=&quot;3&quot; unique_id=&quot;10043&quot;&gt;&lt;property id=&quot;20148&quot; value=&quot;5&quot;/&gt;&lt;property id=&quot;20300&quot; value=&quot;Slide 41 - &amp;quot;NN omrežje – PRISTAN&amp;quot;&quot;/&gt;&lt;property id=&quot;20307&quot; value=&quot;325&quot;/&gt;&lt;/object&gt;&lt;object type=&quot;3&quot; unique_id=&quot;10044&quot;&gt;&lt;property id=&quot;20148&quot; value=&quot;5&quot;/&gt;&lt;property id=&quot;20300&quot; value=&quot;Slide 42 - &amp;quot;SN omrežje – BREG&amp;quot;&quot;/&gt;&lt;property id=&quot;20307&quot; value=&quot;326&quot;/&gt;&lt;/object&gt;&lt;object type=&quot;3&quot; unique_id=&quot;10045&quot;&gt;&lt;property id=&quot;20148&quot; value=&quot;5&quot;/&gt;&lt;property id=&quot;20300&quot; value=&quot;Slide 43 - &amp;quot;SN omrežje – MAJŠPERK&amp;quot;&quot;/&gt;&lt;property id=&quot;20307&quot; value=&quot;327&quot;/&gt;&lt;/object&gt;&lt;object type=&quot;3&quot; unique_id=&quot;10046&quot;&gt;&lt;property id=&quot;20148&quot; value=&quot;5&quot;/&gt;&lt;property id=&quot;20300&quot; value=&quot;Slide 44 - &amp;quot;SN omrežje – PODČETRTEK&amp;quot;&quot;/&gt;&lt;property id=&quot;20307&quot; value=&quot;328&quot;/&gt;&lt;/object&gt;&lt;object type=&quot;3&quot; unique_id=&quot;10047&quot;&gt;&lt;property id=&quot;20148&quot; value=&quot;5&quot;/&gt;&lt;property id=&quot;20300&quot; value=&quot;Slide 45 - &amp;quot;SN omrežje – ZIBIKA&amp;quot;&quot;/&gt;&lt;property id=&quot;20307&quot; value=&quot;329&quot;/&gt;&lt;/object&gt;&lt;object type=&quot;3&quot; unique_id=&quot;10048&quot;&gt;&lt;property id=&quot;20148&quot; value=&quot;5&quot;/&gt;&lt;property id=&quot;20300&quot; value=&quot;Slide 46&quot;/&gt;&lt;property id=&quot;20307&quot; value=&quot;291&quot;/&gt;&lt;/object&gt;&lt;object type=&quot;3&quot; unique_id=&quot;10049&quot;&gt;&lt;property id=&quot;20148&quot; value=&quot;5&quot;/&gt;&lt;property id=&quot;20300&quot; value=&quot;Slide 47&quot;/&gt;&lt;property id=&quot;20307&quot; value=&quot;292&quot;/&gt;&lt;/object&gt;&lt;object type=&quot;3&quot; unique_id=&quot;10050&quot;&gt;&lt;property id=&quot;20148&quot; value=&quot;5&quot;/&gt;&lt;property id=&quot;20300&quot; value=&quot;Slide 48&quot;/&gt;&lt;property id=&quot;20307&quot; value=&quot;293&quot;/&gt;&lt;/object&gt;&lt;object type=&quot;3&quot; unique_id=&quot;10051&quot;&gt;&lt;property id=&quot;20148&quot; value=&quot;5&quot;/&gt;&lt;property id=&quot;20300&quot; value=&quot;Slide 49&quot;/&gt;&lt;property id=&quot;20307&quot; value=&quot;294&quot;/&gt;&lt;/object&gt;&lt;object type=&quot;3&quot; unique_id=&quot;10052&quot;&gt;&lt;property id=&quot;20148&quot; value=&quot;5&quot;/&gt;&lt;property id=&quot;20300&quot; value=&quot;Slide 50&quot;/&gt;&lt;property id=&quot;20307&quot; value=&quot;295&quot;/&gt;&lt;/object&gt;&lt;object type=&quot;3&quot; unique_id=&quot;10053&quot;&gt;&lt;property id=&quot;20148&quot; value=&quot;5&quot;/&gt;&lt;property id=&quot;20300&quot; value=&quot;Slide 51 - &amp;quot;Ekonomska analiza stroškov in koristi &amp;#x0D;&amp;#x0A;za omrežje in za fotonapetostne elektrarne &amp;quot;&quot;/&gt;&lt;property id=&quot;20307&quot; value=&quot;308&quot;/&gt;&lt;/object&gt;&lt;object type=&quot;3&quot; unique_id=&quot;10054&quot;&gt;&lt;property id=&quot;20148&quot; value=&quot;5&quot;/&gt;&lt;property id=&quot;20300&quot; value=&quot;Slide 52 - &amp;quot;Stroški in koristi obvladovanja napetostnih profilov NN omrežij v enem letu&amp;quot;&quot;/&gt;&lt;property id=&quot;20307&quot; value=&quot;309&quot;/&gt;&lt;/object&gt;&lt;object type=&quot;3&quot; unique_id=&quot;10055&quot;&gt;&lt;property id=&quot;20148&quot; value=&quot;5&quot;/&gt;&lt;property id=&quot;20300&quot; value=&quot;Slide 53 - &amp;quot;Stroški in koristi obvladovanja napetostnih profilov SN omrežij v enem letu&amp;quot;&quot;/&gt;&lt;property id=&quot;20307&quot; value=&quot;312&quot;/&gt;&lt;/object&gt;&lt;object type=&quot;3&quot; unique_id=&quot;10056&quot;&gt;&lt;property id=&quot;20148&quot; value=&quot;5&quot;/&gt;&lt;property id=&quot;20300&quot; value=&quot;Slide 54&quot;/&gt;&lt;property id=&quot;20307&quot; value=&quot;330&quot;/&gt;&lt;/object&gt;&lt;object type=&quot;3&quot; unique_id=&quot;10057&quot;&gt;&lt;property id=&quot;20148&quot; value=&quot;5&quot;/&gt;&lt;property id=&quot;20300&quot; value=&quot;Slide 55&quot;/&gt;&lt;property id=&quot;20307&quot; value=&quot;296&quot;/&gt;&lt;/object&gt;&lt;object type=&quot;3&quot; unique_id=&quot;10058&quot;&gt;&lt;property id=&quot;20148&quot; value=&quot;5&quot;/&gt;&lt;property id=&quot;20300&quot; value=&quot;Slide 56&quot;/&gt;&lt;property id=&quot;20307&quot; value=&quot;331&quot;/&gt;&lt;/object&gt;&lt;object type=&quot;3&quot; unique_id=&quot;10059&quot;&gt;&lt;property id=&quot;20148&quot; value=&quot;5&quot;/&gt;&lt;property id=&quot;20300&quot; value=&quot;Slide 57&quot;/&gt;&lt;property id=&quot;20307&quot; value=&quot;297&quot;/&gt;&lt;/object&gt;&lt;object type=&quot;3&quot; unique_id=&quot;10060&quot;&gt;&lt;property id=&quot;20148&quot; value=&quot;5&quot;/&gt;&lt;property id=&quot;20300&quot; value=&quot;Slide 58&quot;/&gt;&lt;property id=&quot;20307&quot; value=&quot;298&quot;/&gt;&lt;/object&gt;&lt;object type=&quot;3&quot; unique_id=&quot;10063&quot;&gt;&lt;property id=&quot;20148&quot; value=&quot;5&quot;/&gt;&lt;property id=&quot;20300&quot; value=&quot;Slide 59&quot;/&gt;&lt;property id=&quot;20307&quot; value=&quot;336&quot;/&gt;&lt;/object&gt;&lt;object type=&quot;3&quot; unique_id=&quot;10064&quot;&gt;&lt;property id=&quot;20148&quot; value=&quot;5&quot;/&gt;&lt;property id=&quot;20300&quot; value=&quot;Slide 60&quot;/&gt;&lt;property id=&quot;20307&quot; value=&quot;300&quot;/&gt;&lt;/object&gt;&lt;object type=&quot;3&quot; unique_id=&quot;10065&quot;&gt;&lt;property id=&quot;20148&quot; value=&quot;5&quot;/&gt;&lt;property id=&quot;20300&quot; value=&quot;Slide 61 - &amp;quot;Stroški in koristi generacije jalove moči fotonapetostnih elektrarn v NN omrežju v enem letu&amp;quot;&quot;/&gt;&lt;property id=&quot;20307&quot; value=&quot;311&quot;/&gt;&lt;/object&gt;&lt;object type=&quot;3&quot; unique_id=&quot;10066&quot;&gt;&lt;property id=&quot;20148&quot; value=&quot;5&quot;/&gt;&lt;property id=&quot;20300&quot; value=&quot;Slide 62 - &amp;quot;Stroški in koristi generacije jalove moči fotonapetostnih elektrarn v SN omrežju v enem letu&amp;quot;&quot;/&gt;&lt;property id=&quot;20307&quot; value=&quot;315&quot;/&gt;&lt;/object&gt;&lt;object type=&quot;3&quot; unique_id=&quot;10067&quot;&gt;&lt;property id=&quot;20148&quot; value=&quot;5&quot;/&gt;&lt;property id=&quot;20300&quot; value=&quot;Slide 63 - &amp;quot;7. Generacija jalove moči in omejevanje generacije delovne moči v kombinaciji z »net meteringom«&amp;quot;&quot;/&gt;&lt;property id=&quot;20307&quot; value=&quot;301&quot;/&gt;&lt;/object&gt;&lt;object type=&quot;3&quot; unique_id=&quot;10068&quot;&gt;&lt;property id=&quot;20148&quot; value=&quot;5&quot;/&gt;&lt;property id=&quot;20300&quot; value=&quot;Slide 64 - &amp;quot;7. Generacija jalove moči in omejevanje generacije delovne moči v kombinaciji z »net meteringom«&amp;quot;&quot;/&gt;&lt;property id=&quot;20307&quot; value=&quot;332&quot;/&gt;&lt;/object&gt;&lt;object type=&quot;3&quot; unique_id=&quot;10069&quot;&gt;&lt;property id=&quot;20148&quot; value=&quot;5&quot;/&gt;&lt;property id=&quot;20300&quot; value=&quot;Slide 65 - &amp;quot;7. Generacija jalove moči in omejevanje generacije delovne moči v kombinaciji z »net meteringom«&amp;quot;&quot;/&gt;&lt;property id=&quot;20307&quot; value=&quot;333&quot;/&gt;&lt;/object&gt;&lt;object type=&quot;3&quot; unique_id=&quot;10070&quot;&gt;&lt;property id=&quot;20148&quot; value=&quot;5&quot;/&gt;&lt;property id=&quot;20300&quot; value=&quot;Slide 66&quot;/&gt;&lt;property id=&quot;20307&quot; value=&quot;302&quot;/&gt;&lt;/object&gt;&lt;object type=&quot;3&quot; unique_id=&quot;10071&quot;&gt;&lt;property id=&quot;20148&quot; value=&quot;5&quot;/&gt;&lt;property id=&quot;20300&quot; value=&quot;Slide 67&quot;/&gt;&lt;property id=&quot;20307&quot; value=&quot;303&quot;/&gt;&lt;/object&gt;&lt;object type=&quot;3&quot; unique_id=&quot;10072&quot;&gt;&lt;property id=&quot;20148&quot; value=&quot;5&quot;/&gt;&lt;property id=&quot;20300&quot; value=&quot;Slide 68&quot;/&gt;&lt;property id=&quot;20307&quot; value=&quot;337&quot;/&gt;&lt;/object&gt;&lt;object type=&quot;3&quot; unique_id=&quot;10073&quot;&gt;&lt;property id=&quot;20148&quot; value=&quot;5&quot;/&gt;&lt;property id=&quot;20300&quot; value=&quot;Slide 69&quot;/&gt;&lt;property id=&quot;20307&quot; value=&quot;338&quot;/&gt;&lt;/object&gt;&lt;object type=&quot;3&quot; unique_id=&quot;10074&quot;&gt;&lt;property id=&quot;20148&quot; value=&quot;5&quot;/&gt;&lt;property id=&quot;20300&quot; value=&quot;Slide 70 - &amp;quot;Ekonomska analiza napetostnih profilov NN omrežij v enem letu&amp;quot;&quot;/&gt;&lt;property id=&quot;20307&quot; value=&quot;313&quot;/&gt;&lt;/object&gt;&lt;object type=&quot;3&quot; unique_id=&quot;10075&quot;&gt;&lt;property id=&quot;20148&quot; value=&quot;5&quot;/&gt;&lt;property id=&quot;20300&quot; value=&quot;Slide 71&quot;/&gt;&lt;property id=&quot;20307&quot; value=&quot;306&quot;/&gt;&lt;/object&gt;&lt;object type=&quot;3&quot; unique_id=&quot;10076&quot;&gt;&lt;property id=&quot;20148&quot; value=&quot;5&quot;/&gt;&lt;property id=&quot;20300&quot; value=&quot;Slide 72&quot;/&gt;&lt;property id=&quot;20307&quot; value=&quot;316&quot;/&gt;&lt;/object&gt;&lt;object type=&quot;3&quot; unique_id=&quot;10077&quot;&gt;&lt;property id=&quot;20148&quot; value=&quot;5&quot;/&gt;&lt;property id=&quot;20300&quot; value=&quot;Slide 73&quot;/&gt;&lt;property id=&quot;20307&quot; value=&quot;317&quot;/&gt;&lt;/object&gt;&lt;object type=&quot;3&quot; unique_id=&quot;10078&quot;&gt;&lt;property id=&quot;20148&quot; value=&quot;5&quot;/&gt;&lt;property id=&quot;20300&quot; value=&quot;Slide 74&quot;/&gt;&lt;property id=&quot;20307&quot; value=&quot;318&quot;/&gt;&lt;/object&gt;&lt;object type=&quot;3&quot; unique_id=&quot;10079&quot;&gt;&lt;property id=&quot;20148&quot; value=&quot;5&quot;/&gt;&lt;property id=&quot;20300&quot; value=&quot;Slide 75&quot;/&gt;&lt;property id=&quot;20307&quot; value=&quot;319&quot;/&gt;&lt;/object&gt;&lt;object type=&quot;3&quot; unique_id=&quot;10080&quot;&gt;&lt;property id=&quot;20148&quot; value=&quot;5&quot;/&gt;&lt;property id=&quot;20300&quot; value=&quot;Slide 77&quot;/&gt;&lt;property id=&quot;20307&quot; value=&quot;339&quot;/&gt;&lt;/object&gt;&lt;object type=&quot;3&quot; unique_id=&quot;10397&quot;&gt;&lt;property id=&quot;20148&quot; value=&quot;5&quot;/&gt;&lt;property id=&quot;20300&quot; value=&quot;Slide 18&quot;/&gt;&lt;property id=&quot;20307&quot; value=&quot;340&quot;/&gt;&lt;/object&gt;&lt;object type=&quot;3&quot; unique_id=&quot;12398&quot;&gt;&lt;property id=&quot;20148&quot; value=&quot;5&quot;/&gt;&lt;property id=&quot;20300&quot; value=&quot;Slide 76&quot;/&gt;&lt;property id=&quot;20307&quot; value=&quot;341&quot;/&gt;&lt;/object&gt;&lt;object type=&quot;3&quot; unique_id=&quot;12399&quot;&gt;&lt;property id=&quot;20148&quot; value=&quot;5&quot;/&gt;&lt;property id=&quot;20300&quot; value=&quot;Slide 78&quot;/&gt;&lt;property id=&quot;20307&quot; value=&quot;34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4050</TotalTime>
  <Words>909</Words>
  <Application>Microsoft Office PowerPoint</Application>
  <PresentationFormat>Diaprojekcija na zaslonu (4:3)</PresentationFormat>
  <Paragraphs>157</Paragraphs>
  <Slides>15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15</vt:i4>
      </vt:variant>
    </vt:vector>
  </HeadingPairs>
  <TitlesOfParts>
    <vt:vector size="20" baseType="lpstr">
      <vt:lpstr>Arial</vt:lpstr>
      <vt:lpstr>Calibri</vt:lpstr>
      <vt:lpstr>Courier New</vt:lpstr>
      <vt:lpstr>Wingdings</vt:lpstr>
      <vt:lpstr>Office Theme</vt:lpstr>
      <vt:lpstr> NAČRTOVANJE UPRAVLJANJA Z ENERGIJO NA PRIMERU ELEKTRIČNE ENERGIJE  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>UM FERI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Jurci</dc:creator>
  <cp:lastModifiedBy>Uporabnik</cp:lastModifiedBy>
  <cp:revision>333</cp:revision>
  <dcterms:created xsi:type="dcterms:W3CDTF">2014-04-01T08:20:01Z</dcterms:created>
  <dcterms:modified xsi:type="dcterms:W3CDTF">2017-05-09T11:37:56Z</dcterms:modified>
</cp:coreProperties>
</file>