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0" r:id="rId3"/>
    <p:sldId id="343" r:id="rId4"/>
    <p:sldId id="342" r:id="rId5"/>
    <p:sldId id="341" r:id="rId6"/>
    <p:sldId id="258" r:id="rId7"/>
    <p:sldId id="327" r:id="rId8"/>
    <p:sldId id="324" r:id="rId9"/>
    <p:sldId id="331" r:id="rId10"/>
    <p:sldId id="344" r:id="rId11"/>
    <p:sldId id="345" r:id="rId12"/>
    <p:sldId id="346" r:id="rId13"/>
    <p:sldId id="313" r:id="rId14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 alt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CE794A-7E8D-4083-8CC2-9DEA1446AD6D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D0DC96-9225-476C-B5DC-FBFE618C386E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3814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 alt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11DA20-E45F-4C5F-994F-E8CBC39129B0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 alt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FDCB0F-1EEA-4B87-9F20-84C817EABAC7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30020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F0F77B-E479-4E27-8635-A9628DCE3B8F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975B2-979D-4654-ADA4-BAECBF1CD4C6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33642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773570-F731-4D15-B540-815E5A15B115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BB2CD-A09D-4EED-980D-1A853842C2A2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49559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200C0-A8FC-459D-B15F-C640DFA9CF00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06386-A948-4F52-AB2C-CDF9E5C8BEA3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68809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086DAD-DDFA-4390-BE98-1B18DA404E48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C662A-2454-4375-A589-50005527C841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11572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D0FA94-2F92-4522-963F-C9647FE21B7C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69BCF-7F6F-4C0D-9CF6-81B7141028FB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65444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B96E37-53D5-414C-848D-8FCC7624020C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2B49F-FEEF-48C6-A575-01B95D1B4512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201934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1215BD-C72A-4091-B36E-0D09BFCEC593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A7DDE-1E49-4AF3-90D1-AC686A33937D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867826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2619A5-B03F-46B6-9DCE-D88F61C96EA8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C1F13-A3F9-48DC-858B-21B994EDBACF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5257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5EBADE-DEE3-40D6-ACBF-BA2DB2605857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92335-3BFB-4A4B-83B3-7CF7C8FFB7FB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94609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E2D6C3-CD52-4809-8F7A-7C5BB902D1A6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1E982-A38E-441A-A826-51AE481D45AB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13600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5691F3-167C-4D1B-A0E1-2FD56AE86FEB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 alt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DFEE9-B84D-4455-BA34-02112AD23074}" type="slidenum">
              <a:rPr lang="sl-SI" altLang="sl-SI"/>
              <a:pPr/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9658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  <a:endParaRPr lang="sl-SI" altLang="sl-S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9167414-DC37-4336-8397-0719827DA01E}" type="datetimeFigureOut">
              <a:rPr lang="sl-SI" altLang="sl-SI"/>
              <a:pPr/>
              <a:t>22.5.2014</a:t>
            </a:fld>
            <a:endParaRPr lang="sl-SI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sl-SI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7A16E2B-54E2-41A5-AAF9-D9F3730355A2}" type="slidenum">
              <a:rPr lang="sl-SI" altLang="sl-SI"/>
              <a:pPr/>
              <a:t>‹#›</a:t>
            </a:fld>
            <a:endParaRPr lang="sl-SI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ilena.cernilogar-radez@gov.s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55650" y="1557338"/>
            <a:ext cx="7772400" cy="2303462"/>
          </a:xfrm>
        </p:spPr>
        <p:txBody>
          <a:bodyPr/>
          <a:lstStyle/>
          <a:p>
            <a:r>
              <a:rPr lang="sl-SI" altLang="sl-SI" sz="2400" b="1" smtClean="0">
                <a:solidFill>
                  <a:srgbClr val="003399"/>
                </a:solidFill>
                <a:latin typeface="Arial" charset="0"/>
              </a:rPr>
              <a:t>INTEGRACIJA PAMETNIH ZGRADB, OMREŽIJ IN MEST – ENERGIJA KOT ČLEN, KI POVEZUJE</a:t>
            </a:r>
            <a:br>
              <a:rPr lang="sl-SI" altLang="sl-SI" sz="2400" b="1" smtClean="0">
                <a:solidFill>
                  <a:srgbClr val="003399"/>
                </a:solidFill>
                <a:latin typeface="Arial" charset="0"/>
              </a:rPr>
            </a:br>
            <a:r>
              <a:rPr lang="sl-SI" altLang="sl-SI" sz="1000" b="1" smtClean="0">
                <a:solidFill>
                  <a:srgbClr val="003399"/>
                </a:solidFill>
                <a:latin typeface="Arial" charset="0"/>
              </a:rPr>
              <a:t/>
            </a:r>
            <a:br>
              <a:rPr lang="sl-SI" altLang="sl-SI" sz="1000" b="1" smtClean="0">
                <a:solidFill>
                  <a:srgbClr val="003399"/>
                </a:solidFill>
                <a:latin typeface="Arial" charset="0"/>
              </a:rPr>
            </a:br>
            <a:r>
              <a:rPr lang="sl-SI" altLang="sl-SI" sz="2400" b="1" smtClean="0">
                <a:solidFill>
                  <a:srgbClr val="003399"/>
                </a:solidFill>
                <a:latin typeface="Arial" charset="0"/>
              </a:rPr>
              <a:t>„Na poti k novemu energetskemu konceptu v Republiki Sloveniji“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088" y="4292600"/>
            <a:ext cx="7416800" cy="1346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sl-SI" altLang="sl-SI" sz="3000" b="1" smtClean="0">
              <a:solidFill>
                <a:srgbClr val="003399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l-SI" altLang="sl-SI" sz="1300" smtClean="0">
                <a:solidFill>
                  <a:srgbClr val="003399"/>
                </a:solidFill>
                <a:latin typeface="Arial" charset="0"/>
              </a:rPr>
              <a:t>mag. Milena Černilogar Radež, MZIP, Direktorat za energijo</a:t>
            </a:r>
          </a:p>
          <a:p>
            <a:pPr eaLnBrk="1" hangingPunct="1">
              <a:lnSpc>
                <a:spcPct val="80000"/>
              </a:lnSpc>
            </a:pPr>
            <a:r>
              <a:rPr lang="sl-SI" altLang="sl-SI" sz="1300" smtClean="0">
                <a:solidFill>
                  <a:srgbClr val="003399"/>
                </a:solidFill>
                <a:latin typeface="Arial" charset="0"/>
              </a:rPr>
              <a:t/>
            </a:r>
            <a:br>
              <a:rPr lang="sl-SI" altLang="sl-SI" sz="1300" smtClean="0">
                <a:solidFill>
                  <a:srgbClr val="003399"/>
                </a:solidFill>
                <a:latin typeface="Arial" charset="0"/>
              </a:rPr>
            </a:br>
            <a:r>
              <a:rPr lang="sl-SI" altLang="sl-SI" sz="1700" smtClean="0">
                <a:solidFill>
                  <a:srgbClr val="003399"/>
                </a:solidFill>
                <a:latin typeface="Arial" charset="0"/>
              </a:rPr>
              <a:t/>
            </a:r>
            <a:br>
              <a:rPr lang="sl-SI" altLang="sl-SI" sz="1700" smtClean="0">
                <a:solidFill>
                  <a:srgbClr val="003399"/>
                </a:solidFill>
                <a:latin typeface="Arial" charset="0"/>
              </a:rPr>
            </a:br>
            <a:endParaRPr lang="sl-SI" altLang="sl-SI" sz="1700" smtClean="0">
              <a:solidFill>
                <a:srgbClr val="003399"/>
              </a:solidFill>
              <a:latin typeface="Arial" charset="0"/>
            </a:endParaRPr>
          </a:p>
          <a:p>
            <a:pPr algn="l" eaLnBrk="1" hangingPunct="1">
              <a:lnSpc>
                <a:spcPct val="80000"/>
              </a:lnSpc>
            </a:pPr>
            <a:endParaRPr lang="sl-SI" altLang="sl-SI" sz="1900" smtClean="0">
              <a:solidFill>
                <a:srgbClr val="003399"/>
              </a:solidFill>
              <a:latin typeface="Arial" charset="0"/>
            </a:endParaRPr>
          </a:p>
          <a:p>
            <a:pPr algn="l" eaLnBrk="1" hangingPunct="1">
              <a:lnSpc>
                <a:spcPct val="80000"/>
              </a:lnSpc>
            </a:pPr>
            <a:endParaRPr lang="sl-SI" altLang="sl-SI" sz="1900" smtClean="0">
              <a:solidFill>
                <a:srgbClr val="898989"/>
              </a:solidFill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349250" y="5672138"/>
            <a:ext cx="848836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1600">
              <a:solidFill>
                <a:srgbClr val="005DA3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1600">
                <a:solidFill>
                  <a:srgbClr val="005DA3"/>
                </a:solidFill>
                <a:latin typeface="Arial" charset="0"/>
              </a:rPr>
              <a:t>Univerza v Mariboru, Fakulteta za elektrotehniko, računalništvo in informatiko, 13. maj 2014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1600">
              <a:solidFill>
                <a:srgbClr val="005DA3"/>
              </a:solidFill>
              <a:latin typeface="Arial" charset="0"/>
            </a:endParaRP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Podjetniški vidik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628775"/>
            <a:ext cx="8229600" cy="47529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Na celotnem področju gre za ekonomsko učinkovite naložbe, ki:</a:t>
            </a:r>
          </a:p>
          <a:p>
            <a:pPr lvl="1">
              <a:lnSpc>
                <a:spcPct val="9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nižajo stroške, </a:t>
            </a:r>
          </a:p>
          <a:p>
            <a:pPr lvl="1">
              <a:lnSpc>
                <a:spcPct val="9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večajo konkurenčnost </a:t>
            </a:r>
          </a:p>
          <a:p>
            <a:pPr lvl="1">
              <a:lnSpc>
                <a:spcPct val="9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jih je iz vidika uspešnega podjetja smiselno spodbujati. </a:t>
            </a:r>
          </a:p>
          <a:p>
            <a:pPr>
              <a:lnSpc>
                <a:spcPct val="9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Za doseganje energetskih ciljev, ki izhajajo iz evropskih obveznosti, bodo potrebne izjemne investicije, kar pomeni: </a:t>
            </a:r>
          </a:p>
          <a:p>
            <a:pPr lvl="1">
              <a:lnSpc>
                <a:spcPct val="9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nova delovna mesta. </a:t>
            </a:r>
          </a:p>
          <a:p>
            <a:pPr lvl="2">
              <a:lnSpc>
                <a:spcPct val="90000"/>
              </a:lnSpc>
            </a:pPr>
            <a:r>
              <a:rPr lang="sl-SI" altLang="sl-SI" sz="1800" smtClean="0">
                <a:solidFill>
                  <a:srgbClr val="FF0000"/>
                </a:solidFill>
                <a:latin typeface="Arial" charset="0"/>
                <a:cs typeface="Arial" charset="0"/>
              </a:rPr>
              <a:t>ocene se gibljejo okrog 8.000 novih delovnih mest na ravni RS. </a:t>
            </a:r>
          </a:p>
          <a:p>
            <a:pPr lvl="2">
              <a:lnSpc>
                <a:spcPct val="90000"/>
              </a:lnSpc>
            </a:pPr>
            <a:r>
              <a:rPr lang="sl-SI" altLang="sl-SI" sz="1800" smtClean="0">
                <a:solidFill>
                  <a:srgbClr val="FF0000"/>
                </a:solidFill>
                <a:latin typeface="Arial" charset="0"/>
                <a:cs typeface="Arial" charset="0"/>
              </a:rPr>
              <a:t>če bomo pa vgrajene naprave, merilne sisteme in gradbeni material ter stavbno pohištvo proizvajali sami, pa lahko računamo, da bo novih delovnih mest vsaj še enkrat toliko.</a:t>
            </a:r>
          </a:p>
          <a:p>
            <a:pPr>
              <a:lnSpc>
                <a:spcPct val="90000"/>
              </a:lnSpc>
            </a:pPr>
            <a:endParaRPr lang="sl-SI" altLang="sl-SI" sz="48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EU sredstva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628775"/>
            <a:ext cx="8229600" cy="47529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»Obzorje 2020«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nadomešča dosedanje programe za spodbujanje konkurenčnosti, podjetništva (CIP), raziskav in razvoja (7OP),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Obzorje 2020 podpira odličnost Evrope v raziskavah in inovacijah, s poudarkom na potrebah trga.</a:t>
            </a:r>
            <a:endParaRPr lang="sl-SI" altLang="sl-SI" sz="25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Evropski strukturni in investicijski skladi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na podlagi teh država pripravi Operativni program za črpanje sredstev iz teh skladov.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osredotoča na cilje strategije »Evropa 2020 za pametno, trajnostno in vključujočo rast«, predvsem s pogledom na regionalni razvoj 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Drugo: CEF, ERASMUS+, ….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vse skupaj cca 1000 mlrd EUR v obdobju 2014-2020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sredstva je treba poiskati in preučiti, katerim prioritetam so namenjena in kako jih je mogoče kombinirati….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Energetski zakon in Energetski koncept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628775"/>
            <a:ext cx="8229600" cy="47529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Z vidika države je pomembno, da zagotovimo ustrezne pogoje za uresničevanje zastavljenih ciljev </a:t>
            </a:r>
          </a:p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Sprejet je nov Energetski zakon, ki na novo vzpostavlja sistemsko zakonodajo na tem področju</a:t>
            </a:r>
          </a:p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V slovenski pravni red v celoti prenaša evropsko zakonodajo na področju: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trga z energijo,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energetske učinkovitosti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obnovljivih virov energije</a:t>
            </a:r>
          </a:p>
          <a:p>
            <a:pPr>
              <a:lnSpc>
                <a:spcPct val="80000"/>
              </a:lnSpc>
            </a:pPr>
            <a:r>
              <a:rPr lang="sl-SI" altLang="sl-SI" sz="2500" smtClean="0">
                <a:solidFill>
                  <a:srgbClr val="71A1DC"/>
                </a:solidFill>
                <a:latin typeface="Arial" charset="0"/>
                <a:cs typeface="Arial" charset="0"/>
              </a:rPr>
              <a:t>Na ministrstvu bomo pričeli pripravljati tudi predlog novega Energetskega koncepta Slovenije, ki bo: 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nadomestil Nacionalni energetski program iz leta 2004</a:t>
            </a:r>
          </a:p>
          <a:p>
            <a:pPr lvl="1">
              <a:lnSpc>
                <a:spcPct val="80000"/>
              </a:lnSpc>
            </a:pPr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odgovoril na razvojne izzive slovenske energetike. </a:t>
            </a:r>
          </a:p>
          <a:p>
            <a:pPr>
              <a:lnSpc>
                <a:spcPct val="80000"/>
              </a:lnSpc>
            </a:pPr>
            <a:endParaRPr lang="sl-SI" altLang="sl-SI" sz="25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5859463" cy="677862"/>
          </a:xfrm>
        </p:spPr>
        <p:txBody>
          <a:bodyPr>
            <a:normAutofit/>
          </a:bodyPr>
          <a:lstStyle/>
          <a:p>
            <a:pPr eaLnBrk="1" hangingPunct="1"/>
            <a:endParaRPr lang="sl-SI" altLang="sl-SI" sz="4000" smtClean="0">
              <a:latin typeface="Arial" charset="0"/>
            </a:endParaRPr>
          </a:p>
        </p:txBody>
      </p:sp>
      <p:sp>
        <p:nvSpPr>
          <p:cNvPr id="10243" name="Ograda besedila 2"/>
          <p:cNvSpPr>
            <a:spLocks noGrp="1"/>
          </p:cNvSpPr>
          <p:nvPr>
            <p:ph idx="1"/>
          </p:nvPr>
        </p:nvSpPr>
        <p:spPr>
          <a:xfrm>
            <a:off x="971550" y="1989138"/>
            <a:ext cx="7200900" cy="3878262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endParaRPr lang="sl-SI" altLang="sl-SI" sz="2000" i="1" smtClean="0"/>
          </a:p>
          <a:p>
            <a:pPr marL="0" indent="0" eaLnBrk="1" hangingPunct="1">
              <a:buFont typeface="Arial" charset="0"/>
              <a:buNone/>
            </a:pPr>
            <a:endParaRPr lang="sl-SI" altLang="sl-SI" sz="2000" i="1" smtClean="0"/>
          </a:p>
          <a:p>
            <a:pPr marL="0" indent="0" eaLnBrk="1" hangingPunct="1">
              <a:buFont typeface="Arial" charset="0"/>
              <a:buNone/>
            </a:pPr>
            <a:endParaRPr lang="sl-SI" altLang="sl-SI" sz="2000" i="1" smtClean="0"/>
          </a:p>
          <a:p>
            <a:pPr marL="0" indent="0" eaLnBrk="1" hangingPunct="1">
              <a:buFont typeface="Arial" charset="0"/>
              <a:buNone/>
            </a:pPr>
            <a:endParaRPr lang="sl-SI" altLang="sl-SI" sz="2000" i="1" smtClean="0"/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mag. Milena Černilogar Radež, sekretarka </a:t>
            </a:r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Ministrstvo za infrastrukturo in prostor, DIREKTORAT ZA ENERGIJO</a:t>
            </a:r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Langusova 4, 1000 Ljubljana</a:t>
            </a:r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Tel: +386 1 478 74 58</a:t>
            </a:r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u="sng" smtClean="0">
                <a:hlinkClick r:id="rId2"/>
              </a:rPr>
              <a:t>milena.cernilogar-radez@gov.si</a:t>
            </a:r>
            <a:endParaRPr lang="sl-SI" altLang="sl-SI" sz="1400" u="sng" smtClean="0"/>
          </a:p>
          <a:p>
            <a:pPr marL="0" indent="0" eaLnBrk="1" hangingPunct="1">
              <a:buFont typeface="Arial" charset="0"/>
              <a:buNone/>
            </a:pPr>
            <a:endParaRPr lang="sl-SI" altLang="sl-SI" sz="1400" smtClean="0"/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Nacionalna kontaktna točka</a:t>
            </a:r>
          </a:p>
          <a:p>
            <a:pPr marL="0" indent="0" eaLnBrk="1" hangingPunct="1">
              <a:buFont typeface="Arial" charset="0"/>
              <a:buNone/>
            </a:pPr>
            <a:r>
              <a:rPr lang="sl-SI" altLang="sl-SI" sz="1400" smtClean="0"/>
              <a:t>in članica programskega odbora za Obzorje 2020, področje energija</a:t>
            </a:r>
          </a:p>
          <a:p>
            <a:pPr marL="0" indent="0" eaLnBrk="1" hangingPunct="1">
              <a:buFont typeface="Arial" charset="0"/>
              <a:buNone/>
            </a:pPr>
            <a:endParaRPr lang="sl-SI" altLang="sl-SI" sz="24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Izhodišča za dolgoročne energetske bilance</a:t>
            </a:r>
            <a:r>
              <a:rPr lang="en-US" altLang="sl-SI" sz="3200" b="1" smtClean="0"/>
              <a:t> </a:t>
            </a:r>
            <a:endParaRPr lang="sl-SI" altLang="sl-SI" sz="3200" b="1" smtClean="0"/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7529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altLang="sl-SI" sz="1500" smtClean="0">
                <a:solidFill>
                  <a:srgbClr val="FF0000"/>
                </a:solidFill>
                <a:latin typeface="Arial" charset="0"/>
                <a:cs typeface="Arial" charset="0"/>
              </a:rPr>
              <a:t>O energetiki se v državah in Evropski uniji v zadnjem obdobju veliko razpravlja in je eno prednostnih področij Evropske skupnosti </a:t>
            </a:r>
          </a:p>
          <a:p>
            <a:pPr>
              <a:lnSpc>
                <a:spcPct val="80000"/>
              </a:lnSpc>
            </a:pPr>
            <a:endParaRPr lang="sl-SI" altLang="sl-SI" sz="15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altLang="sl-SI" sz="15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sl-SI" altLang="sl-SI" sz="1500" smtClean="0">
                <a:solidFill>
                  <a:srgbClr val="FF0000"/>
                </a:solidFill>
                <a:latin typeface="Arial" charset="0"/>
                <a:cs typeface="Arial" charset="0"/>
              </a:rPr>
              <a:t>Energetske karakteristike Slovenije so zelo podobne evropskim, zato je ključnega pomena tudi vsestransko sodelovanje in mednarodno povezovanje z Evropo in seveda tudi širše.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endParaRPr lang="sl-SI" altLang="sl-SI" sz="13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sl-SI" altLang="sl-SI" sz="1500" smtClean="0">
                <a:solidFill>
                  <a:srgbClr val="FF0000"/>
                </a:solidFill>
                <a:latin typeface="Arial" charset="0"/>
                <a:cs typeface="Arial" charset="0"/>
              </a:rPr>
              <a:t>Odgovore moramo poiskati na številna vprašanja: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ugotoviti moramo kakšne in kolikšne so naše potrebe,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kako jih bomo lahko zadostili,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kakšno je stanje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kakšni so izzivi slovenske energetike danes,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kakšne so bile predhodne strateške usmeritve, 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katere so bile politične in pravno zavezujoče odločitve v Sloveniji</a:t>
            </a:r>
          </a:p>
          <a:p>
            <a:pPr lvl="1">
              <a:lnSpc>
                <a:spcPct val="80000"/>
              </a:lnSpc>
            </a:pPr>
            <a:r>
              <a:rPr lang="sl-SI" altLang="sl-SI" sz="1300" smtClean="0">
                <a:latin typeface="Arial" charset="0"/>
                <a:cs typeface="Arial" charset="0"/>
              </a:rPr>
              <a:t>katere so bile politične in pravno zavezujoče odločitve v Evropski skupnosti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2420938"/>
            <a:ext cx="6997700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sl-SI" sz="3200" b="1" smtClean="0"/>
              <a:t> </a:t>
            </a:r>
            <a:r>
              <a:rPr lang="sl-SI" altLang="sl-SI" sz="2800" b="1" smtClean="0"/>
              <a:t>Konkurenčna nizkoogljična energija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752975"/>
          </a:xfrm>
        </p:spPr>
        <p:txBody>
          <a:bodyPr>
            <a:normAutofit/>
          </a:bodyPr>
          <a:lstStyle/>
          <a:p>
            <a:pPr eaLnBrk="1" hangingPunct="1"/>
            <a:r>
              <a:rPr lang="sl-SI" altLang="sl-SI" sz="2200" smtClean="0">
                <a:solidFill>
                  <a:srgbClr val="71A1DC"/>
                </a:solidFill>
                <a:latin typeface="Arial" charset="0"/>
                <a:cs typeface="Arial" charset="0"/>
              </a:rPr>
              <a:t>Eden glavnih izzivov, s katerimi se bo soočila ne le naša država ampak celotna Evropa v prihodnjih desetletjih, je, da bo njen »energetski sistem varen, čist in učinkovit«, hkrati pa zagotovljen </a:t>
            </a:r>
            <a:r>
              <a:rPr lang="sl-SI" altLang="sl-SI" sz="2200" b="1" smtClean="0">
                <a:solidFill>
                  <a:srgbClr val="71A1DC"/>
                </a:solidFill>
                <a:latin typeface="Arial" charset="0"/>
                <a:cs typeface="Arial" charset="0"/>
              </a:rPr>
              <a:t>vodilni položaj </a:t>
            </a:r>
            <a:r>
              <a:rPr lang="sl-SI" altLang="sl-SI" sz="2200" smtClean="0">
                <a:solidFill>
                  <a:srgbClr val="71A1DC"/>
                </a:solidFill>
                <a:latin typeface="Arial" charset="0"/>
                <a:cs typeface="Arial" charset="0"/>
              </a:rPr>
              <a:t>industrije v energetskih tehnologijah z nizkimi emisijami ogljika.</a:t>
            </a:r>
          </a:p>
          <a:p>
            <a:pPr eaLnBrk="1" hangingPunct="1"/>
            <a:r>
              <a:rPr lang="sl-SI" altLang="sl-SI" sz="2200" smtClean="0">
                <a:solidFill>
                  <a:srgbClr val="71A1DC"/>
                </a:solidFill>
                <a:latin typeface="Arial" charset="0"/>
                <a:cs typeface="Arial" charset="0"/>
              </a:rPr>
              <a:t>Pomemben prispevek k doseganju teh ambicioznih ciljev je, da se: </a:t>
            </a:r>
          </a:p>
          <a:p>
            <a:pPr lvl="1"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pospešuje razvoj, da bo čas do prodora na trg, stroškovno učinkovitih in z viri gospodarnih tehnoloških rešitev, čim krajši, </a:t>
            </a:r>
          </a:p>
          <a:p>
            <a:pPr lvl="1"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prispeva k dekarbonizaciji energetskega sistema na trajnostni način</a:t>
            </a:r>
          </a:p>
          <a:p>
            <a:pPr lvl="1"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zagotavlja oskrbo z energijo v skladu z zakonodajo na področju energetike in cilji načrta SET</a:t>
            </a:r>
            <a:endParaRPr lang="sl-SI" altLang="sl-SI" sz="37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37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4643438" y="2781300"/>
            <a:ext cx="3816350" cy="3455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sl-SI" altLang="sl-SI">
              <a:solidFill>
                <a:srgbClr val="FFFFFF"/>
              </a:solidFill>
            </a:endParaRPr>
          </a:p>
        </p:txBody>
      </p:sp>
      <p:sp>
        <p:nvSpPr>
          <p:cNvPr id="5123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Načrtovanje</a:t>
            </a:r>
            <a:r>
              <a:rPr lang="en-US" altLang="sl-SI" sz="3200" b="1" smtClean="0"/>
              <a:t> </a:t>
            </a:r>
            <a:endParaRPr lang="sl-SI" altLang="sl-SI" sz="3200" b="1" smtClean="0"/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412875"/>
            <a:ext cx="8229600" cy="4752975"/>
          </a:xfrm>
        </p:spPr>
        <p:txBody>
          <a:bodyPr>
            <a:normAutofit/>
          </a:bodyPr>
          <a:lstStyle/>
          <a:p>
            <a:pPr lvl="1" eaLnBrk="1" hangingPunct="1"/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Energetska politika zahteva skrbno dolgoročno načrtovanje, tudi s pogledom na okolje, ker svoje učinke nanj pokaže šele po daljšem času, kakor tudi s pogledom na gospodarstvo in človeka samega </a:t>
            </a:r>
          </a:p>
          <a:p>
            <a:pPr lvl="1" eaLnBrk="1" hangingPunct="1"/>
            <a:r>
              <a:rPr lang="sl-SI" altLang="sl-SI" sz="2100" smtClean="0">
                <a:solidFill>
                  <a:srgbClr val="FF0000"/>
                </a:solidFill>
                <a:latin typeface="Arial" charset="0"/>
                <a:cs typeface="Arial" charset="0"/>
              </a:rPr>
              <a:t>Potrebna sredstva?</a:t>
            </a:r>
          </a:p>
          <a:p>
            <a:pPr lvl="1" eaLnBrk="1" hangingPunct="1"/>
            <a:endParaRPr lang="sl-SI" altLang="sl-SI" sz="52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924175"/>
            <a:ext cx="3532188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„Načrt SET – Integrated Roadmap“</a:t>
            </a:r>
            <a:r>
              <a:rPr lang="en-US" altLang="sl-SI" sz="3200" b="1" smtClean="0"/>
              <a:t> </a:t>
            </a:r>
            <a:endParaRPr lang="sl-SI" altLang="sl-SI" sz="3200" b="1" smtClean="0"/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412875"/>
            <a:ext cx="8229600" cy="4752975"/>
          </a:xfrm>
        </p:spPr>
        <p:txBody>
          <a:bodyPr>
            <a:normAutofit/>
          </a:bodyPr>
          <a:lstStyle/>
          <a:p>
            <a:pPr lvl="1" eaLnBrk="1" hangingPunct="1"/>
            <a:r>
              <a:rPr lang="sl-SI" altLang="sl-SI" sz="5200" smtClean="0">
                <a:solidFill>
                  <a:srgbClr val="71A1DC"/>
                </a:solidFill>
                <a:latin typeface="Arial" charset="0"/>
                <a:cs typeface="Arial" charset="0"/>
              </a:rPr>
              <a:t>Slika</a:t>
            </a:r>
          </a:p>
          <a:p>
            <a:pPr lvl="1" eaLnBrk="1" hangingPunct="1"/>
            <a:endParaRPr lang="sl-SI" altLang="sl-SI" sz="52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6840537" cy="48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92163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Varna in zanesljiva oskrba z energijo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385763" y="1628775"/>
            <a:ext cx="8229600" cy="47529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Varno in zanesljivo oskrbo z energijo </a:t>
            </a:r>
            <a:r>
              <a:rPr lang="sl-SI" altLang="sl-SI" sz="2100" smtClean="0">
                <a:latin typeface="Arial" charset="0"/>
                <a:cs typeface="Arial" charset="0"/>
              </a:rPr>
              <a:t>- ne samo z električno, ampak tudi toplotno in v prometu - </a:t>
            </a: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po konkurenčnih cenah je in bo mogoče zagotavljati le, če bomo objektivno priznali pomen vsem možnim različnim virom energije, tudi jedrski, ki predstavlja pomembni del naše energetske mešanice. </a:t>
            </a:r>
          </a:p>
          <a:p>
            <a:pPr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Razvoj zahteva nove mehanizme in pravne podlage, zato da bodo ustrezni energetski viri del trajnostne energetske mešanice tudi v prihodnje. </a:t>
            </a:r>
          </a:p>
          <a:p>
            <a:pPr>
              <a:lnSpc>
                <a:spcPct val="80000"/>
              </a:lnSpc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Potrebno je poskrbeti za pogoje, ki bodo zagotavljali primerno investicijsko okolje in družbeno sprejemljivost.</a:t>
            </a:r>
          </a:p>
          <a:p>
            <a:pPr marL="342900" lvl="1" indent="-342900">
              <a:lnSpc>
                <a:spcPct val="80000"/>
              </a:lnSpc>
              <a:buFont typeface="Arial" charset="0"/>
              <a:buChar char="•"/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Preko raziskav, izobraževanja, usposabljanja, vlaganj in razvoja ustreznih kadrov moramo zagotoviti poznavanje vseh vrst in načinov pridobivanja energije. </a:t>
            </a:r>
          </a:p>
          <a:p>
            <a:pPr marL="342900" lvl="1" indent="-342900">
              <a:lnSpc>
                <a:spcPct val="80000"/>
              </a:lnSpc>
              <a:buFont typeface="Arial" charset="0"/>
              <a:buChar char="•"/>
            </a:pPr>
            <a:r>
              <a:rPr lang="sl-SI" altLang="sl-SI" sz="2100" smtClean="0">
                <a:solidFill>
                  <a:srgbClr val="71A1DC"/>
                </a:solidFill>
                <a:latin typeface="Arial" charset="0"/>
                <a:cs typeface="Arial" charset="0"/>
              </a:rPr>
              <a:t>Posebno pozornost je potrebno nameniti prav razvoju kvalitetnih človeških virov. </a:t>
            </a:r>
          </a:p>
          <a:p>
            <a:pPr marL="342900" lvl="1" indent="-342900" eaLnBrk="1" hangingPunct="1">
              <a:lnSpc>
                <a:spcPct val="80000"/>
              </a:lnSpc>
            </a:pPr>
            <a:endParaRPr lang="sl-SI" altLang="sl-SI" sz="40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935038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Podatki za Slovenijo in ukrepi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539750" y="1700213"/>
            <a:ext cx="8229600" cy="5041900"/>
          </a:xfrm>
        </p:spPr>
        <p:txBody>
          <a:bodyPr>
            <a:normAutofit/>
          </a:bodyPr>
          <a:lstStyle/>
          <a:p>
            <a:pPr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Slovenija je v zadnjih dveh letih </a:t>
            </a:r>
            <a:r>
              <a:rPr lang="sl-SI" altLang="sl-SI" sz="1800" b="1" smtClean="0">
                <a:solidFill>
                  <a:srgbClr val="71A1DC"/>
                </a:solidFill>
                <a:latin typeface="Arial" charset="0"/>
                <a:cs typeface="Arial" charset="0"/>
              </a:rPr>
              <a:t>uvozila</a:t>
            </a:r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 letno za dobri 2 milijardi evrov energentov (brez elektrike), </a:t>
            </a:r>
          </a:p>
          <a:p>
            <a:pPr lvl="1" eaLnBrk="1" hangingPunct="1"/>
            <a:r>
              <a:rPr lang="sl-SI" altLang="sl-SI" sz="1400" smtClean="0">
                <a:solidFill>
                  <a:srgbClr val="FF0000"/>
                </a:solidFill>
                <a:latin typeface="Arial" charset="0"/>
                <a:cs typeface="Arial" charset="0"/>
              </a:rPr>
              <a:t>v letu 2012 je to predstavljalo že 7% BDP. </a:t>
            </a:r>
          </a:p>
          <a:p>
            <a:pPr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Ta delež ob nizki gospodarski rasti v zadnjih letih stalno narašča</a:t>
            </a:r>
          </a:p>
          <a:p>
            <a:pPr lvl="1" eaLnBrk="1" hangingPunct="1"/>
            <a:r>
              <a:rPr lang="sl-SI" altLang="sl-SI" sz="1400" smtClean="0">
                <a:solidFill>
                  <a:srgbClr val="FF0000"/>
                </a:solidFill>
                <a:latin typeface="Arial" charset="0"/>
                <a:cs typeface="Arial" charset="0"/>
              </a:rPr>
              <a:t>v letu 2012 najvišji v vsem obdobju po letu 2000. </a:t>
            </a:r>
          </a:p>
          <a:p>
            <a:pPr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Prehod iz fosilnih energentov, ki jih uvažamo, na domače okolju prijazne energente, predvsem na področju pridobivanja toplote in v prometu, predstavlja poseben izziv in zavezo, da usmeritev vključimo v nacionalne strategije.  </a:t>
            </a:r>
          </a:p>
          <a:p>
            <a:pPr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Pomembni so ukrepi energetske učinkovitosti, ki na področju industrije predstavljajo vse bolj pomemben ukrep za izboljševanje konkurenčnosti podjetij. </a:t>
            </a:r>
          </a:p>
          <a:p>
            <a:pPr eaLnBrk="1" hangingPunct="1"/>
            <a:r>
              <a:rPr lang="sl-SI" altLang="sl-SI" sz="1800" smtClean="0">
                <a:solidFill>
                  <a:srgbClr val="71A1DC"/>
                </a:solidFill>
                <a:latin typeface="Arial" charset="0"/>
                <a:cs typeface="Arial" charset="0"/>
              </a:rPr>
              <a:t>Kako se bomo s temi izzivi soočali v prihodnje, je odvisno tako od usmeritev države kot od interesa investitorjev, navsezadnje pa tudi od usmeritev in finančnih sredstev, ki jih za to namenja Evropska unija. </a:t>
            </a: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18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sl-SI" altLang="sl-SI" sz="37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719138"/>
          </a:xfrm>
        </p:spPr>
        <p:txBody>
          <a:bodyPr/>
          <a:lstStyle/>
          <a:p>
            <a:pPr eaLnBrk="1" hangingPunct="1"/>
            <a:r>
              <a:rPr lang="sl-SI" altLang="sl-SI" sz="3200" b="1" smtClean="0"/>
              <a:t>Energetska učinkovitost </a:t>
            </a:r>
            <a:r>
              <a:rPr lang="en-US" altLang="sl-SI" sz="3200" b="1" smtClean="0"/>
              <a:t> </a:t>
            </a:r>
            <a:endParaRPr lang="sl-SI" altLang="sl-SI" sz="3200" b="1" smtClean="0"/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628650" y="1503363"/>
            <a:ext cx="8229600" cy="4681537"/>
          </a:xfrm>
        </p:spPr>
        <p:txBody>
          <a:bodyPr>
            <a:normAutofit/>
          </a:bodyPr>
          <a:lstStyle/>
          <a:p>
            <a:pPr marL="342900" lvl="1" indent="-3429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sl-SI" altLang="sl-SI" sz="2200" smtClean="0">
                <a:solidFill>
                  <a:srgbClr val="71A1DC"/>
                </a:solidFill>
                <a:latin typeface="Arial" charset="0"/>
                <a:cs typeface="Arial" charset="0"/>
              </a:rPr>
              <a:t>Priložnost, da tako s kratkoročnimi kot dolgoročnimi politikami dosežemo ključne cilje </a:t>
            </a:r>
          </a:p>
          <a:p>
            <a:pPr marL="342900" lvl="1" indent="-34290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sl-SI" altLang="sl-SI" sz="2200" smtClean="0">
                <a:solidFill>
                  <a:srgbClr val="71A1DC"/>
                </a:solidFill>
                <a:latin typeface="Arial" charset="0"/>
                <a:cs typeface="Arial" charset="0"/>
              </a:rPr>
              <a:t>Področja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stavbe in potrošniki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napredni merilniki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pametna omrežja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ogrevanje in hlajenje </a:t>
            </a:r>
            <a:endParaRPr lang="sl-SI" altLang="sl-SI" sz="16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industrija in proizvodi 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sredstva za trajnostno energijo</a:t>
            </a:r>
          </a:p>
          <a:p>
            <a:pPr marL="800100" lvl="3" indent="-342900" eaLnBrk="1" hangingPunct="1">
              <a:lnSpc>
                <a:spcPct val="80000"/>
              </a:lnSpc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shranjevanje energije</a:t>
            </a:r>
          </a:p>
          <a:p>
            <a:pPr marL="800100" lvl="3" indent="-342900" eaLnBrk="1" hangingPunct="1">
              <a:lnSpc>
                <a:spcPct val="80000"/>
              </a:lnSpc>
              <a:buFont typeface="Arial" charset="0"/>
              <a:buNone/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--------------------------------------------------------------------</a:t>
            </a:r>
          </a:p>
          <a:p>
            <a:pPr marL="800100" lvl="3" indent="-342900" eaLnBrk="1" hangingPunct="1">
              <a:lnSpc>
                <a:spcPct val="80000"/>
              </a:lnSpc>
              <a:buFont typeface="Arial" charset="0"/>
              <a:buNone/>
            </a:pPr>
            <a:r>
              <a:rPr lang="sl-SI" altLang="sl-SI" sz="19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PAMETNA MESTA &amp; SKUPNOSTI</a:t>
            </a:r>
          </a:p>
          <a:p>
            <a:pPr marL="800100" lvl="3" indent="-342900" eaLnBrk="1" hangingPunct="1">
              <a:lnSpc>
                <a:spcPct val="80000"/>
              </a:lnSpc>
              <a:buFont typeface="Arial" charset="0"/>
              <a:buNone/>
            </a:pPr>
            <a:r>
              <a:rPr lang="sl-SI" altLang="sl-SI" sz="190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  <a:p>
            <a:pPr marL="342900" lvl="1" indent="-342900" eaLnBrk="1" hangingPunct="1">
              <a:lnSpc>
                <a:spcPct val="80000"/>
              </a:lnSpc>
              <a:buFont typeface="Arial" charset="0"/>
              <a:buChar char="•"/>
            </a:pPr>
            <a:endParaRPr lang="sl-SI" altLang="sl-SI" sz="9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75" y="2205038"/>
            <a:ext cx="29035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9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863600"/>
          </a:xfrm>
        </p:spPr>
        <p:txBody>
          <a:bodyPr/>
          <a:lstStyle/>
          <a:p>
            <a:pPr eaLnBrk="1" hangingPunct="1"/>
            <a:r>
              <a:rPr lang="en-US" altLang="sl-SI" sz="3200" b="1" smtClean="0"/>
              <a:t> </a:t>
            </a:r>
            <a:r>
              <a:rPr lang="sl-SI" altLang="sl-SI" sz="3200" b="1" smtClean="0"/>
              <a:t>Energija kot člen, ki povezuje - Pametna mesta</a:t>
            </a:r>
          </a:p>
        </p:txBody>
      </p:sp>
      <p:sp>
        <p:nvSpPr>
          <p:cNvPr id="9219" name="Content Placeholder 20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752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sl-SI" altLang="sl-SI" sz="2000" smtClean="0">
                <a:solidFill>
                  <a:srgbClr val="71A1DC"/>
                </a:solidFill>
                <a:latin typeface="Arial" charset="0"/>
                <a:cs typeface="Arial" charset="0"/>
              </a:rPr>
              <a:t>Mesta so pomemben dejavnik k prehodu v nizkoogljično in trajnostno gospodarstvo. </a:t>
            </a:r>
          </a:p>
          <a:p>
            <a:pPr lvl="1" eaLnBrk="1" hangingPunct="1">
              <a:lnSpc>
                <a:spcPct val="80000"/>
              </a:lnSpc>
            </a:pPr>
            <a:r>
              <a:rPr lang="sl-SI" altLang="sl-SI" sz="1600" smtClean="0">
                <a:solidFill>
                  <a:srgbClr val="FF0000"/>
                </a:solidFill>
                <a:latin typeface="Arial" charset="0"/>
                <a:cs typeface="Arial" charset="0"/>
              </a:rPr>
              <a:t>68 % prebivalstva EU živi v mestnih območjih, urbanizacija tem še narašča in so porabniki 70 % energije </a:t>
            </a:r>
          </a:p>
          <a:p>
            <a:pPr eaLnBrk="1" hangingPunct="1">
              <a:lnSpc>
                <a:spcPct val="80000"/>
              </a:lnSpc>
            </a:pPr>
            <a:r>
              <a:rPr lang="sl-SI" altLang="sl-SI" sz="2000" smtClean="0">
                <a:solidFill>
                  <a:srgbClr val="71A1DC"/>
                </a:solidFill>
                <a:latin typeface="Arial" charset="0"/>
                <a:cs typeface="Arial" charset="0"/>
              </a:rPr>
              <a:t>Da bi zadovoljili vse bolj kompleksne izzive v urbanih območjih je potreben integriran in trajnosten odziv. </a:t>
            </a:r>
          </a:p>
          <a:p>
            <a:pPr lvl="1" eaLnBrk="1" hangingPunct="1">
              <a:lnSpc>
                <a:spcPct val="80000"/>
              </a:lnSpc>
            </a:pPr>
            <a:r>
              <a:rPr lang="sl-SI" altLang="sl-SI" sz="1600" smtClean="0">
                <a:solidFill>
                  <a:srgbClr val="FF0000"/>
                </a:solidFill>
                <a:latin typeface="Arial" charset="0"/>
                <a:cs typeface="Arial" charset="0"/>
              </a:rPr>
              <a:t>izziv za nove, učinkovite in uporabniku prijazne tehnologije in storitve, na področjih </a:t>
            </a:r>
          </a:p>
          <a:p>
            <a:pPr lvl="2" eaLnBrk="1" hangingPunct="1">
              <a:lnSpc>
                <a:spcPct val="80000"/>
              </a:lnSpc>
            </a:pPr>
            <a:r>
              <a:rPr lang="sl-SI" altLang="sl-SI" sz="1200" smtClean="0">
                <a:latin typeface="Arial" charset="0"/>
                <a:cs typeface="Arial" charset="0"/>
              </a:rPr>
              <a:t>energetike, </a:t>
            </a:r>
          </a:p>
          <a:p>
            <a:pPr lvl="2" eaLnBrk="1" hangingPunct="1">
              <a:lnSpc>
                <a:spcPct val="80000"/>
              </a:lnSpc>
            </a:pPr>
            <a:r>
              <a:rPr lang="sl-SI" altLang="sl-SI" sz="1200" smtClean="0">
                <a:latin typeface="Arial" charset="0"/>
                <a:cs typeface="Arial" charset="0"/>
              </a:rPr>
              <a:t>prometa </a:t>
            </a:r>
          </a:p>
          <a:p>
            <a:pPr lvl="2" eaLnBrk="1" hangingPunct="1">
              <a:lnSpc>
                <a:spcPct val="80000"/>
              </a:lnSpc>
            </a:pPr>
            <a:r>
              <a:rPr lang="sl-SI" altLang="sl-SI" sz="1200" smtClean="0">
                <a:latin typeface="Arial" charset="0"/>
                <a:cs typeface="Arial" charset="0"/>
              </a:rPr>
              <a:t>informacijsko komunikacijskih tehnologij. </a:t>
            </a:r>
          </a:p>
          <a:p>
            <a:pPr eaLnBrk="1" hangingPunct="1">
              <a:lnSpc>
                <a:spcPct val="80000"/>
              </a:lnSpc>
            </a:pPr>
            <a:r>
              <a:rPr lang="sl-SI" altLang="sl-SI" sz="2000" smtClean="0">
                <a:solidFill>
                  <a:srgbClr val="71A1DC"/>
                </a:solidFill>
                <a:latin typeface="Arial" charset="0"/>
                <a:cs typeface="Arial" charset="0"/>
              </a:rPr>
              <a:t>Te rešitve zahtevajo integrirane pristope, tako na ravni raziskav in razvoja naprednih tehnoloških rešitev kot tudi na ravni uporabe</a:t>
            </a:r>
          </a:p>
          <a:p>
            <a:pPr lvl="1" eaLnBrk="1" hangingPunct="1">
              <a:lnSpc>
                <a:spcPct val="80000"/>
              </a:lnSpc>
            </a:pPr>
            <a:r>
              <a:rPr lang="sl-SI" altLang="sl-SI" sz="1600" smtClean="0">
                <a:solidFill>
                  <a:srgbClr val="FF0000"/>
                </a:solidFill>
                <a:latin typeface="Arial" charset="0"/>
                <a:cs typeface="Arial" charset="0"/>
              </a:rPr>
              <a:t>prvi del rešitev se nanaša krepitev razvoja in uveljavitev že razvitih tehnologij, </a:t>
            </a:r>
          </a:p>
          <a:p>
            <a:pPr lvl="1" eaLnBrk="1" hangingPunct="1">
              <a:lnSpc>
                <a:spcPct val="80000"/>
              </a:lnSpc>
            </a:pPr>
            <a:r>
              <a:rPr lang="sl-SI" altLang="sl-SI" sz="1600" smtClean="0">
                <a:solidFill>
                  <a:srgbClr val="FF0000"/>
                </a:solidFill>
                <a:latin typeface="Arial" charset="0"/>
                <a:cs typeface="Arial" charset="0"/>
              </a:rPr>
              <a:t>drugi del rešitev se nanaša na potrebo po potrditvi novih poslovnih modelov in modelov financiranja, standardizacije, razširjenosti in ponovljivosti rešitev, </a:t>
            </a:r>
          </a:p>
          <a:p>
            <a:pPr lvl="1" eaLnBrk="1" hangingPunct="1">
              <a:lnSpc>
                <a:spcPct val="80000"/>
              </a:lnSpc>
            </a:pPr>
            <a:r>
              <a:rPr lang="sl-SI" altLang="sl-SI" sz="1600" smtClean="0">
                <a:solidFill>
                  <a:srgbClr val="FF0000"/>
                </a:solidFill>
                <a:latin typeface="Arial" charset="0"/>
                <a:cs typeface="Arial" charset="0"/>
              </a:rPr>
              <a:t>pomembno je sprejemanje rešitev pri uporabnikih ter spremembe naših navad in načina življenja</a:t>
            </a:r>
          </a:p>
          <a:p>
            <a:pPr eaLnBrk="1" hangingPunct="1">
              <a:lnSpc>
                <a:spcPct val="80000"/>
              </a:lnSpc>
            </a:pPr>
            <a:endParaRPr lang="sl-SI" altLang="sl-SI" sz="2900" smtClean="0">
              <a:solidFill>
                <a:srgbClr val="71A1DC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l-SI" altLang="sl-SI" sz="2900" smtClean="0">
              <a:solidFill>
                <a:srgbClr val="71A1DC"/>
              </a:solidFill>
              <a:latin typeface="Arial" charset="0"/>
              <a:cs typeface="Arial" charset="0"/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04813"/>
            <a:ext cx="38671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1734</TotalTime>
  <Words>1105</Words>
  <Application>Microsoft Office PowerPoint</Application>
  <PresentationFormat>On-screen Show (4:3)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INTEGRACIJA PAMETNIH ZGRADB, OMREŽIJ IN MEST – ENERGIJA KOT ČLEN, KI POVEZUJE  „Na poti k novemu energetskemu konceptu v Republiki Sloveniji“</vt:lpstr>
      <vt:lpstr>Izhodišča za dolgoročne energetske bilance </vt:lpstr>
      <vt:lpstr> Konkurenčna nizkoogljična energija</vt:lpstr>
      <vt:lpstr>Načrtovanje </vt:lpstr>
      <vt:lpstr>„Načrt SET – Integrated Roadmap“ </vt:lpstr>
      <vt:lpstr>Varna in zanesljiva oskrba z energijo</vt:lpstr>
      <vt:lpstr>Podatki za Slovenijo in ukrepi</vt:lpstr>
      <vt:lpstr>Energetska učinkovitost  </vt:lpstr>
      <vt:lpstr> Energija kot člen, ki povezuje - Pametna mesta</vt:lpstr>
      <vt:lpstr>Podjetniški vidik</vt:lpstr>
      <vt:lpstr>EU sredstva</vt:lpstr>
      <vt:lpstr>Energetski zakon in Energetski koncept</vt:lpstr>
      <vt:lpstr>PowerPoint Presentation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Milena</dc:creator>
  <cp:lastModifiedBy>Jurci</cp:lastModifiedBy>
  <cp:revision>302</cp:revision>
  <cp:lastPrinted>2013-10-29T07:16:31Z</cp:lastPrinted>
  <dcterms:created xsi:type="dcterms:W3CDTF">2012-04-18T19:10:35Z</dcterms:created>
  <dcterms:modified xsi:type="dcterms:W3CDTF">2014-05-22T14:31:12Z</dcterms:modified>
</cp:coreProperties>
</file>