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sldIdLst>
    <p:sldId id="256" r:id="rId2"/>
    <p:sldId id="257" r:id="rId3"/>
    <p:sldId id="258" r:id="rId4"/>
    <p:sldId id="260" r:id="rId5"/>
    <p:sldId id="259" r:id="rId6"/>
    <p:sldId id="296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  <p:sldId id="276" r:id="rId22"/>
    <p:sldId id="277" r:id="rId23"/>
    <p:sldId id="279" r:id="rId24"/>
    <p:sldId id="278" r:id="rId25"/>
    <p:sldId id="280" r:id="rId26"/>
    <p:sldId id="281" r:id="rId27"/>
    <p:sldId id="282" r:id="rId28"/>
    <p:sldId id="283" r:id="rId29"/>
    <p:sldId id="286" r:id="rId30"/>
    <p:sldId id="287" r:id="rId31"/>
    <p:sldId id="285" r:id="rId32"/>
    <p:sldId id="288" r:id="rId33"/>
    <p:sldId id="289" r:id="rId34"/>
    <p:sldId id="290" r:id="rId35"/>
    <p:sldId id="291" r:id="rId36"/>
    <p:sldId id="293" r:id="rId37"/>
    <p:sldId id="292" r:id="rId38"/>
    <p:sldId id="294" r:id="rId39"/>
    <p:sldId id="295" r:id="rId40"/>
    <p:sldId id="297" r:id="rId41"/>
    <p:sldId id="298" r:id="rId42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92771A-43E1-442C-B546-FCD7091A2FD1}" type="datetimeFigureOut">
              <a:rPr lang="sl-SI" smtClean="0"/>
              <a:t>10.5.2013</a:t>
            </a:fld>
            <a:endParaRPr lang="sl-SI"/>
          </a:p>
        </p:txBody>
      </p:sp>
      <p:sp>
        <p:nvSpPr>
          <p:cNvPr id="4" name="Označba mest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značba mesta opomb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DD4625-FE85-4DE8-9F2A-A454D7C03C44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25076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D4625-FE85-4DE8-9F2A-A454D7C03C44}" type="slidenum">
              <a:rPr lang="sl-SI" smtClean="0"/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16740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DD4625-FE85-4DE8-9F2A-A454D7C03C44}" type="slidenum">
              <a:rPr lang="sl-SI" smtClean="0"/>
              <a:t>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1998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l-SI" smtClean="0"/>
              <a:t>Uredite slog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ADB75-3AC8-4D44-BDDF-A9B188BDAE21}" type="datetime1">
              <a:rPr lang="sl-SI" smtClean="0"/>
              <a:t>10.5.2013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A2B9B-6568-43E6-AE96-37E950EA860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47972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832C3-C6F8-40B6-9EF1-79BF95100DAC}" type="datetime1">
              <a:rPr lang="sl-SI" smtClean="0"/>
              <a:t>10.5.2013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A2B9B-6568-43E6-AE96-37E950EA860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37249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89037-10E3-4496-97E8-4D1DF616CBFA}" type="datetime1">
              <a:rPr lang="sl-SI" smtClean="0"/>
              <a:t>10.5.2013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A2B9B-6568-43E6-AE96-37E950EA860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54692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B7986-BCBD-4E3E-8E17-7011CDCF0171}" type="datetime1">
              <a:rPr lang="sl-SI" smtClean="0"/>
              <a:t>10.5.2013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A2B9B-6568-43E6-AE96-37E950EA860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34414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E5376-4848-4934-AB2D-31E55C77A4D4}" type="datetime1">
              <a:rPr lang="sl-SI" smtClean="0"/>
              <a:t>10.5.2013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A2B9B-6568-43E6-AE96-37E950EA860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73597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47B2-3EBF-40EE-8BFF-7FEA1F921410}" type="datetime1">
              <a:rPr lang="sl-SI" smtClean="0"/>
              <a:t>10.5.2013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A2B9B-6568-43E6-AE96-37E950EA860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446896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985B7-0D9F-43DC-B69E-86748D45D1E3}" type="datetime1">
              <a:rPr lang="sl-SI" smtClean="0"/>
              <a:t>10.5.2013</a:t>
            </a:fld>
            <a:endParaRPr lang="sl-S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A2B9B-6568-43E6-AE96-37E950EA860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58188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9B5A-279A-4BA4-816C-491A2E8B3187}" type="datetime1">
              <a:rPr lang="sl-SI" smtClean="0"/>
              <a:t>10.5.2013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A2B9B-6568-43E6-AE96-37E950EA860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64081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D1231-7210-4519-9385-F3D4135288EA}" type="datetime1">
              <a:rPr lang="sl-SI" smtClean="0"/>
              <a:t>10.5.2013</a:t>
            </a:fld>
            <a:endParaRPr lang="sl-S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A2B9B-6568-43E6-AE96-37E950EA860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44340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98D4-592C-4D76-B547-6205E3C4DB73}" type="datetime1">
              <a:rPr lang="sl-SI" smtClean="0"/>
              <a:t>10.5.2013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A2B9B-6568-43E6-AE96-37E950EA860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9976318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760A-CF04-42A4-BB30-A51FB81F17BB}" type="datetime1">
              <a:rPr lang="sl-SI" smtClean="0"/>
              <a:t>10.5.2013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A2B9B-6568-43E6-AE96-37E950EA860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73110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798D4-592C-4D76-B547-6205E3C4DB73}" type="datetime1">
              <a:rPr lang="sl-SI" smtClean="0"/>
              <a:t>10.5.2013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A2B9B-6568-43E6-AE96-37E950EA860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7440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image" Target="../media/image1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7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1.png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1.png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11" Type="http://schemas.openxmlformats.org/officeDocument/2006/relationships/image" Target="../media/image13.e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2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8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1.png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1.png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20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15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1.png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23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18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1.png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8.emf"/><Relationship Id="rId5" Type="http://schemas.openxmlformats.org/officeDocument/2006/relationships/package" Target="../embeddings/Microsoft_Visio_Drawing1.vsdx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4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Raven povezovalnik 6"/>
          <p:cNvCxnSpPr/>
          <p:nvPr/>
        </p:nvCxnSpPr>
        <p:spPr>
          <a:xfrm>
            <a:off x="0" y="812795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PoljeZBesedilom 15"/>
          <p:cNvSpPr txBox="1"/>
          <p:nvPr/>
        </p:nvSpPr>
        <p:spPr>
          <a:xfrm>
            <a:off x="0" y="1909656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4000" b="1" dirty="0">
                <a:latin typeface="Arial" panose="020B0604020202020204" pitchFamily="34" charset="0"/>
                <a:cs typeface="Arial" panose="020B0604020202020204" pitchFamily="34" charset="0"/>
              </a:rPr>
              <a:t>IZDELAVA ELEKTRIČNEGA </a:t>
            </a:r>
            <a:endParaRPr lang="sl-SI" sz="4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sl-SI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KOLESA </a:t>
            </a:r>
            <a:r>
              <a:rPr lang="sl-SI" sz="4000" b="1" dirty="0">
                <a:latin typeface="Arial" panose="020B0604020202020204" pitchFamily="34" charset="0"/>
                <a:cs typeface="Arial" panose="020B0604020202020204" pitchFamily="34" charset="0"/>
              </a:rPr>
              <a:t>ZA </a:t>
            </a:r>
            <a:r>
              <a:rPr lang="sl-SI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l-SI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l-SI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ŠTUDENTSKO </a:t>
            </a:r>
            <a:r>
              <a:rPr lang="sl-SI" sz="4000" b="1" dirty="0">
                <a:latin typeface="Arial" panose="020B0604020202020204" pitchFamily="34" charset="0"/>
                <a:cs typeface="Arial" panose="020B0604020202020204" pitchFamily="34" charset="0"/>
              </a:rPr>
              <a:t>TEKMOVANJE 2012</a:t>
            </a:r>
          </a:p>
        </p:txBody>
      </p:sp>
      <p:cxnSp>
        <p:nvCxnSpPr>
          <p:cNvPr id="17" name="Raven povezovalnik 16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Pravokotnik 17"/>
          <p:cNvSpPr/>
          <p:nvPr/>
        </p:nvSpPr>
        <p:spPr>
          <a:xfrm>
            <a:off x="2053578" y="4344360"/>
            <a:ext cx="5172845" cy="355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sl-SI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Primož Sukič, Ernest Belič, Aleš Kolbl, Gorazd Štumberger</a:t>
            </a:r>
            <a:endParaRPr lang="sl-SI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PoljeZBesedilom 19"/>
          <p:cNvSpPr txBox="1"/>
          <p:nvPr/>
        </p:nvSpPr>
        <p:spPr>
          <a:xfrm>
            <a:off x="3009025" y="490066"/>
            <a:ext cx="5180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dirty="0"/>
              <a:t>22. Mednarodno posvetovanje Komunalna energetika</a:t>
            </a:r>
          </a:p>
        </p:txBody>
      </p:sp>
      <p:sp>
        <p:nvSpPr>
          <p:cNvPr id="21" name="PoljeZBesedilom 20"/>
          <p:cNvSpPr txBox="1"/>
          <p:nvPr/>
        </p:nvSpPr>
        <p:spPr>
          <a:xfrm>
            <a:off x="3286046" y="6491188"/>
            <a:ext cx="27708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Maribor, 14. do 16. Maj 2013</a:t>
            </a:r>
          </a:p>
        </p:txBody>
      </p:sp>
      <p:pic>
        <p:nvPicPr>
          <p:cNvPr id="22" name="Slika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1511986" cy="740438"/>
          </a:xfrm>
          <a:prstGeom prst="rect">
            <a:avLst/>
          </a:prstGeom>
        </p:spPr>
      </p:pic>
      <p:pic>
        <p:nvPicPr>
          <p:cNvPr id="23" name="Slika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49" y="21640"/>
            <a:ext cx="646825" cy="766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9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NAČRTOVANJE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PoljeZBesedilom 1"/>
          <p:cNvSpPr txBox="1"/>
          <p:nvPr/>
        </p:nvSpPr>
        <p:spPr>
          <a:xfrm>
            <a:off x="220008" y="2724150"/>
            <a:ext cx="88382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7200" dirty="0" smtClean="0"/>
              <a:t>Izračun moči in navora</a:t>
            </a:r>
            <a:endParaRPr lang="sl-SI" sz="7200" dirty="0"/>
          </a:p>
        </p:txBody>
      </p:sp>
    </p:spTree>
    <p:extLst>
      <p:ext uri="{BB962C8B-B14F-4D97-AF65-F5344CB8AC3E}">
        <p14:creationId xmlns:p14="http://schemas.microsoft.com/office/powerpoint/2010/main" val="165896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NAČRTOVANJE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3" name="PoljeZBesedilom 2"/>
          <p:cNvSpPr txBox="1"/>
          <p:nvPr/>
        </p:nvSpPr>
        <p:spPr>
          <a:xfrm>
            <a:off x="2652946" y="985917"/>
            <a:ext cx="3600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600" dirty="0" smtClean="0"/>
              <a:t>Izhodiščni podatki</a:t>
            </a:r>
            <a:endParaRPr lang="sl-SI" sz="3600" dirty="0"/>
          </a:p>
        </p:txBody>
      </p:sp>
      <p:sp>
        <p:nvSpPr>
          <p:cNvPr id="4" name="PoljeZBesedilom 3"/>
          <p:cNvSpPr txBox="1"/>
          <p:nvPr/>
        </p:nvSpPr>
        <p:spPr>
          <a:xfrm>
            <a:off x="572755" y="2402932"/>
            <a:ext cx="62711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dirty="0" smtClean="0"/>
              <a:t>Masa kolesa s kolesarjem </a:t>
            </a:r>
            <a:endParaRPr lang="sl-SI" sz="3200" dirty="0"/>
          </a:p>
        </p:txBody>
      </p:sp>
      <p:graphicFrame>
        <p:nvGraphicFramePr>
          <p:cNvPr id="12" name="Predme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6412691"/>
              </p:ext>
            </p:extLst>
          </p:nvPr>
        </p:nvGraphicFramePr>
        <p:xfrm>
          <a:off x="5060950" y="2382657"/>
          <a:ext cx="2192464" cy="6851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" name="Equation" r:id="rId5" imgW="812520" imgH="253800" progId="Equation.DSMT4">
                  <p:embed/>
                </p:oleObj>
              </mc:Choice>
              <mc:Fallback>
                <p:oleObj name="Equation" r:id="rId5" imgW="81252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60950" y="2382657"/>
                        <a:ext cx="2192464" cy="6851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PoljeZBesedilom 12"/>
          <p:cNvSpPr txBox="1"/>
          <p:nvPr/>
        </p:nvSpPr>
        <p:spPr>
          <a:xfrm>
            <a:off x="572756" y="3561031"/>
            <a:ext cx="27514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dirty="0" smtClean="0"/>
              <a:t>Naklon klanca </a:t>
            </a:r>
            <a:endParaRPr lang="sl-SI" sz="3200" dirty="0"/>
          </a:p>
        </p:txBody>
      </p:sp>
      <p:graphicFrame>
        <p:nvGraphicFramePr>
          <p:cNvPr id="15" name="Predme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9851365"/>
              </p:ext>
            </p:extLst>
          </p:nvPr>
        </p:nvGraphicFramePr>
        <p:xfrm>
          <a:off x="3324225" y="3581146"/>
          <a:ext cx="2022475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" name="Equation" r:id="rId7" imgW="749160" imgH="253800" progId="Equation.DSMT4">
                  <p:embed/>
                </p:oleObj>
              </mc:Choice>
              <mc:Fallback>
                <p:oleObj name="Equation" r:id="rId7" imgW="74916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324225" y="3581146"/>
                        <a:ext cx="2022475" cy="684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PoljeZBesedilom 15"/>
          <p:cNvSpPr txBox="1"/>
          <p:nvPr/>
        </p:nvSpPr>
        <p:spPr>
          <a:xfrm>
            <a:off x="627720" y="4788361"/>
            <a:ext cx="5296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dirty="0" smtClean="0"/>
              <a:t>Željena </a:t>
            </a:r>
            <a:r>
              <a:rPr lang="sl-SI" sz="3200" dirty="0" smtClean="0"/>
              <a:t>hitrost vožnje v klanec</a:t>
            </a:r>
          </a:p>
        </p:txBody>
      </p:sp>
      <p:graphicFrame>
        <p:nvGraphicFramePr>
          <p:cNvPr id="17" name="Predme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5811410"/>
              </p:ext>
            </p:extLst>
          </p:nvPr>
        </p:nvGraphicFramePr>
        <p:xfrm>
          <a:off x="5748204" y="4552995"/>
          <a:ext cx="2297113" cy="1163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" name="Equation" r:id="rId9" imgW="850680" imgH="431640" progId="Equation.DSMT4">
                  <p:embed/>
                </p:oleObj>
              </mc:Choice>
              <mc:Fallback>
                <p:oleObj name="Equation" r:id="rId9" imgW="85068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748204" y="4552995"/>
                        <a:ext cx="2297113" cy="1163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3843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NAČRTOVANJE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16" name="PoljeZBesedilom 15"/>
          <p:cNvSpPr txBox="1"/>
          <p:nvPr/>
        </p:nvSpPr>
        <p:spPr>
          <a:xfrm>
            <a:off x="419099" y="1009650"/>
            <a:ext cx="81629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dirty="0" smtClean="0"/>
              <a:t>Izračun naklonskega kota </a:t>
            </a:r>
            <a:r>
              <a:rPr lang="el-G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sl-SI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iz naklona klanca </a:t>
            </a:r>
            <a:r>
              <a:rPr lang="el-G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sl-SI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sl-SI" sz="3200" dirty="0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514349" y="1571313"/>
            <a:ext cx="16984053" cy="6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18" name="Predme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8815214"/>
              </p:ext>
            </p:extLst>
          </p:nvPr>
        </p:nvGraphicFramePr>
        <p:xfrm>
          <a:off x="466724" y="1838452"/>
          <a:ext cx="7905751" cy="1185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2" name="Equation" r:id="rId5" imgW="2857500" imgH="431800" progId="Equation.DSMT4">
                  <p:embed/>
                </p:oleObj>
              </mc:Choice>
              <mc:Fallback>
                <p:oleObj name="Equation" r:id="rId5" imgW="2857500" imgH="4318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724" y="1838452"/>
                        <a:ext cx="7905751" cy="11858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PoljeZBesedilom 19"/>
          <p:cNvSpPr txBox="1"/>
          <p:nvPr/>
        </p:nvSpPr>
        <p:spPr>
          <a:xfrm>
            <a:off x="380999" y="3831052"/>
            <a:ext cx="82391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dirty="0" smtClean="0"/>
              <a:t>Izračun minimalne sile </a:t>
            </a:r>
            <a:r>
              <a:rPr lang="sl-SI" sz="3200" i="1" dirty="0" smtClean="0"/>
              <a:t>F</a:t>
            </a:r>
            <a:endParaRPr lang="sl-SI" sz="3200" dirty="0"/>
          </a:p>
        </p:txBody>
      </p: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457198" y="4493308"/>
            <a:ext cx="12445018" cy="50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23" name="Rectangle 15"/>
          <p:cNvSpPr>
            <a:spLocks noChangeArrowheads="1"/>
          </p:cNvSpPr>
          <p:nvPr/>
        </p:nvSpPr>
        <p:spPr bwMode="auto">
          <a:xfrm>
            <a:off x="0" y="4914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24" name="Predme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002344"/>
              </p:ext>
            </p:extLst>
          </p:nvPr>
        </p:nvGraphicFramePr>
        <p:xfrm>
          <a:off x="397351" y="4663881"/>
          <a:ext cx="8472507" cy="686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3" name="Equation" r:id="rId7" imgW="3175000" imgH="254000" progId="Equation.DSMT4">
                  <p:embed/>
                </p:oleObj>
              </mc:Choice>
              <mc:Fallback>
                <p:oleObj name="Equation" r:id="rId7" imgW="3175000" imgH="25400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351" y="4663881"/>
                        <a:ext cx="8472507" cy="6869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785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NAČRTOVANJE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11" name="PoljeZBesedilom 10"/>
          <p:cNvSpPr txBox="1"/>
          <p:nvPr/>
        </p:nvSpPr>
        <p:spPr>
          <a:xfrm>
            <a:off x="577284" y="600053"/>
            <a:ext cx="81629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dirty="0" smtClean="0"/>
              <a:t>Izbira premera kolesa in izračun navora  </a:t>
            </a:r>
            <a:endParaRPr lang="sl-SI" sz="32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677025" y="797525"/>
            <a:ext cx="1543050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4" name="Predm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8862501"/>
              </p:ext>
            </p:extLst>
          </p:nvPr>
        </p:nvGraphicFramePr>
        <p:xfrm>
          <a:off x="7329941" y="672214"/>
          <a:ext cx="1697559" cy="477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3" name="Equation" r:id="rId5" imgW="609336" imgH="165028" progId="Equation.DSMT4">
                  <p:embed/>
                </p:oleObj>
              </mc:Choice>
              <mc:Fallback>
                <p:oleObj name="Equation" r:id="rId5" imgW="609336" imgH="165028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9941" y="672214"/>
                        <a:ext cx="1697559" cy="4774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7535295" y="1819274"/>
            <a:ext cx="963838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14" name="Predme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2757653"/>
              </p:ext>
            </p:extLst>
          </p:nvPr>
        </p:nvGraphicFramePr>
        <p:xfrm>
          <a:off x="7277778" y="2295108"/>
          <a:ext cx="1552074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4" name="Equation" r:id="rId7" imgW="685502" imgH="177723" progId="Equation.DSMT4">
                  <p:embed/>
                </p:oleObj>
              </mc:Choice>
              <mc:Fallback>
                <p:oleObj name="Equation" r:id="rId7" imgW="685502" imgH="177723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77778" y="2295108"/>
                        <a:ext cx="1552074" cy="4095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16" name="Predme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0206905"/>
              </p:ext>
            </p:extLst>
          </p:nvPr>
        </p:nvGraphicFramePr>
        <p:xfrm>
          <a:off x="7282488" y="3126768"/>
          <a:ext cx="1792464" cy="5228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5" name="Equation" r:id="rId9" imgW="685800" imgH="203040" progId="Equation.DSMT4">
                  <p:embed/>
                </p:oleObj>
              </mc:Choice>
              <mc:Fallback>
                <p:oleObj name="Equation" r:id="rId9" imgW="685800" imgH="2030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2488" y="3126768"/>
                        <a:ext cx="1792464" cy="5228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Slika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2138" y="1060911"/>
            <a:ext cx="6739367" cy="5339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60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NAČRTOVANJE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2819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3" name="Predm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3679729"/>
              </p:ext>
            </p:extLst>
          </p:nvPr>
        </p:nvGraphicFramePr>
        <p:xfrm>
          <a:off x="577284" y="2052543"/>
          <a:ext cx="6327402" cy="871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1" name="Equation" r:id="rId5" imgW="1866090" imgH="253890" progId="Equation.DSMT4">
                  <p:embed/>
                </p:oleObj>
              </mc:Choice>
              <mc:Fallback>
                <p:oleObj name="Equation" r:id="rId5" imgW="1866090" imgH="25389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284" y="2052543"/>
                        <a:ext cx="6327402" cy="8716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PoljeZBesedilom 10"/>
          <p:cNvSpPr txBox="1"/>
          <p:nvPr/>
        </p:nvSpPr>
        <p:spPr>
          <a:xfrm>
            <a:off x="419099" y="1009650"/>
            <a:ext cx="81629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Pot </a:t>
            </a:r>
            <a:r>
              <a:rPr lang="sl-SI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sl-SI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ki jo opravi kolo z enim obratom </a:t>
            </a:r>
            <a:endParaRPr lang="sl-SI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PoljeZBesedilom 11"/>
          <p:cNvSpPr txBox="1"/>
          <p:nvPr/>
        </p:nvSpPr>
        <p:spPr>
          <a:xfrm>
            <a:off x="419099" y="3682982"/>
            <a:ext cx="81629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Število obratov za doseganje hitrosti 7m/s</a:t>
            </a:r>
            <a:endParaRPr lang="sl-SI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57445" y="4522268"/>
            <a:ext cx="25852266" cy="56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13" name="Predme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9882769"/>
              </p:ext>
            </p:extLst>
          </p:nvPr>
        </p:nvGraphicFramePr>
        <p:xfrm>
          <a:off x="557445" y="4522267"/>
          <a:ext cx="7241784" cy="14483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2" name="Equation" r:id="rId7" imgW="2095500" imgH="419100" progId="Equation.DSMT4">
                  <p:embed/>
                </p:oleObj>
              </mc:Choice>
              <mc:Fallback>
                <p:oleObj name="Equation" r:id="rId7" imgW="2095500" imgH="4191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445" y="4522267"/>
                        <a:ext cx="7241784" cy="14483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368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NAČRTOVANJE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3" name="Predm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5464727"/>
              </p:ext>
            </p:extLst>
          </p:nvPr>
        </p:nvGraphicFramePr>
        <p:xfrm>
          <a:off x="124758" y="2182045"/>
          <a:ext cx="8858928" cy="1104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Equation" r:id="rId5" imgW="3213100" imgH="393700" progId="Equation.DSMT4">
                  <p:embed/>
                </p:oleObj>
              </mc:Choice>
              <mc:Fallback>
                <p:oleObj name="Equation" r:id="rId5" imgW="3213100" imgH="393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758" y="2182045"/>
                        <a:ext cx="8858928" cy="1104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PoljeZBesedilom 10"/>
          <p:cNvSpPr txBox="1"/>
          <p:nvPr/>
        </p:nvSpPr>
        <p:spPr>
          <a:xfrm>
            <a:off x="2133599" y="1163070"/>
            <a:ext cx="46291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Minimalna moč motorja </a:t>
            </a:r>
            <a:r>
              <a:rPr lang="sl-SI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endParaRPr lang="sl-SI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PoljeZBesedilom 11"/>
          <p:cNvSpPr txBox="1"/>
          <p:nvPr/>
        </p:nvSpPr>
        <p:spPr>
          <a:xfrm>
            <a:off x="1495424" y="4154524"/>
            <a:ext cx="65314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Prvi višji razred 1000 W</a:t>
            </a:r>
            <a:endParaRPr lang="sl-SI" sz="4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1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NAČRTOVANJE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11" name="PoljeZBesedilom 10"/>
          <p:cNvSpPr txBox="1"/>
          <p:nvPr/>
        </p:nvSpPr>
        <p:spPr>
          <a:xfrm>
            <a:off x="124758" y="2190750"/>
            <a:ext cx="88382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Izračun kapacitete baterije</a:t>
            </a:r>
            <a:endParaRPr lang="sl-SI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35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NAČRTOVANJE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12" name="PoljeZBesedilom 11"/>
          <p:cNvSpPr txBox="1"/>
          <p:nvPr/>
        </p:nvSpPr>
        <p:spPr>
          <a:xfrm>
            <a:off x="933450" y="1086848"/>
            <a:ext cx="75132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Kapaciteto določa tekmovalna kategorija v premagovanju razdalje</a:t>
            </a:r>
            <a:endParaRPr lang="sl-SI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933450" y="255206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4" name="Predm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4343955"/>
              </p:ext>
            </p:extLst>
          </p:nvPr>
        </p:nvGraphicFramePr>
        <p:xfrm>
          <a:off x="1030288" y="2674938"/>
          <a:ext cx="6789737" cy="2408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0" name="Equation" r:id="rId5" imgW="2616120" imgH="927000" progId="Equation.DSMT4">
                  <p:embed/>
                </p:oleObj>
              </mc:Choice>
              <mc:Fallback>
                <p:oleObj name="Equation" r:id="rId5" imgW="2616120" imgH="927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0288" y="2674938"/>
                        <a:ext cx="6789737" cy="24082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2846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NAČRTOVANJE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28675" y="19621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4" name="Predm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135326"/>
              </p:ext>
            </p:extLst>
          </p:nvPr>
        </p:nvGraphicFramePr>
        <p:xfrm>
          <a:off x="577284" y="1650293"/>
          <a:ext cx="7895318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1" name="Equation" r:id="rId5" imgW="3213100" imgH="393700" progId="Equation.DSMT4">
                  <p:embed/>
                </p:oleObj>
              </mc:Choice>
              <mc:Fallback>
                <p:oleObj name="Equation" r:id="rId5" imgW="3213100" imgH="393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284" y="1650293"/>
                        <a:ext cx="7895318" cy="9810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PoljeZBesedilom 10"/>
          <p:cNvSpPr txBox="1"/>
          <p:nvPr/>
        </p:nvSpPr>
        <p:spPr>
          <a:xfrm>
            <a:off x="553097" y="948698"/>
            <a:ext cx="4356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Izračun zračnega upora</a:t>
            </a:r>
            <a:endParaRPr lang="sl-SI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PoljeZBesedilom 13"/>
          <p:cNvSpPr txBox="1"/>
          <p:nvPr/>
        </p:nvSpPr>
        <p:spPr>
          <a:xfrm>
            <a:off x="553097" y="3093881"/>
            <a:ext cx="4356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Kotalno trenje</a:t>
            </a:r>
            <a:endParaRPr lang="sl-SI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6" name="Predme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4235826"/>
              </p:ext>
            </p:extLst>
          </p:nvPr>
        </p:nvGraphicFramePr>
        <p:xfrm>
          <a:off x="3209925" y="3093881"/>
          <a:ext cx="1659545" cy="6638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2" name="Equation" r:id="rId7" imgW="571252" imgH="228501" progId="Equation.DSMT4">
                  <p:embed/>
                </p:oleObj>
              </mc:Choice>
              <mc:Fallback>
                <p:oleObj name="Equation" r:id="rId7" imgW="571252" imgH="228501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9925" y="3093881"/>
                        <a:ext cx="1659545" cy="6638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18" name="Predme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4969673"/>
              </p:ext>
            </p:extLst>
          </p:nvPr>
        </p:nvGraphicFramePr>
        <p:xfrm>
          <a:off x="577284" y="5112010"/>
          <a:ext cx="7116504" cy="889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3" name="Equation" r:id="rId9" imgW="2057400" imgH="254000" progId="Equation.DSMT4">
                  <p:embed/>
                </p:oleObj>
              </mc:Choice>
              <mc:Fallback>
                <p:oleObj name="Equation" r:id="rId9" imgW="2057400" imgH="2540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284" y="5112010"/>
                        <a:ext cx="7116504" cy="8895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PoljeZBesedilom 18"/>
          <p:cNvSpPr txBox="1"/>
          <p:nvPr/>
        </p:nvSpPr>
        <p:spPr>
          <a:xfrm>
            <a:off x="553097" y="4264165"/>
            <a:ext cx="76435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Skupna sila, ki jo je potrebno premagovati</a:t>
            </a:r>
            <a:endParaRPr lang="sl-SI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42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NAČRTOVANJE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4" name="Predm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4145613"/>
              </p:ext>
            </p:extLst>
          </p:nvPr>
        </p:nvGraphicFramePr>
        <p:xfrm>
          <a:off x="309563" y="1768475"/>
          <a:ext cx="8354462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2" name="Equation" r:id="rId5" imgW="3162240" imgH="253800" progId="Equation.DSMT4">
                  <p:embed/>
                </p:oleObj>
              </mc:Choice>
              <mc:Fallback>
                <p:oleObj name="Equation" r:id="rId5" imgW="3162240" imgH="2538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563" y="1768475"/>
                        <a:ext cx="8354462" cy="679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PoljeZBesedilom 10"/>
          <p:cNvSpPr txBox="1"/>
          <p:nvPr/>
        </p:nvSpPr>
        <p:spPr>
          <a:xfrm>
            <a:off x="1871362" y="900494"/>
            <a:ext cx="5230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Izračun dela </a:t>
            </a:r>
            <a:r>
              <a:rPr lang="sl-SI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sl-SI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energije </a:t>
            </a:r>
            <a:r>
              <a:rPr lang="sl-SI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sl-SI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l-SI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Predme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6626942"/>
              </p:ext>
            </p:extLst>
          </p:nvPr>
        </p:nvGraphicFramePr>
        <p:xfrm>
          <a:off x="3513655" y="3181000"/>
          <a:ext cx="1946275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3" name="Equation" r:id="rId7" imgW="736560" imgH="177480" progId="Equation.DSMT4">
                  <p:embed/>
                </p:oleObj>
              </mc:Choice>
              <mc:Fallback>
                <p:oleObj name="Equation" r:id="rId7" imgW="7365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3655" y="3181000"/>
                        <a:ext cx="1946275" cy="4746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Predme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2750109"/>
              </p:ext>
            </p:extLst>
          </p:nvPr>
        </p:nvGraphicFramePr>
        <p:xfrm>
          <a:off x="1775618" y="4457007"/>
          <a:ext cx="5592763" cy="1176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4" name="Equation" r:id="rId9" imgW="2031840" imgH="431640" progId="Equation.DSMT4">
                  <p:embed/>
                </p:oleObj>
              </mc:Choice>
              <mc:Fallback>
                <p:oleObj name="Equation" r:id="rId9" imgW="2031840" imgH="4316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5618" y="4457007"/>
                        <a:ext cx="5592763" cy="11763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7382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Raven povezovalnik 15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Raven povezovalnik 16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PoljeZBesedilom 18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20" name="Slika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26" name="Pravokotnik 25"/>
          <p:cNvSpPr/>
          <p:nvPr/>
        </p:nvSpPr>
        <p:spPr>
          <a:xfrm>
            <a:off x="1" y="-1254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l-SI" sz="3200" b="1" dirty="0" smtClean="0">
                <a:cs typeface="Arial" panose="020B0604020202020204" pitchFamily="34" charset="0"/>
              </a:rPr>
              <a:t>Kazalo</a:t>
            </a:r>
            <a:endParaRPr lang="sl-SI" sz="3200" b="1" dirty="0">
              <a:cs typeface="Arial" panose="020B0604020202020204" pitchFamily="34" charset="0"/>
            </a:endParaRPr>
          </a:p>
        </p:txBody>
      </p:sp>
      <p:sp>
        <p:nvSpPr>
          <p:cNvPr id="27" name="PoljeZBesedilom 26"/>
          <p:cNvSpPr txBox="1"/>
          <p:nvPr/>
        </p:nvSpPr>
        <p:spPr>
          <a:xfrm>
            <a:off x="1520012" y="647466"/>
            <a:ext cx="7563028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6900"/>
              </a:lnSpc>
              <a:buFont typeface="Arial" panose="020B0604020202020204" pitchFamily="34" charset="0"/>
              <a:buChar char="•"/>
            </a:pPr>
            <a:r>
              <a:rPr lang="sl-SI" sz="3200" dirty="0" smtClean="0"/>
              <a:t>Uvod</a:t>
            </a:r>
          </a:p>
          <a:p>
            <a:pPr marL="285750" indent="-285750">
              <a:lnSpc>
                <a:spcPts val="6900"/>
              </a:lnSpc>
              <a:buFont typeface="Arial" panose="020B0604020202020204" pitchFamily="34" charset="0"/>
              <a:buChar char="•"/>
            </a:pPr>
            <a:r>
              <a:rPr lang="sl-SI" sz="3200" dirty="0" smtClean="0"/>
              <a:t>Načrtovanje izdelave el. kolesa</a:t>
            </a:r>
          </a:p>
          <a:p>
            <a:pPr marL="285750" indent="-285750">
              <a:lnSpc>
                <a:spcPts val="6900"/>
              </a:lnSpc>
              <a:buFont typeface="Arial" panose="020B0604020202020204" pitchFamily="34" charset="0"/>
              <a:buChar char="•"/>
            </a:pPr>
            <a:r>
              <a:rPr lang="sl-SI" sz="3200" dirty="0" smtClean="0"/>
              <a:t>Sestavni deli el. kolesa</a:t>
            </a:r>
          </a:p>
          <a:p>
            <a:pPr marL="285750" indent="-285750">
              <a:lnSpc>
                <a:spcPts val="6900"/>
              </a:lnSpc>
              <a:buFont typeface="Arial" panose="020B0604020202020204" pitchFamily="34" charset="0"/>
              <a:buChar char="•"/>
            </a:pPr>
            <a:r>
              <a:rPr lang="sl-SI" sz="3200" dirty="0" smtClean="0"/>
              <a:t>Testiranje</a:t>
            </a:r>
          </a:p>
          <a:p>
            <a:pPr marL="285750" indent="-285750">
              <a:lnSpc>
                <a:spcPts val="6900"/>
              </a:lnSpc>
              <a:buFont typeface="Arial" panose="020B0604020202020204" pitchFamily="34" charset="0"/>
              <a:buChar char="•"/>
            </a:pPr>
            <a:r>
              <a:rPr lang="sl-SI" sz="3200" dirty="0" smtClean="0"/>
              <a:t>Tekmovanje</a:t>
            </a:r>
          </a:p>
          <a:p>
            <a:pPr marL="285750" indent="-285750">
              <a:lnSpc>
                <a:spcPts val="6900"/>
              </a:lnSpc>
              <a:buFont typeface="Arial" panose="020B0604020202020204" pitchFamily="34" charset="0"/>
              <a:buChar char="•"/>
            </a:pPr>
            <a:r>
              <a:rPr lang="sl-SI" sz="3200" dirty="0" smtClean="0"/>
              <a:t>Sklep</a:t>
            </a:r>
            <a:endParaRPr lang="sl-SI" sz="3200" dirty="0"/>
          </a:p>
        </p:txBody>
      </p:sp>
      <p:pic>
        <p:nvPicPr>
          <p:cNvPr id="28" name="Slika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06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NAČRTOVANJE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11" name="PoljeZBesedilom 10"/>
          <p:cNvSpPr txBox="1"/>
          <p:nvPr/>
        </p:nvSpPr>
        <p:spPr>
          <a:xfrm>
            <a:off x="1416175" y="900494"/>
            <a:ext cx="63116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Potrebno je upoštevati izkoristek motorja in krmilnika</a:t>
            </a:r>
            <a:endParaRPr lang="sl-SI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Predm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6997496"/>
              </p:ext>
            </p:extLst>
          </p:nvPr>
        </p:nvGraphicFramePr>
        <p:xfrm>
          <a:off x="3203605" y="1980502"/>
          <a:ext cx="2330420" cy="827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9" name="Equation" r:id="rId5" imgW="723586" imgH="253890" progId="Equation.DSMT4">
                  <p:embed/>
                </p:oleObj>
              </mc:Choice>
              <mc:Fallback>
                <p:oleObj name="Equation" r:id="rId5" imgW="723586" imgH="25389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605" y="1980502"/>
                        <a:ext cx="2330420" cy="8279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Predme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4408336"/>
              </p:ext>
            </p:extLst>
          </p:nvPr>
        </p:nvGraphicFramePr>
        <p:xfrm>
          <a:off x="1662111" y="3933191"/>
          <a:ext cx="5819775" cy="13767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0" name="Equation" r:id="rId7" imgW="1765300" imgH="419100" progId="Equation.DSMT4">
                  <p:embed/>
                </p:oleObj>
              </mc:Choice>
              <mc:Fallback>
                <p:oleObj name="Equation" r:id="rId7" imgW="1765300" imgH="4191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2111" y="3933191"/>
                        <a:ext cx="5819775" cy="13767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469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SESTAVNI DELI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11" name="PoljeZBesedilom 10"/>
          <p:cNvSpPr txBox="1"/>
          <p:nvPr/>
        </p:nvSpPr>
        <p:spPr>
          <a:xfrm>
            <a:off x="152866" y="2318518"/>
            <a:ext cx="88382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SESTAVNI DELI</a:t>
            </a:r>
            <a:endParaRPr lang="sl-SI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SESTAVNI DELI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11" name="PoljeZBesedilom 10"/>
          <p:cNvSpPr txBox="1"/>
          <p:nvPr/>
        </p:nvSpPr>
        <p:spPr>
          <a:xfrm>
            <a:off x="1416175" y="539292"/>
            <a:ext cx="63116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MOTOR</a:t>
            </a:r>
            <a:endParaRPr lang="sl-SI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1270628"/>
            <a:ext cx="6623274" cy="44155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PoljeZBesedilom 3"/>
              <p:cNvSpPr txBox="1"/>
              <p:nvPr/>
            </p:nvSpPr>
            <p:spPr>
              <a:xfrm>
                <a:off x="6950553" y="884830"/>
                <a:ext cx="2088672" cy="4801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sl-SI" sz="2400" dirty="0" smtClean="0"/>
                  <a:t>Golden </a:t>
                </a:r>
                <a:r>
                  <a:rPr lang="sl-SI" sz="2400" dirty="0" smtClean="0"/>
                  <a:t>Motor</a:t>
                </a:r>
                <a:br>
                  <a:rPr lang="sl-SI" sz="2400" dirty="0" smtClean="0"/>
                </a:br>
                <a:r>
                  <a:rPr lang="sl-SI" sz="2400" dirty="0" smtClean="0"/>
                  <a:t>BLDC</a:t>
                </a:r>
                <a:endParaRPr lang="sl-SI" sz="2400" dirty="0" smtClean="0"/>
              </a:p>
              <a:p>
                <a:pPr>
                  <a:lnSpc>
                    <a:spcPct val="200000"/>
                  </a:lnSpc>
                </a:pPr>
                <a:r>
                  <a:rPr lang="sl-SI" sz="2400" dirty="0" smtClean="0"/>
                  <a:t>P = 1000 W</a:t>
                </a:r>
              </a:p>
              <a:p>
                <a:pPr>
                  <a:lnSpc>
                    <a:spcPct val="200000"/>
                  </a:lnSpc>
                </a:pPr>
                <a:r>
                  <a:rPr lang="sl-SI" sz="2400" dirty="0" smtClean="0"/>
                  <a:t>U = 48 V</a:t>
                </a:r>
              </a:p>
              <a:p>
                <a:pPr>
                  <a:lnSpc>
                    <a:spcPct val="200000"/>
                  </a:lnSpc>
                </a:pPr>
                <a:r>
                  <a:rPr lang="sl-SI" sz="2400" dirty="0" smtClean="0"/>
                  <a:t>M = 31 </a:t>
                </a:r>
                <a:r>
                  <a:rPr lang="sl-SI" sz="2400" dirty="0" err="1" smtClean="0"/>
                  <a:t>Nm</a:t>
                </a:r>
                <a:endParaRPr lang="sl-SI" sz="2400" dirty="0" smtClean="0"/>
              </a:p>
              <a:p>
                <a:pPr>
                  <a:lnSpc>
                    <a:spcPct val="200000"/>
                  </a:lnSpc>
                </a:pPr>
                <a:r>
                  <a:rPr lang="sl-SI" sz="2400" dirty="0" smtClean="0"/>
                  <a:t>n = 460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l-SI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l-SI" sz="2400" b="0" i="1" smtClean="0">
                            <a:latin typeface="Cambria Math" panose="02040503050406030204" pitchFamily="18" charset="0"/>
                          </a:rPr>
                          <m:t>𝑚𝑖𝑛</m:t>
                        </m:r>
                      </m:e>
                      <m:sup>
                        <m:r>
                          <a:rPr lang="sl-SI" sz="24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sl-SI" sz="2400" dirty="0" smtClean="0"/>
              </a:p>
              <a:p>
                <a:endParaRPr lang="sl-SI" dirty="0"/>
              </a:p>
            </p:txBody>
          </p:sp>
        </mc:Choice>
        <mc:Fallback>
          <p:sp>
            <p:nvSpPr>
              <p:cNvPr id="4" name="PoljeZBesedilom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0553" y="884830"/>
                <a:ext cx="2088672" cy="4801314"/>
              </a:xfrm>
              <a:prstGeom prst="rect">
                <a:avLst/>
              </a:prstGeom>
              <a:blipFill rotWithShape="0">
                <a:blip r:embed="rId5"/>
                <a:stretch>
                  <a:fillRect l="-4373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003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SESTAVNI DELI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11" name="PoljeZBesedilom 10"/>
          <p:cNvSpPr txBox="1"/>
          <p:nvPr/>
        </p:nvSpPr>
        <p:spPr>
          <a:xfrm>
            <a:off x="1416175" y="539292"/>
            <a:ext cx="63116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KOLO</a:t>
            </a:r>
            <a:endParaRPr lang="sl-SI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Slika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75" y="1370679"/>
            <a:ext cx="6814424" cy="45429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PoljeZBesedilom 12"/>
          <p:cNvSpPr txBox="1"/>
          <p:nvPr/>
        </p:nvSpPr>
        <p:spPr>
          <a:xfrm>
            <a:off x="7277100" y="1370679"/>
            <a:ext cx="1800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dirty="0" err="1" smtClean="0"/>
              <a:t>Pony</a:t>
            </a:r>
            <a:r>
              <a:rPr lang="sl-SI" sz="3200" dirty="0" smtClean="0"/>
              <a:t> 20</a:t>
            </a:r>
            <a:r>
              <a:rPr lang="sl-SI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sl-SI" sz="3200" dirty="0"/>
          </a:p>
        </p:txBody>
      </p:sp>
    </p:spTree>
    <p:extLst>
      <p:ext uri="{BB962C8B-B14F-4D97-AF65-F5344CB8AC3E}">
        <p14:creationId xmlns:p14="http://schemas.microsoft.com/office/powerpoint/2010/main" val="271137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SESTAVNI DELI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11" name="PoljeZBesedilom 10"/>
          <p:cNvSpPr txBox="1"/>
          <p:nvPr/>
        </p:nvSpPr>
        <p:spPr>
          <a:xfrm>
            <a:off x="1416175" y="539292"/>
            <a:ext cx="63116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BATERIJA</a:t>
            </a:r>
            <a:endParaRPr lang="sl-SI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08" y="1394453"/>
            <a:ext cx="4253094" cy="5017501"/>
          </a:xfrm>
          <a:prstGeom prst="rect">
            <a:avLst/>
          </a:prstGeom>
        </p:spPr>
      </p:pic>
      <p:sp>
        <p:nvSpPr>
          <p:cNvPr id="12" name="PoljeZBesedilom 11"/>
          <p:cNvSpPr txBox="1"/>
          <p:nvPr/>
        </p:nvSpPr>
        <p:spPr>
          <a:xfrm>
            <a:off x="5988528" y="1360156"/>
            <a:ext cx="237442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sl-SI" sz="2800" dirty="0" err="1" smtClean="0"/>
              <a:t>LiPo</a:t>
            </a:r>
            <a:endParaRPr lang="sl-SI" sz="2800" dirty="0" smtClean="0"/>
          </a:p>
          <a:p>
            <a:pPr>
              <a:lnSpc>
                <a:spcPct val="200000"/>
              </a:lnSpc>
            </a:pPr>
            <a:r>
              <a:rPr lang="sl-SI" sz="2400" dirty="0" smtClean="0"/>
              <a:t>Kapaciteta </a:t>
            </a:r>
            <a:r>
              <a:rPr lang="sl-SI" sz="2400" dirty="0" smtClean="0"/>
              <a:t>15Ah</a:t>
            </a:r>
          </a:p>
          <a:p>
            <a:pPr>
              <a:lnSpc>
                <a:spcPct val="200000"/>
              </a:lnSpc>
            </a:pPr>
            <a:r>
              <a:rPr lang="sl-SI" sz="2400" dirty="0" smtClean="0"/>
              <a:t>Konfiguracija 14S</a:t>
            </a:r>
          </a:p>
          <a:p>
            <a:pPr>
              <a:lnSpc>
                <a:spcPct val="200000"/>
              </a:lnSpc>
            </a:pPr>
            <a:r>
              <a:rPr lang="sl-SI" sz="2400" dirty="0" smtClean="0"/>
              <a:t>U = 48 V</a:t>
            </a:r>
          </a:p>
          <a:p>
            <a:pPr>
              <a:lnSpc>
                <a:spcPct val="200000"/>
              </a:lnSpc>
            </a:pPr>
            <a:r>
              <a:rPr lang="sl-SI" sz="2400" dirty="0" err="1" smtClean="0"/>
              <a:t>I</a:t>
            </a:r>
            <a:r>
              <a:rPr lang="sl-SI" sz="1600" dirty="0" err="1" smtClean="0"/>
              <a:t>max</a:t>
            </a:r>
            <a:r>
              <a:rPr lang="sl-SI" sz="1600" dirty="0" smtClean="0"/>
              <a:t> </a:t>
            </a:r>
            <a:r>
              <a:rPr lang="sl-SI" sz="2400" dirty="0" smtClean="0"/>
              <a:t>= 300 A</a:t>
            </a:r>
          </a:p>
        </p:txBody>
      </p:sp>
    </p:spTree>
    <p:extLst>
      <p:ext uri="{BB962C8B-B14F-4D97-AF65-F5344CB8AC3E}">
        <p14:creationId xmlns:p14="http://schemas.microsoft.com/office/powerpoint/2010/main" val="99730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SESTAVNI DELI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11" name="PoljeZBesedilom 10"/>
          <p:cNvSpPr txBox="1"/>
          <p:nvPr/>
        </p:nvSpPr>
        <p:spPr>
          <a:xfrm>
            <a:off x="1416175" y="539292"/>
            <a:ext cx="7051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Sistem za upravljanje z baterijo (BMS)</a:t>
            </a:r>
            <a:endParaRPr lang="sl-SI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Slika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46" y="1513336"/>
            <a:ext cx="4470400" cy="17449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Slika 1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15" y="3481078"/>
            <a:ext cx="5760720" cy="267589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Pravokotnik 2"/>
          <p:cNvSpPr/>
          <p:nvPr/>
        </p:nvSpPr>
        <p:spPr>
          <a:xfrm>
            <a:off x="6404610" y="2285980"/>
            <a:ext cx="16183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Vmax</a:t>
            </a:r>
            <a:r>
              <a:rPr lang="sl-SI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= 4.28 V</a:t>
            </a:r>
            <a:endParaRPr lang="sl-SI" dirty="0"/>
          </a:p>
        </p:txBody>
      </p:sp>
      <p:sp>
        <p:nvSpPr>
          <p:cNvPr id="4" name="Pravokotnik 3"/>
          <p:cNvSpPr/>
          <p:nvPr/>
        </p:nvSpPr>
        <p:spPr>
          <a:xfrm>
            <a:off x="6404610" y="2832904"/>
            <a:ext cx="12913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Vmin</a:t>
            </a:r>
            <a:r>
              <a:rPr lang="sl-SI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= 3 V</a:t>
            </a:r>
            <a:endParaRPr lang="sl-SI" dirty="0"/>
          </a:p>
        </p:txBody>
      </p:sp>
      <p:sp>
        <p:nvSpPr>
          <p:cNvPr id="15" name="Pravokotnik 14"/>
          <p:cNvSpPr/>
          <p:nvPr/>
        </p:nvSpPr>
        <p:spPr>
          <a:xfrm>
            <a:off x="6404610" y="1789061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Št. celic</a:t>
            </a:r>
            <a:r>
              <a:rPr lang="sl-SI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= 14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39706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SESTAVNI DELI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pic>
        <p:nvPicPr>
          <p:cNvPr id="11" name="Slika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32" y="1596066"/>
            <a:ext cx="4191318" cy="371455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PoljeZBesedilom 11"/>
          <p:cNvSpPr txBox="1"/>
          <p:nvPr/>
        </p:nvSpPr>
        <p:spPr>
          <a:xfrm>
            <a:off x="1416175" y="539292"/>
            <a:ext cx="7051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KRMILNIK (BMS)</a:t>
            </a:r>
            <a:endParaRPr lang="sl-SI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PoljeZBesedilom 13"/>
          <p:cNvSpPr txBox="1"/>
          <p:nvPr/>
        </p:nvSpPr>
        <p:spPr>
          <a:xfrm>
            <a:off x="5906217" y="1487522"/>
            <a:ext cx="208867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sl-SI" sz="2400" dirty="0" smtClean="0"/>
              <a:t>Golden Motor</a:t>
            </a:r>
          </a:p>
          <a:p>
            <a:pPr>
              <a:lnSpc>
                <a:spcPct val="200000"/>
              </a:lnSpc>
            </a:pPr>
            <a:r>
              <a:rPr lang="sl-SI" sz="2400" dirty="0" smtClean="0"/>
              <a:t>U = 48 V</a:t>
            </a:r>
          </a:p>
          <a:p>
            <a:pPr>
              <a:lnSpc>
                <a:spcPct val="200000"/>
              </a:lnSpc>
            </a:pPr>
            <a:r>
              <a:rPr lang="sl-SI" sz="2400" dirty="0" smtClean="0"/>
              <a:t>I = 30 A</a:t>
            </a:r>
          </a:p>
          <a:p>
            <a:pPr>
              <a:lnSpc>
                <a:spcPct val="200000"/>
              </a:lnSpc>
            </a:pPr>
            <a:endParaRPr lang="sl-SI" sz="2400" dirty="0" smtClean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69638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TESTIRANJE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11" y="1504950"/>
            <a:ext cx="3485402" cy="46472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Slika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522" y="1086848"/>
            <a:ext cx="6794028" cy="37132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45039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TEKMOVANJE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13" name="PoljeZBesedilom 12"/>
          <p:cNvSpPr txBox="1"/>
          <p:nvPr/>
        </p:nvSpPr>
        <p:spPr>
          <a:xfrm>
            <a:off x="124758" y="2318518"/>
            <a:ext cx="88382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TEKMOVANJE</a:t>
            </a:r>
            <a:endParaRPr lang="sl-SI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704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TEKMOVANJE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11" name="PoljeZBesedilom 10"/>
          <p:cNvSpPr txBox="1"/>
          <p:nvPr/>
        </p:nvSpPr>
        <p:spPr>
          <a:xfrm>
            <a:off x="1416175" y="539292"/>
            <a:ext cx="63116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PREMAGOVANJE RAZDALJE</a:t>
            </a:r>
            <a:endParaRPr lang="sl-SI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675" y="1379957"/>
            <a:ext cx="6934200" cy="47988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129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Raven povezovalnik 5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Raven povezovalnik 6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PoljeZBesedilom 8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11" name="Slika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pic>
        <p:nvPicPr>
          <p:cNvPr id="14" name="Slika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05" y="680095"/>
            <a:ext cx="8582190" cy="56080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Zaobljeni pravokotnik 14"/>
          <p:cNvSpPr/>
          <p:nvPr/>
        </p:nvSpPr>
        <p:spPr>
          <a:xfrm>
            <a:off x="1638494" y="1574137"/>
            <a:ext cx="924080" cy="656947"/>
          </a:xfrm>
          <a:prstGeom prst="roundRect">
            <a:avLst/>
          </a:prstGeom>
          <a:solidFill>
            <a:schemeClr val="accent2">
              <a:alpha val="43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b="1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a:rPr>
              <a:t>Uroš</a:t>
            </a:r>
          </a:p>
          <a:p>
            <a:pPr algn="ctr"/>
            <a:r>
              <a:rPr lang="sl-SI" b="1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a:rPr>
              <a:t>Srpčič</a:t>
            </a:r>
            <a:endParaRPr lang="sl-SI" b="1" dirty="0"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a:endParaRPr>
          </a:p>
        </p:txBody>
      </p:sp>
      <p:sp>
        <p:nvSpPr>
          <p:cNvPr id="17" name="Zaobljeni pravokotnik 16"/>
          <p:cNvSpPr/>
          <p:nvPr/>
        </p:nvSpPr>
        <p:spPr>
          <a:xfrm>
            <a:off x="3374665" y="917191"/>
            <a:ext cx="924080" cy="656947"/>
          </a:xfrm>
          <a:prstGeom prst="roundRect">
            <a:avLst/>
          </a:prstGeom>
          <a:solidFill>
            <a:schemeClr val="accent2">
              <a:alpha val="43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b="1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a:rPr>
              <a:t>Primož</a:t>
            </a:r>
          </a:p>
          <a:p>
            <a:pPr algn="ctr"/>
            <a:r>
              <a:rPr lang="sl-SI" b="1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a:rPr>
              <a:t>Sukič</a:t>
            </a:r>
            <a:endParaRPr lang="sl-SI" b="1" dirty="0"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a:endParaRPr>
          </a:p>
        </p:txBody>
      </p:sp>
      <p:sp>
        <p:nvSpPr>
          <p:cNvPr id="20" name="Zaobljeni pravokotnik 19"/>
          <p:cNvSpPr/>
          <p:nvPr/>
        </p:nvSpPr>
        <p:spPr>
          <a:xfrm>
            <a:off x="5574654" y="1245664"/>
            <a:ext cx="924080" cy="656947"/>
          </a:xfrm>
          <a:prstGeom prst="roundRect">
            <a:avLst/>
          </a:prstGeom>
          <a:solidFill>
            <a:schemeClr val="accent2">
              <a:alpha val="43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b="1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a:rPr>
              <a:t>Aleš</a:t>
            </a:r>
          </a:p>
          <a:p>
            <a:pPr algn="ctr"/>
            <a:r>
              <a:rPr lang="sl-SI" b="1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a:rPr>
              <a:t>Kolbl</a:t>
            </a:r>
            <a:endParaRPr lang="sl-SI" b="1" dirty="0"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a:endParaRPr>
          </a:p>
        </p:txBody>
      </p:sp>
      <p:sp>
        <p:nvSpPr>
          <p:cNvPr id="23" name="PoljeZBesedilom 22"/>
          <p:cNvSpPr txBox="1"/>
          <p:nvPr/>
        </p:nvSpPr>
        <p:spPr>
          <a:xfrm>
            <a:off x="0" y="-8549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UVOD</a:t>
            </a:r>
            <a:endParaRPr lang="sl-SI" sz="2000" b="1" dirty="0"/>
          </a:p>
        </p:txBody>
      </p:sp>
      <p:pic>
        <p:nvPicPr>
          <p:cNvPr id="25" name="Slika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642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6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6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2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TEKMOVANJE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11" name="PoljeZBesedilom 10"/>
          <p:cNvSpPr txBox="1"/>
          <p:nvPr/>
        </p:nvSpPr>
        <p:spPr>
          <a:xfrm>
            <a:off x="1416175" y="539292"/>
            <a:ext cx="63116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PREMAGOVANJE RAZDALJE</a:t>
            </a:r>
            <a:endParaRPr lang="sl-SI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724" y="1318775"/>
            <a:ext cx="6126471" cy="4594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23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TEKMOVANJE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pic>
        <p:nvPicPr>
          <p:cNvPr id="11" name="Slika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93318"/>
            <a:ext cx="8991601" cy="484160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PoljeZBesedilom 11"/>
          <p:cNvSpPr txBox="1"/>
          <p:nvPr/>
        </p:nvSpPr>
        <p:spPr>
          <a:xfrm>
            <a:off x="1416175" y="539292"/>
            <a:ext cx="63116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Napetost na baterijskem paketu v odvisnosti od prevožene razdalje</a:t>
            </a:r>
            <a:endParaRPr lang="sl-SI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36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TEKMOVANJE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4" name="Predm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8474587"/>
              </p:ext>
            </p:extLst>
          </p:nvPr>
        </p:nvGraphicFramePr>
        <p:xfrm>
          <a:off x="153332" y="1065865"/>
          <a:ext cx="8971021" cy="50587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8" name="Visio" r:id="rId5" imgW="6067537" imgH="3419346" progId="Visio.Drawing.15">
                  <p:embed/>
                </p:oleObj>
              </mc:Choice>
              <mc:Fallback>
                <p:oleObj name="Visio" r:id="rId5" imgW="6067537" imgH="3419346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332" y="1065865"/>
                        <a:ext cx="8971021" cy="50587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9262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TEKMOVANJE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11" name="Predme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0137672"/>
              </p:ext>
            </p:extLst>
          </p:nvPr>
        </p:nvGraphicFramePr>
        <p:xfrm>
          <a:off x="124758" y="2909245"/>
          <a:ext cx="8921559" cy="9293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8" name="Equation" r:id="rId5" imgW="4572000" imgH="469900" progId="Equation.DSMT4">
                  <p:embed/>
                </p:oleObj>
              </mc:Choice>
              <mc:Fallback>
                <p:oleObj name="Equation" r:id="rId5" imgW="4572000" imgH="4699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758" y="2909245"/>
                        <a:ext cx="8921559" cy="9293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8679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TEKMOVANJE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pic>
        <p:nvPicPr>
          <p:cNvPr id="12" name="Slika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7532" y="778141"/>
            <a:ext cx="9914932" cy="52321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219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TEKMOVANJE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11" name="PoljeZBesedilom 10"/>
          <p:cNvSpPr txBox="1"/>
          <p:nvPr/>
        </p:nvSpPr>
        <p:spPr>
          <a:xfrm>
            <a:off x="1416175" y="648635"/>
            <a:ext cx="63116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VOŽNJA V KLANEC</a:t>
            </a:r>
            <a:endParaRPr lang="sl-SI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Slika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974" y="1465578"/>
            <a:ext cx="3441410" cy="4366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52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TEKMOVANJE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pic>
        <p:nvPicPr>
          <p:cNvPr id="12" name="Slika 11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25" y="603005"/>
            <a:ext cx="5356100" cy="557119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PoljeZBesedilom 2"/>
          <p:cNvSpPr txBox="1"/>
          <p:nvPr/>
        </p:nvSpPr>
        <p:spPr>
          <a:xfrm>
            <a:off x="6267450" y="1345908"/>
            <a:ext cx="2209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800" i="1" dirty="0" smtClean="0"/>
              <a:t>t</a:t>
            </a:r>
            <a:r>
              <a:rPr lang="sl-SI" sz="2800" dirty="0" smtClean="0"/>
              <a:t> = 22,4 s</a:t>
            </a:r>
          </a:p>
          <a:p>
            <a:r>
              <a:rPr lang="sl-SI" sz="2800" i="1" dirty="0"/>
              <a:t>v</a:t>
            </a:r>
            <a:r>
              <a:rPr lang="sl-SI" sz="2800" dirty="0" smtClean="0"/>
              <a:t> = 32 km/h </a:t>
            </a:r>
            <a:endParaRPr lang="sl-SI" sz="2800" dirty="0"/>
          </a:p>
        </p:txBody>
      </p:sp>
    </p:spTree>
    <p:extLst>
      <p:ext uri="{BB962C8B-B14F-4D97-AF65-F5344CB8AC3E}">
        <p14:creationId xmlns:p14="http://schemas.microsoft.com/office/powerpoint/2010/main" val="62027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TEKMOVANJE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11" name="PoljeZBesedilom 10"/>
          <p:cNvSpPr txBox="1"/>
          <p:nvPr/>
        </p:nvSpPr>
        <p:spPr>
          <a:xfrm>
            <a:off x="1416175" y="648635"/>
            <a:ext cx="63116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SPRETNOSTNA VOŽNJA</a:t>
            </a:r>
            <a:endParaRPr lang="sl-SI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Slika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745" y="1379971"/>
            <a:ext cx="4050508" cy="4550308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36396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TEKMOVANJE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11" name="PoljeZBesedilom 10"/>
          <p:cNvSpPr txBox="1"/>
          <p:nvPr/>
        </p:nvSpPr>
        <p:spPr>
          <a:xfrm>
            <a:off x="1416175" y="790955"/>
            <a:ext cx="63116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Nastavitev parametrov krmilnika</a:t>
            </a:r>
            <a:endParaRPr lang="sl-SI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Slika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23" y="1563681"/>
            <a:ext cx="6367101" cy="4059629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01753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SKLEP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3" name="PoljeZBesedilom 2"/>
          <p:cNvSpPr txBox="1"/>
          <p:nvPr/>
        </p:nvSpPr>
        <p:spPr>
          <a:xfrm>
            <a:off x="285750" y="1086848"/>
            <a:ext cx="836295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sl-SI" sz="3600" dirty="0" smtClean="0"/>
              <a:t>Na videz preprosta naloga nas je presenetila z marsikaterim problemom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l-SI" sz="3600" dirty="0" smtClean="0"/>
              <a:t>Testiranja so nujno potrebna</a:t>
            </a:r>
            <a:endParaRPr lang="sl-SI" sz="3600" dirty="0"/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l-SI" sz="3600" dirty="0" smtClean="0"/>
              <a:t>Izračuni se precej dobro ujemajo s končnimi podatki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l-SI" sz="3600" dirty="0" smtClean="0"/>
              <a:t>Potrebno si je dati časovno rezervo pri takšnih projektih</a:t>
            </a:r>
          </a:p>
          <a:p>
            <a:pPr>
              <a:lnSpc>
                <a:spcPct val="150000"/>
              </a:lnSpc>
            </a:pPr>
            <a:endParaRPr lang="sl-SI" sz="3600" dirty="0" smtClean="0"/>
          </a:p>
          <a:p>
            <a:endParaRPr lang="sl-SI" sz="3600" dirty="0"/>
          </a:p>
        </p:txBody>
      </p:sp>
    </p:spTree>
    <p:extLst>
      <p:ext uri="{BB962C8B-B14F-4D97-AF65-F5344CB8AC3E}">
        <p14:creationId xmlns:p14="http://schemas.microsoft.com/office/powerpoint/2010/main" val="305140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PoljeZBesedilom 7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9" name="Slika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10" name="PoljeZBesedilom 9"/>
          <p:cNvSpPr txBox="1"/>
          <p:nvPr/>
        </p:nvSpPr>
        <p:spPr>
          <a:xfrm>
            <a:off x="0" y="-42733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UVOD</a:t>
            </a:r>
            <a:endParaRPr lang="sl-SI" sz="2000" b="1" dirty="0"/>
          </a:p>
        </p:txBody>
      </p:sp>
      <p:sp>
        <p:nvSpPr>
          <p:cNvPr id="22" name="PoljeZBesedilom 21"/>
          <p:cNvSpPr txBox="1"/>
          <p:nvPr/>
        </p:nvSpPr>
        <p:spPr>
          <a:xfrm>
            <a:off x="0" y="2231258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6000" dirty="0" smtClean="0"/>
              <a:t>Sredstva:</a:t>
            </a:r>
            <a:endParaRPr lang="sl-SI" sz="6000" dirty="0"/>
          </a:p>
        </p:txBody>
      </p:sp>
      <p:sp>
        <p:nvSpPr>
          <p:cNvPr id="23" name="PoljeZBesedilom 22"/>
          <p:cNvSpPr txBox="1"/>
          <p:nvPr/>
        </p:nvSpPr>
        <p:spPr>
          <a:xfrm>
            <a:off x="412296" y="5041969"/>
            <a:ext cx="818605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8800" dirty="0" smtClean="0">
                <a:latin typeface="Arial" panose="020B0604020202020204" pitchFamily="34" charset="0"/>
                <a:cs typeface="Arial" panose="020B0604020202020204" pitchFamily="34" charset="0"/>
              </a:rPr>
              <a:t>brez DDV</a:t>
            </a:r>
            <a:endParaRPr lang="sl-SI" sz="8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Slika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5" name="Pravokotnik 24"/>
          <p:cNvSpPr/>
          <p:nvPr/>
        </p:nvSpPr>
        <p:spPr>
          <a:xfrm>
            <a:off x="2476626" y="3417854"/>
            <a:ext cx="3877985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15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500 €</a:t>
            </a:r>
            <a:endParaRPr lang="sl-SI" sz="11500" dirty="0"/>
          </a:p>
        </p:txBody>
      </p:sp>
      <p:sp>
        <p:nvSpPr>
          <p:cNvPr id="2" name="PoljeZBesedilom 1"/>
          <p:cNvSpPr txBox="1"/>
          <p:nvPr/>
        </p:nvSpPr>
        <p:spPr>
          <a:xfrm>
            <a:off x="940526" y="940526"/>
            <a:ext cx="72194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6000" dirty="0" smtClean="0"/>
              <a:t>Pravila tekmovanja</a:t>
            </a:r>
            <a:endParaRPr lang="sl-SI" sz="6000" dirty="0"/>
          </a:p>
        </p:txBody>
      </p:sp>
      <p:cxnSp>
        <p:nvCxnSpPr>
          <p:cNvPr id="13" name="Raven povezovalnik 12"/>
          <p:cNvCxnSpPr/>
          <p:nvPr/>
        </p:nvCxnSpPr>
        <p:spPr>
          <a:xfrm>
            <a:off x="4349" y="2206664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3253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SKLEP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11" name="PoljeZBesedilom 10"/>
          <p:cNvSpPr txBox="1"/>
          <p:nvPr/>
        </p:nvSpPr>
        <p:spPr>
          <a:xfrm>
            <a:off x="1273323" y="2537560"/>
            <a:ext cx="67939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6600" dirty="0" smtClean="0"/>
              <a:t>Hvala za pozornost</a:t>
            </a:r>
            <a:endParaRPr lang="sl-SI" sz="6600" dirty="0"/>
          </a:p>
        </p:txBody>
      </p:sp>
    </p:spTree>
    <p:extLst>
      <p:ext uri="{BB962C8B-B14F-4D97-AF65-F5344CB8AC3E}">
        <p14:creationId xmlns:p14="http://schemas.microsoft.com/office/powerpoint/2010/main" val="376709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PoljeZBesedilom 6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SKLEP</a:t>
            </a:r>
            <a:endParaRPr lang="sl-SI" sz="2000" b="1" dirty="0"/>
          </a:p>
        </p:txBody>
      </p:sp>
      <p:pic>
        <p:nvPicPr>
          <p:cNvPr id="10" name="Slika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53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PoljeZBesedilom 7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9" name="Slika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14" name="PoljeZBesedilom 13"/>
          <p:cNvSpPr txBox="1"/>
          <p:nvPr/>
        </p:nvSpPr>
        <p:spPr>
          <a:xfrm>
            <a:off x="0" y="-42733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UVOD</a:t>
            </a:r>
            <a:endParaRPr lang="sl-SI" sz="2000" b="1" dirty="0"/>
          </a:p>
        </p:txBody>
      </p:sp>
      <p:sp>
        <p:nvSpPr>
          <p:cNvPr id="15" name="PoljeZBesedilom 14"/>
          <p:cNvSpPr txBox="1"/>
          <p:nvPr/>
        </p:nvSpPr>
        <p:spPr>
          <a:xfrm>
            <a:off x="1109813" y="1164970"/>
            <a:ext cx="63708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dirty="0" smtClean="0"/>
              <a:t>Tekmovalne kategorije:</a:t>
            </a:r>
          </a:p>
          <a:p>
            <a:endParaRPr lang="sl-SI" sz="2400" dirty="0"/>
          </a:p>
          <a:p>
            <a:endParaRPr lang="sl-SI" sz="2400" dirty="0"/>
          </a:p>
        </p:txBody>
      </p:sp>
      <p:sp>
        <p:nvSpPr>
          <p:cNvPr id="17" name="Elipsa 16"/>
          <p:cNvSpPr/>
          <p:nvPr/>
        </p:nvSpPr>
        <p:spPr>
          <a:xfrm>
            <a:off x="5896517" y="1871530"/>
            <a:ext cx="1697356" cy="923921"/>
          </a:xfrm>
          <a:prstGeom prst="ellipse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8" name="PoljeZBesedilom 17"/>
          <p:cNvSpPr txBox="1"/>
          <p:nvPr/>
        </p:nvSpPr>
        <p:spPr>
          <a:xfrm>
            <a:off x="6430465" y="2083902"/>
            <a:ext cx="9492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800" b="1" dirty="0" smtClean="0"/>
              <a:t>2 h</a:t>
            </a:r>
            <a:endParaRPr lang="sl-SI" sz="2800" b="1" dirty="0"/>
          </a:p>
        </p:txBody>
      </p:sp>
      <p:cxnSp>
        <p:nvCxnSpPr>
          <p:cNvPr id="20" name="Raven povezovalnik 19"/>
          <p:cNvCxnSpPr/>
          <p:nvPr/>
        </p:nvCxnSpPr>
        <p:spPr>
          <a:xfrm flipV="1">
            <a:off x="6046333" y="3542954"/>
            <a:ext cx="1434328" cy="561914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oljeZBesedilom 23"/>
          <p:cNvSpPr txBox="1"/>
          <p:nvPr/>
        </p:nvSpPr>
        <p:spPr>
          <a:xfrm rot="20473736">
            <a:off x="6325821" y="3478880"/>
            <a:ext cx="843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200 m</a:t>
            </a:r>
            <a:endParaRPr lang="sl-SI" dirty="0"/>
          </a:p>
        </p:txBody>
      </p:sp>
      <p:sp>
        <p:nvSpPr>
          <p:cNvPr id="25" name="PoljeZBesedilom 24"/>
          <p:cNvSpPr txBox="1"/>
          <p:nvPr/>
        </p:nvSpPr>
        <p:spPr>
          <a:xfrm>
            <a:off x="7715794" y="3721790"/>
            <a:ext cx="1331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18 % naklon</a:t>
            </a:r>
            <a:endParaRPr lang="sl-SI" dirty="0"/>
          </a:p>
        </p:txBody>
      </p:sp>
      <p:sp>
        <p:nvSpPr>
          <p:cNvPr id="28" name="Prostoročno 27"/>
          <p:cNvSpPr/>
          <p:nvPr/>
        </p:nvSpPr>
        <p:spPr>
          <a:xfrm>
            <a:off x="6089539" y="4986479"/>
            <a:ext cx="1347916" cy="851270"/>
          </a:xfrm>
          <a:custGeom>
            <a:avLst/>
            <a:gdLst>
              <a:gd name="connsiteX0" fmla="*/ 26126 w 2210860"/>
              <a:gd name="connsiteY0" fmla="*/ 284677 h 1235400"/>
              <a:gd name="connsiteX1" fmla="*/ 278674 w 2210860"/>
              <a:gd name="connsiteY1" fmla="*/ 258551 h 1235400"/>
              <a:gd name="connsiteX2" fmla="*/ 609600 w 2210860"/>
              <a:gd name="connsiteY2" fmla="*/ 101797 h 1235400"/>
              <a:gd name="connsiteX3" fmla="*/ 836023 w 2210860"/>
              <a:gd name="connsiteY3" fmla="*/ 258551 h 1235400"/>
              <a:gd name="connsiteX4" fmla="*/ 1010194 w 2210860"/>
              <a:gd name="connsiteY4" fmla="*/ 32129 h 1235400"/>
              <a:gd name="connsiteX5" fmla="*/ 1436914 w 2210860"/>
              <a:gd name="connsiteY5" fmla="*/ 49546 h 1235400"/>
              <a:gd name="connsiteX6" fmla="*/ 1454331 w 2210860"/>
              <a:gd name="connsiteY6" fmla="*/ 476266 h 1235400"/>
              <a:gd name="connsiteX7" fmla="*/ 1698171 w 2210860"/>
              <a:gd name="connsiteY7" fmla="*/ 624311 h 1235400"/>
              <a:gd name="connsiteX8" fmla="*/ 2142308 w 2210860"/>
              <a:gd name="connsiteY8" fmla="*/ 519809 h 1235400"/>
              <a:gd name="connsiteX9" fmla="*/ 2168434 w 2210860"/>
              <a:gd name="connsiteY9" fmla="*/ 998780 h 1235400"/>
              <a:gd name="connsiteX10" fmla="*/ 1741714 w 2210860"/>
              <a:gd name="connsiteY10" fmla="*/ 1129409 h 1235400"/>
              <a:gd name="connsiteX11" fmla="*/ 1628503 w 2210860"/>
              <a:gd name="connsiteY11" fmla="*/ 902986 h 1235400"/>
              <a:gd name="connsiteX12" fmla="*/ 1358537 w 2210860"/>
              <a:gd name="connsiteY12" fmla="*/ 1042323 h 1235400"/>
              <a:gd name="connsiteX13" fmla="*/ 1210491 w 2210860"/>
              <a:gd name="connsiteY13" fmla="*/ 1233911 h 1235400"/>
              <a:gd name="connsiteX14" fmla="*/ 844731 w 2210860"/>
              <a:gd name="connsiteY14" fmla="*/ 1129409 h 1235400"/>
              <a:gd name="connsiteX15" fmla="*/ 618308 w 2210860"/>
              <a:gd name="connsiteY15" fmla="*/ 1094574 h 1235400"/>
              <a:gd name="connsiteX16" fmla="*/ 653143 w 2210860"/>
              <a:gd name="connsiteY16" fmla="*/ 789774 h 1235400"/>
              <a:gd name="connsiteX17" fmla="*/ 339634 w 2210860"/>
              <a:gd name="connsiteY17" fmla="*/ 789774 h 1235400"/>
              <a:gd name="connsiteX18" fmla="*/ 130628 w 2210860"/>
              <a:gd name="connsiteY18" fmla="*/ 598186 h 1235400"/>
              <a:gd name="connsiteX19" fmla="*/ 0 w 2210860"/>
              <a:gd name="connsiteY19" fmla="*/ 606894 h 12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210860" h="1235400">
                <a:moveTo>
                  <a:pt x="26126" y="284677"/>
                </a:moveTo>
                <a:cubicBezTo>
                  <a:pt x="103777" y="286854"/>
                  <a:pt x="181428" y="289031"/>
                  <a:pt x="278674" y="258551"/>
                </a:cubicBezTo>
                <a:cubicBezTo>
                  <a:pt x="375920" y="228071"/>
                  <a:pt x="516709" y="101797"/>
                  <a:pt x="609600" y="101797"/>
                </a:cubicBezTo>
                <a:cubicBezTo>
                  <a:pt x="702491" y="101797"/>
                  <a:pt x="769257" y="270162"/>
                  <a:pt x="836023" y="258551"/>
                </a:cubicBezTo>
                <a:cubicBezTo>
                  <a:pt x="902789" y="246940"/>
                  <a:pt x="910046" y="66963"/>
                  <a:pt x="1010194" y="32129"/>
                </a:cubicBezTo>
                <a:cubicBezTo>
                  <a:pt x="1110342" y="-2705"/>
                  <a:pt x="1362891" y="-24477"/>
                  <a:pt x="1436914" y="49546"/>
                </a:cubicBezTo>
                <a:cubicBezTo>
                  <a:pt x="1510937" y="123569"/>
                  <a:pt x="1410788" y="380472"/>
                  <a:pt x="1454331" y="476266"/>
                </a:cubicBezTo>
                <a:cubicBezTo>
                  <a:pt x="1497874" y="572060"/>
                  <a:pt x="1583508" y="617054"/>
                  <a:pt x="1698171" y="624311"/>
                </a:cubicBezTo>
                <a:cubicBezTo>
                  <a:pt x="1812834" y="631568"/>
                  <a:pt x="2063931" y="457397"/>
                  <a:pt x="2142308" y="519809"/>
                </a:cubicBezTo>
                <a:cubicBezTo>
                  <a:pt x="2220685" y="582221"/>
                  <a:pt x="2235200" y="897180"/>
                  <a:pt x="2168434" y="998780"/>
                </a:cubicBezTo>
                <a:cubicBezTo>
                  <a:pt x="2101668" y="1100380"/>
                  <a:pt x="1831703" y="1145375"/>
                  <a:pt x="1741714" y="1129409"/>
                </a:cubicBezTo>
                <a:cubicBezTo>
                  <a:pt x="1651725" y="1113443"/>
                  <a:pt x="1692366" y="917500"/>
                  <a:pt x="1628503" y="902986"/>
                </a:cubicBezTo>
                <a:cubicBezTo>
                  <a:pt x="1564640" y="888472"/>
                  <a:pt x="1428206" y="987169"/>
                  <a:pt x="1358537" y="1042323"/>
                </a:cubicBezTo>
                <a:cubicBezTo>
                  <a:pt x="1288868" y="1097477"/>
                  <a:pt x="1296125" y="1219397"/>
                  <a:pt x="1210491" y="1233911"/>
                </a:cubicBezTo>
                <a:cubicBezTo>
                  <a:pt x="1124857" y="1248425"/>
                  <a:pt x="943428" y="1152632"/>
                  <a:pt x="844731" y="1129409"/>
                </a:cubicBezTo>
                <a:cubicBezTo>
                  <a:pt x="746034" y="1106186"/>
                  <a:pt x="650239" y="1151180"/>
                  <a:pt x="618308" y="1094574"/>
                </a:cubicBezTo>
                <a:cubicBezTo>
                  <a:pt x="586377" y="1037968"/>
                  <a:pt x="699589" y="840574"/>
                  <a:pt x="653143" y="789774"/>
                </a:cubicBezTo>
                <a:cubicBezTo>
                  <a:pt x="606697" y="738974"/>
                  <a:pt x="426720" y="821705"/>
                  <a:pt x="339634" y="789774"/>
                </a:cubicBezTo>
                <a:cubicBezTo>
                  <a:pt x="252548" y="757843"/>
                  <a:pt x="187234" y="628666"/>
                  <a:pt x="130628" y="598186"/>
                </a:cubicBezTo>
                <a:cubicBezTo>
                  <a:pt x="74022" y="567706"/>
                  <a:pt x="56606" y="588026"/>
                  <a:pt x="0" y="606894"/>
                </a:cubicBezTo>
              </a:path>
            </a:pathLst>
          </a:cu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9" name="PoljeZBesedilom 28"/>
          <p:cNvSpPr txBox="1"/>
          <p:nvPr/>
        </p:nvSpPr>
        <p:spPr>
          <a:xfrm>
            <a:off x="7829006" y="2148824"/>
            <a:ext cx="1218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Hipodrom</a:t>
            </a:r>
            <a:endParaRPr lang="sl-SI" dirty="0"/>
          </a:p>
        </p:txBody>
      </p:sp>
      <p:sp>
        <p:nvSpPr>
          <p:cNvPr id="30" name="PoljeZBesedilom 29"/>
          <p:cNvSpPr txBox="1"/>
          <p:nvPr/>
        </p:nvSpPr>
        <p:spPr>
          <a:xfrm>
            <a:off x="7925616" y="3307942"/>
            <a:ext cx="1218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Klanec</a:t>
            </a:r>
            <a:endParaRPr lang="sl-SI" dirty="0"/>
          </a:p>
        </p:txBody>
      </p:sp>
      <p:sp>
        <p:nvSpPr>
          <p:cNvPr id="31" name="PoljeZBesedilom 30"/>
          <p:cNvSpPr txBox="1"/>
          <p:nvPr/>
        </p:nvSpPr>
        <p:spPr>
          <a:xfrm>
            <a:off x="7829006" y="5205787"/>
            <a:ext cx="1218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Poligon</a:t>
            </a:r>
            <a:endParaRPr lang="sl-SI" dirty="0"/>
          </a:p>
        </p:txBody>
      </p:sp>
      <p:pic>
        <p:nvPicPr>
          <p:cNvPr id="33" name="Slika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38" name="Elipsa 37"/>
          <p:cNvSpPr/>
          <p:nvPr/>
        </p:nvSpPr>
        <p:spPr>
          <a:xfrm>
            <a:off x="1650123" y="2464471"/>
            <a:ext cx="88724" cy="858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39" name="Elipsa 38"/>
          <p:cNvSpPr/>
          <p:nvPr/>
        </p:nvSpPr>
        <p:spPr>
          <a:xfrm>
            <a:off x="1629870" y="3897750"/>
            <a:ext cx="88724" cy="858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40" name="Elipsa 39"/>
          <p:cNvSpPr/>
          <p:nvPr/>
        </p:nvSpPr>
        <p:spPr>
          <a:xfrm>
            <a:off x="1650123" y="5205787"/>
            <a:ext cx="88724" cy="858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41" name="Pravokotnik 40"/>
          <p:cNvSpPr/>
          <p:nvPr/>
        </p:nvSpPr>
        <p:spPr>
          <a:xfrm>
            <a:off x="1897679" y="1671425"/>
            <a:ext cx="3950120" cy="1124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50000"/>
              </a:lnSpc>
            </a:pPr>
            <a:r>
              <a:rPr lang="sl-SI" sz="3200" dirty="0" smtClean="0"/>
              <a:t>Premagovanje razdalje</a:t>
            </a:r>
          </a:p>
        </p:txBody>
      </p:sp>
      <p:sp>
        <p:nvSpPr>
          <p:cNvPr id="42" name="Pravokotnik 41"/>
          <p:cNvSpPr/>
          <p:nvPr/>
        </p:nvSpPr>
        <p:spPr>
          <a:xfrm>
            <a:off x="1897679" y="2926393"/>
            <a:ext cx="393588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300000"/>
              </a:lnSpc>
            </a:pPr>
            <a:r>
              <a:rPr lang="sl-SI" sz="3200" dirty="0" smtClean="0"/>
              <a:t>Premagovanje strmine</a:t>
            </a:r>
          </a:p>
        </p:txBody>
      </p:sp>
      <p:sp>
        <p:nvSpPr>
          <p:cNvPr id="43" name="Pravokotnik 42"/>
          <p:cNvSpPr/>
          <p:nvPr/>
        </p:nvSpPr>
        <p:spPr>
          <a:xfrm>
            <a:off x="1897679" y="4434423"/>
            <a:ext cx="336611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50000"/>
              </a:lnSpc>
            </a:pPr>
            <a:r>
              <a:rPr lang="sl-SI" sz="3200" dirty="0" smtClean="0"/>
              <a:t>Spretnostna vožnja</a:t>
            </a:r>
          </a:p>
        </p:txBody>
      </p:sp>
    </p:spTree>
    <p:extLst>
      <p:ext uri="{BB962C8B-B14F-4D97-AF65-F5344CB8AC3E}">
        <p14:creationId xmlns:p14="http://schemas.microsoft.com/office/powerpoint/2010/main" val="3798204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4" grpId="0"/>
      <p:bldP spid="25" grpId="0"/>
      <p:bldP spid="28" grpId="0" animBg="1"/>
      <p:bldP spid="29" grpId="0"/>
      <p:bldP spid="30" grpId="0"/>
      <p:bldP spid="31" grpId="0"/>
      <p:bldP spid="39" grpId="0" animBg="1"/>
      <p:bldP spid="40" grpId="0" animBg="1"/>
      <p:bldP spid="41" grpId="0"/>
      <p:bldP spid="42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PoljeZBesedilom 7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9" name="Slika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13" name="PoljeZBesedilom 12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NAČRTOVANJE</a:t>
            </a:r>
            <a:endParaRPr lang="sl-SI" sz="2000" b="1" dirty="0"/>
          </a:p>
        </p:txBody>
      </p:sp>
      <p:pic>
        <p:nvPicPr>
          <p:cNvPr id="14" name="Slika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4" name="PoljeZBesedilom 3"/>
          <p:cNvSpPr txBox="1"/>
          <p:nvPr/>
        </p:nvSpPr>
        <p:spPr>
          <a:xfrm>
            <a:off x="923109" y="2489253"/>
            <a:ext cx="72542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8800" dirty="0" smtClean="0"/>
              <a:t>NAČRTOVANJE</a:t>
            </a:r>
            <a:endParaRPr lang="sl-SI" sz="8800" dirty="0"/>
          </a:p>
        </p:txBody>
      </p:sp>
    </p:spTree>
    <p:extLst>
      <p:ext uri="{BB962C8B-B14F-4D97-AF65-F5344CB8AC3E}">
        <p14:creationId xmlns:p14="http://schemas.microsoft.com/office/powerpoint/2010/main" val="317806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aven povezovalnik 4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Raven povezovalnik 5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PoljeZBesedilom 7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9" name="Slika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13" name="PoljeZBesedilom 12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NAČRTOVANJE</a:t>
            </a:r>
            <a:endParaRPr lang="sl-SI" sz="2000" b="1" dirty="0"/>
          </a:p>
        </p:txBody>
      </p:sp>
      <p:pic>
        <p:nvPicPr>
          <p:cNvPr id="14" name="Slika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sp>
        <p:nvSpPr>
          <p:cNvPr id="3" name="PoljeZBesedilom 2"/>
          <p:cNvSpPr txBox="1"/>
          <p:nvPr/>
        </p:nvSpPr>
        <p:spPr>
          <a:xfrm>
            <a:off x="714375" y="1388885"/>
            <a:ext cx="50577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6600" dirty="0" smtClean="0"/>
              <a:t>Moč motorja</a:t>
            </a:r>
            <a:endParaRPr lang="sl-SI" sz="6600" dirty="0"/>
          </a:p>
        </p:txBody>
      </p:sp>
      <p:sp>
        <p:nvSpPr>
          <p:cNvPr id="4" name="PoljeZBesedilom 3"/>
          <p:cNvSpPr txBox="1"/>
          <p:nvPr/>
        </p:nvSpPr>
        <p:spPr>
          <a:xfrm>
            <a:off x="714375" y="4213551"/>
            <a:ext cx="65817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6600" dirty="0" smtClean="0"/>
              <a:t>Kapaciteta baterije</a:t>
            </a:r>
            <a:endParaRPr lang="sl-SI" sz="6600" dirty="0"/>
          </a:p>
        </p:txBody>
      </p:sp>
      <p:cxnSp>
        <p:nvCxnSpPr>
          <p:cNvPr id="22" name="Raven povezovalnik 21"/>
          <p:cNvCxnSpPr/>
          <p:nvPr/>
        </p:nvCxnSpPr>
        <p:spPr>
          <a:xfrm>
            <a:off x="830994" y="3314700"/>
            <a:ext cx="3607656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663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Raven povezovalnik 9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Raven povezovalnik 10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PoljeZBesedilom 11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15" name="Slika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16" name="PoljeZBesedilom 15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NAČRTOVANJE</a:t>
            </a:r>
            <a:endParaRPr lang="sl-SI" sz="2000" b="1" dirty="0"/>
          </a:p>
        </p:txBody>
      </p:sp>
      <p:pic>
        <p:nvPicPr>
          <p:cNvPr id="17" name="Slika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p:cxnSp>
        <p:nvCxnSpPr>
          <p:cNvPr id="23" name="Raven povezovalnik 22"/>
          <p:cNvCxnSpPr/>
          <p:nvPr/>
        </p:nvCxnSpPr>
        <p:spPr>
          <a:xfrm flipV="1">
            <a:off x="6208258" y="1476029"/>
            <a:ext cx="1434328" cy="561914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oljeZBesedilom 23"/>
          <p:cNvSpPr txBox="1"/>
          <p:nvPr/>
        </p:nvSpPr>
        <p:spPr>
          <a:xfrm rot="20473736">
            <a:off x="6487746" y="1421480"/>
            <a:ext cx="843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200 m</a:t>
            </a:r>
            <a:endParaRPr lang="sl-SI" dirty="0"/>
          </a:p>
        </p:txBody>
      </p:sp>
      <p:sp>
        <p:nvSpPr>
          <p:cNvPr id="25" name="PoljeZBesedilom 24"/>
          <p:cNvSpPr txBox="1"/>
          <p:nvPr/>
        </p:nvSpPr>
        <p:spPr>
          <a:xfrm>
            <a:off x="7696744" y="1835840"/>
            <a:ext cx="1331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18 % naklon</a:t>
            </a:r>
            <a:endParaRPr lang="sl-SI" dirty="0"/>
          </a:p>
        </p:txBody>
      </p:sp>
      <p:sp>
        <p:nvSpPr>
          <p:cNvPr id="26" name="PoljeZBesedilom 25"/>
          <p:cNvSpPr txBox="1"/>
          <p:nvPr/>
        </p:nvSpPr>
        <p:spPr>
          <a:xfrm>
            <a:off x="7906566" y="1431517"/>
            <a:ext cx="1218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Klanec</a:t>
            </a:r>
            <a:endParaRPr lang="sl-SI" dirty="0"/>
          </a:p>
        </p:txBody>
      </p:sp>
      <p:cxnSp>
        <p:nvCxnSpPr>
          <p:cNvPr id="27" name="Raven povezovalnik 26"/>
          <p:cNvCxnSpPr/>
          <p:nvPr/>
        </p:nvCxnSpPr>
        <p:spPr>
          <a:xfrm>
            <a:off x="830994" y="3314700"/>
            <a:ext cx="3607656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PoljeZBesedilom 27"/>
          <p:cNvSpPr txBox="1"/>
          <p:nvPr/>
        </p:nvSpPr>
        <p:spPr>
          <a:xfrm>
            <a:off x="714375" y="4213551"/>
            <a:ext cx="65817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6600" dirty="0" smtClean="0"/>
              <a:t>Kapaciteta baterije</a:t>
            </a:r>
            <a:endParaRPr lang="sl-SI" sz="6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PoljeZBesedilom 28"/>
              <p:cNvSpPr txBox="1"/>
              <p:nvPr/>
            </p:nvSpPr>
            <p:spPr>
              <a:xfrm>
                <a:off x="714375" y="1114425"/>
                <a:ext cx="5057775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l-SI" sz="3600" dirty="0" smtClean="0"/>
                  <a:t>Minimalno željeno moč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l-SI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l-SI" sz="36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sl-SI" sz="3600" b="0" i="1" smtClean="0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sl-SI" sz="3600" dirty="0" smtClean="0"/>
                  <a:t> določa kategorija premagovanje strmine</a:t>
                </a:r>
                <a:endParaRPr lang="sl-SI" sz="3600" dirty="0"/>
              </a:p>
            </p:txBody>
          </p:sp>
        </mc:Choice>
        <mc:Fallback xmlns="">
          <p:sp>
            <p:nvSpPr>
              <p:cNvPr id="29" name="PoljeZBesedilom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375" y="1114425"/>
                <a:ext cx="5057775" cy="1754326"/>
              </a:xfrm>
              <a:prstGeom prst="rect">
                <a:avLst/>
              </a:prstGeom>
              <a:blipFill rotWithShape="0">
                <a:blip r:embed="rId4"/>
                <a:stretch>
                  <a:fillRect l="-3614" t="-5556" b="-12153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090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Raven povezovalnik 10"/>
          <p:cNvCxnSpPr/>
          <p:nvPr/>
        </p:nvCxnSpPr>
        <p:spPr>
          <a:xfrm>
            <a:off x="0" y="502073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Raven povezovalnik 11"/>
          <p:cNvCxnSpPr/>
          <p:nvPr/>
        </p:nvCxnSpPr>
        <p:spPr>
          <a:xfrm>
            <a:off x="0" y="6434690"/>
            <a:ext cx="9144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PoljeZBesedilom 12"/>
          <p:cNvSpPr txBox="1"/>
          <p:nvPr/>
        </p:nvSpPr>
        <p:spPr>
          <a:xfrm>
            <a:off x="2868974" y="6581252"/>
            <a:ext cx="4081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400" dirty="0"/>
              <a:t>22. Mednarodno posvetovanje Komunalna energetika</a:t>
            </a:r>
          </a:p>
        </p:txBody>
      </p:sp>
      <p:pic>
        <p:nvPicPr>
          <p:cNvPr id="14" name="Slika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58" y="21640"/>
            <a:ext cx="905052" cy="443215"/>
          </a:xfrm>
          <a:prstGeom prst="rect">
            <a:avLst/>
          </a:prstGeom>
        </p:spPr>
      </p:pic>
      <p:sp>
        <p:nvSpPr>
          <p:cNvPr id="15" name="PoljeZBesedilom 14"/>
          <p:cNvSpPr txBox="1"/>
          <p:nvPr/>
        </p:nvSpPr>
        <p:spPr>
          <a:xfrm>
            <a:off x="0" y="1823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b="1" dirty="0" smtClean="0"/>
              <a:t>NAČRTOVANJE</a:t>
            </a:r>
            <a:endParaRPr lang="sl-SI" sz="2000" b="1" dirty="0"/>
          </a:p>
        </p:txBody>
      </p:sp>
      <p:pic>
        <p:nvPicPr>
          <p:cNvPr id="16" name="Slika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6" y="6472790"/>
            <a:ext cx="293484" cy="3476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PoljeZBesedilom 16"/>
              <p:cNvSpPr txBox="1"/>
              <p:nvPr/>
            </p:nvSpPr>
            <p:spPr>
              <a:xfrm>
                <a:off x="714375" y="1114425"/>
                <a:ext cx="5057775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l-SI" sz="3600" dirty="0" smtClean="0"/>
                  <a:t>Minimalno željeno moč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l-SI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l-SI" sz="36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sl-SI" sz="3600" b="0" i="1" smtClean="0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sl-SI" sz="3600" dirty="0" smtClean="0"/>
                  <a:t> določa kategorija premagovanje strmine</a:t>
                </a:r>
                <a:endParaRPr lang="sl-SI" sz="3600" dirty="0"/>
              </a:p>
            </p:txBody>
          </p:sp>
        </mc:Choice>
        <mc:Fallback xmlns="">
          <p:sp>
            <p:nvSpPr>
              <p:cNvPr id="17" name="PoljeZBesedilom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375" y="1114425"/>
                <a:ext cx="5057775" cy="1754326"/>
              </a:xfrm>
              <a:prstGeom prst="rect">
                <a:avLst/>
              </a:prstGeom>
              <a:blipFill rotWithShape="0">
                <a:blip r:embed="rId4"/>
                <a:stretch>
                  <a:fillRect l="-3614" t="-5556" b="-12153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PoljeZBesedilom 17"/>
          <p:cNvSpPr txBox="1"/>
          <p:nvPr/>
        </p:nvSpPr>
        <p:spPr>
          <a:xfrm>
            <a:off x="714375" y="3876483"/>
            <a:ext cx="63531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600" dirty="0" smtClean="0"/>
              <a:t>Minimalno kapaciteto baterijskega paketa določa kategorija premagovanje razdalje</a:t>
            </a:r>
            <a:endParaRPr lang="sl-SI" sz="3600" dirty="0"/>
          </a:p>
        </p:txBody>
      </p:sp>
      <p:sp>
        <p:nvSpPr>
          <p:cNvPr id="19" name="Elipsa 18"/>
          <p:cNvSpPr/>
          <p:nvPr/>
        </p:nvSpPr>
        <p:spPr>
          <a:xfrm>
            <a:off x="6228260" y="3875131"/>
            <a:ext cx="1697356" cy="923921"/>
          </a:xfrm>
          <a:prstGeom prst="ellipse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0" name="PoljeZBesedilom 19"/>
          <p:cNvSpPr txBox="1"/>
          <p:nvPr/>
        </p:nvSpPr>
        <p:spPr>
          <a:xfrm>
            <a:off x="6762208" y="4087503"/>
            <a:ext cx="9492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800" b="1" dirty="0" smtClean="0"/>
              <a:t>2 h</a:t>
            </a:r>
            <a:endParaRPr lang="sl-SI" sz="2800" b="1" dirty="0"/>
          </a:p>
        </p:txBody>
      </p:sp>
      <p:sp>
        <p:nvSpPr>
          <p:cNvPr id="21" name="PoljeZBesedilom 20"/>
          <p:cNvSpPr txBox="1"/>
          <p:nvPr/>
        </p:nvSpPr>
        <p:spPr>
          <a:xfrm>
            <a:off x="7925616" y="4164447"/>
            <a:ext cx="1218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Hipodrom</a:t>
            </a:r>
            <a:endParaRPr lang="sl-SI" dirty="0"/>
          </a:p>
        </p:txBody>
      </p:sp>
      <p:cxnSp>
        <p:nvCxnSpPr>
          <p:cNvPr id="22" name="Raven povezovalnik 21"/>
          <p:cNvCxnSpPr/>
          <p:nvPr/>
        </p:nvCxnSpPr>
        <p:spPr>
          <a:xfrm flipV="1">
            <a:off x="6208258" y="1476029"/>
            <a:ext cx="1434328" cy="561914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PoljeZBesedilom 22"/>
          <p:cNvSpPr txBox="1"/>
          <p:nvPr/>
        </p:nvSpPr>
        <p:spPr>
          <a:xfrm rot="20473736">
            <a:off x="6487746" y="1421480"/>
            <a:ext cx="843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200 m</a:t>
            </a:r>
            <a:endParaRPr lang="sl-SI" dirty="0"/>
          </a:p>
        </p:txBody>
      </p:sp>
      <p:sp>
        <p:nvSpPr>
          <p:cNvPr id="24" name="PoljeZBesedilom 23"/>
          <p:cNvSpPr txBox="1"/>
          <p:nvPr/>
        </p:nvSpPr>
        <p:spPr>
          <a:xfrm>
            <a:off x="7696744" y="1835840"/>
            <a:ext cx="1331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18 % naklon</a:t>
            </a:r>
            <a:endParaRPr lang="sl-SI" dirty="0"/>
          </a:p>
        </p:txBody>
      </p:sp>
      <p:sp>
        <p:nvSpPr>
          <p:cNvPr id="25" name="PoljeZBesedilom 24"/>
          <p:cNvSpPr txBox="1"/>
          <p:nvPr/>
        </p:nvSpPr>
        <p:spPr>
          <a:xfrm>
            <a:off x="7906566" y="1431517"/>
            <a:ext cx="1218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Klanec</a:t>
            </a:r>
            <a:endParaRPr lang="sl-SI" dirty="0"/>
          </a:p>
        </p:txBody>
      </p:sp>
      <p:cxnSp>
        <p:nvCxnSpPr>
          <p:cNvPr id="26" name="Raven povezovalnik 25"/>
          <p:cNvCxnSpPr/>
          <p:nvPr/>
        </p:nvCxnSpPr>
        <p:spPr>
          <a:xfrm>
            <a:off x="830994" y="3314700"/>
            <a:ext cx="3607656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177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Officeova 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ova t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ova 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13132</TotalTime>
  <Words>615</Words>
  <Application>Microsoft Office PowerPoint</Application>
  <PresentationFormat>Diaprojekcija na zaslonu (4:3)</PresentationFormat>
  <Paragraphs>184</Paragraphs>
  <Slides>41</Slides>
  <Notes>2</Notes>
  <HiddenSlides>0</HiddenSlides>
  <MMClips>0</MMClips>
  <ScaleCrop>false</ScaleCrop>
  <HeadingPairs>
    <vt:vector size="8" baseType="variant">
      <vt:variant>
        <vt:lpstr>Uporabljene pisave</vt:lpstr>
      </vt:variant>
      <vt:variant>
        <vt:i4>5</vt:i4>
      </vt:variant>
      <vt:variant>
        <vt:lpstr>Tema</vt:lpstr>
      </vt:variant>
      <vt:variant>
        <vt:i4>1</vt:i4>
      </vt:variant>
      <vt:variant>
        <vt:lpstr>Vdelani OLE strežniki</vt:lpstr>
      </vt:variant>
      <vt:variant>
        <vt:i4>3</vt:i4>
      </vt:variant>
      <vt:variant>
        <vt:lpstr>Naslovi diapozitivov</vt:lpstr>
      </vt:variant>
      <vt:variant>
        <vt:i4>41</vt:i4>
      </vt:variant>
    </vt:vector>
  </HeadingPairs>
  <TitlesOfParts>
    <vt:vector size="50" baseType="lpstr">
      <vt:lpstr>Arial</vt:lpstr>
      <vt:lpstr>Calibri</vt:lpstr>
      <vt:lpstr>Calibri Light</vt:lpstr>
      <vt:lpstr>Cambria Math</vt:lpstr>
      <vt:lpstr>Times New Roman</vt:lpstr>
      <vt:lpstr>Officeova tema</vt:lpstr>
      <vt:lpstr>Equation</vt:lpstr>
      <vt:lpstr>MathType 6.0 Equation</vt:lpstr>
      <vt:lpstr>Visio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PrimozS</dc:creator>
  <cp:lastModifiedBy>PrimozS</cp:lastModifiedBy>
  <cp:revision>79</cp:revision>
  <dcterms:created xsi:type="dcterms:W3CDTF">2013-05-06T08:53:36Z</dcterms:created>
  <dcterms:modified xsi:type="dcterms:W3CDTF">2013-05-15T12:45:56Z</dcterms:modified>
</cp:coreProperties>
</file>