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86" r:id="rId1"/>
  </p:sldMasterIdLst>
  <p:notesMasterIdLst>
    <p:notesMasterId r:id="rId15"/>
  </p:notesMasterIdLst>
  <p:sldIdLst>
    <p:sldId id="257" r:id="rId2"/>
    <p:sldId id="279" r:id="rId3"/>
    <p:sldId id="280" r:id="rId4"/>
    <p:sldId id="281" r:id="rId5"/>
    <p:sldId id="285" r:id="rId6"/>
    <p:sldId id="286" r:id="rId7"/>
    <p:sldId id="287" r:id="rId8"/>
    <p:sldId id="288" r:id="rId9"/>
    <p:sldId id="266" r:id="rId10"/>
    <p:sldId id="271" r:id="rId11"/>
    <p:sldId id="282" r:id="rId12"/>
    <p:sldId id="283" r:id="rId13"/>
    <p:sldId id="26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E1885-CA5B-49C5-9102-9834CFEEE5FF}" type="datetimeFigureOut">
              <a:rPr lang="sl-SI" smtClean="0"/>
              <a:pPr/>
              <a:t>13.5.2015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63955-14F6-48E1-9264-4E3605DAEBEA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7164288" y="72008"/>
            <a:ext cx="1907704" cy="1052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magine 8" descr="EMobilityWorks_Logo_CMYK_300dp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164324" y="0"/>
            <a:ext cx="1979676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566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3758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836712"/>
            <a:ext cx="2057400" cy="5289451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836712"/>
            <a:ext cx="6019800" cy="5289451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640955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863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452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013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8129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70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080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361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279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327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ttangolo 6"/>
          <p:cNvSpPr/>
          <p:nvPr/>
        </p:nvSpPr>
        <p:spPr>
          <a:xfrm>
            <a:off x="7164288" y="72008"/>
            <a:ext cx="1907704" cy="1052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 descr="EMobilityWorks_Logo_CMYK_300dpi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164324" y="0"/>
            <a:ext cx="1979676" cy="629412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20576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</p:spPr>
      </p:pic>
      <p:sp>
        <p:nvSpPr>
          <p:cNvPr id="6" name="Titolo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PRIMERI DOBRIH PRAKS NA PODROČJU ELEKTRIČNE MOBILNOSTI</a:t>
            </a:r>
            <a:endParaRPr lang="sl-SI" b="1" dirty="0"/>
          </a:p>
        </p:txBody>
      </p:sp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87016"/>
          </a:xfrm>
        </p:spPr>
        <p:txBody>
          <a:bodyPr>
            <a:normAutofit/>
          </a:bodyPr>
          <a:lstStyle/>
          <a:p>
            <a:r>
              <a:rPr lang="sl-SI" dirty="0" smtClean="0"/>
              <a:t>Adrijana COPOT</a:t>
            </a:r>
          </a:p>
          <a:p>
            <a:r>
              <a:rPr lang="en-GB" dirty="0" smtClean="0"/>
              <a:t>13</a:t>
            </a:r>
            <a:r>
              <a:rPr lang="sl-SI" dirty="0" smtClean="0"/>
              <a:t>.</a:t>
            </a:r>
            <a:r>
              <a:rPr lang="en-GB" dirty="0" smtClean="0"/>
              <a:t>5</a:t>
            </a:r>
            <a:r>
              <a:rPr lang="sl-SI" dirty="0" smtClean="0"/>
              <a:t>.201</a:t>
            </a:r>
            <a:r>
              <a:rPr lang="en-GB" dirty="0" smtClean="0"/>
              <a:t>5</a:t>
            </a:r>
            <a:r>
              <a:rPr lang="sl-SI" dirty="0" smtClean="0"/>
              <a:t>, </a:t>
            </a:r>
            <a:r>
              <a:rPr lang="en-GB" dirty="0" smtClean="0"/>
              <a:t>Maribor</a:t>
            </a:r>
            <a:endParaRPr lang="sl-SI" dirty="0" smtClean="0"/>
          </a:p>
          <a:p>
            <a:endParaRPr lang="en-GB" dirty="0"/>
          </a:p>
        </p:txBody>
      </p:sp>
      <p:pic>
        <p:nvPicPr>
          <p:cNvPr id="8" name="Immagine 7" descr="EMobilityWorks_Logo_CMYK_300d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-18324"/>
            <a:ext cx="2717520" cy="864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3" descr="C:\Users\Adrijana\Desktop\LogoEnergap\logo ENERGAP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1296144" cy="7950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18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1"/>
          <p:cNvSpPr txBox="1">
            <a:spLocks/>
          </p:cNvSpPr>
          <p:nvPr/>
        </p:nvSpPr>
        <p:spPr>
          <a:xfrm>
            <a:off x="1228985" y="1916833"/>
            <a:ext cx="6965245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sl-SI" dirty="0"/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1381385" y="2069233"/>
            <a:ext cx="6965245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sl-SI" dirty="0"/>
          </a:p>
        </p:txBody>
      </p:sp>
      <p:sp>
        <p:nvSpPr>
          <p:cNvPr id="11" name="Naslov 1"/>
          <p:cNvSpPr txBox="1">
            <a:spLocks/>
          </p:cNvSpPr>
          <p:nvPr/>
        </p:nvSpPr>
        <p:spPr>
          <a:xfrm>
            <a:off x="1533785" y="2221633"/>
            <a:ext cx="6965245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sl-SI" dirty="0"/>
          </a:p>
        </p:txBody>
      </p:sp>
      <p:sp>
        <p:nvSpPr>
          <p:cNvPr id="6" name="Ograda besedila 5"/>
          <p:cNvSpPr>
            <a:spLocks noGrp="1"/>
          </p:cNvSpPr>
          <p:nvPr>
            <p:ph type="body" idx="1"/>
          </p:nvPr>
        </p:nvSpPr>
        <p:spPr>
          <a:xfrm>
            <a:off x="184488" y="4130634"/>
            <a:ext cx="4464496" cy="1448544"/>
          </a:xfrm>
        </p:spPr>
        <p:txBody>
          <a:bodyPr anchor="t">
            <a:normAutofit/>
          </a:bodyPr>
          <a:lstStyle/>
          <a:p>
            <a:pPr algn="ctr"/>
            <a:r>
              <a:rPr lang="en-GB" b="0" dirty="0" err="1" smtClean="0"/>
              <a:t>Otvoritev</a:t>
            </a:r>
            <a:r>
              <a:rPr lang="en-GB" b="0" dirty="0" smtClean="0"/>
              <a:t> </a:t>
            </a:r>
            <a:r>
              <a:rPr lang="en-GB" b="0" dirty="0" err="1" smtClean="0"/>
              <a:t>polnilnice</a:t>
            </a:r>
            <a:r>
              <a:rPr lang="en-GB" b="0" dirty="0" smtClean="0"/>
              <a:t> </a:t>
            </a:r>
            <a:r>
              <a:rPr lang="en-GB" b="0" dirty="0" err="1" smtClean="0"/>
              <a:t>na</a:t>
            </a:r>
            <a:r>
              <a:rPr lang="en-GB" b="0" dirty="0" smtClean="0"/>
              <a:t> </a:t>
            </a:r>
            <a:r>
              <a:rPr lang="en-GB" b="0" dirty="0" err="1" smtClean="0"/>
              <a:t>Mariborski</a:t>
            </a:r>
            <a:r>
              <a:rPr lang="en-GB" b="0" dirty="0" smtClean="0"/>
              <a:t> </a:t>
            </a:r>
            <a:r>
              <a:rPr lang="en-GB" b="0" dirty="0" err="1" smtClean="0"/>
              <a:t>železniški</a:t>
            </a:r>
            <a:r>
              <a:rPr lang="en-GB" b="0" dirty="0" smtClean="0"/>
              <a:t> </a:t>
            </a:r>
            <a:r>
              <a:rPr lang="en-GB" b="0" dirty="0" err="1" smtClean="0"/>
              <a:t>postaji</a:t>
            </a:r>
            <a:r>
              <a:rPr lang="en-GB" b="0" dirty="0" smtClean="0"/>
              <a:t> 28.3.14</a:t>
            </a:r>
            <a:endParaRPr lang="sl-SI" b="0" dirty="0"/>
          </a:p>
        </p:txBody>
      </p:sp>
      <p:pic>
        <p:nvPicPr>
          <p:cNvPr id="15" name="Ograda vsebine 1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16165"/>
            <a:ext cx="4040188" cy="2697284"/>
          </a:xfrm>
        </p:spPr>
      </p:pic>
      <p:sp>
        <p:nvSpPr>
          <p:cNvPr id="13" name="Ograda besedila 12"/>
          <p:cNvSpPr>
            <a:spLocks noGrp="1"/>
          </p:cNvSpPr>
          <p:nvPr>
            <p:ph type="body" sz="quarter" idx="3"/>
          </p:nvPr>
        </p:nvSpPr>
        <p:spPr>
          <a:xfrm>
            <a:off x="4617172" y="4165849"/>
            <a:ext cx="4041775" cy="1407316"/>
          </a:xfrm>
        </p:spPr>
        <p:txBody>
          <a:bodyPr anchor="t">
            <a:normAutofit/>
          </a:bodyPr>
          <a:lstStyle/>
          <a:p>
            <a:pPr algn="ctr"/>
            <a:r>
              <a:rPr lang="en-GB" b="0" dirty="0" err="1" smtClean="0"/>
              <a:t>Polnilnica</a:t>
            </a:r>
            <a:r>
              <a:rPr lang="en-GB" b="0" dirty="0" smtClean="0"/>
              <a:t> </a:t>
            </a:r>
            <a:r>
              <a:rPr lang="en-GB" b="0" dirty="0" err="1" smtClean="0"/>
              <a:t>pri</a:t>
            </a:r>
            <a:r>
              <a:rPr lang="en-GB" b="0" dirty="0" smtClean="0"/>
              <a:t> </a:t>
            </a:r>
            <a:r>
              <a:rPr lang="en-GB" b="0" dirty="0" err="1" smtClean="0"/>
              <a:t>Mobilnostnem</a:t>
            </a:r>
            <a:r>
              <a:rPr lang="en-GB" b="0" dirty="0" smtClean="0"/>
              <a:t> </a:t>
            </a:r>
            <a:r>
              <a:rPr lang="en-GB" b="0" dirty="0" err="1" smtClean="0"/>
              <a:t>centru</a:t>
            </a:r>
            <a:endParaRPr lang="sl-SI" b="0" dirty="0"/>
          </a:p>
        </p:txBody>
      </p:sp>
      <p:pic>
        <p:nvPicPr>
          <p:cNvPr id="16" name="Ograda vsebine 1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100" y="1268760"/>
            <a:ext cx="4041775" cy="2698344"/>
          </a:xfrm>
        </p:spPr>
      </p:pic>
    </p:spTree>
    <p:extLst>
      <p:ext uri="{BB962C8B-B14F-4D97-AF65-F5344CB8AC3E}">
        <p14:creationId xmlns="" xmlns:p14="http://schemas.microsoft.com/office/powerpoint/2010/main" val="384230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>
          <a:xfrm>
            <a:off x="4572000" y="1986964"/>
            <a:ext cx="4176465" cy="2304256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r>
              <a:rPr lang="sl-SI" sz="2200" b="0" dirty="0" smtClean="0"/>
              <a:t>Namen konzorcija: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l-SI" sz="2200" b="0" dirty="0" smtClean="0"/>
              <a:t>izmenjava izkušenj in idej</a:t>
            </a:r>
            <a:r>
              <a:rPr lang="en-US" sz="2200" b="0" dirty="0" smtClean="0"/>
              <a:t>, </a:t>
            </a:r>
            <a:endParaRPr lang="en-US" sz="22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l-SI" sz="2200" b="0" dirty="0" smtClean="0"/>
              <a:t>pridobivanje novih znanj </a:t>
            </a:r>
            <a:endParaRPr lang="en-GB" sz="2200" b="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l-SI" sz="2200" b="0" dirty="0" smtClean="0"/>
              <a:t>in informacij, povezanih z električno mobilnostjo</a:t>
            </a:r>
            <a:r>
              <a:rPr lang="en-US" sz="2200" b="0" dirty="0" smtClean="0"/>
              <a:t>.</a:t>
            </a:r>
            <a:endParaRPr lang="sl-SI" sz="2200" b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82563" y="2084402"/>
            <a:ext cx="3852428" cy="1788183"/>
          </a:xfr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sl-SI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KONZORCIJA OBČIN, KI AKTIVNO DELUJEJO  NA PODROČJU ELEKTRIČNE MOBILNOSTI</a:t>
            </a:r>
            <a:endParaRPr lang="en-US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sz="half" idx="2"/>
          </p:nvPr>
        </p:nvSpPr>
        <p:spPr>
          <a:xfrm>
            <a:off x="258304" y="4581128"/>
            <a:ext cx="3960440" cy="1243842"/>
          </a:xfrm>
          <a:solidFill>
            <a:schemeClr val="accent3">
              <a:lumMod val="40000"/>
              <a:lumOff val="60000"/>
            </a:schemeClr>
          </a:solidFill>
          <a:ln w="158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l-SI" sz="2200" dirty="0" smtClean="0"/>
              <a:t>Sodelovanje v konzorciju je brezplačno, prične se s podpisom Pristopnega pisma</a:t>
            </a:r>
            <a:r>
              <a:rPr lang="en-GB" sz="2200" dirty="0" smtClean="0"/>
              <a:t>.</a:t>
            </a:r>
            <a:endParaRPr lang="en-US" sz="2200" dirty="0"/>
          </a:p>
        </p:txBody>
      </p:sp>
      <p:sp>
        <p:nvSpPr>
          <p:cNvPr id="7" name="Ograda vsebine 6"/>
          <p:cNvSpPr>
            <a:spLocks noGrp="1"/>
          </p:cNvSpPr>
          <p:nvPr>
            <p:ph sz="quarter" idx="4"/>
          </p:nvPr>
        </p:nvSpPr>
        <p:spPr>
          <a:xfrm>
            <a:off x="4860032" y="4450354"/>
            <a:ext cx="3240360" cy="144016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sz="2200" dirty="0" smtClean="0"/>
              <a:t>Koordinator konzorcija je Energetska agencija za Podravje!</a:t>
            </a:r>
            <a:endParaRPr lang="sl-SI" sz="2200" dirty="0"/>
          </a:p>
        </p:txBody>
      </p:sp>
      <p:sp>
        <p:nvSpPr>
          <p:cNvPr id="8" name="Ograda vsebine 6"/>
          <p:cNvSpPr txBox="1">
            <a:spLocks/>
          </p:cNvSpPr>
          <p:nvPr/>
        </p:nvSpPr>
        <p:spPr>
          <a:xfrm>
            <a:off x="251520" y="861903"/>
            <a:ext cx="8640960" cy="9671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</a:ln>
          <a:effectLst>
            <a:outerShdw blurRad="50800" dist="38100" algn="l" rotWithShape="0">
              <a:schemeClr val="accent3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Ustanovitev konzorcija občin, ki aktivno delujejo  na področju električne mobilnosti</a:t>
            </a:r>
            <a:r>
              <a:rPr lang="en-GB" dirty="0" smtClean="0"/>
              <a:t>!</a:t>
            </a:r>
            <a:endParaRPr lang="sl-SI" dirty="0"/>
          </a:p>
        </p:txBody>
      </p:sp>
      <p:sp>
        <p:nvSpPr>
          <p:cNvPr id="21" name="Desna puščica 20"/>
          <p:cNvSpPr/>
          <p:nvPr/>
        </p:nvSpPr>
        <p:spPr>
          <a:xfrm>
            <a:off x="4187176" y="2858594"/>
            <a:ext cx="353256" cy="21364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5124" name="Picture 4" descr="C:\Users\Adrijana\Desktop\LogoEnergap\logo ENERGAP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91" y="3687"/>
            <a:ext cx="1162050" cy="7127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Puščica dol 21"/>
          <p:cNvSpPr/>
          <p:nvPr/>
        </p:nvSpPr>
        <p:spPr>
          <a:xfrm>
            <a:off x="2119728" y="4022058"/>
            <a:ext cx="216024" cy="42829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6" name="Puščica dol 25"/>
          <p:cNvSpPr/>
          <p:nvPr/>
        </p:nvSpPr>
        <p:spPr>
          <a:xfrm rot="18851439">
            <a:off x="4180461" y="4018080"/>
            <a:ext cx="225171" cy="55919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37326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796950"/>
          </a:xfrm>
        </p:spPr>
        <p:txBody>
          <a:bodyPr/>
          <a:lstStyle/>
          <a:p>
            <a:r>
              <a:rPr lang="sl-SI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Spodbude EKO sklada za nakup električnega vozila</a:t>
            </a:r>
            <a:endParaRPr lang="sl-SI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64148"/>
            <a:ext cx="6696844" cy="371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\\DLINK-E254BC\Volume_1\Arhiv\Slike\Slike za leto 2014\energap_fotografije študenta_mobilnost\izbrane obdelane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352928" cy="5547840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8229600" cy="796950"/>
          </a:xfrm>
        </p:spPr>
        <p:txBody>
          <a:bodyPr/>
          <a:lstStyle/>
          <a:p>
            <a:r>
              <a:rPr lang="en-GB" sz="4000" dirty="0" err="1" smtClean="0"/>
              <a:t>Hvala</a:t>
            </a:r>
            <a:r>
              <a:rPr lang="en-GB" sz="4000" dirty="0" smtClean="0"/>
              <a:t> </a:t>
            </a:r>
            <a:r>
              <a:rPr lang="en-GB" sz="4000" dirty="0" err="1" smtClean="0"/>
              <a:t>na</a:t>
            </a:r>
            <a:r>
              <a:rPr lang="en-GB" sz="4000" dirty="0" smtClean="0"/>
              <a:t> </a:t>
            </a:r>
            <a:r>
              <a:rPr lang="en-GB" sz="4000" dirty="0" err="1" smtClean="0"/>
              <a:t>poslušanju</a:t>
            </a:r>
            <a:r>
              <a:rPr lang="en-GB" sz="4000" dirty="0" smtClean="0"/>
              <a:t>!!!</a:t>
            </a:r>
            <a:r>
              <a:rPr lang="sl-SI" sz="4000" dirty="0" smtClean="0"/>
              <a:t/>
            </a:r>
            <a:br>
              <a:rPr lang="sl-SI" sz="4000" dirty="0" smtClean="0"/>
            </a:b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/>
          <p:cNvSpPr txBox="1">
            <a:spLocks/>
          </p:cNvSpPr>
          <p:nvPr/>
        </p:nvSpPr>
        <p:spPr>
          <a:xfrm>
            <a:off x="395536" y="3356992"/>
            <a:ext cx="8148252" cy="2088232"/>
          </a:xfrm>
          <a:prstGeom prst="rect">
            <a:avLst/>
          </a:prstGeom>
          <a:ln w="76200" cmpd="thickThin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just">
              <a:spcBef>
                <a:spcPct val="20000"/>
              </a:spcBef>
            </a:pPr>
            <a:r>
              <a:rPr lang="sl-SI" sz="24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Da bi zmanjšali našo odvisnost od dragih fosilnih goriv, ki onesnažujejo okolje, se raziskuje veliko novih virov energije. Kot so: vetrna energija, električni avtomobili, hibridni avtomobili, vodikove gorivne celice, </a:t>
            </a:r>
            <a:r>
              <a:rPr lang="sl-SI" sz="24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biodizel</a:t>
            </a:r>
            <a:r>
              <a:rPr lang="sl-SI" sz="24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, etanol. </a:t>
            </a:r>
            <a:endParaRPr lang="sl-SI" sz="24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332" y="1052736"/>
            <a:ext cx="2942828" cy="204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6632"/>
            <a:ext cx="1081534" cy="59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724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36904" cy="201622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sl-SI" sz="2800" dirty="0" smtClean="0"/>
              <a:t>Dobra alternativa, ki postaja vse bolj popularna, je električna mobilnost</a:t>
            </a:r>
            <a:r>
              <a:rPr lang="en-GB" sz="2800" dirty="0" smtClean="0"/>
              <a:t>. P</a:t>
            </a:r>
            <a:r>
              <a:rPr lang="sl-SI" sz="2800" dirty="0" smtClean="0"/>
              <a:t>o</a:t>
            </a:r>
            <a:r>
              <a:rPr lang="en-GB" sz="2800" dirty="0" smtClean="0"/>
              <a:t>s</a:t>
            </a:r>
            <a:r>
              <a:rPr lang="sl-SI" sz="2800" dirty="0" smtClean="0"/>
              <a:t>e</a:t>
            </a:r>
            <a:r>
              <a:rPr lang="en-GB" sz="2800" dirty="0" err="1" smtClean="0"/>
              <a:t>bno</a:t>
            </a:r>
            <a:r>
              <a:rPr lang="sl-SI" sz="2800" dirty="0" smtClean="0"/>
              <a:t> e-vozila, ki vozijo na elektriko iz obnovljivih virov energije.</a:t>
            </a:r>
            <a:endParaRPr lang="en-GB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79420"/>
            <a:ext cx="3573673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79420"/>
            <a:ext cx="4047118" cy="306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679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339752" y="476672"/>
            <a:ext cx="6264696" cy="994122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ELEKTRIČNA VOZILA</a:t>
            </a:r>
            <a:endParaRPr lang="sl-SI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2411760" y="1340768"/>
            <a:ext cx="6192688" cy="4608512"/>
          </a:xfrm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1800" dirty="0" smtClean="0"/>
              <a:t>E-vozila imajo</a:t>
            </a:r>
            <a:r>
              <a:rPr lang="en-GB" sz="1800" dirty="0" smtClean="0"/>
              <a:t>,</a:t>
            </a:r>
            <a:r>
              <a:rPr lang="sl-SI" sz="1800" dirty="0" smtClean="0"/>
              <a:t> v prim</a:t>
            </a:r>
            <a:r>
              <a:rPr lang="en-GB" sz="1800" dirty="0" smtClean="0"/>
              <a:t>e</a:t>
            </a:r>
            <a:r>
              <a:rPr lang="sl-SI" sz="1800" dirty="0" smtClean="0"/>
              <a:t>rjavi </a:t>
            </a:r>
            <a:r>
              <a:rPr lang="en-GB" sz="1800" dirty="0" smtClean="0"/>
              <a:t>s</a:t>
            </a:r>
            <a:r>
              <a:rPr lang="sl-SI" sz="1800" dirty="0" smtClean="0"/>
              <a:t> konvencionalnimi  vozili na fosilna goriva, veliko prednosti:</a:t>
            </a:r>
          </a:p>
          <a:p>
            <a:r>
              <a:rPr lang="sl-SI" sz="1800" dirty="0" smtClean="0"/>
              <a:t>E-vozila so bolj energetsko učinkovita (faktor učinkovitosti za konvencionalna vozila 20 – 30 %, medtem ko je za e-vozila 80 – 85 %),</a:t>
            </a:r>
          </a:p>
          <a:p>
            <a:r>
              <a:rPr lang="sl-SI" sz="1800" dirty="0" smtClean="0"/>
              <a:t>E-vozila se lahko enostavno vozijo na energijo, ki je pridobljena iz OVE,</a:t>
            </a:r>
          </a:p>
          <a:p>
            <a:r>
              <a:rPr lang="sl-SI" sz="1800" dirty="0" smtClean="0"/>
              <a:t>E-vozila zmanjšujejo emisije Toplogrednih plinov (če se vozijo na elektriko iz </a:t>
            </a:r>
            <a:r>
              <a:rPr lang="en-US" sz="1800" dirty="0" smtClean="0"/>
              <a:t>OVE),</a:t>
            </a:r>
            <a:endParaRPr lang="en-US" sz="1800" dirty="0"/>
          </a:p>
          <a:p>
            <a:r>
              <a:rPr lang="sl-SI" sz="1800" dirty="0" smtClean="0"/>
              <a:t>E-vozila so zelo stroškovno učinkovita v smislu delovanja in vzdrževanja (le okoli 3€/100 km),</a:t>
            </a:r>
          </a:p>
          <a:p>
            <a:r>
              <a:rPr lang="sl-SI" sz="1800" dirty="0" smtClean="0"/>
              <a:t>E-vozila povzročajo nizke emisije hrupa (še posebej pri nizki hitrosti).</a:t>
            </a:r>
            <a:endParaRPr lang="sl-SI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2097305" cy="1397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13430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097305" cy="181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13"/>
            <a:ext cx="1009526" cy="5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122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640960" cy="1008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dirty="0" smtClean="0">
                <a:solidFill>
                  <a:schemeClr val="accent3">
                    <a:lumMod val="75000"/>
                  </a:schemeClr>
                </a:solidFill>
              </a:rPr>
              <a:t>PRIMERI DOBRIH PRAKS NA PODROČU ELEKTRIČNE MOBILNOSTI</a:t>
            </a:r>
            <a:endParaRPr lang="sl-SI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4176464" cy="41764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GB" dirty="0" smtClean="0"/>
              <a:t> </a:t>
            </a:r>
            <a:endParaRPr lang="sl-SI" sz="26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1009526" cy="5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grada vsebine 2"/>
          <p:cNvSpPr txBox="1">
            <a:spLocks/>
          </p:cNvSpPr>
          <p:nvPr/>
        </p:nvSpPr>
        <p:spPr>
          <a:xfrm>
            <a:off x="4355976" y="1916832"/>
            <a:ext cx="44748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Ograda vsebine 12"/>
          <p:cNvSpPr>
            <a:spLocks noGrp="1"/>
          </p:cNvSpPr>
          <p:nvPr>
            <p:ph sz="half" idx="2"/>
          </p:nvPr>
        </p:nvSpPr>
        <p:spPr>
          <a:xfrm>
            <a:off x="3563888" y="2060848"/>
            <a:ext cx="5112568" cy="896963"/>
          </a:xfrm>
          <a:ln w="190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l-SI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POLNILNICE V </a:t>
            </a:r>
            <a:r>
              <a:rPr lang="sl-SI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DROGU</a:t>
            </a:r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sl-SI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JAVNE </a:t>
            </a:r>
            <a:r>
              <a:rPr lang="sl-SI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RAZSVETLJAVE</a:t>
            </a:r>
          </a:p>
          <a:p>
            <a:endParaRPr lang="sl-SI" dirty="0"/>
          </a:p>
        </p:txBody>
      </p:sp>
      <p:pic>
        <p:nvPicPr>
          <p:cNvPr id="14" name="Ograda vsebine 4" descr="C:\Users\Adrijana\Pictures\Berlin-StudyTour\IMG_497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8803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Slika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49080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grada vsebine 12"/>
          <p:cNvSpPr txBox="1">
            <a:spLocks/>
          </p:cNvSpPr>
          <p:nvPr/>
        </p:nvSpPr>
        <p:spPr>
          <a:xfrm>
            <a:off x="3635896" y="3068960"/>
            <a:ext cx="5184576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sl-SI" sz="2800" dirty="0" smtClean="0"/>
              <a:t>Sistem »</a:t>
            </a:r>
            <a:r>
              <a:rPr lang="sl-SI" sz="2800" dirty="0" err="1" smtClean="0"/>
              <a:t>Ubitricity</a:t>
            </a:r>
            <a:r>
              <a:rPr lang="sl-SI" sz="2800" dirty="0" smtClean="0"/>
              <a:t>« predstavlja tehnologijo za integracijo polnilnih postaj v ulične svetilke in zanimivo rešitev mobilnega prenosa energije</a:t>
            </a:r>
            <a:r>
              <a:rPr lang="en-GB" sz="2800" dirty="0" smtClean="0"/>
              <a:t> s </a:t>
            </a:r>
            <a:r>
              <a:rPr lang="sl-SI" sz="2800" dirty="0" smtClean="0"/>
              <a:t>»</a:t>
            </a:r>
            <a:r>
              <a:rPr lang="sl-SI" sz="2800" dirty="0" err="1" smtClean="0"/>
              <a:t>Smart</a:t>
            </a:r>
            <a:r>
              <a:rPr lang="sl-SI" sz="2800" dirty="0" smtClean="0"/>
              <a:t> </a:t>
            </a:r>
            <a:r>
              <a:rPr lang="sl-SI" sz="2800" dirty="0" err="1" smtClean="0"/>
              <a:t>Cabele</a:t>
            </a:r>
            <a:r>
              <a:rPr lang="sl-SI" sz="2800" dirty="0" smtClean="0"/>
              <a:t>«. </a:t>
            </a:r>
            <a:endParaRPr lang="en-GB" sz="2800" dirty="0" smtClean="0"/>
          </a:p>
          <a:p>
            <a:pPr algn="ctr"/>
            <a:r>
              <a:rPr lang="en-GB" dirty="0" err="1" smtClean="0"/>
              <a:t>Več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: https://ubitricity.com/en/</a:t>
            </a:r>
            <a:endParaRPr lang="sl-SI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l-SI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1009526" cy="5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grada vsebine 2"/>
          <p:cNvSpPr txBox="1">
            <a:spLocks/>
          </p:cNvSpPr>
          <p:nvPr/>
        </p:nvSpPr>
        <p:spPr>
          <a:xfrm>
            <a:off x="3419872" y="1772816"/>
            <a:ext cx="5472608" cy="4392488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j</a:t>
            </a:r>
            <a:r>
              <a:rPr lang="sl-SI" sz="2800" dirty="0" err="1" smtClean="0"/>
              <a:t>avno</a:t>
            </a:r>
            <a:r>
              <a:rPr lang="sl-SI" sz="2800" dirty="0" smtClean="0"/>
              <a:t> </a:t>
            </a:r>
            <a:r>
              <a:rPr lang="sl-SI" sz="2800" b="1" dirty="0" smtClean="0"/>
              <a:t>Komunalno podjetje </a:t>
            </a:r>
            <a:r>
              <a:rPr lang="sl-SI" sz="2800" b="1" dirty="0" smtClean="0"/>
              <a:t>je </a:t>
            </a:r>
            <a:r>
              <a:rPr lang="sl-SI" sz="2800" dirty="0" smtClean="0"/>
              <a:t>v lasti mesta </a:t>
            </a:r>
            <a:r>
              <a:rPr lang="sl-SI" sz="2800" dirty="0" smtClean="0"/>
              <a:t>Berlin</a:t>
            </a:r>
            <a:r>
              <a:rPr lang="en-GB" sz="2800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sl-SI" sz="2800" dirty="0" smtClean="0"/>
              <a:t>sodeluje </a:t>
            </a:r>
            <a:r>
              <a:rPr lang="sl-SI" sz="2800" dirty="0" smtClean="0"/>
              <a:t>v projektu “</a:t>
            </a:r>
            <a:r>
              <a:rPr lang="sl-SI" sz="2800" dirty="0" err="1" smtClean="0"/>
              <a:t>International</a:t>
            </a:r>
            <a:r>
              <a:rPr lang="sl-SI" sz="2800" dirty="0" smtClean="0"/>
              <a:t> </a:t>
            </a:r>
            <a:r>
              <a:rPr lang="sl-SI" sz="2800" dirty="0" err="1" smtClean="0"/>
              <a:t>Showcase</a:t>
            </a:r>
            <a:r>
              <a:rPr lang="sl-SI" sz="2800" dirty="0" smtClean="0"/>
              <a:t> </a:t>
            </a:r>
            <a:r>
              <a:rPr lang="sl-SI" sz="2800" dirty="0" err="1" smtClean="0"/>
              <a:t>for</a:t>
            </a:r>
            <a:r>
              <a:rPr lang="sl-SI" sz="2800" dirty="0" smtClean="0"/>
              <a:t> </a:t>
            </a:r>
            <a:r>
              <a:rPr lang="sl-SI" sz="2800" dirty="0" err="1" smtClean="0"/>
              <a:t>Electromobility</a:t>
            </a:r>
            <a:r>
              <a:rPr lang="sl-SI" sz="2800" dirty="0" smtClean="0"/>
              <a:t>”</a:t>
            </a:r>
            <a:r>
              <a:rPr lang="en-GB" sz="2800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v</a:t>
            </a:r>
            <a:r>
              <a:rPr lang="sl-SI" sz="2800" dirty="0" smtClean="0"/>
              <a:t> </a:t>
            </a:r>
            <a:r>
              <a:rPr lang="sl-SI" sz="2800" dirty="0" smtClean="0"/>
              <a:t>okviru projekta testirajo 3 vozila za smeti (</a:t>
            </a:r>
            <a:r>
              <a:rPr lang="sl-SI" sz="2800" dirty="0" smtClean="0"/>
              <a:t>električne-hibride)</a:t>
            </a:r>
            <a:r>
              <a:rPr lang="en-GB" sz="2800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sl-SI" sz="2800" dirty="0" smtClean="0"/>
              <a:t>preizkuša</a:t>
            </a:r>
            <a:r>
              <a:rPr lang="en-GB" sz="2800" dirty="0" err="1" smtClean="0"/>
              <a:t>jo</a:t>
            </a:r>
            <a:r>
              <a:rPr lang="sl-SI" sz="2800" dirty="0" smtClean="0"/>
              <a:t>, </a:t>
            </a:r>
            <a:r>
              <a:rPr lang="sl-SI" sz="2800" dirty="0" smtClean="0"/>
              <a:t>kako se težka tovorna električna vozila obnesejo v </a:t>
            </a:r>
            <a:r>
              <a:rPr lang="sl-SI" sz="2800" dirty="0" smtClean="0"/>
              <a:t>praksi</a:t>
            </a:r>
            <a:r>
              <a:rPr lang="en-GB" sz="2800" dirty="0" smtClean="0"/>
              <a:t>,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sl-SI" sz="2800" dirty="0" smtClean="0"/>
              <a:t>uporaba </a:t>
            </a:r>
            <a:r>
              <a:rPr lang="sl-SI" sz="2800" dirty="0" smtClean="0"/>
              <a:t>elektrike </a:t>
            </a:r>
            <a:r>
              <a:rPr lang="en-GB" sz="2800" dirty="0" smtClean="0"/>
              <a:t> je </a:t>
            </a:r>
            <a:r>
              <a:rPr lang="sl-SI" sz="2800" dirty="0" smtClean="0"/>
              <a:t>najbolj</a:t>
            </a:r>
            <a:r>
              <a:rPr lang="en-GB" sz="2800" dirty="0" smtClean="0"/>
              <a:t> </a:t>
            </a:r>
            <a:r>
              <a:rPr lang="sl-SI" sz="2800" dirty="0" smtClean="0"/>
              <a:t>učinkovita </a:t>
            </a:r>
            <a:r>
              <a:rPr lang="sl-SI" sz="2800" dirty="0" smtClean="0"/>
              <a:t>takrat, ko vozila dvigujejo smetiščne posode in drobijo smeti. </a:t>
            </a:r>
            <a:endParaRPr lang="sl-SI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9040"/>
            <a:ext cx="2041029" cy="26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sl-SI" sz="2800" dirty="0" smtClean="0">
                <a:solidFill>
                  <a:schemeClr val="accent3">
                    <a:lumMod val="75000"/>
                  </a:schemeClr>
                </a:solidFill>
              </a:rPr>
              <a:t>KOMUNALNO PODJETJE</a:t>
            </a:r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l-SI" sz="2800" dirty="0" smtClean="0">
                <a:solidFill>
                  <a:schemeClr val="accent3">
                    <a:lumMod val="75000"/>
                  </a:schemeClr>
                </a:solidFill>
              </a:rPr>
              <a:t>BERLINER</a:t>
            </a:r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l-SI" sz="2800" dirty="0" smtClean="0">
                <a:solidFill>
                  <a:schemeClr val="accent3">
                    <a:lumMod val="75000"/>
                  </a:schemeClr>
                </a:solidFill>
              </a:rPr>
              <a:t>STADTREINIGUNGSBETRIEBE</a:t>
            </a:r>
            <a:endParaRPr lang="sl-SI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3151864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lum bright="67000" contrast="-63000"/>
          </a:blip>
          <a:srcRect/>
          <a:stretch>
            <a:fillRect/>
          </a:stretch>
        </p:blipFill>
        <p:spPr bwMode="auto">
          <a:xfrm>
            <a:off x="3635896" y="1700808"/>
            <a:ext cx="4924360" cy="313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1009526" cy="5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grada vsebine 2"/>
          <p:cNvSpPr txBox="1">
            <a:spLocks/>
          </p:cNvSpPr>
          <p:nvPr/>
        </p:nvSpPr>
        <p:spPr>
          <a:xfrm>
            <a:off x="3275856" y="1772816"/>
            <a:ext cx="5688632" cy="4392488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sl-SI" sz="2800" dirty="0" smtClean="0"/>
              <a:t>želijo </a:t>
            </a:r>
            <a:r>
              <a:rPr lang="sl-SI" sz="2800" dirty="0" smtClean="0"/>
              <a:t>integrirati e-mobilnost v javni transport na metro </a:t>
            </a:r>
            <a:r>
              <a:rPr lang="sl-SI" sz="2800" dirty="0" smtClean="0"/>
              <a:t>postaji</a:t>
            </a:r>
            <a:r>
              <a:rPr lang="en-GB" sz="2800" dirty="0" smtClean="0"/>
              <a:t>,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en-GB" sz="2800" dirty="0" smtClean="0"/>
              <a:t>e</a:t>
            </a:r>
            <a:r>
              <a:rPr lang="sl-SI" sz="2800" dirty="0" err="1" smtClean="0"/>
              <a:t>nergija</a:t>
            </a:r>
            <a:r>
              <a:rPr lang="sl-SI" sz="2800" dirty="0" smtClean="0"/>
              <a:t> </a:t>
            </a:r>
            <a:r>
              <a:rPr lang="sl-SI" sz="2800" dirty="0" smtClean="0"/>
              <a:t>za e-vozila in trgovine se pridobiva iz </a:t>
            </a:r>
            <a:r>
              <a:rPr lang="en-GB" sz="2800" dirty="0" smtClean="0"/>
              <a:t>OVE </a:t>
            </a:r>
            <a:r>
              <a:rPr lang="sl-SI" sz="2800" dirty="0" smtClean="0"/>
              <a:t>preko </a:t>
            </a:r>
            <a:r>
              <a:rPr lang="sl-SI" sz="2800" dirty="0" smtClean="0"/>
              <a:t>vertikalne vetrne turbine in sončnih </a:t>
            </a:r>
            <a:r>
              <a:rPr lang="sl-SI" sz="2800" dirty="0" smtClean="0"/>
              <a:t>celic</a:t>
            </a:r>
            <a:r>
              <a:rPr lang="en-GB" sz="2800" dirty="0" smtClean="0"/>
              <a:t>,</a:t>
            </a:r>
            <a:r>
              <a:rPr lang="sl-SI" sz="2800" dirty="0" smtClean="0"/>
              <a:t> 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en-GB" sz="2800" dirty="0" smtClean="0"/>
              <a:t>v</a:t>
            </a:r>
            <a:r>
              <a:rPr lang="sl-SI" sz="2800" dirty="0" smtClean="0"/>
              <a:t> </a:t>
            </a:r>
            <a:r>
              <a:rPr lang="sl-SI" sz="2800" dirty="0" smtClean="0"/>
              <a:t>sklopu postaje želijo ponudit nove vrste </a:t>
            </a:r>
            <a:r>
              <a:rPr lang="sl-SI" sz="2800" dirty="0" err="1" smtClean="0"/>
              <a:t>elektromobilnosti</a:t>
            </a:r>
            <a:r>
              <a:rPr lang="sl-SI" sz="2800" dirty="0" smtClean="0"/>
              <a:t>: </a:t>
            </a:r>
            <a:r>
              <a:rPr lang="sl-SI" sz="2800" dirty="0" smtClean="0"/>
              <a:t>javni potniški prevoz, izposoja e-vozil, e-taksi in </a:t>
            </a:r>
            <a:r>
              <a:rPr lang="sl-SI" sz="2800" dirty="0" smtClean="0"/>
              <a:t>e-kolesa</a:t>
            </a:r>
            <a:r>
              <a:rPr lang="en-GB" sz="2800" dirty="0" smtClean="0"/>
              <a:t>,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en-GB" sz="2800" dirty="0" err="1" smtClean="0"/>
              <a:t>za</a:t>
            </a:r>
            <a:r>
              <a:rPr lang="en-GB" sz="2800" dirty="0" smtClean="0"/>
              <a:t> e-</a:t>
            </a:r>
            <a:r>
              <a:rPr lang="en-GB" sz="2800" dirty="0" err="1" smtClean="0"/>
              <a:t>avtobuse</a:t>
            </a:r>
            <a:r>
              <a:rPr lang="en-GB" sz="2800" dirty="0" smtClean="0"/>
              <a:t> </a:t>
            </a:r>
            <a:r>
              <a:rPr lang="sl-SI" sz="2800" dirty="0" smtClean="0"/>
              <a:t>načrtujejo </a:t>
            </a:r>
            <a:r>
              <a:rPr lang="sl-SI" sz="2800" dirty="0" smtClean="0"/>
              <a:t>indukcijsko </a:t>
            </a:r>
            <a:r>
              <a:rPr lang="sl-SI" sz="2800" dirty="0" smtClean="0"/>
              <a:t>polnilnico</a:t>
            </a:r>
            <a:r>
              <a:rPr lang="en-GB" sz="2800" dirty="0" smtClean="0"/>
              <a:t>.</a:t>
            </a:r>
            <a:endParaRPr lang="sl-SI" sz="28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sl-SI" sz="2800" dirty="0" smtClean="0"/>
              <a:t>INTEGRACIJA ELEKTRIČNE MOBILNOSTI V JAVNI TRANSPORT</a:t>
            </a:r>
            <a:endParaRPr lang="sl-SI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1" name="Slika 21" descr="C:\Users\Adrijana\Pictures\Berlin-StudyTour\IMG_49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275431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933056"/>
            <a:ext cx="2924931" cy="217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3172382" cy="227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1009526" cy="5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grada vsebine 2"/>
          <p:cNvSpPr txBox="1">
            <a:spLocks/>
          </p:cNvSpPr>
          <p:nvPr/>
        </p:nvSpPr>
        <p:spPr>
          <a:xfrm>
            <a:off x="3275856" y="2060848"/>
            <a:ext cx="5688632" cy="3312368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en-GB" sz="2800" dirty="0" smtClean="0"/>
              <a:t>s</a:t>
            </a:r>
            <a:r>
              <a:rPr lang="sl-SI" sz="2800" dirty="0" err="1" smtClean="0"/>
              <a:t>rednja</a:t>
            </a:r>
            <a:r>
              <a:rPr lang="sl-SI" sz="2800" dirty="0" smtClean="0"/>
              <a:t> šola za avto mehanike </a:t>
            </a:r>
            <a:r>
              <a:rPr lang="sl-SI" sz="2800" b="1" dirty="0" smtClean="0"/>
              <a:t>Berlin</a:t>
            </a:r>
            <a:r>
              <a:rPr lang="sl-SI" sz="2800" dirty="0" smtClean="0"/>
              <a:t> </a:t>
            </a:r>
            <a:r>
              <a:rPr lang="sl-SI" sz="2800" dirty="0" smtClean="0"/>
              <a:t>je </a:t>
            </a:r>
            <a:r>
              <a:rPr lang="sl-SI" sz="2800" dirty="0" smtClean="0"/>
              <a:t>v </a:t>
            </a:r>
            <a:r>
              <a:rPr lang="sl-SI" sz="2800" dirty="0" smtClean="0"/>
              <a:t>učni načrt </a:t>
            </a:r>
            <a:r>
              <a:rPr lang="sl-SI" sz="2800" dirty="0" smtClean="0"/>
              <a:t>vključila </a:t>
            </a:r>
            <a:r>
              <a:rPr lang="sl-SI" sz="2800" dirty="0" smtClean="0"/>
              <a:t>predmete o električnih </a:t>
            </a:r>
            <a:r>
              <a:rPr lang="sl-SI" sz="2800" dirty="0" smtClean="0"/>
              <a:t>vozilih</a:t>
            </a:r>
            <a:r>
              <a:rPr lang="en-GB" sz="2800" dirty="0" smtClean="0"/>
              <a:t>,</a:t>
            </a:r>
            <a:r>
              <a:rPr lang="sl-SI" sz="2800" dirty="0" smtClean="0"/>
              <a:t> 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</a:t>
            </a:r>
            <a:r>
              <a:rPr lang="en-GB" sz="2800" dirty="0" err="1" smtClean="0"/>
              <a:t>u</a:t>
            </a:r>
            <a:r>
              <a:rPr lang="en-GB" sz="2800" dirty="0" err="1" smtClean="0"/>
              <a:t>čijo</a:t>
            </a:r>
            <a:r>
              <a:rPr lang="en-GB" sz="2800" dirty="0" smtClean="0"/>
              <a:t> se </a:t>
            </a:r>
            <a:r>
              <a:rPr lang="en-GB" sz="2800" dirty="0" err="1" smtClean="0"/>
              <a:t>na</a:t>
            </a:r>
            <a:r>
              <a:rPr lang="en-GB" sz="2800" dirty="0" smtClean="0"/>
              <a:t> </a:t>
            </a:r>
            <a:r>
              <a:rPr lang="en-GB" sz="2800" dirty="0" err="1" smtClean="0"/>
              <a:t>vseh</a:t>
            </a:r>
            <a:r>
              <a:rPr lang="en-GB" sz="2800" dirty="0" smtClean="0"/>
              <a:t> e-</a:t>
            </a:r>
            <a:r>
              <a:rPr lang="en-GB" sz="2800" dirty="0" err="1" smtClean="0"/>
              <a:t>vozilih</a:t>
            </a:r>
            <a:r>
              <a:rPr lang="en-GB" sz="2800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u</a:t>
            </a:r>
            <a:r>
              <a:rPr lang="sl-SI" sz="2800" dirty="0" err="1" smtClean="0"/>
              <a:t>čenci</a:t>
            </a:r>
            <a:r>
              <a:rPr lang="sl-SI" sz="2800" dirty="0" smtClean="0"/>
              <a:t> </a:t>
            </a:r>
            <a:r>
              <a:rPr lang="sl-SI" sz="2800" dirty="0" smtClean="0"/>
              <a:t>lahko v praksi preizkusijo, kako ta vozila delujejo in kako jih lahko popravijo, ko pride do okvare. </a:t>
            </a:r>
            <a:endParaRPr lang="sl-SI" sz="28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sl-SI" sz="2800" dirty="0" smtClean="0"/>
              <a:t>SREDNJA ŠOLA ZA MEHANIKE </a:t>
            </a:r>
            <a:endParaRPr lang="sl-SI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Slika 8" descr="C:\Users\Adrijana\Pictures\Berlin-StudyTour\IMG_48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556792"/>
            <a:ext cx="2817813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6864" cy="1080120"/>
          </a:xfrm>
          <a:ln w="38100"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EMOBILITY WORKS – </a:t>
            </a:r>
            <a:br>
              <a:rPr lang="it-IT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sl-SI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Uvajanje električne mobilnosti v občine in podjetja</a:t>
            </a:r>
            <a:endParaRPr lang="it-IT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1475656" y="2564904"/>
            <a:ext cx="6048672" cy="3024336"/>
          </a:xfrm>
          <a:prstGeom prst="rect">
            <a:avLst/>
          </a:prstGeom>
          <a:ln w="76200" cmpd="thickThin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400" dirty="0" smtClean="0"/>
              <a:t>Projekt EMOBILITY WORKS bo pomagal pri premagovanju ovir na področju javnih naročilih za e-vozila, namestitvi polnilnih postaj in dobavi energije iz obnovljivih virov, kot tudi širše pri promociji trajnostne mobilnosti.</a:t>
            </a: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obility Works_WP5_powerpoint_template_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eMobility Works_WP5_powerpoint_template_V3</Template>
  <TotalTime>448</TotalTime>
  <Words>538</Words>
  <Application>Microsoft Office PowerPoint</Application>
  <PresentationFormat>Diaprojekcija na zaslonu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eMobility Works_WP5_powerpoint_template_V3</vt:lpstr>
      <vt:lpstr>PRIMERI DOBRIH PRAKS NA PODROČJU ELEKTRIČNE MOBILNOSTI</vt:lpstr>
      <vt:lpstr>Diapozitiv 2</vt:lpstr>
      <vt:lpstr>Dobra alternativa, ki postaja vse bolj popularna, je električna mobilnost. Posebno e-vozila, ki vozijo na elektriko iz obnovljivih virov energije.</vt:lpstr>
      <vt:lpstr>ELEKTRIČNA VOZILA</vt:lpstr>
      <vt:lpstr>PRIMERI DOBRIH PRAKS NA PODROČU ELEKTRIČNE MOBILNOSTI</vt:lpstr>
      <vt:lpstr>KOMUNALNO PODJETJE BERLINER STADTREINIGUNGSBETRIEBE</vt:lpstr>
      <vt:lpstr>INTEGRACIJA ELEKTRIČNE MOBILNOSTI V JAVNI TRANSPORT</vt:lpstr>
      <vt:lpstr>SREDNJA ŠOLA ZA MEHANIKE </vt:lpstr>
      <vt:lpstr>EMOBILITY WORKS –  Uvajanje električne mobilnosti v občine in podjetja</vt:lpstr>
      <vt:lpstr>Diapozitiv 10</vt:lpstr>
      <vt:lpstr>KONZORCIJA OBČIN, KI AKTIVNO DELUJEJO  NA PODROČJU ELEKTRIČNE MOBILNOSTI</vt:lpstr>
      <vt:lpstr>Spodbude EKO sklada za nakup električnega vozila</vt:lpstr>
      <vt:lpstr>Hvala na poslušanju!!!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Adrijana</dc:creator>
  <cp:lastModifiedBy>Adrijana</cp:lastModifiedBy>
  <cp:revision>48</cp:revision>
  <dcterms:created xsi:type="dcterms:W3CDTF">2015-03-12T11:24:37Z</dcterms:created>
  <dcterms:modified xsi:type="dcterms:W3CDTF">2015-05-13T09:07:21Z</dcterms:modified>
</cp:coreProperties>
</file>