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06666"/>
    <a:srgbClr val="0099CC"/>
    <a:srgbClr val="660066"/>
    <a:srgbClr val="660033"/>
    <a:srgbClr val="333333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5" autoAdjust="0"/>
    <p:restoredTop sz="94652" autoAdjust="0"/>
  </p:normalViewPr>
  <p:slideViewPr>
    <p:cSldViewPr>
      <p:cViewPr varScale="1">
        <p:scale>
          <a:sx n="106" d="100"/>
          <a:sy n="106" d="100"/>
        </p:scale>
        <p:origin x="4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3FA9F-A9C4-4B4C-AA3C-B0AE361DF2F6}" type="datetimeFigureOut">
              <a:rPr lang="sl-SI" smtClean="0"/>
              <a:t>13.5.2013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C9781-4010-4CC4-918B-410BBB49208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21078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C9781-4010-4CC4-918B-410BBB49208D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7654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C9781-4010-4CC4-918B-410BBB49208D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8853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F861-054D-4510-84DD-A289D5CE88A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A478-CD49-4B6D-98DC-F520F0D660D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155-4843-4CA7-A508-6A1CEC32D91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F5EA-5A44-499C-B88D-911EC238AA7A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D829-7033-4B40-B081-5FE34E507CD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5DF1-90D0-4ADF-8175-4FD669F7E8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BA33-C2EB-445A-819B-D4272D6438BA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315077-1BC0-43FE-894B-B93E9758544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C6A-26C9-4D0A-AA14-B6568A39DE4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A27A956-81B8-43CC-808F-166C9AF21BB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A47C-B86A-467E-ACBE-F56ABEEB9BF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734785-250B-40A8-A090-472641285299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139952" y="2636912"/>
            <a:ext cx="4752528" cy="2722027"/>
          </a:xfrm>
        </p:spPr>
        <p:txBody>
          <a:bodyPr wrap="square">
            <a:spAutoFit/>
          </a:bodyPr>
          <a:lstStyle/>
          <a:p>
            <a:pPr algn="r" defTabSz="912813" eaLnBrk="1" hangingPunct="1">
              <a:lnSpc>
                <a:spcPct val="89000"/>
              </a:lnSpc>
            </a:pPr>
            <a:r>
              <a:rPr lang="sl" sz="4800" b="1" smtClean="0">
                <a:latin typeface="Aller" pitchFamily="2" charset="-18"/>
              </a:rPr>
              <a:t>Spodbujanje uporabe električnih vozil</a:t>
            </a:r>
            <a:endParaRPr lang="es-ES" sz="4800" b="1" smtClean="0">
              <a:solidFill>
                <a:srgbClr val="333333"/>
              </a:solidFill>
              <a:latin typeface="Aller" pitchFamily="2" charset="-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5733256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" sz="4000" i="1" smtClean="0">
                <a:solidFill>
                  <a:schemeClr val="bg1">
                    <a:lumMod val="50000"/>
                  </a:schemeClr>
                </a:solidFill>
                <a:latin typeface="Aller" pitchFamily="2" charset="-18"/>
              </a:rPr>
              <a:t>Posredni ukrepi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120680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Cena ?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899592" y="1412776"/>
            <a:ext cx="7776864" cy="4124176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Drugo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družinsko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ali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mestno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mora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opremi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varnosti</a:t>
            </a:r>
            <a:r>
              <a:rPr lang="sl-SI" sz="3200" dirty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in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zanesljivosti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ko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n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kurirati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obstoječim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mestnim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:</a:t>
            </a: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	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mestni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avtomobilček</a:t>
            </a:r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	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motorno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kolo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skuter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.</a:t>
            </a:r>
          </a:p>
          <a:p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Cena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ki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omogoča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masovno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prodajo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:</a:t>
            </a: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5.000 - 15.000€ (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ob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avtonomiji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120km+)</a:t>
            </a:r>
            <a:endParaRPr lang="en-US" sz="32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1052736"/>
            <a:ext cx="6192688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Avtonomija?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043608" y="2204864"/>
            <a:ext cx="7200800" cy="264684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Povprečni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EU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voznik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uporablja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osebno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1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uro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in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naredi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33km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dnevno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,</a:t>
            </a:r>
          </a:p>
          <a:p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Avtonomija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120km 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ali več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zadostuje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potrebam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velike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večine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uporabnikov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drugega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družinskega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vozila</a:t>
            </a:r>
            <a:endParaRPr lang="en-US" sz="32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120680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Polnilna mesta?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899592" y="1412776"/>
            <a:ext cx="7776864" cy="449350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- 61% stanovanj v SLO se nahaja v eno ali dvostanovanjskih hišah</a:t>
            </a: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Uporabnik električnega vozila polni vozilo doma v času, ko ga ne uporablja</a:t>
            </a: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Del stanovalcev ostalih stanovanj ima lahko težavo s polnjenjem električnega vozila zaradi pomanjkanja lastnega prostora</a:t>
            </a:r>
          </a:p>
          <a:p>
            <a:endParaRPr lang="en-US" sz="280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Zakaj potrebujemo javna parkirna mesta?</a:t>
            </a:r>
          </a:p>
          <a:p>
            <a:pPr>
              <a:buNone/>
            </a:pPr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Zakaj hitre polnilnice?</a:t>
            </a:r>
            <a:endParaRPr lang="en-US" sz="280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624736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Javna polnilna mesta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899592" y="1412776"/>
            <a:ext cx="7776864" cy="4924395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Namenjena obiskovalcem iz okolice mesta (do 100 km)</a:t>
            </a: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Nepazljivim voznikom (pozabili napolniti doma)</a:t>
            </a: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Stanovalcem več stanovanjskih stavb brez garaže?</a:t>
            </a:r>
          </a:p>
          <a:p>
            <a:pPr lvl="0"/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- Tranzitnim potnikom</a:t>
            </a:r>
          </a:p>
          <a:p>
            <a:endParaRPr lang="en-US" sz="2800" smtClean="0">
              <a:solidFill>
                <a:schemeClr val="bg1"/>
              </a:solidFill>
              <a:latin typeface="Aller" pitchFamily="2" charset="-18"/>
            </a:endParaRPr>
          </a:p>
          <a:p>
            <a:pPr>
              <a:buNone/>
            </a:pPr>
            <a:r>
              <a:rPr lang="en-US" sz="2800" smtClean="0">
                <a:solidFill>
                  <a:schemeClr val="bg1"/>
                </a:solidFill>
                <a:latin typeface="Aller" pitchFamily="2" charset="-18"/>
              </a:rPr>
              <a:t>Več javnih polnilnih mest daje pozitivno sporočilo prebivalcem in varnost lastnikom električnih vozil</a:t>
            </a:r>
            <a:endParaRPr lang="en-US" sz="280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696744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Več električnih vozil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619672" y="1412776"/>
            <a:ext cx="6984776" cy="3877954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Prebivalci mesta si želijo </a:t>
            </a:r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večje </a:t>
            </a:r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nadomeščanje klasičnih vozil z električnimi </a:t>
            </a:r>
          </a:p>
          <a:p>
            <a:pPr lvl="0"/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- povečanje kvalitete življenja</a:t>
            </a:r>
          </a:p>
          <a:p>
            <a:pPr lvl="0"/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- manjše posledice izpustov prašnih delcev (bolezni, prezgodnje smrti)</a:t>
            </a:r>
          </a:p>
          <a:p>
            <a:pPr lvl="0"/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- manj hrupa</a:t>
            </a:r>
          </a:p>
          <a:p>
            <a:pPr lvl="0"/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- manj toplogrednih plinov</a:t>
            </a:r>
          </a:p>
          <a:p>
            <a:pPr>
              <a:buNone/>
            </a:pPr>
            <a:r>
              <a:rPr lang="sl" sz="3000" dirty="0" smtClean="0">
                <a:solidFill>
                  <a:schemeClr val="bg1"/>
                </a:solidFill>
                <a:latin typeface="Aller" pitchFamily="2" charset="-18"/>
              </a:rPr>
              <a:t>- več prostih parkirnih mest (manjša vozila, car-sharing)</a:t>
            </a:r>
            <a:endParaRPr lang="sl" sz="30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624736" cy="137393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Inteligentna prometna politika 1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899592" y="1988840"/>
            <a:ext cx="7992888" cy="3252655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MOTIVACIJA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ZA LASTNIKE "ČISTIH" VOZIL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brezplačno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parkiranje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na označenih mestih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brezplačno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parkiranje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na celotni plačljivi coni za okolju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prijazna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vozila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brezplačna energija na polnilnih mestih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možnost dostopa z vozilom v ožje jedro mesta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pozitiven odnos do voznikov in čistih vozil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P+R parkirišča s kvalitetnim javnim prevozom in ugodno car-sharing ponudbo</a:t>
            </a:r>
            <a:endParaRPr lang="sl" sz="28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476672"/>
            <a:ext cx="6624736" cy="137393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Inteligentna prometna politika 2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899592" y="2132856"/>
            <a:ext cx="8064896" cy="4403163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RESTRIKTIVNI UKREPI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Diferencirana cena parkirnih mest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Višja cena parkiranja v mestnem jedru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Okoljske cone (plačljive, zaprte za ostala vozila)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Nižje meje izpusta CO2 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Omejitve hitrosti</a:t>
            </a:r>
          </a:p>
          <a:p>
            <a:pPr lvl="0"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Prednost pešcem in kolesarjem</a:t>
            </a:r>
          </a:p>
          <a:p>
            <a:pPr>
              <a:lnSpc>
                <a:spcPct val="89000"/>
              </a:lnSpc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Povečanje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dajatev, prispevkov, cestnin, ekoloških taks za vozila poganjana s tradicionalnimi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gorivi</a:t>
            </a:r>
          </a:p>
          <a:p>
            <a:pPr>
              <a:lnSpc>
                <a:spcPct val="89000"/>
              </a:lnSpc>
            </a:pPr>
            <a:r>
              <a:rPr lang="sl" sz="2800" smtClean="0">
                <a:solidFill>
                  <a:schemeClr val="bg1"/>
                </a:solidFill>
                <a:latin typeface="Aller" pitchFamily="2" charset="-18"/>
              </a:rPr>
              <a:t>- Hitri vozni pas</a:t>
            </a:r>
            <a:endParaRPr lang="sl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pPr>
              <a:lnSpc>
                <a:spcPct val="89000"/>
              </a:lnSpc>
            </a:pPr>
            <a:endParaRPr lang="sl" sz="28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764704"/>
            <a:ext cx="6408712" cy="137406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Električno vozilo se splača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539552" y="2348880"/>
            <a:ext cx="7776864" cy="264684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 algn="ctr"/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Veliko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prihranim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za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gorivo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in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parkirnje</a:t>
            </a:r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 algn="ctr"/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Električno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je COOL</a:t>
            </a:r>
          </a:p>
          <a:p>
            <a:pPr lvl="0" algn="ctr"/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Električno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je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poceni</a:t>
            </a:r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 algn="ctr"/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Počutim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se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dobro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ker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se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peljem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na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elektriko</a:t>
            </a:r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algn="ctr">
              <a:buNone/>
            </a:pP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Vesel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sem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,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da ne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škodujem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ljudem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in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okolju</a:t>
            </a:r>
            <a:endParaRPr lang="en-US" sz="32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1124744"/>
            <a:ext cx="7653536" cy="137406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>
              <a:lnSpc>
                <a:spcPct val="84000"/>
              </a:lnSpc>
              <a:buNone/>
            </a:pPr>
            <a:r>
              <a:rPr lang="sl">
                <a:solidFill>
                  <a:schemeClr val="accent1"/>
                </a:solidFill>
                <a:latin typeface="Aller" pitchFamily="2" charset="-18"/>
              </a:rPr>
              <a:t>Obremenjenost okolja s posledicami prometa</a:t>
            </a: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331640" y="2780928"/>
            <a:ext cx="7128792" cy="2954625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toplogredni plini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prašni delci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ostali plini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hrup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zastoji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sl" sz="3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ler" pitchFamily="2" charset="-18"/>
                <a:cs typeface="+mn-cs"/>
              </a:rPr>
              <a:t>- prometne nesreče</a:t>
            </a:r>
            <a:endParaRPr kumimoji="0" lang="sl" sz="3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ler" pitchFamily="2" charset="-18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1268760"/>
            <a:ext cx="7509520" cy="137406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Nafta in ostala fosilna goriva 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331640" y="3202656"/>
            <a:ext cx="6984776" cy="264684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sl" sz="3200" smtClean="0">
                <a:solidFill>
                  <a:schemeClr val="bg1"/>
                </a:solidFill>
                <a:latin typeface="Aller" pitchFamily="2" charset="-18"/>
              </a:rPr>
              <a:t>- Omejene zaloge</a:t>
            </a:r>
          </a:p>
          <a:p>
            <a:pPr lvl="0"/>
            <a:r>
              <a:rPr lang="sl" sz="3200" smtClean="0">
                <a:solidFill>
                  <a:schemeClr val="bg1"/>
                </a:solidFill>
                <a:latin typeface="Aller" pitchFamily="2" charset="-18"/>
              </a:rPr>
              <a:t>- Posledice za okolje</a:t>
            </a:r>
          </a:p>
          <a:p>
            <a:pPr lvl="0"/>
            <a:r>
              <a:rPr lang="sl" sz="3200" smtClean="0">
                <a:solidFill>
                  <a:schemeClr val="bg1"/>
                </a:solidFill>
                <a:latin typeface="Aller" pitchFamily="2" charset="-18"/>
              </a:rPr>
              <a:t>- Metan obstaja v večjih zalogah in pušča veliko manj posledic (CO2, prašni delci, hrup...)</a:t>
            </a:r>
            <a:endParaRPr lang="sl" sz="320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43"/>
          <p:cNvSpPr/>
          <p:nvPr/>
        </p:nvSpPr>
        <p:spPr>
          <a:xfrm>
            <a:off x="683568" y="1988840"/>
            <a:ext cx="8019596" cy="4381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  <p:sp>
        <p:nvSpPr>
          <p:cNvPr id="5" name="Shape 30"/>
          <p:cNvSpPr txBox="1">
            <a:spLocks/>
          </p:cNvSpPr>
          <p:nvPr/>
        </p:nvSpPr>
        <p:spPr>
          <a:xfrm>
            <a:off x="1259632" y="1340768"/>
            <a:ext cx="6984776" cy="67707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3200" smtClean="0">
                <a:solidFill>
                  <a:schemeClr val="bg1"/>
                </a:solidFill>
                <a:latin typeface="Aller" pitchFamily="2" charset="-18"/>
              </a:rPr>
              <a:t>Možno pridobiti iz obnovljivih virov</a:t>
            </a:r>
          </a:p>
        </p:txBody>
      </p:sp>
      <p:sp>
        <p:nvSpPr>
          <p:cNvPr id="7" name="Shape 29"/>
          <p:cNvSpPr txBox="1">
            <a:spLocks/>
          </p:cNvSpPr>
          <p:nvPr/>
        </p:nvSpPr>
        <p:spPr>
          <a:xfrm>
            <a:off x="1403648" y="332656"/>
            <a:ext cx="6120680" cy="892522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" sz="4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ller" pitchFamily="2" charset="-18"/>
                <a:ea typeface="+mj-ea"/>
                <a:cs typeface="+mj-cs"/>
              </a:rPr>
              <a:t>Elektrika</a:t>
            </a:r>
            <a:endParaRPr kumimoji="0" lang="sl" sz="46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ller" pitchFamily="2" charset="-18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475656" y="414984"/>
            <a:ext cx="6552728" cy="137406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Hranjenje električne energije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187624" y="1772816"/>
            <a:ext cx="6696744" cy="4062620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baterije</a:t>
            </a:r>
            <a:endParaRPr lang="en-US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vodik</a:t>
            </a:r>
            <a:endParaRPr lang="en-US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sintetični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metan</a:t>
            </a:r>
            <a:endParaRPr lang="en-US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stisnjen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zrak</a:t>
            </a:r>
            <a:endParaRPr lang="en-US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endParaRPr lang="en-US" sz="28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Sintetični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metan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(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možna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dopolnitev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z bio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ali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fosilnim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metanom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)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i</a:t>
            </a:r>
            <a:r>
              <a:rPr lang="sl-SI" sz="2800" dirty="0" smtClean="0">
                <a:solidFill>
                  <a:schemeClr val="bg1"/>
                </a:solidFill>
                <a:latin typeface="Aller" pitchFamily="2" charset="-18"/>
              </a:rPr>
              <a:t>z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korišča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trenutne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prednosti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motorjev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z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notranjim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sl-SI" sz="2800" dirty="0" smtClean="0">
                <a:solidFill>
                  <a:schemeClr val="bg1"/>
                </a:solidFill>
                <a:latin typeface="Aller" pitchFamily="2" charset="-18"/>
              </a:rPr>
              <a:t>i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zgorevanjem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in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omogoča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daljšo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avtonomijo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ller" pitchFamily="2" charset="-18"/>
              </a:rPr>
              <a:t>vozil</a:t>
            </a:r>
            <a:endParaRPr lang="en-US" sz="28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475656" y="692696"/>
            <a:ext cx="6408712" cy="137406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Prednosti baterijskih električnih vozil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187624" y="2204864"/>
            <a:ext cx="6696744" cy="3631733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Enostavna konstrukcija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Nizki stroški vzdrževanja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Brez lokalnih emisij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Hrup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Nižja cena energenta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Večja energijska učinkovitost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Možnost prodaje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energije v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trenutkih pomanjkanja energije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(„špice“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porabe)</a:t>
            </a:r>
            <a:endParaRPr lang="sl" sz="28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908720"/>
            <a:ext cx="6408712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Trenutna penetracija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187624" y="2204864"/>
            <a:ext cx="6696744" cy="3631733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- 0,1%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v SLO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ni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poganjan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ih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z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bencinskim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ali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di</a:t>
            </a:r>
            <a:r>
              <a:rPr lang="sl-SI" sz="3200" dirty="0" smtClean="0">
                <a:solidFill>
                  <a:schemeClr val="bg1"/>
                </a:solidFill>
                <a:latin typeface="Aller" pitchFamily="2" charset="-18"/>
              </a:rPr>
              <a:t>z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elskim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gorivom</a:t>
            </a:r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endParaRPr lang="en-US" sz="3200" dirty="0" smtClean="0">
              <a:solidFill>
                <a:schemeClr val="bg1"/>
              </a:solidFill>
              <a:latin typeface="Aller" pitchFamily="2" charset="-18"/>
            </a:endParaRP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mala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izbira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vozil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?</a:t>
            </a: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visoka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cena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?</a:t>
            </a: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polnilna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mesta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?</a:t>
            </a:r>
          </a:p>
          <a:p>
            <a:pPr lvl="0"/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-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premajhna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ller" pitchFamily="2" charset="-18"/>
              </a:rPr>
              <a:t>avtonomija</a:t>
            </a:r>
            <a:r>
              <a:rPr lang="en-US" sz="3200" dirty="0" smtClean="0">
                <a:solidFill>
                  <a:schemeClr val="bg1"/>
                </a:solidFill>
                <a:latin typeface="Aller" pitchFamily="2" charset="-18"/>
              </a:rPr>
              <a:t>?</a:t>
            </a:r>
            <a:endParaRPr lang="en-US" sz="32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475656" y="414984"/>
            <a:ext cx="6408712" cy="137393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Prostor za električna vozila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971600" y="1916832"/>
            <a:ext cx="7128792" cy="3631733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drugo, tretje</a:t>
            </a:r>
            <a:r>
              <a:rPr lang="en-US" sz="2800" dirty="0" smtClean="0">
                <a:solidFill>
                  <a:schemeClr val="bg1"/>
                </a:solidFill>
                <a:latin typeface="Aller" pitchFamily="2" charset="-18"/>
              </a:rPr>
              <a:t>.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.. vozilo v družini (v </a:t>
            </a:r>
            <a:r>
              <a:rPr lang="sl" sz="2800" dirty="0">
                <a:solidFill>
                  <a:schemeClr val="bg1"/>
                </a:solidFill>
                <a:latin typeface="Aller" pitchFamily="2" charset="-18"/>
              </a:rPr>
              <a:t>SLO ima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221.000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družin </a:t>
            </a: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2 ali več osebnih vozil, več kot 250.000 vozil nima letne vinjete)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mestno osebno vozilo, skuter ali kolo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športna vozila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dostava in tovorni promet v centru mesta (hrup, izpusti)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javni potniški prevoz (tramvaj, avtobus...)</a:t>
            </a:r>
          </a:p>
          <a:p>
            <a:pPr lvl="0"/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železnica</a:t>
            </a:r>
          </a:p>
          <a:p>
            <a:pPr>
              <a:buNone/>
            </a:pPr>
            <a:r>
              <a:rPr lang="sl" sz="2800" dirty="0" smtClean="0">
                <a:solidFill>
                  <a:schemeClr val="bg1"/>
                </a:solidFill>
                <a:latin typeface="Aller" pitchFamily="2" charset="-18"/>
              </a:rPr>
              <a:t>- car sharing</a:t>
            </a:r>
            <a:endParaRPr lang="sl" sz="2800" dirty="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9"/>
          <p:cNvSpPr txBox="1">
            <a:spLocks noGrp="1"/>
          </p:cNvSpPr>
          <p:nvPr>
            <p:ph type="title"/>
          </p:nvPr>
        </p:nvSpPr>
        <p:spPr>
          <a:xfrm>
            <a:off x="1331640" y="1268760"/>
            <a:ext cx="6408712" cy="77928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algn="ctr">
              <a:lnSpc>
                <a:spcPct val="84000"/>
              </a:lnSpc>
            </a:pPr>
            <a:r>
              <a:rPr lang="sl" smtClean="0">
                <a:solidFill>
                  <a:schemeClr val="accent1"/>
                </a:solidFill>
                <a:latin typeface="Aller" pitchFamily="2" charset="-18"/>
              </a:rPr>
              <a:t>Električno vozilo ni za:</a:t>
            </a:r>
            <a:endParaRPr lang="sl">
              <a:solidFill>
                <a:schemeClr val="accent1"/>
              </a:solidFill>
              <a:latin typeface="Aller" pitchFamily="2" charset="-18"/>
            </a:endParaRPr>
          </a:p>
        </p:txBody>
      </p:sp>
      <p:sp>
        <p:nvSpPr>
          <p:cNvPr id="5" name="Shape 30"/>
          <p:cNvSpPr txBox="1">
            <a:spLocks/>
          </p:cNvSpPr>
          <p:nvPr/>
        </p:nvSpPr>
        <p:spPr>
          <a:xfrm>
            <a:off x="1259632" y="2708920"/>
            <a:ext cx="6696744" cy="2646848"/>
          </a:xfrm>
          <a:prstGeom prst="rect">
            <a:avLst/>
          </a:prstGeom>
        </p:spPr>
        <p:txBody>
          <a:bodyPr vert="horz" wrap="square" lIns="91425" tIns="91425" rIns="91425" bIns="91425" anchor="t" anchorCtr="0">
            <a:spAutoFit/>
          </a:bodyPr>
          <a:lstStyle/>
          <a:p>
            <a:pPr lvl="0"/>
            <a:r>
              <a:rPr lang="sl" sz="3200" smtClean="0">
                <a:solidFill>
                  <a:schemeClr val="bg1"/>
                </a:solidFill>
                <a:latin typeface="Aller" pitchFamily="2" charset="-18"/>
              </a:rPr>
              <a:t>- osebe ki dnevno prevozijo več kot 100 km (EU povprečje 33 km/dan)</a:t>
            </a:r>
          </a:p>
          <a:p>
            <a:pPr>
              <a:buNone/>
            </a:pPr>
            <a:r>
              <a:rPr lang="sl" sz="3200" smtClean="0">
                <a:solidFill>
                  <a:schemeClr val="bg1"/>
                </a:solidFill>
                <a:latin typeface="Aller" pitchFamily="2" charset="-18"/>
              </a:rPr>
              <a:t>- prvo ali drugo vozilo v družini namenjeno za občasne daljše relacije</a:t>
            </a:r>
            <a:endParaRPr lang="sl" sz="3200">
              <a:solidFill>
                <a:schemeClr val="bg1"/>
              </a:solidFill>
              <a:latin typeface="Aller" pitchFamily="2" charset="-1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5257</TotalTime>
  <Words>642</Words>
  <Application>Microsoft Office PowerPoint</Application>
  <PresentationFormat>On-screen Show (4:3)</PresentationFormat>
  <Paragraphs>106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Aller</vt:lpstr>
      <vt:lpstr>Arial</vt:lpstr>
      <vt:lpstr>Calibri</vt:lpstr>
      <vt:lpstr>Franklin Gothic Book</vt:lpstr>
      <vt:lpstr>Wingdings 2</vt:lpstr>
      <vt:lpstr>Technic</vt:lpstr>
      <vt:lpstr>Spodbujanje uporabe električnih vozil</vt:lpstr>
      <vt:lpstr>Obremenjenost okolja s posledicami prometa</vt:lpstr>
      <vt:lpstr>Nafta in ostala fosilna goriva </vt:lpstr>
      <vt:lpstr>PowerPoint Presentation</vt:lpstr>
      <vt:lpstr>Hranjenje električne energije</vt:lpstr>
      <vt:lpstr>Prednosti baterijskih električnih vozil</vt:lpstr>
      <vt:lpstr>Trenutna penetracija</vt:lpstr>
      <vt:lpstr>Prostor za električna vozila</vt:lpstr>
      <vt:lpstr>Električno vozilo ni za:</vt:lpstr>
      <vt:lpstr>Cena ?</vt:lpstr>
      <vt:lpstr>Avtonomija?</vt:lpstr>
      <vt:lpstr>Polnilna mesta?</vt:lpstr>
      <vt:lpstr>Javna polnilna mesta</vt:lpstr>
      <vt:lpstr>Več električnih vozil</vt:lpstr>
      <vt:lpstr>Inteligentna prometna politika 1</vt:lpstr>
      <vt:lpstr>Inteligentna prometna politika 2</vt:lpstr>
      <vt:lpstr>Električno vozilo se splača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Microsoft account</cp:lastModifiedBy>
  <cp:revision>737</cp:revision>
  <dcterms:created xsi:type="dcterms:W3CDTF">2010-05-23T14:28:12Z</dcterms:created>
  <dcterms:modified xsi:type="dcterms:W3CDTF">2013-05-13T13:23:57Z</dcterms:modified>
</cp:coreProperties>
</file>