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6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64" r:id="rId3"/>
    <p:sldId id="365" r:id="rId4"/>
    <p:sldId id="368" r:id="rId5"/>
    <p:sldId id="369" r:id="rId6"/>
    <p:sldId id="370" r:id="rId7"/>
    <p:sldId id="371" r:id="rId8"/>
    <p:sldId id="372" r:id="rId9"/>
    <p:sldId id="375" r:id="rId10"/>
    <p:sldId id="377" r:id="rId11"/>
    <p:sldId id="378" r:id="rId12"/>
    <p:sldId id="379" r:id="rId13"/>
    <p:sldId id="380" r:id="rId14"/>
    <p:sldId id="381" r:id="rId15"/>
    <p:sldId id="384" r:id="rId16"/>
    <p:sldId id="386" r:id="rId17"/>
    <p:sldId id="346" r:id="rId18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200" i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i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i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i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i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i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i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i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i="1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00FF"/>
    <a:srgbClr val="FF5050"/>
    <a:srgbClr val="CCECFF"/>
    <a:srgbClr val="1F497D"/>
    <a:srgbClr val="FF9900"/>
    <a:srgbClr val="CCFF99"/>
    <a:srgbClr val="66CCFF"/>
    <a:srgbClr val="0033CC"/>
    <a:srgbClr val="0067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724" autoAdjust="0"/>
    <p:restoredTop sz="96176" autoAdjust="0"/>
  </p:normalViewPr>
  <p:slideViewPr>
    <p:cSldViewPr snapToGrid="0" showGuides="1">
      <p:cViewPr varScale="1">
        <p:scale>
          <a:sx n="70" d="100"/>
          <a:sy n="70" d="100"/>
        </p:scale>
        <p:origin x="7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"/>
    </p:cViewPr>
  </p:sorterViewPr>
  <p:notesViewPr>
    <p:cSldViewPr snapToGrid="0" showGuides="1">
      <p:cViewPr>
        <p:scale>
          <a:sx n="130" d="100"/>
          <a:sy n="130" d="100"/>
        </p:scale>
        <p:origin x="-1782" y="3060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M150%20Rezultati%20z%20grafi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M150%20Rezultati%20z%20grafi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C160%20Rezultati%20z%20grafi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PTS160%20Rezultati%20z%20grafi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M150%20Rezultati%20z%20grafi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C160%20Rezultati%20z%20grafi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PTS160%20Rezultati%20z%20grafi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Skupno%20-%20Rezultati%20z%20grafi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Skupno%20-%20Rezultati%20z%20grafi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Skupno%20-%20Rezultati%20z%20grafi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Skupno%20-%20Rezultati%20z%20grafi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C160%20Rezultati%20z%20grafi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PTS160%20Rezultati%20z%20grafi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M150%20Rezultati%20z%20grafi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C160%20Rezultati%20z%20grafi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PTS160%20Rezultati%20z%20grafi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M150%20Rezultati%20z%20grafi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C160%20Rezultati%20z%20grafi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LMA\Projekti\DEM\Stacionarne%20meritve%20150\Rezultati\Posamezna%20olja\PTS160%20Rezultati%20z%20grafi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Viskoznost pri 40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'M150'!$B$6:$F$6</c:f>
              <c:numCache>
                <c:formatCode>General</c:formatCode>
                <c:ptCount val="5"/>
                <c:pt idx="0">
                  <c:v>61.98</c:v>
                </c:pt>
                <c:pt idx="1">
                  <c:v>66.38</c:v>
                </c:pt>
                <c:pt idx="2">
                  <c:v>67.8</c:v>
                </c:pt>
                <c:pt idx="3">
                  <c:v>78.849999999999994</c:v>
                </c:pt>
                <c:pt idx="4">
                  <c:v>91.440000000000026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042064"/>
        <c:axId val="252038928"/>
      </c:scatterChart>
      <c:scatterChart>
        <c:scatterStyle val="smoothMarker"/>
        <c:varyColors val="0"/>
        <c:ser>
          <c:idx val="0"/>
          <c:order val="1"/>
          <c:tx>
            <c:v>Viskoznost pri 100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dPt>
            <c:idx val="4"/>
            <c:marker>
              <c:spPr>
                <a:solidFill>
                  <a:srgbClr val="006600"/>
                </a:solidFill>
                <a:ln>
                  <a:solidFill>
                    <a:srgbClr val="006600"/>
                  </a:solidFill>
                </a:ln>
              </c:spPr>
            </c:marker>
            <c:bubble3D val="0"/>
          </c:dPt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'M150'!$B$7:$F$7</c:f>
              <c:numCache>
                <c:formatCode>0.00</c:formatCode>
                <c:ptCount val="5"/>
                <c:pt idx="0">
                  <c:v>8.2580000000000009</c:v>
                </c:pt>
                <c:pt idx="1">
                  <c:v>8.65</c:v>
                </c:pt>
                <c:pt idx="2">
                  <c:v>8.761000000000001</c:v>
                </c:pt>
                <c:pt idx="3" formatCode="General">
                  <c:v>9.6530000000000005</c:v>
                </c:pt>
                <c:pt idx="4">
                  <c:v>10.66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039712"/>
        <c:axId val="252039320"/>
      </c:scatterChart>
      <c:valAx>
        <c:axId val="25204206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2038928"/>
        <c:crosses val="autoZero"/>
        <c:crossBetween val="midCat"/>
      </c:valAx>
      <c:valAx>
        <c:axId val="252038928"/>
        <c:scaling>
          <c:orientation val="minMax"/>
          <c:max val="100"/>
          <c:min val="6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Viskoznost pri 40 [mm</a:t>
                </a:r>
                <a:r>
                  <a:rPr lang="sl-SI" baseline="30000"/>
                  <a:t>2</a:t>
                </a:r>
                <a:r>
                  <a:rPr lang="sl-SI"/>
                  <a:t>/s]</a:t>
                </a:r>
              </a:p>
            </c:rich>
          </c:tx>
          <c:layout>
            <c:manualLayout>
              <c:xMode val="edge"/>
              <c:yMode val="edge"/>
              <c:x val="1.2290866953222854E-2"/>
              <c:y val="6.433517187252413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2042064"/>
        <c:crosses val="autoZero"/>
        <c:crossBetween val="midCat"/>
      </c:valAx>
      <c:valAx>
        <c:axId val="252039320"/>
        <c:scaling>
          <c:orientation val="minMax"/>
          <c:max val="15"/>
          <c:min val="5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 sz="1200">
                    <a:latin typeface="Times New Roman" pitchFamily="18" charset="0"/>
                    <a:cs typeface="Times New Roman" pitchFamily="18" charset="0"/>
                  </a:rPr>
                  <a:t>Viskoznost pri 100 [mm</a:t>
                </a:r>
                <a:r>
                  <a:rPr lang="sl-SI" sz="1200" baseline="3000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sl-SI" sz="1200">
                    <a:latin typeface="Times New Roman" pitchFamily="18" charset="0"/>
                    <a:cs typeface="Times New Roman" pitchFamily="18" charset="0"/>
                  </a:rPr>
                  <a:t>/s]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2039712"/>
        <c:crosses val="max"/>
        <c:crossBetween val="midCat"/>
      </c:valAx>
      <c:valAx>
        <c:axId val="252039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52039320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7000">
              <a:srgbClr val="FFCC00">
                <a:alpha val="30000"/>
              </a:srgbClr>
            </a:gs>
            <a:gs pos="47000">
              <a:srgbClr val="FFCC00">
                <a:alpha val="30000"/>
              </a:srgbClr>
            </a:gs>
            <a:gs pos="46000">
              <a:srgbClr val="339933">
                <a:alpha val="30000"/>
              </a:srgbClr>
            </a:gs>
            <a:gs pos="58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  <a:ln>
          <a:solidFill>
            <a:srgbClr val="006600"/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sl-SI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FT-IR Oksidacija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'M150'!$B$10:$F$10</c:f>
              <c:numCache>
                <c:formatCode>0.00</c:formatCode>
                <c:ptCount val="5"/>
                <c:pt idx="0">
                  <c:v>0.34209828088605032</c:v>
                </c:pt>
                <c:pt idx="1">
                  <c:v>0.46039753541079476</c:v>
                </c:pt>
                <c:pt idx="2">
                  <c:v>0.47305863656377201</c:v>
                </c:pt>
                <c:pt idx="3">
                  <c:v>4.5463329353905424</c:v>
                </c:pt>
                <c:pt idx="4">
                  <c:v>7.9268864378197765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95704"/>
        <c:axId val="253291000"/>
      </c:scatterChart>
      <c:valAx>
        <c:axId val="25329570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1000"/>
        <c:crosses val="autoZero"/>
        <c:crossBetween val="midCat"/>
      </c:valAx>
      <c:valAx>
        <c:axId val="25329100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FT-IR Oksidacija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157591156243E-2"/>
              <c:y val="0.1891863658662698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5704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7000">
              <a:srgbClr val="FFCC00">
                <a:alpha val="30000"/>
              </a:srgbClr>
            </a:gs>
            <a:gs pos="47000">
              <a:srgbClr val="FFCC00">
                <a:alpha val="30000"/>
              </a:srgbClr>
            </a:gs>
            <a:gs pos="46000">
              <a:srgbClr val="339933">
                <a:alpha val="30000"/>
              </a:srgbClr>
            </a:gs>
            <a:gs pos="58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FT-IR Oksidacija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'C160'!$B$10:$G$10</c:f>
              <c:numCache>
                <c:formatCode>0.00</c:formatCode>
                <c:ptCount val="6"/>
                <c:pt idx="0">
                  <c:v>0.34676016861399001</c:v>
                </c:pt>
                <c:pt idx="1">
                  <c:v>0.15436567334069301</c:v>
                </c:pt>
                <c:pt idx="2">
                  <c:v>0.25560951451846475</c:v>
                </c:pt>
                <c:pt idx="3">
                  <c:v>3.5277955782238801</c:v>
                </c:pt>
                <c:pt idx="4">
                  <c:v>11.7063464092068</c:v>
                </c:pt>
                <c:pt idx="5">
                  <c:v>21.722374003755689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91784"/>
        <c:axId val="253289432"/>
      </c:scatterChart>
      <c:valAx>
        <c:axId val="25329178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89432"/>
        <c:crosses val="autoZero"/>
        <c:crossBetween val="midCat"/>
      </c:valAx>
      <c:valAx>
        <c:axId val="25328943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FT-IR Oksidacija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4443313319344314E-2"/>
              <c:y val="9.4445528303015724E-2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1784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0000">
              <a:srgbClr val="FFCC00">
                <a:alpha val="30000"/>
              </a:srgbClr>
            </a:gs>
            <a:gs pos="41000">
              <a:srgbClr val="FFCC00">
                <a:alpha val="30000"/>
              </a:srgbClr>
            </a:gs>
            <a:gs pos="40000">
              <a:srgbClr val="339933">
                <a:alpha val="30000"/>
              </a:srgbClr>
            </a:gs>
            <a:gs pos="51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FT-IR Oksidacija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'PTS160'!$B$10:$F$10</c:f>
              <c:numCache>
                <c:formatCode>0.00</c:formatCode>
                <c:ptCount val="5"/>
                <c:pt idx="0">
                  <c:v>42.846499572081974</c:v>
                </c:pt>
                <c:pt idx="1">
                  <c:v>41.00570156355225</c:v>
                </c:pt>
                <c:pt idx="2">
                  <c:v>41.807027637461744</c:v>
                </c:pt>
                <c:pt idx="3">
                  <c:v>46.493959252925272</c:v>
                </c:pt>
                <c:pt idx="4">
                  <c:v>50.272825772984113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90216"/>
        <c:axId val="253293744"/>
      </c:scatterChart>
      <c:valAx>
        <c:axId val="253290216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3744"/>
        <c:crosses val="autoZero"/>
        <c:crossBetween val="midCat"/>
      </c:valAx>
      <c:valAx>
        <c:axId val="25329374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FT-IR Oksidacija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093062839905E-2"/>
              <c:y val="9.9064150159262565E-2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0216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61000">
              <a:srgbClr val="FFCC00">
                <a:alpha val="30000"/>
              </a:srgbClr>
            </a:gs>
            <a:gs pos="50000">
              <a:srgbClr val="FFCC00">
                <a:alpha val="30000"/>
              </a:srgbClr>
            </a:gs>
            <a:gs pos="49000">
              <a:srgbClr val="339933">
                <a:alpha val="30000"/>
              </a:srgbClr>
            </a:gs>
            <a:gs pos="62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DK H2O+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'M150'!$B$31:$F$31</c:f>
              <c:numCache>
                <c:formatCode>0.0000</c:formatCode>
                <c:ptCount val="5"/>
                <c:pt idx="0">
                  <c:v>2.0634999999999999</c:v>
                </c:pt>
                <c:pt idx="1">
                  <c:v>2.0388999999999977</c:v>
                </c:pt>
                <c:pt idx="2">
                  <c:v>2.0543999999999998</c:v>
                </c:pt>
                <c:pt idx="3">
                  <c:v>2.2715000000000001</c:v>
                </c:pt>
                <c:pt idx="4">
                  <c:v>2.3618999999999977</c:v>
                </c:pt>
              </c:numCache>
            </c:numRef>
          </c:yVal>
          <c:smooth val="0"/>
        </c:ser>
        <c:ser>
          <c:idx val="0"/>
          <c:order val="1"/>
          <c:tx>
            <c:v>DK Vis+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  <a:ln>
                <a:noFill/>
              </a:ln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'M150'!$B$35:$F$35</c:f>
              <c:numCache>
                <c:formatCode>0.0000</c:formatCode>
                <c:ptCount val="5"/>
                <c:pt idx="0" formatCode="General">
                  <c:v>2.4217</c:v>
                </c:pt>
                <c:pt idx="1">
                  <c:v>2.3845999999999998</c:v>
                </c:pt>
                <c:pt idx="2">
                  <c:v>2.3977999999999997</c:v>
                </c:pt>
                <c:pt idx="3" formatCode="General">
                  <c:v>2.6114999999999977</c:v>
                </c:pt>
                <c:pt idx="4">
                  <c:v>2.6921999999999997</c:v>
                </c:pt>
              </c:numCache>
            </c:numRef>
          </c:yVal>
          <c:smooth val="0"/>
        </c:ser>
        <c:ser>
          <c:idx val="1"/>
          <c:order val="2"/>
          <c:tx>
            <c:v>DK IVS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'M150'!$B$38:$F$38</c:f>
              <c:numCache>
                <c:formatCode>0.0000</c:formatCode>
                <c:ptCount val="5"/>
                <c:pt idx="0">
                  <c:v>2.1008</c:v>
                </c:pt>
                <c:pt idx="1">
                  <c:v>2.1114999999999977</c:v>
                </c:pt>
                <c:pt idx="2">
                  <c:v>2.1459999999999999</c:v>
                </c:pt>
                <c:pt idx="3">
                  <c:v>2.3015999999999988</c:v>
                </c:pt>
                <c:pt idx="4">
                  <c:v>2.4705999999999997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94136"/>
        <c:axId val="253292176"/>
      </c:scatterChart>
      <c:valAx>
        <c:axId val="253294136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2176"/>
        <c:crosses val="autoZero"/>
        <c:crossBetween val="midCat"/>
      </c:valAx>
      <c:valAx>
        <c:axId val="253292176"/>
        <c:scaling>
          <c:orientation val="minMax"/>
          <c:min val="2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>
                    <a:latin typeface="Times New Roman" pitchFamily="18" charset="0"/>
                    <a:cs typeface="Times New Roman" pitchFamily="18" charset="0"/>
                  </a:rPr>
                  <a:t>Dielektrična konstanta</a:t>
                </a:r>
                <a:r>
                  <a:rPr lang="sl-SI" baseline="0">
                    <a:latin typeface="Times New Roman" pitchFamily="18" charset="0"/>
                    <a:cs typeface="Times New Roman" pitchFamily="18" charset="0"/>
                  </a:rPr>
                  <a:t> [-]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410639108488908E-2"/>
              <c:y val="7.024817812175034E-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4136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7000">
              <a:srgbClr val="FFCC00">
                <a:alpha val="30000"/>
              </a:srgbClr>
            </a:gs>
            <a:gs pos="47000">
              <a:srgbClr val="FFCC00">
                <a:alpha val="30000"/>
              </a:srgbClr>
            </a:gs>
            <a:gs pos="46000">
              <a:srgbClr val="339933">
                <a:alpha val="30000"/>
              </a:srgbClr>
            </a:gs>
            <a:gs pos="58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DK H2O+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'C160'!$B$31:$G$31</c:f>
              <c:numCache>
                <c:formatCode>0.0000</c:formatCode>
                <c:ptCount val="6"/>
                <c:pt idx="0">
                  <c:v>2.0640000000000001</c:v>
                </c:pt>
                <c:pt idx="1">
                  <c:v>2.0217999999999998</c:v>
                </c:pt>
                <c:pt idx="2">
                  <c:v>2.0187999999999997</c:v>
                </c:pt>
                <c:pt idx="3">
                  <c:v>2.2088999999999999</c:v>
                </c:pt>
                <c:pt idx="4">
                  <c:v>2.6004999999999998</c:v>
                </c:pt>
                <c:pt idx="5">
                  <c:v>2.8162999999999907</c:v>
                </c:pt>
              </c:numCache>
            </c:numRef>
          </c:yVal>
          <c:smooth val="0"/>
        </c:ser>
        <c:ser>
          <c:idx val="0"/>
          <c:order val="1"/>
          <c:tx>
            <c:v>DK Vis+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  <a:ln>
                <a:noFill/>
              </a:ln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'C160'!$B$35:$G$35</c:f>
              <c:numCache>
                <c:formatCode>0.0000</c:formatCode>
                <c:ptCount val="6"/>
                <c:pt idx="0" formatCode="General">
                  <c:v>2.4274</c:v>
                </c:pt>
                <c:pt idx="1">
                  <c:v>2.3988999999999967</c:v>
                </c:pt>
                <c:pt idx="2">
                  <c:v>2.3911999999999987</c:v>
                </c:pt>
                <c:pt idx="3" formatCode="General">
                  <c:v>2.6305000000000001</c:v>
                </c:pt>
                <c:pt idx="4">
                  <c:v>2.9297</c:v>
                </c:pt>
                <c:pt idx="5">
                  <c:v>3.0743999999999998</c:v>
                </c:pt>
              </c:numCache>
            </c:numRef>
          </c:yVal>
          <c:smooth val="0"/>
        </c:ser>
        <c:ser>
          <c:idx val="1"/>
          <c:order val="2"/>
          <c:tx>
            <c:v>DK IVS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'C160'!$B$38:$G$38</c:f>
              <c:numCache>
                <c:formatCode>0.0000</c:formatCode>
                <c:ptCount val="6"/>
                <c:pt idx="0">
                  <c:v>2.0759999999999987</c:v>
                </c:pt>
                <c:pt idx="1">
                  <c:v>2.0636000000000001</c:v>
                </c:pt>
                <c:pt idx="2">
                  <c:v>2.0789999999999997</c:v>
                </c:pt>
                <c:pt idx="3">
                  <c:v>2.3794999999999926</c:v>
                </c:pt>
                <c:pt idx="4">
                  <c:v>2.7155999999999998</c:v>
                </c:pt>
                <c:pt idx="5">
                  <c:v>3.0737999999999999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91392"/>
        <c:axId val="253875128"/>
      </c:scatterChart>
      <c:valAx>
        <c:axId val="253291392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5128"/>
        <c:crosses val="autoZero"/>
        <c:crossBetween val="midCat"/>
      </c:valAx>
      <c:valAx>
        <c:axId val="253875128"/>
        <c:scaling>
          <c:orientation val="minMax"/>
          <c:min val="2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>
                    <a:latin typeface="Times New Roman" pitchFamily="18" charset="0"/>
                    <a:cs typeface="Times New Roman" pitchFamily="18" charset="0"/>
                  </a:rPr>
                  <a:t>Dielektrična konstanta</a:t>
                </a:r>
                <a:r>
                  <a:rPr lang="sl-SI" baseline="0">
                    <a:latin typeface="Times New Roman" pitchFamily="18" charset="0"/>
                    <a:cs typeface="Times New Roman" pitchFamily="18" charset="0"/>
                  </a:rPr>
                  <a:t> [-]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149869392825E-2"/>
              <c:y val="4.4272288544577092E-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1392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0000">
              <a:srgbClr val="FFCC00">
                <a:alpha val="30000"/>
              </a:srgbClr>
            </a:gs>
            <a:gs pos="41000">
              <a:srgbClr val="FFCC00">
                <a:alpha val="30000"/>
              </a:srgbClr>
            </a:gs>
            <a:gs pos="40000">
              <a:srgbClr val="339933">
                <a:alpha val="30000"/>
              </a:srgbClr>
            </a:gs>
            <a:gs pos="51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DK H2O+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'PTS160'!$B$31:$F$31</c:f>
              <c:numCache>
                <c:formatCode>0.0000</c:formatCode>
                <c:ptCount val="5"/>
                <c:pt idx="0">
                  <c:v>3.089</c:v>
                </c:pt>
                <c:pt idx="1">
                  <c:v>3.0819999999999999</c:v>
                </c:pt>
                <c:pt idx="2">
                  <c:v>3.0884</c:v>
                </c:pt>
                <c:pt idx="3">
                  <c:v>3.3837999999999999</c:v>
                </c:pt>
                <c:pt idx="4">
                  <c:v>4.0132000000000003</c:v>
                </c:pt>
              </c:numCache>
            </c:numRef>
          </c:yVal>
          <c:smooth val="0"/>
        </c:ser>
        <c:ser>
          <c:idx val="0"/>
          <c:order val="1"/>
          <c:tx>
            <c:v>DK Vis+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  <a:ln>
                <a:noFill/>
              </a:ln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'PTS160'!$B$35:$F$35</c:f>
              <c:numCache>
                <c:formatCode>0.0000</c:formatCode>
                <c:ptCount val="5"/>
                <c:pt idx="0" formatCode="General">
                  <c:v>3.5457000000000001</c:v>
                </c:pt>
                <c:pt idx="1">
                  <c:v>3.4729999999999968</c:v>
                </c:pt>
                <c:pt idx="2">
                  <c:v>3.4634999999999998</c:v>
                </c:pt>
                <c:pt idx="3" formatCode="General">
                  <c:v>3.7867000000000002</c:v>
                </c:pt>
                <c:pt idx="4">
                  <c:v>4.3333000000000004</c:v>
                </c:pt>
              </c:numCache>
            </c:numRef>
          </c:yVal>
          <c:smooth val="0"/>
        </c:ser>
        <c:ser>
          <c:idx val="1"/>
          <c:order val="2"/>
          <c:tx>
            <c:v>DK IVS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'PTS160'!$B$38:$F$38</c:f>
              <c:numCache>
                <c:formatCode>0.0000</c:formatCode>
                <c:ptCount val="5"/>
                <c:pt idx="0">
                  <c:v>3.3662999999999967</c:v>
                </c:pt>
                <c:pt idx="1">
                  <c:v>3.4589999999999987</c:v>
                </c:pt>
                <c:pt idx="2">
                  <c:v>3.4009999999999998</c:v>
                </c:pt>
                <c:pt idx="3">
                  <c:v>3.6543000000000001</c:v>
                </c:pt>
                <c:pt idx="4">
                  <c:v>4.4135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877872"/>
        <c:axId val="253876304"/>
      </c:scatterChart>
      <c:valAx>
        <c:axId val="253877872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6304"/>
        <c:crosses val="autoZero"/>
        <c:crossBetween val="midCat"/>
      </c:valAx>
      <c:valAx>
        <c:axId val="253876304"/>
        <c:scaling>
          <c:orientation val="minMax"/>
          <c:min val="2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>
                    <a:latin typeface="Times New Roman" pitchFamily="18" charset="0"/>
                    <a:cs typeface="Times New Roman" pitchFamily="18" charset="0"/>
                  </a:rPr>
                  <a:t>Dielektrična konstanta</a:t>
                </a:r>
                <a:r>
                  <a:rPr lang="sl-SI" baseline="0">
                    <a:latin typeface="Times New Roman" pitchFamily="18" charset="0"/>
                    <a:cs typeface="Times New Roman" pitchFamily="18" charset="0"/>
                  </a:rPr>
                  <a:t> [-]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169379460668E-2"/>
              <c:y val="5.5223478391386388E-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7872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61000">
              <a:srgbClr val="FFCC00">
                <a:alpha val="30000"/>
              </a:srgbClr>
            </a:gs>
            <a:gs pos="50000">
              <a:srgbClr val="FFCC00">
                <a:alpha val="30000"/>
              </a:srgbClr>
            </a:gs>
            <a:gs pos="49000">
              <a:srgbClr val="339933">
                <a:alpha val="30000"/>
              </a:srgbClr>
            </a:gs>
            <a:gs pos="62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legend>
      <c:legendPos val="b"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sl-SI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C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'C160'!$B$4:$G$4</c:f>
              <c:numCache>
                <c:formatCode>0.0</c:formatCode>
                <c:ptCount val="6"/>
                <c:pt idx="0" formatCode="General">
                  <c:v>0.5</c:v>
                </c:pt>
                <c:pt idx="1">
                  <c:v>3.5</c:v>
                </c:pt>
                <c:pt idx="2">
                  <c:v>4</c:v>
                </c:pt>
                <c:pt idx="3">
                  <c:v>8</c:v>
                </c:pt>
              </c:numCache>
            </c:numRef>
          </c:yVal>
          <c:smooth val="0"/>
        </c:ser>
        <c:ser>
          <c:idx val="0"/>
          <c:order val="1"/>
          <c:tx>
            <c:v>M</c:v>
          </c:tx>
          <c:spPr>
            <a:ln>
              <a:solidFill>
                <a:srgbClr val="CC0000"/>
              </a:solidFill>
            </a:ln>
          </c:spPr>
          <c:marker>
            <c:symbol val="circle"/>
            <c:size val="6"/>
            <c:spPr>
              <a:solidFill>
                <a:srgbClr val="CC0000"/>
              </a:solidFill>
              <a:ln>
                <a:noFill/>
              </a:ln>
            </c:spPr>
          </c:marker>
          <c:xVal>
            <c:numRef>
              <c:f>'M160'!$B$3:$F$3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75</c:v>
                </c:pt>
              </c:numCache>
            </c:numRef>
          </c:xVal>
          <c:yVal>
            <c:numRef>
              <c:f>'M160'!$B$4:$F$4</c:f>
              <c:numCache>
                <c:formatCode>0.0</c:formatCode>
                <c:ptCount val="5"/>
                <c:pt idx="0" formatCode="General">
                  <c:v>0.5</c:v>
                </c:pt>
                <c:pt idx="1">
                  <c:v>4.5</c:v>
                </c:pt>
                <c:pt idx="2">
                  <c:v>8</c:v>
                </c:pt>
              </c:numCache>
            </c:numRef>
          </c:yVal>
          <c:smooth val="0"/>
        </c:ser>
        <c:ser>
          <c:idx val="1"/>
          <c:order val="2"/>
          <c:tx>
            <c:v>PTS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'PTS160'!$B$4:$F$4</c:f>
              <c:numCache>
                <c:formatCode>0.0</c:formatCode>
                <c:ptCount val="5"/>
                <c:pt idx="0" formatCode="General">
                  <c:v>1</c:v>
                </c:pt>
                <c:pt idx="1">
                  <c:v>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875520"/>
        <c:axId val="253875912"/>
      </c:scatterChart>
      <c:valAx>
        <c:axId val="253875520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 [h]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5912"/>
        <c:crosses val="autoZero"/>
        <c:crossBetween val="midCat"/>
      </c:valAx>
      <c:valAx>
        <c:axId val="25387591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Barva [-]</a:t>
                </a:r>
              </a:p>
            </c:rich>
          </c:tx>
          <c:layout>
            <c:manualLayout>
              <c:xMode val="edge"/>
              <c:yMode val="edge"/>
              <c:x val="1.229085254106118E-2"/>
              <c:y val="0.275127530788817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5520"/>
        <c:crosses val="autoZero"/>
        <c:crossBetween val="midCat"/>
      </c:valAx>
      <c:spPr>
        <a:noFill/>
        <a:ln>
          <a:solidFill>
            <a:srgbClr val="0066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659036249844818"/>
          <c:y val="3.415060169829387E-2"/>
          <c:w val="0.74851992701695858"/>
          <c:h val="0.69249649355199383"/>
        </c:manualLayout>
      </c:layout>
      <c:scatterChart>
        <c:scatterStyle val="smoothMarker"/>
        <c:varyColors val="0"/>
        <c:ser>
          <c:idx val="2"/>
          <c:order val="0"/>
          <c:tx>
            <c:v>C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'C160'!$B$6:$G$6</c:f>
              <c:numCache>
                <c:formatCode>General</c:formatCode>
                <c:ptCount val="6"/>
                <c:pt idx="0">
                  <c:v>63.02</c:v>
                </c:pt>
                <c:pt idx="1">
                  <c:v>65.31</c:v>
                </c:pt>
                <c:pt idx="2">
                  <c:v>65.75</c:v>
                </c:pt>
                <c:pt idx="3">
                  <c:v>72.149999999999991</c:v>
                </c:pt>
                <c:pt idx="4">
                  <c:v>106.8</c:v>
                </c:pt>
                <c:pt idx="5">
                  <c:v>330.5</c:v>
                </c:pt>
              </c:numCache>
            </c:numRef>
          </c:yVal>
          <c:smooth val="0"/>
        </c:ser>
        <c:ser>
          <c:idx val="0"/>
          <c:order val="1"/>
          <c:tx>
            <c:v>M</c:v>
          </c:tx>
          <c:spPr>
            <a:ln>
              <a:solidFill>
                <a:srgbClr val="CC0000"/>
              </a:solidFill>
            </a:ln>
          </c:spPr>
          <c:marker>
            <c:symbol val="circle"/>
            <c:size val="6"/>
            <c:spPr>
              <a:solidFill>
                <a:srgbClr val="CC0000"/>
              </a:solidFill>
              <a:ln>
                <a:noFill/>
              </a:ln>
            </c:spPr>
          </c:marker>
          <c:xVal>
            <c:numRef>
              <c:f>'M160'!$B$3:$F$3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75</c:v>
                </c:pt>
              </c:numCache>
            </c:numRef>
          </c:xVal>
          <c:yVal>
            <c:numRef>
              <c:f>'M160'!$B$6:$F$6</c:f>
              <c:numCache>
                <c:formatCode>General</c:formatCode>
                <c:ptCount val="5"/>
                <c:pt idx="0">
                  <c:v>61.98</c:v>
                </c:pt>
                <c:pt idx="1">
                  <c:v>66.38</c:v>
                </c:pt>
                <c:pt idx="2">
                  <c:v>67.8</c:v>
                </c:pt>
                <c:pt idx="3">
                  <c:v>78.849999999999994</c:v>
                </c:pt>
                <c:pt idx="4">
                  <c:v>91.440000000000026</c:v>
                </c:pt>
              </c:numCache>
            </c:numRef>
          </c:yVal>
          <c:smooth val="0"/>
        </c:ser>
        <c:ser>
          <c:idx val="1"/>
          <c:order val="2"/>
          <c:tx>
            <c:v>PTS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'PTS160'!$B$6:$F$6</c:f>
              <c:numCache>
                <c:formatCode>General</c:formatCode>
                <c:ptCount val="5"/>
                <c:pt idx="0">
                  <c:v>70.209999999999994</c:v>
                </c:pt>
                <c:pt idx="1">
                  <c:v>74.52</c:v>
                </c:pt>
                <c:pt idx="2">
                  <c:v>74.959999999999994</c:v>
                </c:pt>
                <c:pt idx="3">
                  <c:v>81.400000000000006</c:v>
                </c:pt>
                <c:pt idx="4">
                  <c:v>131.30000000000001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876696"/>
        <c:axId val="253877088"/>
      </c:scatterChart>
      <c:valAx>
        <c:axId val="253876696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7088"/>
        <c:crosses val="autoZero"/>
        <c:crossBetween val="midCat"/>
      </c:valAx>
      <c:valAx>
        <c:axId val="253877088"/>
        <c:scaling>
          <c:orientation val="minMax"/>
          <c:max val="150"/>
          <c:min val="5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Viskoznost pri 40 [mm</a:t>
                </a:r>
                <a:r>
                  <a:rPr lang="sl-SI" baseline="30000"/>
                  <a:t>2</a:t>
                </a:r>
                <a:r>
                  <a:rPr lang="sl-SI"/>
                  <a:t>/s]</a:t>
                </a:r>
              </a:p>
            </c:rich>
          </c:tx>
          <c:layout>
            <c:manualLayout>
              <c:xMode val="edge"/>
              <c:yMode val="edge"/>
              <c:x val="1.229087968957731E-2"/>
              <c:y val="0.1142288206132643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6696"/>
        <c:crosses val="autoZero"/>
        <c:crossBetween val="midCat"/>
      </c:valAx>
      <c:spPr>
        <a:noFill/>
        <a:ln>
          <a:solidFill>
            <a:srgbClr val="0066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C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'C160'!$B$9:$G$9</c:f>
              <c:numCache>
                <c:formatCode>General</c:formatCode>
                <c:ptCount val="6"/>
                <c:pt idx="0">
                  <c:v>0.14000000000000001</c:v>
                </c:pt>
                <c:pt idx="1">
                  <c:v>0.05</c:v>
                </c:pt>
                <c:pt idx="2">
                  <c:v>0.05</c:v>
                </c:pt>
                <c:pt idx="3">
                  <c:v>1.47</c:v>
                </c:pt>
                <c:pt idx="4">
                  <c:v>6.1899999999999995</c:v>
                </c:pt>
                <c:pt idx="5">
                  <c:v>14.9</c:v>
                </c:pt>
              </c:numCache>
            </c:numRef>
          </c:yVal>
          <c:smooth val="0"/>
        </c:ser>
        <c:ser>
          <c:idx val="0"/>
          <c:order val="1"/>
          <c:tx>
            <c:v>M</c:v>
          </c:tx>
          <c:spPr>
            <a:ln>
              <a:solidFill>
                <a:srgbClr val="CC0000"/>
              </a:solidFill>
            </a:ln>
          </c:spPr>
          <c:marker>
            <c:symbol val="circle"/>
            <c:size val="6"/>
            <c:spPr>
              <a:solidFill>
                <a:srgbClr val="CC0000"/>
              </a:solidFill>
              <a:ln>
                <a:noFill/>
              </a:ln>
            </c:spPr>
          </c:marker>
          <c:xVal>
            <c:numRef>
              <c:f>'M160'!$B$3:$F$3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75</c:v>
                </c:pt>
              </c:numCache>
            </c:numRef>
          </c:xVal>
          <c:yVal>
            <c:numRef>
              <c:f>'M160'!$B$9:$F$9</c:f>
              <c:numCache>
                <c:formatCode>General</c:formatCode>
                <c:ptCount val="5"/>
                <c:pt idx="0">
                  <c:v>0.27</c:v>
                </c:pt>
                <c:pt idx="1">
                  <c:v>0.22</c:v>
                </c:pt>
                <c:pt idx="2">
                  <c:v>0.52</c:v>
                </c:pt>
                <c:pt idx="3">
                  <c:v>3.17</c:v>
                </c:pt>
                <c:pt idx="4">
                  <c:v>4.75</c:v>
                </c:pt>
              </c:numCache>
            </c:numRef>
          </c:yVal>
          <c:smooth val="0"/>
        </c:ser>
        <c:ser>
          <c:idx val="1"/>
          <c:order val="2"/>
          <c:tx>
            <c:v>PTS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'PTS160'!$B$9:$F$9</c:f>
              <c:numCache>
                <c:formatCode>General</c:formatCode>
                <c:ptCount val="5"/>
                <c:pt idx="0">
                  <c:v>0.28000000000000008</c:v>
                </c:pt>
                <c:pt idx="1">
                  <c:v>0.23</c:v>
                </c:pt>
                <c:pt idx="2">
                  <c:v>0.36000000000000032</c:v>
                </c:pt>
                <c:pt idx="3">
                  <c:v>3.6</c:v>
                </c:pt>
                <c:pt idx="4">
                  <c:v>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874344"/>
        <c:axId val="253878264"/>
      </c:scatterChart>
      <c:valAx>
        <c:axId val="25387434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 [h]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8264"/>
        <c:crosses val="autoZero"/>
        <c:crossBetween val="midCat"/>
      </c:valAx>
      <c:valAx>
        <c:axId val="25387826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Nevtralizacijsko število [mg KOH/g]</a:t>
                </a:r>
              </a:p>
            </c:rich>
          </c:tx>
          <c:layout>
            <c:manualLayout>
              <c:xMode val="edge"/>
              <c:yMode val="edge"/>
              <c:x val="1.4790321037883062E-2"/>
              <c:y val="1.184292628495626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4344"/>
        <c:crosses val="autoZero"/>
        <c:crossBetween val="midCat"/>
      </c:valAx>
      <c:spPr>
        <a:noFill/>
        <a:ln>
          <a:solidFill>
            <a:srgbClr val="0066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C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'C160'!$B$32:$G$32</c:f>
              <c:numCache>
                <c:formatCode>General</c:formatCode>
                <c:ptCount val="6"/>
                <c:pt idx="0">
                  <c:v>268</c:v>
                </c:pt>
                <c:pt idx="1">
                  <c:v>278</c:v>
                </c:pt>
                <c:pt idx="2">
                  <c:v>285</c:v>
                </c:pt>
                <c:pt idx="3">
                  <c:v>1634</c:v>
                </c:pt>
                <c:pt idx="4">
                  <c:v>14800</c:v>
                </c:pt>
                <c:pt idx="5">
                  <c:v>11288</c:v>
                </c:pt>
              </c:numCache>
            </c:numRef>
          </c:yVal>
          <c:smooth val="0"/>
        </c:ser>
        <c:ser>
          <c:idx val="0"/>
          <c:order val="1"/>
          <c:tx>
            <c:v>M</c:v>
          </c:tx>
          <c:spPr>
            <a:ln>
              <a:solidFill>
                <a:srgbClr val="CC0000"/>
              </a:solidFill>
            </a:ln>
          </c:spPr>
          <c:marker>
            <c:symbol val="circle"/>
            <c:size val="6"/>
            <c:spPr>
              <a:solidFill>
                <a:srgbClr val="CC0000"/>
              </a:solidFill>
              <a:ln>
                <a:noFill/>
              </a:ln>
            </c:spPr>
          </c:marker>
          <c:xVal>
            <c:numRef>
              <c:f>'M160'!$B$3:$F$3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75</c:v>
                </c:pt>
              </c:numCache>
            </c:numRef>
          </c:xVal>
          <c:yVal>
            <c:numRef>
              <c:f>'M160'!$B$32:$F$32</c:f>
              <c:numCache>
                <c:formatCode>General</c:formatCode>
                <c:ptCount val="5"/>
                <c:pt idx="0">
                  <c:v>290</c:v>
                </c:pt>
                <c:pt idx="1">
                  <c:v>408</c:v>
                </c:pt>
                <c:pt idx="2">
                  <c:v>445</c:v>
                </c:pt>
                <c:pt idx="3">
                  <c:v>4603</c:v>
                </c:pt>
                <c:pt idx="4">
                  <c:v>6521</c:v>
                </c:pt>
              </c:numCache>
            </c:numRef>
          </c:yVal>
          <c:smooth val="0"/>
        </c:ser>
        <c:ser>
          <c:idx val="1"/>
          <c:order val="2"/>
          <c:tx>
            <c:v>PTS</c:v>
          </c:tx>
          <c:spPr>
            <a:ln>
              <a:solidFill>
                <a:srgbClr val="000099"/>
              </a:solidFill>
            </a:ln>
          </c:spPr>
          <c:marker>
            <c:symbol val="circle"/>
            <c:size val="6"/>
            <c:spPr>
              <a:solidFill>
                <a:srgbClr val="000099"/>
              </a:solidFill>
              <a:ln>
                <a:noFill/>
              </a:ln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'PTS160'!$B$32:$F$32</c:f>
              <c:numCache>
                <c:formatCode>General</c:formatCode>
                <c:ptCount val="5"/>
                <c:pt idx="0">
                  <c:v>823</c:v>
                </c:pt>
                <c:pt idx="1">
                  <c:v>8625</c:v>
                </c:pt>
                <c:pt idx="2">
                  <c:v>21802</c:v>
                </c:pt>
                <c:pt idx="3">
                  <c:v>101325</c:v>
                </c:pt>
                <c:pt idx="4">
                  <c:v>232723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879440"/>
        <c:axId val="253874736"/>
      </c:scatterChart>
      <c:valAx>
        <c:axId val="253879440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 [h]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4736"/>
        <c:crosses val="autoZero"/>
        <c:crossBetween val="midCat"/>
      </c:valAx>
      <c:valAx>
        <c:axId val="253874736"/>
        <c:scaling>
          <c:orientation val="minMax"/>
          <c:max val="500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Električna prevodnost [pS/m]</a:t>
                </a:r>
              </a:p>
            </c:rich>
          </c:tx>
          <c:layout>
            <c:manualLayout>
              <c:xMode val="edge"/>
              <c:yMode val="edge"/>
              <c:x val="1.2290819983294836E-2"/>
              <c:y val="9.381174530565028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879440"/>
        <c:crosses val="autoZero"/>
        <c:crossBetween val="midCat"/>
      </c:valAx>
      <c:spPr>
        <a:noFill/>
        <a:ln>
          <a:solidFill>
            <a:srgbClr val="0066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Viskoznost pri 40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'C160'!$B$6:$G$6</c:f>
              <c:numCache>
                <c:formatCode>General</c:formatCode>
                <c:ptCount val="6"/>
                <c:pt idx="0">
                  <c:v>63.02</c:v>
                </c:pt>
                <c:pt idx="1">
                  <c:v>65.31</c:v>
                </c:pt>
                <c:pt idx="2">
                  <c:v>65.75</c:v>
                </c:pt>
                <c:pt idx="3">
                  <c:v>72.149999999999991</c:v>
                </c:pt>
                <c:pt idx="4">
                  <c:v>106.8</c:v>
                </c:pt>
                <c:pt idx="5">
                  <c:v>330.5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042456"/>
        <c:axId val="252040496"/>
      </c:scatterChart>
      <c:scatterChart>
        <c:scatterStyle val="smoothMarker"/>
        <c:varyColors val="0"/>
        <c:ser>
          <c:idx val="0"/>
          <c:order val="1"/>
          <c:tx>
            <c:v>Viskoznost pri 100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dPt>
            <c:idx val="4"/>
            <c:marker>
              <c:spPr>
                <a:solidFill>
                  <a:srgbClr val="006600"/>
                </a:solidFill>
                <a:ln>
                  <a:solidFill>
                    <a:srgbClr val="006600"/>
                  </a:solidFill>
                </a:ln>
              </c:spPr>
            </c:marker>
            <c:bubble3D val="0"/>
          </c:dPt>
          <c:dPt>
            <c:idx val="5"/>
            <c:marker>
              <c:spPr>
                <a:solidFill>
                  <a:srgbClr val="006600"/>
                </a:solidFill>
                <a:ln>
                  <a:solidFill>
                    <a:srgbClr val="006600"/>
                  </a:solidFill>
                </a:ln>
              </c:spPr>
            </c:marker>
            <c:bubble3D val="0"/>
          </c:dPt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'C160'!$B$7:$G$7</c:f>
              <c:numCache>
                <c:formatCode>0.00</c:formatCode>
                <c:ptCount val="6"/>
                <c:pt idx="0">
                  <c:v>8.3320000000000007</c:v>
                </c:pt>
                <c:pt idx="1">
                  <c:v>8.5309999999999988</c:v>
                </c:pt>
                <c:pt idx="2">
                  <c:v>8.543000000000001</c:v>
                </c:pt>
                <c:pt idx="3" formatCode="General">
                  <c:v>9.0350000000000001</c:v>
                </c:pt>
                <c:pt idx="4">
                  <c:v>11.629999999999999</c:v>
                </c:pt>
                <c:pt idx="5">
                  <c:v>23.43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12776"/>
        <c:axId val="253510424"/>
      </c:scatterChart>
      <c:valAx>
        <c:axId val="252042456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2040496"/>
        <c:crosses val="autoZero"/>
        <c:crossBetween val="midCat"/>
      </c:valAx>
      <c:valAx>
        <c:axId val="252040496"/>
        <c:scaling>
          <c:orientation val="minMax"/>
          <c:max val="350"/>
          <c:min val="5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Viskoznost pri 40 [mm</a:t>
                </a:r>
                <a:r>
                  <a:rPr lang="sl-SI" baseline="30000"/>
                  <a:t>2</a:t>
                </a:r>
                <a:r>
                  <a:rPr lang="sl-SI"/>
                  <a:t>/s]</a:t>
                </a:r>
              </a:p>
            </c:rich>
          </c:tx>
          <c:layout>
            <c:manualLayout>
              <c:xMode val="edge"/>
              <c:yMode val="edge"/>
              <c:x val="1.2290779542605722E-2"/>
              <c:y val="4.327255842011686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2042456"/>
        <c:crosses val="autoZero"/>
        <c:crossBetween val="midCat"/>
      </c:valAx>
      <c:valAx>
        <c:axId val="253510424"/>
        <c:scaling>
          <c:orientation val="minMax"/>
          <c:max val="25"/>
          <c:min val="5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 sz="1200">
                    <a:latin typeface="Times New Roman" pitchFamily="18" charset="0"/>
                    <a:cs typeface="Times New Roman" pitchFamily="18" charset="0"/>
                  </a:rPr>
                  <a:t>Viskoznost pri 100 [mm</a:t>
                </a:r>
                <a:r>
                  <a:rPr lang="sl-SI" sz="1200" baseline="3000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sl-SI" sz="1200">
                    <a:latin typeface="Times New Roman" pitchFamily="18" charset="0"/>
                    <a:cs typeface="Times New Roman" pitchFamily="18" charset="0"/>
                  </a:rPr>
                  <a:t>/s]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12776"/>
        <c:crosses val="max"/>
        <c:crossBetween val="midCat"/>
      </c:valAx>
      <c:valAx>
        <c:axId val="253512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53510424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0000">
              <a:srgbClr val="FFCC00">
                <a:alpha val="30000"/>
              </a:srgbClr>
            </a:gs>
            <a:gs pos="41000">
              <a:srgbClr val="FFCC00">
                <a:alpha val="30000"/>
              </a:srgbClr>
            </a:gs>
            <a:gs pos="40000">
              <a:srgbClr val="339933">
                <a:alpha val="30000"/>
              </a:srgbClr>
            </a:gs>
            <a:gs pos="51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  <a:ln>
          <a:solidFill>
            <a:srgbClr val="006600"/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sl-SI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Viskoznost pri 40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'PTS160'!$B$6:$F$6</c:f>
              <c:numCache>
                <c:formatCode>General</c:formatCode>
                <c:ptCount val="5"/>
                <c:pt idx="0">
                  <c:v>70.209999999999994</c:v>
                </c:pt>
                <c:pt idx="1">
                  <c:v>74.52</c:v>
                </c:pt>
                <c:pt idx="2">
                  <c:v>74.959999999999994</c:v>
                </c:pt>
                <c:pt idx="3">
                  <c:v>81.400000000000006</c:v>
                </c:pt>
                <c:pt idx="4">
                  <c:v>131.30000000000001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14344"/>
        <c:axId val="253513560"/>
      </c:scatterChart>
      <c:scatterChart>
        <c:scatterStyle val="smoothMarker"/>
        <c:varyColors val="0"/>
        <c:ser>
          <c:idx val="0"/>
          <c:order val="1"/>
          <c:tx>
            <c:v>Viskoznost pri 100</c:v>
          </c:tx>
          <c:spPr>
            <a:ln>
              <a:solidFill>
                <a:srgbClr val="006600"/>
              </a:solidFill>
            </a:ln>
          </c:spPr>
          <c:marker>
            <c:symbol val="circle"/>
            <c:size val="6"/>
            <c:spPr>
              <a:solidFill>
                <a:srgbClr val="006600"/>
              </a:solidFill>
            </c:spPr>
          </c:marker>
          <c:dPt>
            <c:idx val="4"/>
            <c:marker>
              <c:spPr>
                <a:solidFill>
                  <a:srgbClr val="006600"/>
                </a:solidFill>
                <a:ln>
                  <a:solidFill>
                    <a:srgbClr val="006600"/>
                  </a:solidFill>
                </a:ln>
              </c:spPr>
            </c:marker>
            <c:bubble3D val="0"/>
          </c:dPt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'PTS160'!$B$7:$F$7</c:f>
              <c:numCache>
                <c:formatCode>0.00</c:formatCode>
                <c:ptCount val="5"/>
                <c:pt idx="0">
                  <c:v>11.43</c:v>
                </c:pt>
                <c:pt idx="1">
                  <c:v>12.03</c:v>
                </c:pt>
                <c:pt idx="2">
                  <c:v>12.07</c:v>
                </c:pt>
                <c:pt idx="3" formatCode="General">
                  <c:v>12.44</c:v>
                </c:pt>
                <c:pt idx="4">
                  <c:v>16.059999999999999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09640"/>
        <c:axId val="253507680"/>
      </c:scatterChart>
      <c:valAx>
        <c:axId val="25351434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13560"/>
        <c:crosses val="autoZero"/>
        <c:crossBetween val="midCat"/>
      </c:valAx>
      <c:valAx>
        <c:axId val="253513560"/>
        <c:scaling>
          <c:orientation val="minMax"/>
          <c:min val="6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Viskoznost pri 40 [mm</a:t>
                </a:r>
                <a:r>
                  <a:rPr lang="sl-SI" baseline="30000"/>
                  <a:t>2</a:t>
                </a:r>
                <a:r>
                  <a:rPr lang="sl-SI"/>
                  <a:t>/s]</a:t>
                </a:r>
              </a:p>
            </c:rich>
          </c:tx>
          <c:layout>
            <c:manualLayout>
              <c:xMode val="edge"/>
              <c:yMode val="edge"/>
              <c:x val="1.2290921786806493E-2"/>
              <c:y val="6.7447190539230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14344"/>
        <c:crosses val="autoZero"/>
        <c:crossBetween val="midCat"/>
      </c:valAx>
      <c:valAx>
        <c:axId val="253507680"/>
        <c:scaling>
          <c:orientation val="minMax"/>
          <c:min val="1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 sz="1200">
                    <a:latin typeface="Times New Roman" pitchFamily="18" charset="0"/>
                    <a:cs typeface="Times New Roman" pitchFamily="18" charset="0"/>
                  </a:rPr>
                  <a:t>Viskoznost pri 100 [mm</a:t>
                </a:r>
                <a:r>
                  <a:rPr lang="sl-SI" sz="1200" baseline="3000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sl-SI" sz="1200">
                    <a:latin typeface="Times New Roman" pitchFamily="18" charset="0"/>
                    <a:cs typeface="Times New Roman" pitchFamily="18" charset="0"/>
                  </a:rPr>
                  <a:t>/s]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09640"/>
        <c:crosses val="max"/>
        <c:crossBetween val="midCat"/>
      </c:valAx>
      <c:valAx>
        <c:axId val="253509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53507680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61000">
              <a:srgbClr val="FFCC00">
                <a:alpha val="30000"/>
              </a:srgbClr>
            </a:gs>
            <a:gs pos="50000">
              <a:srgbClr val="FFCC00">
                <a:alpha val="30000"/>
              </a:srgbClr>
            </a:gs>
            <a:gs pos="49000">
              <a:srgbClr val="339933">
                <a:alpha val="30000"/>
              </a:srgbClr>
            </a:gs>
            <a:gs pos="62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  <a:ln>
          <a:solidFill>
            <a:srgbClr val="006600"/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sl-SI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Indeks viskoznosti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'M150'!$B$8:$F$8</c:f>
              <c:numCache>
                <c:formatCode>General</c:formatCode>
                <c:ptCount val="5"/>
                <c:pt idx="0">
                  <c:v>102</c:v>
                </c:pt>
                <c:pt idx="1">
                  <c:v>102</c:v>
                </c:pt>
                <c:pt idx="2">
                  <c:v>101</c:v>
                </c:pt>
                <c:pt idx="3" formatCode="0.00">
                  <c:v>100</c:v>
                </c:pt>
                <c:pt idx="4">
                  <c:v>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08072"/>
        <c:axId val="253513952"/>
      </c:scatterChart>
      <c:valAx>
        <c:axId val="253508072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 algn="l"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layout>
            <c:manualLayout>
              <c:xMode val="edge"/>
              <c:yMode val="edge"/>
              <c:x val="0.40543270073108961"/>
              <c:y val="0.877819267788694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13952"/>
        <c:crosses val="autoZero"/>
        <c:crossBetween val="midCat"/>
      </c:valAx>
      <c:valAx>
        <c:axId val="25351395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Indeks viskoznosti [-]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7246657136485991E-2"/>
              <c:y val="0.134751702754357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08072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7000">
              <a:srgbClr val="FFCC00">
                <a:alpha val="30000"/>
              </a:srgbClr>
            </a:gs>
            <a:gs pos="47000">
              <a:srgbClr val="FFCC00">
                <a:alpha val="30000"/>
              </a:srgbClr>
            </a:gs>
            <a:gs pos="46000">
              <a:srgbClr val="339933">
                <a:alpha val="30000"/>
              </a:srgbClr>
            </a:gs>
            <a:gs pos="58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Indeks viskoznosti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'C160'!$B$8:$G$8</c:f>
              <c:numCache>
                <c:formatCode>General</c:formatCode>
                <c:ptCount val="6"/>
                <c:pt idx="0">
                  <c:v>101</c:v>
                </c:pt>
                <c:pt idx="1">
                  <c:v>101</c:v>
                </c:pt>
                <c:pt idx="2">
                  <c:v>100</c:v>
                </c:pt>
                <c:pt idx="3" formatCode="0.00">
                  <c:v>99</c:v>
                </c:pt>
                <c:pt idx="4">
                  <c:v>96</c:v>
                </c:pt>
                <c:pt idx="5">
                  <c:v>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07288"/>
        <c:axId val="253509248"/>
      </c:scatterChart>
      <c:valAx>
        <c:axId val="253507288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09248"/>
        <c:crosses val="autoZero"/>
        <c:crossBetween val="midCat"/>
      </c:valAx>
      <c:valAx>
        <c:axId val="25350924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Indeks viskoznosti [-]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5.0516262559691287E-3"/>
              <c:y val="3.857391638799564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07288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0000">
              <a:srgbClr val="FFCC00">
                <a:alpha val="30000"/>
              </a:srgbClr>
            </a:gs>
            <a:gs pos="41000">
              <a:srgbClr val="FFCC00">
                <a:alpha val="30000"/>
              </a:srgbClr>
            </a:gs>
            <a:gs pos="40000">
              <a:srgbClr val="339933">
                <a:alpha val="30000"/>
              </a:srgbClr>
            </a:gs>
            <a:gs pos="51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Indeks viskoznosti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'PTS160'!$B$8:$F$8</c:f>
              <c:numCache>
                <c:formatCode>General</c:formatCode>
                <c:ptCount val="5"/>
                <c:pt idx="0">
                  <c:v>157</c:v>
                </c:pt>
                <c:pt idx="1">
                  <c:v>158</c:v>
                </c:pt>
                <c:pt idx="2">
                  <c:v>158</c:v>
                </c:pt>
                <c:pt idx="3" formatCode="0.00">
                  <c:v>150</c:v>
                </c:pt>
                <c:pt idx="4">
                  <c:v>130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08464"/>
        <c:axId val="253508856"/>
      </c:scatterChart>
      <c:valAx>
        <c:axId val="25350846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08856"/>
        <c:crosses val="autoZero"/>
        <c:crossBetween val="midCat"/>
      </c:valAx>
      <c:valAx>
        <c:axId val="253508856"/>
        <c:scaling>
          <c:orientation val="minMax"/>
          <c:max val="180"/>
          <c:min val="12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Indeks viskoznosti [-]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079825617565E-2"/>
              <c:y val="0.10964420662439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08464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61000">
              <a:srgbClr val="FFCC00">
                <a:alpha val="30000"/>
              </a:srgbClr>
            </a:gs>
            <a:gs pos="50000">
              <a:srgbClr val="FFCC00">
                <a:alpha val="30000"/>
              </a:srgbClr>
            </a:gs>
            <a:gs pos="49000">
              <a:srgbClr val="339933">
                <a:alpha val="30000"/>
              </a:srgbClr>
            </a:gs>
            <a:gs pos="62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Nevtralizacijsko število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'M150'!$B$3:$F$3</c:f>
              <c:numCache>
                <c:formatCode>General</c:formatCode>
                <c:ptCount val="5"/>
                <c:pt idx="0">
                  <c:v>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'M150'!$B$9:$F$9</c:f>
              <c:numCache>
                <c:formatCode>General</c:formatCode>
                <c:ptCount val="5"/>
                <c:pt idx="0">
                  <c:v>0.27</c:v>
                </c:pt>
                <c:pt idx="1">
                  <c:v>0.22</c:v>
                </c:pt>
                <c:pt idx="2">
                  <c:v>0.52</c:v>
                </c:pt>
                <c:pt idx="3">
                  <c:v>3.17</c:v>
                </c:pt>
                <c:pt idx="4">
                  <c:v>4.75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11208"/>
        <c:axId val="253510816"/>
      </c:scatterChart>
      <c:valAx>
        <c:axId val="253511208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10816"/>
        <c:crosses val="autoZero"/>
        <c:crossBetween val="midCat"/>
      </c:valAx>
      <c:valAx>
        <c:axId val="253510816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Nevtralizacijsko število [mg KOH</a:t>
                </a:r>
                <a:r>
                  <a:rPr lang="sl-SI" baseline="0"/>
                  <a:t>/g</a:t>
                </a:r>
                <a:r>
                  <a:rPr lang="sl-SI"/>
                  <a:t>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103046539021E-2"/>
              <c:y val="9.746034673056906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511208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7000">
              <a:srgbClr val="FFCC00">
                <a:alpha val="30000"/>
              </a:srgbClr>
            </a:gs>
            <a:gs pos="47000">
              <a:srgbClr val="FFCC00">
                <a:alpha val="30000"/>
              </a:srgbClr>
            </a:gs>
            <a:gs pos="46000">
              <a:srgbClr val="339933">
                <a:alpha val="30000"/>
              </a:srgbClr>
            </a:gs>
            <a:gs pos="58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Nevtralizacijsko število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'C160'!$B$3:$G$3</c:f>
              <c:numCache>
                <c:formatCode>General</c:formatCode>
                <c:ptCount val="6"/>
                <c:pt idx="0">
                  <c:v>0</c:v>
                </c:pt>
                <c:pt idx="1">
                  <c:v>60</c:v>
                </c:pt>
                <c:pt idx="2">
                  <c:v>75</c:v>
                </c:pt>
                <c:pt idx="3">
                  <c:v>90</c:v>
                </c:pt>
                <c:pt idx="4">
                  <c:v>105</c:v>
                </c:pt>
                <c:pt idx="5">
                  <c:v>150</c:v>
                </c:pt>
              </c:numCache>
            </c:numRef>
          </c:xVal>
          <c:yVal>
            <c:numRef>
              <c:f>'C160'!$B$9:$G$9</c:f>
              <c:numCache>
                <c:formatCode>General</c:formatCode>
                <c:ptCount val="6"/>
                <c:pt idx="0">
                  <c:v>0.14000000000000001</c:v>
                </c:pt>
                <c:pt idx="1">
                  <c:v>0.05</c:v>
                </c:pt>
                <c:pt idx="2">
                  <c:v>0.05</c:v>
                </c:pt>
                <c:pt idx="3">
                  <c:v>1.47</c:v>
                </c:pt>
                <c:pt idx="4">
                  <c:v>6.1899999999999995</c:v>
                </c:pt>
                <c:pt idx="5">
                  <c:v>14.9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88648"/>
        <c:axId val="253288256"/>
      </c:scatterChart>
      <c:valAx>
        <c:axId val="253288648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88256"/>
        <c:crosses val="autoZero"/>
        <c:crossBetween val="midCat"/>
      </c:valAx>
      <c:valAx>
        <c:axId val="253288256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Nevtralizacijsko število [mg KOH</a:t>
                </a:r>
                <a:r>
                  <a:rPr lang="sl-SI" baseline="0"/>
                  <a:t>/g</a:t>
                </a:r>
                <a:r>
                  <a:rPr lang="sl-SI"/>
                  <a:t>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258174503884E-2"/>
              <c:y val="5.150963009953082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88648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50000">
              <a:srgbClr val="FFCC00">
                <a:alpha val="30000"/>
              </a:srgbClr>
            </a:gs>
            <a:gs pos="41000">
              <a:srgbClr val="FFCC00">
                <a:alpha val="30000"/>
              </a:srgbClr>
            </a:gs>
            <a:gs pos="40000">
              <a:srgbClr val="339933">
                <a:alpha val="30000"/>
              </a:srgbClr>
            </a:gs>
            <a:gs pos="51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v>Nevtralizacijsko število</c:v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6"/>
            <c:spPr>
              <a:solidFill>
                <a:srgbClr val="C00000"/>
              </a:solidFill>
            </c:spPr>
          </c:marker>
          <c:xVal>
            <c:numRef>
              <c:f>'PTS160'!$B$3:$F$3</c:f>
              <c:numCache>
                <c:formatCode>General</c:formatCode>
                <c:ptCount val="5"/>
                <c:pt idx="0">
                  <c:v>0</c:v>
                </c:pt>
                <c:pt idx="1">
                  <c:v>150</c:v>
                </c:pt>
                <c:pt idx="2">
                  <c:v>180</c:v>
                </c:pt>
                <c:pt idx="3">
                  <c:v>210</c:v>
                </c:pt>
                <c:pt idx="4">
                  <c:v>250</c:v>
                </c:pt>
              </c:numCache>
            </c:numRef>
          </c:xVal>
          <c:yVal>
            <c:numRef>
              <c:f>'PTS160'!$B$9:$F$9</c:f>
              <c:numCache>
                <c:formatCode>General</c:formatCode>
                <c:ptCount val="5"/>
                <c:pt idx="0">
                  <c:v>0.28000000000000008</c:v>
                </c:pt>
                <c:pt idx="1">
                  <c:v>0.23</c:v>
                </c:pt>
                <c:pt idx="2">
                  <c:v>0.36000000000000032</c:v>
                </c:pt>
                <c:pt idx="3">
                  <c:v>3.6</c:v>
                </c:pt>
                <c:pt idx="4">
                  <c:v>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289824"/>
        <c:axId val="253292960"/>
      </c:scatterChart>
      <c:valAx>
        <c:axId val="25328982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Čas testiranja</a:t>
                </a:r>
                <a:r>
                  <a:rPr lang="sl-SI" baseline="0"/>
                  <a:t> [h]</a:t>
                </a:r>
                <a:endParaRPr lang="sl-SI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92960"/>
        <c:crosses val="autoZero"/>
        <c:crossBetween val="midCat"/>
      </c:valAx>
      <c:valAx>
        <c:axId val="253292960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sl-SI"/>
                  <a:t>Nevtralizacijsko število [mg KOH</a:t>
                </a:r>
                <a:r>
                  <a:rPr lang="sl-SI" baseline="0"/>
                  <a:t>/g</a:t>
                </a:r>
                <a:r>
                  <a:rPr lang="sl-SI"/>
                  <a:t>]</a:t>
                </a:r>
                <a:endParaRPr lang="sl-SI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925304117461745E-2"/>
              <c:y val="9.746034673056906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>
                <a:lumMod val="95000"/>
                <a:lumOff val="5000"/>
              </a:schemeClr>
            </a:solidFill>
            <a:tailEnd type="arrow" w="sm" len="med"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sl-SI"/>
          </a:p>
        </c:txPr>
        <c:crossAx val="253289824"/>
        <c:crosses val="autoZero"/>
        <c:crossBetween val="midCat"/>
      </c:valAx>
      <c:spPr>
        <a:gradFill>
          <a:gsLst>
            <a:gs pos="0">
              <a:srgbClr val="339933">
                <a:alpha val="30000"/>
              </a:srgbClr>
            </a:gs>
            <a:gs pos="61000">
              <a:srgbClr val="FFCC00">
                <a:alpha val="30000"/>
              </a:srgbClr>
            </a:gs>
            <a:gs pos="50000">
              <a:srgbClr val="FFCC00">
                <a:alpha val="30000"/>
              </a:srgbClr>
            </a:gs>
            <a:gs pos="49000">
              <a:srgbClr val="339933">
                <a:alpha val="30000"/>
              </a:srgbClr>
            </a:gs>
            <a:gs pos="62000">
              <a:srgbClr val="CC0000">
                <a:alpha val="30000"/>
              </a:srgbClr>
            </a:gs>
            <a:gs pos="100000">
              <a:srgbClr val="CC0000">
                <a:alpha val="30000"/>
              </a:srgbClr>
            </a:gs>
          </a:gsLst>
          <a:lin ang="0" scaled="1"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057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>
            <a:lvl1pPr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6" y="0"/>
            <a:ext cx="30559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>
            <a:lvl1pPr algn="r"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FA86836-0CBC-49FD-8EFC-B29D03499E54}" type="datetimeFigureOut">
              <a:rPr lang="sl-SI"/>
              <a:pPr>
                <a:defRPr/>
              </a:pPr>
              <a:t>10.5.2017</a:t>
            </a:fld>
            <a:endParaRPr lang="sl-SI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742489"/>
            <a:ext cx="30575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b" anchorCtr="0" compatLnSpc="1">
            <a:prstTxWarp prst="textNoShape">
              <a:avLst/>
            </a:prstTxWarp>
          </a:bodyPr>
          <a:lstStyle>
            <a:lvl1pPr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6" y="9742489"/>
            <a:ext cx="305593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b" anchorCtr="0" compatLnSpc="1">
            <a:prstTxWarp prst="textNoShape">
              <a:avLst/>
            </a:prstTxWarp>
          </a:bodyPr>
          <a:lstStyle>
            <a:lvl1pPr algn="r"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1F61D71-DC15-42C7-910A-6B81924DAD2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88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>
            <a:lvl1pPr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7" y="2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>
            <a:lvl1pPr algn="r"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9E1954B-22FB-4FAC-B97C-896295354DBA}" type="datetimeFigureOut">
              <a:rPr lang="sl-SI"/>
              <a:pPr>
                <a:defRPr/>
              </a:pPr>
              <a:t>10.5.2017</a:t>
            </a:fld>
            <a:endParaRPr lang="sl-SI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1" y="4860926"/>
            <a:ext cx="52070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2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b" anchorCtr="0" compatLnSpc="1">
            <a:prstTxWarp prst="textNoShape">
              <a:avLst/>
            </a:prstTxWarp>
          </a:bodyPr>
          <a:lstStyle>
            <a:lvl1pPr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7" y="9721852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2" tIns="47377" rIns="94752" bIns="47377" numCol="1" anchor="b" anchorCtr="0" compatLnSpc="1">
            <a:prstTxWarp prst="textNoShape">
              <a:avLst/>
            </a:prstTxWarp>
          </a:bodyPr>
          <a:lstStyle>
            <a:lvl1pPr algn="r" defTabSz="947667" eaLnBrk="0" hangingPunct="0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B5A18FE-C2A5-4618-894E-AB0285FF479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189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667" eaLnBrk="0" hangingPunct="0">
              <a:defRPr sz="2200" i="1">
                <a:solidFill>
                  <a:schemeClr val="tx2"/>
                </a:solidFill>
                <a:latin typeface="Arial" charset="0"/>
              </a:defRPr>
            </a:lvl1pPr>
            <a:lvl2pPr marL="742894" indent="-285729" defTabSz="947667" eaLnBrk="0" hangingPunct="0">
              <a:defRPr sz="2200" i="1">
                <a:solidFill>
                  <a:schemeClr val="tx2"/>
                </a:solidFill>
                <a:latin typeface="Arial" charset="0"/>
              </a:defRPr>
            </a:lvl2pPr>
            <a:lvl3pPr marL="1142916" indent="-228583" defTabSz="947667" eaLnBrk="0" hangingPunct="0">
              <a:defRPr sz="2200" i="1">
                <a:solidFill>
                  <a:schemeClr val="tx2"/>
                </a:solidFill>
                <a:latin typeface="Arial" charset="0"/>
              </a:defRPr>
            </a:lvl3pPr>
            <a:lvl4pPr marL="1600081" indent="-228583" defTabSz="947667" eaLnBrk="0" hangingPunct="0">
              <a:defRPr sz="2200" i="1">
                <a:solidFill>
                  <a:schemeClr val="tx2"/>
                </a:solidFill>
                <a:latin typeface="Arial" charset="0"/>
              </a:defRPr>
            </a:lvl4pPr>
            <a:lvl5pPr marL="2057247" indent="-228583" defTabSz="947667" eaLnBrk="0" hangingPunct="0">
              <a:defRPr sz="2200" i="1">
                <a:solidFill>
                  <a:schemeClr val="tx2"/>
                </a:solidFill>
                <a:latin typeface="Arial" charset="0"/>
              </a:defRPr>
            </a:lvl5pPr>
            <a:lvl6pPr marL="2514414" indent="-228583" defTabSz="947667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6pPr>
            <a:lvl7pPr marL="2971580" indent="-228583" defTabSz="947667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7pPr>
            <a:lvl8pPr marL="3428746" indent="-228583" defTabSz="947667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8pPr>
            <a:lvl9pPr marL="3885912" indent="-228583" defTabSz="947667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9pPr>
          </a:lstStyle>
          <a:p>
            <a:fld id="{85D5A153-9BEA-47C9-8764-74FC42D3A55D}" type="slidenum">
              <a:rPr lang="de-DE" sz="1200" i="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de-DE" sz="1200" i="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6"/>
            <a:ext cx="5549901" cy="4606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0"/>
              </a:spcBef>
              <a:buFontTx/>
              <a:buChar char="-"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975936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5A18FE-C2A5-4618-894E-AB0285FF479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795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7"/>
          <p:cNvSpPr>
            <a:spLocks noChangeShapeType="1"/>
          </p:cNvSpPr>
          <p:nvPr/>
        </p:nvSpPr>
        <p:spPr bwMode="auto">
          <a:xfrm flipV="1">
            <a:off x="0" y="563563"/>
            <a:ext cx="9144000" cy="0"/>
          </a:xfrm>
          <a:prstGeom prst="line">
            <a:avLst/>
          </a:prstGeom>
          <a:noFill/>
          <a:ln w="12700">
            <a:solidFill>
              <a:srgbClr val="0067A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0067A6"/>
              </a:buClr>
              <a:buSzPct val="80000"/>
              <a:buFont typeface="Wingdings" pitchFamily="2" charset="2"/>
              <a:buChar char="n"/>
              <a:defRPr/>
            </a:pPr>
            <a:endParaRPr lang="sl-SI"/>
          </a:p>
        </p:txBody>
      </p:sp>
      <p:sp>
        <p:nvSpPr>
          <p:cNvPr id="3" name="Line 82"/>
          <p:cNvSpPr>
            <a:spLocks noChangeShapeType="1"/>
          </p:cNvSpPr>
          <p:nvPr/>
        </p:nvSpPr>
        <p:spPr bwMode="auto">
          <a:xfrm flipV="1">
            <a:off x="0" y="1700213"/>
            <a:ext cx="9144000" cy="0"/>
          </a:xfrm>
          <a:prstGeom prst="line">
            <a:avLst/>
          </a:prstGeom>
          <a:noFill/>
          <a:ln w="12700">
            <a:solidFill>
              <a:srgbClr val="0067A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0067A6"/>
              </a:buClr>
              <a:buSzPct val="80000"/>
              <a:buFont typeface="Wingdings" pitchFamily="2" charset="2"/>
              <a:buChar char="n"/>
              <a:defRPr/>
            </a:pPr>
            <a:endParaRPr lang="sl-SI"/>
          </a:p>
        </p:txBody>
      </p:sp>
      <p:sp>
        <p:nvSpPr>
          <p:cNvPr id="4" name="Line 84"/>
          <p:cNvSpPr>
            <a:spLocks noChangeShapeType="1"/>
          </p:cNvSpPr>
          <p:nvPr/>
        </p:nvSpPr>
        <p:spPr bwMode="auto">
          <a:xfrm flipV="1">
            <a:off x="0" y="6237288"/>
            <a:ext cx="9144000" cy="0"/>
          </a:xfrm>
          <a:prstGeom prst="line">
            <a:avLst/>
          </a:prstGeom>
          <a:noFill/>
          <a:ln w="12700">
            <a:solidFill>
              <a:srgbClr val="0067A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0067A6"/>
              </a:buClr>
              <a:buSzPct val="80000"/>
              <a:buFont typeface="Wingdings" pitchFamily="2" charset="2"/>
              <a:buChar char="n"/>
              <a:defRPr/>
            </a:pP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568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93475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954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5192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Line 35"/>
          <p:cNvSpPr>
            <a:spLocks noChangeShapeType="1"/>
          </p:cNvSpPr>
          <p:nvPr/>
        </p:nvSpPr>
        <p:spPr bwMode="auto">
          <a:xfrm flipV="1">
            <a:off x="0" y="563563"/>
            <a:ext cx="9144000" cy="0"/>
          </a:xfrm>
          <a:prstGeom prst="line">
            <a:avLst/>
          </a:prstGeom>
          <a:noFill/>
          <a:ln w="12700">
            <a:solidFill>
              <a:srgbClr val="0067A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0067A6"/>
              </a:buClr>
              <a:buSzPct val="80000"/>
              <a:buFont typeface="Wingdings" pitchFamily="2" charset="2"/>
              <a:buChar char="n"/>
              <a:defRPr/>
            </a:pPr>
            <a:endParaRPr lang="sl-SI"/>
          </a:p>
        </p:txBody>
      </p:sp>
      <p:sp>
        <p:nvSpPr>
          <p:cNvPr id="102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-7938"/>
            <a:ext cx="8208962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title style</a:t>
            </a:r>
          </a:p>
        </p:txBody>
      </p:sp>
      <p:sp>
        <p:nvSpPr>
          <p:cNvPr id="103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908050"/>
            <a:ext cx="8208962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00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dirty="0" smtClean="0"/>
              <a:t>Click to edit Master text styles</a:t>
            </a:r>
          </a:p>
          <a:p>
            <a:pPr lvl="1"/>
            <a:r>
              <a:rPr lang="en-US" altLang="en-GB" dirty="0" smtClean="0"/>
              <a:t>Second level</a:t>
            </a:r>
          </a:p>
          <a:p>
            <a:pPr lvl="2"/>
            <a:r>
              <a:rPr lang="en-US" altLang="en-GB" dirty="0" smtClean="0"/>
              <a:t>Third level</a:t>
            </a:r>
          </a:p>
          <a:p>
            <a:pPr lvl="3"/>
            <a:r>
              <a:rPr lang="en-US" altLang="en-GB" dirty="0" smtClean="0"/>
              <a:t>Fourth level</a:t>
            </a:r>
          </a:p>
          <a:p>
            <a:pPr lvl="4"/>
            <a:r>
              <a:rPr lang="en-US" altLang="en-GB" dirty="0" smtClean="0"/>
              <a:t>Fifth level</a:t>
            </a:r>
          </a:p>
        </p:txBody>
      </p:sp>
      <p:sp>
        <p:nvSpPr>
          <p:cNvPr id="1064" name="Text Box 40"/>
          <p:cNvSpPr txBox="1">
            <a:spLocks noChangeArrowheads="1"/>
          </p:cNvSpPr>
          <p:nvPr/>
        </p:nvSpPr>
        <p:spPr bwMode="auto">
          <a:xfrm>
            <a:off x="8335926" y="6388617"/>
            <a:ext cx="808074" cy="2857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00145" tIns="50073" rIns="100145" bIns="50073">
            <a:spAutoFit/>
          </a:bodyPr>
          <a:lstStyle/>
          <a:p>
            <a:pPr defTabSz="1001713" eaLnBrk="0" hangingPunct="0">
              <a:defRPr/>
            </a:pPr>
            <a:r>
              <a:rPr lang="de-AT" altLang="en-GB" sz="1200" i="0" noProof="0" dirty="0" smtClean="0">
                <a:solidFill>
                  <a:srgbClr val="010307"/>
                </a:solidFill>
              </a:rPr>
              <a:t> </a:t>
            </a:r>
            <a:fld id="{983DD8F1-BAA9-4DAE-9C4E-8890B168D291}" type="slidenum">
              <a:rPr lang="en-US" altLang="en-GB" sz="1200" i="0" smtClean="0">
                <a:solidFill>
                  <a:srgbClr val="010307"/>
                </a:solidFill>
              </a:rPr>
              <a:pPr defTabSz="1001713" eaLnBrk="0" hangingPunct="0">
                <a:defRPr/>
              </a:pPr>
              <a:t>‹#›</a:t>
            </a:fld>
            <a:r>
              <a:rPr lang="en-US" altLang="en-GB" sz="1200" i="0" dirty="0" smtClean="0">
                <a:solidFill>
                  <a:srgbClr val="010307"/>
                </a:solidFill>
              </a:rPr>
              <a:t> </a:t>
            </a:r>
            <a:r>
              <a:rPr lang="sl-SI" altLang="en-GB" sz="1200" i="0" dirty="0" smtClean="0">
                <a:solidFill>
                  <a:srgbClr val="010307"/>
                </a:solidFill>
              </a:rPr>
              <a:t>/17</a:t>
            </a:r>
            <a:endParaRPr lang="en-US" altLang="en-GB" sz="1200" i="0" dirty="0">
              <a:solidFill>
                <a:srgbClr val="010307"/>
              </a:solidFill>
            </a:endParaRPr>
          </a:p>
        </p:txBody>
      </p:sp>
      <p:sp>
        <p:nvSpPr>
          <p:cNvPr id="1096" name="Line 72"/>
          <p:cNvSpPr>
            <a:spLocks noChangeShapeType="1"/>
          </p:cNvSpPr>
          <p:nvPr/>
        </p:nvSpPr>
        <p:spPr bwMode="auto">
          <a:xfrm flipV="1">
            <a:off x="0" y="6237288"/>
            <a:ext cx="9144000" cy="0"/>
          </a:xfrm>
          <a:prstGeom prst="line">
            <a:avLst/>
          </a:prstGeom>
          <a:noFill/>
          <a:ln w="12700">
            <a:solidFill>
              <a:srgbClr val="0067A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0067A6"/>
              </a:buClr>
              <a:buSzPct val="80000"/>
              <a:buFont typeface="Wingdings" pitchFamily="2" charset="2"/>
              <a:buChar char="n"/>
              <a:defRPr/>
            </a:pPr>
            <a:endParaRPr lang="sl-SI"/>
          </a:p>
        </p:txBody>
      </p:sp>
      <p:sp>
        <p:nvSpPr>
          <p:cNvPr id="1099" name="Line 75"/>
          <p:cNvSpPr>
            <a:spLocks noChangeShapeType="1"/>
          </p:cNvSpPr>
          <p:nvPr/>
        </p:nvSpPr>
        <p:spPr bwMode="auto">
          <a:xfrm flipV="1">
            <a:off x="-7938" y="765175"/>
            <a:ext cx="9144001" cy="0"/>
          </a:xfrm>
          <a:prstGeom prst="line">
            <a:avLst/>
          </a:prstGeom>
          <a:noFill/>
          <a:ln w="12700">
            <a:solidFill>
              <a:srgbClr val="0067A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0067A6"/>
              </a:buClr>
              <a:buSzPct val="80000"/>
              <a:buFont typeface="Wingdings" pitchFamily="2" charset="2"/>
              <a:buChar char="n"/>
              <a:defRPr/>
            </a:pPr>
            <a:endParaRPr lang="sl-SI"/>
          </a:p>
        </p:txBody>
      </p:sp>
      <p:sp>
        <p:nvSpPr>
          <p:cNvPr id="1082" name="Text Box 58"/>
          <p:cNvSpPr txBox="1">
            <a:spLocks noChangeArrowheads="1"/>
          </p:cNvSpPr>
          <p:nvPr/>
        </p:nvSpPr>
        <p:spPr bwMode="auto">
          <a:xfrm>
            <a:off x="1669312" y="6320869"/>
            <a:ext cx="5779239" cy="4704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00145" tIns="50073" rIns="100145" bIns="50073">
            <a:spAutoFit/>
          </a:bodyPr>
          <a:lstStyle/>
          <a:p>
            <a:pPr algn="ctr" rtl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l-SI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26. posvetovanje "KOMUNALNA ENERGETIKA / POWER ENGINEERING",</a:t>
            </a:r>
            <a:br>
              <a:rPr lang="sl-SI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sl-SI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Maribor, 2017</a:t>
            </a:r>
            <a:endParaRPr lang="en-GB" sz="1200" b="0" i="0" kern="1200" noProof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5602" name="AutoShape 2" descr="Rezultat iskanja slik za univerza v mariboru log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25604" name="AutoShape 4" descr="Rezultat iskanja slik za univerza v mariboru log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25606" name="AutoShape 6" descr="Rezultat iskanja slik za univerza v mariboru log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25607" name="Picture 7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57214" y="6193576"/>
            <a:ext cx="966786" cy="55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AutoShape 9" descr="Rezultat iskanja slik za društvo vzdr&amp;zcaron;evalcev slovenije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9" r:id="rId3"/>
    <p:sldLayoutId id="2147483685" r:id="rId4"/>
    <p:sldLayoutId id="2147483686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6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5" r:id="rId17"/>
    <p:sldLayoutId id="2147483707" r:id="rId1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7A6"/>
        </a:buClr>
        <a:buSzPct val="80000"/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7A6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7A6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79EC9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79EC9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79EC9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79EC9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79EC9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79EC9"/>
        </a:buClr>
        <a:buSzPct val="8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7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arko.lovrec@um.s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ov_dokument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0" y="372140"/>
            <a:ext cx="9144000" cy="1331137"/>
          </a:xfrm>
          <a:prstGeom prst="rect">
            <a:avLst/>
          </a:prstGeom>
          <a:solidFill>
            <a:srgbClr val="FF99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0" bIns="46800" numCol="1" rtlCol="0" anchor="b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tabLst/>
            </a:pPr>
            <a:endParaRPr kumimoji="0" lang="sl-SI" sz="2200" b="0" i="1" u="none" strike="noStrike" cap="none" normalizeH="0" baseline="0" smtClean="0">
              <a:ln>
                <a:noFill/>
              </a:ln>
              <a:solidFill>
                <a:srgbClr val="1F497D"/>
              </a:solidFill>
              <a:effectLst/>
              <a:latin typeface="Arial" charset="0"/>
            </a:endParaRPr>
          </a:p>
        </p:txBody>
      </p:sp>
      <p:sp>
        <p:nvSpPr>
          <p:cNvPr id="2053" name="Text Box 14"/>
          <p:cNvSpPr txBox="1">
            <a:spLocks noChangeArrowheads="1"/>
          </p:cNvSpPr>
          <p:nvPr/>
        </p:nvSpPr>
        <p:spPr bwMode="auto">
          <a:xfrm>
            <a:off x="334776" y="1891668"/>
            <a:ext cx="5268581" cy="37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145" tIns="50073" rIns="100145" bIns="50073">
            <a:spAutoFit/>
          </a:bodyPr>
          <a:lstStyle>
            <a:lvl1pPr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l-SI" altLang="en-GB" sz="1800" b="1" i="0" smtClean="0">
                <a:solidFill>
                  <a:srgbClr val="010307"/>
                </a:solidFill>
              </a:rPr>
              <a:t>Darko Lovrec, Vito Tič</a:t>
            </a:r>
            <a:endParaRPr lang="sl-SI" altLang="en-GB" sz="1800" b="1" i="0">
              <a:solidFill>
                <a:srgbClr val="010307"/>
              </a:solidFill>
            </a:endParaRPr>
          </a:p>
        </p:txBody>
      </p:sp>
      <p:sp>
        <p:nvSpPr>
          <p:cNvPr id="2054" name="Text Box 15"/>
          <p:cNvSpPr txBox="1">
            <a:spLocks noChangeArrowheads="1"/>
          </p:cNvSpPr>
          <p:nvPr/>
        </p:nvSpPr>
        <p:spPr bwMode="auto">
          <a:xfrm>
            <a:off x="330138" y="2276541"/>
            <a:ext cx="8535988" cy="56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145" tIns="50073" rIns="100145" bIns="50073">
            <a:spAutoFit/>
          </a:bodyPr>
          <a:lstStyle>
            <a:lvl1pPr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1pPr>
            <a:lvl2pPr marL="742950" indent="-28575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2pPr>
            <a:lvl3pPr marL="1143000" indent="-22860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3pPr>
            <a:lvl4pPr marL="1600200" indent="-22860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4pPr>
            <a:lvl5pPr marL="2057400" indent="-228600" defTabSz="1001713" eaLnBrk="0" hangingPunct="0">
              <a:defRPr sz="2200" i="1">
                <a:solidFill>
                  <a:schemeClr val="tx2"/>
                </a:solidFill>
                <a:latin typeface="Arial" charset="0"/>
              </a:defRPr>
            </a:lvl5pPr>
            <a:lvl6pPr marL="25146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6pPr>
            <a:lvl7pPr marL="29718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7pPr>
            <a:lvl8pPr marL="34290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8pPr>
            <a:lvl9pPr marL="3886200" indent="-228600" defTabSz="1001713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l-SI" altLang="en-GB" sz="1800" b="1" i="0" smtClean="0">
                <a:solidFill>
                  <a:srgbClr val="010307"/>
                </a:solidFill>
              </a:rPr>
              <a:t>Univerza v Mariboru, </a:t>
            </a:r>
            <a:r>
              <a:rPr lang="sl-SI" altLang="en-GB" sz="1600" b="1" i="0" smtClean="0">
                <a:solidFill>
                  <a:srgbClr val="010307"/>
                </a:solidFill>
              </a:rPr>
              <a:t>Fakulteta za strojništvo</a:t>
            </a:r>
            <a:r>
              <a:rPr lang="sl-SI" altLang="en-GB" sz="1800" b="1" i="0" smtClean="0">
                <a:solidFill>
                  <a:srgbClr val="010307"/>
                </a:solidFill>
              </a:rPr>
              <a:t>, Maribor</a:t>
            </a:r>
            <a:endParaRPr lang="sl-SI" altLang="en-GB" sz="1800" b="1" i="0" baseline="30000" smtClean="0">
              <a:solidFill>
                <a:srgbClr val="010307"/>
              </a:solidFill>
            </a:endParaRPr>
          </a:p>
          <a:p>
            <a:endParaRPr lang="sl-SI" altLang="en-GB" sz="1800" b="1" i="0" baseline="3000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55" name="Text Box 16"/>
          <p:cNvSpPr txBox="1">
            <a:spLocks noChangeArrowheads="1"/>
          </p:cNvSpPr>
          <p:nvPr/>
        </p:nvSpPr>
        <p:spPr bwMode="auto">
          <a:xfrm>
            <a:off x="0" y="816091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b">
            <a:spAutoFit/>
          </a:bodyPr>
          <a:lstStyle>
            <a:lvl1pPr eaLnBrk="0" hangingPunct="0">
              <a:defRPr sz="2200" i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2200" i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2200" i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2200" i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2200" i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i="0" dirty="0" smtClean="0">
                <a:solidFill>
                  <a:schemeClr val="tx1"/>
                </a:solidFill>
              </a:rPr>
              <a:t>Pomen poznavanja dejanskega stanja hidravličnega olja</a:t>
            </a:r>
            <a:br>
              <a:rPr lang="sl-SI" sz="2400" b="1" i="0" dirty="0" smtClean="0">
                <a:solidFill>
                  <a:schemeClr val="tx1"/>
                </a:solidFill>
              </a:rPr>
            </a:br>
            <a:r>
              <a:rPr lang="sl-SI" sz="2400" b="1" i="0" dirty="0" smtClean="0">
                <a:solidFill>
                  <a:schemeClr val="tx1"/>
                </a:solidFill>
              </a:rPr>
              <a:t>kot osnova za strateška odločanja</a:t>
            </a:r>
            <a:endParaRPr lang="sl-SI" sz="2400" b="1" i="0" cap="all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090" y="1848113"/>
            <a:ext cx="1143484" cy="5717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000" y="3334774"/>
            <a:ext cx="8640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800" b="1" i="0" smtClean="0">
                <a:solidFill>
                  <a:schemeClr val="tx1"/>
                </a:solidFill>
              </a:rPr>
              <a:t>Vsebina:</a:t>
            </a:r>
          </a:p>
          <a:p>
            <a:endParaRPr lang="sl-SI" sz="800" smtClean="0">
              <a:solidFill>
                <a:schemeClr val="tx1"/>
              </a:solidFill>
            </a:endParaRP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r>
              <a:rPr lang="sl-SI" sz="1800" b="1" i="0" smtClean="0">
                <a:solidFill>
                  <a:schemeClr val="tx1"/>
                </a:solidFill>
              </a:rPr>
              <a:t>Uvod – spreminjanje tekočine skozi čas</a:t>
            </a: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r>
              <a:rPr lang="sl-SI" sz="1800" b="1" i="0" smtClean="0">
                <a:solidFill>
                  <a:schemeClr val="tx1"/>
                </a:solidFill>
              </a:rPr>
              <a:t>Mehanizmi degradacije in vplivni faktorji</a:t>
            </a: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r>
              <a:rPr lang="sl-SI" sz="1800" b="1" i="0" smtClean="0">
                <a:solidFill>
                  <a:schemeClr val="tx1"/>
                </a:solidFill>
              </a:rPr>
              <a:t>Postopki pospešenega staranja olja</a:t>
            </a: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r>
              <a:rPr lang="sl-SI" sz="1800" b="1" i="0" smtClean="0">
                <a:solidFill>
                  <a:schemeClr val="tx1"/>
                </a:solidFill>
              </a:rPr>
              <a:t>Testiranje vzdržljivosti turbinskih olj</a:t>
            </a: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r>
              <a:rPr lang="sl-SI" sz="1800" b="1" i="0" smtClean="0">
                <a:solidFill>
                  <a:schemeClr val="tx1"/>
                </a:solidFill>
              </a:rPr>
              <a:t>Izbira olja na podlagi testov </a:t>
            </a: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r>
              <a:rPr lang="sl-SI" sz="1800" b="1" i="0" smtClean="0">
                <a:solidFill>
                  <a:schemeClr val="tx1"/>
                </a:solidFill>
              </a:rPr>
              <a:t>Sklep – Ostale možnosti uporabe metode</a:t>
            </a:r>
          </a:p>
          <a:p>
            <a:pPr marL="285750" indent="-285750">
              <a:buClr>
                <a:srgbClr val="006A8E"/>
              </a:buClr>
              <a:buFont typeface="Arial" panose="020B0604020202020204" pitchFamily="34" charset="0"/>
              <a:buChar char="•"/>
            </a:pPr>
            <a:endParaRPr lang="sl-SI" sz="1800" b="1" i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4728" y="2912063"/>
            <a:ext cx="5175486" cy="2870791"/>
          </a:xfrm>
          <a:prstGeom prst="rect">
            <a:avLst/>
          </a:prstGeom>
          <a:solidFill>
            <a:srgbClr val="FFFFFF">
              <a:alpha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0" bIns="46800" numCol="1" rtlCol="0" anchor="b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tabLst/>
            </a:pPr>
            <a:endParaRPr kumimoji="0" lang="sl-SI" sz="2200" b="0" i="1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8647" y="5741582"/>
            <a:ext cx="1649006" cy="938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368902" y="2434855"/>
            <a:ext cx="2473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altLang="en-GB" sz="1400" b="1" i="0" smtClean="0">
                <a:solidFill>
                  <a:srgbClr val="010307"/>
                </a:solidFill>
              </a:rPr>
              <a:t>L</a:t>
            </a:r>
            <a:r>
              <a:rPr lang="sl-SI" altLang="en-GB" sz="1200" b="1" i="0" smtClean="0">
                <a:solidFill>
                  <a:srgbClr val="010307"/>
                </a:solidFill>
              </a:rPr>
              <a:t>aboratorij za </a:t>
            </a:r>
            <a:r>
              <a:rPr lang="sl-SI" altLang="en-GB" sz="1400" b="1" i="0" smtClean="0">
                <a:solidFill>
                  <a:srgbClr val="010307"/>
                </a:solidFill>
              </a:rPr>
              <a:t>O</a:t>
            </a:r>
            <a:r>
              <a:rPr lang="sl-SI" altLang="en-GB" sz="1200" b="1" i="0" smtClean="0">
                <a:solidFill>
                  <a:srgbClr val="010307"/>
                </a:solidFill>
              </a:rPr>
              <a:t>ljno </a:t>
            </a:r>
            <a:r>
              <a:rPr lang="sl-SI" altLang="en-GB" sz="1400" b="1" i="0" smtClean="0">
                <a:solidFill>
                  <a:srgbClr val="010307"/>
                </a:solidFill>
              </a:rPr>
              <a:t>H</a:t>
            </a:r>
            <a:r>
              <a:rPr lang="sl-SI" altLang="en-GB" sz="1200" b="1" i="0" smtClean="0">
                <a:solidFill>
                  <a:srgbClr val="010307"/>
                </a:solidFill>
              </a:rPr>
              <a:t>idravliko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7829" y="820057"/>
            <a:ext cx="138211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smtClean="0"/>
              <a:t>viskoznost</a:t>
            </a:r>
            <a:endParaRPr lang="sl-SI" sz="2000" i="0" u="sn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 lab-analiz termičnih testov</a:t>
            </a:r>
            <a:endParaRPr lang="sl-SI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49354" y="1385228"/>
          <a:ext cx="4320037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220344" y="3765571"/>
          <a:ext cx="432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635315" y="1370914"/>
          <a:ext cx="4320000" cy="2751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/>
          <p:cNvSpPr/>
          <p:nvPr/>
        </p:nvSpPr>
        <p:spPr>
          <a:xfrm>
            <a:off x="1146628" y="1696981"/>
            <a:ext cx="79912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TO1</a:t>
            </a:r>
          </a:p>
        </p:txBody>
      </p:sp>
      <p:sp>
        <p:nvSpPr>
          <p:cNvPr id="9" name="Rectangle 8"/>
          <p:cNvSpPr/>
          <p:nvPr/>
        </p:nvSpPr>
        <p:spPr>
          <a:xfrm>
            <a:off x="1110342" y="3982982"/>
            <a:ext cx="803518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TO2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86400" y="1609896"/>
            <a:ext cx="740228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3998" y="4578068"/>
            <a:ext cx="3331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l-SI" sz="1800" i="0" dirty="0" smtClean="0"/>
              <a:t>Spreminjanje viskoznosti pri procesu termičnega staranja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 lab-analiz termičnih testov</a:t>
            </a:r>
            <a:endParaRPr lang="sl-SI" b="1" dirty="0">
              <a:solidFill>
                <a:srgbClr val="FF99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11484" y="4578068"/>
            <a:ext cx="3331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l-SI" sz="1800" i="0" dirty="0" smtClean="0"/>
              <a:t>Spreminjanje VI pri procesu termičnega staranja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278400" y="1412404"/>
          <a:ext cx="4320000" cy="2320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829" y="820057"/>
            <a:ext cx="225254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smtClean="0"/>
              <a:t>indeks viskoznosti</a:t>
            </a:r>
            <a:endParaRPr lang="sl-SI" sz="2000" i="0" u="sng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94515" y="3637858"/>
          <a:ext cx="43200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603657" y="1407887"/>
          <a:ext cx="4320000" cy="2331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/>
          <p:cNvSpPr/>
          <p:nvPr/>
        </p:nvSpPr>
        <p:spPr>
          <a:xfrm>
            <a:off x="1372613" y="2365989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37934" y="4602371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97282" y="2380166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287" y="-7938"/>
            <a:ext cx="8487455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 lab-analiz termičnih testov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4811484" y="4578068"/>
            <a:ext cx="3331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l-SI" sz="1800" i="0" dirty="0" smtClean="0"/>
              <a:t>Spreminjanje NŠ pri procesu termičnega staranja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7829" y="820057"/>
            <a:ext cx="272382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err="1" smtClean="0"/>
              <a:t>nevtralizacijsko</a:t>
            </a:r>
            <a:r>
              <a:rPr lang="sl-SI" sz="2000" i="0" u="sng" dirty="0" smtClean="0"/>
              <a:t> število</a:t>
            </a:r>
            <a:endParaRPr lang="sl-SI" sz="2000" i="0" u="sng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13665" y="1455536"/>
          <a:ext cx="4078497" cy="2234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326429" y="3585245"/>
          <a:ext cx="40788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666297" y="1499079"/>
          <a:ext cx="4078605" cy="2234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/>
          <p:cNvSpPr/>
          <p:nvPr/>
        </p:nvSpPr>
        <p:spPr>
          <a:xfrm>
            <a:off x="1361981" y="2015114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76157" y="4251496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35505" y="2029291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 lab-analiz termičnih testov</a:t>
            </a:r>
            <a:endParaRPr lang="sl-SI" b="1" dirty="0">
              <a:solidFill>
                <a:srgbClr val="FF99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11484" y="4578068"/>
            <a:ext cx="3331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l-SI" sz="1800" i="0" dirty="0" smtClean="0"/>
              <a:t>Spreminjanje FT-IR pri procesu termičnega staranja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829" y="820057"/>
            <a:ext cx="202517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smtClean="0"/>
              <a:t>FT-IR oksidacija</a:t>
            </a:r>
            <a:endParaRPr lang="sl-SI" sz="2000" i="0" u="sng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70568" y="1413500"/>
          <a:ext cx="3613150" cy="1940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369944" y="3585030"/>
          <a:ext cx="3708570" cy="23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536167" y="1335314"/>
          <a:ext cx="3751489" cy="2423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12"/>
          <p:cNvSpPr/>
          <p:nvPr/>
        </p:nvSpPr>
        <p:spPr>
          <a:xfrm>
            <a:off x="1457673" y="1940687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22994" y="4177069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82342" y="1954864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 OCM-analiz termičnih testov</a:t>
            </a:r>
            <a:endParaRPr lang="sl-SI" b="1" dirty="0">
              <a:solidFill>
                <a:srgbClr val="FF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7829" y="820057"/>
            <a:ext cx="309251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smtClean="0"/>
              <a:t>dielektrična konstanta DK</a:t>
            </a:r>
            <a:endParaRPr lang="sl-SI" sz="2000" i="0" u="sng" dirty="0"/>
          </a:p>
        </p:txBody>
      </p:sp>
      <p:sp>
        <p:nvSpPr>
          <p:cNvPr id="14" name="Rectangle 13"/>
          <p:cNvSpPr/>
          <p:nvPr/>
        </p:nvSpPr>
        <p:spPr>
          <a:xfrm>
            <a:off x="4811484" y="4578068"/>
            <a:ext cx="3331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l-SI" sz="1800" i="0" dirty="0" smtClean="0"/>
              <a:t>Spreminjanje DK pri procesu termičnega staranja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384226" y="1460714"/>
          <a:ext cx="3992233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442200" y="3710429"/>
          <a:ext cx="39924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/>
        </p:nvGraphicFramePr>
        <p:xfrm>
          <a:off x="4696000" y="1504625"/>
          <a:ext cx="3990172" cy="2719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"/>
          <p:cNvSpPr/>
          <p:nvPr/>
        </p:nvSpPr>
        <p:spPr>
          <a:xfrm>
            <a:off x="1415143" y="1802464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80464" y="4038846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39812" y="1816641"/>
            <a:ext cx="69010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 lab-analiz termičnih testov </a:t>
            </a:r>
            <a:r>
              <a:rPr lang="sl-SI" sz="2000" b="1" dirty="0" smtClean="0">
                <a:solidFill>
                  <a:srgbClr val="FF9900"/>
                </a:solidFill>
              </a:rPr>
              <a:t>– neposredna primerjava</a:t>
            </a:r>
            <a:endParaRPr lang="sl-SI" sz="2000" b="1" dirty="0">
              <a:solidFill>
                <a:srgbClr val="FF9900"/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419758" y="812801"/>
          <a:ext cx="3911793" cy="2555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624223" y="840324"/>
          <a:ext cx="3914334" cy="256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214366" y="3327991"/>
          <a:ext cx="4144983" cy="2515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403330" y="3338623"/>
          <a:ext cx="4134614" cy="2439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>
            <a:off x="3785191" y="6018027"/>
            <a:ext cx="372139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575544" y="6032204"/>
            <a:ext cx="372139" cy="0"/>
          </a:xfrm>
          <a:prstGeom prst="line">
            <a:avLst/>
          </a:prstGeom>
          <a:noFill/>
          <a:ln w="28575" cap="flat" cmpd="sng" algn="ctr">
            <a:solidFill>
              <a:srgbClr val="339966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372987" y="6042837"/>
            <a:ext cx="372139" cy="0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3616082" y="5582092"/>
            <a:ext cx="65820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17069" y="5585637"/>
            <a:ext cx="65820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93245" y="5585636"/>
            <a:ext cx="65820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l-SI" sz="1600" i="0" dirty="0" smtClean="0"/>
              <a:t>TO3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Rezultati</a:t>
            </a:r>
            <a:endParaRPr lang="sl-SI" dirty="0"/>
          </a:p>
        </p:txBody>
      </p:sp>
      <p:sp>
        <p:nvSpPr>
          <p:cNvPr id="3" name="Rectangle 2"/>
          <p:cNvSpPr/>
          <p:nvPr/>
        </p:nvSpPr>
        <p:spPr>
          <a:xfrm>
            <a:off x="346227" y="905785"/>
            <a:ext cx="2239716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sl-SI" i="0" u="sng" dirty="0" smtClean="0"/>
              <a:t>Dejstva in sklep:</a:t>
            </a:r>
            <a:endParaRPr lang="sl-SI" i="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798287" y="1640113"/>
            <a:ext cx="7721600" cy="17851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l-SI" i="0" dirty="0" smtClean="0">
                <a:solidFill>
                  <a:schemeClr val="tx1"/>
                </a:solidFill>
              </a:rPr>
              <a:t>Vsako vrsto turbinskega olja je priporočljivo (=nujno) pred vgradnjo v sistem testirati in ugotoviti njegov vzorec spreminjanja fiz-kem in OCM veličin!</a:t>
            </a:r>
            <a:br>
              <a:rPr lang="sl-SI" i="0" dirty="0" smtClean="0">
                <a:solidFill>
                  <a:schemeClr val="tx1"/>
                </a:solidFill>
              </a:rPr>
            </a:br>
            <a:r>
              <a:rPr lang="sl-SI" i="0" dirty="0" smtClean="0">
                <a:solidFill>
                  <a:schemeClr val="tx1"/>
                </a:solidFill>
              </a:rPr>
              <a:t>To je še posebej smiselno v primeru velikih količin.</a:t>
            </a:r>
            <a:br>
              <a:rPr lang="sl-SI" i="0" dirty="0" smtClean="0">
                <a:solidFill>
                  <a:schemeClr val="tx1"/>
                </a:solidFill>
              </a:rPr>
            </a:br>
            <a:r>
              <a:rPr lang="sl-SI" i="0" dirty="0" smtClean="0">
                <a:solidFill>
                  <a:schemeClr val="tx1"/>
                </a:solidFill>
              </a:rPr>
              <a:t>Odločitev o izbiri tako temelji na rezultatih testov! </a:t>
            </a:r>
            <a:endParaRPr lang="sl-SI" i="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32" y="3983496"/>
            <a:ext cx="7721600" cy="19389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l-SI" sz="2000" i="0" u="sng" dirty="0" smtClean="0">
                <a:solidFill>
                  <a:schemeClr val="tx1"/>
                </a:solidFill>
              </a:rPr>
              <a:t>Postopek glede testiranja olja: </a:t>
            </a:r>
          </a:p>
          <a:p>
            <a:pPr>
              <a:buNone/>
            </a:pPr>
            <a:r>
              <a:rPr lang="sl-SI" sz="2000" i="0" dirty="0" smtClean="0">
                <a:solidFill>
                  <a:schemeClr val="tx1"/>
                </a:solidFill>
              </a:rPr>
              <a:t>- opraviti analizo svežega olja,</a:t>
            </a:r>
            <a:br>
              <a:rPr lang="sl-SI" sz="2000" i="0" dirty="0" smtClean="0">
                <a:solidFill>
                  <a:schemeClr val="tx1"/>
                </a:solidFill>
              </a:rPr>
            </a:br>
            <a:r>
              <a:rPr lang="sl-SI" sz="2000" i="0" smtClean="0">
                <a:solidFill>
                  <a:schemeClr val="tx1"/>
                </a:solidFill>
              </a:rPr>
              <a:t>- vzorec olja </a:t>
            </a:r>
            <a:r>
              <a:rPr lang="sl-SI" sz="2000" i="0" dirty="0" smtClean="0">
                <a:solidFill>
                  <a:schemeClr val="tx1"/>
                </a:solidFill>
              </a:rPr>
              <a:t>testirati po termičnem postopku,</a:t>
            </a:r>
          </a:p>
          <a:p>
            <a:pPr>
              <a:buNone/>
            </a:pPr>
            <a:r>
              <a:rPr lang="sl-SI" sz="2000" i="0" dirty="0" smtClean="0">
                <a:solidFill>
                  <a:schemeClr val="tx1"/>
                </a:solidFill>
              </a:rPr>
              <a:t>- izvesti meritve fiz-kem in OCM lastnosti testiranih vzorcev,</a:t>
            </a:r>
          </a:p>
          <a:p>
            <a:pPr>
              <a:buNone/>
            </a:pPr>
            <a:r>
              <a:rPr lang="sl-SI" sz="2000" i="0" dirty="0" smtClean="0">
                <a:solidFill>
                  <a:schemeClr val="tx1"/>
                </a:solidFill>
              </a:rPr>
              <a:t>- na podlagi priporočil in rezultatov testa podati meje </a:t>
            </a:r>
            <a:br>
              <a:rPr lang="sl-SI" sz="2000" i="0" dirty="0" smtClean="0">
                <a:solidFill>
                  <a:schemeClr val="tx1"/>
                </a:solidFill>
              </a:rPr>
            </a:br>
            <a:r>
              <a:rPr lang="sl-SI" sz="2000" i="0" dirty="0" smtClean="0">
                <a:solidFill>
                  <a:schemeClr val="tx1"/>
                </a:solidFill>
              </a:rPr>
              <a:t>  degradacije olja …. in se odločiti.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701750" y="1541721"/>
            <a:ext cx="76341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sl-SI" sz="3600" b="1" i="0" dirty="0" smtClean="0">
                <a:solidFill>
                  <a:srgbClr val="FF9900"/>
                </a:solidFill>
              </a:rPr>
              <a:t>Zahvaljujem se vam za pozornost</a:t>
            </a:r>
            <a:r>
              <a:rPr lang="en-GB" sz="3600" b="1" i="0" dirty="0" smtClean="0">
                <a:solidFill>
                  <a:srgbClr val="FF9900"/>
                </a:solidFill>
              </a:rPr>
              <a:t>!</a:t>
            </a:r>
          </a:p>
          <a:p>
            <a:pPr algn="ctr">
              <a:buNone/>
            </a:pPr>
            <a:endParaRPr lang="en-GB" sz="2000" b="1" i="0" dirty="0" smtClean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21902" y="2645275"/>
            <a:ext cx="4466287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sl-SI" sz="2400" i="0" dirty="0" smtClean="0">
                <a:solidFill>
                  <a:schemeClr val="tx1"/>
                </a:solidFill>
              </a:rPr>
              <a:t>Kontakt za nadaljnja vprašanja</a:t>
            </a:r>
            <a:r>
              <a:rPr lang="en-GB" sz="2400" i="0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spcBef>
                <a:spcPts val="600"/>
              </a:spcBef>
              <a:buNone/>
            </a:pPr>
            <a:r>
              <a:rPr lang="en-GB" sz="2400" i="0" dirty="0" smtClean="0">
                <a:solidFill>
                  <a:schemeClr val="tx1"/>
                </a:solidFill>
                <a:hlinkClick r:id="rId3"/>
              </a:rPr>
              <a:t>darko.lovrec@um.si</a:t>
            </a:r>
            <a:endParaRPr lang="en-GB" sz="2400" i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Uvod in osnovni cilji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35081" y="1701211"/>
            <a:ext cx="6233822" cy="333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/>
          <a:lstStyle>
            <a:defPPr>
              <a:defRPr lang="de-DE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sl-SI" sz="1800" b="1" i="0" dirty="0" smtClean="0">
                <a:solidFill>
                  <a:schemeClr val="tx1"/>
                </a:solidFill>
              </a:rPr>
              <a:t>  prepoznati osnovne lastnosti fizikalno-kemične </a:t>
            </a:r>
            <a:br>
              <a:rPr lang="sl-SI" sz="1800" b="1" i="0" dirty="0" smtClean="0">
                <a:solidFill>
                  <a:schemeClr val="tx1"/>
                </a:solidFill>
              </a:rPr>
            </a:br>
            <a:r>
              <a:rPr lang="sl-SI" sz="1800" b="1" i="0" dirty="0" smtClean="0">
                <a:solidFill>
                  <a:schemeClr val="tx1"/>
                </a:solidFill>
              </a:rPr>
              <a:t>    lastnosti  treh različnih </a:t>
            </a:r>
            <a:r>
              <a:rPr lang="sl-SI" sz="1800" b="1" i="0" dirty="0" smtClean="0">
                <a:solidFill>
                  <a:schemeClr val="tx1"/>
                </a:solidFill>
              </a:rPr>
              <a:t>hidravličnih</a:t>
            </a:r>
            <a:r>
              <a:rPr lang="sl-SI" sz="1800" b="1" i="0" dirty="0" smtClean="0">
                <a:solidFill>
                  <a:schemeClr val="tx1"/>
                </a:solidFill>
              </a:rPr>
              <a:t>, turbinskih olj</a:t>
            </a:r>
            <a:br>
              <a:rPr lang="sl-SI" sz="1800" b="1" i="0" dirty="0" smtClean="0">
                <a:solidFill>
                  <a:schemeClr val="tx1"/>
                </a:solidFill>
              </a:rPr>
            </a:br>
            <a:r>
              <a:rPr lang="sl-SI" sz="1800" b="1" i="0" dirty="0" smtClean="0">
                <a:solidFill>
                  <a:schemeClr val="tx1"/>
                </a:solidFill>
              </a:rPr>
              <a:t>   TO1, TO2, TO3,</a:t>
            </a:r>
          </a:p>
          <a:p>
            <a:endParaRPr lang="sl-SI" sz="1800" b="1" i="0" dirty="0" smtClean="0">
              <a:solidFill>
                <a:schemeClr val="tx1"/>
              </a:solidFill>
            </a:endParaRPr>
          </a:p>
          <a:p>
            <a:r>
              <a:rPr lang="sl-SI" sz="1800" b="1" i="0" dirty="0" smtClean="0">
                <a:solidFill>
                  <a:schemeClr val="tx1"/>
                </a:solidFill>
              </a:rPr>
              <a:t>  podajanje ocene trenutnega stanja turbinskega olja,</a:t>
            </a:r>
          </a:p>
          <a:p>
            <a:endParaRPr lang="sl-SI" sz="1800" b="1" i="0" dirty="0" smtClean="0">
              <a:solidFill>
                <a:schemeClr val="tx1"/>
              </a:solidFill>
            </a:endParaRPr>
          </a:p>
          <a:p>
            <a:r>
              <a:rPr lang="sl-SI" sz="1800" b="1" i="0" dirty="0" smtClean="0">
                <a:solidFill>
                  <a:schemeClr val="tx1"/>
                </a:solidFill>
              </a:rPr>
              <a:t>  določanje preostale uporabne dobe turbinskega olja,</a:t>
            </a:r>
          </a:p>
          <a:p>
            <a:endParaRPr lang="sl-SI" sz="1800" b="1" i="0" dirty="0" smtClean="0">
              <a:solidFill>
                <a:schemeClr val="tx1"/>
              </a:solidFill>
            </a:endParaRPr>
          </a:p>
          <a:p>
            <a:r>
              <a:rPr lang="sl-SI" sz="1800" i="0" dirty="0" smtClean="0">
                <a:solidFill>
                  <a:schemeClr val="tx1"/>
                </a:solidFill>
              </a:rPr>
              <a:t>  </a:t>
            </a:r>
            <a:r>
              <a:rPr lang="sl-SI" sz="1800" b="1" i="0" dirty="0" smtClean="0">
                <a:solidFill>
                  <a:schemeClr val="tx1"/>
                </a:solidFill>
              </a:rPr>
              <a:t>primerjati “vzdržljivost” različnih turbinskih olj.</a:t>
            </a:r>
            <a:endParaRPr lang="sl-SI" sz="1800" i="0" dirty="0" smtClean="0">
              <a:solidFill>
                <a:schemeClr val="tx1"/>
              </a:solidFill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6432698" y="1969322"/>
            <a:ext cx="2711302" cy="2859086"/>
          </a:xfrm>
          <a:prstGeom prst="rect">
            <a:avLst/>
          </a:prstGeom>
          <a:solidFill>
            <a:srgbClr val="DDDDDD"/>
          </a:solidFill>
          <a:ln w="28575">
            <a:solidFill>
              <a:srgbClr val="DDDDDD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vzdrževalni cikel </a:t>
            </a:r>
            <a:r>
              <a:rPr lang="en-US" sz="1600" b="1" i="0" dirty="0" smtClean="0">
                <a:solidFill>
                  <a:srgbClr val="00B050"/>
                </a:solidFill>
                <a:sym typeface="Wingdings" pitchFamily="2" charset="2"/>
              </a:rPr>
              <a:t></a:t>
            </a:r>
            <a:endParaRPr lang="en-US" sz="1600" b="1" i="0" dirty="0">
              <a:solidFill>
                <a:srgbClr val="00B050"/>
              </a:solidFill>
            </a:endParaRPr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>
                <a:solidFill>
                  <a:schemeClr val="tx1"/>
                </a:solidFill>
              </a:rPr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zanesljivost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>
                <a:solidFill>
                  <a:srgbClr val="00B050"/>
                </a:solidFill>
                <a:sym typeface="Wingdings" pitchFamily="2" charset="2"/>
              </a:rPr>
              <a:t></a:t>
            </a:r>
            <a:endParaRPr lang="en-US" sz="1600" b="1" i="0" dirty="0">
              <a:solidFill>
                <a:srgbClr val="00B050"/>
              </a:solidFill>
            </a:endParaRPr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>
                <a:solidFill>
                  <a:schemeClr val="tx1"/>
                </a:solidFill>
              </a:rPr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zastoji proizvodnje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>
                <a:solidFill>
                  <a:srgbClr val="FF3300"/>
                </a:solidFill>
                <a:sym typeface="Wingdings" pitchFamily="2" charset="2"/>
              </a:rPr>
              <a:t></a:t>
            </a:r>
            <a:endParaRPr lang="en-US" sz="1600" b="1" i="0" dirty="0"/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>
                <a:solidFill>
                  <a:schemeClr val="tx1"/>
                </a:solidFill>
              </a:rPr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odpoved stroja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>
                <a:solidFill>
                  <a:srgbClr val="FF3300"/>
                </a:solidFill>
                <a:sym typeface="Wingdings" pitchFamily="2" charset="2"/>
              </a:rPr>
              <a:t></a:t>
            </a:r>
            <a:endParaRPr lang="en-US" sz="1600" b="1" i="0" dirty="0"/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>
                <a:solidFill>
                  <a:schemeClr val="tx1"/>
                </a:solidFill>
              </a:rPr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stroški odvoza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>
                <a:solidFill>
                  <a:srgbClr val="FF3300"/>
                </a:solidFill>
                <a:sym typeface="Wingdings" pitchFamily="2" charset="2"/>
              </a:rPr>
              <a:t></a:t>
            </a:r>
            <a:endParaRPr lang="en-US" sz="1600" b="1" i="0" dirty="0"/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/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stroški skladiščenja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>
                <a:solidFill>
                  <a:srgbClr val="FF3300"/>
                </a:solidFill>
                <a:sym typeface="Wingdings" pitchFamily="2" charset="2"/>
              </a:rPr>
              <a:t></a:t>
            </a:r>
            <a:endParaRPr lang="en-US" sz="1600" b="1" i="0" dirty="0"/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>
                <a:solidFill>
                  <a:schemeClr val="tx1"/>
                </a:solidFill>
              </a:rPr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poraba olja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 smtClean="0">
                <a:solidFill>
                  <a:srgbClr val="FF3300"/>
                </a:solidFill>
                <a:sym typeface="Wingdings" pitchFamily="2" charset="2"/>
              </a:rPr>
              <a:t></a:t>
            </a:r>
            <a:endParaRPr lang="en-US" sz="1600" b="1" i="0" dirty="0"/>
          </a:p>
          <a:p>
            <a:pPr algn="ctr" eaLnBrk="0" hangingPunct="0">
              <a:lnSpc>
                <a:spcPct val="120000"/>
              </a:lnSpc>
              <a:buNone/>
            </a:pPr>
            <a:r>
              <a:rPr lang="en-US" sz="1600" b="1" i="0" dirty="0"/>
              <a:t> </a:t>
            </a:r>
            <a:r>
              <a:rPr lang="sl-SI" sz="1600" b="1" i="0" dirty="0" smtClean="0">
                <a:solidFill>
                  <a:schemeClr val="tx1"/>
                </a:solidFill>
              </a:rPr>
              <a:t>odzivni čas</a:t>
            </a:r>
            <a:r>
              <a:rPr lang="en-US" sz="1600" b="1" i="0" dirty="0" smtClean="0">
                <a:solidFill>
                  <a:schemeClr val="tx1"/>
                </a:solidFill>
              </a:rPr>
              <a:t> </a:t>
            </a:r>
            <a:r>
              <a:rPr lang="en-US" sz="1600" b="1" i="0" dirty="0">
                <a:solidFill>
                  <a:srgbClr val="FF3300"/>
                </a:solidFill>
                <a:sym typeface="Wingdings" pitchFamily="2" charset="2"/>
              </a:rPr>
              <a:t></a:t>
            </a:r>
            <a:endParaRPr lang="en-US" sz="1600" b="1" i="0" dirty="0">
              <a:solidFill>
                <a:schemeClr val="accent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8407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Spremljanje </a:t>
            </a:r>
            <a:r>
              <a:rPr lang="sl-SI" b="1" dirty="0">
                <a:solidFill>
                  <a:srgbClr val="FF9900"/>
                </a:solidFill>
              </a:rPr>
              <a:t>stanja hidravličnih </a:t>
            </a:r>
            <a:r>
              <a:rPr lang="sl-SI" b="1" dirty="0" smtClean="0">
                <a:solidFill>
                  <a:srgbClr val="FF9900"/>
                </a:solidFill>
              </a:rPr>
              <a:t>olj</a:t>
            </a:r>
            <a:endParaRPr lang="en-US" b="1" dirty="0">
              <a:solidFill>
                <a:srgbClr val="FF9900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9934" y="835364"/>
            <a:ext cx="4468816" cy="539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/>
          <a:lstStyle>
            <a:defPPr>
              <a:defRPr lang="de-DE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spcAft>
                <a:spcPct val="30000"/>
              </a:spcAft>
              <a:buNone/>
            </a:pPr>
            <a:endParaRPr lang="sl-SI" sz="1800" i="0" dirty="0" smtClean="0">
              <a:solidFill>
                <a:schemeClr val="tx1"/>
              </a:solidFill>
            </a:endParaRPr>
          </a:p>
        </p:txBody>
      </p:sp>
      <p:pic>
        <p:nvPicPr>
          <p:cNvPr id="15" name="Picture 14" descr="Description: D:\OLMA\Gradivo - naše\Prispevki na konf\FT 2011\slike\Slika vplivi na olj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982459"/>
            <a:ext cx="3666123" cy="2589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Pojav_skod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51" y="978239"/>
            <a:ext cx="4838700" cy="2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234"/>
          <a:stretch/>
        </p:blipFill>
        <p:spPr bwMode="auto">
          <a:xfrm>
            <a:off x="102508" y="4107543"/>
            <a:ext cx="9041492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2988715" y="4885967"/>
            <a:ext cx="448326" cy="440775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0" bIns="46800" numCol="1" rtlCol="0" anchor="b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tabLst/>
            </a:pPr>
            <a:endParaRPr kumimoji="0" lang="sl-SI" sz="2200" b="0" i="1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8192086" y="4907740"/>
            <a:ext cx="448326" cy="440775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0" bIns="46800" numCol="1" rtlCol="0" anchor="b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tabLst/>
            </a:pPr>
            <a:endParaRPr kumimoji="0" lang="sl-SI" sz="2200" b="0" i="1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6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-7938"/>
            <a:ext cx="8461633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Mehanizmi sprememb fizikalno-kemičnih lastnosti </a:t>
            </a:r>
            <a:r>
              <a:rPr lang="sl-SI" sz="2000" b="1" dirty="0" smtClean="0">
                <a:solidFill>
                  <a:srgbClr val="FF9900"/>
                </a:solidFill>
              </a:rPr>
              <a:t>turbinskih olj</a:t>
            </a:r>
            <a:endParaRPr lang="sl-SI" sz="2000" b="1" dirty="0">
              <a:solidFill>
                <a:srgbClr val="FF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58" y="957942"/>
            <a:ext cx="315182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smtClean="0">
                <a:solidFill>
                  <a:schemeClr val="tx1"/>
                </a:solidFill>
              </a:rPr>
              <a:t>Pospeševalci staranja olja</a:t>
            </a:r>
            <a:endParaRPr lang="sl-SI" sz="2000" i="0" u="sng" dirty="0">
              <a:solidFill>
                <a:schemeClr val="tx1"/>
              </a:solidFill>
            </a:endParaRPr>
          </a:p>
        </p:txBody>
      </p:sp>
      <p:pic>
        <p:nvPicPr>
          <p:cNvPr id="6" name="Picture 5" descr="Description: D:\OLMA\Gradivo - naše\Prispevki na konf\FT 2011\slike\Slika vplivi na olj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890" y="779260"/>
            <a:ext cx="4412796" cy="29509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181732" y="3016264"/>
            <a:ext cx="2256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l-SI" sz="1800" i="0" dirty="0" smtClean="0">
                <a:solidFill>
                  <a:schemeClr val="tx1"/>
                </a:solidFill>
              </a:rPr>
              <a:t>Katalitični učinek na oksidacijo olja: </a:t>
            </a:r>
            <a:endParaRPr lang="sl-SI" sz="1800" i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0399" y="1132114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1600" b="1" i="0" dirty="0" smtClean="0">
                <a:solidFill>
                  <a:schemeClr val="tx1"/>
                </a:solidFill>
              </a:rPr>
              <a:t>+ kovine:</a:t>
            </a:r>
          </a:p>
          <a:p>
            <a:pPr>
              <a:buNone/>
            </a:pPr>
            <a:r>
              <a:rPr lang="sl-SI" sz="1600" b="1" i="0" dirty="0" smtClean="0">
                <a:solidFill>
                  <a:schemeClr val="tx1"/>
                </a:solidFill>
              </a:rPr>
              <a:t>   Fe, </a:t>
            </a:r>
            <a:r>
              <a:rPr lang="sl-SI" sz="1600" b="1" i="0" dirty="0" err="1" smtClean="0">
                <a:solidFill>
                  <a:schemeClr val="tx1"/>
                </a:solidFill>
              </a:rPr>
              <a:t>Cu</a:t>
            </a:r>
            <a:r>
              <a:rPr lang="sl-SI" sz="1600" b="1" i="0" dirty="0" smtClean="0">
                <a:solidFill>
                  <a:schemeClr val="tx1"/>
                </a:solidFill>
              </a:rPr>
              <a:t>, ..</a:t>
            </a:r>
            <a:endParaRPr lang="sl-SI" sz="1600" b="1" i="0" dirty="0">
              <a:solidFill>
                <a:schemeClr val="tx1"/>
              </a:solidFill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25930" y="3817421"/>
          <a:ext cx="8101012" cy="243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Document" r:id="rId5" imgW="6249061" imgH="1887606" progId="Word.Document.12">
                  <p:embed/>
                </p:oleObj>
              </mc:Choice>
              <mc:Fallback>
                <p:oleObj name="Document" r:id="rId5" imgW="6249061" imgH="188760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930" y="3817421"/>
                        <a:ext cx="8101012" cy="243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Test sprememb fizikalno-kemičnih lastnosti </a:t>
            </a:r>
            <a:r>
              <a:rPr lang="sl-SI" sz="2000" b="1" dirty="0" smtClean="0">
                <a:solidFill>
                  <a:srgbClr val="FF9900"/>
                </a:solidFill>
              </a:rPr>
              <a:t>turbinskih olj</a:t>
            </a:r>
            <a:endParaRPr lang="sl-SI" sz="2000" b="1" dirty="0">
              <a:solidFill>
                <a:srgbClr val="FF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207" y="1267298"/>
            <a:ext cx="8142515" cy="166199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l-SI" b="1" i="0" dirty="0" smtClean="0">
                <a:solidFill>
                  <a:schemeClr val="tx1"/>
                </a:solidFill>
              </a:rPr>
              <a:t>Testi z mehanskim obremenjevanjem:</a:t>
            </a:r>
          </a:p>
          <a:p>
            <a:pPr>
              <a:buNone/>
            </a:pPr>
            <a:r>
              <a:rPr lang="sl-SI" sz="2000" i="0" dirty="0" err="1" smtClean="0">
                <a:solidFill>
                  <a:schemeClr val="tx1"/>
                </a:solidFill>
              </a:rPr>
              <a:t>Vickers</a:t>
            </a:r>
            <a:r>
              <a:rPr lang="sl-SI" sz="2000" i="0" dirty="0" smtClean="0">
                <a:solidFill>
                  <a:schemeClr val="tx1"/>
                </a:solidFill>
              </a:rPr>
              <a:t>,  </a:t>
            </a:r>
            <a:r>
              <a:rPr lang="sl-SI" sz="2000" i="0" dirty="0" err="1" smtClean="0">
                <a:solidFill>
                  <a:schemeClr val="tx1"/>
                </a:solidFill>
              </a:rPr>
              <a:t>Denison</a:t>
            </a:r>
            <a:r>
              <a:rPr lang="sl-SI" sz="2000" i="0" dirty="0" smtClean="0">
                <a:solidFill>
                  <a:schemeClr val="tx1"/>
                </a:solidFill>
              </a:rPr>
              <a:t>, </a:t>
            </a:r>
            <a:r>
              <a:rPr lang="sl-SI" sz="2000" i="0" dirty="0" err="1" smtClean="0">
                <a:solidFill>
                  <a:schemeClr val="tx1"/>
                </a:solidFill>
              </a:rPr>
              <a:t>Sundstrand</a:t>
            </a:r>
            <a:r>
              <a:rPr lang="sl-SI" sz="2000" i="0" dirty="0" smtClean="0">
                <a:solidFill>
                  <a:schemeClr val="tx1"/>
                </a:solidFill>
              </a:rPr>
              <a:t>, FZG, </a:t>
            </a:r>
            <a:r>
              <a:rPr lang="sl-SI" sz="2000" i="0" dirty="0" err="1" smtClean="0">
                <a:solidFill>
                  <a:schemeClr val="tx1"/>
                </a:solidFill>
              </a:rPr>
              <a:t>Komatsu</a:t>
            </a:r>
            <a:r>
              <a:rPr lang="sl-SI" sz="2000" i="0" dirty="0" smtClean="0">
                <a:solidFill>
                  <a:schemeClr val="tx1"/>
                </a:solidFill>
              </a:rPr>
              <a:t>, …</a:t>
            </a:r>
            <a:br>
              <a:rPr lang="sl-SI" sz="2000" i="0" dirty="0" smtClean="0">
                <a:solidFill>
                  <a:schemeClr val="tx1"/>
                </a:solidFill>
              </a:rPr>
            </a:br>
            <a:r>
              <a:rPr lang="sl-SI" sz="2000" i="0" dirty="0" smtClean="0">
                <a:solidFill>
                  <a:schemeClr val="tx1"/>
                </a:solidFill>
              </a:rPr>
              <a:t>neprekinjeno delovanje, visok in/ali spreminjajoč se tlak, povišana temperatura (cca 90 </a:t>
            </a:r>
            <a:r>
              <a:rPr lang="sl-SI" sz="2000" i="0" baseline="30000" dirty="0" err="1" smtClean="0">
                <a:solidFill>
                  <a:schemeClr val="tx1"/>
                </a:solidFill>
              </a:rPr>
              <a:t>o</a:t>
            </a:r>
            <a:r>
              <a:rPr lang="sl-SI" sz="2000" i="0" dirty="0" err="1" smtClean="0">
                <a:solidFill>
                  <a:schemeClr val="tx1"/>
                </a:solidFill>
              </a:rPr>
              <a:t>C</a:t>
            </a:r>
            <a:r>
              <a:rPr lang="sl-SI" sz="2000" i="0" dirty="0" smtClean="0">
                <a:solidFill>
                  <a:schemeClr val="tx1"/>
                </a:solidFill>
              </a:rPr>
              <a:t>), dodajanje vode, … (</a:t>
            </a:r>
            <a:r>
              <a:rPr lang="sl-SI" sz="2000" i="0" dirty="0" smtClean="0">
                <a:solidFill>
                  <a:srgbClr val="00B050"/>
                </a:solidFill>
              </a:rPr>
              <a:t>blizu realnim razmeram</a:t>
            </a:r>
            <a:r>
              <a:rPr lang="sl-SI" sz="2000" i="0" dirty="0" smtClean="0">
                <a:solidFill>
                  <a:schemeClr val="tx1"/>
                </a:solidFill>
              </a:rPr>
              <a:t>, </a:t>
            </a:r>
            <a:r>
              <a:rPr lang="sl-SI" sz="2000" i="0" dirty="0" smtClean="0">
                <a:solidFill>
                  <a:srgbClr val="FF0000"/>
                </a:solidFill>
              </a:rPr>
              <a:t>dolgotrajni, dragi, hrupni, … bolj primerni za komponente kot za olja</a:t>
            </a:r>
            <a:r>
              <a:rPr lang="sl-SI" sz="2000" i="0" dirty="0" smtClean="0">
                <a:solidFill>
                  <a:schemeClr val="tx1"/>
                </a:solidFill>
              </a:rPr>
              <a:t>,)</a:t>
            </a:r>
            <a:endParaRPr lang="sl-SI" sz="2000" i="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109" y="3504018"/>
            <a:ext cx="8092221" cy="166199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l-SI" b="1" i="0" dirty="0" smtClean="0">
                <a:solidFill>
                  <a:schemeClr val="tx1"/>
                </a:solidFill>
              </a:rPr>
              <a:t>Testi s termičnim obremenjevanjem:</a:t>
            </a:r>
          </a:p>
          <a:p>
            <a:pPr>
              <a:buNone/>
            </a:pPr>
            <a:r>
              <a:rPr lang="sl-SI" sz="2000" i="0" dirty="0" smtClean="0">
                <a:solidFill>
                  <a:schemeClr val="tx1"/>
                </a:solidFill>
              </a:rPr>
              <a:t>TOST, RPVOT, PDSC, UOT, …</a:t>
            </a:r>
          </a:p>
          <a:p>
            <a:pPr>
              <a:buNone/>
            </a:pPr>
            <a:r>
              <a:rPr lang="sl-SI" sz="2000" i="0" dirty="0" smtClean="0">
                <a:solidFill>
                  <a:schemeClr val="tx1"/>
                </a:solidFill>
              </a:rPr>
              <a:t>povišana temperatura (95+ </a:t>
            </a:r>
            <a:r>
              <a:rPr lang="sl-SI" sz="2000" i="0" baseline="30000" dirty="0" err="1" smtClean="0">
                <a:solidFill>
                  <a:schemeClr val="tx1"/>
                </a:solidFill>
              </a:rPr>
              <a:t>o</a:t>
            </a:r>
            <a:r>
              <a:rPr lang="sl-SI" sz="2000" i="0" dirty="0" err="1" smtClean="0">
                <a:solidFill>
                  <a:schemeClr val="tx1"/>
                </a:solidFill>
              </a:rPr>
              <a:t>C</a:t>
            </a:r>
            <a:r>
              <a:rPr lang="sl-SI" sz="2000" i="0" dirty="0" smtClean="0">
                <a:solidFill>
                  <a:schemeClr val="tx1"/>
                </a:solidFill>
              </a:rPr>
              <a:t>: 95, 135, 150, 155, 180), vpihovanje zraka ali O</a:t>
            </a:r>
            <a:r>
              <a:rPr lang="sl-SI" sz="2000" i="0" baseline="-25000" dirty="0" smtClean="0">
                <a:solidFill>
                  <a:schemeClr val="tx1"/>
                </a:solidFill>
              </a:rPr>
              <a:t>2</a:t>
            </a:r>
            <a:r>
              <a:rPr lang="sl-SI" sz="2000" i="0" dirty="0" smtClean="0">
                <a:solidFill>
                  <a:schemeClr val="tx1"/>
                </a:solidFill>
              </a:rPr>
              <a:t>, prisotnost katalizatorjev, …  </a:t>
            </a:r>
            <a:br>
              <a:rPr lang="sl-SI" sz="2000" i="0" dirty="0" smtClean="0">
                <a:solidFill>
                  <a:schemeClr val="tx1"/>
                </a:solidFill>
              </a:rPr>
            </a:br>
            <a:r>
              <a:rPr lang="sl-SI" sz="2000" i="0" dirty="0" smtClean="0">
                <a:solidFill>
                  <a:schemeClr val="tx1"/>
                </a:solidFill>
              </a:rPr>
              <a:t>(</a:t>
            </a:r>
            <a:r>
              <a:rPr lang="sl-SI" sz="2000" i="0" dirty="0" smtClean="0">
                <a:solidFill>
                  <a:srgbClr val="00B050"/>
                </a:solidFill>
              </a:rPr>
              <a:t>sicer relativno hitri testi</a:t>
            </a:r>
            <a:r>
              <a:rPr lang="sl-SI" sz="2000" i="0" dirty="0" smtClean="0">
                <a:solidFill>
                  <a:schemeClr val="tx1"/>
                </a:solidFill>
              </a:rPr>
              <a:t>, </a:t>
            </a:r>
            <a:r>
              <a:rPr lang="sl-SI" sz="2000" i="0" dirty="0" smtClean="0">
                <a:solidFill>
                  <a:srgbClr val="FF0000"/>
                </a:solidFill>
              </a:rPr>
              <a:t>a žal male količine vzorca: 50 do 300 </a:t>
            </a:r>
            <a:r>
              <a:rPr lang="sl-SI" sz="2000" i="0" dirty="0" err="1" smtClean="0">
                <a:solidFill>
                  <a:srgbClr val="FF0000"/>
                </a:solidFill>
              </a:rPr>
              <a:t>mL</a:t>
            </a:r>
            <a:r>
              <a:rPr lang="sl-SI" sz="2000" i="0" dirty="0" smtClean="0">
                <a:solidFill>
                  <a:schemeClr val="tx1"/>
                </a:solidFill>
              </a:rPr>
              <a:t>)</a:t>
            </a:r>
            <a:endParaRPr lang="sl-SI" sz="20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Test sprememb fizikalno-kemičnih lastnosti turbinskih olj</a:t>
            </a:r>
            <a:endParaRPr lang="sl-SI" b="1" dirty="0">
              <a:solidFill>
                <a:srgbClr val="FF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58" y="957942"/>
            <a:ext cx="2305439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sl-SI" sz="2000" i="0" u="sng" dirty="0" smtClean="0">
                <a:solidFill>
                  <a:schemeClr val="tx1"/>
                </a:solidFill>
              </a:rPr>
              <a:t>LaOH termični test</a:t>
            </a:r>
            <a:endParaRPr lang="sl-SI" sz="2000" i="0" u="sng" dirty="0">
              <a:solidFill>
                <a:schemeClr val="tx1"/>
              </a:solidFill>
            </a:endParaRPr>
          </a:p>
        </p:txBody>
      </p:sp>
      <p:pic>
        <p:nvPicPr>
          <p:cNvPr id="5" name="Picture 4" descr="D:\OLMA\Gradivo - naše\Doktorat\Naloga\Slike\IMG_20130123_22084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7" t="13708" r="12586" b="6514"/>
          <a:stretch>
            <a:fillRect/>
          </a:stretch>
        </p:blipFill>
        <p:spPr bwMode="auto">
          <a:xfrm>
            <a:off x="3827722" y="988829"/>
            <a:ext cx="3700129" cy="3094073"/>
          </a:xfrm>
          <a:prstGeom prst="rect">
            <a:avLst/>
          </a:prstGeom>
          <a:noFill/>
          <a:ln>
            <a:noFill/>
          </a:ln>
        </p:spPr>
      </p:pic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84993" name="Picture 625671" descr="IMG_20121224_1128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012" y="1442822"/>
            <a:ext cx="2247900" cy="1619250"/>
          </a:xfrm>
          <a:prstGeom prst="rect">
            <a:avLst/>
          </a:prstGeom>
          <a:noFill/>
        </p:spPr>
      </p:pic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0" y="161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D:\OLMA\Slike\Foto\Projekti\DEM\Set 6\IMG_20121224_11511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2891" y="3213242"/>
            <a:ext cx="2716616" cy="162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82946" y="4170737"/>
            <a:ext cx="45276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800" b="0" i="0" u="none" strike="noStrike" cap="none" normalizeH="0" baseline="0" dirty="0" smtClean="0" bmk="_Toc357705969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Priprava vzorca </a:t>
            </a:r>
            <a:r>
              <a:rPr kumimoji="0" lang="sl-SI" sz="1800" b="1" i="0" u="none" strike="noStrike" cap="none" normalizeH="0" baseline="0" dirty="0" smtClean="0" bmk="_Toc357705969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1,5 L</a:t>
            </a:r>
            <a:r>
              <a:rPr kumimoji="0" lang="sl-SI" sz="1800" b="0" i="0" u="none" strike="noStrike" cap="none" normalizeH="0" baseline="0" dirty="0" smtClean="0" bmk="_Toc357705969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(levo)</a:t>
            </a:r>
            <a:br>
              <a:rPr kumimoji="0" lang="sl-SI" sz="1800" b="0" i="0" u="none" strike="noStrike" cap="none" normalizeH="0" baseline="0" dirty="0" smtClean="0" bmk="_Toc357705969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sl-SI" sz="1800" b="0" i="0" u="none" strike="noStrike" cap="none" normalizeH="0" baseline="0" dirty="0" smtClean="0" bmk="_Toc357705969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testna komora (zgoraj)</a:t>
            </a:r>
            <a:endParaRPr kumimoji="0" 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886" y="4960341"/>
            <a:ext cx="8454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l-SI" sz="1800" i="0" dirty="0" smtClean="0">
                <a:solidFill>
                  <a:schemeClr val="tx1"/>
                </a:solidFill>
              </a:rPr>
              <a:t>T= 160 </a:t>
            </a:r>
            <a:r>
              <a:rPr lang="sl-SI" sz="1800" dirty="0" smtClean="0">
                <a:solidFill>
                  <a:schemeClr val="tx1"/>
                </a:solidFill>
              </a:rPr>
              <a:t>± </a:t>
            </a:r>
            <a:r>
              <a:rPr lang="sl-SI" sz="1800" i="0" dirty="0" smtClean="0">
                <a:solidFill>
                  <a:schemeClr val="tx1"/>
                </a:solidFill>
              </a:rPr>
              <a:t>0,1 </a:t>
            </a:r>
            <a:r>
              <a:rPr lang="sl-SI" sz="1800" i="0" baseline="30000" dirty="0" err="1" smtClean="0">
                <a:solidFill>
                  <a:schemeClr val="tx1"/>
                </a:solidFill>
              </a:rPr>
              <a:t>o</a:t>
            </a:r>
            <a:r>
              <a:rPr lang="sl-SI" sz="1800" i="0" dirty="0" err="1" smtClean="0">
                <a:solidFill>
                  <a:schemeClr val="tx1"/>
                </a:solidFill>
              </a:rPr>
              <a:t>C</a:t>
            </a:r>
            <a:r>
              <a:rPr lang="sl-SI" sz="1800" i="0" dirty="0" smtClean="0">
                <a:solidFill>
                  <a:schemeClr val="tx1"/>
                </a:solidFill>
              </a:rPr>
              <a:t>, Cu kot katalizator (Cu e-žica 15 m, # 1,5 mm</a:t>
            </a:r>
            <a:r>
              <a:rPr lang="sl-SI" sz="1800" i="0" baseline="30000" dirty="0" smtClean="0">
                <a:solidFill>
                  <a:schemeClr val="tx1"/>
                </a:solidFill>
              </a:rPr>
              <a:t>2</a:t>
            </a:r>
            <a:r>
              <a:rPr lang="sl-SI" sz="1800" i="0" dirty="0" smtClean="0">
                <a:solidFill>
                  <a:schemeClr val="tx1"/>
                </a:solidFill>
              </a:rPr>
              <a:t>),</a:t>
            </a:r>
            <a:br>
              <a:rPr lang="sl-SI" sz="1800" i="0" dirty="0" smtClean="0">
                <a:solidFill>
                  <a:schemeClr val="tx1"/>
                </a:solidFill>
              </a:rPr>
            </a:br>
            <a:r>
              <a:rPr lang="sl-SI" sz="1800" i="0" dirty="0" smtClean="0">
                <a:solidFill>
                  <a:schemeClr val="tx1"/>
                </a:solidFill>
              </a:rPr>
              <a:t>vpihovanje zraka 3 </a:t>
            </a:r>
            <a:r>
              <a:rPr lang="sl-SI" sz="1800" dirty="0" smtClean="0">
                <a:solidFill>
                  <a:schemeClr val="tx1"/>
                </a:solidFill>
              </a:rPr>
              <a:t>±</a:t>
            </a:r>
            <a:r>
              <a:rPr lang="sl-SI" sz="1800" i="0" dirty="0" smtClean="0">
                <a:solidFill>
                  <a:schemeClr val="tx1"/>
                </a:solidFill>
              </a:rPr>
              <a:t>0,1 L/min, trajanje testa do cca 7 dni ... </a:t>
            </a:r>
            <a:br>
              <a:rPr lang="sl-SI" sz="1800" i="0" dirty="0" smtClean="0">
                <a:solidFill>
                  <a:schemeClr val="tx1"/>
                </a:solidFill>
              </a:rPr>
            </a:br>
            <a:r>
              <a:rPr lang="sl-SI" sz="1800" b="1" i="0" dirty="0" smtClean="0">
                <a:solidFill>
                  <a:schemeClr val="tx1"/>
                </a:solidFill>
              </a:rPr>
              <a:t>&gt;: hitrost testa, velikost vzorca, vzporedno testiranje (+),..  </a:t>
            </a:r>
            <a:r>
              <a:rPr lang="sl-SI" sz="1600" b="1" i="0" dirty="0" smtClean="0">
                <a:solidFill>
                  <a:schemeClr val="bg1">
                    <a:lumMod val="65000"/>
                  </a:schemeClr>
                </a:solidFill>
              </a:rPr>
              <a:t>varnost, stalen nadzor in video nadzor, neprijeten vonj, … (-)</a:t>
            </a:r>
            <a:endParaRPr lang="sl-SI" sz="1600" b="1" i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Test sprememb fizikalno-kemičnih lastnosti turbinskih olj</a:t>
            </a:r>
            <a:endParaRPr lang="sl-SI" b="1" dirty="0">
              <a:solidFill>
                <a:srgbClr val="FF9900"/>
              </a:solidFill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525513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sl-SI" sz="1800" b="0" i="0" u="none" strike="noStrike" cap="none" normalizeH="0" baseline="0" dirty="0" smtClean="0" bmk="_Toc357705976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Vzorci po določenih urah testiranja </a:t>
            </a:r>
            <a:r>
              <a:rPr lang="sl-SI" sz="1800" i="0" dirty="0" smtClean="0" bmk="_Toc357705976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pri temperaturi testiranja 160 </a:t>
            </a:r>
            <a:r>
              <a:rPr lang="sl-SI" sz="1800" i="0" baseline="30000" dirty="0" err="1" smtClean="0" bmk="_Toc357705976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lang="sl-SI" sz="1800" i="0" dirty="0" err="1" smtClean="0" bmk="_Toc357705976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endParaRPr lang="sl-SI" sz="180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800" b="0" i="0" u="none" strike="noStrike" cap="none" normalizeH="0" baseline="0" dirty="0" smtClean="0" bmk="_Toc357705976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zgoraj: TO1; spodaj: TO2;  </a:t>
            </a:r>
            <a:endParaRPr kumimoji="0" 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6437" y="1232786"/>
            <a:ext cx="5772150" cy="2030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0232" y="3078237"/>
            <a:ext cx="5772150" cy="210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5288" y="-7938"/>
            <a:ext cx="8208962" cy="573088"/>
          </a:xfrm>
        </p:spPr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Test sprememb fizikalno-kemičnih lastnosti turbinskih olj</a:t>
            </a:r>
            <a:endParaRPr lang="sl-SI" b="1" dirty="0">
              <a:solidFill>
                <a:srgbClr val="FF9900"/>
              </a:solidFill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5109029" y="3808391"/>
            <a:ext cx="31506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Tvorba netopnih lakastih produktov na bakreni žici: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1800" i="0" dirty="0" smtClean="0">
                <a:solidFill>
                  <a:schemeClr val="tx1"/>
                </a:solidFill>
                <a:cs typeface="Arial" pitchFamily="34" charset="0"/>
              </a:rPr>
              <a:t>TO1 – zgoraj levo</a:t>
            </a:r>
          </a:p>
          <a:p>
            <a:pPr lvl="0"/>
            <a:r>
              <a:rPr kumimoji="0" 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TO2 </a:t>
            </a:r>
            <a:r>
              <a:rPr lang="sl-SI" sz="1800" i="0" dirty="0" smtClean="0">
                <a:solidFill>
                  <a:schemeClr val="tx1"/>
                </a:solidFill>
                <a:cs typeface="Arial" pitchFamily="34" charset="0"/>
              </a:rPr>
              <a:t>– </a:t>
            </a:r>
            <a:r>
              <a:rPr kumimoji="0" 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spodaj levo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sz="1800" i="0" dirty="0" smtClean="0">
                <a:solidFill>
                  <a:schemeClr val="tx1"/>
                </a:solidFill>
                <a:cs typeface="Arial" pitchFamily="34" charset="0"/>
              </a:rPr>
              <a:t>TO3 – zgoraj desno</a:t>
            </a:r>
            <a:endParaRPr kumimoji="0" 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316" y="1040588"/>
            <a:ext cx="4340225" cy="213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673" y="3434021"/>
            <a:ext cx="4108450" cy="2157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4919" y="1169286"/>
            <a:ext cx="4108450" cy="2157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9900"/>
                </a:solidFill>
              </a:rPr>
              <a:t>Določanje uporabne dobe olja za TO1, TO2 in TO3</a:t>
            </a:r>
            <a:endParaRPr lang="en-US" b="1" dirty="0">
              <a:solidFill>
                <a:srgbClr val="FF9900"/>
              </a:solidFill>
            </a:endParaRPr>
          </a:p>
        </p:txBody>
      </p:sp>
      <p:pic>
        <p:nvPicPr>
          <p:cNvPr id="14" name="Picture 3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6"/>
          <a:stretch/>
        </p:blipFill>
        <p:spPr bwMode="auto">
          <a:xfrm>
            <a:off x="4136065" y="1318437"/>
            <a:ext cx="4690875" cy="2809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D:\OLMA\Gradivo - naše\Doktorat\Naloga\Slike\IMG_20130207_07230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82508" y="4455042"/>
            <a:ext cx="4663780" cy="1511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69860" y="1233377"/>
            <a:ext cx="3891777" cy="440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/>
          <a:lstStyle>
            <a:defPPr>
              <a:defRPr lang="de-DE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7A6"/>
              </a:buClr>
              <a:buSzPct val="80000"/>
              <a:buFont typeface="Wingdings" pitchFamily="2" charset="2"/>
              <a:buChar char="n"/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i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285750" indent="-285750">
              <a:spcAft>
                <a:spcPct val="30000"/>
              </a:spcAft>
              <a:buFont typeface="Wingdings" pitchFamily="2" charset="2"/>
              <a:buChar char="ü"/>
            </a:pPr>
            <a:r>
              <a:rPr lang="sl-SI" sz="1800" b="1" i="0" dirty="0" smtClean="0">
                <a:solidFill>
                  <a:schemeClr val="tx1"/>
                </a:solidFill>
                <a:latin typeface="+mj-lt"/>
              </a:rPr>
              <a:t>Na osnovi priporočenih mejnih vrednosti</a:t>
            </a:r>
            <a:endParaRPr lang="sl-SI" sz="1800" b="1" i="0" dirty="0">
              <a:solidFill>
                <a:schemeClr val="tx1"/>
              </a:solidFill>
              <a:latin typeface="+mj-lt"/>
            </a:endParaRPr>
          </a:p>
          <a:p>
            <a:pPr marL="285750" indent="-285750">
              <a:spcAft>
                <a:spcPct val="30000"/>
              </a:spcAft>
              <a:buFont typeface="Wingdings" pitchFamily="2" charset="2"/>
              <a:buChar char="ü"/>
            </a:pPr>
            <a:r>
              <a:rPr lang="sl-SI" sz="1800" b="1" i="0" dirty="0" smtClean="0">
                <a:solidFill>
                  <a:schemeClr val="tx1"/>
                </a:solidFill>
                <a:latin typeface="+mj-lt"/>
              </a:rPr>
              <a:t>Na osnovi “preloma” krivulje, mesta kjer se prične stanje olja</a:t>
            </a:r>
            <a:br>
              <a:rPr lang="sl-SI" sz="1800" b="1" i="0" dirty="0" smtClean="0">
                <a:solidFill>
                  <a:schemeClr val="tx1"/>
                </a:solidFill>
                <a:latin typeface="+mj-lt"/>
              </a:rPr>
            </a:br>
            <a:r>
              <a:rPr lang="sl-SI" sz="1800" b="1" i="0" dirty="0" smtClean="0">
                <a:solidFill>
                  <a:schemeClr val="tx1"/>
                </a:solidFill>
                <a:latin typeface="+mj-lt"/>
              </a:rPr>
              <a:t>pospešeno slabšati</a:t>
            </a:r>
            <a:endParaRPr lang="sl-SI" sz="1800" b="1" i="0" dirty="0">
              <a:solidFill>
                <a:schemeClr val="tx1"/>
              </a:solidFill>
              <a:latin typeface="+mj-lt"/>
            </a:endParaRPr>
          </a:p>
          <a:p>
            <a:pPr marL="285750" indent="-285750">
              <a:spcAft>
                <a:spcPct val="30000"/>
              </a:spcAft>
              <a:buFont typeface="Wingdings" pitchFamily="2" charset="2"/>
              <a:buChar char="ü"/>
            </a:pPr>
            <a:r>
              <a:rPr lang="sl-SI" sz="1800" b="1" i="0" dirty="0" smtClean="0">
                <a:solidFill>
                  <a:schemeClr val="tx1"/>
                </a:solidFill>
                <a:latin typeface="+mj-lt"/>
              </a:rPr>
              <a:t>Na osnovi tvorbe netopnih lakastih produktov</a:t>
            </a:r>
          </a:p>
          <a:p>
            <a:pPr marL="285750" indent="-285750">
              <a:spcAft>
                <a:spcPct val="30000"/>
              </a:spcAft>
              <a:buFont typeface="Wingdings" pitchFamily="2" charset="2"/>
              <a:buChar char="ü"/>
            </a:pPr>
            <a:endParaRPr lang="sl-SI" sz="1800" b="1" i="0" dirty="0" smtClean="0">
              <a:solidFill>
                <a:schemeClr val="tx1"/>
              </a:solidFill>
              <a:latin typeface="+mj-lt"/>
            </a:endParaRPr>
          </a:p>
          <a:p>
            <a:r>
              <a:rPr lang="sl-SI" sz="1800" b="1" i="0" dirty="0" smtClean="0"/>
              <a:t> Uporabna doba je določena   </a:t>
            </a:r>
            <a:br>
              <a:rPr lang="sl-SI" sz="1800" b="1" i="0" dirty="0" smtClean="0"/>
            </a:br>
            <a:r>
              <a:rPr lang="sl-SI" sz="1800" b="1" i="0" dirty="0" smtClean="0"/>
              <a:t>    </a:t>
            </a:r>
            <a:r>
              <a:rPr lang="sl-SI" sz="1800" b="1" i="0" smtClean="0"/>
              <a:t>na </a:t>
            </a:r>
            <a:r>
              <a:rPr lang="sl-SI" sz="1800" b="1" i="0" smtClean="0"/>
              <a:t>podlagi rezultatov </a:t>
            </a:r>
            <a:r>
              <a:rPr lang="sl-SI" sz="1800" b="1" i="0" dirty="0" smtClean="0"/>
              <a:t>občutnih </a:t>
            </a:r>
            <a:br>
              <a:rPr lang="sl-SI" sz="1800" b="1" i="0" dirty="0" smtClean="0"/>
            </a:br>
            <a:r>
              <a:rPr lang="sl-SI" sz="1800" b="1" i="0" dirty="0" smtClean="0"/>
              <a:t>    sprememb posameznih </a:t>
            </a:r>
            <a:br>
              <a:rPr lang="sl-SI" sz="1800" b="1" i="0" dirty="0" smtClean="0"/>
            </a:br>
            <a:r>
              <a:rPr lang="sl-SI" sz="1800" b="1" i="0" dirty="0" smtClean="0"/>
              <a:t>    lastnosti  </a:t>
            </a:r>
          </a:p>
          <a:p>
            <a:r>
              <a:rPr lang="sl-SI" sz="1800" b="1" i="0" dirty="0" smtClean="0"/>
              <a:t> Rumeno predstavlja -20 %.</a:t>
            </a:r>
          </a:p>
          <a:p>
            <a:pPr marL="285750" indent="-285750">
              <a:spcAft>
                <a:spcPct val="30000"/>
              </a:spcAft>
              <a:buFont typeface="Wingdings" pitchFamily="2" charset="2"/>
              <a:buChar char="ü"/>
            </a:pPr>
            <a:endParaRPr lang="sl-SI" sz="1800" b="1" i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888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 -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0" bIns="46800" numCol="1" anchor="b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67A6"/>
          </a:buClr>
          <a:buSzPct val="80000"/>
          <a:buFont typeface="Wingdings" pitchFamily="2" charset="2"/>
          <a:buChar char="n"/>
          <a:tabLst/>
          <a:defRPr kumimoji="0" lang="de-DE" sz="2200" b="0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0" bIns="46800" numCol="1" anchor="b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67A6"/>
          </a:buClr>
          <a:buSzPct val="80000"/>
          <a:buFont typeface="Wingdings" pitchFamily="2" charset="2"/>
          <a:buChar char="n"/>
          <a:tabLst/>
          <a:defRPr kumimoji="0" lang="de-DE" sz="2200" b="0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7098</TotalTime>
  <Words>627</Words>
  <Application>Microsoft Office PowerPoint</Application>
  <PresentationFormat>Diaprojekcija na zaslonu (4:3)</PresentationFormat>
  <Paragraphs>146</Paragraphs>
  <Slides>17</Slides>
  <Notes>2</Notes>
  <HiddenSlides>0</HiddenSlides>
  <MMClips>0</MMClips>
  <ScaleCrop>false</ScaleCrop>
  <HeadingPairs>
    <vt:vector size="8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Wingdings</vt:lpstr>
      <vt:lpstr>Template - Presentation</vt:lpstr>
      <vt:lpstr>Document</vt:lpstr>
      <vt:lpstr>PowerPointova predstavitev</vt:lpstr>
      <vt:lpstr>Uvod in osnovni cilji</vt:lpstr>
      <vt:lpstr>Spremljanje stanja hidravličnih olj</vt:lpstr>
      <vt:lpstr>Mehanizmi sprememb fizikalno-kemičnih lastnosti turbinskih olj</vt:lpstr>
      <vt:lpstr>Test sprememb fizikalno-kemičnih lastnosti turbinskih olj</vt:lpstr>
      <vt:lpstr>Test sprememb fizikalno-kemičnih lastnosti turbinskih olj</vt:lpstr>
      <vt:lpstr>Test sprememb fizikalno-kemičnih lastnosti turbinskih olj</vt:lpstr>
      <vt:lpstr>Test sprememb fizikalno-kemičnih lastnosti turbinskih olj</vt:lpstr>
      <vt:lpstr>Določanje uporabne dobe olja za TO1, TO2 in TO3</vt:lpstr>
      <vt:lpstr>Rezultati lab-analiz termičnih testov</vt:lpstr>
      <vt:lpstr>Rezultati lab-analiz termičnih testov</vt:lpstr>
      <vt:lpstr>Rezultati lab-analiz termičnih testov</vt:lpstr>
      <vt:lpstr>Rezultati lab-analiz termičnih testov</vt:lpstr>
      <vt:lpstr>Rezultati OCM-analiz termičnih testov</vt:lpstr>
      <vt:lpstr>Rezultati lab-analiz termičnih testov – neposredna primerjava</vt:lpstr>
      <vt:lpstr>Rezultati</vt:lpstr>
      <vt:lpstr>PowerPointova predstavitev</vt:lpstr>
    </vt:vector>
  </TitlesOfParts>
  <Company>Unknown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John</dc:creator>
  <cp:lastModifiedBy>Uporabnik</cp:lastModifiedBy>
  <cp:revision>1365</cp:revision>
  <cp:lastPrinted>2004-10-20T08:15:31Z</cp:lastPrinted>
  <dcterms:created xsi:type="dcterms:W3CDTF">2010-03-08T07:10:18Z</dcterms:created>
  <dcterms:modified xsi:type="dcterms:W3CDTF">2017-05-10T11:54:24Z</dcterms:modified>
</cp:coreProperties>
</file>