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4" r:id="rId1"/>
  </p:sldMasterIdLst>
  <p:notesMasterIdLst>
    <p:notesMasterId r:id="rId18"/>
  </p:notesMasterIdLst>
  <p:handoutMasterIdLst>
    <p:handoutMasterId r:id="rId19"/>
  </p:handoutMasterIdLst>
  <p:sldIdLst>
    <p:sldId id="256" r:id="rId2"/>
    <p:sldId id="261" r:id="rId3"/>
    <p:sldId id="262" r:id="rId4"/>
    <p:sldId id="267" r:id="rId5"/>
    <p:sldId id="275" r:id="rId6"/>
    <p:sldId id="269" r:id="rId7"/>
    <p:sldId id="270" r:id="rId8"/>
    <p:sldId id="271" r:id="rId9"/>
    <p:sldId id="272" r:id="rId10"/>
    <p:sldId id="268" r:id="rId11"/>
    <p:sldId id="263" r:id="rId12"/>
    <p:sldId id="264" r:id="rId13"/>
    <p:sldId id="265" r:id="rId14"/>
    <p:sldId id="273" r:id="rId15"/>
    <p:sldId id="266" r:id="rId16"/>
    <p:sldId id="274" r:id="rId17"/>
  </p:sldIdLst>
  <p:sldSz cx="9144000" cy="6858000" type="screen4x3"/>
  <p:notesSz cx="9874250" cy="6797675"/>
  <p:defaultTextStyle>
    <a:defPPr>
      <a:defRPr lang="sl-S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99CCFF"/>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8EC20E35-A176-4012-BC5E-935CFFF8708E}" styleName="Srednji slog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Srednji slog 3 – poudarek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A488322-F2BA-4B5B-9748-0D474271808F}" styleName="Srednji slog 3 – poudarek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1" autoAdjust="0"/>
    <p:restoredTop sz="94660"/>
  </p:normalViewPr>
  <p:slideViewPr>
    <p:cSldViewPr>
      <p:cViewPr varScale="1">
        <p:scale>
          <a:sx n="156" d="100"/>
          <a:sy n="156" d="100"/>
        </p:scale>
        <p:origin x="-104" y="-4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 Id="rId2"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1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4279918" cy="339884"/>
          </a:xfrm>
          <a:prstGeom prst="rect">
            <a:avLst/>
          </a:prstGeom>
        </p:spPr>
        <p:txBody>
          <a:bodyPr vert="horz" lIns="91440" tIns="45720" rIns="91440" bIns="45720" rtlCol="0"/>
          <a:lstStyle>
            <a:lvl1pPr algn="l">
              <a:defRPr sz="1200"/>
            </a:lvl1pPr>
          </a:lstStyle>
          <a:p>
            <a:endParaRPr lang="sl-SI"/>
          </a:p>
        </p:txBody>
      </p:sp>
      <p:sp>
        <p:nvSpPr>
          <p:cNvPr id="3" name="Ograda datuma 2"/>
          <p:cNvSpPr>
            <a:spLocks noGrp="1"/>
          </p:cNvSpPr>
          <p:nvPr>
            <p:ph type="dt" sz="quarter" idx="1"/>
          </p:nvPr>
        </p:nvSpPr>
        <p:spPr>
          <a:xfrm>
            <a:off x="5592027" y="0"/>
            <a:ext cx="4279918" cy="339884"/>
          </a:xfrm>
          <a:prstGeom prst="rect">
            <a:avLst/>
          </a:prstGeom>
        </p:spPr>
        <p:txBody>
          <a:bodyPr vert="horz" lIns="91440" tIns="45720" rIns="91440" bIns="45720" rtlCol="0"/>
          <a:lstStyle>
            <a:lvl1pPr algn="r">
              <a:defRPr sz="1200"/>
            </a:lvl1pPr>
          </a:lstStyle>
          <a:p>
            <a:fld id="{611A6EDA-8B55-4445-9620-1FB3402502A3}" type="datetimeFigureOut">
              <a:rPr lang="sl-SI" smtClean="0"/>
              <a:pPr/>
              <a:t>16. 05. 12</a:t>
            </a:fld>
            <a:endParaRPr lang="sl-SI"/>
          </a:p>
        </p:txBody>
      </p:sp>
      <p:sp>
        <p:nvSpPr>
          <p:cNvPr id="4" name="Ograda noge 3"/>
          <p:cNvSpPr>
            <a:spLocks noGrp="1"/>
          </p:cNvSpPr>
          <p:nvPr>
            <p:ph type="ftr" sz="quarter" idx="2"/>
          </p:nvPr>
        </p:nvSpPr>
        <p:spPr>
          <a:xfrm>
            <a:off x="0" y="6456699"/>
            <a:ext cx="4279918" cy="339884"/>
          </a:xfrm>
          <a:prstGeom prst="rect">
            <a:avLst/>
          </a:prstGeom>
        </p:spPr>
        <p:txBody>
          <a:bodyPr vert="horz" lIns="91440" tIns="45720" rIns="91440" bIns="45720" rtlCol="0" anchor="b"/>
          <a:lstStyle>
            <a:lvl1pPr algn="l">
              <a:defRPr sz="1200"/>
            </a:lvl1pPr>
          </a:lstStyle>
          <a:p>
            <a:endParaRPr lang="sl-SI"/>
          </a:p>
        </p:txBody>
      </p:sp>
      <p:sp>
        <p:nvSpPr>
          <p:cNvPr id="5" name="Ograda številke diapozitiva 4"/>
          <p:cNvSpPr>
            <a:spLocks noGrp="1"/>
          </p:cNvSpPr>
          <p:nvPr>
            <p:ph type="sldNum" sz="quarter" idx="3"/>
          </p:nvPr>
        </p:nvSpPr>
        <p:spPr>
          <a:xfrm>
            <a:off x="5592027" y="6456699"/>
            <a:ext cx="4279918" cy="339884"/>
          </a:xfrm>
          <a:prstGeom prst="rect">
            <a:avLst/>
          </a:prstGeom>
        </p:spPr>
        <p:txBody>
          <a:bodyPr vert="horz" lIns="91440" tIns="45720" rIns="91440" bIns="45720" rtlCol="0" anchor="b"/>
          <a:lstStyle>
            <a:lvl1pPr algn="r">
              <a:defRPr sz="1200"/>
            </a:lvl1pPr>
          </a:lstStyle>
          <a:p>
            <a:fld id="{94AFA836-3FF0-482E-90D4-7407EE872590}" type="slidenum">
              <a:rPr lang="sl-SI" smtClean="0"/>
              <a:pPr/>
              <a:t>‹#›</a:t>
            </a:fld>
            <a:endParaRPr lang="sl-SI"/>
          </a:p>
        </p:txBody>
      </p:sp>
    </p:spTree>
    <p:extLst>
      <p:ext uri="{BB962C8B-B14F-4D97-AF65-F5344CB8AC3E}">
        <p14:creationId xmlns:p14="http://schemas.microsoft.com/office/powerpoint/2010/main" val="18892676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1" y="0"/>
            <a:ext cx="4278841" cy="339884"/>
          </a:xfrm>
          <a:prstGeom prst="rect">
            <a:avLst/>
          </a:prstGeom>
        </p:spPr>
        <p:txBody>
          <a:bodyPr vert="horz" lIns="91440" tIns="45720" rIns="91440" bIns="45720" rtlCol="0"/>
          <a:lstStyle>
            <a:lvl1pPr algn="l">
              <a:defRPr sz="1200"/>
            </a:lvl1pPr>
          </a:lstStyle>
          <a:p>
            <a:endParaRPr lang="sl-SI"/>
          </a:p>
        </p:txBody>
      </p:sp>
      <p:sp>
        <p:nvSpPr>
          <p:cNvPr id="3" name="Ograda datuma 2"/>
          <p:cNvSpPr>
            <a:spLocks noGrp="1"/>
          </p:cNvSpPr>
          <p:nvPr>
            <p:ph type="dt" idx="1"/>
          </p:nvPr>
        </p:nvSpPr>
        <p:spPr>
          <a:xfrm>
            <a:off x="5593125" y="0"/>
            <a:ext cx="4278841" cy="339884"/>
          </a:xfrm>
          <a:prstGeom prst="rect">
            <a:avLst/>
          </a:prstGeom>
        </p:spPr>
        <p:txBody>
          <a:bodyPr vert="horz" lIns="91440" tIns="45720" rIns="91440" bIns="45720" rtlCol="0"/>
          <a:lstStyle>
            <a:lvl1pPr algn="r">
              <a:defRPr sz="1200"/>
            </a:lvl1pPr>
          </a:lstStyle>
          <a:p>
            <a:fld id="{3066ECE8-A654-4B46-B2CE-47BD024526CE}" type="datetimeFigureOut">
              <a:rPr lang="sl-SI" smtClean="0"/>
              <a:pPr/>
              <a:t>16. 05. 12</a:t>
            </a:fld>
            <a:endParaRPr lang="sl-SI"/>
          </a:p>
        </p:txBody>
      </p:sp>
      <p:sp>
        <p:nvSpPr>
          <p:cNvPr id="4" name="Ograda stranske slike 3"/>
          <p:cNvSpPr>
            <a:spLocks noGrp="1" noRot="1" noChangeAspect="1"/>
          </p:cNvSpPr>
          <p:nvPr>
            <p:ph type="sldImg" idx="2"/>
          </p:nvPr>
        </p:nvSpPr>
        <p:spPr>
          <a:xfrm>
            <a:off x="3236913" y="509588"/>
            <a:ext cx="3400425" cy="2549525"/>
          </a:xfrm>
          <a:prstGeom prst="rect">
            <a:avLst/>
          </a:prstGeom>
          <a:noFill/>
          <a:ln w="12700">
            <a:solidFill>
              <a:prstClr val="black"/>
            </a:solidFill>
          </a:ln>
        </p:spPr>
        <p:txBody>
          <a:bodyPr vert="horz" lIns="91440" tIns="45720" rIns="91440" bIns="45720" rtlCol="0" anchor="ctr"/>
          <a:lstStyle/>
          <a:p>
            <a:endParaRPr lang="sl-SI"/>
          </a:p>
        </p:txBody>
      </p:sp>
      <p:sp>
        <p:nvSpPr>
          <p:cNvPr id="5" name="Ograda opomb 4"/>
          <p:cNvSpPr>
            <a:spLocks noGrp="1"/>
          </p:cNvSpPr>
          <p:nvPr>
            <p:ph type="body" sz="quarter" idx="3"/>
          </p:nvPr>
        </p:nvSpPr>
        <p:spPr>
          <a:xfrm>
            <a:off x="987426" y="3228896"/>
            <a:ext cx="7899400" cy="3058954"/>
          </a:xfrm>
          <a:prstGeom prst="rect">
            <a:avLst/>
          </a:prstGeom>
        </p:spPr>
        <p:txBody>
          <a:bodyPr vert="horz" lIns="91440" tIns="45720" rIns="91440" bIns="45720" rtlCol="0">
            <a:normAutofit/>
          </a:bodyPr>
          <a:lstStyle/>
          <a:p>
            <a:pPr lvl="0"/>
            <a:r>
              <a:rPr lang="sl-SI" smtClean="0"/>
              <a:t>Kliknite, če želite urediti sloge besedila matrice</a:t>
            </a:r>
          </a:p>
          <a:p>
            <a:pPr lvl="1"/>
            <a:r>
              <a:rPr lang="sl-SI" smtClean="0"/>
              <a:t>Druga raven</a:t>
            </a:r>
          </a:p>
          <a:p>
            <a:pPr lvl="2"/>
            <a:r>
              <a:rPr lang="sl-SI" smtClean="0"/>
              <a:t>Tretja raven</a:t>
            </a:r>
          </a:p>
          <a:p>
            <a:pPr lvl="3"/>
            <a:r>
              <a:rPr lang="sl-SI" smtClean="0"/>
              <a:t>Četrta raven</a:t>
            </a:r>
          </a:p>
          <a:p>
            <a:pPr lvl="4"/>
            <a:r>
              <a:rPr lang="sl-SI" smtClean="0"/>
              <a:t>Peta raven</a:t>
            </a:r>
            <a:endParaRPr lang="sl-SI"/>
          </a:p>
        </p:txBody>
      </p:sp>
      <p:sp>
        <p:nvSpPr>
          <p:cNvPr id="6" name="Ograda noge 5"/>
          <p:cNvSpPr>
            <a:spLocks noGrp="1"/>
          </p:cNvSpPr>
          <p:nvPr>
            <p:ph type="ftr" sz="quarter" idx="4"/>
          </p:nvPr>
        </p:nvSpPr>
        <p:spPr>
          <a:xfrm>
            <a:off x="1" y="6456612"/>
            <a:ext cx="4278841" cy="339884"/>
          </a:xfrm>
          <a:prstGeom prst="rect">
            <a:avLst/>
          </a:prstGeom>
        </p:spPr>
        <p:txBody>
          <a:bodyPr vert="horz" lIns="91440" tIns="45720" rIns="91440" bIns="45720" rtlCol="0" anchor="b"/>
          <a:lstStyle>
            <a:lvl1pPr algn="l">
              <a:defRPr sz="1200"/>
            </a:lvl1pPr>
          </a:lstStyle>
          <a:p>
            <a:endParaRPr lang="sl-SI"/>
          </a:p>
        </p:txBody>
      </p:sp>
      <p:sp>
        <p:nvSpPr>
          <p:cNvPr id="7" name="Ograda številke diapozitiva 6"/>
          <p:cNvSpPr>
            <a:spLocks noGrp="1"/>
          </p:cNvSpPr>
          <p:nvPr>
            <p:ph type="sldNum" sz="quarter" idx="5"/>
          </p:nvPr>
        </p:nvSpPr>
        <p:spPr>
          <a:xfrm>
            <a:off x="5593125" y="6456612"/>
            <a:ext cx="4278841" cy="339884"/>
          </a:xfrm>
          <a:prstGeom prst="rect">
            <a:avLst/>
          </a:prstGeom>
        </p:spPr>
        <p:txBody>
          <a:bodyPr vert="horz" lIns="91440" tIns="45720" rIns="91440" bIns="45720" rtlCol="0" anchor="b"/>
          <a:lstStyle>
            <a:lvl1pPr algn="r">
              <a:defRPr sz="1200"/>
            </a:lvl1pPr>
          </a:lstStyle>
          <a:p>
            <a:fld id="{0BCE908F-56D7-4313-9B1B-A6748F4A817D}" type="slidenum">
              <a:rPr lang="sl-SI" smtClean="0"/>
              <a:pPr/>
              <a:t>‹#›</a:t>
            </a:fld>
            <a:endParaRPr lang="sl-SI"/>
          </a:p>
        </p:txBody>
      </p:sp>
    </p:spTree>
    <p:extLst>
      <p:ext uri="{BB962C8B-B14F-4D97-AF65-F5344CB8AC3E}">
        <p14:creationId xmlns:p14="http://schemas.microsoft.com/office/powerpoint/2010/main" val="3374956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ni diapozitiv">
    <p:bg>
      <p:bgRef idx="1001">
        <a:schemeClr val="bg1"/>
      </p:bgRef>
    </p:bg>
    <p:spTree>
      <p:nvGrpSpPr>
        <p:cNvPr id="1" name=""/>
        <p:cNvGrpSpPr/>
        <p:nvPr/>
      </p:nvGrpSpPr>
      <p:grpSpPr>
        <a:xfrm>
          <a:off x="0" y="0"/>
          <a:ext cx="0" cy="0"/>
          <a:chOff x="0" y="0"/>
          <a:chExt cx="0" cy="0"/>
        </a:xfrm>
      </p:grpSpPr>
      <p:sp>
        <p:nvSpPr>
          <p:cNvPr id="8" name="Naslov 7"/>
          <p:cNvSpPr>
            <a:spLocks noGrp="1"/>
          </p:cNvSpPr>
          <p:nvPr>
            <p:ph type="ctrTitle"/>
          </p:nvPr>
        </p:nvSpPr>
        <p:spPr>
          <a:xfrm>
            <a:off x="2286000" y="3124200"/>
            <a:ext cx="6172200" cy="1894362"/>
          </a:xfrm>
        </p:spPr>
        <p:txBody>
          <a:bodyPr/>
          <a:lstStyle>
            <a:lvl1pPr>
              <a:defRPr b="1"/>
            </a:lvl1pPr>
          </a:lstStyle>
          <a:p>
            <a:r>
              <a:rPr kumimoji="0" lang="sl-SI" smtClean="0"/>
              <a:t>Kliknite, če želite urediti slog naslova matrice</a:t>
            </a:r>
            <a:endParaRPr kumimoji="0" lang="en-US"/>
          </a:p>
        </p:txBody>
      </p:sp>
      <p:sp>
        <p:nvSpPr>
          <p:cNvPr id="9" name="Podnaslov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l-SI" smtClean="0"/>
              <a:t>Kliknite, če želite urediti slog podnaslova matrice</a:t>
            </a:r>
            <a:endParaRPr kumimoji="0" lang="en-US"/>
          </a:p>
        </p:txBody>
      </p:sp>
      <p:sp>
        <p:nvSpPr>
          <p:cNvPr id="28" name="Ograda datuma 27"/>
          <p:cNvSpPr>
            <a:spLocks noGrp="1"/>
          </p:cNvSpPr>
          <p:nvPr>
            <p:ph type="dt" sz="half" idx="10"/>
          </p:nvPr>
        </p:nvSpPr>
        <p:spPr bwMode="auto">
          <a:xfrm rot="5400000">
            <a:off x="7764621" y="1174097"/>
            <a:ext cx="2286000" cy="381000"/>
          </a:xfrm>
        </p:spPr>
        <p:txBody>
          <a:bodyPr/>
          <a:lstStyle/>
          <a:p>
            <a:fld id="{AC6294D4-79B2-40B2-A021-1B15D7426055}" type="datetime1">
              <a:rPr lang="sl-SI" smtClean="0"/>
              <a:pPr/>
              <a:t>16. 05. 12</a:t>
            </a:fld>
            <a:endParaRPr lang="sl-SI"/>
          </a:p>
        </p:txBody>
      </p:sp>
      <p:sp>
        <p:nvSpPr>
          <p:cNvPr id="17" name="Ograda noge 16"/>
          <p:cNvSpPr>
            <a:spLocks noGrp="1"/>
          </p:cNvSpPr>
          <p:nvPr>
            <p:ph type="ftr" sz="quarter" idx="11"/>
          </p:nvPr>
        </p:nvSpPr>
        <p:spPr bwMode="auto">
          <a:xfrm rot="5400000">
            <a:off x="7077269" y="4181669"/>
            <a:ext cx="3657600" cy="384048"/>
          </a:xfrm>
        </p:spPr>
        <p:txBody>
          <a:bodyPr/>
          <a:lstStyle/>
          <a:p>
            <a:endParaRPr lang="sl-SI"/>
          </a:p>
        </p:txBody>
      </p:sp>
      <p:sp>
        <p:nvSpPr>
          <p:cNvPr id="10" name="Pravokotni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avokotni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Pravokotni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Pravokotni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aven konek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aven konek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aven konek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aven konek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aven konek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aven konek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Pravokotni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a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a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ipsa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ipsa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ipsa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Ograda številke diapozitiva 28"/>
          <p:cNvSpPr>
            <a:spLocks noGrp="1"/>
          </p:cNvSpPr>
          <p:nvPr>
            <p:ph type="sldNum" sz="quarter" idx="12"/>
          </p:nvPr>
        </p:nvSpPr>
        <p:spPr bwMode="auto">
          <a:xfrm>
            <a:off x="1325544" y="4928702"/>
            <a:ext cx="609600" cy="517524"/>
          </a:xfrm>
        </p:spPr>
        <p:txBody>
          <a:bodyPr/>
          <a:lstStyle/>
          <a:p>
            <a:fld id="{360482B2-033D-4E81-A11F-9B3E7DB35338}" type="slidenum">
              <a:rPr lang="sl-SI" smtClean="0"/>
              <a:pPr/>
              <a:t>‹#›</a:t>
            </a:fld>
            <a:endParaRPr lang="sl-SI"/>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n navpično besedilo">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b="1"/>
            </a:lvl1pPr>
          </a:lstStyle>
          <a:p>
            <a:r>
              <a:rPr kumimoji="0" lang="sl-SI" dirty="0" smtClean="0"/>
              <a:t>Kliknite, če želite urediti slog naslova matrice</a:t>
            </a:r>
            <a:endParaRPr kumimoji="0" lang="en-US" dirty="0"/>
          </a:p>
        </p:txBody>
      </p:sp>
      <p:sp>
        <p:nvSpPr>
          <p:cNvPr id="3" name="Ograda navpičnega besedila 2"/>
          <p:cNvSpPr>
            <a:spLocks noGrp="1"/>
          </p:cNvSpPr>
          <p:nvPr>
            <p:ph type="body" orient="vert" idx="1"/>
          </p:nvPr>
        </p:nvSpPr>
        <p:spPr/>
        <p:txBody>
          <a:bodyPr vert="eaVert"/>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4" name="Ograda datuma 3"/>
          <p:cNvSpPr>
            <a:spLocks noGrp="1"/>
          </p:cNvSpPr>
          <p:nvPr>
            <p:ph type="dt" sz="half" idx="10"/>
          </p:nvPr>
        </p:nvSpPr>
        <p:spPr/>
        <p:txBody>
          <a:bodyPr/>
          <a:lstStyle/>
          <a:p>
            <a:fld id="{96EEDC8A-2A67-4A6E-A484-6FAED86BBCE1}" type="datetime1">
              <a:rPr lang="sl-SI" smtClean="0"/>
              <a:pPr/>
              <a:t>16. 05. 12</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360482B2-033D-4E81-A11F-9B3E7DB35338}" type="slidenum">
              <a:rPr lang="sl-SI" smtClean="0"/>
              <a:pPr/>
              <a:t>‹#›</a:t>
            </a:fld>
            <a:endParaRPr lang="sl-S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Navpični naslov in besedilo">
    <p:spTree>
      <p:nvGrpSpPr>
        <p:cNvPr id="1" name=""/>
        <p:cNvGrpSpPr/>
        <p:nvPr/>
      </p:nvGrpSpPr>
      <p:grpSpPr>
        <a:xfrm>
          <a:off x="0" y="0"/>
          <a:ext cx="0" cy="0"/>
          <a:chOff x="0" y="0"/>
          <a:chExt cx="0" cy="0"/>
        </a:xfrm>
      </p:grpSpPr>
      <p:sp>
        <p:nvSpPr>
          <p:cNvPr id="2" name="Navpični naslov 1"/>
          <p:cNvSpPr>
            <a:spLocks noGrp="1"/>
          </p:cNvSpPr>
          <p:nvPr>
            <p:ph type="title" orient="vert"/>
          </p:nvPr>
        </p:nvSpPr>
        <p:spPr>
          <a:xfrm>
            <a:off x="6629400" y="274640"/>
            <a:ext cx="1676400" cy="5851525"/>
          </a:xfrm>
        </p:spPr>
        <p:txBody>
          <a:bodyPr vert="eaVert"/>
          <a:lstStyle/>
          <a:p>
            <a:r>
              <a:rPr kumimoji="0" lang="sl-SI" smtClean="0"/>
              <a:t>Kliknite, če želite urediti slog naslova matrice</a:t>
            </a:r>
            <a:endParaRPr kumimoji="0" lang="en-US"/>
          </a:p>
        </p:txBody>
      </p:sp>
      <p:sp>
        <p:nvSpPr>
          <p:cNvPr id="3" name="Ograda navpičnega besedila 2"/>
          <p:cNvSpPr>
            <a:spLocks noGrp="1"/>
          </p:cNvSpPr>
          <p:nvPr>
            <p:ph type="body" orient="vert" idx="1"/>
          </p:nvPr>
        </p:nvSpPr>
        <p:spPr>
          <a:xfrm>
            <a:off x="457200" y="274639"/>
            <a:ext cx="6019800" cy="5851525"/>
          </a:xfrm>
        </p:spPr>
        <p:txBody>
          <a:bodyPr vert="eaVert"/>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4" name="Ograda datuma 3"/>
          <p:cNvSpPr>
            <a:spLocks noGrp="1"/>
          </p:cNvSpPr>
          <p:nvPr>
            <p:ph type="dt" sz="half" idx="10"/>
          </p:nvPr>
        </p:nvSpPr>
        <p:spPr/>
        <p:txBody>
          <a:bodyPr/>
          <a:lstStyle/>
          <a:p>
            <a:fld id="{BAA41707-13F5-438B-A189-3FB95010119E}" type="datetime1">
              <a:rPr lang="sl-SI" smtClean="0"/>
              <a:pPr/>
              <a:t>16. 05. 12</a:t>
            </a:fld>
            <a:endParaRPr lang="sl-SI"/>
          </a:p>
        </p:txBody>
      </p:sp>
      <p:sp>
        <p:nvSpPr>
          <p:cNvPr id="5" name="Ograda noge 4"/>
          <p:cNvSpPr>
            <a:spLocks noGrp="1"/>
          </p:cNvSpPr>
          <p:nvPr>
            <p:ph type="ftr" sz="quarter" idx="11"/>
          </p:nvPr>
        </p:nvSpPr>
        <p:spPr/>
        <p:txBody>
          <a:bodyPr/>
          <a:lstStyle/>
          <a:p>
            <a:endParaRPr lang="sl-SI"/>
          </a:p>
        </p:txBody>
      </p:sp>
      <p:sp>
        <p:nvSpPr>
          <p:cNvPr id="6" name="Ograda številke diapozitiva 5"/>
          <p:cNvSpPr>
            <a:spLocks noGrp="1"/>
          </p:cNvSpPr>
          <p:nvPr>
            <p:ph type="sldNum" sz="quarter" idx="12"/>
          </p:nvPr>
        </p:nvSpPr>
        <p:spPr/>
        <p:txBody>
          <a:bodyPr/>
          <a:lstStyle/>
          <a:p>
            <a:fld id="{360482B2-033D-4E81-A11F-9B3E7DB35338}" type="slidenum">
              <a:rPr lang="sl-SI" smtClean="0"/>
              <a:pPr/>
              <a:t>‹#›</a:t>
            </a:fld>
            <a:endParaRPr lang="sl-S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n vsebina">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smtClean="0"/>
              <a:t>Kliknite, če želite urediti slog naslova matrice</a:t>
            </a:r>
            <a:endParaRPr kumimoji="0" lang="en-US"/>
          </a:p>
        </p:txBody>
      </p:sp>
      <p:sp>
        <p:nvSpPr>
          <p:cNvPr id="8" name="Ograda vsebine 7"/>
          <p:cNvSpPr>
            <a:spLocks noGrp="1"/>
          </p:cNvSpPr>
          <p:nvPr>
            <p:ph sz="quarter" idx="1"/>
          </p:nvPr>
        </p:nvSpPr>
        <p:spPr>
          <a:xfrm>
            <a:off x="457200" y="1600200"/>
            <a:ext cx="7467600" cy="4873752"/>
          </a:xfrm>
        </p:spPr>
        <p:txBody>
          <a:bodyPr/>
          <a:lstStyle>
            <a:lvl1pPr>
              <a:buClrTx/>
              <a:buFont typeface="Wingdings"/>
              <a:buChar char=""/>
              <a:defRPr/>
            </a:lvl1pPr>
          </a:lstStyle>
          <a:p>
            <a:pPr lvl="0" eaLnBrk="1" latinLnBrk="0" hangingPunct="1"/>
            <a:r>
              <a:rPr lang="sl-SI" dirty="0" smtClean="0"/>
              <a:t>Kliknite, če želite urediti sloge besedila matrice</a:t>
            </a:r>
          </a:p>
          <a:p>
            <a:pPr lvl="1" eaLnBrk="1" latinLnBrk="0" hangingPunct="1"/>
            <a:r>
              <a:rPr lang="sl-SI" dirty="0" smtClean="0"/>
              <a:t>Druga raven</a:t>
            </a:r>
          </a:p>
          <a:p>
            <a:pPr lvl="2" eaLnBrk="1" latinLnBrk="0" hangingPunct="1"/>
            <a:r>
              <a:rPr lang="sl-SI" dirty="0" smtClean="0"/>
              <a:t>Tretja raven</a:t>
            </a:r>
          </a:p>
          <a:p>
            <a:pPr lvl="3" eaLnBrk="1" latinLnBrk="0" hangingPunct="1"/>
            <a:r>
              <a:rPr lang="sl-SI" dirty="0" smtClean="0"/>
              <a:t>Četrta raven</a:t>
            </a:r>
          </a:p>
          <a:p>
            <a:pPr lvl="4" eaLnBrk="1" latinLnBrk="0" hangingPunct="1"/>
            <a:r>
              <a:rPr lang="sl-SI" dirty="0" smtClean="0"/>
              <a:t>Peta raven</a:t>
            </a:r>
            <a:endParaRPr kumimoji="0" lang="en-US" dirty="0"/>
          </a:p>
        </p:txBody>
      </p:sp>
      <p:sp>
        <p:nvSpPr>
          <p:cNvPr id="7" name="Ograda datuma 6"/>
          <p:cNvSpPr>
            <a:spLocks noGrp="1"/>
          </p:cNvSpPr>
          <p:nvPr>
            <p:ph type="dt" sz="half" idx="14"/>
          </p:nvPr>
        </p:nvSpPr>
        <p:spPr/>
        <p:txBody>
          <a:bodyPr rtlCol="0"/>
          <a:lstStyle/>
          <a:p>
            <a:fld id="{DFD860F4-375B-416B-8B71-E6ABFE01F28A}" type="datetime1">
              <a:rPr lang="sl-SI" smtClean="0"/>
              <a:pPr/>
              <a:t>16. 05. 12</a:t>
            </a:fld>
            <a:endParaRPr lang="sl-SI"/>
          </a:p>
        </p:txBody>
      </p:sp>
      <p:sp>
        <p:nvSpPr>
          <p:cNvPr id="9" name="Ograda številke diapozitiva 8"/>
          <p:cNvSpPr>
            <a:spLocks noGrp="1"/>
          </p:cNvSpPr>
          <p:nvPr>
            <p:ph type="sldNum" sz="quarter" idx="15"/>
          </p:nvPr>
        </p:nvSpPr>
        <p:spPr/>
        <p:txBody>
          <a:bodyPr rtlCol="0"/>
          <a:lstStyle/>
          <a:p>
            <a:fld id="{360482B2-033D-4E81-A11F-9B3E7DB35338}" type="slidenum">
              <a:rPr lang="sl-SI" smtClean="0"/>
              <a:pPr/>
              <a:t>‹#›</a:t>
            </a:fld>
            <a:endParaRPr lang="sl-SI"/>
          </a:p>
        </p:txBody>
      </p:sp>
      <p:sp>
        <p:nvSpPr>
          <p:cNvPr id="10" name="Ograda noge 9"/>
          <p:cNvSpPr>
            <a:spLocks noGrp="1"/>
          </p:cNvSpPr>
          <p:nvPr>
            <p:ph type="ftr" sz="quarter" idx="16"/>
          </p:nvPr>
        </p:nvSpPr>
        <p:spPr/>
        <p:txBody>
          <a:bodyPr rtlCol="0"/>
          <a:lstStyle/>
          <a:p>
            <a:endParaRPr lang="sl-S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Glava odseka">
    <p:bg>
      <p:bgRef idx="1001">
        <a:schemeClr val="bg2"/>
      </p:bgRef>
    </p:bg>
    <p:spTree>
      <p:nvGrpSpPr>
        <p:cNvPr id="1" name=""/>
        <p:cNvGrpSpPr/>
        <p:nvPr/>
      </p:nvGrpSpPr>
      <p:grpSpPr>
        <a:xfrm>
          <a:off x="0" y="0"/>
          <a:ext cx="0" cy="0"/>
          <a:chOff x="0" y="0"/>
          <a:chExt cx="0" cy="0"/>
        </a:xfrm>
      </p:grpSpPr>
      <p:sp>
        <p:nvSpPr>
          <p:cNvPr id="2" name="Naslov 1"/>
          <p:cNvSpPr>
            <a:spLocks noGrp="1"/>
          </p:cNvSpPr>
          <p:nvPr>
            <p:ph type="title"/>
          </p:nvPr>
        </p:nvSpPr>
        <p:spPr>
          <a:xfrm>
            <a:off x="2286000" y="2895600"/>
            <a:ext cx="6172200" cy="2053590"/>
          </a:xfrm>
        </p:spPr>
        <p:txBody>
          <a:bodyPr/>
          <a:lstStyle>
            <a:lvl1pPr algn="l">
              <a:buNone/>
              <a:defRPr sz="3000" b="1" cap="small" baseline="0"/>
            </a:lvl1pPr>
          </a:lstStyle>
          <a:p>
            <a:r>
              <a:rPr kumimoji="0" lang="sl-SI" smtClean="0"/>
              <a:t>Kliknite, če želite urediti slog naslova matrice</a:t>
            </a:r>
            <a:endParaRPr kumimoji="0" lang="en-US"/>
          </a:p>
        </p:txBody>
      </p:sp>
      <p:sp>
        <p:nvSpPr>
          <p:cNvPr id="3" name="Ograda besedila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l-SI" smtClean="0"/>
              <a:t>Kliknite, če želite urediti sloge besedila matrice</a:t>
            </a:r>
          </a:p>
        </p:txBody>
      </p:sp>
      <p:sp>
        <p:nvSpPr>
          <p:cNvPr id="4" name="Ograda datuma 3"/>
          <p:cNvSpPr>
            <a:spLocks noGrp="1"/>
          </p:cNvSpPr>
          <p:nvPr>
            <p:ph type="dt" sz="half" idx="10"/>
          </p:nvPr>
        </p:nvSpPr>
        <p:spPr bwMode="auto">
          <a:xfrm rot="5400000">
            <a:off x="7763256" y="1170432"/>
            <a:ext cx="2286000" cy="381000"/>
          </a:xfrm>
        </p:spPr>
        <p:txBody>
          <a:bodyPr/>
          <a:lstStyle/>
          <a:p>
            <a:fld id="{B97EEE00-04BB-4E4F-A5B6-BA6C70A1D48E}" type="datetime1">
              <a:rPr lang="sl-SI" smtClean="0"/>
              <a:pPr/>
              <a:t>16. 05. 12</a:t>
            </a:fld>
            <a:endParaRPr lang="sl-SI"/>
          </a:p>
        </p:txBody>
      </p:sp>
      <p:sp>
        <p:nvSpPr>
          <p:cNvPr id="5" name="Ograda noge 4"/>
          <p:cNvSpPr>
            <a:spLocks noGrp="1"/>
          </p:cNvSpPr>
          <p:nvPr>
            <p:ph type="ftr" sz="quarter" idx="11"/>
          </p:nvPr>
        </p:nvSpPr>
        <p:spPr bwMode="auto">
          <a:xfrm rot="5400000">
            <a:off x="7077456" y="4178808"/>
            <a:ext cx="3657600" cy="384048"/>
          </a:xfrm>
        </p:spPr>
        <p:txBody>
          <a:bodyPr/>
          <a:lstStyle/>
          <a:p>
            <a:endParaRPr lang="sl-SI"/>
          </a:p>
        </p:txBody>
      </p:sp>
      <p:sp>
        <p:nvSpPr>
          <p:cNvPr id="9" name="Pravokotni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avokotni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avokotni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avokotni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aven konek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aven konek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aven konek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aven konek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aven konek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Pravokotni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ipsa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ipsa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a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ipsa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a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aven konek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Ograda številke diapozitiva 5"/>
          <p:cNvSpPr>
            <a:spLocks noGrp="1"/>
          </p:cNvSpPr>
          <p:nvPr>
            <p:ph type="sldNum" sz="quarter" idx="12"/>
          </p:nvPr>
        </p:nvSpPr>
        <p:spPr bwMode="auto">
          <a:xfrm>
            <a:off x="1340616" y="4928702"/>
            <a:ext cx="609600" cy="517524"/>
          </a:xfrm>
        </p:spPr>
        <p:txBody>
          <a:bodyPr/>
          <a:lstStyle/>
          <a:p>
            <a:fld id="{360482B2-033D-4E81-A11F-9B3E7DB35338}" type="slidenum">
              <a:rPr lang="sl-SI" smtClean="0"/>
              <a:pPr/>
              <a:t>‹#›</a:t>
            </a:fld>
            <a:endParaRPr lang="sl-S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e vsebini">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kumimoji="0" lang="sl-SI" smtClean="0"/>
              <a:t>Kliknite, če želite urediti slog naslova matrice</a:t>
            </a:r>
            <a:endParaRPr kumimoji="0" lang="en-US"/>
          </a:p>
        </p:txBody>
      </p:sp>
      <p:sp>
        <p:nvSpPr>
          <p:cNvPr id="5" name="Ograda datuma 4"/>
          <p:cNvSpPr>
            <a:spLocks noGrp="1"/>
          </p:cNvSpPr>
          <p:nvPr>
            <p:ph type="dt" sz="half" idx="10"/>
          </p:nvPr>
        </p:nvSpPr>
        <p:spPr/>
        <p:txBody>
          <a:bodyPr/>
          <a:lstStyle/>
          <a:p>
            <a:fld id="{60681F5E-8842-486C-908C-029745896D28}" type="datetime1">
              <a:rPr lang="sl-SI" smtClean="0"/>
              <a:pPr/>
              <a:t>16. 05. 12</a:t>
            </a:fld>
            <a:endParaRPr lang="sl-SI"/>
          </a:p>
        </p:txBody>
      </p:sp>
      <p:sp>
        <p:nvSpPr>
          <p:cNvPr id="6" name="Ograda noge 5"/>
          <p:cNvSpPr>
            <a:spLocks noGrp="1"/>
          </p:cNvSpPr>
          <p:nvPr>
            <p:ph type="ftr" sz="quarter" idx="11"/>
          </p:nvPr>
        </p:nvSpPr>
        <p:spPr/>
        <p:txBody>
          <a:bodyPr/>
          <a:lstStyle/>
          <a:p>
            <a:endParaRPr lang="sl-SI"/>
          </a:p>
        </p:txBody>
      </p:sp>
      <p:sp>
        <p:nvSpPr>
          <p:cNvPr id="7" name="Ograda številke diapozitiva 6"/>
          <p:cNvSpPr>
            <a:spLocks noGrp="1"/>
          </p:cNvSpPr>
          <p:nvPr>
            <p:ph type="sldNum" sz="quarter" idx="12"/>
          </p:nvPr>
        </p:nvSpPr>
        <p:spPr/>
        <p:txBody>
          <a:bodyPr/>
          <a:lstStyle/>
          <a:p>
            <a:fld id="{360482B2-033D-4E81-A11F-9B3E7DB35338}" type="slidenum">
              <a:rPr lang="sl-SI" smtClean="0"/>
              <a:pPr/>
              <a:t>‹#›</a:t>
            </a:fld>
            <a:endParaRPr lang="sl-SI"/>
          </a:p>
        </p:txBody>
      </p:sp>
      <p:sp>
        <p:nvSpPr>
          <p:cNvPr id="9" name="Ograda vsebine 8"/>
          <p:cNvSpPr>
            <a:spLocks noGrp="1"/>
          </p:cNvSpPr>
          <p:nvPr>
            <p:ph sz="quarter" idx="1"/>
          </p:nvPr>
        </p:nvSpPr>
        <p:spPr>
          <a:xfrm>
            <a:off x="457200" y="1600200"/>
            <a:ext cx="3657600" cy="4572000"/>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11" name="Ograda vsebine 10"/>
          <p:cNvSpPr>
            <a:spLocks noGrp="1"/>
          </p:cNvSpPr>
          <p:nvPr>
            <p:ph sz="quarter" idx="2"/>
          </p:nvPr>
        </p:nvSpPr>
        <p:spPr>
          <a:xfrm>
            <a:off x="4270248" y="1600200"/>
            <a:ext cx="3657600" cy="4572000"/>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rimerjava">
    <p:spTree>
      <p:nvGrpSpPr>
        <p:cNvPr id="1" name=""/>
        <p:cNvGrpSpPr/>
        <p:nvPr/>
      </p:nvGrpSpPr>
      <p:grpSpPr>
        <a:xfrm>
          <a:off x="0" y="0"/>
          <a:ext cx="0" cy="0"/>
          <a:chOff x="0" y="0"/>
          <a:chExt cx="0" cy="0"/>
        </a:xfrm>
      </p:grpSpPr>
      <p:sp>
        <p:nvSpPr>
          <p:cNvPr id="2" name="Naslov 1"/>
          <p:cNvSpPr>
            <a:spLocks noGrp="1"/>
          </p:cNvSpPr>
          <p:nvPr>
            <p:ph type="title"/>
          </p:nvPr>
        </p:nvSpPr>
        <p:spPr>
          <a:xfrm>
            <a:off x="457200" y="273050"/>
            <a:ext cx="7543800" cy="1143000"/>
          </a:xfrm>
        </p:spPr>
        <p:txBody>
          <a:bodyPr anchor="b"/>
          <a:lstStyle>
            <a:lvl1pPr>
              <a:defRPr/>
            </a:lvl1pPr>
          </a:lstStyle>
          <a:p>
            <a:r>
              <a:rPr kumimoji="0" lang="sl-SI" smtClean="0"/>
              <a:t>Kliknite, če želite urediti slog naslova matrice</a:t>
            </a:r>
            <a:endParaRPr kumimoji="0" lang="en-US"/>
          </a:p>
        </p:txBody>
      </p:sp>
      <p:sp>
        <p:nvSpPr>
          <p:cNvPr id="7" name="Ograda datuma 6"/>
          <p:cNvSpPr>
            <a:spLocks noGrp="1"/>
          </p:cNvSpPr>
          <p:nvPr>
            <p:ph type="dt" sz="half" idx="10"/>
          </p:nvPr>
        </p:nvSpPr>
        <p:spPr/>
        <p:txBody>
          <a:bodyPr/>
          <a:lstStyle/>
          <a:p>
            <a:fld id="{A4CA8781-7B62-4491-A2D9-0DB1A7CC270B}" type="datetime1">
              <a:rPr lang="sl-SI" smtClean="0"/>
              <a:pPr/>
              <a:t>16. 05. 12</a:t>
            </a:fld>
            <a:endParaRPr lang="sl-SI"/>
          </a:p>
        </p:txBody>
      </p:sp>
      <p:sp>
        <p:nvSpPr>
          <p:cNvPr id="8" name="Ograda noge 7"/>
          <p:cNvSpPr>
            <a:spLocks noGrp="1"/>
          </p:cNvSpPr>
          <p:nvPr>
            <p:ph type="ftr" sz="quarter" idx="11"/>
          </p:nvPr>
        </p:nvSpPr>
        <p:spPr/>
        <p:txBody>
          <a:bodyPr/>
          <a:lstStyle/>
          <a:p>
            <a:endParaRPr lang="sl-SI"/>
          </a:p>
        </p:txBody>
      </p:sp>
      <p:sp>
        <p:nvSpPr>
          <p:cNvPr id="9" name="Ograda številke diapozitiva 8"/>
          <p:cNvSpPr>
            <a:spLocks noGrp="1"/>
          </p:cNvSpPr>
          <p:nvPr>
            <p:ph type="sldNum" sz="quarter" idx="12"/>
          </p:nvPr>
        </p:nvSpPr>
        <p:spPr/>
        <p:txBody>
          <a:bodyPr/>
          <a:lstStyle/>
          <a:p>
            <a:fld id="{360482B2-033D-4E81-A11F-9B3E7DB35338}" type="slidenum">
              <a:rPr lang="sl-SI" smtClean="0"/>
              <a:pPr/>
              <a:t>‹#›</a:t>
            </a:fld>
            <a:endParaRPr lang="sl-SI"/>
          </a:p>
        </p:txBody>
      </p:sp>
      <p:sp>
        <p:nvSpPr>
          <p:cNvPr id="11" name="Ograda vsebine 10"/>
          <p:cNvSpPr>
            <a:spLocks noGrp="1"/>
          </p:cNvSpPr>
          <p:nvPr>
            <p:ph sz="quarter" idx="2"/>
          </p:nvPr>
        </p:nvSpPr>
        <p:spPr>
          <a:xfrm>
            <a:off x="457200" y="2362200"/>
            <a:ext cx="3657600" cy="3886200"/>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13" name="Ograda vsebine 12"/>
          <p:cNvSpPr>
            <a:spLocks noGrp="1"/>
          </p:cNvSpPr>
          <p:nvPr>
            <p:ph sz="quarter" idx="4"/>
          </p:nvPr>
        </p:nvSpPr>
        <p:spPr>
          <a:xfrm>
            <a:off x="4371975" y="2362200"/>
            <a:ext cx="3657600" cy="3886200"/>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12" name="Ograda besedila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l-SI" smtClean="0"/>
              <a:t>Kliknite, če želite urediti sloge besedila matrice</a:t>
            </a:r>
          </a:p>
        </p:txBody>
      </p:sp>
      <p:sp>
        <p:nvSpPr>
          <p:cNvPr id="14" name="Ograda besedila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l-SI" smtClean="0"/>
              <a:t>Kliknite, če želite urediti sloge besedila matrice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lvl1pPr>
              <a:defRPr b="1"/>
            </a:lvl1pPr>
          </a:lstStyle>
          <a:p>
            <a:r>
              <a:rPr kumimoji="0" lang="sl-SI" dirty="0" smtClean="0"/>
              <a:t>Kliknite, če želite urediti slog naslova matrice</a:t>
            </a:r>
            <a:endParaRPr kumimoji="0" lang="en-US" dirty="0"/>
          </a:p>
        </p:txBody>
      </p:sp>
      <p:sp>
        <p:nvSpPr>
          <p:cNvPr id="6" name="Ograda datuma 5"/>
          <p:cNvSpPr>
            <a:spLocks noGrp="1"/>
          </p:cNvSpPr>
          <p:nvPr>
            <p:ph type="dt" sz="half" idx="10"/>
          </p:nvPr>
        </p:nvSpPr>
        <p:spPr/>
        <p:txBody>
          <a:bodyPr rtlCol="0"/>
          <a:lstStyle/>
          <a:p>
            <a:fld id="{E4AE7636-267E-48E2-8975-A57CB3F4D77A}" type="datetime1">
              <a:rPr lang="sl-SI" smtClean="0"/>
              <a:pPr/>
              <a:t>16. 05. 12</a:t>
            </a:fld>
            <a:endParaRPr lang="sl-SI"/>
          </a:p>
        </p:txBody>
      </p:sp>
      <p:sp>
        <p:nvSpPr>
          <p:cNvPr id="7" name="Ograda številke diapozitiva 6"/>
          <p:cNvSpPr>
            <a:spLocks noGrp="1"/>
          </p:cNvSpPr>
          <p:nvPr>
            <p:ph type="sldNum" sz="quarter" idx="11"/>
          </p:nvPr>
        </p:nvSpPr>
        <p:spPr/>
        <p:txBody>
          <a:bodyPr rtlCol="0"/>
          <a:lstStyle/>
          <a:p>
            <a:fld id="{360482B2-033D-4E81-A11F-9B3E7DB35338}" type="slidenum">
              <a:rPr lang="sl-SI" smtClean="0"/>
              <a:pPr/>
              <a:t>‹#›</a:t>
            </a:fld>
            <a:endParaRPr lang="sl-SI"/>
          </a:p>
        </p:txBody>
      </p:sp>
      <p:sp>
        <p:nvSpPr>
          <p:cNvPr id="8" name="Ograda noge 7"/>
          <p:cNvSpPr>
            <a:spLocks noGrp="1"/>
          </p:cNvSpPr>
          <p:nvPr>
            <p:ph type="ftr" sz="quarter" idx="12"/>
          </p:nvPr>
        </p:nvSpPr>
        <p:spPr/>
        <p:txBody>
          <a:bodyPr rtlCol="0"/>
          <a:lstStyle/>
          <a:p>
            <a:endParaRPr lang="sl-SI"/>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azen">
    <p:spTree>
      <p:nvGrpSpPr>
        <p:cNvPr id="1" name=""/>
        <p:cNvGrpSpPr/>
        <p:nvPr/>
      </p:nvGrpSpPr>
      <p:grpSpPr>
        <a:xfrm>
          <a:off x="0" y="0"/>
          <a:ext cx="0" cy="0"/>
          <a:chOff x="0" y="0"/>
          <a:chExt cx="0" cy="0"/>
        </a:xfrm>
      </p:grpSpPr>
      <p:sp>
        <p:nvSpPr>
          <p:cNvPr id="2" name="Ograda datuma 1"/>
          <p:cNvSpPr>
            <a:spLocks noGrp="1"/>
          </p:cNvSpPr>
          <p:nvPr>
            <p:ph type="dt" sz="half" idx="10"/>
          </p:nvPr>
        </p:nvSpPr>
        <p:spPr/>
        <p:txBody>
          <a:bodyPr/>
          <a:lstStyle/>
          <a:p>
            <a:fld id="{30F55ACF-60DB-47FD-A725-371BE2F8DC09}" type="datetime1">
              <a:rPr lang="sl-SI" smtClean="0"/>
              <a:pPr/>
              <a:t>16. 05. 12</a:t>
            </a:fld>
            <a:endParaRPr lang="sl-SI"/>
          </a:p>
        </p:txBody>
      </p:sp>
      <p:sp>
        <p:nvSpPr>
          <p:cNvPr id="3" name="Ograda noge 2"/>
          <p:cNvSpPr>
            <a:spLocks noGrp="1"/>
          </p:cNvSpPr>
          <p:nvPr>
            <p:ph type="ftr" sz="quarter" idx="11"/>
          </p:nvPr>
        </p:nvSpPr>
        <p:spPr/>
        <p:txBody>
          <a:bodyPr/>
          <a:lstStyle/>
          <a:p>
            <a:endParaRPr lang="sl-SI"/>
          </a:p>
        </p:txBody>
      </p:sp>
      <p:sp>
        <p:nvSpPr>
          <p:cNvPr id="4" name="Ograda številke diapozitiva 3"/>
          <p:cNvSpPr>
            <a:spLocks noGrp="1"/>
          </p:cNvSpPr>
          <p:nvPr>
            <p:ph type="sldNum" sz="quarter" idx="12"/>
          </p:nvPr>
        </p:nvSpPr>
        <p:spPr/>
        <p:txBody>
          <a:bodyPr/>
          <a:lstStyle/>
          <a:p>
            <a:fld id="{360482B2-033D-4E81-A11F-9B3E7DB35338}" type="slidenum">
              <a:rPr lang="sl-SI" smtClean="0"/>
              <a:pPr/>
              <a:t>‹#›</a:t>
            </a:fld>
            <a:endParaRPr lang="sl-SI"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1_Naslov in vsebina">
    <p:bg>
      <p:bgRef idx="1001">
        <a:schemeClr val="bg1"/>
      </p:bgRef>
    </p:bg>
    <p:spTree>
      <p:nvGrpSpPr>
        <p:cNvPr id="1" name=""/>
        <p:cNvGrpSpPr/>
        <p:nvPr/>
      </p:nvGrpSpPr>
      <p:grpSpPr>
        <a:xfrm>
          <a:off x="0" y="0"/>
          <a:ext cx="0" cy="0"/>
          <a:chOff x="0" y="0"/>
          <a:chExt cx="0" cy="0"/>
        </a:xfrm>
      </p:grpSpPr>
      <p:sp>
        <p:nvSpPr>
          <p:cNvPr id="10" name="Raven konek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Naslov 1"/>
          <p:cNvSpPr>
            <a:spLocks noGrp="1"/>
          </p:cNvSpPr>
          <p:nvPr>
            <p:ph type="title"/>
          </p:nvPr>
        </p:nvSpPr>
        <p:spPr>
          <a:xfrm rot="5400000">
            <a:off x="3371851" y="3200400"/>
            <a:ext cx="6309360" cy="457200"/>
          </a:xfrm>
        </p:spPr>
        <p:txBody>
          <a:bodyPr anchor="b"/>
          <a:lstStyle>
            <a:lvl1pPr algn="l">
              <a:buNone/>
              <a:defRPr sz="2000" b="1" cap="small" baseline="0"/>
            </a:lvl1pPr>
          </a:lstStyle>
          <a:p>
            <a:r>
              <a:rPr kumimoji="0" lang="sl-SI" smtClean="0"/>
              <a:t>Kliknite, če želite urediti slog naslova matrice</a:t>
            </a:r>
            <a:endParaRPr kumimoji="0" lang="en-US"/>
          </a:p>
        </p:txBody>
      </p:sp>
      <p:sp>
        <p:nvSpPr>
          <p:cNvPr id="3" name="Ograda besedila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sl-SI" smtClean="0"/>
              <a:t>Kliknite, če želite urediti sloge besedila matrice</a:t>
            </a:r>
          </a:p>
        </p:txBody>
      </p:sp>
      <p:sp>
        <p:nvSpPr>
          <p:cNvPr id="8" name="Raven konek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aven konek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aven konek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ravokotni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aven konek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Ograda vsebine 17"/>
          <p:cNvSpPr>
            <a:spLocks noGrp="1"/>
          </p:cNvSpPr>
          <p:nvPr>
            <p:ph sz="quarter" idx="1"/>
          </p:nvPr>
        </p:nvSpPr>
        <p:spPr>
          <a:xfrm>
            <a:off x="304800" y="274320"/>
            <a:ext cx="5638800" cy="6327648"/>
          </a:xfrm>
        </p:spPr>
        <p:txBody>
          <a:bodyPr/>
          <a:lstStyle/>
          <a:p>
            <a:pPr lvl="0" eaLnBrk="1" latinLnBrk="0" hangingPunct="1"/>
            <a:r>
              <a:rPr lang="sl-SI" smtClean="0"/>
              <a:t>Kliknite, če želite urediti sloge besedila matrice</a:t>
            </a:r>
          </a:p>
          <a:p>
            <a:pPr lvl="1" eaLnBrk="1" latinLnBrk="0" hangingPunct="1"/>
            <a:r>
              <a:rPr lang="sl-SI" smtClean="0"/>
              <a:t>Druga raven</a:t>
            </a:r>
          </a:p>
          <a:p>
            <a:pPr lvl="2" eaLnBrk="1" latinLnBrk="0" hangingPunct="1"/>
            <a:r>
              <a:rPr lang="sl-SI" smtClean="0"/>
              <a:t>Tretja raven</a:t>
            </a:r>
          </a:p>
          <a:p>
            <a:pPr lvl="3" eaLnBrk="1" latinLnBrk="0" hangingPunct="1"/>
            <a:r>
              <a:rPr lang="sl-SI" smtClean="0"/>
              <a:t>Četrta raven</a:t>
            </a:r>
          </a:p>
          <a:p>
            <a:pPr lvl="4" eaLnBrk="1" latinLnBrk="0" hangingPunct="1"/>
            <a:r>
              <a:rPr lang="sl-SI" smtClean="0"/>
              <a:t>Peta raven</a:t>
            </a:r>
            <a:endParaRPr kumimoji="0" lang="en-US"/>
          </a:p>
        </p:txBody>
      </p:sp>
      <p:sp>
        <p:nvSpPr>
          <p:cNvPr id="21" name="Ograda datuma 20"/>
          <p:cNvSpPr>
            <a:spLocks noGrp="1"/>
          </p:cNvSpPr>
          <p:nvPr>
            <p:ph type="dt" sz="half" idx="14"/>
          </p:nvPr>
        </p:nvSpPr>
        <p:spPr/>
        <p:txBody>
          <a:bodyPr rtlCol="0"/>
          <a:lstStyle/>
          <a:p>
            <a:fld id="{827794BC-6AC9-44C7-B565-42F0FB2E3980}" type="datetime1">
              <a:rPr lang="sl-SI" smtClean="0"/>
              <a:pPr/>
              <a:t>16. 05. 12</a:t>
            </a:fld>
            <a:endParaRPr lang="sl-SI"/>
          </a:p>
        </p:txBody>
      </p:sp>
      <p:sp>
        <p:nvSpPr>
          <p:cNvPr id="23" name="Ograda noge 22"/>
          <p:cNvSpPr>
            <a:spLocks noGrp="1"/>
          </p:cNvSpPr>
          <p:nvPr>
            <p:ph type="ftr" sz="quarter" idx="16"/>
          </p:nvPr>
        </p:nvSpPr>
        <p:spPr/>
        <p:txBody>
          <a:bodyPr rtlCol="0"/>
          <a:lstStyle/>
          <a:p>
            <a:endParaRPr lang="sl-SI"/>
          </a:p>
        </p:txBody>
      </p:sp>
      <p:sp>
        <p:nvSpPr>
          <p:cNvPr id="15" name="Ograda številke diapozitiva 3"/>
          <p:cNvSpPr txBox="1">
            <a:spLocks/>
          </p:cNvSpPr>
          <p:nvPr userDrawn="1"/>
        </p:nvSpPr>
        <p:spPr>
          <a:xfrm>
            <a:off x="8252792" y="6057890"/>
            <a:ext cx="609600" cy="521208"/>
          </a:xfrm>
          <a:prstGeom prst="rect">
            <a:avLst/>
          </a:prstGeom>
        </p:spPr>
        <p:txBody>
          <a:bodyPr vert="horz" anchor="ctr"/>
          <a:lstStyle/>
          <a:p>
            <a:pPr marL="0" marR="0" lvl="0" indent="0" algn="ctr" defTabSz="914400" rtl="0" eaLnBrk="1" fontAlgn="auto" latinLnBrk="0" hangingPunct="1">
              <a:lnSpc>
                <a:spcPct val="100000"/>
              </a:lnSpc>
              <a:spcBef>
                <a:spcPts val="0"/>
              </a:spcBef>
              <a:spcAft>
                <a:spcPts val="0"/>
              </a:spcAft>
              <a:buClrTx/>
              <a:buSzTx/>
              <a:buFontTx/>
              <a:buNone/>
              <a:tabLst/>
              <a:defRPr/>
            </a:pPr>
            <a:fld id="{360482B2-033D-4E81-A11F-9B3E7DB35338}" type="slidenum">
              <a:rPr kumimoji="0" lang="sl-SI" sz="1400" b="1" i="0" u="none" strike="noStrike" kern="1200" cap="none" spc="0" normalizeH="0" baseline="0" noProof="0" smtClean="0">
                <a:ln>
                  <a:noFill/>
                </a:ln>
                <a:solidFill>
                  <a:srgbClr val="FFFFFF"/>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sl-SI" sz="1400" b="1" i="0" u="none" strike="noStrike" kern="1200" cap="none" spc="0" normalizeH="0" baseline="0" noProof="0" dirty="0">
              <a:ln>
                <a:noFill/>
              </a:ln>
              <a:solidFill>
                <a:srgbClr val="FFFFFF"/>
              </a:solidFill>
              <a:effectLst/>
              <a:uLnTx/>
              <a:uFillTx/>
              <a:latin typeface="+mn-lt"/>
              <a:ea typeface="+mn-ea"/>
              <a:cs typeface="+mn-cs"/>
            </a:endParaRPr>
          </a:p>
        </p:txBody>
      </p:sp>
      <p:sp>
        <p:nvSpPr>
          <p:cNvPr id="16" name="Elipsa 15"/>
          <p:cNvSpPr>
            <a:spLocks noChangeAspect="1"/>
          </p:cNvSpPr>
          <p:nvPr userDrawn="1"/>
        </p:nvSpPr>
        <p:spPr>
          <a:xfrm>
            <a:off x="8192968" y="5969848"/>
            <a:ext cx="411480" cy="411480"/>
          </a:xfrm>
          <a:prstGeom prst="ellipse">
            <a:avLst/>
          </a:prstGeom>
          <a:solidFill>
            <a:schemeClr val="accent5"/>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Ograda številke diapozitiva 22"/>
          <p:cNvSpPr>
            <a:spLocks noGrp="1"/>
          </p:cNvSpPr>
          <p:nvPr>
            <p:ph type="sldNum" sz="quarter" idx="4"/>
          </p:nvPr>
        </p:nvSpPr>
        <p:spPr>
          <a:xfrm>
            <a:off x="8100392" y="5905490"/>
            <a:ext cx="609600" cy="521208"/>
          </a:xfrm>
          <a:prstGeom prst="rect">
            <a:avLst/>
          </a:prstGeom>
        </p:spPr>
        <p:txBody>
          <a:bodyPr vert="horz" anchor="ctr"/>
          <a:lstStyle>
            <a:lvl1pPr algn="ctr" eaLnBrk="1" latinLnBrk="0" hangingPunct="1">
              <a:defRPr kumimoji="0" sz="1400" b="1">
                <a:solidFill>
                  <a:srgbClr val="FFFFFF"/>
                </a:solidFill>
              </a:defRPr>
            </a:lvl1pPr>
          </a:lstStyle>
          <a:p>
            <a:fld id="{360482B2-033D-4E81-A11F-9B3E7DB35338}" type="slidenum">
              <a:rPr lang="sl-SI" smtClean="0"/>
              <a:pPr/>
              <a:t>‹#›</a:t>
            </a:fld>
            <a:endParaRPr lang="sl-SI"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Naslov in slika">
    <p:spTree>
      <p:nvGrpSpPr>
        <p:cNvPr id="1" name=""/>
        <p:cNvGrpSpPr/>
        <p:nvPr/>
      </p:nvGrpSpPr>
      <p:grpSpPr>
        <a:xfrm>
          <a:off x="0" y="0"/>
          <a:ext cx="0" cy="0"/>
          <a:chOff x="0" y="0"/>
          <a:chExt cx="0" cy="0"/>
        </a:xfrm>
      </p:grpSpPr>
      <p:sp>
        <p:nvSpPr>
          <p:cNvPr id="9" name="Raven konek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 name="Naslov 1"/>
          <p:cNvSpPr>
            <a:spLocks noGrp="1"/>
          </p:cNvSpPr>
          <p:nvPr>
            <p:ph type="title"/>
          </p:nvPr>
        </p:nvSpPr>
        <p:spPr>
          <a:xfrm rot="5400000">
            <a:off x="3350133" y="3200400"/>
            <a:ext cx="6309360" cy="457200"/>
          </a:xfrm>
        </p:spPr>
        <p:txBody>
          <a:bodyPr anchor="b"/>
          <a:lstStyle>
            <a:lvl1pPr algn="l">
              <a:buNone/>
              <a:defRPr sz="2000" b="1"/>
            </a:lvl1pPr>
          </a:lstStyle>
          <a:p>
            <a:r>
              <a:rPr kumimoji="0" lang="sl-SI" smtClean="0"/>
              <a:t>Kliknite, če želite urediti slog naslova matrice</a:t>
            </a:r>
            <a:endParaRPr kumimoji="0" lang="en-US"/>
          </a:p>
        </p:txBody>
      </p:sp>
      <p:sp>
        <p:nvSpPr>
          <p:cNvPr id="3" name="Ograda slik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sl-SI" smtClean="0"/>
              <a:t>Kliknite ikono, če želite dodati sliko</a:t>
            </a:r>
            <a:endParaRPr kumimoji="0" lang="en-US" dirty="0"/>
          </a:p>
        </p:txBody>
      </p:sp>
      <p:sp>
        <p:nvSpPr>
          <p:cNvPr id="4" name="Ograda besedila 3"/>
          <p:cNvSpPr>
            <a:spLocks noGrp="1"/>
          </p:cNvSpPr>
          <p:nvPr>
            <p:ph type="body" sz="half" idx="2"/>
          </p:nvPr>
        </p:nvSpPr>
        <p:spPr>
          <a:xfrm>
            <a:off x="6765799"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sl-SI" smtClean="0"/>
              <a:t>Kliknite, če želite urediti sloge besedila matrice</a:t>
            </a:r>
          </a:p>
        </p:txBody>
      </p:sp>
      <p:sp>
        <p:nvSpPr>
          <p:cNvPr id="10" name="Raven konek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Pravokotni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aven konek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aven konek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aven konek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Ograda datuma 16"/>
          <p:cNvSpPr>
            <a:spLocks noGrp="1"/>
          </p:cNvSpPr>
          <p:nvPr>
            <p:ph type="dt" sz="half" idx="10"/>
          </p:nvPr>
        </p:nvSpPr>
        <p:spPr/>
        <p:txBody>
          <a:bodyPr rtlCol="0"/>
          <a:lstStyle/>
          <a:p>
            <a:fld id="{A2B28B0A-30DD-400D-B089-7BE509C3984F}" type="datetime1">
              <a:rPr lang="sl-SI" smtClean="0"/>
              <a:pPr/>
              <a:t>16. 05. 12</a:t>
            </a:fld>
            <a:endParaRPr lang="sl-SI"/>
          </a:p>
        </p:txBody>
      </p:sp>
      <p:sp>
        <p:nvSpPr>
          <p:cNvPr id="21" name="Ograda noge 20"/>
          <p:cNvSpPr>
            <a:spLocks noGrp="1"/>
          </p:cNvSpPr>
          <p:nvPr>
            <p:ph type="ftr" sz="quarter" idx="12"/>
          </p:nvPr>
        </p:nvSpPr>
        <p:spPr/>
        <p:txBody>
          <a:bodyPr rtlCol="0"/>
          <a:lstStyle/>
          <a:p>
            <a:endParaRPr lang="sl-SI"/>
          </a:p>
        </p:txBody>
      </p:sp>
      <p:sp>
        <p:nvSpPr>
          <p:cNvPr id="16" name="Ograda številke diapozitiva 22"/>
          <p:cNvSpPr txBox="1">
            <a:spLocks/>
          </p:cNvSpPr>
          <p:nvPr userDrawn="1"/>
        </p:nvSpPr>
        <p:spPr>
          <a:xfrm>
            <a:off x="8252792" y="6057890"/>
            <a:ext cx="609600" cy="521208"/>
          </a:xfrm>
          <a:prstGeom prst="rect">
            <a:avLst/>
          </a:prstGeom>
        </p:spPr>
        <p:txBody>
          <a:bodyPr vert="horz" anchor="ctr"/>
          <a:lstStyle>
            <a:lvl1pPr algn="ctr" eaLnBrk="1" latinLnBrk="0" hangingPunct="1">
              <a:defRPr kumimoji="0" sz="1400" b="1">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360482B2-033D-4E81-A11F-9B3E7DB35338}" type="slidenum">
              <a:rPr kumimoji="0" lang="sl-SI" sz="1400" b="1" i="0" u="none" strike="noStrike" kern="1200" cap="none" spc="0" normalizeH="0" baseline="0" noProof="0" smtClean="0">
                <a:ln>
                  <a:noFill/>
                </a:ln>
                <a:solidFill>
                  <a:srgbClr val="FFFFFF"/>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sl-SI" sz="1400" b="1" i="0" u="none" strike="noStrike" kern="1200" cap="none" spc="0" normalizeH="0" baseline="0" noProof="0" dirty="0">
              <a:ln>
                <a:noFill/>
              </a:ln>
              <a:solidFill>
                <a:srgbClr val="FFFFFF"/>
              </a:solidFill>
              <a:effectLst/>
              <a:uLnTx/>
              <a:uFillTx/>
              <a:latin typeface="+mn-lt"/>
              <a:ea typeface="+mn-ea"/>
              <a:cs typeface="+mn-cs"/>
            </a:endParaRPr>
          </a:p>
        </p:txBody>
      </p:sp>
      <p:sp>
        <p:nvSpPr>
          <p:cNvPr id="22" name="Elipsa 21"/>
          <p:cNvSpPr>
            <a:spLocks noChangeAspect="1"/>
          </p:cNvSpPr>
          <p:nvPr userDrawn="1"/>
        </p:nvSpPr>
        <p:spPr>
          <a:xfrm>
            <a:off x="8192968" y="5969848"/>
            <a:ext cx="411480" cy="411480"/>
          </a:xfrm>
          <a:prstGeom prst="ellipse">
            <a:avLst/>
          </a:prstGeom>
          <a:solidFill>
            <a:schemeClr val="accent5"/>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grada številke diapozitiva 22"/>
          <p:cNvSpPr>
            <a:spLocks noGrp="1"/>
          </p:cNvSpPr>
          <p:nvPr>
            <p:ph type="sldNum" sz="quarter" idx="4"/>
          </p:nvPr>
        </p:nvSpPr>
        <p:spPr>
          <a:xfrm>
            <a:off x="8100392" y="5905490"/>
            <a:ext cx="609600" cy="521208"/>
          </a:xfrm>
          <a:prstGeom prst="rect">
            <a:avLst/>
          </a:prstGeom>
        </p:spPr>
        <p:txBody>
          <a:bodyPr vert="horz" anchor="ctr"/>
          <a:lstStyle>
            <a:lvl1pPr algn="ctr" eaLnBrk="1" latinLnBrk="0" hangingPunct="1">
              <a:defRPr kumimoji="0" sz="1400" b="1">
                <a:solidFill>
                  <a:srgbClr val="FFFFFF"/>
                </a:solidFill>
              </a:defRPr>
            </a:lvl1pPr>
          </a:lstStyle>
          <a:p>
            <a:fld id="{360482B2-033D-4E81-A11F-9B3E7DB35338}" type="slidenum">
              <a:rPr lang="sl-SI" smtClean="0"/>
              <a:pPr/>
              <a:t>‹#›</a:t>
            </a:fld>
            <a:endParaRPr lang="sl-SI"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aven konek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Ograda naslova 21"/>
          <p:cNvSpPr>
            <a:spLocks noGrp="1"/>
          </p:cNvSpPr>
          <p:nvPr>
            <p:ph type="title"/>
          </p:nvPr>
        </p:nvSpPr>
        <p:spPr>
          <a:xfrm>
            <a:off x="457200" y="274638"/>
            <a:ext cx="7467600" cy="850106"/>
          </a:xfrm>
          <a:prstGeom prst="rect">
            <a:avLst/>
          </a:prstGeom>
        </p:spPr>
        <p:txBody>
          <a:bodyPr vert="horz" anchor="b">
            <a:normAutofit/>
          </a:bodyPr>
          <a:lstStyle/>
          <a:p>
            <a:r>
              <a:rPr kumimoji="0" lang="sl-SI" dirty="0" smtClean="0"/>
              <a:t>Kliknite, če želite urediti slog naslova matrice</a:t>
            </a:r>
            <a:endParaRPr kumimoji="0" lang="en-US" dirty="0"/>
          </a:p>
        </p:txBody>
      </p:sp>
      <p:sp>
        <p:nvSpPr>
          <p:cNvPr id="13" name="Ograda besedila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sl-SI" smtClean="0"/>
              <a:t>Kliknite, če želite urediti sloge besedila matrice</a:t>
            </a:r>
          </a:p>
          <a:p>
            <a:pPr lvl="1" eaLnBrk="1" latinLnBrk="0" hangingPunct="1"/>
            <a:r>
              <a:rPr kumimoji="0" lang="sl-SI" smtClean="0"/>
              <a:t>Druga raven</a:t>
            </a:r>
          </a:p>
          <a:p>
            <a:pPr lvl="2" eaLnBrk="1" latinLnBrk="0" hangingPunct="1"/>
            <a:r>
              <a:rPr kumimoji="0" lang="sl-SI" smtClean="0"/>
              <a:t>Tretja raven</a:t>
            </a:r>
          </a:p>
          <a:p>
            <a:pPr lvl="3" eaLnBrk="1" latinLnBrk="0" hangingPunct="1"/>
            <a:r>
              <a:rPr kumimoji="0" lang="sl-SI" smtClean="0"/>
              <a:t>Četrta raven</a:t>
            </a:r>
          </a:p>
          <a:p>
            <a:pPr lvl="4" eaLnBrk="1" latinLnBrk="0" hangingPunct="1"/>
            <a:r>
              <a:rPr kumimoji="0" lang="sl-SI" smtClean="0"/>
              <a:t>Peta raven</a:t>
            </a:r>
            <a:endParaRPr kumimoji="0" lang="en-US"/>
          </a:p>
        </p:txBody>
      </p:sp>
      <p:sp>
        <p:nvSpPr>
          <p:cNvPr id="14" name="Ograda datum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1335676-AAA3-4715-B09D-53695914DE53}" type="datetime1">
              <a:rPr lang="sl-SI" smtClean="0"/>
              <a:pPr/>
              <a:t>16. 05. 12</a:t>
            </a:fld>
            <a:endParaRPr lang="sl-SI"/>
          </a:p>
        </p:txBody>
      </p:sp>
      <p:sp>
        <p:nvSpPr>
          <p:cNvPr id="3" name="Ograda noge 2"/>
          <p:cNvSpPr>
            <a:spLocks noGrp="1"/>
          </p:cNvSpPr>
          <p:nvPr>
            <p:ph type="ftr" sz="quarter" idx="3"/>
          </p:nvPr>
        </p:nvSpPr>
        <p:spPr>
          <a:xfrm rot="5400000">
            <a:off x="6990187"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sl-SI"/>
          </a:p>
        </p:txBody>
      </p:sp>
      <p:sp>
        <p:nvSpPr>
          <p:cNvPr id="7" name="Raven konek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aven konek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Pravokotni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aven konek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ipsa 11"/>
          <p:cNvSpPr>
            <a:spLocks noChangeAspect="1"/>
          </p:cNvSpPr>
          <p:nvPr/>
        </p:nvSpPr>
        <p:spPr>
          <a:xfrm>
            <a:off x="8192968" y="5969848"/>
            <a:ext cx="411480" cy="411480"/>
          </a:xfrm>
          <a:prstGeom prst="ellipse">
            <a:avLst/>
          </a:prstGeom>
          <a:solidFill>
            <a:schemeClr val="accent5"/>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grada številke diapozitiva 22"/>
          <p:cNvSpPr>
            <a:spLocks noGrp="1"/>
          </p:cNvSpPr>
          <p:nvPr>
            <p:ph type="sldNum" sz="quarter" idx="4"/>
          </p:nvPr>
        </p:nvSpPr>
        <p:spPr>
          <a:xfrm>
            <a:off x="8100392" y="5905490"/>
            <a:ext cx="609600" cy="521208"/>
          </a:xfrm>
          <a:prstGeom prst="rect">
            <a:avLst/>
          </a:prstGeom>
        </p:spPr>
        <p:txBody>
          <a:bodyPr vert="horz" anchor="ctr"/>
          <a:lstStyle>
            <a:lvl1pPr algn="ctr" eaLnBrk="1" latinLnBrk="0" hangingPunct="1">
              <a:defRPr kumimoji="0" sz="1400" b="1">
                <a:solidFill>
                  <a:srgbClr val="FFFFFF"/>
                </a:solidFill>
              </a:defRPr>
            </a:lvl1pPr>
          </a:lstStyle>
          <a:p>
            <a:fld id="{360482B2-033D-4E81-A11F-9B3E7DB35338}" type="slidenum">
              <a:rPr lang="sl-SI" smtClean="0"/>
              <a:pPr/>
              <a:t>‹#›</a:t>
            </a:fld>
            <a:endParaRPr lang="sl-SI" dirty="0"/>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ftr="0" dt="0"/>
  <p:txStyles>
    <p:titleStyle>
      <a:lvl1pPr algn="l" rtl="0" eaLnBrk="1" latinLnBrk="0" hangingPunct="1">
        <a:spcBef>
          <a:spcPct val="0"/>
        </a:spcBef>
        <a:buNone/>
        <a:defRPr kumimoji="0" sz="3000" b="1"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jpeg"/><Relationship Id="rId3"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emf"/><Relationship Id="rId3" Type="http://schemas.openxmlformats.org/officeDocument/2006/relationships/image" Target="../media/image22.emf"/></Relationships>
</file>

<file path=ppt/slides/_rels/slide13.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emf"/><Relationship Id="rId5" Type="http://schemas.openxmlformats.org/officeDocument/2006/relationships/image" Target="../media/image26.emf"/><Relationship Id="rId1" Type="http://schemas.openxmlformats.org/officeDocument/2006/relationships/slideLayout" Target="../slideLayouts/slideLayout6.xml"/><Relationship Id="rId2" Type="http://schemas.openxmlformats.org/officeDocument/2006/relationships/image" Target="../media/image23.emf"/></Relationships>
</file>

<file path=ppt/slides/_rels/slide14.xml.rels><?xml version="1.0" encoding="UTF-8" standalone="yes"?>
<Relationships xmlns="http://schemas.openxmlformats.org/package/2006/relationships"><Relationship Id="rId3" Type="http://schemas.openxmlformats.org/officeDocument/2006/relationships/image" Target="../media/image27.emf"/><Relationship Id="rId4" Type="http://schemas.openxmlformats.org/officeDocument/2006/relationships/image" Target="../media/image28.emf"/><Relationship Id="rId1" Type="http://schemas.openxmlformats.org/officeDocument/2006/relationships/slideLayout" Target="../slideLayouts/slideLayout6.xml"/><Relationship Id="rId2" Type="http://schemas.openxmlformats.org/officeDocument/2006/relationships/image" Target="../media/image26.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9.jpeg"/><Relationship Id="rId3" Type="http://schemas.openxmlformats.org/officeDocument/2006/relationships/hyperlink" Target="http://24ur.com/ekskluziv/zanimivosti/dve-sonci-v-letu-2012.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6.emf"/><Relationship Id="rId5" Type="http://schemas.openxmlformats.org/officeDocument/2006/relationships/oleObject" Target="../embeddings/oleObject2.bin"/><Relationship Id="rId6" Type="http://schemas.openxmlformats.org/officeDocument/2006/relationships/image" Target="../media/image7.emf"/><Relationship Id="rId7" Type="http://schemas.openxmlformats.org/officeDocument/2006/relationships/image" Target="../media/image8.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9.png"/><Relationship Id="rId5" Type="http://schemas.openxmlformats.org/officeDocument/2006/relationships/image" Target="../media/image10.emf"/><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2.docx"/><Relationship Id="rId4" Type="http://schemas.openxmlformats.org/officeDocument/2006/relationships/image" Target="../media/image13.png"/><Relationship Id="rId5" Type="http://schemas.openxmlformats.org/officeDocument/2006/relationships/image" Target="../media/image14.emf"/><Relationship Id="rId6" Type="http://schemas.openxmlformats.org/officeDocument/2006/relationships/image" Target="../media/image15.png"/><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Document3.docx"/><Relationship Id="rId4" Type="http://schemas.openxmlformats.org/officeDocument/2006/relationships/image" Target="../media/image16.png"/><Relationship Id="rId5" Type="http://schemas.openxmlformats.org/officeDocument/2006/relationships/package" Target="../embeddings/Microsoft_Word_Document4.docx"/><Relationship Id="rId6" Type="http://schemas.openxmlformats.org/officeDocument/2006/relationships/image" Target="../media/image17.png"/><Relationship Id="rId7" Type="http://schemas.openxmlformats.org/officeDocument/2006/relationships/image" Target="../media/image18.png"/><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a:xfrm>
            <a:off x="2576264" y="2996952"/>
            <a:ext cx="6172200" cy="1296144"/>
          </a:xfrm>
        </p:spPr>
        <p:txBody>
          <a:bodyPr>
            <a:normAutofit fontScale="90000"/>
          </a:bodyPr>
          <a:lstStyle/>
          <a:p>
            <a:r>
              <a:rPr lang="sl-SI" dirty="0" smtClean="0"/>
              <a:t>Izko</a:t>
            </a:r>
            <a:r>
              <a:rPr lang="en-US" dirty="0" err="1" smtClean="0"/>
              <a:t>ristek</a:t>
            </a:r>
            <a:r>
              <a:rPr lang="en-US" dirty="0" smtClean="0"/>
              <a:t> silicijevih sončnih modulov pri različnih klimatskih pogojih</a:t>
            </a:r>
            <a:endParaRPr lang="sl-SI" dirty="0"/>
          </a:p>
        </p:txBody>
      </p:sp>
      <p:sp>
        <p:nvSpPr>
          <p:cNvPr id="3" name="Podnaslov 2"/>
          <p:cNvSpPr>
            <a:spLocks noGrp="1"/>
          </p:cNvSpPr>
          <p:nvPr>
            <p:ph type="subTitle" idx="1"/>
          </p:nvPr>
        </p:nvSpPr>
        <p:spPr>
          <a:xfrm>
            <a:off x="2555776" y="4797152"/>
            <a:ext cx="6172200" cy="873950"/>
          </a:xfrm>
        </p:spPr>
        <p:txBody>
          <a:bodyPr>
            <a:normAutofit lnSpcReduction="10000"/>
          </a:bodyPr>
          <a:lstStyle/>
          <a:p>
            <a:endParaRPr lang="sl-SI" sz="1400" dirty="0" smtClean="0"/>
          </a:p>
          <a:p>
            <a:r>
              <a:rPr lang="sl-SI" sz="1400" dirty="0" smtClean="0"/>
              <a:t>doc. dr. Sebastijan Seme, </a:t>
            </a:r>
            <a:r>
              <a:rPr lang="sl-SI" sz="1400" b="0" i="1" dirty="0" smtClean="0"/>
              <a:t>Univerza v Mariboru, Slovenija</a:t>
            </a:r>
          </a:p>
          <a:p>
            <a:r>
              <a:rPr lang="sl-SI" sz="1400" dirty="0" smtClean="0"/>
              <a:t>prof. dr. Gorazd Štumberger, </a:t>
            </a:r>
            <a:r>
              <a:rPr lang="sl-SI" sz="1400" b="0" i="1" dirty="0"/>
              <a:t>Univerza v Mariboru, </a:t>
            </a:r>
            <a:r>
              <a:rPr lang="sl-SI" sz="1400" b="0" i="1" dirty="0" smtClean="0"/>
              <a:t>Slovenija</a:t>
            </a:r>
            <a:endParaRPr lang="sl-SI" sz="1400" dirty="0" smtClean="0"/>
          </a:p>
        </p:txBody>
      </p:sp>
      <p:pic>
        <p:nvPicPr>
          <p:cNvPr id="8" name="Slika 7" descr="Logo UM FERI.jpg"/>
          <p:cNvPicPr>
            <a:picLocks noChangeAspect="1"/>
          </p:cNvPicPr>
          <p:nvPr/>
        </p:nvPicPr>
        <p:blipFill>
          <a:blip r:embed="rId2" cstate="print"/>
          <a:stretch>
            <a:fillRect/>
          </a:stretch>
        </p:blipFill>
        <p:spPr>
          <a:xfrm>
            <a:off x="1835696" y="129922"/>
            <a:ext cx="4447608" cy="2290966"/>
          </a:xfrm>
          <a:prstGeom prst="rect">
            <a:avLst/>
          </a:prstGeom>
        </p:spPr>
      </p:pic>
      <p:sp>
        <p:nvSpPr>
          <p:cNvPr id="9" name="Pravokotnik 8"/>
          <p:cNvSpPr/>
          <p:nvPr/>
        </p:nvSpPr>
        <p:spPr>
          <a:xfrm>
            <a:off x="1835696" y="1052736"/>
            <a:ext cx="5616624" cy="861774"/>
          </a:xfrm>
          <a:prstGeom prst="rect">
            <a:avLst/>
          </a:prstGeom>
          <a:solidFill>
            <a:schemeClr val="bg1"/>
          </a:solidFill>
        </p:spPr>
        <p:txBody>
          <a:bodyPr wrap="square">
            <a:spAutoFit/>
          </a:bodyPr>
          <a:lstStyle/>
          <a:p>
            <a:r>
              <a:rPr lang="en-US" sz="1600" b="1" dirty="0" smtClean="0">
                <a:latin typeface="Calibri" pitchFamily="34" charset="0"/>
                <a:cs typeface="Calibri" pitchFamily="34" charset="0"/>
              </a:rPr>
              <a:t>UNIVERZA V </a:t>
            </a:r>
            <a:r>
              <a:rPr lang="en-US" sz="1600" b="1" dirty="0" smtClean="0">
                <a:latin typeface="Calibri" pitchFamily="34" charset="0"/>
                <a:cs typeface="Calibri" pitchFamily="34" charset="0"/>
              </a:rPr>
              <a:t>MARIBORU</a:t>
            </a:r>
          </a:p>
          <a:p>
            <a:endParaRPr lang="en-US" sz="1600" b="1" dirty="0" smtClean="0">
              <a:latin typeface="Calibri" pitchFamily="34" charset="0"/>
              <a:cs typeface="Calibri" pitchFamily="34" charset="0"/>
            </a:endParaRPr>
          </a:p>
          <a:p>
            <a:r>
              <a:rPr lang="en-US" b="1" dirty="0" smtClean="0">
                <a:latin typeface="Trebuchet MS" pitchFamily="34" charset="0"/>
              </a:rPr>
              <a:t>	</a:t>
            </a:r>
            <a:endParaRPr lang="en-US" sz="1400" i="1" dirty="0">
              <a:latin typeface="Calibri" pitchFamily="34" charset="0"/>
              <a:cs typeface="Calibri" pitchFamily="34" charset="0"/>
            </a:endParaRPr>
          </a:p>
        </p:txBody>
      </p:sp>
      <p:pic>
        <p:nvPicPr>
          <p:cNvPr id="10" name="Slika 9" descr="FERI_G2.JPG"/>
          <p:cNvPicPr>
            <a:picLocks noChangeAspect="1"/>
          </p:cNvPicPr>
          <p:nvPr/>
        </p:nvPicPr>
        <p:blipFill>
          <a:blip r:embed="rId3" cstate="print"/>
          <a:stretch>
            <a:fillRect/>
          </a:stretch>
        </p:blipFill>
        <p:spPr>
          <a:xfrm>
            <a:off x="6444208" y="116632"/>
            <a:ext cx="2503422" cy="1677129"/>
          </a:xfrm>
          <a:prstGeom prst="roundRect">
            <a:avLst>
              <a:gd name="adj" fmla="val 5878"/>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en-US" dirty="0" smtClean="0"/>
              <a:t>Eksperimentalni sistem</a:t>
            </a:r>
            <a:endParaRPr lang="sl-SI" dirty="0"/>
          </a:p>
        </p:txBody>
      </p:sp>
      <p:sp>
        <p:nvSpPr>
          <p:cNvPr id="3" name="Ograda številke diapozitiva 2"/>
          <p:cNvSpPr>
            <a:spLocks noGrp="1"/>
          </p:cNvSpPr>
          <p:nvPr>
            <p:ph type="sldNum" sz="quarter" idx="11"/>
          </p:nvPr>
        </p:nvSpPr>
        <p:spPr/>
        <p:txBody>
          <a:bodyPr/>
          <a:lstStyle/>
          <a:p>
            <a:fld id="{360482B2-033D-4E81-A11F-9B3E7DB35338}" type="slidenum">
              <a:rPr lang="sl-SI" smtClean="0"/>
              <a:pPr/>
              <a:t>10</a:t>
            </a:fld>
            <a:endParaRPr lang="sl-SI"/>
          </a:p>
        </p:txBody>
      </p:sp>
      <p:pic>
        <p:nvPicPr>
          <p:cNvPr id="5" name="Slika 4" descr="Moduli1.jpg"/>
          <p:cNvPicPr>
            <a:picLocks noChangeAspect="1"/>
          </p:cNvPicPr>
          <p:nvPr/>
        </p:nvPicPr>
        <p:blipFill>
          <a:blip r:embed="rId2" cstate="print"/>
          <a:srcRect t="495"/>
          <a:stretch>
            <a:fillRect/>
          </a:stretch>
        </p:blipFill>
        <p:spPr>
          <a:xfrm>
            <a:off x="4067944" y="2492896"/>
            <a:ext cx="4475064" cy="2491711"/>
          </a:xfrm>
          <a:prstGeom prst="roundRect">
            <a:avLst>
              <a:gd name="adj" fmla="val 6987"/>
            </a:avLst>
          </a:prstGeom>
          <a:ln>
            <a:noFill/>
          </a:ln>
          <a:effectLst>
            <a:outerShdw blurRad="292100" dist="139700" dir="2700000" algn="tl" rotWithShape="0">
              <a:srgbClr val="333333">
                <a:alpha val="65000"/>
              </a:srgbClr>
            </a:outerShdw>
          </a:effectLst>
        </p:spPr>
      </p:pic>
      <p:pic>
        <p:nvPicPr>
          <p:cNvPr id="33795" name="Picture 3" descr="IV400"/>
          <p:cNvPicPr>
            <a:picLocks noChangeAspect="1" noChangeArrowheads="1"/>
          </p:cNvPicPr>
          <p:nvPr/>
        </p:nvPicPr>
        <p:blipFill>
          <a:blip r:embed="rId3" cstate="print"/>
          <a:srcRect l="4305" r="1833"/>
          <a:stretch>
            <a:fillRect/>
          </a:stretch>
        </p:blipFill>
        <p:spPr bwMode="auto">
          <a:xfrm>
            <a:off x="251521" y="2492896"/>
            <a:ext cx="3672408" cy="2415737"/>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i="1" dirty="0" smtClean="0"/>
              <a:t>UI</a:t>
            </a:r>
            <a:r>
              <a:rPr lang="sl-SI" dirty="0" smtClean="0"/>
              <a:t> karakteristika sončne celice</a:t>
            </a:r>
            <a:endParaRPr lang="sl-SI" dirty="0"/>
          </a:p>
        </p:txBody>
      </p:sp>
      <p:sp>
        <p:nvSpPr>
          <p:cNvPr id="3" name="Ograda številke diapozitiva 2"/>
          <p:cNvSpPr>
            <a:spLocks noGrp="1"/>
          </p:cNvSpPr>
          <p:nvPr>
            <p:ph type="sldNum" sz="quarter" idx="11"/>
          </p:nvPr>
        </p:nvSpPr>
        <p:spPr/>
        <p:txBody>
          <a:bodyPr/>
          <a:lstStyle/>
          <a:p>
            <a:fld id="{360482B2-033D-4E81-A11F-9B3E7DB35338}" type="slidenum">
              <a:rPr lang="sl-SI" smtClean="0"/>
              <a:pPr/>
              <a:t>11</a:t>
            </a:fld>
            <a:endParaRPr lang="sl-SI"/>
          </a:p>
        </p:txBody>
      </p:sp>
      <p:sp>
        <p:nvSpPr>
          <p:cNvPr id="276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l-SI"/>
          </a:p>
        </p:txBody>
      </p:sp>
      <p:pic>
        <p:nvPicPr>
          <p:cNvPr id="4" name="Picture 3" descr="Screen Shot 2012-05-15 at 09.27.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484784"/>
            <a:ext cx="8297568" cy="423536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normAutofit/>
          </a:bodyPr>
          <a:lstStyle/>
          <a:p>
            <a:r>
              <a:rPr lang="sl-SI" dirty="0" smtClean="0"/>
              <a:t>Rezultati – Mono-kristalni modul</a:t>
            </a:r>
            <a:endParaRPr lang="sl-SI" dirty="0"/>
          </a:p>
        </p:txBody>
      </p:sp>
      <p:sp>
        <p:nvSpPr>
          <p:cNvPr id="3" name="Ograda številke diapozitiva 2"/>
          <p:cNvSpPr>
            <a:spLocks noGrp="1"/>
          </p:cNvSpPr>
          <p:nvPr>
            <p:ph type="sldNum" sz="quarter" idx="11"/>
          </p:nvPr>
        </p:nvSpPr>
        <p:spPr/>
        <p:txBody>
          <a:bodyPr/>
          <a:lstStyle/>
          <a:p>
            <a:fld id="{360482B2-033D-4E81-A11F-9B3E7DB35338}" type="slidenum">
              <a:rPr lang="sl-SI" smtClean="0"/>
              <a:pPr/>
              <a:t>12</a:t>
            </a:fld>
            <a:endParaRPr lang="sl-SI"/>
          </a:p>
        </p:txBody>
      </p:sp>
      <p:graphicFrame>
        <p:nvGraphicFramePr>
          <p:cNvPr id="8" name="Tabela 7"/>
          <p:cNvGraphicFramePr>
            <a:graphicFrameLocks noGrp="1"/>
          </p:cNvGraphicFramePr>
          <p:nvPr>
            <p:extLst>
              <p:ext uri="{D42A27DB-BD31-4B8C-83A1-F6EECF244321}">
                <p14:modId xmlns:p14="http://schemas.microsoft.com/office/powerpoint/2010/main" val="707036399"/>
              </p:ext>
            </p:extLst>
          </p:nvPr>
        </p:nvGraphicFramePr>
        <p:xfrm>
          <a:off x="683568" y="1124744"/>
          <a:ext cx="7416824" cy="2331707"/>
        </p:xfrm>
        <a:graphic>
          <a:graphicData uri="http://schemas.openxmlformats.org/drawingml/2006/table">
            <a:tbl>
              <a:tblPr>
                <a:tableStyleId>{2A488322-F2BA-4B5B-9748-0D474271808F}</a:tableStyleId>
              </a:tblPr>
              <a:tblGrid>
                <a:gridCol w="5112568"/>
                <a:gridCol w="2304256"/>
              </a:tblGrid>
              <a:tr h="333101">
                <a:tc>
                  <a:txBody>
                    <a:bodyPr/>
                    <a:lstStyle/>
                    <a:p>
                      <a:pPr marL="88900" indent="-3175" algn="l">
                        <a:spcAft>
                          <a:spcPts val="0"/>
                        </a:spcAft>
                      </a:pPr>
                      <a:r>
                        <a:rPr lang="en-GB" sz="1800" dirty="0" smtClean="0">
                          <a:latin typeface="Cambria"/>
                          <a:cs typeface="Cambria"/>
                        </a:rPr>
                        <a:t>Vršna moč (</a:t>
                      </a:r>
                      <a:r>
                        <a:rPr lang="en-GB" sz="1800" dirty="0" err="1">
                          <a:latin typeface="Cambria"/>
                          <a:cs typeface="Cambria"/>
                        </a:rPr>
                        <a:t>Pmax</a:t>
                      </a:r>
                      <a:r>
                        <a:rPr lang="en-GB" sz="1800" dirty="0">
                          <a:latin typeface="Cambria"/>
                          <a:cs typeface="Cambria"/>
                        </a:rPr>
                        <a:t>)</a:t>
                      </a:r>
                      <a:endParaRPr lang="sl-SI" sz="1800" dirty="0">
                        <a:latin typeface="Cambria"/>
                        <a:ea typeface="Times New Roman"/>
                        <a:cs typeface="Cambria"/>
                      </a:endParaRPr>
                    </a:p>
                  </a:txBody>
                  <a:tcPr marL="44450" marR="44450" marT="0" marB="0" anchor="ctr">
                    <a:lnR w="6350" cap="flat" cmpd="sng" algn="ctr">
                      <a:solidFill>
                        <a:schemeClr val="tx1"/>
                      </a:solidFill>
                      <a:prstDash val="sysDash"/>
                      <a:round/>
                      <a:headEnd type="none" w="med" len="med"/>
                      <a:tailEnd type="none" w="med" len="med"/>
                    </a:lnR>
                    <a:lnB w="6350" cap="flat" cmpd="sng" algn="ctr">
                      <a:solidFill>
                        <a:schemeClr val="tx1"/>
                      </a:solidFill>
                      <a:prstDash val="sysDash"/>
                      <a:round/>
                      <a:headEnd type="none" w="med" len="med"/>
                      <a:tailEnd type="none" w="med" len="med"/>
                    </a:lnB>
                  </a:tcPr>
                </a:tc>
                <a:tc>
                  <a:txBody>
                    <a:bodyPr/>
                    <a:lstStyle/>
                    <a:p>
                      <a:pPr marL="90170" indent="180340" algn="just">
                        <a:spcAft>
                          <a:spcPts val="0"/>
                        </a:spcAft>
                      </a:pPr>
                      <a:r>
                        <a:rPr lang="en-GB" sz="1800" dirty="0">
                          <a:latin typeface="Cambria"/>
                          <a:cs typeface="Cambria"/>
                        </a:rPr>
                        <a:t>230 W (±3 %)</a:t>
                      </a:r>
                      <a:endParaRPr lang="sl-SI" sz="1800" dirty="0">
                        <a:latin typeface="Cambria"/>
                        <a:ea typeface="Times New Roman"/>
                        <a:cs typeface="Cambria"/>
                      </a:endParaRPr>
                    </a:p>
                  </a:txBody>
                  <a:tcPr marL="44450" marR="44450" marT="0" marB="0" anchor="ctr">
                    <a:lnL w="6350" cap="flat" cmpd="sng" algn="ctr">
                      <a:solidFill>
                        <a:schemeClr val="tx1"/>
                      </a:solidFill>
                      <a:prstDash val="sysDash"/>
                      <a:round/>
                      <a:headEnd type="none" w="med" len="med"/>
                      <a:tailEnd type="none" w="med" len="med"/>
                    </a:lnL>
                    <a:lnB w="6350" cap="flat" cmpd="sng" algn="ctr">
                      <a:solidFill>
                        <a:schemeClr val="tx1"/>
                      </a:solidFill>
                      <a:prstDash val="sysDash"/>
                      <a:round/>
                      <a:headEnd type="none" w="med" len="med"/>
                      <a:tailEnd type="none" w="med" len="med"/>
                    </a:lnB>
                  </a:tcPr>
                </a:tc>
              </a:tr>
              <a:tr h="333101">
                <a:tc>
                  <a:txBody>
                    <a:bodyPr/>
                    <a:lstStyle/>
                    <a:p>
                      <a:pPr marL="88900" indent="-3175" algn="l">
                        <a:spcAft>
                          <a:spcPts val="0"/>
                        </a:spcAft>
                      </a:pPr>
                      <a:r>
                        <a:rPr lang="en-GB" sz="1800" dirty="0" smtClean="0">
                          <a:latin typeface="Cambria"/>
                          <a:cs typeface="Cambria"/>
                        </a:rPr>
                        <a:t>Napetost odprtih sponk (</a:t>
                      </a:r>
                      <a:r>
                        <a:rPr lang="en-GB" sz="1800" dirty="0">
                          <a:latin typeface="Cambria"/>
                          <a:cs typeface="Cambria"/>
                        </a:rPr>
                        <a:t>V</a:t>
                      </a:r>
                      <a:r>
                        <a:rPr lang="en-GB" sz="1800" baseline="-25000" dirty="0">
                          <a:latin typeface="Cambria"/>
                          <a:cs typeface="Cambria"/>
                        </a:rPr>
                        <a:t>OC</a:t>
                      </a:r>
                      <a:r>
                        <a:rPr lang="en-GB" sz="1800" dirty="0">
                          <a:latin typeface="Cambria"/>
                          <a:cs typeface="Cambria"/>
                        </a:rPr>
                        <a:t>)</a:t>
                      </a:r>
                      <a:endParaRPr lang="sl-SI" sz="1800" dirty="0">
                        <a:latin typeface="Cambria"/>
                        <a:ea typeface="Times New Roman"/>
                        <a:cs typeface="Cambria"/>
                      </a:endParaRPr>
                    </a:p>
                  </a:txBody>
                  <a:tcPr marL="44450" marR="44450" marT="0" marB="0" anchor="ctr">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marL="90170" indent="180340" algn="just">
                        <a:spcAft>
                          <a:spcPts val="0"/>
                        </a:spcAft>
                      </a:pPr>
                      <a:r>
                        <a:rPr lang="en-GB" sz="1800" dirty="0">
                          <a:latin typeface="Cambria"/>
                          <a:cs typeface="Cambria"/>
                        </a:rPr>
                        <a:t>37,0 V</a:t>
                      </a:r>
                      <a:endParaRPr lang="sl-SI" sz="1800" dirty="0">
                        <a:latin typeface="Cambria"/>
                        <a:ea typeface="Times New Roman"/>
                        <a:cs typeface="Cambria"/>
                      </a:endParaRPr>
                    </a:p>
                  </a:txBody>
                  <a:tcPr marL="44450" marR="44450" marT="0" marB="0" anchor="ctr">
                    <a:lnL w="6350" cap="flat" cmpd="sng" algn="ctr">
                      <a:solidFill>
                        <a:schemeClr val="tx1"/>
                      </a:solidFill>
                      <a:prstDash val="sysDash"/>
                      <a:round/>
                      <a:headEnd type="none" w="med" len="med"/>
                      <a:tailEnd type="none" w="med" len="med"/>
                    </a:lnL>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r>
              <a:tr h="333101">
                <a:tc>
                  <a:txBody>
                    <a:bodyPr/>
                    <a:lstStyle/>
                    <a:p>
                      <a:pPr marL="88900" indent="-3175" algn="l">
                        <a:spcAft>
                          <a:spcPts val="0"/>
                        </a:spcAft>
                      </a:pPr>
                      <a:r>
                        <a:rPr lang="en-GB" sz="1800" dirty="0" smtClean="0">
                          <a:latin typeface="Cambria"/>
                          <a:cs typeface="Cambria"/>
                        </a:rPr>
                        <a:t>Tok kratkega stika (</a:t>
                      </a:r>
                      <a:r>
                        <a:rPr lang="en-GB" sz="1800" dirty="0">
                          <a:latin typeface="Cambria"/>
                          <a:cs typeface="Cambria"/>
                        </a:rPr>
                        <a:t>I</a:t>
                      </a:r>
                      <a:r>
                        <a:rPr lang="en-GB" sz="1800" baseline="-25000" dirty="0">
                          <a:latin typeface="Cambria"/>
                          <a:cs typeface="Cambria"/>
                        </a:rPr>
                        <a:t>SC</a:t>
                      </a:r>
                      <a:r>
                        <a:rPr lang="en-GB" sz="1800" dirty="0">
                          <a:latin typeface="Cambria"/>
                          <a:cs typeface="Cambria"/>
                        </a:rPr>
                        <a:t>)</a:t>
                      </a:r>
                      <a:endParaRPr lang="sl-SI" sz="1800" dirty="0">
                        <a:latin typeface="Cambria"/>
                        <a:ea typeface="Times New Roman"/>
                        <a:cs typeface="Cambria"/>
                      </a:endParaRPr>
                    </a:p>
                  </a:txBody>
                  <a:tcPr marL="44450" marR="44450" marT="0" marB="0" anchor="ctr">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marL="90170" indent="180340" algn="just">
                        <a:spcAft>
                          <a:spcPts val="0"/>
                        </a:spcAft>
                      </a:pPr>
                      <a:r>
                        <a:rPr lang="en-GB" sz="1800" dirty="0">
                          <a:latin typeface="Cambria"/>
                          <a:cs typeface="Cambria"/>
                        </a:rPr>
                        <a:t>8,18 A</a:t>
                      </a:r>
                      <a:endParaRPr lang="sl-SI" sz="1800" dirty="0">
                        <a:latin typeface="Cambria"/>
                        <a:ea typeface="Times New Roman"/>
                        <a:cs typeface="Cambria"/>
                      </a:endParaRPr>
                    </a:p>
                  </a:txBody>
                  <a:tcPr marL="44450" marR="44450" marT="0" marB="0" anchor="ctr">
                    <a:lnL w="6350" cap="flat" cmpd="sng" algn="ctr">
                      <a:solidFill>
                        <a:schemeClr val="tx1"/>
                      </a:solidFill>
                      <a:prstDash val="sysDash"/>
                      <a:round/>
                      <a:headEnd type="none" w="med" len="med"/>
                      <a:tailEnd type="none" w="med" len="med"/>
                    </a:lnL>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r>
              <a:tr h="333101">
                <a:tc>
                  <a:txBody>
                    <a:bodyPr/>
                    <a:lstStyle/>
                    <a:p>
                      <a:pPr marL="88900" indent="-3175" algn="l">
                        <a:spcAft>
                          <a:spcPts val="0"/>
                        </a:spcAft>
                      </a:pPr>
                      <a:r>
                        <a:rPr lang="en-GB" sz="1800" dirty="0" smtClean="0">
                          <a:latin typeface="Cambria"/>
                          <a:cs typeface="Cambria"/>
                        </a:rPr>
                        <a:t>Napetost pri vršni moči (</a:t>
                      </a:r>
                      <a:r>
                        <a:rPr lang="en-GB" sz="1800" dirty="0" err="1">
                          <a:latin typeface="Cambria"/>
                          <a:cs typeface="Cambria"/>
                        </a:rPr>
                        <a:t>Vmp</a:t>
                      </a:r>
                      <a:r>
                        <a:rPr lang="en-GB" sz="1800" dirty="0">
                          <a:latin typeface="Cambria"/>
                          <a:cs typeface="Cambria"/>
                        </a:rPr>
                        <a:t>)</a:t>
                      </a:r>
                      <a:endParaRPr lang="sl-SI" sz="1800" dirty="0">
                        <a:latin typeface="Cambria"/>
                        <a:ea typeface="Times New Roman"/>
                        <a:cs typeface="Cambria"/>
                      </a:endParaRPr>
                    </a:p>
                  </a:txBody>
                  <a:tcPr marL="44450" marR="44450" marT="0" marB="0" anchor="ctr">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marL="90170" indent="180340" algn="just">
                        <a:spcAft>
                          <a:spcPts val="0"/>
                        </a:spcAft>
                      </a:pPr>
                      <a:r>
                        <a:rPr lang="en-GB" sz="1800" dirty="0">
                          <a:latin typeface="Cambria"/>
                          <a:cs typeface="Cambria"/>
                        </a:rPr>
                        <a:t>30,0 V</a:t>
                      </a:r>
                      <a:endParaRPr lang="sl-SI" sz="1800" dirty="0">
                        <a:latin typeface="Cambria"/>
                        <a:ea typeface="Times New Roman"/>
                        <a:cs typeface="Cambria"/>
                      </a:endParaRPr>
                    </a:p>
                  </a:txBody>
                  <a:tcPr marL="44450" marR="44450" marT="0" marB="0" anchor="ctr">
                    <a:lnL w="6350" cap="flat" cmpd="sng" algn="ctr">
                      <a:solidFill>
                        <a:schemeClr val="tx1"/>
                      </a:solidFill>
                      <a:prstDash val="sysDash"/>
                      <a:round/>
                      <a:headEnd type="none" w="med" len="med"/>
                      <a:tailEnd type="none" w="med" len="med"/>
                    </a:lnL>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r>
              <a:tr h="333101">
                <a:tc>
                  <a:txBody>
                    <a:bodyPr/>
                    <a:lstStyle/>
                    <a:p>
                      <a:pPr marL="88900" indent="-3175" algn="l">
                        <a:spcAft>
                          <a:spcPts val="0"/>
                        </a:spcAft>
                      </a:pPr>
                      <a:r>
                        <a:rPr lang="en-GB" sz="1800" dirty="0" smtClean="0">
                          <a:latin typeface="Cambria"/>
                          <a:cs typeface="Cambria"/>
                        </a:rPr>
                        <a:t>Tok</a:t>
                      </a:r>
                      <a:r>
                        <a:rPr lang="en-GB" sz="1800" baseline="0" dirty="0" smtClean="0">
                          <a:latin typeface="Cambria"/>
                          <a:cs typeface="Cambria"/>
                        </a:rPr>
                        <a:t> pri vršni naznačeni moči</a:t>
                      </a:r>
                      <a:r>
                        <a:rPr lang="en-GB" sz="1800" dirty="0" smtClean="0">
                          <a:latin typeface="Cambria"/>
                          <a:cs typeface="Cambria"/>
                        </a:rPr>
                        <a:t> </a:t>
                      </a:r>
                      <a:r>
                        <a:rPr lang="en-GB" sz="1800" dirty="0">
                          <a:latin typeface="Cambria"/>
                          <a:cs typeface="Cambria"/>
                        </a:rPr>
                        <a:t>(</a:t>
                      </a:r>
                      <a:r>
                        <a:rPr lang="en-GB" sz="1800" dirty="0" err="1">
                          <a:latin typeface="Cambria"/>
                          <a:cs typeface="Cambria"/>
                        </a:rPr>
                        <a:t>Vmp</a:t>
                      </a:r>
                      <a:r>
                        <a:rPr lang="en-GB" sz="1800" dirty="0">
                          <a:latin typeface="Cambria"/>
                          <a:cs typeface="Cambria"/>
                        </a:rPr>
                        <a:t>)</a:t>
                      </a:r>
                      <a:endParaRPr lang="sl-SI" sz="1800" dirty="0">
                        <a:latin typeface="Cambria"/>
                        <a:ea typeface="Times New Roman"/>
                        <a:cs typeface="Cambria"/>
                      </a:endParaRPr>
                    </a:p>
                  </a:txBody>
                  <a:tcPr marL="44450" marR="44450" marT="0" marB="0" anchor="ctr">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marL="90170" indent="180340" algn="just">
                        <a:spcAft>
                          <a:spcPts val="0"/>
                        </a:spcAft>
                      </a:pPr>
                      <a:r>
                        <a:rPr lang="en-GB" sz="1800" dirty="0">
                          <a:latin typeface="Cambria"/>
                          <a:cs typeface="Cambria"/>
                        </a:rPr>
                        <a:t>7,66 A</a:t>
                      </a:r>
                      <a:endParaRPr lang="sl-SI" sz="1800" dirty="0">
                        <a:latin typeface="Cambria"/>
                        <a:ea typeface="Times New Roman"/>
                        <a:cs typeface="Cambria"/>
                      </a:endParaRPr>
                    </a:p>
                  </a:txBody>
                  <a:tcPr marL="44450" marR="44450" marT="0" marB="0" anchor="ctr">
                    <a:lnL w="6350" cap="flat" cmpd="sng" algn="ctr">
                      <a:solidFill>
                        <a:schemeClr val="tx1"/>
                      </a:solidFill>
                      <a:prstDash val="sysDash"/>
                      <a:round/>
                      <a:headEnd type="none" w="med" len="med"/>
                      <a:tailEnd type="none" w="med" len="med"/>
                    </a:lnL>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r>
              <a:tr h="333101">
                <a:tc>
                  <a:txBody>
                    <a:bodyPr/>
                    <a:lstStyle/>
                    <a:p>
                      <a:pPr marL="88900" indent="-3175" algn="l">
                        <a:spcAft>
                          <a:spcPts val="0"/>
                        </a:spcAft>
                      </a:pPr>
                      <a:r>
                        <a:rPr lang="en-GB" sz="1800" dirty="0" smtClean="0">
                          <a:latin typeface="Cambria"/>
                          <a:cs typeface="Cambria"/>
                        </a:rPr>
                        <a:t>Nazivna temperatura celice (</a:t>
                      </a:r>
                      <a:r>
                        <a:rPr lang="en-GB" sz="1800" dirty="0">
                          <a:latin typeface="Cambria"/>
                          <a:cs typeface="Cambria"/>
                        </a:rPr>
                        <a:t>NOCT)</a:t>
                      </a:r>
                      <a:endParaRPr lang="sl-SI" sz="1800" dirty="0">
                        <a:latin typeface="Cambria"/>
                        <a:ea typeface="Times New Roman"/>
                        <a:cs typeface="Cambria"/>
                      </a:endParaRPr>
                    </a:p>
                  </a:txBody>
                  <a:tcPr marL="44450" marR="44450" marT="0" marB="0" anchor="ctr">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marL="90170" indent="180340" algn="just">
                        <a:spcAft>
                          <a:spcPts val="0"/>
                        </a:spcAft>
                      </a:pPr>
                      <a:r>
                        <a:rPr lang="en-GB" sz="1800" dirty="0">
                          <a:latin typeface="Cambria"/>
                          <a:cs typeface="Cambria"/>
                        </a:rPr>
                        <a:t>47±2°C</a:t>
                      </a:r>
                      <a:endParaRPr lang="sl-SI" sz="1800" dirty="0">
                        <a:latin typeface="Cambria"/>
                        <a:ea typeface="Times New Roman"/>
                        <a:cs typeface="Cambria"/>
                      </a:endParaRPr>
                    </a:p>
                  </a:txBody>
                  <a:tcPr marL="44450" marR="44450" marT="0" marB="0" anchor="ctr">
                    <a:lnL w="6350" cap="flat" cmpd="sng" algn="ctr">
                      <a:solidFill>
                        <a:schemeClr val="tx1"/>
                      </a:solidFill>
                      <a:prstDash val="sysDash"/>
                      <a:round/>
                      <a:headEnd type="none" w="med" len="med"/>
                      <a:tailEnd type="none" w="med" len="med"/>
                    </a:lnL>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r>
              <a:tr h="333101">
                <a:tc>
                  <a:txBody>
                    <a:bodyPr/>
                    <a:lstStyle/>
                    <a:p>
                      <a:pPr marL="88900" indent="-3175" algn="l">
                        <a:spcAft>
                          <a:spcPts val="0"/>
                        </a:spcAft>
                      </a:pPr>
                      <a:r>
                        <a:rPr lang="en-GB" sz="1800" dirty="0" smtClean="0">
                          <a:latin typeface="Cambria"/>
                          <a:cs typeface="Cambria"/>
                        </a:rPr>
                        <a:t>Dimenzije</a:t>
                      </a:r>
                      <a:endParaRPr lang="sl-SI" sz="1800" dirty="0">
                        <a:latin typeface="Cambria"/>
                        <a:ea typeface="Times New Roman"/>
                        <a:cs typeface="Cambria"/>
                      </a:endParaRPr>
                    </a:p>
                  </a:txBody>
                  <a:tcPr marL="44450" marR="44450" marT="0" marB="0" anchor="ctr">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tcPr>
                </a:tc>
                <a:tc>
                  <a:txBody>
                    <a:bodyPr/>
                    <a:lstStyle/>
                    <a:p>
                      <a:pPr marL="90170" indent="180340" algn="just">
                        <a:spcAft>
                          <a:spcPts val="0"/>
                        </a:spcAft>
                      </a:pPr>
                      <a:r>
                        <a:rPr lang="en-GB" sz="1800" dirty="0">
                          <a:latin typeface="Cambria"/>
                          <a:cs typeface="Cambria"/>
                        </a:rPr>
                        <a:t>1650*992*45 mm</a:t>
                      </a:r>
                      <a:endParaRPr lang="sl-SI" sz="1800" dirty="0">
                        <a:latin typeface="Cambria"/>
                        <a:ea typeface="Times New Roman"/>
                        <a:cs typeface="Cambria"/>
                      </a:endParaRPr>
                    </a:p>
                  </a:txBody>
                  <a:tcPr marL="44450" marR="44450" marT="0" marB="0" anchor="ctr">
                    <a:lnL w="6350" cap="flat" cmpd="sng" algn="ctr">
                      <a:solidFill>
                        <a:schemeClr val="tx1"/>
                      </a:solidFill>
                      <a:prstDash val="sysDash"/>
                      <a:round/>
                      <a:headEnd type="none" w="med" len="med"/>
                      <a:tailEnd type="none" w="med" len="med"/>
                    </a:lnL>
                    <a:lnT w="6350" cap="flat" cmpd="sng" algn="ctr">
                      <a:solidFill>
                        <a:schemeClr val="tx1"/>
                      </a:solidFill>
                      <a:prstDash val="sysDash"/>
                      <a:round/>
                      <a:headEnd type="none" w="med" len="med"/>
                      <a:tailEnd type="none" w="med" len="med"/>
                    </a:lnT>
                  </a:tcPr>
                </a:tc>
              </a:tr>
            </a:tbl>
          </a:graphicData>
        </a:graphic>
      </p:graphicFrame>
      <p:pic>
        <p:nvPicPr>
          <p:cNvPr id="31748" name="Picture 4"/>
          <p:cNvPicPr>
            <a:picLocks noChangeAspect="1" noChangeArrowheads="1"/>
          </p:cNvPicPr>
          <p:nvPr/>
        </p:nvPicPr>
        <p:blipFill>
          <a:blip r:embed="rId2" cstate="print"/>
          <a:srcRect/>
          <a:stretch>
            <a:fillRect/>
          </a:stretch>
        </p:blipFill>
        <p:spPr bwMode="auto">
          <a:xfrm>
            <a:off x="107504" y="3429000"/>
            <a:ext cx="4320000" cy="2461500"/>
          </a:xfrm>
          <a:prstGeom prst="rect">
            <a:avLst/>
          </a:prstGeom>
          <a:noFill/>
          <a:ln w="9525">
            <a:noFill/>
            <a:miter lim="800000"/>
            <a:headEnd/>
            <a:tailEnd/>
          </a:ln>
          <a:effectLst/>
        </p:spPr>
      </p:pic>
      <p:pic>
        <p:nvPicPr>
          <p:cNvPr id="31749" name="Picture 5"/>
          <p:cNvPicPr>
            <a:picLocks noChangeAspect="1" noChangeArrowheads="1"/>
          </p:cNvPicPr>
          <p:nvPr/>
        </p:nvPicPr>
        <p:blipFill>
          <a:blip r:embed="rId3" cstate="print"/>
          <a:srcRect/>
          <a:stretch>
            <a:fillRect/>
          </a:stretch>
        </p:blipFill>
        <p:spPr bwMode="auto">
          <a:xfrm>
            <a:off x="4139952" y="3429000"/>
            <a:ext cx="4320000" cy="2461500"/>
          </a:xfrm>
          <a:prstGeom prst="rect">
            <a:avLst/>
          </a:prstGeom>
          <a:noFill/>
          <a:ln w="9525">
            <a:noFill/>
            <a:miter lim="800000"/>
            <a:headEnd/>
            <a:tailEnd/>
          </a:ln>
          <a:effectLst/>
        </p:spPr>
      </p:pic>
      <p:sp>
        <p:nvSpPr>
          <p:cNvPr id="7" name="Pravokotnik 6"/>
          <p:cNvSpPr/>
          <p:nvPr/>
        </p:nvSpPr>
        <p:spPr>
          <a:xfrm>
            <a:off x="467544" y="5877272"/>
            <a:ext cx="7632848" cy="954107"/>
          </a:xfrm>
          <a:prstGeom prst="rect">
            <a:avLst/>
          </a:prstGeom>
        </p:spPr>
        <p:txBody>
          <a:bodyPr wrap="square">
            <a:spAutoFit/>
          </a:bodyPr>
          <a:lstStyle/>
          <a:p>
            <a:pPr algn="ctr"/>
            <a:r>
              <a:rPr lang="en-GB" sz="1400" i="1" dirty="0" smtClean="0"/>
              <a:t>UI</a:t>
            </a:r>
            <a:r>
              <a:rPr lang="en-GB" sz="1400" dirty="0" smtClean="0"/>
              <a:t> </a:t>
            </a:r>
            <a:r>
              <a:rPr lang="en-GB" sz="1400" dirty="0"/>
              <a:t>in </a:t>
            </a:r>
            <a:r>
              <a:rPr lang="en-GB" sz="1400" i="1" dirty="0" smtClean="0"/>
              <a:t>UP</a:t>
            </a:r>
            <a:r>
              <a:rPr lang="en-GB" sz="1400" dirty="0" smtClean="0"/>
              <a:t> </a:t>
            </a:r>
            <a:r>
              <a:rPr lang="en-GB" sz="1400" dirty="0"/>
              <a:t>karakteristika mono-kristalnega sončnega modula pri vrednostih sončnega obseva </a:t>
            </a:r>
            <a:r>
              <a:rPr lang="en-GB" sz="1400" i="1" dirty="0"/>
              <a:t>G</a:t>
            </a:r>
            <a:r>
              <a:rPr lang="en-GB" sz="1400" dirty="0"/>
              <a:t>=986 W/m2, zračni masi </a:t>
            </a:r>
            <a:r>
              <a:rPr lang="en-GB" sz="1400" i="1" dirty="0"/>
              <a:t>AM</a:t>
            </a:r>
            <a:r>
              <a:rPr lang="en-GB" sz="1400" dirty="0"/>
              <a:t>=1,45 in temperaturi sončne celice </a:t>
            </a:r>
            <a:r>
              <a:rPr lang="en-GB" sz="1400" i="1" dirty="0"/>
              <a:t>T</a:t>
            </a:r>
            <a:r>
              <a:rPr lang="en-GB" sz="1400" dirty="0"/>
              <a:t>=56,27 °C</a:t>
            </a:r>
            <a:r>
              <a:rPr lang="en-GB" sz="1400" dirty="0" smtClean="0"/>
              <a:t>. Temperatura okolice </a:t>
            </a:r>
            <a:r>
              <a:rPr lang="en-GB" sz="1400" dirty="0"/>
              <a:t>33.1 °C </a:t>
            </a:r>
            <a:r>
              <a:rPr lang="en-GB" sz="1400" dirty="0" smtClean="0"/>
              <a:t>in hitrost vetra 10.9 m/s. Izkoristek modula pri omenjenih pogojih je 13,82 %. </a:t>
            </a:r>
            <a:endParaRPr lang="en-GB" sz="14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smtClean="0"/>
              <a:t>Rezultati</a:t>
            </a:r>
            <a:endParaRPr lang="sl-SI" dirty="0"/>
          </a:p>
        </p:txBody>
      </p:sp>
      <p:sp>
        <p:nvSpPr>
          <p:cNvPr id="3" name="Ograda številke diapozitiva 2"/>
          <p:cNvSpPr>
            <a:spLocks noGrp="1"/>
          </p:cNvSpPr>
          <p:nvPr>
            <p:ph type="sldNum" sz="quarter" idx="11"/>
          </p:nvPr>
        </p:nvSpPr>
        <p:spPr/>
        <p:txBody>
          <a:bodyPr/>
          <a:lstStyle/>
          <a:p>
            <a:fld id="{360482B2-033D-4E81-A11F-9B3E7DB35338}" type="slidenum">
              <a:rPr lang="sl-SI" smtClean="0"/>
              <a:pPr/>
              <a:t>13</a:t>
            </a:fld>
            <a:endParaRPr lang="sl-SI"/>
          </a:p>
        </p:txBody>
      </p:sp>
      <p:pic>
        <p:nvPicPr>
          <p:cNvPr id="12" name="Slika 15"/>
          <p:cNvPicPr>
            <a:picLocks noChangeAspect="1"/>
          </p:cNvPicPr>
          <p:nvPr/>
        </p:nvPicPr>
        <p:blipFill>
          <a:blip r:embed="rId2"/>
          <a:srcRect/>
          <a:stretch>
            <a:fillRect/>
          </a:stretch>
        </p:blipFill>
        <p:spPr bwMode="auto">
          <a:xfrm>
            <a:off x="107504" y="1124744"/>
            <a:ext cx="4320000" cy="2094748"/>
          </a:xfrm>
          <a:prstGeom prst="rect">
            <a:avLst/>
          </a:prstGeom>
          <a:noFill/>
          <a:ln w="9525">
            <a:noFill/>
            <a:miter lim="800000"/>
            <a:headEnd/>
            <a:tailEnd/>
          </a:ln>
        </p:spPr>
      </p:pic>
      <p:pic>
        <p:nvPicPr>
          <p:cNvPr id="13" name="Slika 16"/>
          <p:cNvPicPr>
            <a:picLocks noChangeAspect="1"/>
          </p:cNvPicPr>
          <p:nvPr/>
        </p:nvPicPr>
        <p:blipFill>
          <a:blip r:embed="rId3"/>
          <a:srcRect/>
          <a:stretch>
            <a:fillRect/>
          </a:stretch>
        </p:blipFill>
        <p:spPr bwMode="auto">
          <a:xfrm>
            <a:off x="4427984" y="1124744"/>
            <a:ext cx="4320000" cy="2094748"/>
          </a:xfrm>
          <a:prstGeom prst="rect">
            <a:avLst/>
          </a:prstGeom>
          <a:noFill/>
          <a:ln w="9525">
            <a:noFill/>
            <a:miter lim="800000"/>
            <a:headEnd/>
            <a:tailEnd/>
          </a:ln>
        </p:spPr>
      </p:pic>
      <p:sp>
        <p:nvSpPr>
          <p:cNvPr id="4" name="Rectangle 3"/>
          <p:cNvSpPr/>
          <p:nvPr/>
        </p:nvSpPr>
        <p:spPr>
          <a:xfrm>
            <a:off x="251520" y="3265820"/>
            <a:ext cx="8496944" cy="523220"/>
          </a:xfrm>
          <a:prstGeom prst="rect">
            <a:avLst/>
          </a:prstGeom>
        </p:spPr>
        <p:txBody>
          <a:bodyPr wrap="square">
            <a:spAutoFit/>
          </a:bodyPr>
          <a:lstStyle/>
          <a:p>
            <a:pPr algn="ctr"/>
            <a:r>
              <a:rPr lang="en-US" sz="1400" b="1" dirty="0">
                <a:latin typeface="Cambria"/>
                <a:cs typeface="Cambria"/>
              </a:rPr>
              <a:t>Izkoristek mono-kristalnega sončnega modula v odvisnosti od jakosti sončnega sevanja </a:t>
            </a:r>
            <a:r>
              <a:rPr lang="en-US" sz="1400" b="1" i="1" dirty="0">
                <a:latin typeface="Cambria"/>
                <a:cs typeface="Cambria"/>
              </a:rPr>
              <a:t>G</a:t>
            </a:r>
            <a:r>
              <a:rPr lang="en-US" sz="1400" b="1" dirty="0">
                <a:latin typeface="Cambria"/>
                <a:cs typeface="Cambria"/>
              </a:rPr>
              <a:t> </a:t>
            </a:r>
            <a:r>
              <a:rPr lang="en-US" sz="1400" b="1" dirty="0" smtClean="0">
                <a:latin typeface="Cambria"/>
                <a:cs typeface="Cambria"/>
              </a:rPr>
              <a:t>(</a:t>
            </a:r>
            <a:r>
              <a:rPr lang="en-US" sz="1400" b="1" i="1" dirty="0" smtClean="0">
                <a:latin typeface="Cambria"/>
                <a:cs typeface="Cambria"/>
              </a:rPr>
              <a:t>AM</a:t>
            </a:r>
            <a:r>
              <a:rPr lang="en-US" sz="1400" b="1" dirty="0" smtClean="0">
                <a:latin typeface="Cambria"/>
                <a:cs typeface="Cambria"/>
              </a:rPr>
              <a:t>=1,5 in </a:t>
            </a:r>
            <a:r>
              <a:rPr lang="en-US" sz="1400" b="1" i="1" dirty="0" smtClean="0">
                <a:latin typeface="Cambria"/>
                <a:cs typeface="Cambria"/>
              </a:rPr>
              <a:t>T</a:t>
            </a:r>
            <a:r>
              <a:rPr lang="en-US" sz="1400" b="1" dirty="0">
                <a:latin typeface="Cambria"/>
                <a:cs typeface="Cambria"/>
              </a:rPr>
              <a:t>=25°C</a:t>
            </a:r>
            <a:r>
              <a:rPr lang="en-US" sz="1400" b="1" dirty="0" smtClean="0">
                <a:latin typeface="Cambria"/>
                <a:cs typeface="Cambria"/>
              </a:rPr>
              <a:t>) in </a:t>
            </a:r>
            <a:r>
              <a:rPr lang="en-US" sz="1400" b="1" dirty="0">
                <a:latin typeface="Cambria"/>
                <a:cs typeface="Cambria"/>
              </a:rPr>
              <a:t>temperature sončne celice </a:t>
            </a:r>
            <a:r>
              <a:rPr lang="en-US" sz="1400" b="1" i="1" dirty="0" smtClean="0">
                <a:latin typeface="Cambria"/>
                <a:cs typeface="Cambria"/>
              </a:rPr>
              <a:t>T </a:t>
            </a:r>
            <a:r>
              <a:rPr lang="en-US" sz="1400" b="1" dirty="0">
                <a:latin typeface="Cambria"/>
                <a:cs typeface="Cambria"/>
              </a:rPr>
              <a:t>(</a:t>
            </a:r>
            <a:r>
              <a:rPr lang="en-US" sz="1400" b="1" i="1" dirty="0">
                <a:latin typeface="Cambria"/>
                <a:cs typeface="Cambria"/>
              </a:rPr>
              <a:t>AM</a:t>
            </a:r>
            <a:r>
              <a:rPr lang="en-US" sz="1400" b="1" dirty="0">
                <a:latin typeface="Cambria"/>
                <a:cs typeface="Cambria"/>
              </a:rPr>
              <a:t>=1,5 in </a:t>
            </a:r>
            <a:r>
              <a:rPr lang="en-US" sz="1400" b="1" i="1" dirty="0" smtClean="0">
                <a:latin typeface="Cambria"/>
                <a:cs typeface="Cambria"/>
              </a:rPr>
              <a:t>G</a:t>
            </a:r>
            <a:r>
              <a:rPr lang="en-US" sz="1400" b="1" dirty="0" smtClean="0">
                <a:latin typeface="Cambria"/>
                <a:cs typeface="Cambria"/>
              </a:rPr>
              <a:t>=1000W/m</a:t>
            </a:r>
            <a:r>
              <a:rPr lang="en-US" sz="1400" b="1" baseline="30000" dirty="0" smtClean="0">
                <a:latin typeface="Cambria"/>
                <a:cs typeface="Cambria"/>
              </a:rPr>
              <a:t>2</a:t>
            </a:r>
            <a:r>
              <a:rPr lang="en-US" sz="1400" b="1" dirty="0" smtClean="0">
                <a:latin typeface="Cambria"/>
                <a:cs typeface="Cambria"/>
              </a:rPr>
              <a:t>). </a:t>
            </a:r>
            <a:endParaRPr lang="en-US" sz="1400" b="1" dirty="0">
              <a:latin typeface="Cambria"/>
              <a:cs typeface="Cambria"/>
            </a:endParaRPr>
          </a:p>
        </p:txBody>
      </p:sp>
      <p:pic>
        <p:nvPicPr>
          <p:cNvPr id="14" name="Slika 21"/>
          <p:cNvPicPr>
            <a:picLocks noChangeAspect="1"/>
          </p:cNvPicPr>
          <p:nvPr/>
        </p:nvPicPr>
        <p:blipFill>
          <a:blip r:embed="rId4"/>
          <a:srcRect/>
          <a:stretch>
            <a:fillRect/>
          </a:stretch>
        </p:blipFill>
        <p:spPr bwMode="auto">
          <a:xfrm>
            <a:off x="107504" y="3789040"/>
            <a:ext cx="4320000" cy="2094748"/>
          </a:xfrm>
          <a:prstGeom prst="rect">
            <a:avLst/>
          </a:prstGeom>
          <a:noFill/>
          <a:ln w="9525">
            <a:noFill/>
            <a:miter lim="800000"/>
            <a:headEnd/>
            <a:tailEnd/>
          </a:ln>
        </p:spPr>
      </p:pic>
      <p:pic>
        <p:nvPicPr>
          <p:cNvPr id="15" name="Slika 18"/>
          <p:cNvPicPr>
            <a:picLocks noChangeAspect="1"/>
          </p:cNvPicPr>
          <p:nvPr/>
        </p:nvPicPr>
        <p:blipFill>
          <a:blip r:embed="rId5"/>
          <a:srcRect/>
          <a:stretch>
            <a:fillRect/>
          </a:stretch>
        </p:blipFill>
        <p:spPr bwMode="auto">
          <a:xfrm>
            <a:off x="4427984" y="3789040"/>
            <a:ext cx="4320000" cy="2094748"/>
          </a:xfrm>
          <a:prstGeom prst="rect">
            <a:avLst/>
          </a:prstGeom>
          <a:noFill/>
          <a:ln w="9525">
            <a:noFill/>
            <a:miter lim="800000"/>
            <a:headEnd/>
            <a:tailEnd/>
          </a:ln>
        </p:spPr>
      </p:pic>
      <p:sp>
        <p:nvSpPr>
          <p:cNvPr id="5" name="Rectangle 4"/>
          <p:cNvSpPr/>
          <p:nvPr/>
        </p:nvSpPr>
        <p:spPr>
          <a:xfrm>
            <a:off x="179512" y="6093296"/>
            <a:ext cx="7992888" cy="523220"/>
          </a:xfrm>
          <a:prstGeom prst="rect">
            <a:avLst/>
          </a:prstGeom>
        </p:spPr>
        <p:txBody>
          <a:bodyPr wrap="square">
            <a:spAutoFit/>
          </a:bodyPr>
          <a:lstStyle/>
          <a:p>
            <a:pPr algn="ctr"/>
            <a:r>
              <a:rPr lang="en-US" sz="1400" b="1" dirty="0">
                <a:latin typeface="Cambria"/>
                <a:cs typeface="Cambria"/>
              </a:rPr>
              <a:t>3D predstavitev odvisnosti izkoristka mono-kristalnega sončnega modula</a:t>
            </a:r>
            <a:r>
              <a:rPr lang="en-US" sz="1400" b="1" i="1" dirty="0">
                <a:latin typeface="Cambria"/>
                <a:cs typeface="Cambria"/>
              </a:rPr>
              <a:t> </a:t>
            </a:r>
            <a:r>
              <a:rPr lang="en-US" sz="1400" b="1" i="1" dirty="0" err="1">
                <a:latin typeface="Cambria"/>
                <a:cs typeface="Cambria"/>
              </a:rPr>
              <a:t>η</a:t>
            </a:r>
            <a:r>
              <a:rPr lang="en-US" sz="1400" b="1" dirty="0">
                <a:latin typeface="Cambria"/>
                <a:cs typeface="Cambria"/>
              </a:rPr>
              <a:t>=</a:t>
            </a:r>
            <a:r>
              <a:rPr lang="en-US" sz="1400" b="1" i="1" dirty="0">
                <a:latin typeface="Cambria"/>
                <a:cs typeface="Cambria"/>
              </a:rPr>
              <a:t>f</a:t>
            </a:r>
            <a:r>
              <a:rPr lang="en-US" sz="1400" b="1" dirty="0">
                <a:latin typeface="Cambria"/>
                <a:cs typeface="Cambria"/>
              </a:rPr>
              <a:t>(</a:t>
            </a:r>
            <a:r>
              <a:rPr lang="en-US" sz="1400" b="1" i="1" dirty="0">
                <a:latin typeface="Cambria"/>
                <a:cs typeface="Cambria"/>
              </a:rPr>
              <a:t>G,T</a:t>
            </a:r>
            <a:r>
              <a:rPr lang="en-US" sz="1400" b="1" dirty="0">
                <a:latin typeface="Cambria"/>
                <a:cs typeface="Cambria"/>
              </a:rPr>
              <a:t>) od jakosti sončnega sevanja </a:t>
            </a:r>
            <a:r>
              <a:rPr lang="en-US" sz="1400" b="1" i="1" dirty="0">
                <a:latin typeface="Cambria"/>
                <a:cs typeface="Cambria"/>
              </a:rPr>
              <a:t>G</a:t>
            </a:r>
            <a:r>
              <a:rPr lang="en-US" sz="1400" b="1" dirty="0">
                <a:latin typeface="Cambria"/>
                <a:cs typeface="Cambria"/>
              </a:rPr>
              <a:t> in temperature sončne celice </a:t>
            </a:r>
            <a:r>
              <a:rPr lang="en-US" sz="1400" b="1" i="1" dirty="0" smtClean="0">
                <a:latin typeface="Cambria"/>
                <a:cs typeface="Cambria"/>
              </a:rPr>
              <a:t>T</a:t>
            </a:r>
            <a:r>
              <a:rPr lang="en-US" sz="1400" b="1" dirty="0" smtClean="0">
                <a:latin typeface="Cambria"/>
                <a:cs typeface="Cambria"/>
              </a:rPr>
              <a:t>, pri </a:t>
            </a:r>
            <a:r>
              <a:rPr lang="en-US" sz="1400" b="1" i="1" dirty="0" smtClean="0">
                <a:latin typeface="Cambria"/>
                <a:cs typeface="Cambria"/>
              </a:rPr>
              <a:t>AM</a:t>
            </a:r>
            <a:r>
              <a:rPr lang="en-US" sz="1400" b="1" dirty="0" smtClean="0">
                <a:latin typeface="Cambria"/>
                <a:cs typeface="Cambria"/>
              </a:rPr>
              <a:t>=1,5. </a:t>
            </a:r>
            <a:endParaRPr lang="en-US" sz="1400" b="1" dirty="0">
              <a:latin typeface="Cambria"/>
              <a:cs typeface="Cambria"/>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Rezultati</a:t>
            </a:r>
            <a:endParaRPr lang="en-US" dirty="0"/>
          </a:p>
        </p:txBody>
      </p:sp>
      <p:sp>
        <p:nvSpPr>
          <p:cNvPr id="3" name="Slide Number Placeholder 2"/>
          <p:cNvSpPr>
            <a:spLocks noGrp="1"/>
          </p:cNvSpPr>
          <p:nvPr>
            <p:ph type="sldNum" sz="quarter" idx="11"/>
          </p:nvPr>
        </p:nvSpPr>
        <p:spPr/>
        <p:txBody>
          <a:bodyPr/>
          <a:lstStyle/>
          <a:p>
            <a:fld id="{360482B2-033D-4E81-A11F-9B3E7DB35338}" type="slidenum">
              <a:rPr lang="sl-SI" smtClean="0"/>
              <a:pPr/>
              <a:t>14</a:t>
            </a:fld>
            <a:endParaRPr lang="sl-SI"/>
          </a:p>
        </p:txBody>
      </p:sp>
      <p:pic>
        <p:nvPicPr>
          <p:cNvPr id="4" name="Slika 18"/>
          <p:cNvPicPr>
            <a:picLocks noChangeAspect="1"/>
          </p:cNvPicPr>
          <p:nvPr/>
        </p:nvPicPr>
        <p:blipFill>
          <a:blip r:embed="rId2"/>
          <a:srcRect/>
          <a:stretch>
            <a:fillRect/>
          </a:stretch>
        </p:blipFill>
        <p:spPr bwMode="auto">
          <a:xfrm>
            <a:off x="179992" y="1405308"/>
            <a:ext cx="4320000" cy="2094748"/>
          </a:xfrm>
          <a:prstGeom prst="rect">
            <a:avLst/>
          </a:prstGeom>
          <a:noFill/>
          <a:ln w="9525">
            <a:noFill/>
            <a:miter lim="800000"/>
            <a:headEnd/>
            <a:tailEnd/>
          </a:ln>
        </p:spPr>
      </p:pic>
      <p:pic>
        <p:nvPicPr>
          <p:cNvPr id="5" name="Slika 10"/>
          <p:cNvPicPr>
            <a:picLocks noChangeAspect="1"/>
          </p:cNvPicPr>
          <p:nvPr/>
        </p:nvPicPr>
        <p:blipFill>
          <a:blip r:embed="rId3"/>
          <a:srcRect/>
          <a:stretch>
            <a:fillRect/>
          </a:stretch>
        </p:blipFill>
        <p:spPr bwMode="auto">
          <a:xfrm>
            <a:off x="4427984" y="1477316"/>
            <a:ext cx="4320000" cy="2095700"/>
          </a:xfrm>
          <a:prstGeom prst="rect">
            <a:avLst/>
          </a:prstGeom>
          <a:noFill/>
          <a:ln w="9525">
            <a:noFill/>
            <a:miter lim="800000"/>
            <a:headEnd/>
            <a:tailEnd/>
          </a:ln>
        </p:spPr>
      </p:pic>
      <p:pic>
        <p:nvPicPr>
          <p:cNvPr id="6" name="Slika 9"/>
          <p:cNvPicPr>
            <a:picLocks noChangeAspect="1"/>
          </p:cNvPicPr>
          <p:nvPr/>
        </p:nvPicPr>
        <p:blipFill>
          <a:blip r:embed="rId4"/>
          <a:srcRect/>
          <a:stretch>
            <a:fillRect/>
          </a:stretch>
        </p:blipFill>
        <p:spPr bwMode="auto">
          <a:xfrm>
            <a:off x="2267744" y="3853580"/>
            <a:ext cx="4320000" cy="2095700"/>
          </a:xfrm>
          <a:prstGeom prst="rect">
            <a:avLst/>
          </a:prstGeom>
          <a:noFill/>
          <a:ln w="9525">
            <a:noFill/>
            <a:miter lim="800000"/>
            <a:headEnd/>
            <a:tailEnd/>
          </a:ln>
        </p:spPr>
      </p:pic>
      <p:sp>
        <p:nvSpPr>
          <p:cNvPr id="7" name="Rectangle 6"/>
          <p:cNvSpPr/>
          <p:nvPr/>
        </p:nvSpPr>
        <p:spPr>
          <a:xfrm>
            <a:off x="179512" y="6074132"/>
            <a:ext cx="7920880" cy="523220"/>
          </a:xfrm>
          <a:prstGeom prst="rect">
            <a:avLst/>
          </a:prstGeom>
        </p:spPr>
        <p:txBody>
          <a:bodyPr wrap="square">
            <a:spAutoFit/>
          </a:bodyPr>
          <a:lstStyle/>
          <a:p>
            <a:pPr algn="ctr"/>
            <a:r>
              <a:rPr lang="en-US" sz="1400" b="1" dirty="0">
                <a:latin typeface="Cambria"/>
                <a:cs typeface="Cambria"/>
              </a:rPr>
              <a:t>3D predstavitev odvisnosti izkoristka </a:t>
            </a:r>
            <a:r>
              <a:rPr lang="en-US" sz="1400" b="1" dirty="0" smtClean="0">
                <a:latin typeface="Cambria"/>
                <a:cs typeface="Cambria"/>
              </a:rPr>
              <a:t>mono-kristalnega, poli</a:t>
            </a:r>
            <a:r>
              <a:rPr lang="en-US" sz="1400" b="1" dirty="0">
                <a:latin typeface="Cambria"/>
                <a:cs typeface="Cambria"/>
              </a:rPr>
              <a:t>-kristalnega in amorfnega sončnega modula</a:t>
            </a:r>
            <a:r>
              <a:rPr lang="en-US" sz="1400" b="1" i="1" dirty="0">
                <a:latin typeface="Cambria"/>
                <a:cs typeface="Cambria"/>
              </a:rPr>
              <a:t> </a:t>
            </a:r>
            <a:r>
              <a:rPr lang="en-US" sz="1400" b="1" i="1" dirty="0" err="1">
                <a:latin typeface="Cambria"/>
                <a:cs typeface="Cambria"/>
              </a:rPr>
              <a:t>η</a:t>
            </a:r>
            <a:r>
              <a:rPr lang="en-US" sz="1400" b="1" dirty="0">
                <a:latin typeface="Cambria"/>
                <a:cs typeface="Cambria"/>
              </a:rPr>
              <a:t>=</a:t>
            </a:r>
            <a:r>
              <a:rPr lang="en-US" sz="1400" b="1" i="1" dirty="0">
                <a:latin typeface="Cambria"/>
                <a:cs typeface="Cambria"/>
              </a:rPr>
              <a:t>f</a:t>
            </a:r>
            <a:r>
              <a:rPr lang="en-US" sz="1400" b="1" dirty="0">
                <a:latin typeface="Cambria"/>
                <a:cs typeface="Cambria"/>
              </a:rPr>
              <a:t>(</a:t>
            </a:r>
            <a:r>
              <a:rPr lang="en-US" sz="1400" b="1" i="1" dirty="0">
                <a:latin typeface="Cambria"/>
                <a:cs typeface="Cambria"/>
              </a:rPr>
              <a:t>G,T</a:t>
            </a:r>
            <a:r>
              <a:rPr lang="en-US" sz="1400" b="1" dirty="0">
                <a:latin typeface="Cambria"/>
                <a:cs typeface="Cambria"/>
              </a:rPr>
              <a:t>) od jakosti sončnega sevanja </a:t>
            </a:r>
            <a:r>
              <a:rPr lang="en-US" sz="1400" b="1" i="1" dirty="0">
                <a:latin typeface="Cambria"/>
                <a:cs typeface="Cambria"/>
              </a:rPr>
              <a:t>G</a:t>
            </a:r>
            <a:r>
              <a:rPr lang="en-US" sz="1400" b="1" dirty="0">
                <a:latin typeface="Cambria"/>
                <a:cs typeface="Cambria"/>
              </a:rPr>
              <a:t> in temperature sončne celice </a:t>
            </a:r>
            <a:r>
              <a:rPr lang="en-US" sz="1400" b="1" i="1" dirty="0">
                <a:latin typeface="Cambria"/>
                <a:cs typeface="Cambria"/>
              </a:rPr>
              <a:t>T</a:t>
            </a:r>
            <a:r>
              <a:rPr lang="en-US" sz="1400" b="1" dirty="0">
                <a:latin typeface="Cambria"/>
                <a:cs typeface="Cambria"/>
              </a:rPr>
              <a:t>. </a:t>
            </a:r>
          </a:p>
        </p:txBody>
      </p:sp>
      <p:sp>
        <p:nvSpPr>
          <p:cNvPr id="8" name="Rectangle 7"/>
          <p:cNvSpPr/>
          <p:nvPr/>
        </p:nvSpPr>
        <p:spPr>
          <a:xfrm>
            <a:off x="899592" y="1196752"/>
            <a:ext cx="2572376" cy="307777"/>
          </a:xfrm>
          <a:prstGeom prst="rect">
            <a:avLst/>
          </a:prstGeom>
        </p:spPr>
        <p:txBody>
          <a:bodyPr wrap="none">
            <a:spAutoFit/>
          </a:bodyPr>
          <a:lstStyle/>
          <a:p>
            <a:r>
              <a:rPr lang="en-US" sz="1400" b="1" dirty="0" smtClean="0">
                <a:latin typeface="Cambria"/>
                <a:cs typeface="Cambria"/>
              </a:rPr>
              <a:t>Mono</a:t>
            </a:r>
            <a:r>
              <a:rPr lang="en-US" sz="1400" b="1" dirty="0">
                <a:latin typeface="Cambria"/>
                <a:cs typeface="Cambria"/>
              </a:rPr>
              <a:t>-</a:t>
            </a:r>
            <a:r>
              <a:rPr lang="en-US" sz="1400" b="1" dirty="0" smtClean="0">
                <a:latin typeface="Cambria"/>
                <a:cs typeface="Cambria"/>
              </a:rPr>
              <a:t>kristalni sončni modul</a:t>
            </a:r>
            <a:endParaRPr lang="en-US" sz="1400" dirty="0"/>
          </a:p>
        </p:txBody>
      </p:sp>
      <p:sp>
        <p:nvSpPr>
          <p:cNvPr id="9" name="Rectangle 8"/>
          <p:cNvSpPr/>
          <p:nvPr/>
        </p:nvSpPr>
        <p:spPr>
          <a:xfrm>
            <a:off x="5528016" y="1196752"/>
            <a:ext cx="2431851" cy="307777"/>
          </a:xfrm>
          <a:prstGeom prst="rect">
            <a:avLst/>
          </a:prstGeom>
        </p:spPr>
        <p:txBody>
          <a:bodyPr wrap="none">
            <a:spAutoFit/>
          </a:bodyPr>
          <a:lstStyle/>
          <a:p>
            <a:r>
              <a:rPr lang="en-US" sz="1400" b="1" dirty="0" smtClean="0">
                <a:latin typeface="Cambria"/>
                <a:cs typeface="Cambria"/>
              </a:rPr>
              <a:t>Poli-kristalni sončni modul</a:t>
            </a:r>
            <a:endParaRPr lang="en-US" sz="1400" dirty="0"/>
          </a:p>
        </p:txBody>
      </p:sp>
      <p:sp>
        <p:nvSpPr>
          <p:cNvPr id="10" name="Rectangle 9"/>
          <p:cNvSpPr/>
          <p:nvPr/>
        </p:nvSpPr>
        <p:spPr>
          <a:xfrm>
            <a:off x="3203848" y="3645024"/>
            <a:ext cx="2022722" cy="307777"/>
          </a:xfrm>
          <a:prstGeom prst="rect">
            <a:avLst/>
          </a:prstGeom>
        </p:spPr>
        <p:txBody>
          <a:bodyPr wrap="none">
            <a:spAutoFit/>
          </a:bodyPr>
          <a:lstStyle/>
          <a:p>
            <a:r>
              <a:rPr lang="en-US" sz="1400" b="1" dirty="0" smtClean="0">
                <a:latin typeface="Cambria"/>
                <a:cs typeface="Cambria"/>
              </a:rPr>
              <a:t>Amorfni sončni modul</a:t>
            </a:r>
            <a:endParaRPr lang="en-US" sz="1400" dirty="0"/>
          </a:p>
        </p:txBody>
      </p:sp>
    </p:spTree>
    <p:extLst>
      <p:ext uri="{BB962C8B-B14F-4D97-AF65-F5344CB8AC3E}">
        <p14:creationId xmlns:p14="http://schemas.microsoft.com/office/powerpoint/2010/main" val="3093310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smtClean="0"/>
              <a:t>Zaključek</a:t>
            </a:r>
            <a:endParaRPr lang="sl-SI" dirty="0"/>
          </a:p>
        </p:txBody>
      </p:sp>
      <p:sp>
        <p:nvSpPr>
          <p:cNvPr id="4" name="Ograda vsebine 3"/>
          <p:cNvSpPr>
            <a:spLocks noGrp="1"/>
          </p:cNvSpPr>
          <p:nvPr>
            <p:ph sz="quarter" idx="1"/>
          </p:nvPr>
        </p:nvSpPr>
        <p:spPr/>
        <p:txBody>
          <a:bodyPr>
            <a:normAutofit fontScale="70000" lnSpcReduction="20000"/>
          </a:bodyPr>
          <a:lstStyle/>
          <a:p>
            <a:r>
              <a:rPr lang="en-US" dirty="0"/>
              <a:t>Cilj ovrednotiti mono-kristalne, poli-kristalne in amorfne silicijeve sončne module pri različnih klimatskih </a:t>
            </a:r>
            <a:r>
              <a:rPr lang="en-US" dirty="0" smtClean="0"/>
              <a:t>pogojih.</a:t>
            </a:r>
          </a:p>
          <a:p>
            <a:r>
              <a:rPr lang="en-US" dirty="0" smtClean="0"/>
              <a:t>Rezultati kažejo, </a:t>
            </a:r>
            <a:r>
              <a:rPr lang="en-US" dirty="0"/>
              <a:t>da dosega testni mono-kristalni sončni modul najvišje izkoristke, ki je 16 %, pri 2/3 jakosti sončnega sevanja podanega pri standardnih testnih </a:t>
            </a:r>
            <a:r>
              <a:rPr lang="en-US" dirty="0" smtClean="0"/>
              <a:t>pogojih.</a:t>
            </a:r>
          </a:p>
          <a:p>
            <a:r>
              <a:rPr lang="en-US" dirty="0" smtClean="0"/>
              <a:t>Obravnavani </a:t>
            </a:r>
            <a:r>
              <a:rPr lang="en-US" dirty="0"/>
              <a:t>poli-kristalni sončni modul je sestavljena iz večjega števila kristalov. Prednost pred mono-kristalnimi je v skoraj 10–20 % cenejši izdelavi in lažji razporeditvi v kvadratno obliko. Testni poli-kristalni sončni modul ima pri dobrih pogojih sončnega sevanja izkoristek do 14 %. Poli-kristalni sončni moduli so najbolj razširjene in so primerne za večje strešne površine in postavitve na prostem. Poli-kristalni sončni moduli so izredno primerne za naše podnebje, saj se odlično obnašajo v območju difuzne </a:t>
            </a:r>
            <a:r>
              <a:rPr lang="en-US" dirty="0" smtClean="0"/>
              <a:t>svetlobe.</a:t>
            </a:r>
          </a:p>
          <a:p>
            <a:r>
              <a:rPr lang="en-US" dirty="0" smtClean="0"/>
              <a:t>Obravnavani </a:t>
            </a:r>
            <a:r>
              <a:rPr lang="en-US" dirty="0"/>
              <a:t>amorfni sončni modul ima neurejeno razporejene atome, kar se odraža v slabšem izkoristku, ki je do7 %. Sončni moduli iz amorfnega silicija potrebujejo za postavitev dvakrat tolikšno površino kot moduli s kristalnimi celicami, da dosežejo enako izhodno moč. Primerni so za večje odprte površine, pročelja, kjer nismo omejeni s prostorom. So cenovno ugodnejši, izredno dobro delujejo pod slabšimi jakostmi gostote moči sončnega sevanja, imajo visoko absorpcijo sončnega sevanja in dobro izkoriščajo difuzno svetlobo. </a:t>
            </a:r>
            <a:endParaRPr lang="sl-SI" dirty="0">
              <a:latin typeface="Cambria"/>
              <a:cs typeface="Cambria"/>
            </a:endParaRPr>
          </a:p>
        </p:txBody>
      </p:sp>
      <p:sp>
        <p:nvSpPr>
          <p:cNvPr id="3" name="Ograda številke diapozitiva 2"/>
          <p:cNvSpPr>
            <a:spLocks noGrp="1"/>
          </p:cNvSpPr>
          <p:nvPr>
            <p:ph type="sldNum" sz="quarter" idx="15"/>
          </p:nvPr>
        </p:nvSpPr>
        <p:spPr/>
        <p:txBody>
          <a:bodyPr/>
          <a:lstStyle/>
          <a:p>
            <a:fld id="{360482B2-033D-4E81-A11F-9B3E7DB35338}" type="slidenum">
              <a:rPr lang="sl-SI" smtClean="0"/>
              <a:pPr/>
              <a:t>15</a:t>
            </a:fld>
            <a:endParaRPr lang="sl-SI"/>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slov 3"/>
          <p:cNvSpPr>
            <a:spLocks noGrp="1"/>
          </p:cNvSpPr>
          <p:nvPr>
            <p:ph type="title"/>
          </p:nvPr>
        </p:nvSpPr>
        <p:spPr/>
        <p:txBody>
          <a:bodyPr/>
          <a:lstStyle/>
          <a:p>
            <a:r>
              <a:rPr lang="sl-SI" dirty="0" smtClean="0"/>
              <a:t>Hvala za vašo pozornost</a:t>
            </a:r>
            <a:endParaRPr lang="sl-SI" dirty="0"/>
          </a:p>
        </p:txBody>
      </p:sp>
      <p:sp>
        <p:nvSpPr>
          <p:cNvPr id="6" name="Ograda besedila 5"/>
          <p:cNvSpPr>
            <a:spLocks noGrp="1"/>
          </p:cNvSpPr>
          <p:nvPr>
            <p:ph type="body" sz="half" idx="2"/>
          </p:nvPr>
        </p:nvSpPr>
        <p:spPr>
          <a:xfrm>
            <a:off x="6765798" y="264795"/>
            <a:ext cx="1838649" cy="4388341"/>
          </a:xfrm>
        </p:spPr>
        <p:txBody>
          <a:bodyPr/>
          <a:lstStyle/>
          <a:p>
            <a:r>
              <a:rPr lang="sl-SI" dirty="0" smtClean="0"/>
              <a:t>Profesor fizike </a:t>
            </a:r>
            <a:r>
              <a:rPr lang="sl-SI" b="1" dirty="0" smtClean="0"/>
              <a:t>Brad Carter</a:t>
            </a:r>
            <a:r>
              <a:rPr lang="sl-SI" dirty="0" smtClean="0"/>
              <a:t> z Univerze v južnem Queenslandu je objavil študijo o tem, da zvezda </a:t>
            </a:r>
            <a:r>
              <a:rPr lang="sl-SI" dirty="0" err="1" smtClean="0"/>
              <a:t>Betelgeza</a:t>
            </a:r>
            <a:r>
              <a:rPr lang="sl-SI" dirty="0" smtClean="0"/>
              <a:t>, ena najbolj svetlih zvezd, ki jih lahko ponoči opazujemo na nebu, izgublja maso. To pa pomeni, da se lahko kadar koli spremeni v supernovo. </a:t>
            </a:r>
          </a:p>
          <a:p>
            <a:endParaRPr lang="sl-SI" dirty="0" smtClean="0"/>
          </a:p>
          <a:p>
            <a:r>
              <a:rPr lang="sl-SI" dirty="0" smtClean="0"/>
              <a:t>Profesor Carter je še povedal:</a:t>
            </a:r>
            <a:r>
              <a:rPr lang="sl-SI" i="1" dirty="0" smtClean="0"/>
              <a:t> "Ko se bo to pripetilo, bomo vsaj za nekaj tednov lahko videli kar dve sonci … Lahko se celo zgodi, da dejansko ne bo noči in da bo nebo ves čas osvetljeno."</a:t>
            </a:r>
            <a:r>
              <a:rPr lang="sl-SI" dirty="0" smtClean="0"/>
              <a:t> </a:t>
            </a:r>
          </a:p>
          <a:p>
            <a:endParaRPr lang="sl-SI" dirty="0" smtClean="0"/>
          </a:p>
          <a:p>
            <a:endParaRPr lang="sl-SI" dirty="0"/>
          </a:p>
        </p:txBody>
      </p:sp>
      <p:sp>
        <p:nvSpPr>
          <p:cNvPr id="2" name="Ograda številke diapozitiva 1"/>
          <p:cNvSpPr>
            <a:spLocks noGrp="1"/>
          </p:cNvSpPr>
          <p:nvPr>
            <p:ph type="sldNum" sz="quarter" idx="4"/>
          </p:nvPr>
        </p:nvSpPr>
        <p:spPr>
          <a:xfrm>
            <a:off x="8100392" y="5905490"/>
            <a:ext cx="609600" cy="521208"/>
          </a:xfrm>
        </p:spPr>
        <p:txBody>
          <a:bodyPr/>
          <a:lstStyle/>
          <a:p>
            <a:fld id="{360482B2-033D-4E81-A11F-9B3E7DB35338}" type="slidenum">
              <a:rPr lang="sl-SI" smtClean="0"/>
              <a:pPr/>
              <a:t>16</a:t>
            </a:fld>
            <a:endParaRPr lang="sl-SI" dirty="0"/>
          </a:p>
        </p:txBody>
      </p:sp>
      <p:pic>
        <p:nvPicPr>
          <p:cNvPr id="9" name="Slika 8" descr="60607145.jpg"/>
          <p:cNvPicPr>
            <a:picLocks noChangeAspect="1"/>
          </p:cNvPicPr>
          <p:nvPr/>
        </p:nvPicPr>
        <p:blipFill>
          <a:blip r:embed="rId2" cstate="print"/>
          <a:stretch>
            <a:fillRect/>
          </a:stretch>
        </p:blipFill>
        <p:spPr>
          <a:xfrm>
            <a:off x="539552" y="548680"/>
            <a:ext cx="5077341" cy="3173338"/>
          </a:xfrm>
          <a:prstGeom prst="roundRect">
            <a:avLst>
              <a:gd name="adj" fmla="val 8594"/>
            </a:avLst>
          </a:prstGeom>
          <a:solidFill>
            <a:srgbClr val="FFFFFF">
              <a:shade val="85000"/>
            </a:srgbClr>
          </a:solidFill>
          <a:ln w="19050">
            <a:solidFill>
              <a:schemeClr val="tx1"/>
            </a:solidFill>
          </a:ln>
          <a:effectLst>
            <a:reflection blurRad="12700" stA="38000" endPos="28000" dist="5000" dir="5400000" sy="-100000" algn="bl" rotWithShape="0"/>
          </a:effectLst>
        </p:spPr>
      </p:pic>
      <p:sp>
        <p:nvSpPr>
          <p:cNvPr id="10" name="Pravokotnik 9"/>
          <p:cNvSpPr/>
          <p:nvPr/>
        </p:nvSpPr>
        <p:spPr>
          <a:xfrm>
            <a:off x="6300192" y="4581128"/>
            <a:ext cx="2592288" cy="184666"/>
          </a:xfrm>
          <a:prstGeom prst="rect">
            <a:avLst/>
          </a:prstGeom>
        </p:spPr>
        <p:txBody>
          <a:bodyPr wrap="square">
            <a:spAutoFit/>
          </a:bodyPr>
          <a:lstStyle/>
          <a:p>
            <a:r>
              <a:rPr lang="sl-SI" sz="600" dirty="0" smtClean="0">
                <a:hlinkClick r:id="rId3"/>
              </a:rPr>
              <a:t>http://24ur.com/ekskluziv/zanimivosti/dve-sonci-v-letu-2012.html</a:t>
            </a:r>
            <a:r>
              <a:rPr lang="sl-SI" sz="600" dirty="0" smtClean="0"/>
              <a:t> </a:t>
            </a:r>
            <a:endParaRPr lang="sl-SI" sz="600" dirty="0"/>
          </a:p>
        </p:txBody>
      </p:sp>
    </p:spTree>
    <p:extLst>
      <p:ext uri="{BB962C8B-B14F-4D97-AF65-F5344CB8AC3E}">
        <p14:creationId xmlns:p14="http://schemas.microsoft.com/office/powerpoint/2010/main" val="352489090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grada številke diapozitiva 2"/>
          <p:cNvSpPr>
            <a:spLocks noGrp="1"/>
          </p:cNvSpPr>
          <p:nvPr>
            <p:ph type="sldNum" sz="quarter" idx="12"/>
          </p:nvPr>
        </p:nvSpPr>
        <p:spPr/>
        <p:txBody>
          <a:bodyPr/>
          <a:lstStyle/>
          <a:p>
            <a:fld id="{360482B2-033D-4E81-A11F-9B3E7DB35338}" type="slidenum">
              <a:rPr lang="sl-SI" smtClean="0"/>
              <a:pPr/>
              <a:t>2</a:t>
            </a:fld>
            <a:endParaRPr lang="sl-SI"/>
          </a:p>
        </p:txBody>
      </p:sp>
      <p:pic>
        <p:nvPicPr>
          <p:cNvPr id="6" name="Slika 5" descr="Moduli1.jpg"/>
          <p:cNvPicPr>
            <a:picLocks noChangeAspect="1"/>
          </p:cNvPicPr>
          <p:nvPr/>
        </p:nvPicPr>
        <p:blipFill rotWithShape="1">
          <a:blip r:embed="rId2" cstate="print"/>
          <a:srcRect l="719" t="495" b="-1"/>
          <a:stretch/>
        </p:blipFill>
        <p:spPr>
          <a:xfrm>
            <a:off x="1331640" y="116632"/>
            <a:ext cx="5760640" cy="3230761"/>
          </a:xfrm>
          <a:prstGeom prst="roundRect">
            <a:avLst>
              <a:gd name="adj" fmla="val 6987"/>
            </a:avLst>
          </a:prstGeom>
          <a:ln>
            <a:noFill/>
          </a:ln>
          <a:effectLst>
            <a:outerShdw blurRad="292100" dist="139700" dir="2700000" algn="tl" rotWithShape="0">
              <a:srgbClr val="333333">
                <a:alpha val="65000"/>
              </a:srgbClr>
            </a:outerShdw>
          </a:effectLst>
        </p:spPr>
      </p:pic>
      <p:sp>
        <p:nvSpPr>
          <p:cNvPr id="5" name="Pravokotnik 4"/>
          <p:cNvSpPr/>
          <p:nvPr/>
        </p:nvSpPr>
        <p:spPr>
          <a:xfrm>
            <a:off x="179512" y="3356992"/>
            <a:ext cx="8064896" cy="3393237"/>
          </a:xfrm>
          <a:prstGeom prst="rect">
            <a:avLst/>
          </a:prstGeom>
        </p:spPr>
        <p:txBody>
          <a:bodyPr wrap="square">
            <a:spAutoFit/>
          </a:bodyPr>
          <a:lstStyle/>
          <a:p>
            <a:pPr algn="ctr">
              <a:lnSpc>
                <a:spcPct val="150000"/>
              </a:lnSpc>
            </a:pPr>
            <a:r>
              <a:rPr lang="en-GB" dirty="0">
                <a:latin typeface="Cambria"/>
                <a:cs typeface="Cambria"/>
              </a:rPr>
              <a:t>Tehnični podatki napisani na vsaki sončni celici so določeni pri standardnih testnih pogojih (STC) v skladu z IEC </a:t>
            </a:r>
            <a:r>
              <a:rPr lang="en-GB" dirty="0" smtClean="0">
                <a:latin typeface="Cambria"/>
                <a:cs typeface="Cambria"/>
              </a:rPr>
              <a:t>pravili. </a:t>
            </a:r>
            <a:r>
              <a:rPr lang="en-GB" dirty="0">
                <a:latin typeface="Cambria"/>
                <a:cs typeface="Cambria"/>
              </a:rPr>
              <a:t>Kljub temu, da je to zadovoljiv postopek, za primerjavo različnih vrst sončnih celic, vseeno ne podaje vrednosti pri dejanskih klimatskih razmerah pod katerimi sončne celice obratujejo bodisi na prostem ali integrirane v strehe. Tako je namen dela je ovrednotenje različnih vrst silicijevih sončnih modulov, pri čemer bo ocenjen izkoristek sončnih modulov pri različnih klimatskih razmerah za mono-kristalne, poli-kristalne in amorfne silicijeve sončne celice.</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smtClean="0"/>
              <a:t>Današnja predstavitev</a:t>
            </a:r>
            <a:endParaRPr lang="sl-SI" dirty="0"/>
          </a:p>
        </p:txBody>
      </p:sp>
      <p:sp>
        <p:nvSpPr>
          <p:cNvPr id="4" name="Ograda vsebine 3"/>
          <p:cNvSpPr>
            <a:spLocks noGrp="1"/>
          </p:cNvSpPr>
          <p:nvPr>
            <p:ph sz="quarter" idx="1"/>
          </p:nvPr>
        </p:nvSpPr>
        <p:spPr/>
        <p:txBody>
          <a:bodyPr>
            <a:normAutofit fontScale="92500" lnSpcReduction="10000"/>
          </a:bodyPr>
          <a:lstStyle/>
          <a:p>
            <a:r>
              <a:rPr lang="en-US" dirty="0" smtClean="0">
                <a:latin typeface="Cambria"/>
                <a:cs typeface="Cambria"/>
              </a:rPr>
              <a:t>Uvod</a:t>
            </a:r>
          </a:p>
          <a:p>
            <a:endParaRPr lang="en-US" dirty="0" smtClean="0">
              <a:latin typeface="Cambria"/>
              <a:cs typeface="Cambria"/>
            </a:endParaRPr>
          </a:p>
          <a:p>
            <a:r>
              <a:rPr lang="en-US" dirty="0" smtClean="0">
                <a:latin typeface="Cambria"/>
                <a:cs typeface="Cambria"/>
              </a:rPr>
              <a:t>Silicijeve sončne celice</a:t>
            </a:r>
          </a:p>
          <a:p>
            <a:pPr lvl="1"/>
            <a:r>
              <a:rPr lang="en-US" dirty="0">
                <a:latin typeface="Cambria"/>
                <a:cs typeface="Cambria"/>
              </a:rPr>
              <a:t>m</a:t>
            </a:r>
            <a:r>
              <a:rPr lang="en-US" dirty="0" smtClean="0">
                <a:latin typeface="Cambria"/>
                <a:cs typeface="Cambria"/>
              </a:rPr>
              <a:t>ono-kristalni sončni moduli,</a:t>
            </a:r>
          </a:p>
          <a:p>
            <a:pPr lvl="1"/>
            <a:r>
              <a:rPr lang="en-US" dirty="0" smtClean="0">
                <a:latin typeface="Cambria"/>
                <a:cs typeface="Cambria"/>
              </a:rPr>
              <a:t>poli-kristalni sončni moduli in</a:t>
            </a:r>
          </a:p>
          <a:p>
            <a:pPr lvl="1"/>
            <a:r>
              <a:rPr lang="en-US" dirty="0">
                <a:latin typeface="Cambria"/>
                <a:cs typeface="Cambria"/>
              </a:rPr>
              <a:t>a</a:t>
            </a:r>
            <a:r>
              <a:rPr lang="en-US" dirty="0" smtClean="0">
                <a:latin typeface="Cambria"/>
                <a:cs typeface="Cambria"/>
              </a:rPr>
              <a:t>morfni sončni moduli</a:t>
            </a:r>
            <a:endParaRPr lang="en-US" dirty="0">
              <a:latin typeface="Cambria"/>
              <a:cs typeface="Cambria"/>
            </a:endParaRPr>
          </a:p>
          <a:p>
            <a:pPr lvl="1"/>
            <a:endParaRPr lang="en-US" dirty="0" smtClean="0">
              <a:latin typeface="Cambria"/>
              <a:cs typeface="Cambria"/>
            </a:endParaRPr>
          </a:p>
          <a:p>
            <a:r>
              <a:rPr lang="en-US" dirty="0" smtClean="0">
                <a:latin typeface="Cambria"/>
                <a:cs typeface="Cambria"/>
              </a:rPr>
              <a:t>Eksperimentalni sistem na Fakulteti za elektrotehniko, računalništvo in informatiko</a:t>
            </a:r>
          </a:p>
          <a:p>
            <a:endParaRPr lang="en-US" dirty="0" smtClean="0">
              <a:latin typeface="Cambria"/>
              <a:cs typeface="Cambria"/>
            </a:endParaRPr>
          </a:p>
          <a:p>
            <a:r>
              <a:rPr lang="en-US" dirty="0" smtClean="0">
                <a:latin typeface="Cambria"/>
                <a:cs typeface="Cambria"/>
              </a:rPr>
              <a:t>Rezultati</a:t>
            </a:r>
          </a:p>
          <a:p>
            <a:endParaRPr lang="en-US" dirty="0" smtClean="0">
              <a:latin typeface="Cambria"/>
              <a:cs typeface="Cambria"/>
            </a:endParaRPr>
          </a:p>
          <a:p>
            <a:r>
              <a:rPr lang="en-US" dirty="0" smtClean="0">
                <a:latin typeface="Cambria"/>
                <a:cs typeface="Cambria"/>
              </a:rPr>
              <a:t>Sklep</a:t>
            </a:r>
            <a:endParaRPr lang="en-US" dirty="0">
              <a:latin typeface="Cambria"/>
              <a:cs typeface="Cambria"/>
            </a:endParaRPr>
          </a:p>
        </p:txBody>
      </p:sp>
      <p:sp>
        <p:nvSpPr>
          <p:cNvPr id="3" name="Ograda številke diapozitiva 2"/>
          <p:cNvSpPr>
            <a:spLocks noGrp="1"/>
          </p:cNvSpPr>
          <p:nvPr>
            <p:ph type="sldNum" sz="quarter" idx="15"/>
          </p:nvPr>
        </p:nvSpPr>
        <p:spPr/>
        <p:txBody>
          <a:bodyPr/>
          <a:lstStyle/>
          <a:p>
            <a:fld id="{360482B2-033D-4E81-A11F-9B3E7DB35338}" type="slidenum">
              <a:rPr lang="sl-SI" smtClean="0"/>
              <a:pPr/>
              <a:t>3</a:t>
            </a:fld>
            <a:endParaRPr lang="sl-SI"/>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title"/>
          </p:nvPr>
        </p:nvSpPr>
        <p:spPr/>
        <p:txBody>
          <a:bodyPr/>
          <a:lstStyle/>
          <a:p>
            <a:r>
              <a:rPr lang="sl-SI" dirty="0" smtClean="0"/>
              <a:t>Uvod</a:t>
            </a:r>
            <a:endParaRPr lang="sl-SI" dirty="0"/>
          </a:p>
        </p:txBody>
      </p:sp>
      <p:sp>
        <p:nvSpPr>
          <p:cNvPr id="6" name="Ograda vsebine 5"/>
          <p:cNvSpPr>
            <a:spLocks noGrp="1"/>
          </p:cNvSpPr>
          <p:nvPr>
            <p:ph sz="quarter" idx="1"/>
          </p:nvPr>
        </p:nvSpPr>
        <p:spPr/>
        <p:txBody>
          <a:bodyPr>
            <a:normAutofit/>
          </a:bodyPr>
          <a:lstStyle/>
          <a:p>
            <a:r>
              <a:rPr lang="x-none" dirty="0" smtClean="0">
                <a:solidFill>
                  <a:srgbClr val="FF0000"/>
                </a:solidFill>
                <a:latin typeface="Cambria"/>
                <a:cs typeface="Cambria"/>
              </a:rPr>
              <a:t>Parametri, ki vplivajo na izkoristek sončnih modulov:</a:t>
            </a:r>
          </a:p>
          <a:p>
            <a:pPr lvl="1"/>
            <a:r>
              <a:rPr lang="en-US" dirty="0">
                <a:latin typeface="Cambria"/>
                <a:cs typeface="Cambria"/>
              </a:rPr>
              <a:t>polprevodniški materiali,</a:t>
            </a:r>
          </a:p>
          <a:p>
            <a:pPr lvl="1"/>
            <a:r>
              <a:rPr lang="en-US" dirty="0">
                <a:latin typeface="Cambria"/>
                <a:cs typeface="Cambria"/>
              </a:rPr>
              <a:t>spekter občutljivosti fotoelementa, </a:t>
            </a:r>
          </a:p>
          <a:p>
            <a:pPr lvl="1"/>
            <a:r>
              <a:rPr lang="en-US" dirty="0">
                <a:latin typeface="Cambria"/>
                <a:cs typeface="Cambria"/>
              </a:rPr>
              <a:t>kontaktni </a:t>
            </a:r>
            <a:r>
              <a:rPr lang="en-US" dirty="0" smtClean="0">
                <a:latin typeface="Cambria"/>
                <a:cs typeface="Cambria"/>
              </a:rPr>
              <a:t>spoji,</a:t>
            </a:r>
          </a:p>
          <a:p>
            <a:pPr lvl="1"/>
            <a:r>
              <a:rPr lang="en-US" dirty="0">
                <a:latin typeface="Cambria"/>
                <a:cs typeface="Cambria"/>
              </a:rPr>
              <a:t>t</a:t>
            </a:r>
            <a:r>
              <a:rPr lang="en-US" dirty="0" smtClean="0">
                <a:latin typeface="Cambria"/>
                <a:cs typeface="Cambria"/>
              </a:rPr>
              <a:t>emperatura sončnih modulov</a:t>
            </a:r>
            <a:r>
              <a:rPr lang="en-US" dirty="0" smtClean="0">
                <a:latin typeface="Cambria"/>
                <a:cs typeface="Cambria"/>
              </a:rPr>
              <a:t> </a:t>
            </a:r>
            <a:r>
              <a:rPr lang="en-US" dirty="0">
                <a:latin typeface="Cambria"/>
                <a:cs typeface="Cambria"/>
              </a:rPr>
              <a:t>…</a:t>
            </a:r>
          </a:p>
          <a:p>
            <a:r>
              <a:rPr lang="en-US" dirty="0" smtClean="0">
                <a:solidFill>
                  <a:srgbClr val="008000"/>
                </a:solidFill>
                <a:latin typeface="Cambria"/>
                <a:cs typeface="Cambria"/>
              </a:rPr>
              <a:t>Izkoristek </a:t>
            </a:r>
            <a:r>
              <a:rPr lang="en-US" dirty="0" smtClean="0">
                <a:solidFill>
                  <a:srgbClr val="008000"/>
                </a:solidFill>
                <a:latin typeface="Cambria"/>
                <a:cs typeface="Cambria"/>
              </a:rPr>
              <a:t>lahko povečamo z:</a:t>
            </a:r>
          </a:p>
          <a:p>
            <a:pPr lvl="1"/>
            <a:r>
              <a:rPr lang="en-US" dirty="0">
                <a:latin typeface="Cambria"/>
                <a:cs typeface="Cambria"/>
              </a:rPr>
              <a:t>z</a:t>
            </a:r>
            <a:r>
              <a:rPr lang="en-US" dirty="0" smtClean="0">
                <a:latin typeface="Cambria"/>
                <a:cs typeface="Cambria"/>
              </a:rPr>
              <a:t>manjšanjem </a:t>
            </a:r>
            <a:r>
              <a:rPr lang="en-US" dirty="0" err="1" smtClean="0">
                <a:latin typeface="Cambria"/>
                <a:cs typeface="Cambria"/>
              </a:rPr>
              <a:t>antirefleksivne</a:t>
            </a:r>
            <a:r>
              <a:rPr lang="en-US" dirty="0" smtClean="0">
                <a:latin typeface="Cambria"/>
                <a:cs typeface="Cambria"/>
              </a:rPr>
              <a:t> plasti,</a:t>
            </a:r>
          </a:p>
          <a:p>
            <a:pPr lvl="1"/>
            <a:r>
              <a:rPr lang="en-US" dirty="0">
                <a:latin typeface="Cambria"/>
                <a:cs typeface="Cambria"/>
              </a:rPr>
              <a:t>z</a:t>
            </a:r>
            <a:r>
              <a:rPr lang="en-US" dirty="0" smtClean="0">
                <a:latin typeface="Cambria"/>
                <a:cs typeface="Cambria"/>
              </a:rPr>
              <a:t>manjšanjem temperature površine pri absorpciji …</a:t>
            </a:r>
          </a:p>
          <a:p>
            <a:pPr marL="0" indent="0">
              <a:buNone/>
            </a:pPr>
            <a:endParaRPr lang="en-US" dirty="0" smtClean="0">
              <a:latin typeface="Cambria"/>
              <a:cs typeface="Cambria"/>
            </a:endParaRPr>
          </a:p>
          <a:p>
            <a:pPr marL="0" indent="0">
              <a:buNone/>
            </a:pPr>
            <a:r>
              <a:rPr lang="en-US" dirty="0" smtClean="0">
                <a:latin typeface="Cambria"/>
                <a:cs typeface="Cambria"/>
              </a:rPr>
              <a:t>Izkoristek sončnih modulov omejen z razpoložljivo gostoto moči sončnega sevanja, ki z večanjem valovne dolžine pada !!!</a:t>
            </a:r>
            <a:endParaRPr lang="sl-SI" dirty="0" smtClean="0">
              <a:latin typeface="Cambria"/>
              <a:cs typeface="Cambria"/>
            </a:endParaRPr>
          </a:p>
        </p:txBody>
      </p:sp>
      <p:sp>
        <p:nvSpPr>
          <p:cNvPr id="3" name="Ograda številke diapozitiva 2"/>
          <p:cNvSpPr>
            <a:spLocks noGrp="1"/>
          </p:cNvSpPr>
          <p:nvPr>
            <p:ph type="sldNum" sz="quarter" idx="15"/>
          </p:nvPr>
        </p:nvSpPr>
        <p:spPr/>
        <p:txBody>
          <a:bodyPr/>
          <a:lstStyle/>
          <a:p>
            <a:fld id="{360482B2-033D-4E81-A11F-9B3E7DB35338}" type="slidenum">
              <a:rPr lang="sl-SI" smtClean="0"/>
              <a:pPr/>
              <a:t>4</a:t>
            </a:fld>
            <a:endParaRPr lang="sl-SI"/>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Spekter občutljivosti sončnih modulov</a:t>
            </a:r>
            <a:endParaRPr lang="en-US" dirty="0"/>
          </a:p>
        </p:txBody>
      </p:sp>
      <p:sp>
        <p:nvSpPr>
          <p:cNvPr id="3" name="Slide Number Placeholder 2"/>
          <p:cNvSpPr>
            <a:spLocks noGrp="1"/>
          </p:cNvSpPr>
          <p:nvPr>
            <p:ph type="sldNum" sz="quarter" idx="11"/>
          </p:nvPr>
        </p:nvSpPr>
        <p:spPr/>
        <p:txBody>
          <a:bodyPr/>
          <a:lstStyle/>
          <a:p>
            <a:fld id="{360482B2-033D-4E81-A11F-9B3E7DB35338}" type="slidenum">
              <a:rPr lang="sl-SI" smtClean="0"/>
              <a:pPr/>
              <a:t>5</a:t>
            </a:fld>
            <a:endParaRPr lang="sl-SI"/>
          </a:p>
        </p:txBody>
      </p:sp>
      <p:pic>
        <p:nvPicPr>
          <p:cNvPr id="4" name="Picture 3" descr="Screen Shot 2012-05-16 at 07.25.4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1700808"/>
            <a:ext cx="7538069" cy="3960440"/>
          </a:xfrm>
          <a:prstGeom prst="rect">
            <a:avLst/>
          </a:prstGeom>
        </p:spPr>
      </p:pic>
    </p:spTree>
    <p:extLst>
      <p:ext uri="{BB962C8B-B14F-4D97-AF65-F5344CB8AC3E}">
        <p14:creationId xmlns:p14="http://schemas.microsoft.com/office/powerpoint/2010/main" val="3216726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Silicijevi sončni moduli</a:t>
            </a:r>
            <a:endParaRPr lang="en-US" dirty="0"/>
          </a:p>
        </p:txBody>
      </p:sp>
      <p:sp>
        <p:nvSpPr>
          <p:cNvPr id="4" name="Slide Number Placeholder 3"/>
          <p:cNvSpPr>
            <a:spLocks noGrp="1"/>
          </p:cNvSpPr>
          <p:nvPr>
            <p:ph type="sldNum" sz="quarter" idx="15"/>
          </p:nvPr>
        </p:nvSpPr>
        <p:spPr/>
        <p:txBody>
          <a:bodyPr/>
          <a:lstStyle/>
          <a:p>
            <a:fld id="{360482B2-033D-4E81-A11F-9B3E7DB35338}" type="slidenum">
              <a:rPr lang="sl-SI" smtClean="0"/>
              <a:pPr/>
              <a:t>6</a:t>
            </a:fld>
            <a:endParaRPr lang="sl-SI"/>
          </a:p>
        </p:txBody>
      </p:sp>
      <p:graphicFrame>
        <p:nvGraphicFramePr>
          <p:cNvPr id="6" name="Object 5"/>
          <p:cNvGraphicFramePr>
            <a:graphicFrameLocks noChangeAspect="1"/>
          </p:cNvGraphicFramePr>
          <p:nvPr>
            <p:extLst>
              <p:ext uri="{D42A27DB-BD31-4B8C-83A1-F6EECF244321}">
                <p14:modId xmlns:p14="http://schemas.microsoft.com/office/powerpoint/2010/main" val="3629307316"/>
              </p:ext>
            </p:extLst>
          </p:nvPr>
        </p:nvGraphicFramePr>
        <p:xfrm>
          <a:off x="389134" y="2348880"/>
          <a:ext cx="6415114" cy="1368152"/>
        </p:xfrm>
        <a:graphic>
          <a:graphicData uri="http://schemas.openxmlformats.org/presentationml/2006/ole">
            <mc:AlternateContent xmlns:mc="http://schemas.openxmlformats.org/markup-compatibility/2006">
              <mc:Choice xmlns:v="urn:schemas-microsoft-com:vml" Requires="v">
                <p:oleObj spid="_x0000_s1040" name="Equation" r:id="rId3" imgW="2679700" imgH="571500" progId="Equation.3">
                  <p:embed/>
                </p:oleObj>
              </mc:Choice>
              <mc:Fallback>
                <p:oleObj name="Equation" r:id="rId3" imgW="2679700" imgH="571500" progId="Equation.3">
                  <p:embed/>
                  <p:pic>
                    <p:nvPicPr>
                      <p:cNvPr id="0" name=""/>
                      <p:cNvPicPr/>
                      <p:nvPr/>
                    </p:nvPicPr>
                    <p:blipFill>
                      <a:blip r:embed="rId4"/>
                      <a:stretch>
                        <a:fillRect/>
                      </a:stretch>
                    </p:blipFill>
                    <p:spPr>
                      <a:xfrm>
                        <a:off x="389134" y="2348880"/>
                        <a:ext cx="6415114" cy="1368152"/>
                      </a:xfrm>
                      <a:prstGeom prst="rect">
                        <a:avLst/>
                      </a:prstGeom>
                    </p:spPr>
                  </p:pic>
                </p:oleObj>
              </mc:Fallback>
            </mc:AlternateContent>
          </a:graphicData>
        </a:graphic>
      </p:graphicFrame>
      <p:sp>
        <p:nvSpPr>
          <p:cNvPr id="7" name="Rectangle 6"/>
          <p:cNvSpPr/>
          <p:nvPr/>
        </p:nvSpPr>
        <p:spPr>
          <a:xfrm>
            <a:off x="6948264" y="2420888"/>
            <a:ext cx="1882987" cy="1158779"/>
          </a:xfrm>
          <a:prstGeom prst="rect">
            <a:avLst/>
          </a:prstGeom>
        </p:spPr>
        <p:txBody>
          <a:bodyPr wrap="none">
            <a:spAutoFit/>
          </a:bodyPr>
          <a:lstStyle/>
          <a:p>
            <a:pPr>
              <a:lnSpc>
                <a:spcPct val="130000"/>
              </a:lnSpc>
            </a:pPr>
            <a:r>
              <a:rPr lang="en-US" i="1" dirty="0">
                <a:latin typeface="Cambria"/>
                <a:cs typeface="Cambria"/>
              </a:rPr>
              <a:t>G</a:t>
            </a:r>
            <a:r>
              <a:rPr lang="en-US" baseline="-25000" dirty="0">
                <a:latin typeface="Cambria"/>
                <a:cs typeface="Cambria"/>
              </a:rPr>
              <a:t>O</a:t>
            </a:r>
            <a:r>
              <a:rPr lang="en-US" dirty="0">
                <a:latin typeface="Cambria"/>
                <a:cs typeface="Cambria"/>
              </a:rPr>
              <a:t> = 1000 W/m</a:t>
            </a:r>
            <a:r>
              <a:rPr lang="en-US" baseline="30000" dirty="0">
                <a:latin typeface="Cambria"/>
                <a:cs typeface="Cambria"/>
              </a:rPr>
              <a:t>2</a:t>
            </a:r>
            <a:r>
              <a:rPr lang="en-US" dirty="0">
                <a:latin typeface="Cambria"/>
                <a:cs typeface="Cambria"/>
              </a:rPr>
              <a:t>, </a:t>
            </a:r>
            <a:endParaRPr lang="en-US" dirty="0" smtClean="0">
              <a:latin typeface="Cambria"/>
              <a:cs typeface="Cambria"/>
            </a:endParaRPr>
          </a:p>
          <a:p>
            <a:pPr>
              <a:lnSpc>
                <a:spcPct val="130000"/>
              </a:lnSpc>
            </a:pPr>
            <a:r>
              <a:rPr lang="en-US" i="1" dirty="0" smtClean="0">
                <a:latin typeface="Cambria"/>
                <a:cs typeface="Cambria"/>
              </a:rPr>
              <a:t>T</a:t>
            </a:r>
            <a:r>
              <a:rPr lang="en-US" baseline="-25000" dirty="0" smtClean="0">
                <a:latin typeface="Cambria"/>
                <a:cs typeface="Cambria"/>
              </a:rPr>
              <a:t>O</a:t>
            </a:r>
            <a:r>
              <a:rPr lang="en-US" dirty="0">
                <a:latin typeface="Cambria"/>
                <a:cs typeface="Cambria"/>
              </a:rPr>
              <a:t> = 25°C in </a:t>
            </a:r>
            <a:endParaRPr lang="en-US" dirty="0" smtClean="0">
              <a:latin typeface="Cambria"/>
              <a:cs typeface="Cambria"/>
            </a:endParaRPr>
          </a:p>
          <a:p>
            <a:pPr>
              <a:lnSpc>
                <a:spcPct val="130000"/>
              </a:lnSpc>
            </a:pPr>
            <a:r>
              <a:rPr lang="en-US" i="1" dirty="0" smtClean="0">
                <a:latin typeface="Cambria"/>
                <a:cs typeface="Cambria"/>
              </a:rPr>
              <a:t>AM</a:t>
            </a:r>
            <a:r>
              <a:rPr lang="en-US" baseline="-25000" dirty="0" smtClean="0">
                <a:latin typeface="Cambria"/>
                <a:cs typeface="Cambria"/>
              </a:rPr>
              <a:t>O</a:t>
            </a:r>
            <a:r>
              <a:rPr lang="en-US" baseline="-25000" dirty="0">
                <a:latin typeface="Cambria"/>
                <a:cs typeface="Cambria"/>
              </a:rPr>
              <a:t> </a:t>
            </a:r>
            <a:r>
              <a:rPr lang="en-US" dirty="0">
                <a:latin typeface="Cambria"/>
                <a:cs typeface="Cambria"/>
              </a:rPr>
              <a:t>= 1,5 </a:t>
            </a:r>
          </a:p>
        </p:txBody>
      </p:sp>
      <p:grpSp>
        <p:nvGrpSpPr>
          <p:cNvPr id="10" name="Group 9"/>
          <p:cNvGrpSpPr/>
          <p:nvPr/>
        </p:nvGrpSpPr>
        <p:grpSpPr>
          <a:xfrm>
            <a:off x="2627784" y="1268760"/>
            <a:ext cx="2880320" cy="936104"/>
            <a:chOff x="2627784" y="1124744"/>
            <a:chExt cx="2880320" cy="936104"/>
          </a:xfrm>
        </p:grpSpPr>
        <p:graphicFrame>
          <p:nvGraphicFramePr>
            <p:cNvPr id="5" name="Object 4"/>
            <p:cNvGraphicFramePr>
              <a:graphicFrameLocks noChangeAspect="1"/>
            </p:cNvGraphicFramePr>
            <p:nvPr>
              <p:extLst>
                <p:ext uri="{D42A27DB-BD31-4B8C-83A1-F6EECF244321}">
                  <p14:modId xmlns:p14="http://schemas.microsoft.com/office/powerpoint/2010/main" val="3959641522"/>
                </p:ext>
              </p:extLst>
            </p:nvPr>
          </p:nvGraphicFramePr>
          <p:xfrm>
            <a:off x="2915816" y="1268760"/>
            <a:ext cx="2376264" cy="648072"/>
          </p:xfrm>
          <a:graphic>
            <a:graphicData uri="http://schemas.openxmlformats.org/presentationml/2006/ole">
              <mc:AlternateContent xmlns:mc="http://schemas.openxmlformats.org/markup-compatibility/2006">
                <mc:Choice xmlns:v="urn:schemas-microsoft-com:vml" Requires="v">
                  <p:oleObj spid="_x0000_s1041" name="Equation" r:id="rId5" imgW="977900" imgH="266700" progId="Equation.3">
                    <p:embed/>
                  </p:oleObj>
                </mc:Choice>
                <mc:Fallback>
                  <p:oleObj name="Equation" r:id="rId5" imgW="977900" imgH="266700" progId="Equation.3">
                    <p:embed/>
                    <p:pic>
                      <p:nvPicPr>
                        <p:cNvPr id="0" name=""/>
                        <p:cNvPicPr/>
                        <p:nvPr/>
                      </p:nvPicPr>
                      <p:blipFill>
                        <a:blip r:embed="rId6"/>
                        <a:stretch>
                          <a:fillRect/>
                        </a:stretch>
                      </p:blipFill>
                      <p:spPr>
                        <a:xfrm>
                          <a:off x="2915816" y="1268760"/>
                          <a:ext cx="2376264" cy="648072"/>
                        </a:xfrm>
                        <a:prstGeom prst="rect">
                          <a:avLst/>
                        </a:prstGeom>
                      </p:spPr>
                    </p:pic>
                  </p:oleObj>
                </mc:Fallback>
              </mc:AlternateContent>
            </a:graphicData>
          </a:graphic>
        </p:graphicFrame>
        <p:sp>
          <p:nvSpPr>
            <p:cNvPr id="9" name="Frame 8"/>
            <p:cNvSpPr/>
            <p:nvPr/>
          </p:nvSpPr>
          <p:spPr>
            <a:xfrm>
              <a:off x="2627784" y="1124744"/>
              <a:ext cx="2880320" cy="936104"/>
            </a:xfrm>
            <a:prstGeom prst="frame">
              <a:avLst>
                <a:gd name="adj1" fmla="val 2137"/>
              </a:avLst>
            </a:prstGeom>
            <a:solidFill>
              <a:srgbClr val="FF0000"/>
            </a:solidFill>
            <a:ln w="3175" cmpd="sng">
              <a:solidFill>
                <a:srgbClr val="DDDDD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pic>
        <p:nvPicPr>
          <p:cNvPr id="12" name="Picture 11" descr="Screen Shot 2012-05-15 at 09.05.21.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5536" y="3933056"/>
            <a:ext cx="6372200" cy="2509775"/>
          </a:xfrm>
          <a:prstGeom prst="rect">
            <a:avLst/>
          </a:prstGeom>
        </p:spPr>
      </p:pic>
    </p:spTree>
    <p:extLst>
      <p:ext uri="{BB962C8B-B14F-4D97-AF65-F5344CB8AC3E}">
        <p14:creationId xmlns:p14="http://schemas.microsoft.com/office/powerpoint/2010/main" val="1816574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Mono-kristalni sončni moduli</a:t>
            </a:r>
            <a:endParaRPr lang="en-US" dirty="0"/>
          </a:p>
        </p:txBody>
      </p:sp>
      <p:sp>
        <p:nvSpPr>
          <p:cNvPr id="4" name="Slide Number Placeholder 3"/>
          <p:cNvSpPr>
            <a:spLocks noGrp="1"/>
          </p:cNvSpPr>
          <p:nvPr>
            <p:ph type="sldNum" sz="quarter" idx="15"/>
          </p:nvPr>
        </p:nvSpPr>
        <p:spPr/>
        <p:txBody>
          <a:bodyPr/>
          <a:lstStyle/>
          <a:p>
            <a:fld id="{360482B2-033D-4E81-A11F-9B3E7DB35338}" type="slidenum">
              <a:rPr lang="sl-SI" smtClean="0"/>
              <a:pPr/>
              <a:t>7</a:t>
            </a:fld>
            <a:endParaRPr lang="sl-SI"/>
          </a:p>
        </p:txBody>
      </p:sp>
      <p:graphicFrame>
        <p:nvGraphicFramePr>
          <p:cNvPr id="5" name="Object 4"/>
          <p:cNvGraphicFramePr>
            <a:graphicFrameLocks noChangeAspect="1"/>
          </p:cNvGraphicFramePr>
          <p:nvPr>
            <p:extLst>
              <p:ext uri="{D42A27DB-BD31-4B8C-83A1-F6EECF244321}">
                <p14:modId xmlns:p14="http://schemas.microsoft.com/office/powerpoint/2010/main" val="4275314553"/>
              </p:ext>
            </p:extLst>
          </p:nvPr>
        </p:nvGraphicFramePr>
        <p:xfrm>
          <a:off x="395536" y="1484784"/>
          <a:ext cx="8087939" cy="3456384"/>
        </p:xfrm>
        <a:graphic>
          <a:graphicData uri="http://schemas.openxmlformats.org/presentationml/2006/ole">
            <mc:AlternateContent xmlns:mc="http://schemas.openxmlformats.org/markup-compatibility/2006">
              <mc:Choice xmlns:v="urn:schemas-microsoft-com:vml" Requires="v">
                <p:oleObj spid="_x0000_s28680" name="Document" r:id="rId3" imgW="5943600" imgH="2540000" progId="Word.Document.12">
                  <p:embed/>
                </p:oleObj>
              </mc:Choice>
              <mc:Fallback>
                <p:oleObj name="Document" r:id="rId3" imgW="5943600" imgH="2540000" progId="Word.Document.12">
                  <p:embed/>
                  <p:pic>
                    <p:nvPicPr>
                      <p:cNvPr id="0" name=""/>
                      <p:cNvPicPr/>
                      <p:nvPr/>
                    </p:nvPicPr>
                    <p:blipFill>
                      <a:blip r:embed="rId4"/>
                      <a:stretch>
                        <a:fillRect/>
                      </a:stretch>
                    </p:blipFill>
                    <p:spPr>
                      <a:xfrm>
                        <a:off x="395536" y="1484784"/>
                        <a:ext cx="8087939" cy="3456384"/>
                      </a:xfrm>
                      <a:prstGeom prst="rect">
                        <a:avLst/>
                      </a:prstGeom>
                    </p:spPr>
                  </p:pic>
                </p:oleObj>
              </mc:Fallback>
            </mc:AlternateContent>
          </a:graphicData>
        </a:graphic>
      </p:graphicFrame>
      <p:pic>
        <p:nvPicPr>
          <p:cNvPr id="6" name="Picture 5"/>
          <p:cNvPicPr>
            <a:picLocks noChangeAspect="1"/>
          </p:cNvPicPr>
          <p:nvPr/>
        </p:nvPicPr>
        <p:blipFill>
          <a:blip r:embed="rId5"/>
          <a:stretch>
            <a:fillRect/>
          </a:stretch>
        </p:blipFill>
        <p:spPr>
          <a:xfrm>
            <a:off x="539552" y="4869160"/>
            <a:ext cx="2376264" cy="1771776"/>
          </a:xfrm>
          <a:prstGeom prst="rect">
            <a:avLst/>
          </a:prstGeom>
        </p:spPr>
      </p:pic>
      <p:pic>
        <p:nvPicPr>
          <p:cNvPr id="8" name="Picture 7"/>
          <p:cNvPicPr>
            <a:picLocks noChangeAspect="1"/>
          </p:cNvPicPr>
          <p:nvPr/>
        </p:nvPicPr>
        <p:blipFill rotWithShape="1">
          <a:blip r:embed="rId6"/>
          <a:srcRect l="14133" r="13291"/>
          <a:stretch/>
        </p:blipFill>
        <p:spPr>
          <a:xfrm>
            <a:off x="3851920" y="4869160"/>
            <a:ext cx="1293267" cy="1781944"/>
          </a:xfrm>
          <a:prstGeom prst="rect">
            <a:avLst/>
          </a:prstGeom>
        </p:spPr>
      </p:pic>
      <p:pic>
        <p:nvPicPr>
          <p:cNvPr id="9" name="Picture 8"/>
          <p:cNvPicPr>
            <a:picLocks noChangeAspect="1"/>
          </p:cNvPicPr>
          <p:nvPr/>
        </p:nvPicPr>
        <p:blipFill rotWithShape="1">
          <a:blip r:embed="rId7"/>
          <a:srcRect l="11614" t="11958" r="12531" b="12181"/>
          <a:stretch/>
        </p:blipFill>
        <p:spPr>
          <a:xfrm>
            <a:off x="6012160" y="4869160"/>
            <a:ext cx="1729611" cy="1729739"/>
          </a:xfrm>
          <a:prstGeom prst="rect">
            <a:avLst/>
          </a:prstGeom>
        </p:spPr>
      </p:pic>
    </p:spTree>
    <p:extLst>
      <p:ext uri="{BB962C8B-B14F-4D97-AF65-F5344CB8AC3E}">
        <p14:creationId xmlns:p14="http://schemas.microsoft.com/office/powerpoint/2010/main" val="1750175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Poli-kristalni sončni moduli</a:t>
            </a:r>
            <a:endParaRPr lang="en-US" dirty="0"/>
          </a:p>
        </p:txBody>
      </p:sp>
      <p:sp>
        <p:nvSpPr>
          <p:cNvPr id="3" name="Slide Number Placeholder 2"/>
          <p:cNvSpPr>
            <a:spLocks noGrp="1"/>
          </p:cNvSpPr>
          <p:nvPr>
            <p:ph type="sldNum" sz="quarter" idx="11"/>
          </p:nvPr>
        </p:nvSpPr>
        <p:spPr/>
        <p:txBody>
          <a:bodyPr/>
          <a:lstStyle/>
          <a:p>
            <a:fld id="{360482B2-033D-4E81-A11F-9B3E7DB35338}" type="slidenum">
              <a:rPr lang="sl-SI" smtClean="0"/>
              <a:pPr/>
              <a:t>8</a:t>
            </a:fld>
            <a:endParaRPr lang="sl-SI"/>
          </a:p>
        </p:txBody>
      </p:sp>
      <p:graphicFrame>
        <p:nvGraphicFramePr>
          <p:cNvPr id="4" name="Object 3"/>
          <p:cNvGraphicFramePr>
            <a:graphicFrameLocks noChangeAspect="1"/>
          </p:cNvGraphicFramePr>
          <p:nvPr>
            <p:extLst>
              <p:ext uri="{D42A27DB-BD31-4B8C-83A1-F6EECF244321}">
                <p14:modId xmlns:p14="http://schemas.microsoft.com/office/powerpoint/2010/main" val="744331188"/>
              </p:ext>
            </p:extLst>
          </p:nvPr>
        </p:nvGraphicFramePr>
        <p:xfrm>
          <a:off x="395536" y="1484784"/>
          <a:ext cx="8071795" cy="2880320"/>
        </p:xfrm>
        <a:graphic>
          <a:graphicData uri="http://schemas.openxmlformats.org/presentationml/2006/ole">
            <mc:AlternateContent xmlns:mc="http://schemas.openxmlformats.org/markup-compatibility/2006">
              <mc:Choice xmlns:v="urn:schemas-microsoft-com:vml" Requires="v">
                <p:oleObj spid="_x0000_s29705" name="Document" r:id="rId3" imgW="5943600" imgH="2120900" progId="Word.Document.12">
                  <p:embed/>
                </p:oleObj>
              </mc:Choice>
              <mc:Fallback>
                <p:oleObj name="Document" r:id="rId3" imgW="5943600" imgH="2120900" progId="Word.Document.12">
                  <p:embed/>
                  <p:pic>
                    <p:nvPicPr>
                      <p:cNvPr id="0" name=""/>
                      <p:cNvPicPr/>
                      <p:nvPr/>
                    </p:nvPicPr>
                    <p:blipFill>
                      <a:blip r:embed="rId4"/>
                      <a:stretch>
                        <a:fillRect/>
                      </a:stretch>
                    </p:blipFill>
                    <p:spPr>
                      <a:xfrm>
                        <a:off x="395536" y="1484784"/>
                        <a:ext cx="8071795" cy="2880320"/>
                      </a:xfrm>
                      <a:prstGeom prst="rect">
                        <a:avLst/>
                      </a:prstGeom>
                    </p:spPr>
                  </p:pic>
                </p:oleObj>
              </mc:Fallback>
            </mc:AlternateContent>
          </a:graphicData>
        </a:graphic>
      </p:graphicFrame>
      <p:pic>
        <p:nvPicPr>
          <p:cNvPr id="5" name="Picture 4"/>
          <p:cNvPicPr>
            <a:picLocks noChangeAspect="1"/>
          </p:cNvPicPr>
          <p:nvPr/>
        </p:nvPicPr>
        <p:blipFill>
          <a:blip r:embed="rId5"/>
          <a:stretch>
            <a:fillRect/>
          </a:stretch>
        </p:blipFill>
        <p:spPr>
          <a:xfrm>
            <a:off x="1043608" y="4509120"/>
            <a:ext cx="2882900" cy="2159000"/>
          </a:xfrm>
          <a:prstGeom prst="rect">
            <a:avLst/>
          </a:prstGeom>
        </p:spPr>
      </p:pic>
      <p:pic>
        <p:nvPicPr>
          <p:cNvPr id="6" name="Picture 5"/>
          <p:cNvPicPr>
            <a:picLocks noChangeAspect="1"/>
          </p:cNvPicPr>
          <p:nvPr/>
        </p:nvPicPr>
        <p:blipFill>
          <a:blip r:embed="rId6"/>
          <a:stretch>
            <a:fillRect/>
          </a:stretch>
        </p:blipFill>
        <p:spPr>
          <a:xfrm>
            <a:off x="4932040" y="4509120"/>
            <a:ext cx="3096344" cy="2087268"/>
          </a:xfrm>
          <a:prstGeom prst="rect">
            <a:avLst/>
          </a:prstGeom>
        </p:spPr>
      </p:pic>
    </p:spTree>
    <p:extLst>
      <p:ext uri="{BB962C8B-B14F-4D97-AF65-F5344CB8AC3E}">
        <p14:creationId xmlns:p14="http://schemas.microsoft.com/office/powerpoint/2010/main" val="2151738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Amorfni sončni moduli</a:t>
            </a:r>
            <a:endParaRPr lang="en-US" dirty="0"/>
          </a:p>
        </p:txBody>
      </p:sp>
      <p:sp>
        <p:nvSpPr>
          <p:cNvPr id="3" name="Slide Number Placeholder 2"/>
          <p:cNvSpPr>
            <a:spLocks noGrp="1"/>
          </p:cNvSpPr>
          <p:nvPr>
            <p:ph type="sldNum" sz="quarter" idx="11"/>
          </p:nvPr>
        </p:nvSpPr>
        <p:spPr/>
        <p:txBody>
          <a:bodyPr/>
          <a:lstStyle/>
          <a:p>
            <a:fld id="{360482B2-033D-4E81-A11F-9B3E7DB35338}" type="slidenum">
              <a:rPr lang="sl-SI" smtClean="0"/>
              <a:pPr/>
              <a:t>9</a:t>
            </a:fld>
            <a:endParaRPr lang="sl-SI"/>
          </a:p>
        </p:txBody>
      </p:sp>
      <p:graphicFrame>
        <p:nvGraphicFramePr>
          <p:cNvPr id="4" name="Object 3"/>
          <p:cNvGraphicFramePr>
            <a:graphicFrameLocks noChangeAspect="1"/>
          </p:cNvGraphicFramePr>
          <p:nvPr>
            <p:extLst>
              <p:ext uri="{D42A27DB-BD31-4B8C-83A1-F6EECF244321}">
                <p14:modId xmlns:p14="http://schemas.microsoft.com/office/powerpoint/2010/main" val="1210935513"/>
              </p:ext>
            </p:extLst>
          </p:nvPr>
        </p:nvGraphicFramePr>
        <p:xfrm>
          <a:off x="395536" y="1484784"/>
          <a:ext cx="8169635" cy="2880320"/>
        </p:xfrm>
        <a:graphic>
          <a:graphicData uri="http://schemas.openxmlformats.org/presentationml/2006/ole">
            <mc:AlternateContent xmlns:mc="http://schemas.openxmlformats.org/markup-compatibility/2006">
              <mc:Choice xmlns:v="urn:schemas-microsoft-com:vml" Requires="v">
                <p:oleObj spid="_x0000_s30734" name="Document" r:id="rId3" imgW="5943600" imgH="2095500" progId="Word.Document.12">
                  <p:embed/>
                </p:oleObj>
              </mc:Choice>
              <mc:Fallback>
                <p:oleObj name="Document" r:id="rId3" imgW="5943600" imgH="2095500" progId="Word.Document.12">
                  <p:embed/>
                  <p:pic>
                    <p:nvPicPr>
                      <p:cNvPr id="0" name=""/>
                      <p:cNvPicPr/>
                      <p:nvPr/>
                    </p:nvPicPr>
                    <p:blipFill>
                      <a:blip r:embed="rId4"/>
                      <a:stretch>
                        <a:fillRect/>
                      </a:stretch>
                    </p:blipFill>
                    <p:spPr>
                      <a:xfrm>
                        <a:off x="395536" y="1484784"/>
                        <a:ext cx="8169635" cy="288032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2295777202"/>
              </p:ext>
            </p:extLst>
          </p:nvPr>
        </p:nvGraphicFramePr>
        <p:xfrm>
          <a:off x="1043608" y="4365104"/>
          <a:ext cx="2882900" cy="2159000"/>
        </p:xfrm>
        <a:graphic>
          <a:graphicData uri="http://schemas.openxmlformats.org/presentationml/2006/ole">
            <mc:AlternateContent xmlns:mc="http://schemas.openxmlformats.org/markup-compatibility/2006">
              <mc:Choice xmlns:v="urn:schemas-microsoft-com:vml" Requires="v">
                <p:oleObj spid="_x0000_s30735" name="Document" r:id="rId5" imgW="2882900" imgH="2159000" progId="Word.Document.12">
                  <p:embed/>
                </p:oleObj>
              </mc:Choice>
              <mc:Fallback>
                <p:oleObj name="Document" r:id="rId5" imgW="2882900" imgH="2159000" progId="Word.Document.12">
                  <p:embed/>
                  <p:pic>
                    <p:nvPicPr>
                      <p:cNvPr id="0" name=""/>
                      <p:cNvPicPr/>
                      <p:nvPr/>
                    </p:nvPicPr>
                    <p:blipFill>
                      <a:blip r:embed="rId6"/>
                      <a:stretch>
                        <a:fillRect/>
                      </a:stretch>
                    </p:blipFill>
                    <p:spPr>
                      <a:xfrm>
                        <a:off x="1043608" y="4365104"/>
                        <a:ext cx="2882900" cy="2159000"/>
                      </a:xfrm>
                      <a:prstGeom prst="rect">
                        <a:avLst/>
                      </a:prstGeom>
                    </p:spPr>
                  </p:pic>
                </p:oleObj>
              </mc:Fallback>
            </mc:AlternateContent>
          </a:graphicData>
        </a:graphic>
      </p:graphicFrame>
      <p:pic>
        <p:nvPicPr>
          <p:cNvPr id="7" name="Picture 6"/>
          <p:cNvPicPr>
            <a:picLocks noChangeAspect="1"/>
          </p:cNvPicPr>
          <p:nvPr/>
        </p:nvPicPr>
        <p:blipFill>
          <a:blip r:embed="rId7"/>
          <a:stretch>
            <a:fillRect/>
          </a:stretch>
        </p:blipFill>
        <p:spPr>
          <a:xfrm>
            <a:off x="4860032" y="4365104"/>
            <a:ext cx="2628520" cy="2132856"/>
          </a:xfrm>
          <a:prstGeom prst="rect">
            <a:avLst/>
          </a:prstGeom>
        </p:spPr>
      </p:pic>
    </p:spTree>
    <p:extLst>
      <p:ext uri="{BB962C8B-B14F-4D97-AF65-F5344CB8AC3E}">
        <p14:creationId xmlns:p14="http://schemas.microsoft.com/office/powerpoint/2010/main" val="5640467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tana">
  <a:themeElements>
    <a:clrScheme name="Sivin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ltan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ltan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8958</TotalTime>
  <Words>556</Words>
  <Application>Microsoft Macintosh PowerPoint</Application>
  <PresentationFormat>On-screen Show (4:3)</PresentationFormat>
  <Paragraphs>91</Paragraphs>
  <Slides>16</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16</vt:i4>
      </vt:variant>
    </vt:vector>
  </HeadingPairs>
  <TitlesOfParts>
    <vt:vector size="19" baseType="lpstr">
      <vt:lpstr>Altana</vt:lpstr>
      <vt:lpstr>Equation</vt:lpstr>
      <vt:lpstr>Document</vt:lpstr>
      <vt:lpstr>Izkoristek silicijevih sončnih modulov pri različnih klimatskih pogojih</vt:lpstr>
      <vt:lpstr>PowerPoint Presentation</vt:lpstr>
      <vt:lpstr>Današnja predstavitev</vt:lpstr>
      <vt:lpstr>Uvod</vt:lpstr>
      <vt:lpstr>Spekter občutljivosti sončnih modulov</vt:lpstr>
      <vt:lpstr>Silicijevi sončni moduli</vt:lpstr>
      <vt:lpstr>Mono-kristalni sončni moduli</vt:lpstr>
      <vt:lpstr>Poli-kristalni sončni moduli</vt:lpstr>
      <vt:lpstr>Amorfni sončni moduli</vt:lpstr>
      <vt:lpstr>Eksperimentalni sistem</vt:lpstr>
      <vt:lpstr>UI karakteristika sončne celice</vt:lpstr>
      <vt:lpstr>Rezultati – Mono-kristalni modul</vt:lpstr>
      <vt:lpstr>Rezultati</vt:lpstr>
      <vt:lpstr>Rezultati</vt:lpstr>
      <vt:lpstr>Zaključek</vt:lpstr>
      <vt:lpstr>Hvala za vašo pozornost</vt:lpstr>
    </vt:vector>
  </TitlesOfParts>
  <Company>FERI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Diapozitiv 1</dc:title>
  <dc:creator>S Seme</dc:creator>
  <cp:lastModifiedBy>Sebastijan Seme</cp:lastModifiedBy>
  <cp:revision>211</cp:revision>
  <dcterms:created xsi:type="dcterms:W3CDTF">2010-12-14T08:10:00Z</dcterms:created>
  <dcterms:modified xsi:type="dcterms:W3CDTF">2012-05-16T05:41:17Z</dcterms:modified>
</cp:coreProperties>
</file>