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04" r:id="rId2"/>
    <p:sldId id="351" r:id="rId3"/>
    <p:sldId id="352" r:id="rId4"/>
    <p:sldId id="354" r:id="rId5"/>
    <p:sldId id="353" r:id="rId6"/>
    <p:sldId id="356" r:id="rId7"/>
    <p:sldId id="360" r:id="rId8"/>
    <p:sldId id="358" r:id="rId9"/>
    <p:sldId id="361" r:id="rId10"/>
    <p:sldId id="362" r:id="rId11"/>
    <p:sldId id="363" r:id="rId12"/>
    <p:sldId id="373" r:id="rId13"/>
    <p:sldId id="374" r:id="rId14"/>
    <p:sldId id="375" r:id="rId15"/>
    <p:sldId id="376" r:id="rId16"/>
    <p:sldId id="377" r:id="rId17"/>
    <p:sldId id="367" r:id="rId18"/>
    <p:sldId id="368" r:id="rId19"/>
    <p:sldId id="357" r:id="rId20"/>
    <p:sldId id="369" r:id="rId21"/>
    <p:sldId id="364" r:id="rId22"/>
    <p:sldId id="371" r:id="rId23"/>
    <p:sldId id="372" r:id="rId24"/>
  </p:sldIdLst>
  <p:sldSz cx="9144000" cy="6858000" type="screen4x3"/>
  <p:notesSz cx="6854825" cy="96647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ivzeti razdelek" id="{51574A09-FE95-4701-94DE-17361774C6FB}">
          <p14:sldIdLst>
            <p14:sldId id="304"/>
          </p14:sldIdLst>
        </p14:section>
        <p14:section name="Razdelek brez naslova" id="{3ADC743E-C5B8-4BE2-897C-314BE122B66A}">
          <p14:sldIdLst>
            <p14:sldId id="351"/>
            <p14:sldId id="352"/>
            <p14:sldId id="354"/>
            <p14:sldId id="353"/>
            <p14:sldId id="356"/>
            <p14:sldId id="360"/>
            <p14:sldId id="358"/>
            <p14:sldId id="361"/>
            <p14:sldId id="362"/>
            <p14:sldId id="363"/>
            <p14:sldId id="373"/>
            <p14:sldId id="374"/>
            <p14:sldId id="375"/>
            <p14:sldId id="376"/>
            <p14:sldId id="377"/>
            <p14:sldId id="367"/>
            <p14:sldId id="368"/>
            <p14:sldId id="357"/>
            <p14:sldId id="369"/>
            <p14:sldId id="364"/>
            <p14:sldId id="371"/>
            <p14:sldId id="372"/>
          </p14:sldIdLst>
        </p14:section>
        <p14:section name="Razdelek brez naslova" id="{45C68963-9AEE-49A2-A5BF-91404E2E479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653"/>
    <a:srgbClr val="BCD5E2"/>
    <a:srgbClr val="F9FFA7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rednji slog 2 – poudarek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ematski slog 1 – poudarek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ematski slog 1 – poudarek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8D230F3-CF80-4859-8CE7-A43EE81993B5}" styleName="Svetel slog 1 – poudarek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Svetel slo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etel slog 1 – poudarek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vetel slog 1 – poudarek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Svetel slog 3 – poudarek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etel slog 3 – poudarek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Brez sloga, mreža tabel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ematski slog 1 – poudarek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Srednji slog 4 – poudarek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84E427A-3D55-4303-BF80-6455036E1DE7}" styleName="Tematski slog 1 – poudarek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39" autoAdjust="0"/>
    <p:restoredTop sz="86492" autoAdjust="0"/>
  </p:normalViewPr>
  <p:slideViewPr>
    <p:cSldViewPr>
      <p:cViewPr varScale="1">
        <p:scale>
          <a:sx n="116" d="100"/>
          <a:sy n="116" d="100"/>
        </p:scale>
        <p:origin x="10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1438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BA7EAF8-F6B7-46A4-AFD5-DC24CCF8C0CE}" type="datetime1">
              <a:rPr lang="sl-SI" smtClean="0"/>
              <a:t>8.5.2017</a:t>
            </a:fld>
            <a:endParaRPr lang="sl-SI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178925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sl-SI" smtClean="0"/>
              <a:t>dddddd</a:t>
            </a:r>
            <a:endParaRPr lang="sl-SI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1438" y="9178925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452117-7ED6-407B-9807-92E2D51B936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285485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1438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8498350-A60A-4DF7-A5CD-BE16039296AD}" type="datetime1">
              <a:rPr lang="sl-SI" smtClean="0"/>
              <a:t>8.5.2017</a:t>
            </a:fld>
            <a:endParaRPr lang="sl-SI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5488"/>
            <a:ext cx="4829175" cy="3622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591050"/>
            <a:ext cx="5483225" cy="4348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sl-SI" noProof="0" smtClean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178925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sl-SI" smtClean="0"/>
              <a:t>dddddd</a:t>
            </a:r>
            <a:endParaRPr lang="sl-SI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1438" y="9178925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468164-B96D-4F6C-9EEE-0EE8D0F5A7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733565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69014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827609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419756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0436293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1373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5615871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9331496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852868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01526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298115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35729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87676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4573137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0545767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622556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28467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84778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98031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71853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11148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923840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75041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02329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sl-SI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sl-SI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41EDB-72AA-475A-B033-4FAAE76FF54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8640"/>
            <a:ext cx="37147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sl-SI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sl-SI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E7C49-EA37-4546-A325-4B87D22735E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sl-SI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sl-SI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67FC-58D3-428A-91BC-240F2E860F0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sl-SI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sl-SI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652EA-2531-468C-BC80-232749D9752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sl-SI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33DF4-2971-47A3-B0A4-ABD0CE5804E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sl-SI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sl-SI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sl-SI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64CC0-939F-489B-9166-D542D091CEF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sl-SI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sl-SI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sl-SI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4FA7F-BB34-46FB-A4C5-B49A74948F4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sl-SI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5F54-CCB3-4797-ADE8-118FF77D8C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 dirty="0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2895600" cy="365125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 dirty="0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A696D9A1-946C-471C-94B3-E5E8304C5371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sl-SI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sl-SI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764E-70D8-4937-8D4E-E5600D8D1B69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sl-SI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F66E6-E16B-4B67-BF2A-9F897B4BE01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t="-1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sl-SI" smtClean="0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sl-SI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sl-SI" smtClean="0"/>
              <a:t>9. 5 .2017</a:t>
            </a:r>
            <a:endParaRPr lang="sl-SI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sl-SI" smtClean="0"/>
              <a:t>Komunalna energetika 2017 - Upravljanje s plinom - Andrej Grapulin</a:t>
            </a:r>
            <a:endParaRPr lang="sl-SI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33F0E9-D342-4D33-9ABD-D9D20294009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emf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uradni-list.si/1/objava.jsp?urlid=201443&amp;objava=1806" TargetMode="External"/><Relationship Id="rId5" Type="http://schemas.openxmlformats.org/officeDocument/2006/relationships/hyperlink" Target="http://www.uradni-list.si/1/objava.jsp?urlid=201661&amp;objava=2598" TargetMode="External"/><Relationship Id="rId4" Type="http://schemas.openxmlformats.org/officeDocument/2006/relationships/hyperlink" Target="http://www.uradni-list.si/1/objava.jsp?urlid=201417&amp;objava=53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1.jpe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06748" y="2420888"/>
            <a:ext cx="7772400" cy="1470025"/>
          </a:xfrm>
        </p:spPr>
        <p:txBody>
          <a:bodyPr/>
          <a:lstStyle/>
          <a:p>
            <a:r>
              <a:rPr lang="sl-SI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Upravljanje s plinom</a:t>
            </a:r>
            <a:r>
              <a:rPr lang="sl-SI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l-SI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99592" y="3429000"/>
            <a:ext cx="7344816" cy="936104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sl-SI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Andrej Grapulin, </a:t>
            </a:r>
          </a:p>
          <a:p>
            <a:r>
              <a:rPr lang="sl-SI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vodja sektorja  operaterja distribucijskega sistema, Plinarna Maribor d.o.o.</a:t>
            </a:r>
          </a:p>
          <a:p>
            <a:endParaRPr lang="sl-SI" sz="1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sl-SI" sz="1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sl-SI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Maribor, 9. 5. 2017, Komunalna energetika 2017</a:t>
            </a:r>
            <a:endParaRPr lang="sl-SI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Koraki do uporabe zemeljskega plina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395536" y="1614219"/>
            <a:ext cx="8280920" cy="517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korak: Preveritev možnosti priključitve na distribucijski sistem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korak: Pridobitev ustreznega soglasja operaterja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Priključitev objekta za katerega </a:t>
            </a:r>
            <a:r>
              <a:rPr lang="sl-SI" altLang="sl-SI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</a:t>
            </a: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potrebno gradbeno dovoljenje:</a:t>
            </a:r>
          </a:p>
          <a:p>
            <a:pPr marL="1657350" lvl="3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Projektni pogoji</a:t>
            </a:r>
          </a:p>
          <a:p>
            <a:pPr marL="1657350" lvl="3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Soglasje na projektne rešitve</a:t>
            </a:r>
            <a:endParaRPr lang="sl-SI" altLang="sl-S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Priključitev objekta za katerega </a:t>
            </a:r>
            <a:r>
              <a:rPr lang="sl-SI" altLang="sl-SI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</a:t>
            </a: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l-SI" altLang="sl-S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potrebno gradbenim </a:t>
            </a: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dovoljenje</a:t>
            </a:r>
          </a:p>
          <a:p>
            <a:pPr marL="1657350" lvl="3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Soglasje za priključitev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korak: Izgradnja plinskega priključka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Pogodba o priključitvi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korak: Izvedba notranje plinske instalacije z montažo plinskega trošila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korak: Pričetek uporabe zemeljskega plina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Sklenitev pogodbe o dobavi zemeljskega plina z dobaviteljem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Sklenitev pogodbe o dostopu do distribucijskega sistema z ODS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Spuščanje plina</a:t>
            </a:r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287832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Obrazložitev računa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51520" y="1614219"/>
            <a:ext cx="864096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buClr>
                <a:srgbClr val="6AAB2B"/>
              </a:buClr>
            </a:pP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Skupen strošek oskrbe z zemeljskim 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plinom sestavljajo:</a:t>
            </a:r>
          </a:p>
          <a:p>
            <a:pPr marL="800100" lvl="1" indent="-342900">
              <a:buFont typeface="+mj-lt"/>
              <a:buAutoNum type="arabicPeriod"/>
            </a:pPr>
            <a:r>
              <a:rPr lang="sl-SI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Cena </a:t>
            </a:r>
            <a:r>
              <a:rPr lang="sl-SI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zemeljskega plina </a:t>
            </a:r>
            <a:r>
              <a:rPr lang="sl-SI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prosto oblikovanje cen </a:t>
            </a:r>
            <a:endParaRPr lang="sl-SI" sz="1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dirty="0" smtClean="0">
                <a:solidFill>
                  <a:srgbClr val="FFC000"/>
                </a:solidFill>
              </a:rPr>
              <a:t>znesek </a:t>
            </a:r>
            <a:r>
              <a:rPr lang="sl-SI" dirty="0">
                <a:solidFill>
                  <a:srgbClr val="FFC000"/>
                </a:solidFill>
              </a:rPr>
              <a:t>za dobavljeni zemeljski plin kot energent [€</a:t>
            </a:r>
            <a:r>
              <a:rPr lang="sl-SI" dirty="0" smtClean="0">
                <a:solidFill>
                  <a:srgbClr val="FFC000"/>
                </a:solidFill>
              </a:rPr>
              <a:t>/kWh]</a:t>
            </a:r>
            <a:endParaRPr lang="sl-SI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2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Obrazložitev računa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51520" y="1614219"/>
            <a:ext cx="864096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buClr>
                <a:srgbClr val="6AAB2B"/>
              </a:buClr>
            </a:pP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Skupen strošek oskrbe z zemeljskim 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plinom sestavljajo:</a:t>
            </a:r>
          </a:p>
          <a:p>
            <a:pPr marL="800100" lvl="1" indent="-342900">
              <a:buFont typeface="+mj-lt"/>
              <a:buAutoNum type="arabicPeriod"/>
            </a:pPr>
            <a:r>
              <a:rPr lang="sl-SI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Cena </a:t>
            </a:r>
            <a:r>
              <a:rPr lang="sl-SI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zemeljskega plina </a:t>
            </a:r>
            <a:r>
              <a:rPr lang="sl-SI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prosto oblikovanje cen </a:t>
            </a:r>
            <a:endParaRPr lang="sl-SI" sz="1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dirty="0" smtClean="0">
                <a:solidFill>
                  <a:srgbClr val="FFC000"/>
                </a:solidFill>
              </a:rPr>
              <a:t>znesek </a:t>
            </a:r>
            <a:r>
              <a:rPr lang="sl-SI" dirty="0">
                <a:solidFill>
                  <a:srgbClr val="FFC000"/>
                </a:solidFill>
              </a:rPr>
              <a:t>za dobavljeni zemeljski plin kot energent [€</a:t>
            </a:r>
            <a:r>
              <a:rPr lang="sl-SI" dirty="0" smtClean="0">
                <a:solidFill>
                  <a:srgbClr val="FFC000"/>
                </a:solidFill>
              </a:rPr>
              <a:t>/kWh]</a:t>
            </a:r>
            <a:endParaRPr lang="sl-SI" dirty="0">
              <a:solidFill>
                <a:srgbClr val="FFC000"/>
              </a:solidFill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3" y="2708920"/>
            <a:ext cx="3744417" cy="70547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024" y="2848310"/>
            <a:ext cx="2664296" cy="645890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290" y="3971511"/>
            <a:ext cx="1368152" cy="757508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3731" y="4098985"/>
            <a:ext cx="1877987" cy="50256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8144" y="4035885"/>
            <a:ext cx="2428875" cy="371475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1550" y="5373216"/>
            <a:ext cx="1066800" cy="714375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99791" y="5122875"/>
            <a:ext cx="2828925" cy="742950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84799" y="5122875"/>
            <a:ext cx="1362075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6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Obrazložitev računa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51520" y="1614219"/>
            <a:ext cx="864096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buClr>
                <a:srgbClr val="6AAB2B"/>
              </a:buClr>
            </a:pP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Skupen strošek oskrbe z zemeljskim 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plinom sestavljajo:</a:t>
            </a:r>
          </a:p>
          <a:p>
            <a:pPr marL="800100" lvl="1" indent="-342900">
              <a:buFont typeface="+mj-lt"/>
              <a:buAutoNum type="arabicPeriod"/>
            </a:pPr>
            <a:r>
              <a:rPr lang="sl-SI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Cena </a:t>
            </a:r>
            <a:r>
              <a:rPr lang="sl-SI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zemeljskega plina </a:t>
            </a:r>
            <a:r>
              <a:rPr lang="sl-SI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prosto oblikovanje cen </a:t>
            </a:r>
            <a:endParaRPr lang="sl-SI" sz="1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dirty="0" smtClean="0">
                <a:solidFill>
                  <a:srgbClr val="FFC000"/>
                </a:solidFill>
              </a:rPr>
              <a:t>znesek </a:t>
            </a:r>
            <a:r>
              <a:rPr lang="sl-SI" dirty="0">
                <a:solidFill>
                  <a:srgbClr val="FFC000"/>
                </a:solidFill>
              </a:rPr>
              <a:t>za dobavljeni zemeljski plin kot energent [€</a:t>
            </a:r>
            <a:r>
              <a:rPr lang="sl-SI" dirty="0" smtClean="0">
                <a:solidFill>
                  <a:srgbClr val="FFC000"/>
                </a:solidFill>
              </a:rPr>
              <a:t>/kWh]</a:t>
            </a:r>
            <a:endParaRPr lang="sl-SI" dirty="0">
              <a:solidFill>
                <a:srgbClr val="FFC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sl-SI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mrežnina </a:t>
            </a:r>
            <a:r>
              <a:rPr lang="sl-SI" sz="1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regulacija cen</a:t>
            </a:r>
            <a:endParaRPr lang="sl-SI" sz="14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chemeClr val="accent5">
                    <a:lumMod val="75000"/>
                  </a:schemeClr>
                </a:solidFill>
              </a:rPr>
              <a:t>omrežnina za distribucijo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, ki se obračunava glede 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na 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priključno moč, zakupljeno letno zmogljivost (predvidena količina letnega odjema) ter količino odjema zemeljskega 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plina</a:t>
            </a:r>
            <a:endParaRPr lang="sl-SI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1405225"/>
            <a:ext cx="5184576" cy="544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Obrazložitev računa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51520" y="1614219"/>
            <a:ext cx="864096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buClr>
                <a:srgbClr val="6AAB2B"/>
              </a:buClr>
            </a:pP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Skupen strošek oskrbe z zemeljskim 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plinom sestavljajo:</a:t>
            </a:r>
          </a:p>
          <a:p>
            <a:pPr marL="800100" lvl="1" indent="-342900">
              <a:buFont typeface="+mj-lt"/>
              <a:buAutoNum type="arabicPeriod"/>
            </a:pPr>
            <a:r>
              <a:rPr lang="sl-SI" dirty="0" smtClean="0">
                <a:solidFill>
                  <a:srgbClr val="FFD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Cena </a:t>
            </a:r>
            <a:r>
              <a:rPr lang="sl-SI" dirty="0">
                <a:solidFill>
                  <a:srgbClr val="FFD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zemeljskega plina </a:t>
            </a:r>
            <a:r>
              <a:rPr lang="sl-SI" sz="1400" dirty="0" smtClean="0">
                <a:solidFill>
                  <a:srgbClr val="FFD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prosto oblikovanje cen </a:t>
            </a:r>
            <a:endParaRPr lang="sl-SI" sz="1400" dirty="0">
              <a:solidFill>
                <a:srgbClr val="FFD6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dirty="0" smtClean="0">
                <a:solidFill>
                  <a:srgbClr val="FFD653"/>
                </a:solidFill>
              </a:rPr>
              <a:t>znesek </a:t>
            </a:r>
            <a:r>
              <a:rPr lang="sl-SI" dirty="0">
                <a:solidFill>
                  <a:srgbClr val="FFD653"/>
                </a:solidFill>
              </a:rPr>
              <a:t>za dobavljeni zemeljski plin kot energent [€</a:t>
            </a:r>
            <a:r>
              <a:rPr lang="sl-SI" dirty="0" smtClean="0">
                <a:solidFill>
                  <a:srgbClr val="FFD653"/>
                </a:solidFill>
              </a:rPr>
              <a:t>/kWh]</a:t>
            </a:r>
            <a:endParaRPr lang="sl-SI" dirty="0">
              <a:solidFill>
                <a:srgbClr val="FFD653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sl-SI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mrežnina </a:t>
            </a:r>
            <a:r>
              <a:rPr lang="sl-SI" sz="1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regulacija cen</a:t>
            </a:r>
            <a:endParaRPr lang="sl-SI" sz="14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chemeClr val="accent5">
                    <a:lumMod val="75000"/>
                  </a:schemeClr>
                </a:solidFill>
              </a:rPr>
              <a:t>omrežnina za distribucijo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, ki se obračunava glede 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na 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priključno moč, zakupljeno letno zmogljivost (predvidena količina letnega odjema) ter količino odjema zemeljskega plina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chemeClr val="accent5">
                    <a:lumMod val="75000"/>
                  </a:schemeClr>
                </a:solidFill>
              </a:rPr>
              <a:t>omrežnina </a:t>
            </a:r>
            <a:r>
              <a:rPr lang="sl-SI" b="1" dirty="0" smtClean="0">
                <a:solidFill>
                  <a:schemeClr val="accent5">
                    <a:lumMod val="75000"/>
                  </a:schemeClr>
                </a:solidFill>
              </a:rPr>
              <a:t>za meritve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, ki 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je 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odvisna od 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velikosti in vrste merilne naprave, lastništva merilne naprave ter odgovornosti za vzdrževanje in menjavo merilne 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naprave</a:t>
            </a:r>
          </a:p>
          <a:p>
            <a:pPr marL="800100" lvl="1" indent="-342900">
              <a:buFont typeface="+mj-lt"/>
              <a:buAutoNum type="arabicPeriod"/>
            </a:pPr>
            <a:endParaRPr lang="sl-SI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6437" y="4581128"/>
            <a:ext cx="5191125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67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Obrazložitev računa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51520" y="1614219"/>
            <a:ext cx="8640960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buClr>
                <a:srgbClr val="6AAB2B"/>
              </a:buClr>
            </a:pP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Skupen strošek oskrbe z zemeljskim 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plinom sestavljajo:</a:t>
            </a:r>
          </a:p>
          <a:p>
            <a:pPr marL="800100" lvl="1" indent="-342900">
              <a:buFont typeface="+mj-lt"/>
              <a:buAutoNum type="arabicPeriod"/>
            </a:pPr>
            <a:r>
              <a:rPr lang="sl-SI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Cena </a:t>
            </a:r>
            <a:r>
              <a:rPr lang="sl-SI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zemeljskega plina </a:t>
            </a:r>
            <a:r>
              <a:rPr lang="sl-SI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prosto oblikovanje cen </a:t>
            </a:r>
            <a:endParaRPr lang="sl-SI" sz="1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dirty="0" smtClean="0">
                <a:solidFill>
                  <a:srgbClr val="FFC000"/>
                </a:solidFill>
              </a:rPr>
              <a:t>znesek </a:t>
            </a:r>
            <a:r>
              <a:rPr lang="sl-SI" dirty="0">
                <a:solidFill>
                  <a:srgbClr val="FFC000"/>
                </a:solidFill>
              </a:rPr>
              <a:t>za dobavljeni zemeljski plin kot energent [€</a:t>
            </a:r>
            <a:r>
              <a:rPr lang="sl-SI" dirty="0" smtClean="0">
                <a:solidFill>
                  <a:srgbClr val="FFC000"/>
                </a:solidFill>
              </a:rPr>
              <a:t>/kWh]</a:t>
            </a:r>
            <a:endParaRPr lang="sl-SI" dirty="0">
              <a:solidFill>
                <a:srgbClr val="FFC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sl-SI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mrežnina </a:t>
            </a:r>
            <a:r>
              <a:rPr lang="sl-SI" sz="1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regulacija cen</a:t>
            </a:r>
            <a:endParaRPr lang="sl-SI" sz="14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chemeClr val="accent5">
                    <a:lumMod val="75000"/>
                  </a:schemeClr>
                </a:solidFill>
              </a:rPr>
              <a:t>omrežnina za distribucijo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, ki se obračunava glede 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na 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priključno moč, zakupljeno letno zmogljivost (predvidena količina letnega odjema) ter količino odjema zemeljskega plina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chemeClr val="accent5">
                    <a:lumMod val="75000"/>
                  </a:schemeClr>
                </a:solidFill>
              </a:rPr>
              <a:t>omrežnina </a:t>
            </a:r>
            <a:r>
              <a:rPr lang="sl-SI" b="1" dirty="0" smtClean="0">
                <a:solidFill>
                  <a:schemeClr val="accent5">
                    <a:lumMod val="75000"/>
                  </a:schemeClr>
                </a:solidFill>
              </a:rPr>
              <a:t>za meritve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, ki 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je 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odvisna od </a:t>
            </a: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velikosti in vrste merilne naprave, lastništva merilne naprave ter odgovornosti za vzdrževanje in menjavo merilne </a:t>
            </a:r>
            <a:r>
              <a:rPr lang="sl-SI" dirty="0" smtClean="0">
                <a:solidFill>
                  <a:schemeClr val="accent5">
                    <a:lumMod val="75000"/>
                  </a:schemeClr>
                </a:solidFill>
              </a:rPr>
              <a:t>naprave</a:t>
            </a:r>
          </a:p>
          <a:p>
            <a:pPr marL="800100" lvl="1" indent="-342900">
              <a:buFont typeface="+mj-lt"/>
              <a:buAutoNum type="arabicPeriod"/>
            </a:pPr>
            <a:r>
              <a:rPr lang="sl-SI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l-SI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rispevki</a:t>
            </a:r>
            <a:r>
              <a:rPr lang="sl-SI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dajatve in </a:t>
            </a:r>
            <a:r>
              <a:rPr lang="sl-SI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trošarina. </a:t>
            </a:r>
            <a:r>
              <a:rPr lang="sl-SI" dirty="0">
                <a:solidFill>
                  <a:schemeClr val="accent6">
                    <a:lumMod val="75000"/>
                  </a:schemeClr>
                </a:solidFill>
              </a:rPr>
              <a:t>Zneski se obračunajo po količini odjema</a:t>
            </a:r>
            <a:r>
              <a:rPr lang="sl-SI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dirty="0">
                <a:solidFill>
                  <a:schemeClr val="accent5">
                    <a:lumMod val="75000"/>
                  </a:schemeClr>
                </a:solidFill>
              </a:rPr>
              <a:t>prispevek za energetsko učinkovitost,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dirty="0" err="1" smtClean="0">
                <a:solidFill>
                  <a:srgbClr val="FFC000"/>
                </a:solidFill>
              </a:rPr>
              <a:t>okoljska</a:t>
            </a:r>
            <a:r>
              <a:rPr lang="sl-SI" dirty="0" smtClean="0">
                <a:solidFill>
                  <a:srgbClr val="FFC000"/>
                </a:solidFill>
              </a:rPr>
              <a:t> </a:t>
            </a:r>
            <a:r>
              <a:rPr lang="sl-SI" dirty="0">
                <a:solidFill>
                  <a:srgbClr val="FFC000"/>
                </a:solidFill>
              </a:rPr>
              <a:t>dajatev - CO2,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FFC000"/>
                </a:solidFill>
              </a:rPr>
              <a:t>prispevek za OVE in SPTE,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dirty="0" smtClean="0">
                <a:solidFill>
                  <a:srgbClr val="FFC000"/>
                </a:solidFill>
              </a:rPr>
              <a:t>trošarina.</a:t>
            </a:r>
            <a:endParaRPr lang="sl-SI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davek na dodano vrednost (DDV).</a:t>
            </a:r>
            <a:r>
              <a:rPr lang="pl-PL" dirty="0">
                <a:solidFill>
                  <a:srgbClr val="FF0000"/>
                </a:solidFill>
              </a:rPr>
              <a:t> </a:t>
            </a:r>
            <a:endParaRPr lang="pl-PL" dirty="0" smtClean="0">
              <a:solidFill>
                <a:srgbClr val="FF0000"/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dirty="0" smtClean="0">
                <a:solidFill>
                  <a:srgbClr val="FF0000"/>
                </a:solidFill>
              </a:rPr>
              <a:t>podlaga</a:t>
            </a:r>
            <a:r>
              <a:rPr lang="sl-SI" dirty="0">
                <a:solidFill>
                  <a:srgbClr val="FF0000"/>
                </a:solidFill>
              </a:rPr>
              <a:t> za obračun davka na dodano vrednost so vse komponente točk 1, 2 in </a:t>
            </a:r>
            <a:r>
              <a:rPr lang="sl-SI" dirty="0" smtClean="0">
                <a:solidFill>
                  <a:srgbClr val="FF0000"/>
                </a:solidFill>
              </a:rPr>
              <a:t>3</a:t>
            </a:r>
            <a:endParaRPr lang="sl-SI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30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Način izstavljanja računov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57641" y="1435884"/>
            <a:ext cx="864096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buClr>
                <a:srgbClr val="6AAB2B"/>
              </a:buClr>
            </a:pP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Praviloma dobavitelj izstavi uporabniku skupni račun, na katerem </a:t>
            </a:r>
            <a:r>
              <a:rPr lang="sl-SI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prefakturira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zaračunan strošek omrežnine s strani operaterja</a:t>
            </a: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36" y="2193152"/>
            <a:ext cx="4134838" cy="4434859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5625" y="3140968"/>
            <a:ext cx="4332976" cy="2736304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5949" y="2115159"/>
            <a:ext cx="2952328" cy="1025809"/>
          </a:xfrm>
          <a:prstGeom prst="rect">
            <a:avLst/>
          </a:prstGeom>
        </p:spPr>
      </p:pic>
      <p:sp>
        <p:nvSpPr>
          <p:cNvPr id="8" name="Pravokoten oblaček 7"/>
          <p:cNvSpPr/>
          <p:nvPr/>
        </p:nvSpPr>
        <p:spPr>
          <a:xfrm>
            <a:off x="5242694" y="2103332"/>
            <a:ext cx="2952328" cy="1049461"/>
          </a:xfrm>
          <a:prstGeom prst="wedgeRectCallout">
            <a:avLst>
              <a:gd name="adj1" fmla="val -157274"/>
              <a:gd name="adj2" fmla="val 29276"/>
            </a:avLst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Zaobljeni pravokotnik 8"/>
          <p:cNvSpPr/>
          <p:nvPr/>
        </p:nvSpPr>
        <p:spPr>
          <a:xfrm>
            <a:off x="449536" y="2628063"/>
            <a:ext cx="1602184" cy="482246"/>
          </a:xfrm>
          <a:prstGeom prst="roundRect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947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Način pretvorbe v kWh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51520" y="1614219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1. 1. 2017 se odjem zemeljskega plina obračunava v kWh kot dobavljena energija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Merilne naprave merijo v volumetričnih enotah m</a:t>
            </a:r>
            <a:r>
              <a:rPr lang="sl-SI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Sm</a:t>
            </a:r>
            <a:r>
              <a:rPr lang="sl-SI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Nm</a:t>
            </a:r>
            <a:r>
              <a:rPr lang="sl-SI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pPr lvl="8"/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sl-SI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Prenosni sistem</a:t>
            </a:r>
          </a:p>
          <a:p>
            <a:pPr marL="3943350" lvl="8" indent="-285750">
              <a:buFont typeface="Arial" panose="020B0604020202020204" pitchFamily="34" charset="0"/>
              <a:buChar char="•"/>
            </a:pPr>
            <a:r>
              <a:rPr lang="sl-SI" dirty="0"/>
              <a:t>Nm</a:t>
            </a:r>
            <a:r>
              <a:rPr lang="sl-SI" baseline="30000" dirty="0"/>
              <a:t>3 </a:t>
            </a:r>
            <a:r>
              <a:rPr lang="sl-SI" dirty="0"/>
              <a:t>– korigiran volumen na referenčno normalno stanje T= 0</a:t>
            </a:r>
            <a:r>
              <a:rPr lang="sl-SI" baseline="30000" dirty="0"/>
              <a:t>o</a:t>
            </a:r>
            <a:r>
              <a:rPr lang="sl-SI" dirty="0"/>
              <a:t>C, </a:t>
            </a:r>
            <a:r>
              <a:rPr lang="sl-SI" dirty="0" smtClean="0"/>
              <a:t>p=1.013,25mbar</a:t>
            </a:r>
            <a:endParaRPr lang="sl-SI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8">
              <a:lnSpc>
                <a:spcPct val="120000"/>
              </a:lnSpc>
            </a:pP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sl-SI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Distribucijski sistemi</a:t>
            </a:r>
          </a:p>
          <a:p>
            <a:pPr marL="3943350" lvl="8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smtClean="0"/>
              <a:t>m</a:t>
            </a:r>
            <a:r>
              <a:rPr lang="sl-SI" baseline="30000" dirty="0" smtClean="0"/>
              <a:t>3 </a:t>
            </a:r>
            <a:r>
              <a:rPr lang="sl-SI" dirty="0" smtClean="0"/>
              <a:t>– volumen pri temperaturi in tlaku okolice</a:t>
            </a:r>
          </a:p>
          <a:p>
            <a:pPr marL="3943350" lvl="8" indent="-285750">
              <a:buFont typeface="Arial" panose="020B0604020202020204" pitchFamily="34" charset="0"/>
              <a:buChar char="•"/>
            </a:pPr>
            <a:r>
              <a:rPr lang="sl-SI" dirty="0" smtClean="0"/>
              <a:t>Sm</a:t>
            </a:r>
            <a:r>
              <a:rPr lang="sl-SI" baseline="30000" dirty="0" smtClean="0"/>
              <a:t>3 </a:t>
            </a:r>
            <a:r>
              <a:rPr lang="sl-SI" dirty="0" smtClean="0"/>
              <a:t>– korigiran volumen na referenčno standardno stanje T= 15</a:t>
            </a:r>
            <a:r>
              <a:rPr lang="sl-SI" baseline="30000" dirty="0" smtClean="0"/>
              <a:t>o</a:t>
            </a:r>
            <a:r>
              <a:rPr lang="sl-SI" dirty="0" smtClean="0"/>
              <a:t>C, </a:t>
            </a:r>
            <a:r>
              <a:rPr lang="sl-SI" dirty="0" smtClean="0"/>
              <a:t>p=1.013,25mbar</a:t>
            </a:r>
            <a:endParaRPr lang="sl-SI" dirty="0" smtClean="0"/>
          </a:p>
          <a:p>
            <a:pPr marL="4000500" lvl="8" indent="-342900">
              <a:buFont typeface="+mj-lt"/>
              <a:buAutoNum type="arabicPeriod"/>
            </a:pPr>
            <a:endParaRPr lang="sl-SI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Izračun dobavljene energije:</a:t>
            </a:r>
          </a:p>
          <a:p>
            <a:pPr lvl="1"/>
            <a:r>
              <a:rPr lang="sl-SI" b="1" i="1" dirty="0" smtClean="0"/>
              <a:t>		</a:t>
            </a:r>
            <a:r>
              <a:rPr lang="sl-SI" b="1" i="1" dirty="0" smtClean="0">
                <a:solidFill>
                  <a:srgbClr val="0070C0"/>
                </a:solidFill>
              </a:rPr>
              <a:t>E </a:t>
            </a:r>
            <a:r>
              <a:rPr lang="sl-SI" dirty="0">
                <a:solidFill>
                  <a:srgbClr val="0070C0"/>
                </a:solidFill>
              </a:rPr>
              <a:t>[kWh] </a:t>
            </a:r>
            <a:r>
              <a:rPr lang="sl-SI" b="1" i="1" dirty="0">
                <a:solidFill>
                  <a:srgbClr val="0070C0"/>
                </a:solidFill>
              </a:rPr>
              <a:t>= V</a:t>
            </a:r>
            <a:r>
              <a:rPr lang="sl-SI" b="1" i="1" baseline="-25000" dirty="0">
                <a:solidFill>
                  <a:srgbClr val="0070C0"/>
                </a:solidFill>
              </a:rPr>
              <a:t>N </a:t>
            </a:r>
            <a:r>
              <a:rPr lang="sl-SI" dirty="0">
                <a:solidFill>
                  <a:srgbClr val="0070C0"/>
                </a:solidFill>
              </a:rPr>
              <a:t>[Nm</a:t>
            </a:r>
            <a:r>
              <a:rPr lang="sl-SI" baseline="30000" dirty="0">
                <a:solidFill>
                  <a:srgbClr val="0070C0"/>
                </a:solidFill>
              </a:rPr>
              <a:t>3</a:t>
            </a:r>
            <a:r>
              <a:rPr lang="sl-SI" dirty="0">
                <a:solidFill>
                  <a:srgbClr val="0070C0"/>
                </a:solidFill>
              </a:rPr>
              <a:t>] </a:t>
            </a:r>
            <a:r>
              <a:rPr lang="sl-SI" b="1" i="1" dirty="0">
                <a:solidFill>
                  <a:srgbClr val="0070C0"/>
                </a:solidFill>
              </a:rPr>
              <a:t>* H</a:t>
            </a:r>
            <a:r>
              <a:rPr lang="sl-SI" b="1" i="1" baseline="-25000" dirty="0">
                <a:solidFill>
                  <a:srgbClr val="0070C0"/>
                </a:solidFill>
              </a:rPr>
              <a:t>S,I,RS</a:t>
            </a:r>
            <a:r>
              <a:rPr lang="sl-SI" b="1" i="1" dirty="0">
                <a:solidFill>
                  <a:srgbClr val="0070C0"/>
                </a:solidFill>
              </a:rPr>
              <a:t> </a:t>
            </a:r>
            <a:r>
              <a:rPr lang="sl-SI" dirty="0">
                <a:solidFill>
                  <a:srgbClr val="0070C0"/>
                </a:solidFill>
              </a:rPr>
              <a:t>[kWh/Nm</a:t>
            </a:r>
            <a:r>
              <a:rPr lang="sl-SI" baseline="30000" dirty="0">
                <a:solidFill>
                  <a:srgbClr val="0070C0"/>
                </a:solidFill>
              </a:rPr>
              <a:t>3</a:t>
            </a:r>
            <a:r>
              <a:rPr lang="sl-SI" dirty="0">
                <a:solidFill>
                  <a:srgbClr val="0070C0"/>
                </a:solidFill>
              </a:rPr>
              <a:t>]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b="1" i="1" dirty="0"/>
              <a:t>E</a:t>
            </a:r>
            <a:r>
              <a:rPr lang="sl-SI" dirty="0"/>
              <a:t> - količine energije dobavljenega zemeljskega plina  [kWh]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b="1" i="1" dirty="0"/>
              <a:t>V</a:t>
            </a:r>
            <a:r>
              <a:rPr lang="sl-SI" b="1" i="1" baseline="-25000" dirty="0"/>
              <a:t>N</a:t>
            </a:r>
            <a:r>
              <a:rPr lang="sl-SI" dirty="0"/>
              <a:t> – normalni </a:t>
            </a:r>
            <a:r>
              <a:rPr lang="sl-SI" dirty="0" smtClean="0"/>
              <a:t>volumen [</a:t>
            </a:r>
            <a:r>
              <a:rPr lang="sl-SI" dirty="0"/>
              <a:t>Nm</a:t>
            </a:r>
            <a:r>
              <a:rPr lang="sl-SI" baseline="30000" dirty="0"/>
              <a:t>3</a:t>
            </a:r>
            <a:r>
              <a:rPr lang="sl-SI" dirty="0" smtClean="0"/>
              <a:t>]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b="1" i="1" dirty="0"/>
              <a:t>H</a:t>
            </a:r>
            <a:r>
              <a:rPr lang="sl-SI" b="1" i="1" baseline="-25000" dirty="0"/>
              <a:t>S,I,RS</a:t>
            </a:r>
            <a:r>
              <a:rPr lang="sl-SI" b="1" i="1" dirty="0"/>
              <a:t> </a:t>
            </a:r>
            <a:r>
              <a:rPr lang="sl-SI" dirty="0"/>
              <a:t>- povprečna </a:t>
            </a:r>
            <a:r>
              <a:rPr lang="sl-SI" dirty="0" smtClean="0"/>
              <a:t>mesečna zgornja </a:t>
            </a:r>
            <a:r>
              <a:rPr lang="sl-SI" dirty="0"/>
              <a:t>kurilna </a:t>
            </a:r>
            <a:r>
              <a:rPr lang="sl-SI" dirty="0" smtClean="0"/>
              <a:t>[</a:t>
            </a:r>
            <a:r>
              <a:rPr lang="sl-SI" dirty="0"/>
              <a:t>kWh/Nm</a:t>
            </a:r>
            <a:r>
              <a:rPr lang="sl-SI" baseline="30000" dirty="0"/>
              <a:t>3</a:t>
            </a:r>
            <a:r>
              <a:rPr lang="sl-SI" dirty="0" smtClean="0"/>
              <a:t>] objavlja </a:t>
            </a:r>
            <a:r>
              <a:rPr lang="sl-SI" dirty="0"/>
              <a:t>operater prenosnega sistema Plinovodi d.o.o..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lvl="2"/>
            <a:r>
              <a:rPr lang="sl-SI" b="1" i="1" dirty="0" smtClean="0"/>
              <a:t>		</a:t>
            </a:r>
            <a:endParaRPr lang="sl-SI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l-SI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sl-SI" b="1" i="1" dirty="0" smtClean="0"/>
              <a:t>		</a:t>
            </a:r>
            <a:endParaRPr lang="sl-SI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2640941"/>
            <a:ext cx="2952328" cy="2005965"/>
          </a:xfrm>
          <a:prstGeom prst="rect">
            <a:avLst/>
          </a:prstGeom>
        </p:spPr>
      </p:pic>
      <p:sp>
        <p:nvSpPr>
          <p:cNvPr id="8" name="Zaobljeni pravokotnik 7"/>
          <p:cNvSpPr/>
          <p:nvPr/>
        </p:nvSpPr>
        <p:spPr>
          <a:xfrm>
            <a:off x="4067944" y="3789040"/>
            <a:ext cx="720080" cy="648072"/>
          </a:xfrm>
          <a:prstGeom prst="roundRect">
            <a:avLst/>
          </a:prstGeom>
          <a:solidFill>
            <a:srgbClr val="FF0000">
              <a:alpha val="3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Zaobljeni pravokotnik 8"/>
          <p:cNvSpPr/>
          <p:nvPr/>
        </p:nvSpPr>
        <p:spPr>
          <a:xfrm>
            <a:off x="3202706" y="5157193"/>
            <a:ext cx="937245" cy="432048"/>
          </a:xfrm>
          <a:prstGeom prst="roundRect">
            <a:avLst/>
          </a:prstGeom>
          <a:solidFill>
            <a:srgbClr val="FF0000">
              <a:alpha val="3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cxnSp>
        <p:nvCxnSpPr>
          <p:cNvPr id="11" name="Raven puščični povezovalnik 10"/>
          <p:cNvCxnSpPr/>
          <p:nvPr/>
        </p:nvCxnSpPr>
        <p:spPr>
          <a:xfrm flipH="1">
            <a:off x="3995936" y="4437112"/>
            <a:ext cx="288032" cy="720081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aobljen pravokotni oblaček 11"/>
          <p:cNvSpPr/>
          <p:nvPr/>
        </p:nvSpPr>
        <p:spPr>
          <a:xfrm>
            <a:off x="4587405" y="4707373"/>
            <a:ext cx="2232248" cy="432049"/>
          </a:xfrm>
          <a:prstGeom prst="wedgeRoundRectCallout">
            <a:avLst>
              <a:gd name="adj1" fmla="val -71742"/>
              <a:gd name="adj2" fmla="val -11861"/>
              <a:gd name="adj3" fmla="val 16667"/>
            </a:avLst>
          </a:prstGeom>
          <a:solidFill>
            <a:srgbClr val="FFC000">
              <a:alpha val="3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>
                <a:solidFill>
                  <a:schemeClr val="tx1"/>
                </a:solidFill>
              </a:rPr>
              <a:t>Korekcijski faktor „z“</a:t>
            </a:r>
            <a:endParaRPr lang="sl-S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6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Način pretvorbe v kWh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51520" y="1614219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Korekcijski faktor „z“:</a:t>
            </a:r>
          </a:p>
          <a:p>
            <a:pPr lvl="2"/>
            <a:r>
              <a:rPr lang="sl-SI" b="1" i="1" dirty="0" smtClean="0"/>
              <a:t>		</a:t>
            </a:r>
            <a:r>
              <a:rPr lang="sl-SI" b="1" i="1" dirty="0">
                <a:solidFill>
                  <a:srgbClr val="0070C0"/>
                </a:solidFill>
              </a:rPr>
              <a:t>V</a:t>
            </a:r>
            <a:r>
              <a:rPr lang="sl-SI" b="1" i="1" baseline="-25000" dirty="0">
                <a:solidFill>
                  <a:srgbClr val="0070C0"/>
                </a:solidFill>
              </a:rPr>
              <a:t>N </a:t>
            </a:r>
            <a:r>
              <a:rPr lang="sl-SI" dirty="0">
                <a:solidFill>
                  <a:srgbClr val="0070C0"/>
                </a:solidFill>
              </a:rPr>
              <a:t>[Nm</a:t>
            </a:r>
            <a:r>
              <a:rPr lang="sl-SI" baseline="30000" dirty="0">
                <a:solidFill>
                  <a:srgbClr val="0070C0"/>
                </a:solidFill>
              </a:rPr>
              <a:t>3</a:t>
            </a:r>
            <a:r>
              <a:rPr lang="sl-SI" dirty="0">
                <a:solidFill>
                  <a:srgbClr val="0070C0"/>
                </a:solidFill>
              </a:rPr>
              <a:t>] </a:t>
            </a:r>
            <a:r>
              <a:rPr lang="sl-SI" b="1" dirty="0">
                <a:solidFill>
                  <a:srgbClr val="0070C0"/>
                </a:solidFill>
              </a:rPr>
              <a:t>= </a:t>
            </a:r>
            <a:r>
              <a:rPr lang="sl-SI" b="1" i="1" dirty="0">
                <a:solidFill>
                  <a:srgbClr val="0070C0"/>
                </a:solidFill>
              </a:rPr>
              <a:t>V</a:t>
            </a:r>
            <a:r>
              <a:rPr lang="sl-SI" b="1" i="1" baseline="-25000" dirty="0">
                <a:solidFill>
                  <a:srgbClr val="0070C0"/>
                </a:solidFill>
              </a:rPr>
              <a:t>D </a:t>
            </a:r>
            <a:r>
              <a:rPr lang="sl-SI" dirty="0">
                <a:solidFill>
                  <a:srgbClr val="0070C0"/>
                </a:solidFill>
              </a:rPr>
              <a:t>[</a:t>
            </a:r>
            <a:r>
              <a:rPr lang="sl-SI" dirty="0" smtClean="0">
                <a:solidFill>
                  <a:srgbClr val="0070C0"/>
                </a:solidFill>
              </a:rPr>
              <a:t>m</a:t>
            </a:r>
            <a:r>
              <a:rPr lang="sl-SI" baseline="30000" dirty="0" smtClean="0">
                <a:solidFill>
                  <a:srgbClr val="0070C0"/>
                </a:solidFill>
              </a:rPr>
              <a:t>3</a:t>
            </a:r>
            <a:r>
              <a:rPr lang="sl-SI" dirty="0" smtClean="0">
                <a:solidFill>
                  <a:srgbClr val="0070C0"/>
                </a:solidFill>
              </a:rPr>
              <a:t>] </a:t>
            </a:r>
            <a:r>
              <a:rPr lang="sl-SI" dirty="0" smtClean="0"/>
              <a:t>ali</a:t>
            </a:r>
            <a:r>
              <a:rPr lang="sl-SI" b="1" i="1" dirty="0" smtClean="0">
                <a:solidFill>
                  <a:srgbClr val="0070C0"/>
                </a:solidFill>
              </a:rPr>
              <a:t> V</a:t>
            </a:r>
            <a:r>
              <a:rPr lang="sl-SI" b="1" i="1" baseline="-25000" dirty="0" smtClean="0">
                <a:solidFill>
                  <a:srgbClr val="0070C0"/>
                </a:solidFill>
              </a:rPr>
              <a:t>S </a:t>
            </a:r>
            <a:r>
              <a:rPr lang="sl-SI" dirty="0" smtClean="0">
                <a:solidFill>
                  <a:srgbClr val="0070C0"/>
                </a:solidFill>
              </a:rPr>
              <a:t>[Sm</a:t>
            </a:r>
            <a:r>
              <a:rPr lang="sl-SI" baseline="30000" dirty="0" smtClean="0">
                <a:solidFill>
                  <a:srgbClr val="0070C0"/>
                </a:solidFill>
              </a:rPr>
              <a:t>3</a:t>
            </a:r>
            <a:r>
              <a:rPr lang="sl-SI" dirty="0" smtClean="0">
                <a:solidFill>
                  <a:srgbClr val="0070C0"/>
                </a:solidFill>
              </a:rPr>
              <a:t>] </a:t>
            </a:r>
            <a:r>
              <a:rPr lang="sl-SI" dirty="0">
                <a:solidFill>
                  <a:srgbClr val="0070C0"/>
                </a:solidFill>
              </a:rPr>
              <a:t>* </a:t>
            </a:r>
            <a:r>
              <a:rPr lang="sl-SI" b="1" i="1" dirty="0" smtClean="0">
                <a:solidFill>
                  <a:srgbClr val="0070C0"/>
                </a:solidFill>
              </a:rPr>
              <a:t>z</a:t>
            </a:r>
          </a:p>
          <a:p>
            <a:pPr lvl="2"/>
            <a:endParaRPr lang="sl-SI" dirty="0">
              <a:solidFill>
                <a:srgbClr val="0070C0"/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b="1" i="1" dirty="0"/>
              <a:t>V</a:t>
            </a:r>
            <a:r>
              <a:rPr lang="sl-SI" b="1" i="1" baseline="-25000" dirty="0"/>
              <a:t>S </a:t>
            </a:r>
            <a:r>
              <a:rPr lang="sl-SI" dirty="0"/>
              <a:t>[Sm</a:t>
            </a:r>
            <a:r>
              <a:rPr lang="sl-SI" baseline="30000" dirty="0"/>
              <a:t>3</a:t>
            </a:r>
            <a:r>
              <a:rPr lang="sl-SI" dirty="0" smtClean="0"/>
              <a:t>]	z=0,9476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sl-SI" dirty="0" smtClean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sl-SI" b="1" i="1" dirty="0"/>
              <a:t>V</a:t>
            </a:r>
            <a:r>
              <a:rPr lang="sl-SI" b="1" i="1" baseline="-25000" dirty="0"/>
              <a:t>D </a:t>
            </a:r>
            <a:r>
              <a:rPr lang="sl-SI" dirty="0"/>
              <a:t>[m</a:t>
            </a:r>
            <a:r>
              <a:rPr lang="sl-SI" baseline="30000" dirty="0"/>
              <a:t>3</a:t>
            </a:r>
            <a:r>
              <a:rPr lang="sl-SI" dirty="0" smtClean="0"/>
              <a:t>]	z=odvisen od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sl-SI" dirty="0" smtClean="0"/>
              <a:t>Srednjega zračnega tlaka - nadmorske višine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sl-SI" dirty="0" smtClean="0"/>
              <a:t>Obračunske temperature na merilnem mestu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sl-SI" dirty="0" smtClean="0"/>
              <a:t>Nadtlaku zemeljskega plina na merilnem mestu</a:t>
            </a:r>
          </a:p>
          <a:p>
            <a:pPr lvl="3"/>
            <a:endParaRPr lang="sl-SI" dirty="0" smtClean="0"/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sl-SI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sl-SI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Vse podatke in informacije za potrebe pretvorbe ODS objavi na spletni strani!</a:t>
            </a:r>
          </a:p>
          <a:p>
            <a:pPr lvl="1"/>
            <a:r>
              <a:rPr lang="sl-SI" b="1" i="1" dirty="0" smtClean="0"/>
              <a:t>		</a:t>
            </a:r>
            <a:endParaRPr lang="sl-SI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esna puščica 4"/>
          <p:cNvSpPr/>
          <p:nvPr/>
        </p:nvSpPr>
        <p:spPr>
          <a:xfrm>
            <a:off x="2483768" y="2564904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Desna puščica 6"/>
          <p:cNvSpPr/>
          <p:nvPr/>
        </p:nvSpPr>
        <p:spPr>
          <a:xfrm>
            <a:off x="2483768" y="3140968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" name="Elipsa 2"/>
          <p:cNvSpPr/>
          <p:nvPr/>
        </p:nvSpPr>
        <p:spPr>
          <a:xfrm>
            <a:off x="6300192" y="1916832"/>
            <a:ext cx="288032" cy="2991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1560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4"/>
            <a:ext cx="7908638" cy="511608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Plinarna Maribor kot operater distribucijskega sistema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899592" y="1614219"/>
            <a:ext cx="7776864" cy="5730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sl-SI" sz="2400" dirty="0" smtClean="0"/>
              <a:t>					</a:t>
            </a:r>
            <a:r>
              <a:rPr lang="sl-SI" dirty="0" smtClean="0"/>
              <a:t>		</a:t>
            </a:r>
            <a:r>
              <a:rPr lang="sl-SI" sz="2400" dirty="0" smtClean="0"/>
              <a:t>				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154" y="1722004"/>
            <a:ext cx="3695700" cy="1981200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4862" y="1614219"/>
            <a:ext cx="3717032" cy="2632898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473" y="4509120"/>
            <a:ext cx="7743983" cy="165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78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06748" y="1124744"/>
            <a:ext cx="7825692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Zemeljski plin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706748" y="1795810"/>
            <a:ext cx="7825692" cy="432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sl-SI" sz="2400" dirty="0" smtClean="0"/>
              <a:t>zmes </a:t>
            </a:r>
            <a:r>
              <a:rPr lang="sl-SI" sz="2400" dirty="0"/>
              <a:t>plinov ogljikovodikov s prevladujočim deležem metana </a:t>
            </a:r>
            <a:r>
              <a:rPr lang="sl-SI" sz="2400" dirty="0" smtClean="0"/>
              <a:t>(</a:t>
            </a:r>
            <a:r>
              <a:rPr lang="sl-SI" sz="2400" dirty="0"/>
              <a:t>nad 90%). </a:t>
            </a:r>
            <a:endParaRPr lang="sl-SI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2400" dirty="0"/>
              <a:t>	</a:t>
            </a:r>
            <a:r>
              <a:rPr lang="sl-SI" sz="2400" dirty="0" smtClean="0"/>
              <a:t>			metan CH</a:t>
            </a:r>
            <a:r>
              <a:rPr lang="sl-SI" sz="2400" baseline="-25000" dirty="0" smtClean="0"/>
              <a:t>4 </a:t>
            </a:r>
            <a:r>
              <a:rPr lang="sl-SI" sz="2400" dirty="0"/>
              <a:t>– naravni plin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2400" dirty="0" smtClean="0"/>
              <a:t>Ostale </a:t>
            </a:r>
            <a:r>
              <a:rPr lang="sl-SI" sz="2400" dirty="0"/>
              <a:t>primesi: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sl-SI" sz="2000" dirty="0"/>
              <a:t> etan &lt;6,3%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sl-SI" sz="2000" dirty="0"/>
              <a:t>Propan &lt;2,1%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sl-SI" sz="2000" dirty="0"/>
              <a:t>butan &lt;2,1%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sl-SI" sz="2000" dirty="0"/>
              <a:t> N</a:t>
            </a:r>
            <a:r>
              <a:rPr lang="sl-SI" sz="2000" baseline="-25000" dirty="0"/>
              <a:t>2 </a:t>
            </a:r>
            <a:r>
              <a:rPr lang="sl-SI" sz="2000" dirty="0"/>
              <a:t>&lt;2,1%</a:t>
            </a:r>
            <a:endParaRPr lang="sl-SI" sz="2000" baseline="-25000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2780928"/>
            <a:ext cx="1880485" cy="179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1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4"/>
            <a:ext cx="7908638" cy="511608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Plinarna Maribor kot operater distribucijskega sistema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899592" y="1614219"/>
            <a:ext cx="7776864" cy="5730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sl-SI" sz="2400" dirty="0" smtClean="0"/>
              <a:t>					</a:t>
            </a:r>
            <a:r>
              <a:rPr lang="sl-SI" dirty="0" smtClean="0"/>
              <a:t>		</a:t>
            </a:r>
            <a:r>
              <a:rPr lang="sl-SI" sz="2400" dirty="0" smtClean="0"/>
              <a:t>				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697" y="1788258"/>
            <a:ext cx="7632848" cy="479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96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4"/>
            <a:ext cx="7908638" cy="511608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www.plinarna-maribor.si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899592" y="1614219"/>
            <a:ext cx="7776864" cy="5730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sl-SI" sz="2400" dirty="0" smtClean="0"/>
              <a:t>					</a:t>
            </a:r>
            <a:r>
              <a:rPr lang="sl-SI" dirty="0" smtClean="0"/>
              <a:t>		</a:t>
            </a:r>
            <a:r>
              <a:rPr lang="sl-SI" sz="2400" dirty="0" smtClean="0"/>
              <a:t>				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748" y="1556792"/>
            <a:ext cx="7632848" cy="4976220"/>
          </a:xfrm>
          <a:prstGeom prst="rect">
            <a:avLst/>
          </a:prstGeom>
        </p:spPr>
      </p:pic>
      <p:sp>
        <p:nvSpPr>
          <p:cNvPr id="9" name="Pravokotnik 8"/>
          <p:cNvSpPr/>
          <p:nvPr/>
        </p:nvSpPr>
        <p:spPr>
          <a:xfrm>
            <a:off x="1282877" y="3645024"/>
            <a:ext cx="1296144" cy="223224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Pravokoten oblaček 9"/>
          <p:cNvSpPr/>
          <p:nvPr/>
        </p:nvSpPr>
        <p:spPr>
          <a:xfrm>
            <a:off x="513904" y="1668409"/>
            <a:ext cx="3338016" cy="432048"/>
          </a:xfrm>
          <a:prstGeom prst="wedgeRectCallout">
            <a:avLst>
              <a:gd name="adj1" fmla="val -7062"/>
              <a:gd name="adj2" fmla="val 406178"/>
            </a:avLst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Operater distribucijskega sistema </a:t>
            </a:r>
            <a:endParaRPr lang="sl-SI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Pravokotnik 11"/>
          <p:cNvSpPr/>
          <p:nvPr/>
        </p:nvSpPr>
        <p:spPr>
          <a:xfrm>
            <a:off x="2620494" y="3645024"/>
            <a:ext cx="1231426" cy="2232248"/>
          </a:xfrm>
          <a:prstGeom prst="rect">
            <a:avLst/>
          </a:prstGeom>
          <a:solidFill>
            <a:srgbClr val="FFD653">
              <a:alpha val="22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Pravokoten oblaček 12"/>
          <p:cNvSpPr/>
          <p:nvPr/>
        </p:nvSpPr>
        <p:spPr>
          <a:xfrm>
            <a:off x="2914871" y="2824632"/>
            <a:ext cx="3338016" cy="432048"/>
          </a:xfrm>
          <a:prstGeom prst="wedgeRectCallout">
            <a:avLst>
              <a:gd name="adj1" fmla="val -36718"/>
              <a:gd name="adj2" fmla="val 140168"/>
            </a:avLst>
          </a:prstGeom>
          <a:solidFill>
            <a:srgbClr val="FFC000">
              <a:alpha val="22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dirty="0" smtClean="0">
                <a:solidFill>
                  <a:srgbClr val="FFD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Dobavitelj zemeljskega plina</a:t>
            </a:r>
            <a:endParaRPr lang="sl-SI" b="1" dirty="0">
              <a:solidFill>
                <a:srgbClr val="FFD6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Pravokoten oblaček 13"/>
          <p:cNvSpPr/>
          <p:nvPr/>
        </p:nvSpPr>
        <p:spPr>
          <a:xfrm>
            <a:off x="6252887" y="1116598"/>
            <a:ext cx="2737249" cy="432048"/>
          </a:xfrm>
          <a:prstGeom prst="wedgeRectCallout">
            <a:avLst>
              <a:gd name="adj1" fmla="val -8829"/>
              <a:gd name="adj2" fmla="val 398412"/>
            </a:avLst>
          </a:prstGeom>
          <a:solidFill>
            <a:schemeClr val="accent6">
              <a:lumMod val="75000"/>
              <a:alpha val="22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</a:t>
            </a:r>
            <a:r>
              <a:rPr lang="sl-SI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servis za odjemalce</a:t>
            </a:r>
            <a:endParaRPr lang="sl-SI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Pravokotnik 14"/>
          <p:cNvSpPr/>
          <p:nvPr/>
        </p:nvSpPr>
        <p:spPr>
          <a:xfrm>
            <a:off x="6400125" y="3086588"/>
            <a:ext cx="1628259" cy="702452"/>
          </a:xfrm>
          <a:prstGeom prst="rect">
            <a:avLst/>
          </a:prstGeom>
          <a:solidFill>
            <a:schemeClr val="accent6">
              <a:lumMod val="75000"/>
              <a:alpha val="22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8440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4"/>
            <a:ext cx="7908638" cy="511608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WEB servis</a:t>
            </a:r>
            <a:b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http</a:t>
            </a:r>
            <a:r>
              <a:rPr lang="sl-SI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://uporabnik.plinarna-maribor.si/Default.aspx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899592" y="1614219"/>
            <a:ext cx="7776864" cy="5730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sl-SI" sz="2400" dirty="0" smtClean="0"/>
              <a:t>					</a:t>
            </a:r>
            <a:r>
              <a:rPr lang="sl-SI" dirty="0" smtClean="0"/>
              <a:t>		</a:t>
            </a:r>
            <a:r>
              <a:rPr lang="sl-SI" sz="2400" dirty="0" smtClean="0"/>
              <a:t>				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2062897"/>
            <a:ext cx="3888432" cy="1438111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1974258"/>
            <a:ext cx="3037684" cy="1742774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3932806"/>
            <a:ext cx="3966544" cy="1467421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7322" y="3573146"/>
            <a:ext cx="4327834" cy="302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3645024"/>
            <a:ext cx="7908638" cy="511608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HVALA ZA POZORNOST</a:t>
            </a:r>
            <a:b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l-SI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Andrej Grapulin, Plinarna Maribor d.o.o.</a:t>
            </a:r>
            <a:br>
              <a:rPr lang="sl-SI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l-SI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andrej.grapulin@plinarna-maribor.si</a:t>
            </a:r>
            <a:br>
              <a:rPr lang="sl-SI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sl-SI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899592" y="1614219"/>
            <a:ext cx="777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sl-SI" sz="2400" dirty="0" smtClean="0"/>
              <a:t>		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08290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lika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496" y="5029368"/>
            <a:ext cx="1339046" cy="1783941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Zemeljski plin                             utekočinjeni naftni plin   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706748" y="1795810"/>
            <a:ext cx="7825692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sl-SI" sz="2400" dirty="0"/>
              <a:t>metan </a:t>
            </a:r>
            <a:r>
              <a:rPr lang="sl-SI" sz="2400" dirty="0" smtClean="0"/>
              <a:t>CH</a:t>
            </a:r>
            <a:r>
              <a:rPr lang="sl-SI" sz="2400" baseline="-25000" dirty="0" smtClean="0"/>
              <a:t>4				</a:t>
            </a:r>
            <a:r>
              <a:rPr lang="sl-SI" sz="2400" dirty="0" smtClean="0"/>
              <a:t>propan C</a:t>
            </a:r>
            <a:r>
              <a:rPr lang="sl-SI" sz="2400" baseline="-25000" dirty="0" smtClean="0"/>
              <a:t>3</a:t>
            </a:r>
            <a:r>
              <a:rPr lang="sl-SI" sz="2400" dirty="0" smtClean="0"/>
              <a:t>H</a:t>
            </a:r>
            <a:r>
              <a:rPr lang="sl-SI" sz="2400" baseline="-25000" dirty="0"/>
              <a:t>8</a:t>
            </a:r>
            <a:endParaRPr lang="sl-SI" sz="2400" dirty="0"/>
          </a:p>
          <a:p>
            <a:pPr>
              <a:lnSpc>
                <a:spcPct val="80000"/>
              </a:lnSpc>
              <a:defRPr/>
            </a:pPr>
            <a:r>
              <a:rPr lang="sl-SI" sz="2400" dirty="0" smtClean="0"/>
              <a:t>					butan 	  C</a:t>
            </a:r>
            <a:r>
              <a:rPr lang="sl-SI" sz="2400" baseline="-25000" dirty="0" smtClean="0"/>
              <a:t>4</a:t>
            </a:r>
            <a:r>
              <a:rPr lang="sl-SI" sz="2400" dirty="0" smtClean="0"/>
              <a:t>H</a:t>
            </a:r>
            <a:r>
              <a:rPr lang="sl-SI" sz="2400" baseline="-25000" dirty="0" smtClean="0"/>
              <a:t>10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2400" dirty="0" smtClean="0"/>
              <a:t>					njune mešanice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2400" dirty="0"/>
              <a:t>	</a:t>
            </a:r>
            <a:r>
              <a:rPr lang="sl-SI" sz="2400" dirty="0" smtClean="0"/>
              <a:t>			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</p:txBody>
      </p:sp>
      <p:sp>
        <p:nvSpPr>
          <p:cNvPr id="5" name="Ni enako 4"/>
          <p:cNvSpPr/>
          <p:nvPr/>
        </p:nvSpPr>
        <p:spPr>
          <a:xfrm>
            <a:off x="3701783" y="1061145"/>
            <a:ext cx="1080120" cy="432048"/>
          </a:xfrm>
          <a:prstGeom prst="mathNotEqua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12" name="Slika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5224" y="2436467"/>
            <a:ext cx="3374370" cy="2501450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286" y="2218628"/>
            <a:ext cx="2480987" cy="1717047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81" y="3855658"/>
            <a:ext cx="2082646" cy="1247016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4389" y="4750890"/>
            <a:ext cx="2521202" cy="1643630"/>
          </a:xfrm>
          <a:prstGeom prst="rect">
            <a:avLst/>
          </a:prstGeom>
        </p:spPr>
      </p:pic>
      <p:pic>
        <p:nvPicPr>
          <p:cNvPr id="14" name="Slika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25487" y="1915509"/>
            <a:ext cx="1755800" cy="2158171"/>
          </a:xfrm>
          <a:prstGeom prst="rect">
            <a:avLst/>
          </a:prstGeom>
        </p:spPr>
      </p:pic>
      <p:pic>
        <p:nvPicPr>
          <p:cNvPr id="17" name="Slika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20072" y="5203908"/>
            <a:ext cx="1438657" cy="1434862"/>
          </a:xfrm>
          <a:prstGeom prst="rect">
            <a:avLst/>
          </a:prstGeom>
        </p:spPr>
      </p:pic>
      <p:pic>
        <p:nvPicPr>
          <p:cNvPr id="18" name="Slika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03404" y="4130117"/>
            <a:ext cx="1324893" cy="1033818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83856" y="4136862"/>
            <a:ext cx="1339046" cy="880569"/>
          </a:xfrm>
          <a:prstGeom prst="rect">
            <a:avLst/>
          </a:prstGeom>
        </p:spPr>
      </p:pic>
      <p:pic>
        <p:nvPicPr>
          <p:cNvPr id="19" name="Slika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60600" y="2772861"/>
            <a:ext cx="2157456" cy="130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24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Zakonodaja   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706748" y="1795810"/>
            <a:ext cx="7825692" cy="614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Energetski zakon (EZ-1) 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Uradni list RS </a:t>
            </a:r>
            <a:r>
              <a:rPr lang="pl-P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17/14</a:t>
            </a:r>
            <a:endParaRPr lang="pl-PL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Podzakonski akti</a:t>
            </a: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Uredba o delovanju trga z zemeljskim plinom </a:t>
            </a:r>
            <a:r>
              <a:rPr 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Uradni list RS </a:t>
            </a:r>
            <a:r>
              <a:rPr 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61/16</a:t>
            </a:r>
            <a:r>
              <a:rPr 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sl-SI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Glavne novosti za odjemalce uveljavljene s 1. 1. 2017</a:t>
            </a:r>
          </a:p>
          <a:p>
            <a:pPr marL="1714500" lvl="3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Sprememba obračunske enote iz m</a:t>
            </a:r>
            <a:r>
              <a:rPr lang="sl-SI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 kWh</a:t>
            </a:r>
          </a:p>
          <a:p>
            <a:pPr marL="1714500" lvl="3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Zamenjava dobavitelja v roku 21 dni</a:t>
            </a: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 o načrtu za izredne razmere pri oskrbi z zemeljskim plinom 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Uradni list RS </a:t>
            </a:r>
            <a:r>
              <a:rPr lang="pl-P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43/14</a:t>
            </a:r>
            <a:endParaRPr lang="pl-PL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Sistemska obratovalna navodila za prenosni/distribucijske sisteme zemeljskega plina </a:t>
            </a:r>
            <a:r>
              <a:rPr lang="pl-P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Uradni 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 </a:t>
            </a:r>
            <a:r>
              <a:rPr lang="pl-P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RS – izdajajo posamezni operaterji</a:t>
            </a: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 o določitvi tarifnih postavk omrežnine za distribucijski sistem zemeljskega plina 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Uradni list RS – izdajajo posamezni operaterji</a:t>
            </a:r>
            <a:endParaRPr lang="sl-S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sl-SI" sz="2400" baseline="-25000" dirty="0" smtClean="0"/>
              <a:t>				</a:t>
            </a:r>
            <a:r>
              <a:rPr lang="sl-SI" sz="2400" dirty="0" smtClean="0"/>
              <a:t>										</a:t>
            </a:r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2400" dirty="0"/>
              <a:t>	</a:t>
            </a:r>
            <a:r>
              <a:rPr lang="sl-SI" sz="2400" dirty="0" smtClean="0"/>
              <a:t>			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240854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Transport zemeljskega plina preko plinovodnega omrežja   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706748" y="1795810"/>
            <a:ext cx="7825692" cy="516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Prenosni sistem zemeljskega plina 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3">
              <a:lnSpc>
                <a:spcPct val="80000"/>
              </a:lnSpc>
              <a:defRPr/>
            </a:pPr>
            <a:r>
              <a:rPr lang="sl-SI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	</a:t>
            </a:r>
            <a:r>
              <a:rPr lang="sl-SI" sz="1100" dirty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Vir: Plinovodi d.o.o.</a:t>
            </a:r>
            <a:endParaRPr lang="sl-SI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Prenos plina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Tranzit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končnih odjemalcev priključenih na prenosni </a:t>
            </a:r>
            <a:r>
              <a:rPr 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sistem            (industrijski odjem, polnilnice CNG-pogon vozil)</a:t>
            </a:r>
            <a:endParaRPr lang="sl-SI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distribucijskih </a:t>
            </a:r>
            <a:r>
              <a:rPr 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sistemov</a:t>
            </a:r>
            <a:endParaRPr lang="sl-SI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Obvezna gospodarska </a:t>
            </a:r>
            <a:r>
              <a:rPr lang="sl-SI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javna </a:t>
            </a:r>
            <a:r>
              <a:rPr lang="sl-SI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služba</a:t>
            </a:r>
          </a:p>
          <a:p>
            <a:pPr lvl="2">
              <a:lnSpc>
                <a:spcPct val="80000"/>
              </a:lnSpc>
              <a:defRPr/>
            </a:pPr>
            <a:endParaRPr lang="sl-SI" sz="1100" dirty="0" smtClean="0">
              <a:solidFill>
                <a:srgbClr val="59595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2">
              <a:lnSpc>
                <a:spcPct val="80000"/>
              </a:lnSpc>
              <a:defRPr/>
            </a:pPr>
            <a:r>
              <a:rPr lang="sl-SI" sz="1100" dirty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</a:t>
            </a:r>
            <a:endParaRPr lang="sl-SI" sz="2400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2132856"/>
            <a:ext cx="4020294" cy="2720024"/>
          </a:xfrm>
          <a:prstGeom prst="rect">
            <a:avLst/>
          </a:prstGeom>
        </p:spPr>
      </p:pic>
      <p:sp>
        <p:nvSpPr>
          <p:cNvPr id="20" name="Desna puščica 19"/>
          <p:cNvSpPr/>
          <p:nvPr/>
        </p:nvSpPr>
        <p:spPr>
          <a:xfrm rot="7785918">
            <a:off x="5649715" y="2007317"/>
            <a:ext cx="1014687" cy="277482"/>
          </a:xfrm>
          <a:prstGeom prst="rightArrow">
            <a:avLst/>
          </a:prstGeom>
          <a:solidFill>
            <a:srgbClr val="92D050">
              <a:alpha val="58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1" name="Desna puščica 20"/>
          <p:cNvSpPr/>
          <p:nvPr/>
        </p:nvSpPr>
        <p:spPr>
          <a:xfrm rot="1343090">
            <a:off x="2346424" y="3532102"/>
            <a:ext cx="964322" cy="225843"/>
          </a:xfrm>
          <a:prstGeom prst="rightArrow">
            <a:avLst/>
          </a:prstGeom>
          <a:solidFill>
            <a:srgbClr val="92D050">
              <a:alpha val="58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2" name="Desna puščica 21"/>
          <p:cNvSpPr/>
          <p:nvPr/>
        </p:nvSpPr>
        <p:spPr>
          <a:xfrm rot="1345826">
            <a:off x="5822479" y="3521483"/>
            <a:ext cx="925990" cy="321686"/>
          </a:xfrm>
          <a:prstGeom prst="rightArrow">
            <a:avLst/>
          </a:prstGeom>
          <a:solidFill>
            <a:srgbClr val="FF0000">
              <a:alpha val="5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Pravokotnik 6"/>
          <p:cNvSpPr/>
          <p:nvPr/>
        </p:nvSpPr>
        <p:spPr>
          <a:xfrm>
            <a:off x="6377684" y="158844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sl-SI" sz="5400" b="1" dirty="0" smtClean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A</a:t>
            </a:r>
            <a:endParaRPr lang="sl-SI" sz="5400" b="1" dirty="0">
              <a:ln>
                <a:solidFill>
                  <a:srgbClr val="00B05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23" name="Pravokotnik 22"/>
          <p:cNvSpPr/>
          <p:nvPr/>
        </p:nvSpPr>
        <p:spPr>
          <a:xfrm>
            <a:off x="1300020" y="3354162"/>
            <a:ext cx="1248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sl-SI" sz="5400" b="1" dirty="0" smtClean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ITA</a:t>
            </a:r>
          </a:p>
        </p:txBody>
      </p:sp>
      <p:sp>
        <p:nvSpPr>
          <p:cNvPr id="24" name="Pravokotnik 23"/>
          <p:cNvSpPr/>
          <p:nvPr/>
        </p:nvSpPr>
        <p:spPr>
          <a:xfrm>
            <a:off x="6588225" y="3354162"/>
            <a:ext cx="1634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sl-SI" sz="5400" b="1" dirty="0" smtClean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</a:rPr>
              <a:t>HRV</a:t>
            </a:r>
          </a:p>
        </p:txBody>
      </p:sp>
    </p:spTree>
    <p:extLst>
      <p:ext uri="{BB962C8B-B14F-4D97-AF65-F5344CB8AC3E}">
        <p14:creationId xmlns:p14="http://schemas.microsoft.com/office/powerpoint/2010/main" val="2021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7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Transport zemeljskega plina preko plinovodnega omrežja   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706748" y="1795810"/>
            <a:ext cx="7825692" cy="465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Distribucijski sistemi zemeljskega plina 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sz="2400" dirty="0" smtClean="0"/>
              <a:t>Distribucija plina do končnih odjemalcev v mestih in naseljih</a:t>
            </a: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sl-SI" sz="2400" dirty="0" smtClean="0"/>
              <a:t>Izbirna lokalna gospodarska javna služba</a:t>
            </a: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 smtClean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 smtClean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 smtClean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/>
          </a:p>
          <a:p>
            <a:pPr>
              <a:lnSpc>
                <a:spcPct val="80000"/>
              </a:lnSpc>
              <a:defRPr/>
            </a:pPr>
            <a:r>
              <a:rPr lang="sl-SI" sz="2400" dirty="0"/>
              <a:t>	</a:t>
            </a:r>
            <a:r>
              <a:rPr lang="sl-SI" sz="2400" dirty="0" smtClean="0"/>
              <a:t>						</a:t>
            </a:r>
            <a:r>
              <a:rPr lang="sl-SI" sz="12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Vir</a:t>
            </a:r>
            <a:r>
              <a:rPr lang="sl-SI" sz="1200" dirty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GIZ DZP</a:t>
            </a:r>
            <a:endParaRPr lang="sl-SI" sz="12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6924" y="3391953"/>
            <a:ext cx="5472608" cy="2640819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4223" y="6104543"/>
            <a:ext cx="2519005" cy="63529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2073" y="6104543"/>
            <a:ext cx="3238500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35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Udeleženci na trgu z zemeljskim plinom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323528" y="1795810"/>
            <a:ext cx="8640960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sl-SI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8">
              <a:lnSpc>
                <a:spcPct val="80000"/>
              </a:lnSpc>
              <a:defRPr/>
            </a:pPr>
            <a:r>
              <a:rPr lang="sl-SI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endParaRPr lang="sl-SI" sz="1100" u="sng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8">
              <a:lnSpc>
                <a:spcPct val="80000"/>
              </a:lnSpc>
              <a:defRPr/>
            </a:pPr>
            <a:r>
              <a:rPr lang="sl-SI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</a:t>
            </a:r>
            <a:r>
              <a:rPr lang="sl-SI" sz="1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transport plina</a:t>
            </a:r>
          </a:p>
          <a:p>
            <a:pPr lvl="8">
              <a:lnSpc>
                <a:spcPct val="80000"/>
              </a:lnSpc>
              <a:defRPr/>
            </a:pPr>
            <a:endParaRPr lang="sl-SI" sz="1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8">
              <a:lnSpc>
                <a:spcPct val="80000"/>
              </a:lnSpc>
              <a:defRPr/>
            </a:pPr>
            <a:r>
              <a:rPr lang="sl-SI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sl-SI" sz="1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plačilo oskrbe</a:t>
            </a:r>
            <a:endParaRPr lang="sl-SI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sl-SI" sz="2400" dirty="0" smtClean="0"/>
              <a:t>					</a:t>
            </a:r>
          </a:p>
          <a:p>
            <a:pPr>
              <a:lnSpc>
                <a:spcPct val="80000"/>
              </a:lnSpc>
              <a:defRPr/>
            </a:pPr>
            <a:r>
              <a:rPr lang="sl-SI" sz="2400" dirty="0"/>
              <a:t>	</a:t>
            </a:r>
            <a:endParaRPr lang="sl-SI" sz="2000" dirty="0" smtClean="0"/>
          </a:p>
          <a:p>
            <a:pPr>
              <a:lnSpc>
                <a:spcPct val="80000"/>
              </a:lnSpc>
              <a:defRPr/>
            </a:pPr>
            <a:r>
              <a:rPr lang="sl-SI" sz="2400" dirty="0"/>
              <a:t>	</a:t>
            </a:r>
            <a:r>
              <a:rPr lang="sl-SI" sz="2400" dirty="0" smtClean="0"/>
              <a:t>			</a:t>
            </a:r>
            <a:endParaRPr lang="sl-SI" sz="1100" dirty="0"/>
          </a:p>
          <a:p>
            <a:pPr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		</a:t>
            </a:r>
            <a:endParaRPr lang="sl-SI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  <p:sp>
        <p:nvSpPr>
          <p:cNvPr id="7" name="Zaobljeni pravokotnik 6"/>
          <p:cNvSpPr/>
          <p:nvPr/>
        </p:nvSpPr>
        <p:spPr>
          <a:xfrm>
            <a:off x="1537656" y="1937562"/>
            <a:ext cx="1654877" cy="792089"/>
          </a:xfrm>
          <a:prstGeom prst="roundRect">
            <a:avLst/>
          </a:prstGeom>
          <a:solidFill>
            <a:srgbClr val="BCD5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Operater</a:t>
            </a:r>
          </a:p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prenosnega</a:t>
            </a:r>
          </a:p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</a:t>
            </a:r>
            <a:endParaRPr lang="sl-SI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aobljeni pravokotnik 12"/>
          <p:cNvSpPr/>
          <p:nvPr/>
        </p:nvSpPr>
        <p:spPr>
          <a:xfrm>
            <a:off x="1537656" y="3249491"/>
            <a:ext cx="1648428" cy="792089"/>
          </a:xfrm>
          <a:prstGeom prst="roundRect">
            <a:avLst/>
          </a:prstGeom>
          <a:solidFill>
            <a:srgbClr val="BCD5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Operater</a:t>
            </a:r>
          </a:p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distribucijskega</a:t>
            </a:r>
          </a:p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</a:t>
            </a:r>
            <a:endParaRPr lang="sl-SI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aobljeni pravokotnik 13"/>
          <p:cNvSpPr/>
          <p:nvPr/>
        </p:nvSpPr>
        <p:spPr>
          <a:xfrm>
            <a:off x="1785805" y="4561420"/>
            <a:ext cx="1152129" cy="792089"/>
          </a:xfrm>
          <a:prstGeom prst="roundRect">
            <a:avLst/>
          </a:prstGeom>
          <a:solidFill>
            <a:srgbClr val="F9FFA7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Odjemalec</a:t>
            </a:r>
            <a:endParaRPr lang="sl-SI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aobljeni pravokotnik 14"/>
          <p:cNvSpPr/>
          <p:nvPr/>
        </p:nvSpPr>
        <p:spPr>
          <a:xfrm>
            <a:off x="4019621" y="2055939"/>
            <a:ext cx="2228332" cy="555334"/>
          </a:xfrm>
          <a:prstGeom prst="roundRect">
            <a:avLst/>
          </a:prstGeom>
          <a:solidFill>
            <a:srgbClr val="FFD65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Nabavni vir</a:t>
            </a:r>
          </a:p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zemeljskega plina</a:t>
            </a:r>
            <a:endParaRPr lang="sl-SI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aobljeni pravokotnik 15"/>
          <p:cNvSpPr/>
          <p:nvPr/>
        </p:nvSpPr>
        <p:spPr>
          <a:xfrm>
            <a:off x="4019621" y="3367868"/>
            <a:ext cx="2228332" cy="555334"/>
          </a:xfrm>
          <a:prstGeom prst="roundRect">
            <a:avLst/>
          </a:prstGeom>
          <a:solidFill>
            <a:srgbClr val="FFD65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Dobavitelj</a:t>
            </a:r>
          </a:p>
          <a:p>
            <a:pPr algn="ctr"/>
            <a:r>
              <a:rPr lang="sl-SI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sl-SI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emeljskega plina</a:t>
            </a:r>
            <a:endParaRPr lang="sl-SI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Slika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231" y="2671263"/>
            <a:ext cx="466725" cy="647700"/>
          </a:xfrm>
          <a:prstGeom prst="rect">
            <a:avLst/>
          </a:prstGeom>
        </p:spPr>
      </p:pic>
      <p:pic>
        <p:nvPicPr>
          <p:cNvPr id="18" name="Slika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248" y="1965039"/>
            <a:ext cx="895350" cy="2009775"/>
          </a:xfrm>
          <a:prstGeom prst="rect">
            <a:avLst/>
          </a:prstGeom>
        </p:spPr>
      </p:pic>
      <p:cxnSp>
        <p:nvCxnSpPr>
          <p:cNvPr id="23" name="Raven puščični povezovalnik 22"/>
          <p:cNvCxnSpPr/>
          <p:nvPr/>
        </p:nvCxnSpPr>
        <p:spPr>
          <a:xfrm>
            <a:off x="2339752" y="2729651"/>
            <a:ext cx="0" cy="5198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Raven puščični povezovalnik 24"/>
          <p:cNvCxnSpPr>
            <a:stCxn id="15" idx="1"/>
            <a:endCxn id="7" idx="3"/>
          </p:cNvCxnSpPr>
          <p:nvPr/>
        </p:nvCxnSpPr>
        <p:spPr>
          <a:xfrm flipH="1">
            <a:off x="3192533" y="2333606"/>
            <a:ext cx="827088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Raven puščični povezovalnik 28"/>
          <p:cNvCxnSpPr/>
          <p:nvPr/>
        </p:nvCxnSpPr>
        <p:spPr>
          <a:xfrm>
            <a:off x="2339752" y="4041580"/>
            <a:ext cx="0" cy="5198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Raven puščični povezovalnik 29"/>
          <p:cNvCxnSpPr/>
          <p:nvPr/>
        </p:nvCxnSpPr>
        <p:spPr>
          <a:xfrm>
            <a:off x="5263250" y="4869160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Raven puščični povezovalnik 31"/>
          <p:cNvCxnSpPr/>
          <p:nvPr/>
        </p:nvCxnSpPr>
        <p:spPr>
          <a:xfrm flipH="1">
            <a:off x="3192533" y="3734894"/>
            <a:ext cx="827088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Raven puščični povezovalnik 32"/>
          <p:cNvCxnSpPr/>
          <p:nvPr/>
        </p:nvCxnSpPr>
        <p:spPr>
          <a:xfrm>
            <a:off x="5263250" y="5085184"/>
            <a:ext cx="5641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6" name="Raven puščični povezovalnik 35"/>
          <p:cNvCxnSpPr/>
          <p:nvPr/>
        </p:nvCxnSpPr>
        <p:spPr>
          <a:xfrm flipV="1">
            <a:off x="5151219" y="2611273"/>
            <a:ext cx="0" cy="7565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Raven puščični povezovalnik 38"/>
          <p:cNvCxnSpPr/>
          <p:nvPr/>
        </p:nvCxnSpPr>
        <p:spPr>
          <a:xfrm flipV="1">
            <a:off x="2555776" y="4034646"/>
            <a:ext cx="0" cy="5267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Raven puščični povezovalnik 40"/>
          <p:cNvCxnSpPr/>
          <p:nvPr/>
        </p:nvCxnSpPr>
        <p:spPr>
          <a:xfrm flipV="1">
            <a:off x="2568377" y="2722717"/>
            <a:ext cx="0" cy="5267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3" name="Ukrivljen povezovalnik 62"/>
          <p:cNvCxnSpPr/>
          <p:nvPr/>
        </p:nvCxnSpPr>
        <p:spPr>
          <a:xfrm rot="10800000">
            <a:off x="3131842" y="2722717"/>
            <a:ext cx="885150" cy="80444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5" name="Ukrivljen povezovalnik 64"/>
          <p:cNvCxnSpPr>
            <a:endCxn id="16" idx="2"/>
          </p:cNvCxnSpPr>
          <p:nvPr/>
        </p:nvCxnSpPr>
        <p:spPr>
          <a:xfrm flipV="1">
            <a:off x="2937934" y="3923202"/>
            <a:ext cx="2195853" cy="1034262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9" name="Zaobljeni pravokotnik 68"/>
          <p:cNvSpPr/>
          <p:nvPr/>
        </p:nvSpPr>
        <p:spPr>
          <a:xfrm>
            <a:off x="623802" y="5413186"/>
            <a:ext cx="8124662" cy="555334"/>
          </a:xfrm>
          <a:prstGeom prst="roundRect">
            <a:avLst/>
          </a:prstGeom>
          <a:solidFill>
            <a:srgbClr val="FFD65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l-SI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Proizvodnja in dobava </a:t>
            </a:r>
            <a:r>
              <a:rPr lang="sl-SI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zemeljskega plina – tržna dejavnost – prosta izbira</a:t>
            </a:r>
            <a:endParaRPr lang="sl-SI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Zaobljeni pravokotnik 69"/>
          <p:cNvSpPr/>
          <p:nvPr/>
        </p:nvSpPr>
        <p:spPr>
          <a:xfrm>
            <a:off x="1507301" y="6020132"/>
            <a:ext cx="6397712" cy="555230"/>
          </a:xfrm>
          <a:prstGeom prst="roundRect">
            <a:avLst/>
          </a:prstGeom>
          <a:solidFill>
            <a:srgbClr val="BCD5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2000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Operater – regulirana dejavnost</a:t>
            </a:r>
          </a:p>
        </p:txBody>
      </p:sp>
    </p:spTree>
    <p:extLst>
      <p:ext uri="{BB962C8B-B14F-4D97-AF65-F5344CB8AC3E}">
        <p14:creationId xmlns:p14="http://schemas.microsoft.com/office/powerpoint/2010/main" val="349543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3" grpId="0" animBg="1"/>
      <p:bldP spid="14" grpId="0" animBg="1"/>
      <p:bldP spid="15" grpId="0" animBg="1"/>
      <p:bldP spid="16" grpId="0" animBg="1"/>
      <p:bldP spid="69" grpId="0" animBg="1"/>
      <p:bldP spid="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2000" t="-1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Namen uporabe zemeljskega plina na distribuciji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899592" y="1614219"/>
            <a:ext cx="7776864" cy="5730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Ogrevanje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Priprava sanitarne vode 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Kuha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Tehnologija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Proizvodnja električne energije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Hlajenje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Pogon </a:t>
            </a:r>
            <a:r>
              <a:rPr lang="sl-SI" altLang="sl-SI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vozil (CNG)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endParaRPr lang="sl-SI" altLang="sl-SI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pl-P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sl-SI" sz="2400" dirty="0" smtClean="0"/>
              <a:t>					</a:t>
            </a:r>
            <a:r>
              <a:rPr lang="sl-SI" dirty="0" smtClean="0"/>
              <a:t>polnilnica CNG v Mariboru		</a:t>
            </a:r>
            <a:r>
              <a:rPr lang="sl-SI" sz="2400" dirty="0" smtClean="0"/>
              <a:t>				</a:t>
            </a: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  <p:sp>
        <p:nvSpPr>
          <p:cNvPr id="12" name="Desni zaviti oklepaj 11"/>
          <p:cNvSpPr/>
          <p:nvPr/>
        </p:nvSpPr>
        <p:spPr>
          <a:xfrm>
            <a:off x="5326360" y="3050374"/>
            <a:ext cx="397768" cy="954690"/>
          </a:xfrm>
          <a:prstGeom prst="rightBrace">
            <a:avLst/>
          </a:prstGeom>
          <a:noFill/>
          <a:ln w="9525" cap="flat" cmpd="sng" algn="ctr">
            <a:solidFill>
              <a:srgbClr val="6AAB2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PoljeZBesedilom 12"/>
          <p:cNvSpPr txBox="1"/>
          <p:nvPr/>
        </p:nvSpPr>
        <p:spPr>
          <a:xfrm>
            <a:off x="5868144" y="33569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>
                <a:solidFill>
                  <a:srgbClr val="6AAB2B"/>
                </a:solidFill>
                <a:latin typeface="Tahoma"/>
                <a:cs typeface="Tahoma"/>
              </a:rPr>
              <a:t>Velik potencial</a:t>
            </a:r>
            <a:endParaRPr lang="sl-SI" b="1" dirty="0">
              <a:solidFill>
                <a:srgbClr val="6AAB2B"/>
              </a:solidFill>
              <a:latin typeface="Tahoma"/>
              <a:cs typeface="Tahoma"/>
            </a:endParaRPr>
          </a:p>
        </p:txBody>
      </p:sp>
      <p:pic>
        <p:nvPicPr>
          <p:cNvPr id="14" name="Picture 2" descr="http://www.zemeljski-plin.si/img/w798-h300-c798x300/upload/gallery/15/spt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270" y="4293096"/>
            <a:ext cx="4022367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www.zemeljski-plin.si/img/w798-h300-c798x300/upload/gallery/14/cn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93104"/>
            <a:ext cx="3800475" cy="150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5244" y="4116218"/>
            <a:ext cx="2731245" cy="2054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245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3802" y="1045185"/>
            <a:ext cx="7908638" cy="360040"/>
          </a:xfrm>
        </p:spPr>
        <p:txBody>
          <a:bodyPr/>
          <a:lstStyle/>
          <a:p>
            <a:r>
              <a:rPr lang="sl-SI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Značilnosti in organizacija distribucije</a:t>
            </a:r>
            <a:endParaRPr lang="sl-SI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48" y="15280"/>
            <a:ext cx="842223" cy="798438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899592" y="1614219"/>
            <a:ext cx="7776864" cy="4844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Nizko (100 </a:t>
            </a:r>
            <a:r>
              <a:rPr lang="sl-SI" altLang="sl-SI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mbar</a:t>
            </a:r>
            <a:r>
              <a:rPr lang="sl-SI" altLang="sl-S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ali srednjetlačno omrežje (do 4 bar)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Za izvajanje odgovoren operater distribucijskega sistema (ODS)</a:t>
            </a: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Organizirana je lahko v obliki: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Javnega podjetja ustanovljenega s strani lokalne skupnosti,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zasebnega podjetja, ki ima z lokalno skupnostjo sklenjeno koncesijsko pogodbo, ali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javno-zasebnega partnerskega </a:t>
            </a:r>
            <a:r>
              <a:rPr 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podjetja.</a:t>
            </a:r>
            <a:endParaRPr lang="sl-SI" altLang="sl-SI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Glavne naloge operaterjev: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dirty="0" smtClean="0"/>
              <a:t>distribucija </a:t>
            </a:r>
            <a:r>
              <a:rPr lang="sl-SI" dirty="0"/>
              <a:t>zemeljskega </a:t>
            </a:r>
            <a:r>
              <a:rPr lang="sl-SI" dirty="0" smtClean="0"/>
              <a:t>plina,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dirty="0"/>
              <a:t>obratovanje, vzdrževanje in razvoj distribucijskega </a:t>
            </a:r>
            <a:r>
              <a:rPr lang="sl-SI" dirty="0" smtClean="0"/>
              <a:t>omrežja,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dirty="0"/>
              <a:t>zagotavljanje dolgoročne zmogljivosti </a:t>
            </a:r>
            <a:r>
              <a:rPr lang="sl-SI" dirty="0" smtClean="0"/>
              <a:t>omrežja,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dirty="0" smtClean="0"/>
              <a:t>zagotavljanje 24 urne dežurne službe,</a:t>
            </a:r>
          </a:p>
          <a:p>
            <a:pPr marL="1200150" lvl="2" indent="-285750">
              <a:lnSpc>
                <a:spcPct val="120000"/>
              </a:lnSpc>
              <a:buClr>
                <a:srgbClr val="6AAB2B"/>
              </a:buClr>
              <a:buFont typeface="Arial" panose="020B0604020202020204" pitchFamily="34" charset="0"/>
              <a:buChar char="•"/>
            </a:pPr>
            <a:r>
              <a:rPr lang="sl-SI" altLang="sl-SI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enakopravno obravnavanje ostalih udeležencev trga.</a:t>
            </a:r>
          </a:p>
          <a:p>
            <a:pPr eaLnBrk="1" hangingPunct="1">
              <a:lnSpc>
                <a:spcPct val="80000"/>
              </a:lnSpc>
              <a:defRPr/>
            </a:pPr>
            <a:endParaRPr lang="sl-SI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100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                                       </a:t>
            </a:r>
            <a:endParaRPr lang="sl-SI" sz="24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952" y="2204864"/>
            <a:ext cx="1091279" cy="2895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688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z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4655</TotalTime>
  <Words>842</Words>
  <Application>Microsoft Office PowerPoint</Application>
  <PresentationFormat>Diaprojekcija na zaslonu (4:3)</PresentationFormat>
  <Paragraphs>318</Paragraphs>
  <Slides>23</Slides>
  <Notes>23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23</vt:i4>
      </vt:variant>
    </vt:vector>
  </HeadingPairs>
  <TitlesOfParts>
    <vt:vector size="28" baseType="lpstr">
      <vt:lpstr>Arial</vt:lpstr>
      <vt:lpstr>Calibri</vt:lpstr>
      <vt:lpstr>Tahoma</vt:lpstr>
      <vt:lpstr>Wingdings</vt:lpstr>
      <vt:lpstr>Tema di Office</vt:lpstr>
      <vt:lpstr>Upravljanje s plinom </vt:lpstr>
      <vt:lpstr>Zemeljski plin</vt:lpstr>
      <vt:lpstr>Zemeljski plin                             utekočinjeni naftni plin   </vt:lpstr>
      <vt:lpstr>Zakonodaja   </vt:lpstr>
      <vt:lpstr>Transport zemeljskega plina preko plinovodnega omrežja   </vt:lpstr>
      <vt:lpstr>Transport zemeljskega plina preko plinovodnega omrežja   </vt:lpstr>
      <vt:lpstr>Udeleženci na trgu z zemeljskim plinom</vt:lpstr>
      <vt:lpstr>Namen uporabe zemeljskega plina na distribuciji</vt:lpstr>
      <vt:lpstr>Značilnosti in organizacija distribucije</vt:lpstr>
      <vt:lpstr>Koraki do uporabe zemeljskega plina</vt:lpstr>
      <vt:lpstr>Obrazložitev računa</vt:lpstr>
      <vt:lpstr>Obrazložitev računa</vt:lpstr>
      <vt:lpstr>Obrazložitev računa</vt:lpstr>
      <vt:lpstr>Obrazložitev računa</vt:lpstr>
      <vt:lpstr>Obrazložitev računa</vt:lpstr>
      <vt:lpstr>Način izstavljanja računov</vt:lpstr>
      <vt:lpstr>Način pretvorbe v kWh</vt:lpstr>
      <vt:lpstr>Način pretvorbe v kWh</vt:lpstr>
      <vt:lpstr>Plinarna Maribor kot operater distribucijskega sistema</vt:lpstr>
      <vt:lpstr>Plinarna Maribor kot operater distribucijskega sistema</vt:lpstr>
      <vt:lpstr>www.plinarna-maribor.si</vt:lpstr>
      <vt:lpstr>WEB servis http://uporabnik.plinarna-maribor.si/Default.aspx</vt:lpstr>
      <vt:lpstr>HVALA ZA POZORNOST Andrej Grapulin, Plinarna Maribor d.o.o. andrej.grapulin@plinarna-maribor.si </vt:lpstr>
    </vt:vector>
  </TitlesOfParts>
  <Company>KREATTIVA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Aljaz Stoka</dc:creator>
  <cp:lastModifiedBy>Andrej Grapulin</cp:lastModifiedBy>
  <cp:revision>386</cp:revision>
  <dcterms:created xsi:type="dcterms:W3CDTF">2011-12-08T14:56:58Z</dcterms:created>
  <dcterms:modified xsi:type="dcterms:W3CDTF">2017-05-08T11:02:29Z</dcterms:modified>
</cp:coreProperties>
</file>