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3" r:id="rId4"/>
    <p:sldId id="274" r:id="rId5"/>
    <p:sldId id="277" r:id="rId6"/>
    <p:sldId id="276" r:id="rId7"/>
    <p:sldId id="281" r:id="rId8"/>
    <p:sldId id="282" r:id="rId9"/>
    <p:sldId id="283" r:id="rId10"/>
    <p:sldId id="278" r:id="rId11"/>
    <p:sldId id="286" r:id="rId12"/>
    <p:sldId id="287" r:id="rId13"/>
    <p:sldId id="288" r:id="rId14"/>
    <p:sldId id="289" r:id="rId15"/>
    <p:sldId id="279" r:id="rId16"/>
    <p:sldId id="284" r:id="rId17"/>
    <p:sldId id="285" r:id="rId18"/>
    <p:sldId id="280" r:id="rId19"/>
    <p:sldId id="290" r:id="rId20"/>
    <p:sldId id="266" r:id="rId21"/>
  </p:sldIdLst>
  <p:sldSz cx="9144000" cy="6858000" type="screen4x3"/>
  <p:notesSz cx="9874250" cy="679767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72" autoAdjust="0"/>
    <p:restoredTop sz="94629" autoAdjust="0"/>
  </p:normalViewPr>
  <p:slideViewPr>
    <p:cSldViewPr>
      <p:cViewPr varScale="1">
        <p:scale>
          <a:sx n="68" d="100"/>
          <a:sy n="68" d="100"/>
        </p:scale>
        <p:origin x="9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122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5593125" y="0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C04C9-E673-4BB3-A4DE-204434AD0222}" type="datetimeFigureOut">
              <a:rPr lang="sl-SI" smtClean="0"/>
              <a:t>11.5.2015</a:t>
            </a:fld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593125" y="6456612"/>
            <a:ext cx="427884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C0962-ED9A-4A47-B1C1-7AF28C4EB247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64817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5592764" y="1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272B1-61BB-4E6C-8C44-33A71ADF1C36}" type="datetimeFigureOut">
              <a:rPr lang="sl-SI" smtClean="0"/>
              <a:t>11.5.2015</a:t>
            </a:fld>
            <a:endParaRPr lang="sl-SI" dirty="0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dirty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987426" y="3228976"/>
            <a:ext cx="7899400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592764" y="6456364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087FE-D1F3-4BA4-8FDF-5D84A7B5D573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872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37465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86078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24404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60892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365289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17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2765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18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20391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19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21526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20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06018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07034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58755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4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87911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50429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48098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7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70253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8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989259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087FE-D1F3-4BA4-8FDF-5D84A7B5D573}" type="slidenum">
              <a:rPr lang="sl-SI" smtClean="0"/>
              <a:t>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8802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8" name="Slika 4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  <p:pic>
        <p:nvPicPr>
          <p:cNvPr id="1026" name="Picture 2" descr="http://www.um.si/CGP/FERI/Documents/40/logo-um-feri-40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948" y="103907"/>
            <a:ext cx="3022104" cy="177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03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Slika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2050" name="Picture 2" descr="http://www.um.si/CGP/FERI/Documents/40/logo-um-feri-40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770"/>
          <a:stretch/>
        </p:blipFill>
        <p:spPr bwMode="auto">
          <a:xfrm>
            <a:off x="479723" y="6208582"/>
            <a:ext cx="1512168" cy="60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70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318163" y="3244334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080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pic>
        <p:nvPicPr>
          <p:cNvPr id="11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13" name="Rectangle 12"/>
          <p:cNvSpPr/>
          <p:nvPr/>
        </p:nvSpPr>
        <p:spPr>
          <a:xfrm>
            <a:off x="3672000" y="6326666"/>
            <a:ext cx="1800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 smtClean="0">
                <a:solidFill>
                  <a:schemeClr val="accent5">
                    <a:lumMod val="50000"/>
                  </a:schemeClr>
                </a:solidFill>
              </a:rPr>
              <a:t>Laboratorij za energetiko</a:t>
            </a:r>
            <a:endParaRPr lang="sl-SI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19015"/>
            <a:ext cx="8424936" cy="1830065"/>
          </a:xfrm>
        </p:spPr>
        <p:txBody>
          <a:bodyPr>
            <a:noAutofit/>
          </a:bodyPr>
          <a:lstStyle/>
          <a:p>
            <a:r>
              <a:rPr lang="sl-SI" sz="3600" b="1" cap="all" dirty="0"/>
              <a:t>vpliv dodatne inštalacije </a:t>
            </a:r>
            <a:r>
              <a:rPr lang="sl-SI" sz="3600" b="1" cap="all" dirty="0" smtClean="0"/>
              <a:t>PV sistemov </a:t>
            </a:r>
            <a:r>
              <a:rPr lang="sl-SI" sz="3600" b="1" cap="all" dirty="0"/>
              <a:t>na prihranke energije v delu mariborskega </a:t>
            </a:r>
            <a:r>
              <a:rPr lang="sl-SI" sz="3600" b="1" cap="all" dirty="0" smtClean="0"/>
              <a:t>SN omrežja</a:t>
            </a:r>
            <a:endParaRPr lang="sl-SI" sz="3600" b="1" cap="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2088232"/>
          </a:xfrm>
        </p:spPr>
        <p:txBody>
          <a:bodyPr>
            <a:normAutofit fontScale="92500" lnSpcReduction="10000"/>
          </a:bodyPr>
          <a:lstStyle/>
          <a:p>
            <a:endParaRPr lang="sl-SI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sl-SI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Nevena Srećković, Gorazd Štumberger</a:t>
            </a:r>
            <a:endParaRPr lang="sl-SI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sl-SI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sl-SI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Maribor, maj 2015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8751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l-SI" b="1" dirty="0" smtClean="0">
                <a:solidFill>
                  <a:srgbClr val="C00000"/>
                </a:solidFill>
              </a:rPr>
              <a:t>Letni prihranki energije</a:t>
            </a:r>
          </a:p>
          <a:p>
            <a:pPr marL="1200150" lvl="1" indent="-457200" algn="just">
              <a:buFont typeface="Wingdings" panose="05000000000000000000" pitchFamily="2" charset="2"/>
              <a:buChar char="§"/>
            </a:pPr>
            <a:r>
              <a:rPr lang="sl-SI" dirty="0" smtClean="0">
                <a:solidFill>
                  <a:schemeClr val="accent1">
                    <a:lumMod val="75000"/>
                  </a:schemeClr>
                </a:solidFill>
              </a:rPr>
              <a:t>Na račun zmanjšanja prenosnih izgub, zaradi priključitve dodatnih proizvodnih enot</a:t>
            </a:r>
          </a:p>
          <a:p>
            <a:pPr marL="1200150" lvl="1" indent="-457200" algn="just">
              <a:buFont typeface="Wingdings" panose="05000000000000000000" pitchFamily="2" charset="2"/>
              <a:buChar char="§"/>
            </a:pPr>
            <a:r>
              <a:rPr lang="sl-SI" dirty="0" smtClean="0">
                <a:solidFill>
                  <a:schemeClr val="accent1">
                    <a:lumMod val="75000"/>
                  </a:schemeClr>
                </a:solidFill>
              </a:rPr>
              <a:t>Generacija delovne moči </a:t>
            </a:r>
          </a:p>
          <a:p>
            <a:pPr marL="1200150" lvl="1" indent="-457200" algn="just">
              <a:buFont typeface="Wingdings" panose="05000000000000000000" pitchFamily="2" charset="2"/>
              <a:buChar char="§"/>
            </a:pPr>
            <a:r>
              <a:rPr lang="sl-SI" dirty="0" smtClean="0">
                <a:solidFill>
                  <a:schemeClr val="accent1">
                    <a:lumMod val="75000"/>
                  </a:schemeClr>
                </a:solidFill>
              </a:rPr>
              <a:t>Različne generacije jalove moči</a:t>
            </a:r>
            <a:r>
              <a:rPr lang="sl-SI" sz="3200" dirty="0" smtClean="0">
                <a:ea typeface="Cambria Math" panose="02040503050406030204" pitchFamily="18" charset="0"/>
              </a:rPr>
              <a:t>	</a:t>
            </a:r>
            <a:r>
              <a:rPr lang="sr-Latn-RS" sz="2800" dirty="0" smtClean="0">
                <a:ea typeface="Cambria Math" panose="02040503050406030204" pitchFamily="18" charset="0"/>
              </a:rPr>
              <a:t>			</a:t>
            </a:r>
            <a:endParaRPr lang="sr-Latn-RS" sz="2800" dirty="0"/>
          </a:p>
          <a:p>
            <a:pPr algn="just"/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Ovrednotenje prihrankov izgub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49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l-SI" dirty="0" smtClean="0"/>
              <a:t>Podatki porabe: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2"/>
                </a:solidFill>
              </a:rPr>
              <a:t>Nadomestni obremenitveni diagrami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2"/>
                </a:solidFill>
              </a:rPr>
              <a:t>Povprečni delovnik in vikend – za vsaki mesec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l-SI" sz="3200" dirty="0" smtClean="0">
                <a:ea typeface="Cambria Math" panose="02040503050406030204" pitchFamily="18" charset="0"/>
              </a:rPr>
              <a:t>Podatki dodatne proizvodnje: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2"/>
                </a:solidFill>
                <a:ea typeface="Cambria Math" panose="02040503050406030204" pitchFamily="18" charset="0"/>
              </a:rPr>
              <a:t>Povprečje 10 letnega zajemanja vrednosti sončnega obsevanja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400" dirty="0" smtClean="0">
                <a:solidFill>
                  <a:schemeClr val="tx2"/>
                </a:solidFill>
                <a:ea typeface="Cambria Math" panose="02040503050406030204" pitchFamily="18" charset="0"/>
              </a:rPr>
              <a:t>Povprečni profili proizvodnje, katere bi bilo možno doseči z </a:t>
            </a:r>
            <a:r>
              <a:rPr lang="sl-SI" sz="2400" dirty="0" err="1" smtClean="0">
                <a:solidFill>
                  <a:schemeClr val="tx2"/>
                </a:solidFill>
                <a:ea typeface="Cambria Math" panose="02040503050406030204" pitchFamily="18" charset="0"/>
              </a:rPr>
              <a:t>monokristalnimi</a:t>
            </a:r>
            <a:r>
              <a:rPr lang="sl-SI" sz="2400" dirty="0" smtClean="0">
                <a:solidFill>
                  <a:schemeClr val="tx2"/>
                </a:solidFill>
                <a:ea typeface="Cambria Math" panose="02040503050406030204" pitchFamily="18" charset="0"/>
              </a:rPr>
              <a:t> sončnimi moduli	</a:t>
            </a:r>
            <a:r>
              <a:rPr lang="sl-SI" sz="2400" dirty="0" smtClean="0">
                <a:ea typeface="Cambria Math" panose="02040503050406030204" pitchFamily="18" charset="0"/>
              </a:rPr>
              <a:t>	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l-SI" dirty="0" smtClean="0">
                <a:ea typeface="Cambria Math" panose="02040503050406030204" pitchFamily="18" charset="0"/>
              </a:rPr>
              <a:t>Za vsak mesec (delovnik in vikend) – 24 časovno diskretnih izračunov pretokov energije</a:t>
            </a:r>
            <a:endParaRPr lang="sl-SI" dirty="0" smtClean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Postopek izračuna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11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>
                <a:solidFill>
                  <a:schemeClr val="tx2"/>
                </a:solidFill>
              </a:rPr>
              <a:t>Izračun prenosnih izgub (</a:t>
            </a:r>
            <a:r>
              <a:rPr lang="sl-SI" i="1" dirty="0" smtClean="0">
                <a:solidFill>
                  <a:schemeClr val="tx2"/>
                </a:solidFill>
              </a:rPr>
              <a:t>P</a:t>
            </a:r>
            <a:r>
              <a:rPr lang="sl-SI" baseline="-25000" dirty="0" smtClean="0">
                <a:solidFill>
                  <a:schemeClr val="tx2"/>
                </a:solidFill>
              </a:rPr>
              <a:t>izg</a:t>
            </a:r>
            <a:r>
              <a:rPr lang="sl-SI" dirty="0" smtClean="0">
                <a:solidFill>
                  <a:schemeClr val="tx2"/>
                </a:solidFill>
              </a:rPr>
              <a:t>) za vsako uro povprečnega delovnika in vikenda, za vsaki mesec</a:t>
            </a:r>
            <a:endParaRPr lang="sl-SI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278" y="1916832"/>
            <a:ext cx="10746555" cy="450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9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>
                <a:solidFill>
                  <a:schemeClr val="tx2"/>
                </a:solidFill>
              </a:rPr>
              <a:t>Izračun prenosnih izgub (</a:t>
            </a:r>
            <a:r>
              <a:rPr lang="sl-SI" i="1" dirty="0">
                <a:solidFill>
                  <a:schemeClr val="tx2"/>
                </a:solidFill>
              </a:rPr>
              <a:t>P</a:t>
            </a:r>
            <a:r>
              <a:rPr lang="sl-SI" baseline="-25000" dirty="0">
                <a:solidFill>
                  <a:schemeClr val="tx2"/>
                </a:solidFill>
              </a:rPr>
              <a:t>izg</a:t>
            </a:r>
            <a:r>
              <a:rPr lang="sl-SI" dirty="0" smtClean="0">
                <a:solidFill>
                  <a:schemeClr val="tx2"/>
                </a:solidFill>
              </a:rPr>
              <a:t>) za </a:t>
            </a:r>
            <a:r>
              <a:rPr lang="sl-SI" dirty="0">
                <a:solidFill>
                  <a:schemeClr val="tx2"/>
                </a:solidFill>
              </a:rPr>
              <a:t>vsako uro povprečnega delovnika in vikenda, za vsaki mesec</a:t>
            </a:r>
            <a:endParaRPr lang="sl-SI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6592" y="1340768"/>
            <a:ext cx="10260940" cy="526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>
                <a:solidFill>
                  <a:schemeClr val="tx2"/>
                </a:solidFill>
              </a:rPr>
              <a:t>Določitev dnevnih </a:t>
            </a:r>
            <a:r>
              <a:rPr lang="sl-SI" dirty="0" smtClean="0">
                <a:solidFill>
                  <a:schemeClr val="tx2"/>
                </a:solidFill>
              </a:rPr>
              <a:t>izgub energije </a:t>
            </a:r>
            <a:r>
              <a:rPr lang="sl-SI" dirty="0" smtClean="0">
                <a:solidFill>
                  <a:schemeClr val="tx2"/>
                </a:solidFill>
              </a:rPr>
              <a:t>za delovnik in vikend, za vsaki mesec</a:t>
            </a:r>
            <a:endParaRPr lang="sl-SI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28600" y="1201877"/>
            <a:ext cx="10801200" cy="53226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4653136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i="1" dirty="0" smtClean="0"/>
              <a:t>W</a:t>
            </a:r>
            <a:r>
              <a:rPr lang="sl-SI" sz="3200" baseline="-25000" dirty="0" smtClean="0"/>
              <a:t>izg</a:t>
            </a:r>
            <a:endParaRPr lang="sl-SI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159855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t="5340" r="8824"/>
          <a:stretch/>
        </p:blipFill>
        <p:spPr bwMode="auto">
          <a:xfrm>
            <a:off x="107504" y="0"/>
            <a:ext cx="6624736" cy="63367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02388" y="2060848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400" b="1" dirty="0" smtClean="0">
                <a:solidFill>
                  <a:schemeClr val="accent1">
                    <a:lumMod val="75000"/>
                  </a:schemeClr>
                </a:solidFill>
              </a:rPr>
              <a:t>RTP Koroška Vrata</a:t>
            </a:r>
            <a:endParaRPr lang="sl-SI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0360" y="3068960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000" dirty="0" smtClean="0"/>
              <a:t>Dnevni prihranki energije za povprečni delovnik vsakega meseca</a:t>
            </a:r>
          </a:p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280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sr-Latn-RS" sz="2800" dirty="0"/>
          </a:p>
          <a:p>
            <a:pPr algn="just"/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>
                <a:solidFill>
                  <a:schemeClr val="tx2"/>
                </a:solidFill>
              </a:rPr>
              <a:t>Koroška Vrata: Letni prihranki energije</a:t>
            </a:r>
            <a:endParaRPr lang="sl-SI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4658639"/>
                  </p:ext>
                </p:extLst>
              </p:nvPr>
            </p:nvGraphicFramePr>
            <p:xfrm>
              <a:off x="179512" y="1594645"/>
              <a:ext cx="8712968" cy="345903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4176"/>
                    <a:gridCol w="1602664"/>
                    <a:gridCol w="1997736"/>
                    <a:gridCol w="1785042"/>
                    <a:gridCol w="1743350"/>
                  </a:tblGrid>
                  <a:tr h="62293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𝐠𝐞𝐧</m:t>
                                    </m:r>
                                  </m:sub>
                                </m:sSub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𝐠𝐞𝐧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Scenarij 1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Scenarij 2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Letni prihranki izgub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63535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izg</m:t>
                                    </m:r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dej</m:t>
                                    </m:r>
                                  </m:sub>
                                </m:sSub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MWh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izg</m:t>
                                  </m:r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dodPV</m:t>
                                  </m:r>
                                </m:sub>
                              </m:sSub>
                            </m:oMath>
                          </a14:m>
                          <a:r>
                            <a:rPr lang="sl-SI" sz="18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MWh</m:t>
                                  </m:r>
                                </m:e>
                              </m:d>
                            </m:oMath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sl-SI" sz="1800">
                                  <a:effectLst/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izg</m:t>
                                  </m:r>
                                </m:sub>
                              </m:sSub>
                            </m:oMath>
                          </a14:m>
                          <a:r>
                            <a:rPr lang="sl-SI" sz="18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MWh</m:t>
                                  </m:r>
                                </m:e>
                              </m:d>
                            </m:oMath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[%]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17,90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17,15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0,75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4,17</m:t>
                                </m:r>
                              </m:oMath>
                            </m:oMathPara>
                          </a14:m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𝟐𝟓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17,12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0,78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4,35</m:t>
                                </m:r>
                              </m:oMath>
                            </m:oMathPara>
                          </a14:m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𝟓𝟎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17,09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0,80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4,49</m:t>
                                </m:r>
                              </m:oMath>
                            </m:oMathPara>
                          </a14:m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𝟕𝟓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17,07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>
                                    <a:effectLst/>
                                    <a:latin typeface="Cambria Math" panose="02040503050406030204" pitchFamily="18" charset="0"/>
                                  </a:rPr>
                                  <m:t>0,82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2000" smtClean="0">
                                    <a:solidFill>
                                      <a:srgbClr val="FF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4,60</m:t>
                                </m:r>
                              </m:oMath>
                            </m:oMathPara>
                          </a14:m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4658639"/>
                  </p:ext>
                </p:extLst>
              </p:nvPr>
            </p:nvGraphicFramePr>
            <p:xfrm>
              <a:off x="179512" y="1594645"/>
              <a:ext cx="8712968" cy="345903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4176"/>
                    <a:gridCol w="1602664"/>
                    <a:gridCol w="1997736"/>
                    <a:gridCol w="1785042"/>
                    <a:gridCol w="1743350"/>
                  </a:tblGrid>
                  <a:tr h="622939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980" r="-451538" b="-4598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Scenarij 1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Scenarij 2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Letni prihranki izgub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635352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98095" r="-451538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99240" t="-98095" r="-346388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9756" t="-98095" r="-177744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90785" t="-98095" r="-98976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[%]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231111" r="-451538" b="-3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99240" t="-231111" r="-346388" b="-3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9756" t="-231111" r="-177744" b="-3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90785" t="-231111" r="-98976" b="-30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400350" t="-231111" r="-1399" b="-304444"/>
                          </a:stretch>
                        </a:blipFill>
                      </a:tcPr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327473" r="-451538" b="-20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9756" t="-327473" r="-177744" b="-20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90785" t="-327473" r="-98976" b="-201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400350" t="-327473" r="-1399" b="-201099"/>
                          </a:stretch>
                        </a:blipFill>
                      </a:tcPr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432222" r="-451538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9756" t="-432222" r="-177744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90785" t="-432222" r="-98976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400350" t="-432222" r="-1399" b="-103333"/>
                          </a:stretch>
                        </a:blipFill>
                      </a:tcPr>
                    </a:tc>
                  </a:tr>
                  <a:tr h="550187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526374" r="-451538" b="-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17,90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9756" t="-526374" r="-177744" b="-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290785" t="-526374" r="-98976" b="-21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400350" t="-526374" r="-1399" b="-219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755576" y="5229200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/>
              <a:t>Scenarij 1 – obstoječe stanje v omrežju</a:t>
            </a:r>
            <a:endParaRPr lang="sl-SI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57868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/>
              <a:t>Scenarij 2– upoštevanje dodatnih proizvodnih enot</a:t>
            </a:r>
            <a:endParaRPr lang="sl-SI" sz="2000" dirty="0"/>
          </a:p>
        </p:txBody>
      </p:sp>
      <p:sp>
        <p:nvSpPr>
          <p:cNvPr id="7" name="Rectangle 6"/>
          <p:cNvSpPr/>
          <p:nvPr/>
        </p:nvSpPr>
        <p:spPr>
          <a:xfrm>
            <a:off x="179512" y="2852936"/>
            <a:ext cx="8640960" cy="504056"/>
          </a:xfrm>
          <a:prstGeom prst="rect">
            <a:avLst/>
          </a:prstGeom>
          <a:solidFill>
            <a:schemeClr val="accent6">
              <a:lumMod val="75000"/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0727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sr-Latn-RS" sz="2800" dirty="0"/>
          </a:p>
          <a:p>
            <a:pPr algn="just"/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chemeClr val="tx2"/>
                </a:solidFill>
              </a:rPr>
              <a:t>Melje: Letni prihranki energije</a:t>
            </a:r>
            <a:endParaRPr lang="sl-SI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827847"/>
                  </p:ext>
                </p:extLst>
              </p:nvPr>
            </p:nvGraphicFramePr>
            <p:xfrm>
              <a:off x="323528" y="1372888"/>
              <a:ext cx="8640961" cy="410445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4176"/>
                    <a:gridCol w="1576328"/>
                    <a:gridCol w="2024072"/>
                    <a:gridCol w="1727442"/>
                    <a:gridCol w="1728943"/>
                  </a:tblGrid>
                  <a:tr h="72722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𝐠𝐞𝐧</m:t>
                                    </m:r>
                                  </m:sub>
                                </m:sSub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  <m:sub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𝐠𝐞𝐧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Scenarij 1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Scenarij 2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Letni prihranki izgub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izg</m:t>
                                    </m:r>
                                    <m: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_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dej</m:t>
                                    </m:r>
                                  </m:sub>
                                </m:sSub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sl-SI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l-SI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MWh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izg</m:t>
                                  </m:r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dodPV</m:t>
                                  </m:r>
                                </m:sub>
                              </m:sSub>
                            </m:oMath>
                          </a14:m>
                          <a:r>
                            <a:rPr lang="sl-SI" sz="18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MWh</m:t>
                                  </m:r>
                                </m:e>
                              </m:d>
                            </m:oMath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sl-SI" sz="1800">
                                  <a:effectLst/>
                                  <a:latin typeface="Cambria Math" panose="02040503050406030204" pitchFamily="18" charset="0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izg</m:t>
                                  </m:r>
                                </m:sub>
                              </m:sSub>
                            </m:oMath>
                          </a14:m>
                          <a:r>
                            <a:rPr lang="sl-SI" sz="18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sl-SI" sz="18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sl-SI" sz="1800">
                                      <a:effectLst/>
                                      <a:latin typeface="Cambria Math" panose="02040503050406030204" pitchFamily="18" charset="0"/>
                                    </a:rPr>
                                    <m:t>MWh</m:t>
                                  </m:r>
                                </m:e>
                              </m:d>
                            </m:oMath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[%]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26,11</m:t>
                                </m:r>
                              </m:oMath>
                            </m:oMathPara>
                          </a14:m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25,47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0,64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2,43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𝟐𝟓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25,44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0,66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2,53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𝟓𝟎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25,43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0,68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2,59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𝟕𝟓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l-SI" sz="1800">
                                    <a:effectLst/>
                                    <a:latin typeface="Cambria Math" panose="02040503050406030204" pitchFamily="18" charset="0"/>
                                  </a:rPr>
                                  <m:t>25,42</m:t>
                                </m:r>
                              </m:oMath>
                            </m:oMathPara>
                          </a14:m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0,69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2,63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827847"/>
                  </p:ext>
                </p:extLst>
              </p:nvPr>
            </p:nvGraphicFramePr>
            <p:xfrm>
              <a:off x="323528" y="1372888"/>
              <a:ext cx="8640961" cy="410445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84176"/>
                    <a:gridCol w="1576328"/>
                    <a:gridCol w="2024072"/>
                    <a:gridCol w="1727442"/>
                    <a:gridCol w="1728943"/>
                  </a:tblGrid>
                  <a:tr h="727229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840" r="-446923" b="-4680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Scenarij 1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Scenarij 2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Letni prihranki izgub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108108" r="-446923" b="-4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00772" t="-108108" r="-348649" b="-4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6627" t="-108108" r="-171988" b="-4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01060" t="-108108" r="-101767" b="-4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[%]</a:t>
                          </a:r>
                          <a:endParaRPr lang="sl-SI" sz="200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208108" r="-446923" b="-3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00772" t="-208108" r="-348649" b="-3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6627" t="-208108" r="-171988" b="-3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01060" t="-208108" r="-101767" b="-3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2,43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308108" r="-446923" b="-2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6627" t="-308108" r="-171988" b="-2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effectLst/>
                            </a:rPr>
                            <a:t>0,66</a:t>
                          </a:r>
                          <a:endParaRPr lang="sl-SI" sz="20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2,53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408108" r="-446923" b="-1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6627" t="-408108" r="-171988" b="-10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0,68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2,59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675446"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385" t="-508108" r="-446923" b="-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26,11</a:t>
                          </a:r>
                          <a:endParaRPr lang="sl-SI" sz="1800" dirty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sl-SI"/>
                        </a:p>
                      </a:txBody>
                      <a:tcPr marL="68580" marR="68580" marT="0" marB="0" anchor="ctr">
                        <a:blipFill rotWithShape="0">
                          <a:blip r:embed="rId3"/>
                          <a:stretch>
                            <a:fillRect l="-156627" t="-508108" r="-171988" b="-18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>
                              <a:effectLst/>
                            </a:rPr>
                            <a:t>0,69</a:t>
                          </a:r>
                          <a:endParaRPr lang="sl-SI" sz="20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ts val="15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sl-SI" sz="1800" dirty="0">
                              <a:solidFill>
                                <a:srgbClr val="FF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2,63</a:t>
                          </a:r>
                          <a:endParaRPr lang="sl-SI" sz="2000" dirty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827584" y="5568628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/>
              <a:t>Scenarij 1 – obstoječe stanje v omrežju</a:t>
            </a:r>
            <a:endParaRPr lang="sl-SI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5918116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dirty="0" smtClean="0"/>
              <a:t>Scenarij 2– upoštevanje dodatnih proizvodnih enot</a:t>
            </a:r>
            <a:endParaRPr lang="sl-SI" sz="2000" dirty="0"/>
          </a:p>
        </p:txBody>
      </p:sp>
      <p:sp>
        <p:nvSpPr>
          <p:cNvPr id="8" name="Rectangle 7"/>
          <p:cNvSpPr/>
          <p:nvPr/>
        </p:nvSpPr>
        <p:spPr>
          <a:xfrm>
            <a:off x="323528" y="2828331"/>
            <a:ext cx="8640960" cy="504056"/>
          </a:xfrm>
          <a:prstGeom prst="rect">
            <a:avLst/>
          </a:prstGeom>
          <a:solidFill>
            <a:schemeClr val="accent6">
              <a:lumMod val="75000"/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6525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Ovrednoten vpliv generacije delovne in jalove moči dodatnih proizvodnih enot</a:t>
                </a:r>
              </a:p>
              <a:p>
                <a:pPr algn="just"/>
                <a:endParaRPr lang="sr-Latn-RS" sz="28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Najbolj optimalne lokacije dodatnih PV enot izbrane glede na podatke sončnega obsevanja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r-Latn-RS" sz="28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r-Latn-RS" sz="2800" dirty="0" smtClean="0"/>
                  <a:t>Letni prihranki energije v: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 smtClean="0">
                    <a:solidFill>
                      <a:schemeClr val="tx2"/>
                    </a:solidFill>
                  </a:rPr>
                  <a:t>RTP Koroška Vrata </a:t>
                </a:r>
                <a14:m>
                  <m:oMath xmlns:m="http://schemas.openxmlformats.org/officeDocument/2006/math">
                    <m:r>
                      <a:rPr lang="sr-Latn-RS" sz="24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sl-SI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4%</m:t>
                    </m:r>
                  </m:oMath>
                </a14:m>
                <a:r>
                  <a:rPr lang="sl-SI" sz="2400" b="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, s 5 </a:t>
                </a:r>
                <a:r>
                  <a:rPr lang="sl-SI" sz="2400" b="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dodatnimi PV enotami</a:t>
                </a:r>
              </a:p>
              <a:p>
                <a:pPr marL="1200150" lvl="1" indent="-457200" algn="just">
                  <a:buFont typeface="Arial" panose="020B0604020202020204" pitchFamily="34" charset="0"/>
                  <a:buChar char="•"/>
                </a:pPr>
                <a:r>
                  <a:rPr lang="sr-Latn-RS" sz="2400" dirty="0">
                    <a:solidFill>
                      <a:schemeClr val="tx2"/>
                    </a:solidFill>
                  </a:rPr>
                  <a:t>RTP Koroška Vrata </a:t>
                </a:r>
                <a14:m>
                  <m:oMath xmlns:m="http://schemas.openxmlformats.org/officeDocument/2006/math">
                    <m:r>
                      <a:rPr lang="sr-Latn-R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sl-SI" sz="2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sl-SI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sl-SI" sz="2400" dirty="0" smtClean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, s </a:t>
                </a:r>
                <a:r>
                  <a:rPr lang="sl-SI" sz="24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5 dodatnimi PV enotami</a:t>
                </a:r>
                <a:endParaRPr lang="sr-Latn-RS" sz="2400" dirty="0">
                  <a:solidFill>
                    <a:schemeClr val="tx2"/>
                  </a:solidFill>
                </a:endParaRP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r-Latn-RS" sz="2800" dirty="0" smtClean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r-Latn-RS" sz="2800" dirty="0"/>
              </a:p>
            </p:txBody>
          </p:sp>
        </mc:Choice>
        <mc:Fallback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333" t="-1348" r="-1481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Sklep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34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21087"/>
          </a:xfrm>
        </p:spPr>
        <p:txBody>
          <a:bodyPr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l-SI" sz="2800" dirty="0" smtClean="0"/>
              <a:t>Z generacijo jalove moči –</a:t>
            </a:r>
            <a:r>
              <a:rPr lang="sl-SI" sz="2800" b="1" u="sng" dirty="0" smtClean="0"/>
              <a:t> povečamo prihranke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endParaRPr lang="sl-SI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l-SI" sz="2800" dirty="0" smtClean="0"/>
              <a:t>V izračunu niso upoštevane</a:t>
            </a:r>
          </a:p>
          <a:p>
            <a:pPr marL="1085850" lvl="1" indent="-342900" algn="just">
              <a:buFont typeface="Arial" panose="020B0604020202020204" pitchFamily="34" charset="0"/>
              <a:buChar char="•"/>
            </a:pPr>
            <a:r>
              <a:rPr lang="sl-SI" dirty="0" smtClean="0"/>
              <a:t>Izgube v NN omrežju</a:t>
            </a:r>
          </a:p>
          <a:p>
            <a:pPr marL="1085850" lvl="1" indent="-342900" algn="just">
              <a:buFont typeface="Arial" panose="020B0604020202020204" pitchFamily="34" charset="0"/>
              <a:buChar char="•"/>
            </a:pPr>
            <a:r>
              <a:rPr lang="sl-SI" dirty="0" smtClean="0"/>
              <a:t>SN/NN transformatorjih </a:t>
            </a:r>
          </a:p>
          <a:p>
            <a:pPr lvl="1" indent="0" algn="just">
              <a:buNone/>
            </a:pPr>
            <a:endParaRPr lang="sl-SI" sz="2000" dirty="0">
              <a:solidFill>
                <a:schemeClr val="tx2"/>
              </a:solidFill>
            </a:endParaRPr>
          </a:p>
          <a:p>
            <a:pPr lvl="1" indent="0" algn="ctr">
              <a:buNone/>
            </a:pPr>
            <a:r>
              <a:rPr lang="sl-SI" dirty="0" smtClean="0">
                <a:solidFill>
                  <a:schemeClr val="tx2"/>
                </a:solidFill>
              </a:rPr>
              <a:t>Potrebno </a:t>
            </a:r>
            <a:r>
              <a:rPr lang="sl-SI" dirty="0">
                <a:solidFill>
                  <a:schemeClr val="tx2"/>
                </a:solidFill>
              </a:rPr>
              <a:t>zagotoviti ustrezne algoritme </a:t>
            </a:r>
            <a:r>
              <a:rPr lang="sl-SI" dirty="0" smtClean="0">
                <a:solidFill>
                  <a:schemeClr val="tx2"/>
                </a:solidFill>
              </a:rPr>
              <a:t>vodenja DO  </a:t>
            </a:r>
            <a:r>
              <a:rPr lang="sl-SI" dirty="0">
                <a:solidFill>
                  <a:schemeClr val="tx2"/>
                </a:solidFill>
              </a:rPr>
              <a:t>– za iskanje najbolj </a:t>
            </a:r>
            <a:r>
              <a:rPr lang="sl-SI" dirty="0" smtClean="0">
                <a:solidFill>
                  <a:schemeClr val="tx2"/>
                </a:solidFill>
              </a:rPr>
              <a:t>optimalnih obratovalnih stanj</a:t>
            </a:r>
            <a:endParaRPr lang="sl-SI" dirty="0">
              <a:solidFill>
                <a:schemeClr val="tx2"/>
              </a:solidFill>
            </a:endParaRPr>
          </a:p>
          <a:p>
            <a:pPr marL="1085850" lvl="1" indent="-342900" algn="just">
              <a:buFont typeface="Arial" panose="020B0604020202020204" pitchFamily="34" charset="0"/>
              <a:buChar char="•"/>
            </a:pPr>
            <a:endParaRPr lang="sr-Latn-RS" sz="1900" dirty="0">
              <a:solidFill>
                <a:schemeClr val="tx2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Sklep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5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6"/>
          </a:xfrm>
        </p:spPr>
        <p:txBody>
          <a:bodyPr anchor="ctr">
            <a:normAutofit/>
          </a:bodyPr>
          <a:lstStyle/>
          <a:p>
            <a:pPr marL="457200" indent="-457200" algn="just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sl-SI" sz="2800" dirty="0" smtClean="0"/>
              <a:t>Analiza vključevanja dodatnih PV sistemov v del SN omrežja na levem bregu reke Drave v Mariboru</a:t>
            </a:r>
            <a:endParaRPr lang="sl-SI" sz="200" dirty="0" smtClean="0"/>
          </a:p>
          <a:p>
            <a:pPr marL="457200" indent="-457200" algn="just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sl-SI" sz="2800" dirty="0" smtClean="0"/>
              <a:t>Izbira ustreznih lokacij dodatnih PV sistemov </a:t>
            </a:r>
            <a:endParaRPr lang="sl-SI" sz="200" dirty="0" smtClean="0"/>
          </a:p>
          <a:p>
            <a:pPr marL="457200" indent="-457200" algn="just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sl-SI" sz="2800" dirty="0" smtClean="0"/>
              <a:t>Ovrednoten vpliv generacije delovne in jalove moči dodatnih proizvodnih enot, na celoletne prihranke energije v omrežju</a:t>
            </a:r>
          </a:p>
          <a:p>
            <a:pPr algn="just"/>
            <a:endParaRPr lang="sr-Latn-RS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Cilji raziskave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577484"/>
          </a:xfrm>
        </p:spPr>
        <p:txBody>
          <a:bodyPr/>
          <a:lstStyle/>
          <a:p>
            <a:endParaRPr lang="sl-SI" dirty="0" smtClean="0"/>
          </a:p>
          <a:p>
            <a:endParaRPr lang="sl-SI" dirty="0"/>
          </a:p>
          <a:p>
            <a:endParaRPr lang="sl-SI" dirty="0" smtClean="0"/>
          </a:p>
          <a:p>
            <a:endParaRPr lang="sl-SI" dirty="0"/>
          </a:p>
          <a:p>
            <a:r>
              <a:rPr lang="sl-SI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Hvala na pozornosti!</a:t>
            </a:r>
            <a:endParaRPr lang="sl-SI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12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Ograda vsebin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l-SI" dirty="0" smtClean="0"/>
                  <a:t>Povečevanje števila priključenih razpršenih virov v DO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l-SI" dirty="0" smtClean="0"/>
                  <a:t>DO se spreminjajo iz </a:t>
                </a:r>
                <a:r>
                  <a:rPr lang="sl-SI" dirty="0" smtClean="0">
                    <a:solidFill>
                      <a:srgbClr val="C00000"/>
                    </a:solidFill>
                  </a:rPr>
                  <a:t>pasivnih </a:t>
                </a:r>
                <a14:m>
                  <m:oMath xmlns:m="http://schemas.openxmlformats.org/officeDocument/2006/math">
                    <m:r>
                      <a:rPr lang="sl-SI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sl-SI" dirty="0" smtClean="0">
                    <a:solidFill>
                      <a:srgbClr val="C00000"/>
                    </a:solidFill>
                  </a:rPr>
                  <a:t> aktivni </a:t>
                </a:r>
                <a:r>
                  <a:rPr lang="sl-SI" dirty="0" smtClean="0"/>
                  <a:t>element EES</a:t>
                </a:r>
                <a:endParaRPr lang="sl-SI" dirty="0"/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l-SI" dirty="0" smtClean="0"/>
                  <a:t>Pomembno ustrezno načrtovanje in analiza obratovalnih stanj – za čim učinkovitejšo vključitev novih elementov 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r>
                  <a:rPr lang="sl-SI" dirty="0" smtClean="0"/>
                  <a:t>Hkrati – zagotoviti ustrezne algoritme vodenja</a:t>
                </a:r>
              </a:p>
              <a:p>
                <a:pPr marL="457200" indent="-457200" algn="just">
                  <a:buFont typeface="Arial" panose="020B0604020202020204" pitchFamily="34" charset="0"/>
                  <a:buChar char="•"/>
                </a:pPr>
                <a:endParaRPr lang="sl-SI" sz="2800" dirty="0"/>
              </a:p>
            </p:txBody>
          </p:sp>
        </mc:Choice>
        <mc:Fallback xmlns="">
          <p:sp>
            <p:nvSpPr>
              <p:cNvPr id="2" name="Ograda vsebin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704" t="-1752" r="-1852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Uvod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l-SI" sz="2800" dirty="0" smtClean="0"/>
              <a:t>Povprečno sončno </a:t>
            </a:r>
            <a:r>
              <a:rPr lang="sl-SI" sz="2800" dirty="0" smtClean="0"/>
              <a:t>obsevanje streh </a:t>
            </a:r>
            <a:r>
              <a:rPr lang="sl-SI" sz="2800" dirty="0" smtClean="0">
                <a:solidFill>
                  <a:schemeClr val="accent1">
                    <a:lumMod val="75000"/>
                  </a:schemeClr>
                </a:solidFill>
              </a:rPr>
              <a:t>[*]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600" dirty="0" smtClean="0">
                <a:solidFill>
                  <a:schemeClr val="tx2"/>
                </a:solidFill>
              </a:rPr>
              <a:t>Topografski LiDAR podatki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600" dirty="0" smtClean="0">
                <a:solidFill>
                  <a:schemeClr val="tx2"/>
                </a:solidFill>
              </a:rPr>
              <a:t>Podatki sončnega obsevanja izmerjeni </a:t>
            </a:r>
            <a:r>
              <a:rPr lang="sl-SI" sz="2600" dirty="0">
                <a:solidFill>
                  <a:schemeClr val="tx2"/>
                </a:solidFill>
              </a:rPr>
              <a:t>s</a:t>
            </a:r>
            <a:r>
              <a:rPr lang="sl-SI" sz="2600" dirty="0" smtClean="0">
                <a:solidFill>
                  <a:schemeClr val="tx2"/>
                </a:solidFill>
              </a:rPr>
              <a:t> </a:t>
            </a:r>
            <a:r>
              <a:rPr lang="sl-SI" sz="2600" dirty="0" smtClean="0">
                <a:solidFill>
                  <a:schemeClr val="tx2"/>
                </a:solidFill>
              </a:rPr>
              <a:t>piranometrom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600" dirty="0" smtClean="0">
                <a:solidFill>
                  <a:schemeClr val="tx2"/>
                </a:solidFill>
              </a:rPr>
              <a:t>Upoštevanje lokacije, orientacije in naklona streh, oblačnosti, okoliškega terena in senčenja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endParaRPr lang="sl-SI" sz="2000" dirty="0" smtClean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sl-SI" sz="2800" dirty="0" smtClean="0"/>
              <a:t>KATEGORIZACIJA STREH 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600" dirty="0" smtClean="0">
                <a:solidFill>
                  <a:schemeClr val="tx2"/>
                </a:solidFill>
              </a:rPr>
              <a:t>Glede na ustreznost za postavitev PV sistema</a:t>
            </a:r>
          </a:p>
          <a:p>
            <a:pPr marL="1200150" lvl="1" indent="-457200" algn="just">
              <a:buFont typeface="Arial" panose="020B0604020202020204" pitchFamily="34" charset="0"/>
              <a:buChar char="•"/>
            </a:pPr>
            <a:r>
              <a:rPr lang="sl-SI" sz="2600" dirty="0" smtClean="0">
                <a:solidFill>
                  <a:schemeClr val="tx2"/>
                </a:solidFill>
              </a:rPr>
              <a:t>Površina 1km</a:t>
            </a:r>
            <a:r>
              <a:rPr lang="sl-SI" sz="2600" baseline="30000" dirty="0" smtClean="0">
                <a:solidFill>
                  <a:schemeClr val="tx2"/>
                </a:solidFill>
              </a:rPr>
              <a:t>2</a:t>
            </a:r>
            <a:r>
              <a:rPr lang="sl-SI" sz="2600" dirty="0" smtClean="0">
                <a:solidFill>
                  <a:schemeClr val="tx2"/>
                </a:solidFill>
              </a:rPr>
              <a:t> v centru Maribora</a:t>
            </a:r>
          </a:p>
          <a:p>
            <a:pPr algn="just"/>
            <a:endParaRPr lang="sr-Latn-RS" sz="2800" dirty="0"/>
          </a:p>
          <a:p>
            <a:pPr algn="just"/>
            <a:r>
              <a:rPr lang="sr-Latn-RS" sz="2200" dirty="0" smtClean="0">
                <a:solidFill>
                  <a:schemeClr val="accent1">
                    <a:lumMod val="75000"/>
                  </a:schemeClr>
                </a:solidFill>
              </a:rPr>
              <a:t>[*]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 N. Lukač, D. Žlaus, S. Seme, B. Žalik, G. Štumberger. “Rating of roofs' surfaces regarding their solar potential and suitability for PV systems, based on LiDAR data.” </a:t>
            </a:r>
            <a:r>
              <a:rPr lang="en-US" sz="2200" i="1" dirty="0">
                <a:solidFill>
                  <a:schemeClr val="accent1">
                    <a:lumMod val="75000"/>
                  </a:schemeClr>
                </a:solidFill>
              </a:rPr>
              <a:t>Applied energy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, Vol. 102, pp. 803-812, 2012</a:t>
            </a:r>
          </a:p>
          <a:p>
            <a:pPr algn="just"/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solidFill>
                  <a:schemeClr val="tx2"/>
                </a:solidFill>
              </a:rPr>
              <a:t>Določitev PV potenciala streh</a:t>
            </a:r>
            <a:endParaRPr lang="sl-SI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9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sr-Latn-RS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sl-SI" dirty="0" smtClean="0">
                <a:solidFill>
                  <a:schemeClr val="tx2"/>
                </a:solidFill>
              </a:rPr>
              <a:t>Določitev PV potenciala streh</a:t>
            </a:r>
            <a:endParaRPr lang="sl-SI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349" r="7948"/>
          <a:stretch/>
        </p:blipFill>
        <p:spPr>
          <a:xfrm>
            <a:off x="917274" y="1086164"/>
            <a:ext cx="7769526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2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sr-Latn-RS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sr-Latn-RS" sz="2800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07504" y="274639"/>
            <a:ext cx="8759492" cy="1143000"/>
          </a:xfrm>
        </p:spPr>
        <p:txBody>
          <a:bodyPr anchor="t">
            <a:normAutofit fontScale="90000"/>
          </a:bodyPr>
          <a:lstStyle/>
          <a:p>
            <a:r>
              <a:rPr lang="sl-SI" sz="3100" dirty="0" smtClean="0">
                <a:solidFill>
                  <a:schemeClr val="tx2"/>
                </a:solidFill>
              </a:rPr>
              <a:t>Izbira streh – najbolj ustreznih za postavitev PV sistemov</a:t>
            </a:r>
            <a:br>
              <a:rPr lang="sl-SI" sz="3100" dirty="0" smtClean="0">
                <a:solidFill>
                  <a:schemeClr val="tx2"/>
                </a:solidFill>
              </a:rPr>
            </a:br>
            <a:r>
              <a:rPr lang="sl-SI" sz="2400" dirty="0" smtClean="0"/>
              <a:t>(s stališča sončnega obsevanja)</a:t>
            </a:r>
            <a:endParaRPr lang="sl-S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001" r="7500"/>
          <a:stretch/>
        </p:blipFill>
        <p:spPr>
          <a:xfrm>
            <a:off x="1115616" y="1090356"/>
            <a:ext cx="775138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7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79512" y="258367"/>
            <a:ext cx="8507288" cy="1143000"/>
          </a:xfrm>
        </p:spPr>
        <p:txBody>
          <a:bodyPr>
            <a:noAutofit/>
          </a:bodyPr>
          <a:lstStyle/>
          <a:p>
            <a:r>
              <a:rPr lang="sl-SI" sz="2800" dirty="0" smtClean="0">
                <a:solidFill>
                  <a:schemeClr val="tx2"/>
                </a:solidFill>
              </a:rPr>
              <a:t>Del DO Maribora, na levem bregu reke Drave v Mariboru</a:t>
            </a:r>
            <a:endParaRPr lang="sl-SI" sz="2800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1367"/>
            <a:ext cx="9144000" cy="460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0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79512" y="258367"/>
            <a:ext cx="8507288" cy="1143000"/>
          </a:xfrm>
        </p:spPr>
        <p:txBody>
          <a:bodyPr>
            <a:noAutofit/>
          </a:bodyPr>
          <a:lstStyle/>
          <a:p>
            <a:r>
              <a:rPr lang="sl-SI" sz="2800" dirty="0" smtClean="0">
                <a:solidFill>
                  <a:schemeClr val="tx2"/>
                </a:solidFill>
              </a:rPr>
              <a:t>Del DO Maribora, na levem bregu reke Drave v Mariboru</a:t>
            </a:r>
            <a:endParaRPr lang="sl-SI" sz="28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1367"/>
            <a:ext cx="9144000" cy="46059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0" y="1196752"/>
            <a:ext cx="4211960" cy="3744416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7" name="Oval 6"/>
          <p:cNvSpPr/>
          <p:nvPr/>
        </p:nvSpPr>
        <p:spPr>
          <a:xfrm>
            <a:off x="4139952" y="1628800"/>
            <a:ext cx="5112568" cy="3816424"/>
          </a:xfrm>
          <a:prstGeom prst="ellipse">
            <a:avLst/>
          </a:prstGeom>
          <a:noFill/>
          <a:ln w="762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8" name="TextBox 7"/>
          <p:cNvSpPr txBox="1"/>
          <p:nvPr/>
        </p:nvSpPr>
        <p:spPr>
          <a:xfrm>
            <a:off x="1061864" y="5008530"/>
            <a:ext cx="208823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sl-SI" b="1" dirty="0" smtClean="0"/>
              <a:t>RTP Koroška Vrata</a:t>
            </a:r>
            <a:endParaRPr lang="sl-SI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02288" y="4941168"/>
            <a:ext cx="117976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l-SI" b="1" dirty="0" smtClean="0"/>
              <a:t>RTP Melje</a:t>
            </a:r>
            <a:endParaRPr lang="sl-SI" b="1" dirty="0"/>
          </a:p>
        </p:txBody>
      </p:sp>
    </p:spTree>
    <p:extLst>
      <p:ext uri="{BB962C8B-B14F-4D97-AF65-F5344CB8AC3E}">
        <p14:creationId xmlns:p14="http://schemas.microsoft.com/office/powerpoint/2010/main" val="120076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179512" y="258367"/>
            <a:ext cx="8507288" cy="1143000"/>
          </a:xfrm>
        </p:spPr>
        <p:txBody>
          <a:bodyPr>
            <a:noAutofit/>
          </a:bodyPr>
          <a:lstStyle/>
          <a:p>
            <a:r>
              <a:rPr lang="sl-SI" sz="2800" dirty="0" smtClean="0">
                <a:solidFill>
                  <a:schemeClr val="tx2"/>
                </a:solidFill>
              </a:rPr>
              <a:t>Testna modela omrežij RTP Koroška Vrata in RTP Melje</a:t>
            </a:r>
            <a:endParaRPr lang="sl-SI" sz="2800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"/>
          <a:stretch/>
        </p:blipFill>
        <p:spPr bwMode="auto">
          <a:xfrm>
            <a:off x="3779912" y="1124744"/>
            <a:ext cx="5204419" cy="56612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" r="1887"/>
          <a:stretch/>
        </p:blipFill>
        <p:spPr bwMode="auto">
          <a:xfrm>
            <a:off x="0" y="2780928"/>
            <a:ext cx="4048100" cy="2957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299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584</Words>
  <Application>Microsoft Office PowerPoint</Application>
  <PresentationFormat>On-screen Show (4:3)</PresentationFormat>
  <Paragraphs>157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Wingdings</vt:lpstr>
      <vt:lpstr>Office Theme</vt:lpstr>
      <vt:lpstr>vpliv dodatne inštalacije PV sistemov na prihranke energije v delu mariborskega SN omrežja</vt:lpstr>
      <vt:lpstr>Cilji raziskave</vt:lpstr>
      <vt:lpstr>Uvod</vt:lpstr>
      <vt:lpstr>Določitev PV potenciala streh</vt:lpstr>
      <vt:lpstr>Določitev PV potenciala streh</vt:lpstr>
      <vt:lpstr>Izbira streh – najbolj ustreznih za postavitev PV sistemov (s stališča sončnega obsevanja)</vt:lpstr>
      <vt:lpstr>Del DO Maribora, na levem bregu reke Drave v Mariboru</vt:lpstr>
      <vt:lpstr>Del DO Maribora, na levem bregu reke Drave v Mariboru</vt:lpstr>
      <vt:lpstr>Testna modela omrežij RTP Koroška Vrata in RTP Melje</vt:lpstr>
      <vt:lpstr>Ovrednotenje prihrankov izgub</vt:lpstr>
      <vt:lpstr>Postopek izračuna</vt:lpstr>
      <vt:lpstr>Izračun prenosnih izgub (Pizg) za vsako uro povprečnega delovnika in vikenda, za vsaki mesec</vt:lpstr>
      <vt:lpstr>Izračun prenosnih izgub (Pizg) za vsako uro povprečnega delovnika in vikenda, za vsaki mesec</vt:lpstr>
      <vt:lpstr>Določitev dnevnih izgub energije za delovnik in vikend, za vsaki mesec</vt:lpstr>
      <vt:lpstr>PowerPoint Presentation</vt:lpstr>
      <vt:lpstr>Koroška Vrata: Letni prihranki energije</vt:lpstr>
      <vt:lpstr>Melje: Letni prihranki energije</vt:lpstr>
      <vt:lpstr>Sklep</vt:lpstr>
      <vt:lpstr>Sklep</vt:lpstr>
      <vt:lpstr>PowerPoint Presentation</vt:lpstr>
    </vt:vector>
  </TitlesOfParts>
  <Company>UM FERI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Jurci</dc:creator>
  <cp:lastModifiedBy>nens</cp:lastModifiedBy>
  <cp:revision>154</cp:revision>
  <cp:lastPrinted>2014-05-13T08:47:49Z</cp:lastPrinted>
  <dcterms:created xsi:type="dcterms:W3CDTF">2014-04-01T08:20:01Z</dcterms:created>
  <dcterms:modified xsi:type="dcterms:W3CDTF">2015-05-11T17:51:06Z</dcterms:modified>
</cp:coreProperties>
</file>