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8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CC9900"/>
    <a:srgbClr val="D09622"/>
    <a:srgbClr val="D68B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>
        <p:scale>
          <a:sx n="70" d="100"/>
          <a:sy n="70" d="100"/>
        </p:scale>
        <p:origin x="-1572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7DF4C-C063-4744-A8AC-25272E423E54}" type="datetimeFigureOut">
              <a:rPr lang="sl-SI" smtClean="0"/>
              <a:pPr/>
              <a:t>12.5.2014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AA1B2-550B-4112-A5C2-6C40A5B6D9FA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AA1B2-550B-4112-A5C2-6C40A5B6D9FA}" type="slidenum">
              <a:rPr lang="sl-SI" smtClean="0"/>
              <a:pPr/>
              <a:t>1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AA1B2-550B-4112-A5C2-6C40A5B6D9FA}" type="slidenum">
              <a:rPr lang="sl-SI" smtClean="0"/>
              <a:pPr/>
              <a:t>2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65195" y="3123590"/>
            <a:ext cx="7329840" cy="18324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2490" y="1596540"/>
            <a:ext cx="7482545" cy="106893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2488-49F6-4857-8E8F-CA4A754FFE7C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359DA-7A9D-4954-A69A-7A92EDAA4E74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8722-E87A-4D0D-9028-9E47081386EA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715A-52F1-49E1-9C1D-1796AB73F791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490" y="833016"/>
            <a:ext cx="748254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2489" y="1648067"/>
            <a:ext cx="7466075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F68C-15AE-40BA-885E-FEC52762B6C5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490" y="83301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1" y="1596540"/>
            <a:ext cx="6413610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3F8D-CEF5-48AB-9CE1-B1C0D483852E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375-9C58-4758-96C7-6C8F4C2587CB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48A9A-B6FC-4E52-AF3A-DABE3614AE36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785" y="833015"/>
            <a:ext cx="59554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9784" y="1730202"/>
            <a:ext cx="3582073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9784" y="2360065"/>
            <a:ext cx="3582073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47790" y="1730202"/>
            <a:ext cx="358348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47790" y="2360065"/>
            <a:ext cx="3583480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3178-1502-4258-B7D6-AD05D83D4CF1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E087-CA4F-4339-8798-5AC961996E10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226-5978-49C6-AC5E-655DAD1D4620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0108-E820-495E-938A-D8AA4A9360D5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FCE-2D48-4944-97C8-5F3D3075CF98}" type="datetime1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jernej\Documents\MR\Konference\Komunalna_energetika_maj_2014\Vsebina\jernej.hosnar@um.si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23.jpeg"/><Relationship Id="rId3" Type="http://schemas.openxmlformats.org/officeDocument/2006/relationships/image" Target="../media/image20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2.gif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6.bin"/><Relationship Id="rId4" Type="http://schemas.openxmlformats.org/officeDocument/2006/relationships/image" Target="../media/image21.wmf"/><Relationship Id="rId9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6589" y="2970885"/>
            <a:ext cx="4733855" cy="2290574"/>
          </a:xfrm>
        </p:spPr>
        <p:txBody>
          <a:bodyPr/>
          <a:lstStyle/>
          <a:p>
            <a:r>
              <a:rPr lang="sl-SI" b="1" cap="all" dirty="0" smtClean="0"/>
              <a:t>REKONSTRUKCIJA</a:t>
            </a:r>
            <a:br>
              <a:rPr lang="sl-SI" b="1" cap="all" dirty="0" smtClean="0"/>
            </a:br>
            <a:r>
              <a:rPr lang="sl-SI" b="1" cap="all" dirty="0" smtClean="0"/>
              <a:t>energetsko-kemijskih procesov</a:t>
            </a:r>
            <a:endParaRPr lang="sl-SI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7900" y="2054655"/>
            <a:ext cx="7482545" cy="106893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sl-SI" sz="2200" b="1" i="1" dirty="0" smtClean="0">
                <a:latin typeface="+mj-lt"/>
                <a:cs typeface="Times New Roman" pitchFamily="18" charset="0"/>
              </a:rPr>
              <a:t>Jernej </a:t>
            </a:r>
            <a:r>
              <a:rPr lang="sl-SI" sz="2200" b="1" i="1" dirty="0" err="1" smtClean="0">
                <a:latin typeface="+mj-lt"/>
                <a:cs typeface="Times New Roman" pitchFamily="18" charset="0"/>
              </a:rPr>
              <a:t>Hosnar</a:t>
            </a:r>
            <a:r>
              <a:rPr lang="sl-SI" sz="2200" b="1" i="1" dirty="0" smtClean="0">
                <a:latin typeface="+mj-lt"/>
                <a:cs typeface="Times New Roman" pitchFamily="18" charset="0"/>
              </a:rPr>
              <a:t> in </a:t>
            </a:r>
          </a:p>
          <a:p>
            <a:pPr>
              <a:spcBef>
                <a:spcPts val="0"/>
              </a:spcBef>
            </a:pPr>
            <a:r>
              <a:rPr lang="sl-SI" sz="2200" b="1" i="1" dirty="0" smtClean="0">
                <a:latin typeface="+mj-lt"/>
                <a:cs typeface="Times New Roman" pitchFamily="18" charset="0"/>
              </a:rPr>
              <a:t>Anita Kovač-Kralj</a:t>
            </a:r>
            <a:endParaRPr lang="sl-SI" sz="2200" b="1" i="1" dirty="0">
              <a:latin typeface="+mj-lt"/>
              <a:cs typeface="Times New Roman" pitchFamily="18" charset="0"/>
            </a:endParaRPr>
          </a:p>
        </p:txBody>
      </p:sp>
      <p:sp>
        <p:nvSpPr>
          <p:cNvPr id="4" name="PoljeZBesedilom 3"/>
          <p:cNvSpPr txBox="1"/>
          <p:nvPr/>
        </p:nvSpPr>
        <p:spPr>
          <a:xfrm>
            <a:off x="448965" y="6024985"/>
            <a:ext cx="8236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-SI" sz="2400" b="1" i="1" dirty="0" smtClean="0">
                <a:solidFill>
                  <a:schemeClr val="bg1"/>
                </a:solidFill>
              </a:rPr>
              <a:t>»</a:t>
            </a:r>
            <a:r>
              <a:rPr lang="sl-SI" sz="2400" b="1" i="1" dirty="0" smtClean="0">
                <a:solidFill>
                  <a:schemeClr val="bg1"/>
                </a:solidFill>
              </a:rPr>
              <a:t>Laboratorij </a:t>
            </a:r>
            <a:r>
              <a:rPr lang="sl-SI" sz="2400" b="1" i="1" dirty="0" smtClean="0">
                <a:solidFill>
                  <a:schemeClr val="bg1"/>
                </a:solidFill>
              </a:rPr>
              <a:t>za procesno sistemsko tehniko in trajnostni </a:t>
            </a:r>
            <a:r>
              <a:rPr lang="sl-SI" sz="2400" b="1" i="1" dirty="0" smtClean="0">
                <a:solidFill>
                  <a:schemeClr val="bg1"/>
                </a:solidFill>
              </a:rPr>
              <a:t>razvoj«</a:t>
            </a:r>
            <a:endParaRPr lang="sl-SI" sz="2400" b="1" i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jernej\Documents\MR\Birokracija\Logo_UM_FKKT\logo_un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9870" y="374900"/>
            <a:ext cx="2153385" cy="1205652"/>
          </a:xfrm>
          <a:prstGeom prst="rect">
            <a:avLst/>
          </a:prstGeom>
          <a:noFill/>
        </p:spPr>
      </p:pic>
      <p:sp>
        <p:nvSpPr>
          <p:cNvPr id="7" name="Pravokotnik 6"/>
          <p:cNvSpPr/>
          <p:nvPr/>
        </p:nvSpPr>
        <p:spPr>
          <a:xfrm>
            <a:off x="0" y="0"/>
            <a:ext cx="405707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2200" b="1" dirty="0" smtClean="0">
                <a:solidFill>
                  <a:schemeClr val="bg1"/>
                </a:solidFill>
              </a:rPr>
              <a:t> 23. mednarodno posvetovanje</a:t>
            </a:r>
          </a:p>
          <a:p>
            <a:r>
              <a:rPr lang="sl-SI" sz="2200" b="1" i="1" dirty="0" smtClean="0">
                <a:solidFill>
                  <a:schemeClr val="bg1"/>
                </a:solidFill>
              </a:rPr>
              <a:t>Komunalna energetika</a:t>
            </a:r>
            <a:r>
              <a:rPr lang="sl-SI" sz="2200" b="1" dirty="0" smtClean="0">
                <a:solidFill>
                  <a:schemeClr val="bg1"/>
                </a:solidFill>
              </a:rPr>
              <a:t>, maj 2014</a:t>
            </a:r>
            <a:endParaRPr lang="sl-SI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96260" y="833015"/>
            <a:ext cx="7787955" cy="610820"/>
          </a:xfrm>
        </p:spPr>
        <p:txBody>
          <a:bodyPr>
            <a:normAutofit fontScale="90000"/>
          </a:bodyPr>
          <a:lstStyle/>
          <a:p>
            <a:pPr algn="l"/>
            <a:r>
              <a:rPr lang="sl-SI" sz="3600" b="1" dirty="0" smtClean="0">
                <a:solidFill>
                  <a:srgbClr val="FF9E1D"/>
                </a:solidFill>
              </a:rPr>
              <a:t>    4.         </a:t>
            </a:r>
            <a:r>
              <a:rPr lang="sl-SI" sz="3600" b="1" cap="all" dirty="0" smtClean="0">
                <a:solidFill>
                  <a:srgbClr val="FF9E1D"/>
                </a:solidFill>
              </a:rPr>
              <a:t>REZULTATI MAT. MODELA</a:t>
            </a:r>
            <a:endParaRPr lang="sl-SI" sz="3600" b="1" cap="all" dirty="0">
              <a:solidFill>
                <a:srgbClr val="FF9E1D"/>
              </a:solidFill>
            </a:endParaRPr>
          </a:p>
        </p:txBody>
      </p:sp>
      <p:sp>
        <p:nvSpPr>
          <p:cNvPr id="3" name="Ograda številke diapozitiva 2"/>
          <p:cNvSpPr>
            <a:spLocks noGrp="1"/>
          </p:cNvSpPr>
          <p:nvPr>
            <p:ph type="sldNum" sz="quarter" idx="12"/>
          </p:nvPr>
        </p:nvSpPr>
        <p:spPr>
          <a:xfrm>
            <a:off x="6557165" y="6492875"/>
            <a:ext cx="2133600" cy="365125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10</a:t>
            </a:fld>
            <a:r>
              <a:rPr lang="sl-SI" dirty="0" smtClean="0"/>
              <a:t>/13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5195" y="1596540"/>
            <a:ext cx="7516122" cy="47338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 cstate="print"/>
          <a:srcRect l="592" t="5586" r="28807" b="7805"/>
          <a:stretch>
            <a:fillRect/>
          </a:stretch>
        </p:blipFill>
        <p:spPr bwMode="auto">
          <a:xfrm>
            <a:off x="2128720" y="744301"/>
            <a:ext cx="6260905" cy="5127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976015" y="5921999"/>
            <a:ext cx="67190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Sl. 3:</a:t>
            </a:r>
            <a:r>
              <a:rPr kumimoji="0" lang="sl-SI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sl-SI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Odstotni d</a:t>
            </a:r>
            <a:r>
              <a:rPr kumimoji="0" lang="sl-SI" sz="24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enarni </a:t>
            </a:r>
            <a:r>
              <a:rPr kumimoji="0" lang="sl-SI" sz="24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tokovi neposredne sinteze DME iz ZP  in </a:t>
            </a:r>
            <a:r>
              <a:rPr kumimoji="0" lang="sl-SI" sz="24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pare.</a:t>
            </a:r>
            <a:endParaRPr kumimoji="0" lang="sl-SI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4375" y="1138425"/>
            <a:ext cx="7482545" cy="610820"/>
          </a:xfrm>
        </p:spPr>
        <p:txBody>
          <a:bodyPr>
            <a:normAutofit fontScale="90000"/>
          </a:bodyPr>
          <a:lstStyle/>
          <a:p>
            <a:r>
              <a:rPr lang="sl-SI" b="1" dirty="0" smtClean="0"/>
              <a:t>4.	DISKUSIJA IN ZAKLJUČKI</a:t>
            </a:r>
            <a:br>
              <a:rPr lang="sl-SI" b="1" dirty="0" smtClean="0"/>
            </a:b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212489" y="1800772"/>
            <a:ext cx="7787956" cy="4682328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sl-SI" sz="2600" dirty="0" smtClean="0"/>
              <a:t>Konceptualna </a:t>
            </a:r>
            <a:r>
              <a:rPr lang="sl-SI" sz="2600" dirty="0" smtClean="0"/>
              <a:t>rekonstrukcijska tehnika proizvodnje novega produkta </a:t>
            </a:r>
            <a:r>
              <a:rPr lang="sl-SI" sz="2600" dirty="0" smtClean="0"/>
              <a:t>-</a:t>
            </a:r>
            <a:r>
              <a:rPr lang="sl-SI" sz="2600" dirty="0" smtClean="0"/>
              <a:t> DME na obstoječem </a:t>
            </a:r>
            <a:r>
              <a:rPr lang="sl-SI" sz="2600" dirty="0" err="1" smtClean="0"/>
              <a:t>MeOH</a:t>
            </a:r>
            <a:r>
              <a:rPr lang="sl-SI" sz="2600" dirty="0" smtClean="0"/>
              <a:t> obratu,</a:t>
            </a:r>
            <a:endParaRPr lang="sl-SI" sz="2600" dirty="0" smtClean="0"/>
          </a:p>
          <a:p>
            <a:pPr>
              <a:spcBef>
                <a:spcPts val="1200"/>
              </a:spcBef>
            </a:pPr>
            <a:r>
              <a:rPr lang="sl-SI" sz="2600" dirty="0" smtClean="0"/>
              <a:t>potrjeni nižji obratovalni stroški neposredne sinteze DME iz ZP,</a:t>
            </a:r>
          </a:p>
          <a:p>
            <a:pPr>
              <a:spcBef>
                <a:spcPts val="1200"/>
              </a:spcBef>
            </a:pPr>
            <a:r>
              <a:rPr lang="sl-SI" sz="2600" dirty="0" smtClean="0"/>
              <a:t>pomembna </a:t>
            </a:r>
            <a:r>
              <a:rPr lang="sl-SI" sz="2600" dirty="0" smtClean="0"/>
              <a:t>vloga cene surovin, PS ter </a:t>
            </a:r>
            <a:r>
              <a:rPr lang="sl-SI" sz="2600" dirty="0" smtClean="0"/>
              <a:t>cen produktov </a:t>
            </a:r>
            <a:r>
              <a:rPr lang="sl-SI" sz="2600" dirty="0" smtClean="0"/>
              <a:t>na svetovnih trgih,</a:t>
            </a:r>
          </a:p>
          <a:p>
            <a:pPr>
              <a:spcBef>
                <a:spcPts val="1200"/>
              </a:spcBef>
            </a:pPr>
            <a:r>
              <a:rPr lang="sl-SI" sz="2600" dirty="0" smtClean="0"/>
              <a:t>vključevanje alternativnih virov energije (sonce, veter, voda in H</a:t>
            </a:r>
            <a:r>
              <a:rPr lang="sl-SI" sz="2600" baseline="-25000" dirty="0" smtClean="0"/>
              <a:t>2</a:t>
            </a:r>
            <a:r>
              <a:rPr lang="sl-SI" sz="2600" dirty="0" smtClean="0"/>
              <a:t>) v obstoječe kemijske </a:t>
            </a:r>
            <a:r>
              <a:rPr lang="sl-SI" sz="2600" dirty="0" smtClean="0"/>
              <a:t>procese – nižanje PS.</a:t>
            </a:r>
            <a:endParaRPr lang="sl-SI" sz="2600" dirty="0" smtClean="0"/>
          </a:p>
          <a:p>
            <a:pPr>
              <a:spcBef>
                <a:spcPts val="1200"/>
              </a:spcBef>
            </a:pPr>
            <a:r>
              <a:rPr lang="sl-SI" sz="2600" b="1" dirty="0" smtClean="0"/>
              <a:t>Kako </a:t>
            </a:r>
            <a:r>
              <a:rPr lang="sl-SI" sz="2600" b="1" dirty="0" smtClean="0"/>
              <a:t>zagotoviti ustrezno infrastrukturo za </a:t>
            </a:r>
            <a:r>
              <a:rPr lang="sl-SI" sz="2600" b="1" dirty="0" smtClean="0"/>
              <a:t>sintezo </a:t>
            </a:r>
            <a:r>
              <a:rPr lang="sl-SI" sz="2600" b="1" dirty="0" smtClean="0"/>
              <a:t>DME v Sloveniji? </a:t>
            </a:r>
            <a:r>
              <a:rPr lang="sl-SI" sz="2600" b="1" dirty="0" smtClean="0"/>
              <a:t> </a:t>
            </a:r>
            <a:r>
              <a:rPr lang="sl-SI" sz="2600" b="1" dirty="0" smtClean="0"/>
              <a:t>Je p</a:t>
            </a:r>
            <a:r>
              <a:rPr lang="sl-SI" sz="2600" b="1" dirty="0" smtClean="0"/>
              <a:t>riložnost </a:t>
            </a:r>
            <a:r>
              <a:rPr lang="sl-SI" sz="2600" b="1" dirty="0" smtClean="0"/>
              <a:t>Evropa</a:t>
            </a:r>
            <a:r>
              <a:rPr lang="sl-SI" sz="2600" b="1" dirty="0" smtClean="0"/>
              <a:t>?  Energetski lobiji?</a:t>
            </a:r>
            <a:endParaRPr lang="sl-SI" sz="2600" b="1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</a:t>
            </a:fld>
            <a:r>
              <a:rPr lang="sl-SI" dirty="0" smtClean="0"/>
              <a:t>/13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365195" y="1138425"/>
            <a:ext cx="7772400" cy="1500187"/>
          </a:xfrm>
        </p:spPr>
        <p:txBody>
          <a:bodyPr/>
          <a:lstStyle/>
          <a:p>
            <a:r>
              <a:rPr lang="sl-SI" sz="4400" b="1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HVALA ZA VAŠO POZORNOST !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</a:t>
            </a:fld>
            <a:r>
              <a:rPr lang="sl-SI" dirty="0" smtClean="0"/>
              <a:t>/13</a:t>
            </a:r>
            <a:endParaRPr lang="en-US" dirty="0" smtClean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212490" y="2970885"/>
            <a:ext cx="7566993" cy="3308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50708" tIns="380880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r>
              <a:rPr kumimoji="0" lang="sl-SI" b="1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cs typeface="Arial" pitchFamily="34" charset="0"/>
              </a:rPr>
              <a:t>Naslov </a:t>
            </a:r>
            <a:r>
              <a:rPr kumimoji="0" lang="sl-SI" b="1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cs typeface="Arial" pitchFamily="34" charset="0"/>
              </a:rPr>
              <a:t>avtorjev:</a:t>
            </a:r>
            <a:endParaRPr kumimoji="0" lang="sl-SI" b="1" i="0" u="none" strike="noStrike" cap="none" normalizeH="0" baseline="0" dirty="0" smtClean="0">
              <a:ln>
                <a:noFill/>
              </a:ln>
              <a:solidFill>
                <a:srgbClr val="FF9E1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endParaRPr kumimoji="0" lang="sl-SI" b="1" i="0" u="none" strike="noStrike" cap="none" normalizeH="0" baseline="0" dirty="0" smtClean="0">
              <a:ln>
                <a:noFill/>
              </a:ln>
              <a:solidFill>
                <a:srgbClr val="FF9E1D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r>
              <a:rPr kumimoji="0" lang="sl-SI" b="0" i="0" u="none" strike="noStrike" cap="none" normalizeH="0" baseline="3000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sl-SI" b="0" i="0" u="none" strike="noStrike" cap="none" normalizeH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Jernej </a:t>
            </a:r>
            <a:r>
              <a:rPr kumimoji="0" lang="sl-SI" b="0" i="0" u="none" strike="noStrike" cap="none" normalizeH="0" baseline="0" dirty="0" err="1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Hosnar</a:t>
            </a: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sl-SI" b="0" i="1" u="none" strike="noStrike" cap="none" normalizeH="0" baseline="0" dirty="0" err="1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uni</a:t>
            </a:r>
            <a:r>
              <a:rPr kumimoji="0" lang="sl-SI" b="0" i="1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dipl. inž. kem. tehnologije </a:t>
            </a: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r>
              <a:rPr lang="sl-SI" baseline="30000" dirty="0" smtClean="0">
                <a:solidFill>
                  <a:srgbClr val="FF9E1D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sl-SI" b="0" i="1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Doc. dr. </a:t>
            </a: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Anita Kovač-Kralj</a:t>
            </a: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endParaRPr kumimoji="0" lang="sl-SI" b="0" i="0" u="none" strike="noStrike" cap="none" normalizeH="0" baseline="0" dirty="0" smtClean="0">
              <a:ln>
                <a:noFill/>
              </a:ln>
              <a:solidFill>
                <a:srgbClr val="FF9E1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sl-SI" baseline="30000" dirty="0" smtClean="0">
                <a:solidFill>
                  <a:srgbClr val="FF9E1D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  </a:t>
            </a: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Univerza v Mariboru, Fakulteta za kemijo in kemijsko tehnologijo,</a:t>
            </a:r>
            <a:endParaRPr kumimoji="0" lang="sl-SI" b="0" i="0" u="none" strike="noStrike" cap="none" normalizeH="0" baseline="0" dirty="0" smtClean="0">
              <a:ln>
                <a:noFill/>
              </a:ln>
              <a:solidFill>
                <a:srgbClr val="FF9E1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Smetanova ulica 17, 2000 Maribor, Slovenija</a:t>
            </a: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endParaRPr kumimoji="0" lang="sl-SI" b="0" i="0" u="none" strike="noStrike" cap="none" normalizeH="0" baseline="0" dirty="0" smtClean="0">
              <a:ln>
                <a:noFill/>
              </a:ln>
              <a:solidFill>
                <a:srgbClr val="FF9E1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Tel.: + 386 2 229 44 58          </a:t>
            </a:r>
            <a:r>
              <a:rPr kumimoji="0" lang="sl-SI" b="0" i="0" u="none" strike="noStrike" cap="none" normalizeH="0" baseline="0" dirty="0" err="1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Fax</a:t>
            </a: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.: + 386 2 252 77 74</a:t>
            </a:r>
            <a:endParaRPr kumimoji="0" lang="sl-SI" b="0" i="0" u="none" strike="noStrike" cap="none" normalizeH="0" baseline="0" dirty="0" smtClean="0">
              <a:ln>
                <a:noFill/>
              </a:ln>
              <a:solidFill>
                <a:srgbClr val="FF9E1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Elektronska pošta: </a:t>
            </a:r>
            <a:r>
              <a:rPr kumimoji="0" lang="sl-SI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jernej.hosnar@um.si</a:t>
            </a:r>
            <a:endParaRPr kumimoji="0" lang="sl-SI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b="1" dirty="0" smtClean="0"/>
              <a:t>POVZETEK</a:t>
            </a: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901950"/>
            <a:ext cx="7024431" cy="422421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sl-SI" dirty="0" smtClean="0"/>
              <a:t>Nizka učinkovitost, negativni vplivi na okolje in </a:t>
            </a:r>
            <a:r>
              <a:rPr lang="sl-SI" dirty="0" err="1" smtClean="0"/>
              <a:t>nedobičko</a:t>
            </a:r>
            <a:r>
              <a:rPr lang="sl-SI" dirty="0" smtClean="0"/>
              <a:t>-nosno obratovanje. </a:t>
            </a:r>
          </a:p>
          <a:p>
            <a:pPr>
              <a:spcBef>
                <a:spcPts val="1800"/>
              </a:spcBef>
            </a:pPr>
            <a:r>
              <a:rPr lang="sl-SI" dirty="0" smtClean="0"/>
              <a:t>Trajnostni razvoj in tržno zanimivi kemijski produkti</a:t>
            </a:r>
            <a:r>
              <a:rPr lang="sl-SI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sl-SI" dirty="0" smtClean="0"/>
              <a:t> Z rekonstrukcijsko tehniko do </a:t>
            </a:r>
            <a:r>
              <a:rPr lang="sl-SI" dirty="0" smtClean="0"/>
              <a:t>novih tržnih </a:t>
            </a:r>
            <a:r>
              <a:rPr lang="sl-SI" dirty="0" smtClean="0"/>
              <a:t>produktov ter optimalnega stanja obrata.</a:t>
            </a:r>
          </a:p>
          <a:p>
            <a:pPr>
              <a:spcBef>
                <a:spcPts val="1800"/>
              </a:spcBef>
            </a:pPr>
            <a:r>
              <a:rPr lang="sl-SI" dirty="0" smtClean="0"/>
              <a:t>Integracija </a:t>
            </a:r>
            <a:r>
              <a:rPr lang="sl-SI" dirty="0" smtClean="0"/>
              <a:t>programskih orodij in pomoč pri iskanju procesnih rešitev</a:t>
            </a:r>
            <a:r>
              <a:rPr lang="sl-SI" dirty="0" smtClean="0"/>
              <a:t>.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64018-75DC-48BB-9FDD-F759112CDCA0}" type="slidenum">
              <a:rPr lang="en-US" smtClean="0"/>
              <a:pPr/>
              <a:t>2</a:t>
            </a:fld>
            <a:r>
              <a:rPr lang="sl-SI" dirty="0" smtClean="0"/>
              <a:t>/13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lipsa 8"/>
          <p:cNvSpPr/>
          <p:nvPr/>
        </p:nvSpPr>
        <p:spPr>
          <a:xfrm>
            <a:off x="3655770" y="5414165"/>
            <a:ext cx="916230" cy="61082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</a:t>
            </a:fld>
            <a:r>
              <a:rPr lang="sl-SI" dirty="0" smtClean="0"/>
              <a:t>/13</a:t>
            </a:r>
            <a:endParaRPr lang="en-US" dirty="0"/>
          </a:p>
        </p:txBody>
      </p:sp>
      <p:pic>
        <p:nvPicPr>
          <p:cNvPr id="30722" name="Picture 2" descr="C:\Users\jernej\Desktop\Slike predstavitev-Komunalna 2014\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1445" y="2963392"/>
            <a:ext cx="3429000" cy="3367003"/>
          </a:xfrm>
          <a:prstGeom prst="rect">
            <a:avLst/>
          </a:prstGeom>
          <a:noFill/>
        </p:spPr>
      </p:pic>
      <p:pic>
        <p:nvPicPr>
          <p:cNvPr id="30723" name="Picture 3" descr="C:\Users\jernej\Desktop\Slike predstavitev-Komunalna 2014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8898" y="1609712"/>
            <a:ext cx="4216627" cy="2735518"/>
          </a:xfrm>
          <a:prstGeom prst="rect">
            <a:avLst/>
          </a:prstGeom>
          <a:noFill/>
        </p:spPr>
      </p:pic>
      <p:sp>
        <p:nvSpPr>
          <p:cNvPr id="6" name="Leva puščica 5"/>
          <p:cNvSpPr/>
          <p:nvPr/>
        </p:nvSpPr>
        <p:spPr>
          <a:xfrm>
            <a:off x="4724705" y="5566870"/>
            <a:ext cx="763525" cy="305410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7" name="PoljeZBesedilom 6"/>
          <p:cNvSpPr txBox="1"/>
          <p:nvPr/>
        </p:nvSpPr>
        <p:spPr>
          <a:xfrm>
            <a:off x="3662357" y="5414165"/>
            <a:ext cx="8499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3200" b="1" dirty="0" smtClean="0">
                <a:solidFill>
                  <a:schemeClr val="bg1"/>
                </a:solidFill>
              </a:rPr>
              <a:t> ???</a:t>
            </a:r>
            <a:endParaRPr lang="sl-SI" sz="3200" b="1" dirty="0">
              <a:solidFill>
                <a:schemeClr val="bg1"/>
              </a:solidFill>
            </a:endParaRPr>
          </a:p>
        </p:txBody>
      </p:sp>
      <p:sp>
        <p:nvSpPr>
          <p:cNvPr id="8" name="Leva puščica 7"/>
          <p:cNvSpPr/>
          <p:nvPr/>
        </p:nvSpPr>
        <p:spPr>
          <a:xfrm rot="3109051">
            <a:off x="2990061" y="4799727"/>
            <a:ext cx="916230" cy="305410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30724" name="Picture 4" descr="C:\Users\jernej\Desktop\Slike predstavitev-Komunalna 2014\green-economy_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4582" y="374900"/>
            <a:ext cx="3435864" cy="2290575"/>
          </a:xfrm>
          <a:prstGeom prst="rect">
            <a:avLst/>
          </a:prstGeom>
          <a:noFill/>
        </p:spPr>
      </p:pic>
      <p:pic>
        <p:nvPicPr>
          <p:cNvPr id="30725" name="Picture 5" descr="C:\Users\jernej\Desktop\Slike predstavitev-Komunalna 2014\download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2490" y="5108755"/>
            <a:ext cx="1960145" cy="1221640"/>
          </a:xfrm>
          <a:prstGeom prst="rect">
            <a:avLst/>
          </a:prstGeom>
          <a:noFill/>
        </p:spPr>
      </p:pic>
      <p:sp>
        <p:nvSpPr>
          <p:cNvPr id="12" name="PoljeZBesedilom 11"/>
          <p:cNvSpPr txBox="1"/>
          <p:nvPr/>
        </p:nvSpPr>
        <p:spPr>
          <a:xfrm>
            <a:off x="1212490" y="833015"/>
            <a:ext cx="4428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b="1" dirty="0" smtClean="0">
                <a:solidFill>
                  <a:schemeClr val="bg1"/>
                </a:solidFill>
              </a:rPr>
              <a:t>  IN MORDA      …          </a:t>
            </a:r>
            <a:r>
              <a:rPr lang="sl-SI" sz="3200" b="1" dirty="0" smtClean="0">
                <a:solidFill>
                  <a:schemeClr val="bg1"/>
                </a:solidFill>
                <a:sym typeface="Wingdings" pitchFamily="2" charset="2"/>
              </a:rPr>
              <a:t></a:t>
            </a:r>
            <a:endParaRPr lang="sl-SI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b="1" dirty="0" smtClean="0"/>
              <a:t>1. 	UVOD</a:t>
            </a:r>
            <a:endParaRPr lang="sl-SI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59785" y="2054655"/>
            <a:ext cx="7787955" cy="4428445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sl-SI" sz="2700" dirty="0" smtClean="0"/>
              <a:t>Obstoječi kemijski obrati tehnološko, ekonomsko in okoljsko niso </a:t>
            </a:r>
            <a:r>
              <a:rPr lang="sl-SI" sz="2700" dirty="0" smtClean="0"/>
              <a:t>upravičljivi</a:t>
            </a:r>
            <a:r>
              <a:rPr lang="sl-SI" sz="2700" dirty="0" smtClean="0"/>
              <a:t>.</a:t>
            </a:r>
            <a:endParaRPr lang="sl-SI" sz="2700" dirty="0" smtClean="0"/>
          </a:p>
          <a:p>
            <a:pPr>
              <a:spcBef>
                <a:spcPts val="1800"/>
              </a:spcBef>
            </a:pPr>
            <a:r>
              <a:rPr lang="sl-SI" sz="2700" dirty="0" smtClean="0"/>
              <a:t>Kemijski obrat </a:t>
            </a:r>
            <a:r>
              <a:rPr lang="sl-SI" sz="2700" dirty="0" err="1" smtClean="0"/>
              <a:t>MeOH</a:t>
            </a:r>
            <a:r>
              <a:rPr lang="sl-SI" sz="2700" dirty="0" smtClean="0"/>
              <a:t> </a:t>
            </a:r>
            <a:r>
              <a:rPr lang="sl-SI" sz="2700" dirty="0" smtClean="0"/>
              <a:t>se lahko </a:t>
            </a:r>
            <a:r>
              <a:rPr lang="sl-SI" sz="2700" dirty="0" smtClean="0"/>
              <a:t>rekonstruira.</a:t>
            </a:r>
          </a:p>
          <a:p>
            <a:pPr>
              <a:spcBef>
                <a:spcPts val="1800"/>
              </a:spcBef>
            </a:pPr>
            <a:r>
              <a:rPr lang="sl-SI" sz="2700" dirty="0" smtClean="0"/>
              <a:t>Obetajoče </a:t>
            </a:r>
            <a:r>
              <a:rPr lang="sl-SI" sz="2700" dirty="0" smtClean="0"/>
              <a:t>alternativno gorivo je dimetil-eter (DME).</a:t>
            </a:r>
          </a:p>
          <a:p>
            <a:pPr>
              <a:spcBef>
                <a:spcPts val="1800"/>
              </a:spcBef>
            </a:pPr>
            <a:r>
              <a:rPr lang="sl-SI" sz="2700" dirty="0" smtClean="0"/>
              <a:t>Tradicionalna tehnika dehidracije metanola (</a:t>
            </a:r>
            <a:r>
              <a:rPr lang="sl-SI" sz="2700" dirty="0" err="1" smtClean="0"/>
              <a:t>MeOH</a:t>
            </a:r>
            <a:r>
              <a:rPr lang="sl-SI" sz="2700" dirty="0" smtClean="0"/>
              <a:t>).</a:t>
            </a:r>
          </a:p>
          <a:p>
            <a:pPr>
              <a:spcBef>
                <a:spcPts val="1800"/>
              </a:spcBef>
            </a:pPr>
            <a:r>
              <a:rPr lang="sl-SI" sz="2700" dirty="0" smtClean="0"/>
              <a:t> Posredni (“</a:t>
            </a:r>
            <a:r>
              <a:rPr lang="sl-SI" sz="2700" i="1" dirty="0" err="1" smtClean="0"/>
              <a:t>two</a:t>
            </a:r>
            <a:r>
              <a:rPr lang="sl-SI" sz="2700" i="1" dirty="0" smtClean="0"/>
              <a:t>-step”</a:t>
            </a:r>
            <a:r>
              <a:rPr lang="sl-SI" sz="2700" dirty="0" smtClean="0"/>
              <a:t>) ter neposredni (“</a:t>
            </a:r>
            <a:r>
              <a:rPr lang="sl-SI" sz="2700" i="1" dirty="0" smtClean="0"/>
              <a:t>single-step”</a:t>
            </a:r>
            <a:r>
              <a:rPr lang="sl-SI" sz="2700" dirty="0" smtClean="0"/>
              <a:t>) </a:t>
            </a:r>
            <a:r>
              <a:rPr lang="sl-SI" sz="2700" dirty="0" smtClean="0"/>
              <a:t>postopek sinteze produkta.</a:t>
            </a:r>
            <a:endParaRPr lang="sl-SI" sz="2700" dirty="0" smtClean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</a:t>
            </a:fld>
            <a:r>
              <a:rPr lang="sl-SI" dirty="0" smtClean="0"/>
              <a:t>/13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" name="Picture 24" descr="C:\Users\jernej\Desktop\Slike predstavitev-Komunalna 2014\Dimethyl-ether-ball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3065" y="985720"/>
            <a:ext cx="1832460" cy="12431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1670" y="833015"/>
            <a:ext cx="7787955" cy="610820"/>
          </a:xfrm>
        </p:spPr>
        <p:txBody>
          <a:bodyPr>
            <a:normAutofit fontScale="90000"/>
          </a:bodyPr>
          <a:lstStyle/>
          <a:p>
            <a:r>
              <a:rPr lang="sl-SI" b="1" dirty="0" smtClean="0"/>
              <a:t>2. 	REKONSTRUKCIJSKA TEHNIKA</a:t>
            </a:r>
            <a:endParaRPr lang="sl-SI" b="1" dirty="0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</a:t>
            </a:fld>
            <a:r>
              <a:rPr lang="sl-SI" dirty="0" smtClean="0"/>
              <a:t>/13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5" name="Content Placeholder 4"/>
          <p:cNvSpPr>
            <a:spLocks noGrp="1"/>
          </p:cNvSpPr>
          <p:nvPr>
            <p:ph idx="1"/>
          </p:nvPr>
        </p:nvSpPr>
        <p:spPr>
          <a:xfrm>
            <a:off x="1499600" y="2207360"/>
            <a:ext cx="7644400" cy="4275740"/>
          </a:xfrm>
        </p:spPr>
        <p:txBody>
          <a:bodyPr>
            <a:noAutofit/>
          </a:bodyPr>
          <a:lstStyle/>
          <a:p>
            <a:pPr lvl="0">
              <a:spcBef>
                <a:spcPts val="1800"/>
              </a:spcBef>
            </a:pPr>
            <a:r>
              <a:rPr lang="sl-SI" sz="2500" b="0" dirty="0" smtClean="0">
                <a:solidFill>
                  <a:schemeClr val="bg1"/>
                </a:solidFill>
              </a:rPr>
              <a:t>I. ) Analiza obstoječega energetsko-kemijskega obrata. </a:t>
            </a:r>
          </a:p>
          <a:p>
            <a:pPr lvl="0">
              <a:spcBef>
                <a:spcPts val="1800"/>
              </a:spcBef>
            </a:pPr>
            <a:r>
              <a:rPr lang="sl-SI" sz="2500" b="0" dirty="0" smtClean="0">
                <a:solidFill>
                  <a:schemeClr val="bg1"/>
                </a:solidFill>
              </a:rPr>
              <a:t>II. ) Iskanje </a:t>
            </a:r>
            <a:r>
              <a:rPr lang="sl-SI" sz="2500" b="0" dirty="0" err="1" smtClean="0">
                <a:solidFill>
                  <a:schemeClr val="bg1"/>
                </a:solidFill>
              </a:rPr>
              <a:t>proc</a:t>
            </a:r>
            <a:r>
              <a:rPr lang="sl-SI" sz="2500" b="0" dirty="0" smtClean="0">
                <a:solidFill>
                  <a:schemeClr val="bg1"/>
                </a:solidFill>
              </a:rPr>
              <a:t>. alternativ </a:t>
            </a:r>
            <a:r>
              <a:rPr lang="sl-SI" sz="2500" b="0" dirty="0" smtClean="0">
                <a:solidFill>
                  <a:schemeClr val="bg1"/>
                </a:solidFill>
              </a:rPr>
              <a:t>in </a:t>
            </a:r>
            <a:r>
              <a:rPr lang="sl-SI" sz="2500" b="0" dirty="0" smtClean="0">
                <a:solidFill>
                  <a:schemeClr val="bg1"/>
                </a:solidFill>
              </a:rPr>
              <a:t>novi tržni produkti </a:t>
            </a:r>
            <a:r>
              <a:rPr lang="sl-SI" sz="2500" b="0" dirty="0" smtClean="0">
                <a:solidFill>
                  <a:schemeClr val="bg1"/>
                </a:solidFill>
              </a:rPr>
              <a:t>.</a:t>
            </a:r>
          </a:p>
          <a:p>
            <a:pPr lvl="0">
              <a:spcBef>
                <a:spcPts val="1800"/>
              </a:spcBef>
            </a:pPr>
            <a:r>
              <a:rPr lang="sl-SI" sz="2500" b="0" dirty="0" smtClean="0">
                <a:solidFill>
                  <a:schemeClr val="bg1"/>
                </a:solidFill>
              </a:rPr>
              <a:t>III. ) </a:t>
            </a:r>
            <a:r>
              <a:rPr lang="sl-SI" sz="2500" b="0" dirty="0" smtClean="0">
                <a:solidFill>
                  <a:schemeClr val="bg1"/>
                </a:solidFill>
              </a:rPr>
              <a:t>Simulacija </a:t>
            </a:r>
            <a:r>
              <a:rPr lang="sl-SI" sz="2500" b="0" dirty="0" smtClean="0">
                <a:solidFill>
                  <a:schemeClr val="bg1"/>
                </a:solidFill>
              </a:rPr>
              <a:t>potencialnih </a:t>
            </a:r>
            <a:r>
              <a:rPr lang="sl-SI" sz="2500" b="0" dirty="0" err="1" smtClean="0">
                <a:solidFill>
                  <a:schemeClr val="bg1"/>
                </a:solidFill>
              </a:rPr>
              <a:t>proc</a:t>
            </a:r>
            <a:r>
              <a:rPr lang="sl-SI" sz="2500" b="0" dirty="0" smtClean="0">
                <a:solidFill>
                  <a:schemeClr val="bg1"/>
                </a:solidFill>
              </a:rPr>
              <a:t>. </a:t>
            </a:r>
            <a:r>
              <a:rPr lang="sl-SI" sz="2500" b="0" dirty="0" smtClean="0">
                <a:solidFill>
                  <a:schemeClr val="bg1"/>
                </a:solidFill>
              </a:rPr>
              <a:t>alternativ z računalniško </a:t>
            </a:r>
            <a:r>
              <a:rPr lang="sl-SI" sz="2500" b="0" dirty="0" smtClean="0">
                <a:solidFill>
                  <a:schemeClr val="bg1"/>
                </a:solidFill>
              </a:rPr>
              <a:t>podprto </a:t>
            </a:r>
            <a:r>
              <a:rPr lang="sl-SI" sz="2500" b="0" dirty="0" smtClean="0">
                <a:solidFill>
                  <a:schemeClr val="bg1"/>
                </a:solidFill>
              </a:rPr>
              <a:t>programsko opremo </a:t>
            </a:r>
            <a:r>
              <a:rPr lang="sl-SI" sz="2500" b="0" dirty="0" smtClean="0">
                <a:solidFill>
                  <a:schemeClr val="bg1"/>
                </a:solidFill>
              </a:rPr>
              <a:t>(</a:t>
            </a:r>
            <a:r>
              <a:rPr lang="sl-SI" sz="2500" b="0" i="1" dirty="0" smtClean="0">
                <a:solidFill>
                  <a:schemeClr val="bg1"/>
                </a:solidFill>
              </a:rPr>
              <a:t>Aspen Plus</a:t>
            </a:r>
            <a:r>
              <a:rPr lang="sl-SI" sz="2500" b="0" i="1" dirty="0" smtClean="0">
                <a:solidFill>
                  <a:schemeClr val="bg1"/>
                </a:solidFill>
              </a:rPr>
              <a:t>®, HYSIS®,…</a:t>
            </a:r>
            <a:r>
              <a:rPr lang="sl-SI" sz="2500" b="0" dirty="0" smtClean="0">
                <a:solidFill>
                  <a:schemeClr val="bg1"/>
                </a:solidFill>
              </a:rPr>
              <a:t>).</a:t>
            </a:r>
            <a:endParaRPr lang="sl-SI" sz="2500" b="0" dirty="0" smtClean="0">
              <a:solidFill>
                <a:schemeClr val="bg1"/>
              </a:solidFill>
            </a:endParaRPr>
          </a:p>
          <a:p>
            <a:pPr lvl="0">
              <a:spcBef>
                <a:spcPts val="1800"/>
              </a:spcBef>
            </a:pPr>
            <a:r>
              <a:rPr lang="sl-SI" sz="2500" b="0" dirty="0" smtClean="0">
                <a:solidFill>
                  <a:schemeClr val="bg1"/>
                </a:solidFill>
              </a:rPr>
              <a:t>IV. ) Iskanje matematičnih zvez med kemijskimi in fizikalnimi veličinami. </a:t>
            </a:r>
          </a:p>
          <a:p>
            <a:pPr lvl="0">
              <a:spcBef>
                <a:spcPts val="1800"/>
              </a:spcBef>
            </a:pPr>
            <a:r>
              <a:rPr lang="sl-SI" sz="2500" b="0" dirty="0" smtClean="0">
                <a:solidFill>
                  <a:schemeClr val="bg1"/>
                </a:solidFill>
              </a:rPr>
              <a:t>V. ) Matematično modeliranje sistemov (</a:t>
            </a:r>
            <a:r>
              <a:rPr lang="sl-SI" sz="2500" b="0" i="1" dirty="0" smtClean="0">
                <a:solidFill>
                  <a:schemeClr val="bg1"/>
                </a:solidFill>
              </a:rPr>
              <a:t>npr. </a:t>
            </a:r>
            <a:r>
              <a:rPr lang="sl-SI" sz="2500" b="0" i="1" dirty="0" smtClean="0">
                <a:solidFill>
                  <a:schemeClr val="bg1"/>
                </a:solidFill>
              </a:rPr>
              <a:t>GAMS®</a:t>
            </a:r>
            <a:r>
              <a:rPr lang="sl-SI" sz="2500" b="0" dirty="0" smtClean="0">
                <a:solidFill>
                  <a:schemeClr val="bg1"/>
                </a:solidFill>
              </a:rPr>
              <a:t>).</a:t>
            </a:r>
            <a:endParaRPr lang="sl-SI" sz="2500" b="0" dirty="0" smtClean="0">
              <a:solidFill>
                <a:schemeClr val="bg1"/>
              </a:solidFill>
            </a:endParaRPr>
          </a:p>
          <a:p>
            <a:pPr lvl="0">
              <a:spcBef>
                <a:spcPts val="1800"/>
              </a:spcBef>
            </a:pPr>
            <a:r>
              <a:rPr lang="sl-SI" sz="2500" b="0" dirty="0" smtClean="0">
                <a:solidFill>
                  <a:schemeClr val="bg1"/>
                </a:solidFill>
              </a:rPr>
              <a:t>VI.) </a:t>
            </a:r>
            <a:r>
              <a:rPr lang="sl-SI" sz="2500" b="0" dirty="0" smtClean="0">
                <a:solidFill>
                  <a:schemeClr val="bg1"/>
                </a:solidFill>
              </a:rPr>
              <a:t>Kvantitativno in kvalitativno </a:t>
            </a:r>
            <a:r>
              <a:rPr lang="sl-SI" sz="2500" b="0" dirty="0" smtClean="0">
                <a:solidFill>
                  <a:schemeClr val="bg1"/>
                </a:solidFill>
              </a:rPr>
              <a:t>vrednotenje dobljenih rezultatov.</a:t>
            </a:r>
            <a:endParaRPr lang="sl-SI" sz="25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</a:t>
            </a:fld>
            <a:r>
              <a:rPr lang="sl-SI" dirty="0" smtClean="0"/>
              <a:t>/13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1" name="Picture 3" descr="Slik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3309" y="527606"/>
            <a:ext cx="6871725" cy="52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ravokotnik 8"/>
          <p:cNvSpPr/>
          <p:nvPr/>
        </p:nvSpPr>
        <p:spPr>
          <a:xfrm>
            <a:off x="1823310" y="5957513"/>
            <a:ext cx="6413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2400" b="1" dirty="0" smtClean="0">
                <a:solidFill>
                  <a:schemeClr val="bg1"/>
                </a:solidFill>
              </a:rPr>
              <a:t>Sl. 1:</a:t>
            </a:r>
            <a:r>
              <a:rPr lang="sl-SI" sz="2400" dirty="0" smtClean="0">
                <a:solidFill>
                  <a:schemeClr val="bg1"/>
                </a:solidFill>
              </a:rPr>
              <a:t> </a:t>
            </a:r>
            <a:r>
              <a:rPr lang="sl-SI" sz="2400" i="1" dirty="0" smtClean="0">
                <a:solidFill>
                  <a:schemeClr val="bg1"/>
                </a:solidFill>
              </a:rPr>
              <a:t>Obstoječi energetsko-kemijski obrat (A) ter potencialna rekonstrukcijska </a:t>
            </a:r>
            <a:r>
              <a:rPr lang="sl-SI" sz="2400" i="1" dirty="0" smtClean="0">
                <a:solidFill>
                  <a:schemeClr val="bg1"/>
                </a:solidFill>
              </a:rPr>
              <a:t>pot – optimum (B).</a:t>
            </a:r>
            <a:endParaRPr lang="sl-SI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</a:t>
            </a:fld>
            <a:r>
              <a:rPr lang="sl-SI" dirty="0" smtClean="0"/>
              <a:t>/13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Slik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2245" y="833015"/>
            <a:ext cx="6108200" cy="5223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Slika2legen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556" y="374900"/>
            <a:ext cx="4275740" cy="129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892245" y="6174140"/>
            <a:ext cx="41344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Sl. 2:</a:t>
            </a:r>
            <a:r>
              <a:rPr kumimoji="0" lang="sl-SI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sl-SI" sz="2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Obstoječi </a:t>
            </a:r>
            <a:r>
              <a:rPr kumimoji="0" lang="sl-SI" sz="24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MeOH</a:t>
            </a:r>
            <a:r>
              <a:rPr kumimoji="0" lang="sl-SI" sz="2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obrat.</a:t>
            </a:r>
            <a:endParaRPr kumimoji="0" lang="sl-SI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C:\Users\jernej\Documents\MR\Konference\Komunalna_energetika_maj_2014\Slike\Slike predstavitev\download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3468" y="1749245"/>
            <a:ext cx="1446072" cy="1803337"/>
          </a:xfrm>
          <a:prstGeom prst="rect">
            <a:avLst/>
          </a:prstGeom>
          <a:noFill/>
        </p:spPr>
      </p:pic>
      <p:pic>
        <p:nvPicPr>
          <p:cNvPr id="7" name="Slika 6" descr="download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58465" y="3890775"/>
            <a:ext cx="828370" cy="15441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212490" y="2636533"/>
            <a:ext cx="3582073" cy="639762"/>
          </a:xfrm>
        </p:spPr>
        <p:txBody>
          <a:bodyPr/>
          <a:lstStyle/>
          <a:p>
            <a:r>
              <a:rPr lang="sl-SI" dirty="0" smtClean="0"/>
              <a:t> Posredna sinteza DME</a:t>
            </a:r>
            <a:endParaRPr lang="sl-SI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5030115" y="2636533"/>
            <a:ext cx="3664920" cy="639762"/>
          </a:xfrm>
        </p:spPr>
        <p:txBody>
          <a:bodyPr/>
          <a:lstStyle/>
          <a:p>
            <a:r>
              <a:rPr lang="sl-SI" dirty="0" smtClean="0"/>
              <a:t> Neposredna sinteza DME</a:t>
            </a:r>
            <a:endParaRPr lang="sl-SI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</a:t>
            </a:fld>
            <a:r>
              <a:rPr lang="sl-SI" dirty="0" smtClean="0"/>
              <a:t>/13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5195" y="3276295"/>
            <a:ext cx="3359510" cy="4199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5195" y="3734410"/>
            <a:ext cx="2595985" cy="3982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		</a:t>
            </a: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514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	</a:t>
            </a:r>
            <a:r>
              <a:rPr kumimoji="0" lang="sl-SI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565" name="Object 13"/>
          <p:cNvGraphicFramePr>
            <a:graphicFrameLocks noChangeAspect="1"/>
          </p:cNvGraphicFramePr>
          <p:nvPr/>
        </p:nvGraphicFramePr>
        <p:xfrm>
          <a:off x="5182820" y="3290177"/>
          <a:ext cx="2887513" cy="444233"/>
        </p:xfrm>
        <a:graphic>
          <a:graphicData uri="http://schemas.openxmlformats.org/presentationml/2006/ole">
            <p:oleObj spid="_x0000_s23565" name="Equation" r:id="rId5" imgW="1497950" imgH="241195" progId="Equation.DSMT4">
              <p:embed/>
            </p:oleObj>
          </a:graphicData>
        </a:graphic>
      </p:graphicFrame>
      <p:graphicFrame>
        <p:nvGraphicFramePr>
          <p:cNvPr id="23564" name="Object 12"/>
          <p:cNvGraphicFramePr>
            <a:graphicFrameLocks noChangeAspect="1"/>
          </p:cNvGraphicFramePr>
          <p:nvPr/>
        </p:nvGraphicFramePr>
        <p:xfrm>
          <a:off x="5182820" y="3692763"/>
          <a:ext cx="3664921" cy="499762"/>
        </p:xfrm>
        <a:graphic>
          <a:graphicData uri="http://schemas.openxmlformats.org/presentationml/2006/ole">
            <p:oleObj spid="_x0000_s23564" name="Equation" r:id="rId6" imgW="1892300" imgH="254000" progId="Equation.DSMT4">
              <p:embed/>
            </p:oleObj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5182820" y="4303583"/>
          <a:ext cx="3294726" cy="499762"/>
        </p:xfrm>
        <a:graphic>
          <a:graphicData uri="http://schemas.openxmlformats.org/presentationml/2006/ole">
            <p:oleObj spid="_x0000_s23561" name="Equation" r:id="rId7" imgW="1701800" imgH="254000" progId="Equation.DSMT4">
              <p:embed/>
            </p:oleObj>
          </a:graphicData>
        </a:graphic>
      </p:graphicFrame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5182820" y="4761698"/>
          <a:ext cx="3535353" cy="499762"/>
        </p:xfrm>
        <a:graphic>
          <a:graphicData uri="http://schemas.openxmlformats.org/presentationml/2006/ole">
            <p:oleObj spid="_x0000_s23560" name="Equation" r:id="rId8" imgW="1815312" imgH="253890" progId="Equation.DSMT4">
              <p:embed/>
            </p:oleObj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5182820" y="5414164"/>
          <a:ext cx="3738960" cy="458115"/>
        </p:xfrm>
        <a:graphic>
          <a:graphicData uri="http://schemas.openxmlformats.org/presentationml/2006/ole">
            <p:oleObj spid="_x0000_s23559" name="Equation" r:id="rId9" imgW="1943100" imgH="254000" progId="Equation.DSMT4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5182820" y="5830633"/>
          <a:ext cx="3664921" cy="499762"/>
        </p:xfrm>
        <a:graphic>
          <a:graphicData uri="http://schemas.openxmlformats.org/presentationml/2006/ole">
            <p:oleObj spid="_x0000_s23558" name="Equation" r:id="rId10" imgW="1892300" imgH="254000" progId="Equation.DSMT4">
              <p:embed/>
            </p:oleObj>
          </a:graphicData>
        </a:graphic>
      </p:graphicFrame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45720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dobe Myungjo Std M" pitchFamily="18" charset="-128"/>
                <a:cs typeface="Times New Roman" pitchFamily="18" charset="0"/>
              </a:rPr>
              <a:t>		</a:t>
            </a: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457200" y="1171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dobe Myungjo Std M" pitchFamily="18" charset="-128"/>
                <a:cs typeface="Times New Roman" pitchFamily="18" charset="0"/>
              </a:rPr>
              <a:t>		</a:t>
            </a: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457200" y="168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dobe Myungjo Std M" pitchFamily="18" charset="-128"/>
                <a:cs typeface="Times New Roman" pitchFamily="18" charset="0"/>
              </a:rPr>
              <a:t>		</a:t>
            </a: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dobe Myungjo Std M" pitchFamily="18" charset="-128"/>
                <a:cs typeface="Times New Roman" pitchFamily="18" charset="0"/>
              </a:rPr>
              <a:t>	</a:t>
            </a: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0" y="2457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75" name="Picture 23" descr="C:\Users\jernej\Desktop\Slike predstavitev-Komunalna 2014\c3ta14936f-s2_hi-res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61180" y="634890"/>
            <a:ext cx="4886560" cy="2079922"/>
          </a:xfrm>
          <a:prstGeom prst="rect">
            <a:avLst/>
          </a:prstGeom>
          <a:noFill/>
        </p:spPr>
      </p:pic>
      <p:pic>
        <p:nvPicPr>
          <p:cNvPr id="23576" name="Picture 24" descr="C:\Users\jernej\Desktop\Slike predstavitev-Komunalna 2014\Dimethyl-ether-balls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17900" y="1596540"/>
            <a:ext cx="1832460" cy="1243122"/>
          </a:xfrm>
          <a:prstGeom prst="rect">
            <a:avLst/>
          </a:prstGeom>
          <a:noFill/>
        </p:spPr>
      </p:pic>
      <p:pic>
        <p:nvPicPr>
          <p:cNvPr id="2" name="Picture 14" descr="C:\Users\jernej\Documents\MR\Konference\Komunalna_energetika_maj_2014\Slike\Slike predstavitev\TEHTNICA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54325" y="4895295"/>
            <a:ext cx="1454150" cy="143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96260" y="833015"/>
            <a:ext cx="7787955" cy="610820"/>
          </a:xfrm>
        </p:spPr>
        <p:txBody>
          <a:bodyPr>
            <a:normAutofit fontScale="90000"/>
          </a:bodyPr>
          <a:lstStyle/>
          <a:p>
            <a:pPr algn="l"/>
            <a:r>
              <a:rPr lang="sl-SI" sz="3600" b="1" dirty="0" smtClean="0">
                <a:solidFill>
                  <a:srgbClr val="FF9E1D"/>
                </a:solidFill>
              </a:rPr>
              <a:t>   3. </a:t>
            </a:r>
            <a:r>
              <a:rPr lang="sl-SI" sz="3600" b="1" cap="all" dirty="0" smtClean="0">
                <a:solidFill>
                  <a:srgbClr val="FF9E1D"/>
                </a:solidFill>
              </a:rPr>
              <a:t>Vhodni </a:t>
            </a:r>
            <a:r>
              <a:rPr lang="sl-SI" sz="3600" b="1" cap="all" dirty="0" smtClean="0">
                <a:solidFill>
                  <a:srgbClr val="FF9E1D"/>
                </a:solidFill>
              </a:rPr>
              <a:t>podatki za mat. model</a:t>
            </a:r>
            <a:endParaRPr lang="sl-SI" sz="3600" b="1" cap="all" dirty="0">
              <a:solidFill>
                <a:srgbClr val="FF9E1D"/>
              </a:solidFill>
            </a:endParaRPr>
          </a:p>
        </p:txBody>
      </p:sp>
      <p:sp>
        <p:nvSpPr>
          <p:cNvPr id="3" name="Ograda številke diapozitiva 2"/>
          <p:cNvSpPr>
            <a:spLocks noGrp="1"/>
          </p:cNvSpPr>
          <p:nvPr>
            <p:ph type="sldNum" sz="quarter" idx="12"/>
          </p:nvPr>
        </p:nvSpPr>
        <p:spPr>
          <a:xfrm>
            <a:off x="5946345" y="6492875"/>
            <a:ext cx="2587750" cy="365125"/>
          </a:xfrm>
        </p:spPr>
        <p:txBody>
          <a:bodyPr/>
          <a:lstStyle/>
          <a:p>
            <a:fld id="{B82CCC60-E8CD-4174-8B1A-7DF615B22EEF}" type="slidenum">
              <a:rPr lang="en-US" smtClean="0"/>
              <a:pPr/>
              <a:t>9</a:t>
            </a:fld>
            <a:r>
              <a:rPr lang="sl-SI" dirty="0" smtClean="0"/>
              <a:t>/13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4683" name="Picture 1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2489" y="1596541"/>
            <a:ext cx="7635251" cy="4841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432</Words>
  <Application>Microsoft Office PowerPoint</Application>
  <PresentationFormat>Diaprojekcija na zaslonu (4:3)</PresentationFormat>
  <Paragraphs>70</Paragraphs>
  <Slides>13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Vdelani OLE strežniki</vt:lpstr>
      </vt:variant>
      <vt:variant>
        <vt:i4>1</vt:i4>
      </vt:variant>
      <vt:variant>
        <vt:lpstr>Naslovi diapozitivov</vt:lpstr>
      </vt:variant>
      <vt:variant>
        <vt:i4>13</vt:i4>
      </vt:variant>
    </vt:vector>
  </HeadingPairs>
  <TitlesOfParts>
    <vt:vector size="15" baseType="lpstr">
      <vt:lpstr>Office Theme</vt:lpstr>
      <vt:lpstr>Equation</vt:lpstr>
      <vt:lpstr>REKONSTRUKCIJA energetsko-kemijskih procesov</vt:lpstr>
      <vt:lpstr>POVZETEK</vt:lpstr>
      <vt:lpstr>Diapozitiv 3</vt:lpstr>
      <vt:lpstr>1.  UVOD</vt:lpstr>
      <vt:lpstr>2.  REKONSTRUKCIJSKA TEHNIKA</vt:lpstr>
      <vt:lpstr>Diapozitiv 6</vt:lpstr>
      <vt:lpstr>Diapozitiv 7</vt:lpstr>
      <vt:lpstr>Diapozitiv 8</vt:lpstr>
      <vt:lpstr>   3. Vhodni podatki za mat. model</vt:lpstr>
      <vt:lpstr>    4.         REZULTATI MAT. MODELA</vt:lpstr>
      <vt:lpstr>Diapozitiv 11</vt:lpstr>
      <vt:lpstr>4. DISKUSIJA IN ZAKLJUČKI </vt:lpstr>
      <vt:lpstr>Diapozitiv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jernej</cp:lastModifiedBy>
  <cp:revision>67</cp:revision>
  <dcterms:created xsi:type="dcterms:W3CDTF">2013-08-21T19:17:07Z</dcterms:created>
  <dcterms:modified xsi:type="dcterms:W3CDTF">2014-05-12T11:12:54Z</dcterms:modified>
</cp:coreProperties>
</file>