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2" r:id="rId2"/>
    <p:sldId id="263" r:id="rId3"/>
    <p:sldId id="265" r:id="rId4"/>
    <p:sldId id="267" r:id="rId5"/>
    <p:sldId id="274" r:id="rId6"/>
    <p:sldId id="294" r:id="rId7"/>
    <p:sldId id="298" r:id="rId8"/>
    <p:sldId id="297" r:id="rId9"/>
    <p:sldId id="275" r:id="rId10"/>
    <p:sldId id="276" r:id="rId11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16">
          <p15:clr>
            <a:srgbClr val="A4A3A4"/>
          </p15:clr>
        </p15:guide>
        <p15:guide id="2" pos="44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sodam" initials="g" lastIdx="1" clrIdx="0">
    <p:extLst>
      <p:ext uri="{19B8F6BF-5375-455C-9EA6-DF929625EA0E}">
        <p15:presenceInfo xmlns:p15="http://schemas.microsoft.com/office/powerpoint/2012/main" userId="gsoda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70146"/>
    <a:srgbClr val="595959"/>
    <a:srgbClr val="008080"/>
    <a:srgbClr val="0000FF"/>
    <a:srgbClr val="A5A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73" autoAdjust="0"/>
    <p:restoredTop sz="82360" autoAdjust="0"/>
  </p:normalViewPr>
  <p:slideViewPr>
    <p:cSldViewPr snapToGrid="0" snapToObjects="1">
      <p:cViewPr varScale="1">
        <p:scale>
          <a:sx n="89" d="100"/>
          <a:sy n="89" d="100"/>
        </p:scale>
        <p:origin x="1812" y="96"/>
      </p:cViewPr>
      <p:guideLst>
        <p:guide orient="horz" pos="2216"/>
        <p:guide pos="44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13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F2B5218-49A3-2342-BC18-DAD90E05247A}" type="datetime1">
              <a:rPr lang="de-DE">
                <a:latin typeface="Arial"/>
                <a:ea typeface="Arial"/>
                <a:cs typeface="Arial"/>
              </a:rPr>
              <a:pPr/>
              <a:t>10.05.2017</a:t>
            </a:fld>
            <a:endParaRPr lang="de-DE">
              <a:latin typeface="Arial"/>
              <a:ea typeface="Arial"/>
              <a:cs typeface="Arial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CFBF5927-EC52-B945-9367-80C190BB9DAE}" type="slidenum">
              <a:rPr lang="de-DE">
                <a:latin typeface="Arial"/>
                <a:ea typeface="Arial"/>
                <a:cs typeface="Arial"/>
              </a:rPr>
              <a:pPr/>
              <a:t>‹Nr.›</a:t>
            </a:fld>
            <a:endParaRPr lang="de-DE"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5487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ea typeface="Arial"/>
                <a:cs typeface="Arial"/>
              </a:defRPr>
            </a:lvl1pPr>
          </a:lstStyle>
          <a:p>
            <a:fld id="{AED7335E-9968-8C48-9816-B465AE8D4E9F}" type="datetime1">
              <a:rPr lang="de-DE"/>
              <a:pPr/>
              <a:t>10.05.2017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ea typeface="Arial"/>
                <a:cs typeface="Arial"/>
              </a:defRPr>
            </a:lvl1pPr>
          </a:lstStyle>
          <a:p>
            <a:fld id="{A5CAE625-6F55-6E44-9102-F59BC989DC7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6152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AE625-6F55-6E44-9102-F59BC989DC7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547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This </a:t>
            </a:r>
            <a:r>
              <a:rPr lang="de-AT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is</a:t>
            </a:r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especially</a:t>
            </a:r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true</a:t>
            </a:r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for</a:t>
            </a:r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hydropower </a:t>
            </a:r>
            <a:r>
              <a:rPr lang="de-AT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plants</a:t>
            </a:r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: </a:t>
            </a:r>
            <a:r>
              <a:rPr lang="de-AT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those</a:t>
            </a:r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power </a:t>
            </a:r>
            <a:r>
              <a:rPr lang="de-AT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plants</a:t>
            </a:r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have</a:t>
            </a:r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, </a:t>
            </a:r>
            <a:r>
              <a:rPr lang="de-AT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among</a:t>
            </a:r>
            <a:r>
              <a:rPr lang="de-AT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all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electricity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generating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technologies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,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highest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technical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lifetimes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(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up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to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80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to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100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years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),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they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require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huge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investments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and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amount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of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investment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is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strongly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depending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on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geographical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location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and environmental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circumstances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.</a:t>
            </a:r>
          </a:p>
          <a:p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Therefore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, due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to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high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lifetimes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and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capital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AT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intensities</a:t>
            </a:r>
            <a:r>
              <a:rPr lang="de-AT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: </a:t>
            </a:r>
            <a:endParaRPr lang="de-AT" sz="1200" kern="1200" dirty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B946D1-519F-4715-BB58-90815CD0F1E0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33984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Not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possible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get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real value of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fixed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assets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from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the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balance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sheets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,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as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in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other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sectors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with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a high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asset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turnover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,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low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lifetimes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and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low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capital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intensities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.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  <a:p>
            <a:endParaRPr lang="de-DE" sz="1200" kern="1200" dirty="0" smtClean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B946D1-519F-4715-BB58-90815CD0F1E0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4243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sz="1200" kern="1200" dirty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B946D1-519F-4715-BB58-90815CD0F1E0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89335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AE625-6F55-6E44-9102-F59BC989DC7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860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illustrates the investment costs in absolute numbers of the three youngest large hydropower plants in Slovenia, all of them located on the lower Sava river.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Also these rather young hydropower plants already show some differences between the replacement values and the historical acquisition values due to nominal price increases.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For all three power plants, the depreciated replacement value is higher than the historic acquisition value.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Commissioning year: 2006 – 2009 –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 2012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Installed capacity: 33 – 43 – 40 </a:t>
            </a:r>
            <a:endParaRPr lang="de-AT" sz="1200" kern="1200" dirty="0" smtClean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AE625-6F55-6E44-9102-F59BC989DC7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561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Data </a:t>
            </a:r>
            <a:r>
              <a:rPr lang="de-AT" dirty="0" err="1" smtClean="0"/>
              <a:t>based</a:t>
            </a:r>
            <a:r>
              <a:rPr lang="de-AT" dirty="0" smtClean="0"/>
              <a:t> on National Energy Programme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Slovenia</a:t>
            </a:r>
            <a:r>
              <a:rPr lang="de-AT" baseline="0" dirty="0" smtClean="0"/>
              <a:t> 2011</a:t>
            </a:r>
          </a:p>
          <a:p>
            <a:r>
              <a:rPr lang="de-AT" baseline="0" dirty="0" smtClean="0"/>
              <a:t>2009: 1st PSPP, </a:t>
            </a:r>
            <a:r>
              <a:rPr lang="de-AT" baseline="0" dirty="0" err="1" smtClean="0"/>
              <a:t>Avce</a:t>
            </a:r>
            <a:r>
              <a:rPr lang="de-AT" baseline="0" dirty="0" smtClean="0"/>
              <a:t>, 185 MW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AE625-6F55-6E44-9102-F59BC989DC7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514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Niedrige</a:t>
            </a:r>
            <a:r>
              <a:rPr lang="en-US" dirty="0" smtClean="0"/>
              <a:t> </a:t>
            </a:r>
            <a:r>
              <a:rPr lang="en-US" dirty="0" err="1" smtClean="0"/>
              <a:t>Kapitalumschlagshäufigkeit</a:t>
            </a:r>
            <a:r>
              <a:rPr lang="en-US" dirty="0" smtClean="0"/>
              <a:t>, </a:t>
            </a:r>
            <a:r>
              <a:rPr lang="en-US" dirty="0" err="1" smtClean="0"/>
              <a:t>hohe</a:t>
            </a:r>
            <a:r>
              <a:rPr lang="en-US" dirty="0" smtClean="0"/>
              <a:t> </a:t>
            </a:r>
            <a:r>
              <a:rPr lang="en-US" dirty="0" err="1" smtClean="0"/>
              <a:t>Kapitalintensität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langlebige</a:t>
            </a:r>
            <a:r>
              <a:rPr lang="en-US" baseline="0" dirty="0" smtClean="0"/>
              <a:t> Anlagen: AV </a:t>
            </a:r>
            <a:r>
              <a:rPr lang="en-US" baseline="0" dirty="0" err="1" smtClean="0"/>
              <a:t>durch</a:t>
            </a:r>
            <a:r>
              <a:rPr lang="en-US" baseline="0" dirty="0" smtClean="0"/>
              <a:t> hist. AW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Realität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entsprechend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Bilanzen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abgebildet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Tatsächliches</a:t>
            </a:r>
            <a:r>
              <a:rPr lang="en-US" baseline="0" dirty="0" smtClean="0"/>
              <a:t> AV hat </a:t>
            </a:r>
            <a:r>
              <a:rPr lang="en-US" baseline="0" dirty="0" err="1" smtClean="0"/>
              <a:t>viel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höheren</a:t>
            </a:r>
            <a:r>
              <a:rPr lang="en-US" baseline="0" dirty="0" smtClean="0"/>
              <a:t> Wert </a:t>
            </a:r>
            <a:r>
              <a:rPr lang="en-US" baseline="0" dirty="0" err="1" smtClean="0"/>
              <a:t>als</a:t>
            </a:r>
            <a:r>
              <a:rPr lang="en-US" baseline="0" dirty="0" smtClean="0"/>
              <a:t> das in den </a:t>
            </a:r>
            <a:r>
              <a:rPr lang="en-US" baseline="0" dirty="0" err="1" smtClean="0"/>
              <a:t>Bilanzen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ausgewiesene</a:t>
            </a:r>
            <a:r>
              <a:rPr lang="en-US" baseline="0" dirty="0" smtClean="0"/>
              <a:t>. </a:t>
            </a:r>
            <a:r>
              <a:rPr lang="en-US" b="1" baseline="0" dirty="0" err="1" smtClean="0"/>
              <a:t>Deshalb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Nettokapitalstock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Ermittlung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tatsächlichen</a:t>
            </a:r>
            <a:r>
              <a:rPr lang="en-US" baseline="0" dirty="0" smtClean="0"/>
              <a:t> AV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Großer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Teil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Kosten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Begleitdämme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Staumauer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Diese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zwei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Charakteristika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hängen</a:t>
            </a:r>
            <a:r>
              <a:rPr lang="en-US" baseline="0" dirty="0" smtClean="0"/>
              <a:t> stark von </a:t>
            </a:r>
            <a:r>
              <a:rPr lang="en-US" baseline="0" dirty="0" err="1" smtClean="0"/>
              <a:t>geographischen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Gegebenheiten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Gefälle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Wassermenge</a:t>
            </a:r>
            <a:r>
              <a:rPr lang="en-US" baseline="0" dirty="0" smtClean="0"/>
              <a:t>) ab – </a:t>
            </a:r>
            <a:r>
              <a:rPr lang="en-US" baseline="0" dirty="0" err="1" smtClean="0"/>
              <a:t>zulässig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Ermittlung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InvestK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err="1" smtClean="0"/>
              <a:t>Verschiedene</a:t>
            </a:r>
            <a:r>
              <a:rPr lang="en-US" baseline="0" dirty="0" smtClean="0"/>
              <a:t> Szenariorechnungen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institutseigenem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Simulationsmodell</a:t>
            </a:r>
            <a:r>
              <a:rPr lang="en-US" baseline="0" dirty="0" smtClean="0"/>
              <a:t> ATLANTIS </a:t>
            </a:r>
            <a:r>
              <a:rPr lang="en-US" baseline="0" dirty="0" err="1" smtClean="0"/>
              <a:t>liefern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nach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Strategie</a:t>
            </a:r>
            <a:r>
              <a:rPr lang="en-US" baseline="0" dirty="0" smtClean="0"/>
              <a:t> (CO2-Minimierung, </a:t>
            </a:r>
            <a:r>
              <a:rPr lang="en-US" baseline="0" dirty="0" err="1" smtClean="0"/>
              <a:t>Elektromobilität</a:t>
            </a:r>
            <a:r>
              <a:rPr lang="en-US" baseline="0" dirty="0" smtClean="0"/>
              <a:t>, etc.) </a:t>
            </a:r>
            <a:r>
              <a:rPr lang="en-US" baseline="0" dirty="0" err="1" smtClean="0"/>
              <a:t>unterschiedlichen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Kapitalstock</a:t>
            </a:r>
            <a:r>
              <a:rPr lang="en-US" baseline="0" dirty="0" smtClean="0"/>
              <a:t> – </a:t>
            </a:r>
            <a:r>
              <a:rPr lang="en-US" baseline="0" dirty="0" err="1" smtClean="0"/>
              <a:t>kann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ermittelt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miteinander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verglichen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werden</a:t>
            </a:r>
            <a:r>
              <a:rPr lang="en-US" baseline="0" dirty="0" smtClean="0"/>
              <a:t>.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AE625-6F55-6E44-9102-F59BC989DC7D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9818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AE625-6F55-6E44-9102-F59BC989DC7D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887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mailto:petra.gsodam@TUGraz.at" TargetMode="Externa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IEE.TUGraz.at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KURZ">
    <p:bg>
      <p:bgPr>
        <a:gradFill flip="none" rotWithShape="1">
          <a:gsLst>
            <a:gs pos="100000">
              <a:srgbClr val="A5A6A5"/>
            </a:gs>
            <a:gs pos="0">
              <a:srgbClr val="FFFF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7" descr="AT_Pictogramm2.png"/>
          <p:cNvPicPr>
            <a:picLocks noChangeAspect="1"/>
          </p:cNvPicPr>
          <p:nvPr userDrawn="1"/>
        </p:nvPicPr>
        <p:blipFill rotWithShape="1"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5" b="7739"/>
          <a:stretch/>
        </p:blipFill>
        <p:spPr bwMode="auto">
          <a:xfrm>
            <a:off x="0" y="1490664"/>
            <a:ext cx="88900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7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0725" y="1134534"/>
            <a:ext cx="8169479" cy="1795992"/>
          </a:xfrm>
        </p:spPr>
        <p:txBody>
          <a:bodyPr anchor="b"/>
          <a:lstStyle>
            <a:lvl1pPr>
              <a:defRPr sz="5000">
                <a:solidFill>
                  <a:srgbClr val="008080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50766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10.05.2017</a:t>
            </a:r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49F2FF2-6358-8E4F-914D-E4E7288E50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720725" y="2930525"/>
            <a:ext cx="8229600" cy="719987"/>
          </a:xfrm>
        </p:spPr>
        <p:txBody>
          <a:bodyPr anchor="ctr"/>
          <a:lstStyle>
            <a:lvl1pPr>
              <a:defRPr>
                <a:solidFill>
                  <a:srgbClr val="008080"/>
                </a:solidFill>
              </a:defRPr>
            </a:lvl1pPr>
            <a:lvl3pPr marL="536575" indent="0">
              <a:buNone/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de-AT" dirty="0" smtClean="0"/>
              <a:t>Mastertextformat bearbeiten</a:t>
            </a:r>
          </a:p>
        </p:txBody>
      </p:sp>
      <p:sp>
        <p:nvSpPr>
          <p:cNvPr id="8" name="Untertitel 2"/>
          <p:cNvSpPr txBox="1">
            <a:spLocks/>
          </p:cNvSpPr>
          <p:nvPr userDrawn="1"/>
        </p:nvSpPr>
        <p:spPr bwMode="auto">
          <a:xfrm>
            <a:off x="720725" y="6426921"/>
            <a:ext cx="72945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dirty="0" err="1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800" dirty="0" smtClean="0">
                <a:solidFill>
                  <a:srgbClr val="595959"/>
                </a:solidFill>
              </a:rPr>
              <a:t> </a:t>
            </a:r>
            <a:r>
              <a:rPr lang="de-DE" sz="1800" dirty="0" err="1" smtClean="0">
                <a:solidFill>
                  <a:srgbClr val="595959"/>
                </a:solidFill>
              </a:rPr>
              <a:t>www.tugraz.at</a:t>
            </a:r>
            <a:endParaRPr lang="de-DE" sz="1800" dirty="0">
              <a:solidFill>
                <a:srgbClr val="595959"/>
              </a:solidFill>
            </a:endParaRPr>
          </a:p>
        </p:txBody>
      </p:sp>
      <p:pic>
        <p:nvPicPr>
          <p:cNvPr id="10" name="Grafik 21" descr="MacBook Pro HDD:04_Projekte:04_TU Graz:01_Abgeschlossen:2011:TUG_200a_openlabs:Plakat:Abbildungen_Plakat:EZG_Schriftzug Transparen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2" t="14803" r="5873" b="13568"/>
          <a:stretch>
            <a:fillRect/>
          </a:stretch>
        </p:blipFill>
        <p:spPr bwMode="auto">
          <a:xfrm>
            <a:off x="4860455" y="5645848"/>
            <a:ext cx="4277610" cy="70891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21198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008080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C1F9894-71C1-7C41-A3A8-9C65C7C3E21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6560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EE3174A-9C41-4543-A159-B35D9E0C48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8275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709613" y="3996251"/>
            <a:ext cx="8240712" cy="1299604"/>
          </a:xfrm>
        </p:spPr>
        <p:txBody>
          <a:bodyPr anchor="ctr">
            <a:normAutofit/>
          </a:bodyPr>
          <a:lstStyle>
            <a:lvl1pPr algn="l">
              <a:defRPr sz="4400"/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709613" y="3292662"/>
            <a:ext cx="8240712" cy="703589"/>
          </a:xfrm>
        </p:spPr>
        <p:txBody>
          <a:bodyPr anchor="ctr"/>
          <a:lstStyle>
            <a:lvl1pPr algn="l">
              <a:defRPr b="0"/>
            </a:lvl1pPr>
          </a:lstStyle>
          <a:p>
            <a:pPr lvl="0"/>
            <a:r>
              <a:rPr lang="de-AT" dirty="0" smtClean="0"/>
              <a:t>Mastertextformat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7"/>
          </p:nvPr>
        </p:nvSpPr>
        <p:spPr>
          <a:xfrm>
            <a:off x="0" y="642938"/>
            <a:ext cx="503238" cy="365125"/>
          </a:xfrm>
        </p:spPr>
        <p:txBody>
          <a:bodyPr/>
          <a:lstStyle>
            <a:lvl1pPr>
              <a:defRPr/>
            </a:lvl1pPr>
          </a:lstStyle>
          <a:p>
            <a:fld id="{1BC1FE39-1617-C246-AB92-0258201FF347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804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720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idx="13"/>
          </p:nvPr>
        </p:nvSpPr>
        <p:spPr>
          <a:xfrm>
            <a:off x="4968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35E49E91-34AA-7945-9664-32FA9CA37C2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744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 sz="1200" dirty="0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687E7D8F-524A-684B-96FE-9AC3D188CAE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22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 sz="1200" dirty="0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687E7D8F-524A-684B-96FE-9AC3D188CAE0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7" name="Bild 5" descr="00_Startbild_Homepage_hoch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84784"/>
            <a:ext cx="5965825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 userDrawn="1"/>
        </p:nvSpPr>
        <p:spPr>
          <a:xfrm>
            <a:off x="401732" y="2986728"/>
            <a:ext cx="2658100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b="1" baseline="0" dirty="0" smtClean="0">
                <a:solidFill>
                  <a:srgbClr val="595959"/>
                </a:solidFill>
                <a:ea typeface="Arial"/>
                <a:cs typeface="Arial"/>
              </a:rPr>
              <a:t>Petra Gsodam</a:t>
            </a:r>
          </a:p>
          <a:p>
            <a:endParaRPr lang="de-DE" sz="1300" baseline="0" dirty="0" smtClean="0">
              <a:solidFill>
                <a:srgbClr val="595959"/>
              </a:solidFill>
              <a:ea typeface="Arial"/>
              <a:cs typeface="Arial"/>
            </a:endParaRPr>
          </a:p>
          <a:p>
            <a:pPr>
              <a:spcAft>
                <a:spcPts val="600"/>
              </a:spcAft>
            </a:pPr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Graz University of </a:t>
            </a:r>
            <a:r>
              <a:rPr lang="en-GB" sz="1300" baseline="0" noProof="0" dirty="0" smtClean="0">
                <a:solidFill>
                  <a:srgbClr val="595959"/>
                </a:solidFill>
                <a:ea typeface="Arial"/>
                <a:cs typeface="Arial"/>
              </a:rPr>
              <a:t>Technology</a:t>
            </a:r>
          </a:p>
          <a:p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Institute of Electricity Economics </a:t>
            </a:r>
          </a:p>
          <a:p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and Energy Innovation </a:t>
            </a:r>
          </a:p>
          <a:p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Inffeldgasse 18</a:t>
            </a:r>
          </a:p>
          <a:p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8010 Graz</a:t>
            </a:r>
          </a:p>
          <a:p>
            <a:endParaRPr lang="de-DE" sz="1300" baseline="0" dirty="0" smtClean="0">
              <a:solidFill>
                <a:srgbClr val="595959"/>
              </a:solidFill>
              <a:ea typeface="Arial"/>
              <a:cs typeface="Arial"/>
            </a:endParaRPr>
          </a:p>
          <a:p>
            <a:pPr>
              <a:tabLst>
                <a:tab pos="444500" algn="l"/>
              </a:tabLst>
            </a:pPr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Tel.:	+43 316 873     7902</a:t>
            </a:r>
          </a:p>
          <a:p>
            <a:pPr>
              <a:tabLst>
                <a:tab pos="444500" algn="l"/>
              </a:tabLst>
            </a:pPr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Fax:	+43 316 873 107902</a:t>
            </a:r>
          </a:p>
          <a:p>
            <a:endParaRPr lang="de-DE" sz="1300" baseline="0" dirty="0" smtClean="0">
              <a:solidFill>
                <a:srgbClr val="595959"/>
              </a:solidFill>
              <a:ea typeface="Arial"/>
              <a:cs typeface="Arial"/>
            </a:endParaRPr>
          </a:p>
          <a:p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Email: </a:t>
            </a:r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  <a:hlinkClick r:id="rId3"/>
              </a:rPr>
              <a:t>petra.gsodam@TUGraz.at</a:t>
            </a:r>
            <a:endParaRPr lang="de-DE" sz="1300" baseline="0" dirty="0" smtClean="0">
              <a:solidFill>
                <a:srgbClr val="595959"/>
              </a:solidFill>
              <a:ea typeface="Arial"/>
              <a:cs typeface="Arial"/>
            </a:endParaRPr>
          </a:p>
          <a:p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Web:  </a:t>
            </a:r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  <a:hlinkClick r:id="rId4"/>
              </a:rPr>
              <a:t>www.IEE.TUGraz.at</a:t>
            </a:r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 </a:t>
            </a:r>
            <a:endParaRPr lang="de-DE" sz="1300" dirty="0">
              <a:solidFill>
                <a:srgbClr val="595959"/>
              </a:solidFill>
              <a:ea typeface="Arial"/>
              <a:cs typeface="Arial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620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über 2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8045" y="534968"/>
            <a:ext cx="7904402" cy="1297608"/>
          </a:xfrm>
        </p:spPr>
        <p:txBody>
          <a:bodyPr/>
          <a:lstStyle>
            <a:lvl1pPr>
              <a:defRPr baseline="0"/>
            </a:lvl1pPr>
          </a:lstStyle>
          <a:p>
            <a:endParaRPr lang="en-GB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248400" y="1772816"/>
            <a:ext cx="8716088" cy="4106064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ea typeface="Arial"/>
                <a:cs typeface="Arial"/>
              </a:defRPr>
            </a:lvl1pPr>
          </a:lstStyle>
          <a:p>
            <a:fld id="{B49F2FF2-6358-8E4F-914D-E4E7288E5044}" type="slidenum">
              <a:rPr lang="de-DE"/>
              <a:pPr/>
              <a:t>‹Nr.›</a:t>
            </a:fld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6596063"/>
            <a:ext cx="37242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10.05.2017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6415088"/>
            <a:ext cx="8229600" cy="260350"/>
          </a:xfrm>
        </p:spPr>
        <p:txBody>
          <a:bodyPr/>
          <a:lstStyle>
            <a:lvl1pPr algn="l">
              <a:defRPr sz="1200" dirty="0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7840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platzhalter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83596"/>
            <a:ext cx="503236" cy="236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 userDrawn="1"/>
        </p:nvSpPr>
        <p:spPr>
          <a:xfrm>
            <a:off x="0" y="6354763"/>
            <a:ext cx="9144000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720725" y="6016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Mastertitelformat bearbeiten</a:t>
            </a:r>
            <a:endParaRPr lang="de-DE"/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0725" y="18002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95959"/>
                </a:solidFill>
                <a:ea typeface="Arial"/>
                <a:cs typeface="Arial"/>
              </a:defRPr>
            </a:lvl1pPr>
          </a:lstStyle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pic>
        <p:nvPicPr>
          <p:cNvPr id="1032" name="Picture 9" descr="Logo TU Graz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ea typeface="Arial"/>
                <a:cs typeface="Arial"/>
              </a:defRPr>
            </a:lvl1pPr>
          </a:lstStyle>
          <a:p>
            <a:fld id="{B49F2FF2-6358-8E4F-914D-E4E7288E5044}" type="slidenum">
              <a:rPr lang="de-DE"/>
              <a:pPr/>
              <a:t>‹Nr.›</a:t>
            </a:fld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Bild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538" y="6380081"/>
            <a:ext cx="830540" cy="431881"/>
          </a:xfrm>
          <a:prstGeom prst="rect">
            <a:avLst/>
          </a:prstGeom>
        </p:spPr>
      </p:pic>
      <p:sp>
        <p:nvSpPr>
          <p:cNvPr id="13" name="Textplatzhalter 15"/>
          <p:cNvSpPr txBox="1">
            <a:spLocks/>
          </p:cNvSpPr>
          <p:nvPr userDrawn="1"/>
        </p:nvSpPr>
        <p:spPr>
          <a:xfrm>
            <a:off x="720725" y="190801"/>
            <a:ext cx="8229600" cy="3140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6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Char char="§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808038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6A6A6"/>
              </a:buClr>
              <a:buFont typeface="Wingdings" charset="0"/>
              <a:buChar char="§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-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noProof="0" dirty="0" smtClean="0">
                <a:ea typeface="Arial"/>
                <a:cs typeface="Arial"/>
              </a:rPr>
              <a:t>26</a:t>
            </a:r>
            <a:r>
              <a:rPr lang="en-GB" sz="1200" baseline="30000" noProof="0" dirty="0" smtClean="0">
                <a:ea typeface="Arial"/>
                <a:cs typeface="Arial"/>
              </a:rPr>
              <a:t>th</a:t>
            </a:r>
            <a:r>
              <a:rPr lang="en-GB" sz="1200" noProof="0" dirty="0" smtClean="0">
                <a:ea typeface="Arial"/>
                <a:cs typeface="Arial"/>
              </a:rPr>
              <a:t> International Expert Meeting Power Engineering</a:t>
            </a:r>
          </a:p>
        </p:txBody>
      </p:sp>
      <p:pic>
        <p:nvPicPr>
          <p:cNvPr id="14" name="Grafik 21" descr="MacBook Pro HDD:04_Projekte:04_TU Graz:01_Abgeschlossen:2011:TUG_200a_openlabs:Plakat:Abbildungen_Plakat:EZG_Schriftzug Transparent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2" t="14803" r="5873" b="13568"/>
          <a:stretch>
            <a:fillRect/>
          </a:stretch>
        </p:blipFill>
        <p:spPr bwMode="auto">
          <a:xfrm>
            <a:off x="5656762" y="79854"/>
            <a:ext cx="2313638" cy="38343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3" r:id="rId2"/>
    <p:sldLayoutId id="2147483745" r:id="rId3"/>
    <p:sldLayoutId id="2147483746" r:id="rId4"/>
    <p:sldLayoutId id="2147483744" r:id="rId5"/>
    <p:sldLayoutId id="2147483749" r:id="rId6"/>
    <p:sldLayoutId id="2147483750" r:id="rId7"/>
    <p:sldLayoutId id="2147483751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595959"/>
          </a:solidFill>
          <a:latin typeface="+mj-lt"/>
          <a:ea typeface="Arial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400" kern="1200">
          <a:solidFill>
            <a:srgbClr val="595959"/>
          </a:solidFill>
          <a:latin typeface="+mn-lt"/>
          <a:ea typeface="Arial"/>
          <a:cs typeface="Arial"/>
        </a:defRPr>
      </a:lvl1pPr>
      <a:lvl2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Wingdings" charset="0"/>
        <a:buChar char="§"/>
        <a:defRPr sz="2000" kern="1200">
          <a:solidFill>
            <a:srgbClr val="595959"/>
          </a:solidFill>
          <a:latin typeface="+mn-lt"/>
          <a:ea typeface="Arial"/>
          <a:cs typeface="+mn-cs"/>
        </a:defRPr>
      </a:lvl2pPr>
      <a:lvl3pPr marL="808038" indent="-271463" algn="l" defTabSz="457200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000" kern="1200">
          <a:solidFill>
            <a:srgbClr val="595959"/>
          </a:solidFill>
          <a:latin typeface="+mn-lt"/>
          <a:ea typeface="Arial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A6A6A6"/>
        </a:buClr>
        <a:buFont typeface="Wingdings" charset="0"/>
        <a:buChar char="§"/>
        <a:defRPr sz="1800" kern="1200">
          <a:solidFill>
            <a:srgbClr val="595959"/>
          </a:solidFill>
          <a:latin typeface="+mn-lt"/>
          <a:ea typeface="Arial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-"/>
        <a:defRPr sz="1800" kern="1200">
          <a:solidFill>
            <a:srgbClr val="595959"/>
          </a:solidFill>
          <a:latin typeface="+mn-lt"/>
          <a:ea typeface="Arial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720725" y="1144578"/>
            <a:ext cx="8169479" cy="2429046"/>
          </a:xfrm>
        </p:spPr>
        <p:txBody>
          <a:bodyPr/>
          <a:lstStyle/>
          <a:p>
            <a:r>
              <a:rPr lang="en-GB" sz="3600" b="1" dirty="0" smtClean="0"/>
              <a:t>What is it worth? </a:t>
            </a:r>
            <a:br>
              <a:rPr lang="en-GB" sz="3600" b="1" dirty="0" smtClean="0"/>
            </a:br>
            <a:r>
              <a:rPr lang="en-GB" sz="3600" b="1" dirty="0" smtClean="0"/>
              <a:t>Determining the capital stock of Europe‘s hydropower plants</a:t>
            </a:r>
            <a:endParaRPr lang="en-GB" sz="3600" b="1" dirty="0"/>
          </a:p>
        </p:txBody>
      </p:sp>
      <p:sp>
        <p:nvSpPr>
          <p:cNvPr id="4" name="Datumsplatzhalter 2"/>
          <p:cNvSpPr>
            <a:spLocks noGrp="1"/>
          </p:cNvSpPr>
          <p:nvPr>
            <p:ph type="dt" sz="half" idx="15"/>
          </p:nvPr>
        </p:nvSpPr>
        <p:spPr>
          <a:xfrm>
            <a:off x="720725" y="4903716"/>
            <a:ext cx="3724275" cy="350766"/>
          </a:xfrm>
        </p:spPr>
        <p:txBody>
          <a:bodyPr/>
          <a:lstStyle/>
          <a:p>
            <a:r>
              <a:rPr lang="de-DE" dirty="0" smtClean="0"/>
              <a:t>10.05.2017</a:t>
            </a:r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6"/>
          </p:nvPr>
        </p:nvSpPr>
        <p:spPr>
          <a:xfrm>
            <a:off x="720725" y="3802062"/>
            <a:ext cx="8229600" cy="9635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Petra Gsodam, </a:t>
            </a:r>
            <a:r>
              <a:rPr lang="en-US" dirty="0" smtClean="0"/>
              <a:t>Heinz Stigler</a:t>
            </a:r>
          </a:p>
          <a:p>
            <a:pPr>
              <a:defRPr/>
            </a:pPr>
            <a:r>
              <a:rPr lang="en-US" dirty="0" smtClean="0"/>
              <a:t>Institute </a:t>
            </a:r>
            <a:r>
              <a:rPr lang="en-US" dirty="0" smtClean="0"/>
              <a:t>of Electricity Economics and Energy </a:t>
            </a:r>
            <a:r>
              <a:rPr lang="en-US" dirty="0" smtClean="0"/>
              <a:t>Innovation</a:t>
            </a:r>
          </a:p>
          <a:p>
            <a:pPr>
              <a:defRPr/>
            </a:pPr>
            <a:r>
              <a:rPr lang="en-US" dirty="0" smtClean="0"/>
              <a:t>Graz </a:t>
            </a:r>
            <a:r>
              <a:rPr lang="en-US" dirty="0" smtClean="0"/>
              <a:t>University of Technology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49F2FF2-6358-8E4F-914D-E4E7288E5044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386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87E7D8F-524A-684B-96FE-9AC3D188CAE0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10.05.2017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933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730" y="516160"/>
            <a:ext cx="8299938" cy="1054200"/>
          </a:xfrm>
        </p:spPr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799730" y="1494160"/>
            <a:ext cx="8180984" cy="4785990"/>
          </a:xfrm>
        </p:spPr>
        <p:txBody>
          <a:bodyPr>
            <a:noAutofit/>
          </a:bodyPr>
          <a:lstStyle/>
          <a:p>
            <a:pPr marL="342900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High capital intensities and high lifetimes</a:t>
            </a:r>
          </a:p>
          <a:p>
            <a:pPr marL="342900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400" dirty="0" smtClean="0"/>
          </a:p>
          <a:p>
            <a:pPr marL="342900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Especially for hydropower plants:</a:t>
            </a:r>
          </a:p>
          <a:p>
            <a:pPr marL="614363" lvl="1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000" dirty="0" smtClean="0"/>
              <a:t>Depreciations are too low to ensure adequate replacement investments</a:t>
            </a:r>
          </a:p>
          <a:p>
            <a:pPr marL="614363" lvl="1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Real (!) value is not shown in balance sheets</a:t>
            </a:r>
          </a:p>
          <a:p>
            <a:pPr marL="614363" lvl="1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000" dirty="0" smtClean="0"/>
              <a:t>Nominal price increases have a bigger impact than in other sectors</a:t>
            </a:r>
          </a:p>
          <a:p>
            <a:pPr marL="614363" lvl="1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9F2FF2-6358-8E4F-914D-E4E7288E504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10.05.2017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480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730" y="516160"/>
            <a:ext cx="8299938" cy="1054200"/>
          </a:xfrm>
        </p:spPr>
        <p:txBody>
          <a:bodyPr/>
          <a:lstStyle/>
          <a:p>
            <a:r>
              <a:rPr lang="de-DE" dirty="0"/>
              <a:t>Problem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799730" y="1570360"/>
            <a:ext cx="8150595" cy="4785990"/>
          </a:xfrm>
        </p:spPr>
        <p:txBody>
          <a:bodyPr>
            <a:noAutofit/>
          </a:bodyPr>
          <a:lstStyle/>
          <a:p>
            <a:pPr marL="342900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Value of fixed assets important, determination difficult</a:t>
            </a:r>
          </a:p>
          <a:p>
            <a:pPr marL="614363" lvl="1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Real (!) value cannot be determined based on balance sheets</a:t>
            </a:r>
          </a:p>
          <a:p>
            <a:pPr marL="342900" indent="-342900">
              <a:spcBef>
                <a:spcPts val="1800"/>
              </a:spcBef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b="1" dirty="0" smtClean="0"/>
              <a:t>Alternative</a:t>
            </a:r>
            <a:r>
              <a:rPr lang="en-GB" dirty="0" smtClean="0"/>
              <a:t>: Capital stock</a:t>
            </a:r>
          </a:p>
          <a:p>
            <a:pPr marL="342900" lvl="1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300" dirty="0">
                <a:cs typeface="Arial"/>
              </a:rPr>
              <a:t>Difference</a:t>
            </a:r>
          </a:p>
          <a:p>
            <a:pPr marL="720725" lvl="1" indent="0">
              <a:spcAft>
                <a:spcPts val="300"/>
              </a:spcAft>
              <a:buClr>
                <a:schemeClr val="accent5">
                  <a:lumMod val="50000"/>
                </a:schemeClr>
              </a:buClr>
              <a:buNone/>
            </a:pPr>
            <a:r>
              <a:rPr lang="en-GB" sz="1900" dirty="0"/>
              <a:t>Replacement values		Historic acquisition values</a:t>
            </a:r>
          </a:p>
          <a:p>
            <a:pPr marL="720725" lvl="1" indent="0">
              <a:spcAft>
                <a:spcPts val="300"/>
              </a:spcAft>
              <a:buClr>
                <a:schemeClr val="accent5">
                  <a:lumMod val="50000"/>
                </a:schemeClr>
              </a:buClr>
              <a:buNone/>
            </a:pPr>
            <a:r>
              <a:rPr lang="en-GB" sz="1900" dirty="0"/>
              <a:t>Technical lifetimes			Economic useful </a:t>
            </a:r>
            <a:r>
              <a:rPr lang="en-GB" sz="1900" dirty="0" smtClean="0"/>
              <a:t>life</a:t>
            </a:r>
            <a:endParaRPr lang="en-GB" b="1" dirty="0"/>
          </a:p>
          <a:p>
            <a:pPr marL="342900" indent="-342900">
              <a:spcBef>
                <a:spcPts val="1800"/>
              </a:spcBef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b="1" dirty="0" smtClean="0"/>
              <a:t>Problem</a:t>
            </a:r>
            <a:r>
              <a:rPr lang="en-GB" dirty="0" smtClean="0"/>
              <a:t>: </a:t>
            </a:r>
          </a:p>
          <a:p>
            <a:pPr marL="614363" lvl="1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Hydropower plants particular difficult, as not standardized</a:t>
            </a:r>
          </a:p>
          <a:p>
            <a:pPr marL="614363" lvl="1" indent="-342900">
              <a:spcAft>
                <a:spcPts val="30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Information regarding historic acquisition values and replacement values not available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9F2FF2-6358-8E4F-914D-E4E7288E50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10.05.2017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041126" y="3525054"/>
            <a:ext cx="303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rgbClr val="92D050"/>
                </a:solidFill>
                <a:sym typeface="Wingdings" panose="05000000000000000000" pitchFamily="2" charset="2"/>
              </a:rPr>
              <a:t></a:t>
            </a:r>
            <a:endParaRPr lang="de-AT" b="1" dirty="0">
              <a:solidFill>
                <a:srgbClr val="92D05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41126" y="3891172"/>
            <a:ext cx="303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rgbClr val="92D050"/>
                </a:solidFill>
                <a:sym typeface="Wingdings" panose="05000000000000000000" pitchFamily="2" charset="2"/>
              </a:rPr>
              <a:t></a:t>
            </a:r>
            <a:endParaRPr lang="de-AT" b="1" dirty="0">
              <a:solidFill>
                <a:srgbClr val="92D05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995056" y="3487783"/>
            <a:ext cx="303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rgbClr val="F70146"/>
                </a:solidFill>
                <a:sym typeface="Wingdings" panose="05000000000000000000" pitchFamily="2" charset="2"/>
              </a:rPr>
              <a:t></a:t>
            </a:r>
            <a:endParaRPr lang="de-AT" b="1" dirty="0">
              <a:solidFill>
                <a:srgbClr val="F70146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995056" y="3857115"/>
            <a:ext cx="303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>
                <a:solidFill>
                  <a:srgbClr val="F70146"/>
                </a:solidFill>
                <a:sym typeface="Wingdings" panose="05000000000000000000" pitchFamily="2" charset="2"/>
              </a:rPr>
              <a:t></a:t>
            </a:r>
            <a:endParaRPr lang="de-AT" b="1" dirty="0">
              <a:solidFill>
                <a:srgbClr val="F70146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948362" y="3176553"/>
            <a:ext cx="2651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Net capital stock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839551" y="3171308"/>
            <a:ext cx="2651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Gross capital stock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Nach oben gekrümmter Pfeil 15"/>
          <p:cNvSpPr/>
          <p:nvPr/>
        </p:nvSpPr>
        <p:spPr>
          <a:xfrm>
            <a:off x="3221137" y="3532921"/>
            <a:ext cx="2542340" cy="493235"/>
          </a:xfrm>
          <a:prstGeom prst="curvedUp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65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/>
      <p:bldP spid="14" grpId="1"/>
      <p:bldP spid="15" grpId="0"/>
      <p:bldP spid="15" grpId="1"/>
      <p:bldP spid="16" grpId="0" animBg="1"/>
      <p:bldP spid="1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5699" y="503155"/>
            <a:ext cx="8299938" cy="980728"/>
          </a:xfrm>
        </p:spPr>
        <p:txBody>
          <a:bodyPr/>
          <a:lstStyle/>
          <a:p>
            <a:r>
              <a:rPr lang="de-DE" dirty="0"/>
              <a:t>Method (I)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platzhalter 2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685800" y="1385534"/>
                <a:ext cx="8299938" cy="4652195"/>
              </a:xfrm>
            </p:spPr>
            <p:txBody>
              <a:bodyPr>
                <a:noAutofit/>
              </a:bodyPr>
              <a:lstStyle/>
              <a:p>
                <a:pPr marL="514350" indent="-514350">
                  <a:spcAft>
                    <a:spcPts val="600"/>
                  </a:spcAft>
                  <a:buClr>
                    <a:schemeClr val="accent5">
                      <a:lumMod val="50000"/>
                    </a:schemeClr>
                  </a:buClr>
                  <a:buFont typeface="+mj-lt"/>
                  <a:buAutoNum type="romanUcPeriod"/>
                </a:pPr>
                <a:r>
                  <a:rPr lang="en-GB" dirty="0" smtClean="0"/>
                  <a:t>Run-of-river hydropower plants </a:t>
                </a:r>
              </a:p>
              <a:p>
                <a:pPr marL="614363" lvl="1" indent="-342900">
                  <a:spcAft>
                    <a:spcPts val="600"/>
                  </a:spcAft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b="1" dirty="0"/>
                  <a:t>Basis: </a:t>
                </a:r>
                <a:r>
                  <a:rPr lang="en-GB" dirty="0"/>
                  <a:t>Data of Austrian hydropower plants </a:t>
                </a:r>
              </a:p>
              <a:p>
                <a:pPr marL="614363" lvl="1" indent="-342900">
                  <a:spcAft>
                    <a:spcPts val="600"/>
                  </a:spcAft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Power plants on rivers with similar geographic circumstances </a:t>
                </a:r>
                <a:r>
                  <a:rPr lang="en-GB" dirty="0"/>
                  <a:t>have similar specific investment costs and differ only regarding the price level of the </a:t>
                </a:r>
                <a:r>
                  <a:rPr lang="en-GB" dirty="0" smtClean="0"/>
                  <a:t>countries</a:t>
                </a:r>
              </a:p>
              <a:p>
                <a:pPr marL="614363" lvl="1" indent="-342900">
                  <a:spcAft>
                    <a:spcPts val="600"/>
                  </a:spcAft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Compare geographic circumstances and assign a “reference river”</a:t>
                </a:r>
              </a:p>
              <a:p>
                <a:pPr marL="514350" indent="-514350">
                  <a:spcAft>
                    <a:spcPts val="600"/>
                  </a:spcAft>
                  <a:buClr>
                    <a:schemeClr val="accent5">
                      <a:lumMod val="50000"/>
                    </a:schemeClr>
                  </a:buClr>
                  <a:buFont typeface="+mj-lt"/>
                  <a:buAutoNum type="romanUcPeriod" startAt="2"/>
                </a:pPr>
                <a:endParaRPr lang="en-GB" sz="1400" dirty="0" smtClean="0"/>
              </a:p>
              <a:p>
                <a:pPr marL="514350" indent="-514350">
                  <a:spcAft>
                    <a:spcPts val="600"/>
                  </a:spcAft>
                  <a:buClr>
                    <a:schemeClr val="accent5">
                      <a:lumMod val="50000"/>
                    </a:schemeClr>
                  </a:buClr>
                  <a:buFont typeface="+mj-lt"/>
                  <a:buAutoNum type="romanUcPeriod" startAt="2"/>
                </a:pPr>
                <a:r>
                  <a:rPr lang="en-GB" dirty="0" smtClean="0"/>
                  <a:t>Storage </a:t>
                </a:r>
                <a:r>
                  <a:rPr lang="en-GB" dirty="0"/>
                  <a:t>and pumped storage hydropower plants </a:t>
                </a:r>
              </a:p>
              <a:p>
                <a:pPr marL="614363" lvl="1" indent="-342900">
                  <a:spcAft>
                    <a:spcPts val="600"/>
                  </a:spcAft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de-AT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de-AT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de-AT" i="1">
                            <a:latin typeface="Cambria Math" panose="02040503050406030204" pitchFamily="18" charset="0"/>
                          </a:rPr>
                          <m:t>𝑆𝑃𝑃</m:t>
                        </m:r>
                      </m:sub>
                    </m:sSub>
                    <m:r>
                      <a:rPr lang="de-AT" i="1">
                        <a:latin typeface="Cambria Math" panose="02040503050406030204" pitchFamily="18" charset="0"/>
                      </a:rPr>
                      <m:t>=1.059,24 </m:t>
                    </m:r>
                    <m:f>
                      <m:f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𝐸𝑈𝑅</m:t>
                            </m:r>
                          </m:e>
                          <m:sub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2014</m:t>
                            </m:r>
                          </m:sub>
                        </m:sSub>
                      </m:num>
                      <m:den>
                        <m:r>
                          <a:rPr lang="de-AT" i="1">
                            <a:latin typeface="Cambria Math" panose="02040503050406030204" pitchFamily="18" charset="0"/>
                          </a:rPr>
                          <m:t>𝑘𝑊</m:t>
                        </m:r>
                      </m:den>
                    </m:f>
                    <m:r>
                      <a:rPr lang="de-A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de-A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de-A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+1,3 </m:t>
                    </m:r>
                    <m:f>
                      <m:fPr>
                        <m:ctrlP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𝐸𝑈𝑅</m:t>
                            </m:r>
                          </m:e>
                          <m:sub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2014</m:t>
                            </m:r>
                          </m:sub>
                        </m:sSub>
                      </m:num>
                      <m:den>
                        <m: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𝑘𝑊h</m:t>
                        </m:r>
                      </m:den>
                    </m:f>
                    <m:r>
                      <a:rPr lang="de-A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𝐶𝑎𝑝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endParaRPr lang="en-GB" dirty="0" smtClean="0"/>
              </a:p>
              <a:p>
                <a:pPr marL="623888" lvl="1" indent="0">
                  <a:spcBef>
                    <a:spcPts val="1200"/>
                  </a:spcBef>
                  <a:spcAft>
                    <a:spcPts val="0"/>
                  </a:spcAft>
                  <a:buClr>
                    <a:schemeClr val="accent5">
                      <a:lumMod val="50000"/>
                    </a:schemeClr>
                  </a:buClr>
                  <a:buNone/>
                  <a:tabLst>
                    <a:tab pos="1527175" algn="l"/>
                  </a:tabLst>
                </a:pPr>
                <a:r>
                  <a:rPr lang="en-GB" sz="1600" dirty="0" smtClean="0"/>
                  <a:t>I</a:t>
                </a:r>
                <a:r>
                  <a:rPr lang="en-GB" sz="1600" baseline="-25000" dirty="0" smtClean="0"/>
                  <a:t>P/SPP</a:t>
                </a:r>
                <a:r>
                  <a:rPr lang="en-GB" sz="1600" dirty="0" smtClean="0"/>
                  <a:t>:	Investment in storage or pumped storage power plant</a:t>
                </a:r>
              </a:p>
              <a:p>
                <a:pPr marL="623888" lvl="1" indent="0">
                  <a:spcBef>
                    <a:spcPts val="0"/>
                  </a:spcBef>
                  <a:spcAft>
                    <a:spcPts val="0"/>
                  </a:spcAft>
                  <a:buClr>
                    <a:schemeClr val="accent5">
                      <a:lumMod val="50000"/>
                    </a:schemeClr>
                  </a:buClr>
                  <a:buNone/>
                  <a:tabLst>
                    <a:tab pos="1527175" algn="l"/>
                  </a:tabLst>
                </a:pPr>
                <a:r>
                  <a:rPr lang="en-GB" sz="1600" dirty="0" smtClean="0"/>
                  <a:t>P</a:t>
                </a:r>
                <a:r>
                  <a:rPr lang="en-GB" sz="1600" dirty="0"/>
                  <a:t>:	Installed capacity</a:t>
                </a:r>
              </a:p>
              <a:p>
                <a:pPr marL="623888" lvl="1" indent="0">
                  <a:spcBef>
                    <a:spcPts val="0"/>
                  </a:spcBef>
                  <a:spcAft>
                    <a:spcPts val="0"/>
                  </a:spcAft>
                  <a:buClr>
                    <a:schemeClr val="accent5">
                      <a:lumMod val="50000"/>
                    </a:schemeClr>
                  </a:buClr>
                  <a:buNone/>
                  <a:tabLst>
                    <a:tab pos="1527175" algn="l"/>
                  </a:tabLst>
                </a:pPr>
                <a:r>
                  <a:rPr lang="en-GB" sz="1600" dirty="0" err="1"/>
                  <a:t>E</a:t>
                </a:r>
                <a:r>
                  <a:rPr lang="en-GB" sz="1600" baseline="-25000" dirty="0" err="1"/>
                  <a:t>Cap</a:t>
                </a:r>
                <a:r>
                  <a:rPr lang="en-GB" sz="1600" dirty="0"/>
                  <a:t>:	Storage capacity or annual production capacity</a:t>
                </a:r>
              </a:p>
              <a:p>
                <a:pPr marL="614363" lvl="1" indent="-342900">
                  <a:spcAft>
                    <a:spcPts val="600"/>
                  </a:spcAft>
                  <a:buClr>
                    <a:schemeClr val="accent5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en-GB" sz="4400" dirty="0"/>
              </a:p>
            </p:txBody>
          </p:sp>
        </mc:Choice>
        <mc:Fallback xmlns="">
          <p:sp>
            <p:nvSpPr>
              <p:cNvPr id="3" name="Text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685800" y="1385534"/>
                <a:ext cx="8299938" cy="4652195"/>
              </a:xfrm>
              <a:blipFill rotWithShape="0">
                <a:blip r:embed="rId3"/>
                <a:stretch>
                  <a:fillRect l="-2131" t="-1835" r="-220" b="-3932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9F2FF2-6358-8E4F-914D-E4E7288E504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10.05.2017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090458" y="6084299"/>
            <a:ext cx="520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i="1" dirty="0" smtClean="0">
                <a:solidFill>
                  <a:srgbClr val="595959"/>
                </a:solidFill>
                <a:latin typeface="+mn-lt"/>
                <a:ea typeface="Arial"/>
                <a:cs typeface="+mn-cs"/>
              </a:rPr>
              <a:t>Source: Forschungsstelle </a:t>
            </a:r>
            <a:r>
              <a:rPr lang="de-AT" sz="1200" i="1" dirty="0">
                <a:solidFill>
                  <a:srgbClr val="595959"/>
                </a:solidFill>
                <a:latin typeface="+mn-lt"/>
                <a:ea typeface="Arial"/>
                <a:cs typeface="+mn-cs"/>
              </a:rPr>
              <a:t>für Energiewirtschaft e.V., 2014</a:t>
            </a:r>
          </a:p>
        </p:txBody>
      </p:sp>
    </p:spTree>
    <p:extLst>
      <p:ext uri="{BB962C8B-B14F-4D97-AF65-F5344CB8AC3E}">
        <p14:creationId xmlns:p14="http://schemas.microsoft.com/office/powerpoint/2010/main" val="135443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667293" y="1498710"/>
            <a:ext cx="8414563" cy="4715658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28 </a:t>
            </a:r>
            <a:r>
              <a:rPr lang="en-GB" dirty="0"/>
              <a:t>E</a:t>
            </a:r>
            <a:r>
              <a:rPr lang="en-GB" dirty="0" smtClean="0"/>
              <a:t>uropean countries</a:t>
            </a:r>
            <a:endParaRPr lang="en-GB" sz="2400" dirty="0" smtClean="0"/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End of 2015:</a:t>
            </a:r>
          </a:p>
          <a:p>
            <a:pPr marL="614363" lvl="1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000" dirty="0" smtClean="0"/>
              <a:t>~ 1.600 </a:t>
            </a:r>
            <a:r>
              <a:rPr lang="en-GB" sz="2000" dirty="0" smtClean="0"/>
              <a:t>run-of-river </a:t>
            </a:r>
            <a:br>
              <a:rPr lang="en-GB" sz="2000" dirty="0" smtClean="0"/>
            </a:br>
            <a:r>
              <a:rPr lang="en-GB" sz="2000" dirty="0" smtClean="0"/>
              <a:t>hydropower plants</a:t>
            </a:r>
            <a:r>
              <a:rPr lang="en-GB" sz="2000" dirty="0" smtClean="0"/>
              <a:t>, </a:t>
            </a:r>
            <a:r>
              <a:rPr lang="en-GB" dirty="0" smtClean="0"/>
              <a:t>50 GW</a:t>
            </a:r>
          </a:p>
          <a:p>
            <a:pPr marL="614363" lvl="1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Aggregates for microgeneration units</a:t>
            </a:r>
          </a:p>
          <a:p>
            <a:pPr marL="614363" lvl="1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~ 1.400 storage and pumped </a:t>
            </a:r>
            <a:br>
              <a:rPr lang="en-GB" dirty="0" smtClean="0"/>
            </a:br>
            <a:r>
              <a:rPr lang="en-GB" dirty="0" smtClean="0"/>
              <a:t>storage hydropower plants, 105 GW</a:t>
            </a:r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>
              <a:spcAft>
                <a:spcPts val="0"/>
              </a:spcAft>
              <a:buClr>
                <a:schemeClr val="accent5">
                  <a:lumMod val="50000"/>
                </a:schemeClr>
              </a:buClr>
            </a:pPr>
            <a:endParaRPr lang="en-GB" sz="2400" dirty="0" smtClean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" t="922" r="772" b="2900"/>
          <a:stretch/>
        </p:blipFill>
        <p:spPr>
          <a:xfrm>
            <a:off x="5163668" y="642725"/>
            <a:ext cx="3622384" cy="3202489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761488" y="517982"/>
            <a:ext cx="8297195" cy="980728"/>
          </a:xfrm>
        </p:spPr>
        <p:txBody>
          <a:bodyPr/>
          <a:lstStyle/>
          <a:p>
            <a:r>
              <a:rPr lang="en-GB" dirty="0"/>
              <a:t>Results (I)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9F2FF2-6358-8E4F-914D-E4E7288E504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10.05.2017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" t="761" r="1025" b="23187"/>
          <a:stretch/>
        </p:blipFill>
        <p:spPr>
          <a:xfrm>
            <a:off x="5160980" y="636869"/>
            <a:ext cx="3622238" cy="32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75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725" y="524436"/>
            <a:ext cx="8229600" cy="1143000"/>
          </a:xfrm>
        </p:spPr>
        <p:txBody>
          <a:bodyPr/>
          <a:lstStyle/>
          <a:p>
            <a:r>
              <a:rPr lang="de-AT" dirty="0" err="1" smtClean="0"/>
              <a:t>Results</a:t>
            </a:r>
            <a:r>
              <a:rPr lang="de-AT" dirty="0" smtClean="0"/>
              <a:t> (II)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968741"/>
              </p:ext>
            </p:extLst>
          </p:nvPr>
        </p:nvGraphicFramePr>
        <p:xfrm>
          <a:off x="720724" y="1777738"/>
          <a:ext cx="8112817" cy="1620000"/>
        </p:xfrm>
        <a:graphic>
          <a:graphicData uri="http://schemas.openxmlformats.org/drawingml/2006/table">
            <a:tbl>
              <a:tblPr firstRow="1" firstCol="1" bandRow="1"/>
              <a:tblGrid>
                <a:gridCol w="2420509"/>
                <a:gridCol w="1423077"/>
                <a:gridCol w="1423077"/>
                <a:gridCol w="1338571"/>
                <a:gridCol w="1507583"/>
              </a:tblGrid>
              <a:tr h="324000">
                <a:tc>
                  <a:txBody>
                    <a:bodyPr/>
                    <a:lstStyle/>
                    <a:p>
                      <a:pPr marL="0" indent="0" algn="l" defTabSz="457200" rtl="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 panose="05000000000000000000" pitchFamily="2" charset="2"/>
                        <a:buNone/>
                        <a:tabLst>
                          <a:tab pos="329565" algn="l"/>
                        </a:tabLst>
                      </a:pP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2015</a:t>
                      </a:r>
                      <a:endParaRPr lang="en-GB" sz="1400" b="1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 panose="05000000000000000000" pitchFamily="2" charset="2"/>
                        <a:buNone/>
                        <a:tabLst>
                          <a:tab pos="329565" algn="l"/>
                        </a:tabLst>
                      </a:pP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Gross CS</a:t>
                      </a:r>
                      <a:endParaRPr lang="en-GB" sz="1400" b="1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 panose="05000000000000000000" pitchFamily="2" charset="2"/>
                        <a:buNone/>
                        <a:tabLst>
                          <a:tab pos="329565" algn="l"/>
                        </a:tabLst>
                      </a:pP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Net CS</a:t>
                      </a:r>
                      <a:endParaRPr lang="en-GB" sz="1400" b="1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 panose="05000000000000000000" pitchFamily="2" charset="2"/>
                        <a:buNone/>
                        <a:tabLst>
                          <a:tab pos="329565" algn="l"/>
                        </a:tabLst>
                      </a:pP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Fixed assets</a:t>
                      </a:r>
                      <a:endParaRPr lang="en-GB" sz="1400" b="1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Font typeface="Wingdings" panose="05000000000000000000" pitchFamily="2" charset="2"/>
                        <a:buNone/>
                        <a:tabLst>
                          <a:tab pos="329565" algn="l"/>
                        </a:tabLst>
                      </a:pP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Net fixed assets</a:t>
                      </a:r>
                      <a:endParaRPr lang="en-GB" sz="1400" b="1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Run-of-river</a:t>
                      </a:r>
                      <a:r>
                        <a:rPr lang="en-GB" sz="1400" kern="1200" baseline="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HPP</a:t>
                      </a:r>
                      <a:endParaRPr lang="en-GB" sz="1400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158,1</a:t>
                      </a:r>
                      <a:endParaRPr lang="en-GB" sz="1400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70,5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56,9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26,7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Storage</a:t>
                      </a:r>
                      <a:r>
                        <a:rPr lang="en-GB" sz="1400" kern="1200" baseline="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PP</a:t>
                      </a:r>
                      <a:endParaRPr lang="en-GB" sz="1400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228,0</a:t>
                      </a:r>
                      <a:endParaRPr lang="en-GB" sz="1400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83,0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60,9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16,8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Pumped</a:t>
                      </a:r>
                      <a:r>
                        <a:rPr lang="en-GB" sz="1400" kern="1200" baseline="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storage PP</a:t>
                      </a:r>
                      <a:endParaRPr lang="en-GB" sz="1400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81,9</a:t>
                      </a:r>
                      <a:endParaRPr lang="en-GB" sz="1400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44,7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32,4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13,5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Total</a:t>
                      </a:r>
                      <a:endParaRPr lang="en-GB" sz="1400" b="1" kern="12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b="1" kern="1200" baseline="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</a:t>
                      </a: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468,0</a:t>
                      </a:r>
                      <a:endParaRPr lang="en-GB" sz="1400" b="1" kern="1200" baseline="-25000" noProof="0" dirty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198,2</a:t>
                      </a:r>
                      <a:endParaRPr lang="en-GB" sz="1400" b="1" kern="1200" baseline="-25000" noProof="0" dirty="0" smtClean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150,2</a:t>
                      </a:r>
                      <a:endParaRPr lang="en-GB" sz="1400" b="1" kern="1200" baseline="-25000" noProof="0" dirty="0" smtClean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50000"/>
                          </a:scheme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400" b="1" kern="1200" noProof="0" dirty="0" smtClean="0">
                          <a:solidFill>
                            <a:srgbClr val="595959"/>
                          </a:solidFill>
                          <a:latin typeface="+mn-lt"/>
                          <a:ea typeface="Arial"/>
                          <a:cs typeface="Arial"/>
                        </a:rPr>
                        <a:t>    57,0</a:t>
                      </a:r>
                      <a:endParaRPr lang="en-GB" sz="1400" b="1" kern="1200" baseline="-25000" noProof="0" dirty="0" smtClean="0">
                        <a:solidFill>
                          <a:srgbClr val="595959"/>
                        </a:solidFill>
                        <a:latin typeface="+mn-lt"/>
                        <a:ea typeface="Arial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720724" y="1441978"/>
            <a:ext cx="155985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defRPr/>
            </a:pPr>
            <a:r>
              <a:rPr lang="de-AT" sz="1200" dirty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Values in </a:t>
            </a:r>
            <a:r>
              <a:rPr lang="de-AT" sz="1200" dirty="0" err="1">
                <a:solidFill>
                  <a:srgbClr val="595959"/>
                </a:solidFill>
                <a:latin typeface="+mn-lt"/>
                <a:ea typeface="Arial"/>
                <a:cs typeface="Arial"/>
              </a:rPr>
              <a:t>bio</a:t>
            </a:r>
            <a:r>
              <a:rPr lang="de-AT" sz="1200" dirty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 EUR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002766" y="1689264"/>
            <a:ext cx="2919459" cy="172800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de-AT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820" y="3599093"/>
            <a:ext cx="5975405" cy="2603019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720724" y="3841334"/>
            <a:ext cx="2226096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</a:pPr>
            <a:r>
              <a:rPr lang="en-GB" b="1" dirty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Capital </a:t>
            </a:r>
            <a:r>
              <a:rPr lang="en-GB" b="1" dirty="0" smtClean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stock (CS): </a:t>
            </a:r>
            <a:r>
              <a:rPr lang="en-GB" b="1" dirty="0">
                <a:solidFill>
                  <a:srgbClr val="595959"/>
                </a:solidFill>
                <a:latin typeface="+mn-lt"/>
                <a:ea typeface="Arial"/>
                <a:cs typeface="Arial"/>
              </a:rPr>
              <a:t/>
            </a:r>
            <a:br>
              <a:rPr lang="en-GB" b="1" dirty="0">
                <a:solidFill>
                  <a:srgbClr val="595959"/>
                </a:solidFill>
                <a:latin typeface="+mn-lt"/>
                <a:ea typeface="Arial"/>
                <a:cs typeface="Arial"/>
              </a:rPr>
            </a:br>
            <a:r>
              <a:rPr lang="en-GB" dirty="0" smtClean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Replacement </a:t>
            </a:r>
            <a:r>
              <a:rPr lang="en-GB" dirty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values, 80 </a:t>
            </a:r>
            <a:r>
              <a:rPr lang="en-GB" dirty="0" smtClean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years</a:t>
            </a:r>
          </a:p>
          <a:p>
            <a:pPr>
              <a:spcBef>
                <a:spcPts val="18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</a:pPr>
            <a:endParaRPr lang="en-GB" dirty="0">
              <a:solidFill>
                <a:srgbClr val="595959"/>
              </a:solidFill>
              <a:latin typeface="+mn-lt"/>
              <a:ea typeface="Arial"/>
              <a:cs typeface="Arial"/>
            </a:endParaRPr>
          </a:p>
          <a:p>
            <a:pPr>
              <a:spcAft>
                <a:spcPts val="0"/>
              </a:spcAft>
              <a:buClr>
                <a:schemeClr val="accent5">
                  <a:lumMod val="50000"/>
                </a:schemeClr>
              </a:buClr>
            </a:pPr>
            <a:r>
              <a:rPr lang="en-GB" b="1" dirty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Fixed assets: </a:t>
            </a:r>
            <a:r>
              <a:rPr lang="en-GB" b="1" dirty="0" smtClean="0">
                <a:solidFill>
                  <a:srgbClr val="595959"/>
                </a:solidFill>
                <a:latin typeface="+mn-lt"/>
                <a:ea typeface="Arial"/>
                <a:cs typeface="Arial"/>
              </a:rPr>
              <a:t/>
            </a:r>
            <a:br>
              <a:rPr lang="en-GB" b="1" dirty="0" smtClean="0">
                <a:solidFill>
                  <a:srgbClr val="595959"/>
                </a:solidFill>
                <a:latin typeface="+mn-lt"/>
                <a:ea typeface="Arial"/>
                <a:cs typeface="Arial"/>
              </a:rPr>
            </a:br>
            <a:r>
              <a:rPr lang="en-GB" dirty="0" smtClean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Historic </a:t>
            </a:r>
            <a:r>
              <a:rPr lang="en-GB" dirty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acquisition values, 50 years</a:t>
            </a:r>
          </a:p>
        </p:txBody>
      </p:sp>
    </p:spTree>
    <p:extLst>
      <p:ext uri="{BB962C8B-B14F-4D97-AF65-F5344CB8AC3E}">
        <p14:creationId xmlns:p14="http://schemas.microsoft.com/office/powerpoint/2010/main" val="164858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725" y="511176"/>
            <a:ext cx="8229600" cy="1143000"/>
          </a:xfrm>
        </p:spPr>
        <p:txBody>
          <a:bodyPr/>
          <a:lstStyle/>
          <a:p>
            <a:r>
              <a:rPr lang="de-AT" dirty="0" err="1"/>
              <a:t>Results</a:t>
            </a:r>
            <a:r>
              <a:rPr lang="de-AT" dirty="0"/>
              <a:t> </a:t>
            </a:r>
            <a:r>
              <a:rPr lang="de-AT" dirty="0" smtClean="0"/>
              <a:t>(III)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extplatzhalter 2"/>
          <p:cNvSpPr txBox="1">
            <a:spLocks/>
          </p:cNvSpPr>
          <p:nvPr/>
        </p:nvSpPr>
        <p:spPr>
          <a:xfrm>
            <a:off x="667293" y="1498710"/>
            <a:ext cx="8414563" cy="47156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400" kern="1200">
                <a:solidFill>
                  <a:srgbClr val="595959"/>
                </a:solidFill>
                <a:latin typeface="+mn-lt"/>
                <a:ea typeface="Arial"/>
                <a:cs typeface="Arial"/>
              </a:defRPr>
            </a:lvl1pPr>
            <a:lvl2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2pPr>
            <a:lvl3pPr marL="808038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6A6A6"/>
              </a:buClr>
              <a:buFont typeface="Wingdings" charset="0"/>
              <a:buChar char="§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-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accent5">
                  <a:lumMod val="50000"/>
                </a:schemeClr>
              </a:buClr>
            </a:pPr>
            <a:r>
              <a:rPr lang="en-GB" dirty="0" smtClean="0"/>
              <a:t>Young run-of-river HPP on the Sava in Slovenia</a:t>
            </a:r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>
              <a:spcAft>
                <a:spcPts val="0"/>
              </a:spcAft>
              <a:buClr>
                <a:schemeClr val="accent5">
                  <a:lumMod val="50000"/>
                </a:schemeClr>
              </a:buClr>
            </a:pPr>
            <a:endParaRPr lang="en-GB" dirty="0" smtClean="0"/>
          </a:p>
        </p:txBody>
      </p:sp>
      <p:pic>
        <p:nvPicPr>
          <p:cNvPr id="8" name="Grafi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01" y="2328862"/>
            <a:ext cx="7264400" cy="33834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833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Results</a:t>
            </a:r>
            <a:r>
              <a:rPr lang="de-AT" dirty="0" smtClean="0"/>
              <a:t> (IV)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10.05.2017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8" name="Textplatzhalter 2"/>
          <p:cNvSpPr txBox="1">
            <a:spLocks/>
          </p:cNvSpPr>
          <p:nvPr/>
        </p:nvSpPr>
        <p:spPr>
          <a:xfrm>
            <a:off x="720725" y="1498710"/>
            <a:ext cx="8361132" cy="47156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400" kern="1200">
                <a:solidFill>
                  <a:srgbClr val="595959"/>
                </a:solidFill>
                <a:latin typeface="+mn-lt"/>
                <a:ea typeface="Arial"/>
                <a:cs typeface="Arial"/>
              </a:defRPr>
            </a:lvl1pPr>
            <a:lvl2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2pPr>
            <a:lvl3pPr marL="808038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6A6A6"/>
              </a:buClr>
              <a:buFont typeface="Wingdings" charset="0"/>
              <a:buChar char="§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-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accent5">
                  <a:lumMod val="50000"/>
                </a:schemeClr>
              </a:buClr>
            </a:pPr>
            <a:r>
              <a:rPr lang="en-GB" dirty="0" smtClean="0"/>
              <a:t>Net capital stock of hydropower plants in Slovenia</a:t>
            </a:r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>
              <a:spcAft>
                <a:spcPts val="0"/>
              </a:spcAft>
              <a:buClr>
                <a:schemeClr val="accent5">
                  <a:lumMod val="50000"/>
                </a:schemeClr>
              </a:buClr>
            </a:pPr>
            <a:endParaRPr lang="en-GB" dirty="0" smtClean="0"/>
          </a:p>
        </p:txBody>
      </p:sp>
      <p:sp>
        <p:nvSpPr>
          <p:cNvPr id="13" name="Textfeld 12"/>
          <p:cNvSpPr txBox="1"/>
          <p:nvPr/>
        </p:nvSpPr>
        <p:spPr>
          <a:xfrm>
            <a:off x="342152" y="5740876"/>
            <a:ext cx="363189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Arial" charset="0"/>
            </a:pPr>
            <a:r>
              <a:rPr lang="en-GB" sz="1200" dirty="0" smtClean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PS-PP = Pumped storage hydropower plant</a:t>
            </a:r>
          </a:p>
          <a:p>
            <a:pPr eaLnBrk="0" hangingPunct="0"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Arial" charset="0"/>
            </a:pPr>
            <a:r>
              <a:rPr lang="en-GB" sz="1200" dirty="0" err="1" smtClean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RoR</a:t>
            </a:r>
            <a:r>
              <a:rPr lang="en-GB" sz="1200" dirty="0" smtClean="0">
                <a:solidFill>
                  <a:srgbClr val="595959"/>
                </a:solidFill>
                <a:latin typeface="+mn-lt"/>
                <a:ea typeface="Arial"/>
                <a:cs typeface="Arial"/>
              </a:rPr>
              <a:t>-PP = Run-of-river hydropower plant</a:t>
            </a:r>
            <a:endParaRPr lang="en-GB" sz="1200" dirty="0">
              <a:solidFill>
                <a:srgbClr val="595959"/>
              </a:solidFill>
              <a:latin typeface="+mn-lt"/>
              <a:ea typeface="Arial"/>
              <a:cs typeface="Arial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646177" y="2120080"/>
            <a:ext cx="6292741" cy="3472917"/>
            <a:chOff x="1646177" y="2120080"/>
            <a:chExt cx="6292741" cy="3472917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1646177" y="2120080"/>
              <a:ext cx="6292741" cy="3472917"/>
              <a:chOff x="-1247684" y="1598880"/>
              <a:chExt cx="6292741" cy="3472917"/>
            </a:xfrm>
          </p:grpSpPr>
          <p:pic>
            <p:nvPicPr>
              <p:cNvPr id="15" name="Grafik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247684" y="1598880"/>
                <a:ext cx="6292741" cy="3472917"/>
              </a:xfrm>
              <a:prstGeom prst="rect">
                <a:avLst/>
              </a:prstGeom>
            </p:spPr>
          </p:pic>
          <p:pic>
            <p:nvPicPr>
              <p:cNvPr id="16" name="Grafik 15"/>
              <p:cNvPicPr>
                <a:picLocks noChangeAspect="1"/>
              </p:cNvPicPr>
              <p:nvPr/>
            </p:nvPicPr>
            <p:blipFill rotWithShape="1">
              <a:blip r:embed="rId4"/>
              <a:srcRect l="35744" t="91435" r="35385" b="3082"/>
              <a:stretch/>
            </p:blipFill>
            <p:spPr>
              <a:xfrm>
                <a:off x="2986282" y="4558981"/>
                <a:ext cx="1763316" cy="198000"/>
              </a:xfrm>
              <a:prstGeom prst="rect">
                <a:avLst/>
              </a:prstGeom>
            </p:spPr>
          </p:pic>
          <p:pic>
            <p:nvPicPr>
              <p:cNvPr id="17" name="Grafik 16"/>
              <p:cNvPicPr>
                <a:picLocks noChangeAspect="1"/>
              </p:cNvPicPr>
              <p:nvPr/>
            </p:nvPicPr>
            <p:blipFill rotWithShape="1">
              <a:blip r:embed="rId4"/>
              <a:srcRect l="67847" t="85637" r="4369" b="9291"/>
              <a:stretch/>
            </p:blipFill>
            <p:spPr>
              <a:xfrm>
                <a:off x="-920415" y="4756981"/>
                <a:ext cx="1734141" cy="187200"/>
              </a:xfrm>
              <a:prstGeom prst="rect">
                <a:avLst/>
              </a:prstGeom>
            </p:spPr>
          </p:pic>
        </p:grpSp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3"/>
            <a:srcRect l="4070" t="91923" r="66854" b="2958"/>
            <a:stretch/>
          </p:blipFill>
          <p:spPr>
            <a:xfrm>
              <a:off x="3871921" y="5319376"/>
              <a:ext cx="1829632" cy="1777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167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480" y="506462"/>
            <a:ext cx="8532440" cy="980728"/>
          </a:xfrm>
        </p:spPr>
        <p:txBody>
          <a:bodyPr/>
          <a:lstStyle/>
          <a:p>
            <a:r>
              <a:rPr lang="en-GB" dirty="0" smtClean="0"/>
              <a:t>Summar</a:t>
            </a:r>
            <a:r>
              <a:rPr lang="en-GB" dirty="0"/>
              <a:t>y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674703" y="1487190"/>
            <a:ext cx="8092779" cy="4791373"/>
          </a:xfrm>
        </p:spPr>
        <p:txBody>
          <a:bodyPr>
            <a:noAutofit/>
          </a:bodyPr>
          <a:lstStyle/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Net capital stock 3,5 times higher than depreciated historical acquisition values</a:t>
            </a:r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Undervalued fixed assets in sectors with low asset turnover, high capital intensities, long-lasting assets</a:t>
            </a:r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342900" indent="-342900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Net capital stock enables a determination of the real value of fixed assets</a:t>
            </a:r>
          </a:p>
          <a:p>
            <a:pPr>
              <a:spcAft>
                <a:spcPts val="0"/>
              </a:spcAft>
              <a:buClr>
                <a:schemeClr val="accent5">
                  <a:lumMod val="50000"/>
                </a:schemeClr>
              </a:buClr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9F2FF2-6358-8E4F-914D-E4E7288E504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Gsodam, Institute of Electricity Economics and Energy Innovation/Graz University of Technology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10.05.2017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868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762</Words>
  <Application>Microsoft Office PowerPoint</Application>
  <PresentationFormat>Bildschirmpräsentation (4:3)</PresentationFormat>
  <Paragraphs>150</Paragraphs>
  <Slides>10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Cambria Math</vt:lpstr>
      <vt:lpstr>Lucida Grande</vt:lpstr>
      <vt:lpstr>Wingdings</vt:lpstr>
      <vt:lpstr>Wingdings 3</vt:lpstr>
      <vt:lpstr>Office-Design</vt:lpstr>
      <vt:lpstr>What is it worth?  Determining the capital stock of Europe‘s hydropower plants</vt:lpstr>
      <vt:lpstr>Motivation</vt:lpstr>
      <vt:lpstr>Problem</vt:lpstr>
      <vt:lpstr>Method (I)</vt:lpstr>
      <vt:lpstr>Results (I)</vt:lpstr>
      <vt:lpstr>Results (II)</vt:lpstr>
      <vt:lpstr>Results (III)</vt:lpstr>
      <vt:lpstr>Results (IV)</vt:lpstr>
      <vt:lpstr>Summary</vt:lpstr>
      <vt:lpstr>Thank you for your attention!</vt:lpstr>
    </vt:vector>
  </TitlesOfParts>
  <Company>TUG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Christina</dc:creator>
  <cp:lastModifiedBy>Gsodam, Petra</cp:lastModifiedBy>
  <cp:revision>181</cp:revision>
  <cp:lastPrinted>2012-12-13T06:14:19Z</cp:lastPrinted>
  <dcterms:created xsi:type="dcterms:W3CDTF">2013-01-17T14:30:07Z</dcterms:created>
  <dcterms:modified xsi:type="dcterms:W3CDTF">2017-05-10T07:15:10Z</dcterms:modified>
</cp:coreProperties>
</file>