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6" r:id="rId6"/>
    <p:sldId id="267" r:id="rId7"/>
    <p:sldId id="268" r:id="rId8"/>
    <p:sldId id="269" r:id="rId9"/>
    <p:sldId id="270" r:id="rId10"/>
    <p:sldId id="259" r:id="rId11"/>
    <p:sldId id="273" r:id="rId12"/>
    <p:sldId id="274" r:id="rId13"/>
    <p:sldId id="275" r:id="rId14"/>
    <p:sldId id="276" r:id="rId15"/>
    <p:sldId id="260" r:id="rId16"/>
    <p:sldId id="277" r:id="rId17"/>
    <p:sldId id="281" r:id="rId18"/>
    <p:sldId id="278" r:id="rId19"/>
    <p:sldId id="279" r:id="rId20"/>
    <p:sldId id="280" r:id="rId21"/>
    <p:sldId id="261" r:id="rId22"/>
    <p:sldId id="265" r:id="rId23"/>
    <p:sldId id="282" r:id="rId24"/>
    <p:sldId id="285" r:id="rId25"/>
    <p:sldId id="283" r:id="rId26"/>
    <p:sldId id="284" r:id="rId27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660"/>
  </p:normalViewPr>
  <p:slideViewPr>
    <p:cSldViewPr>
      <p:cViewPr varScale="1">
        <p:scale>
          <a:sx n="94" d="100"/>
          <a:sy n="94" d="100"/>
        </p:scale>
        <p:origin x="1267" y="8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96649"/>
            <a:ext cx="2960250" cy="161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4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676" y="345825"/>
            <a:ext cx="1165860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3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8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7770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3318163" y="3244334"/>
            <a:ext cx="2507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0805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1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pic>
        <p:nvPicPr>
          <p:cNvPr id="11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8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28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389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2" descr="C:\Users\Danijel\Pictures\Logotipi in sheme\UM\UM.S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37312"/>
            <a:ext cx="936104" cy="54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lika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92" y="6345844"/>
            <a:ext cx="908369" cy="3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38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13" name="Rectangle 12"/>
          <p:cNvSpPr/>
          <p:nvPr userDrawn="1"/>
        </p:nvSpPr>
        <p:spPr>
          <a:xfrm>
            <a:off x="3672000" y="6326666"/>
            <a:ext cx="18000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200" b="1" dirty="0" smtClean="0">
                <a:solidFill>
                  <a:schemeClr val="accent5">
                    <a:lumMod val="50000"/>
                  </a:schemeClr>
                </a:solidFill>
              </a:rPr>
              <a:t>Laboratorij za energetiko</a:t>
            </a:r>
            <a:endParaRPr lang="sl-SI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80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emf"/><Relationship Id="rId5" Type="http://schemas.openxmlformats.org/officeDocument/2006/relationships/package" Target="../embeddings/Microsoft_Visio_Drawing11.vsdx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WMF"/><Relationship Id="rId7" Type="http://schemas.openxmlformats.org/officeDocument/2006/relationships/image" Target="../media/image10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WMF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WMF"/><Relationship Id="rId7" Type="http://schemas.openxmlformats.org/officeDocument/2006/relationships/image" Target="../media/image10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WMF"/><Relationship Id="rId7" Type="http://schemas.openxmlformats.org/officeDocument/2006/relationships/image" Target="../media/image10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6.WMF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130428"/>
            <a:ext cx="8712968" cy="1470025"/>
          </a:xfrm>
        </p:spPr>
        <p:txBody>
          <a:bodyPr>
            <a:noAutofit/>
          </a:bodyPr>
          <a:lstStyle/>
          <a:p>
            <a:r>
              <a:rPr lang="sl-SI" sz="4600" b="1" dirty="0"/>
              <a:t>Izkoristek solarnih razsmernikov pri proizvodnji jalove moči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896" y="4221088"/>
            <a:ext cx="4114800" cy="2351112"/>
          </a:xfrm>
        </p:spPr>
        <p:txBody>
          <a:bodyPr>
            <a:noAutofit/>
          </a:bodyPr>
          <a:lstStyle/>
          <a:p>
            <a:pPr algn="l"/>
            <a:r>
              <a:rPr lang="sl-SI" sz="3600" dirty="0" smtClean="0"/>
              <a:t>Primož Sukič</a:t>
            </a:r>
          </a:p>
          <a:p>
            <a:pPr algn="l"/>
            <a:r>
              <a:rPr lang="sl-SI" sz="2400" dirty="0"/>
              <a:t>Dušan </a:t>
            </a:r>
            <a:r>
              <a:rPr lang="sl-SI" sz="2400" dirty="0" smtClean="0"/>
              <a:t>Drevenšek</a:t>
            </a:r>
          </a:p>
          <a:p>
            <a:pPr algn="l"/>
            <a:r>
              <a:rPr lang="sl-SI" sz="2400" dirty="0"/>
              <a:t>Ernest </a:t>
            </a:r>
            <a:r>
              <a:rPr lang="sl-SI" sz="2400" dirty="0" smtClean="0"/>
              <a:t>Belič</a:t>
            </a:r>
          </a:p>
          <a:p>
            <a:pPr algn="l"/>
            <a:r>
              <a:rPr lang="sl-SI" sz="2400" dirty="0"/>
              <a:t>Gorazd </a:t>
            </a:r>
            <a:r>
              <a:rPr lang="sl-SI" sz="2400" dirty="0" smtClean="0"/>
              <a:t>Štumberger</a:t>
            </a:r>
          </a:p>
        </p:txBody>
      </p:sp>
    </p:spTree>
    <p:extLst>
      <p:ext uri="{BB962C8B-B14F-4D97-AF65-F5344CB8AC3E}">
        <p14:creationId xmlns:p14="http://schemas.microsoft.com/office/powerpoint/2010/main" val="78751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2808312"/>
          </a:xfrm>
        </p:spPr>
        <p:txBody>
          <a:bodyPr>
            <a:noAutofit/>
          </a:bodyPr>
          <a:lstStyle/>
          <a:p>
            <a:r>
              <a:rPr lang="sl-SI" sz="6600" dirty="0" smtClean="0"/>
              <a:t>OMEJITVE RAZSMERNIKA</a:t>
            </a:r>
            <a:endParaRPr lang="sl-SI" sz="6600" dirty="0"/>
          </a:p>
        </p:txBody>
      </p:sp>
    </p:spTree>
    <p:extLst>
      <p:ext uri="{BB962C8B-B14F-4D97-AF65-F5344CB8AC3E}">
        <p14:creationId xmlns:p14="http://schemas.microsoft.com/office/powerpoint/2010/main" val="282052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OMEJITVE RAZSMERNIKA</a:t>
            </a:r>
            <a:endParaRPr lang="sl-SI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" t="11632" r="4124" b="9741"/>
          <a:stretch/>
        </p:blipFill>
        <p:spPr>
          <a:xfrm>
            <a:off x="1979712" y="1158633"/>
            <a:ext cx="4680000" cy="2844000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156176" y="31409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0" name="Predm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082357"/>
              </p:ext>
            </p:extLst>
          </p:nvPr>
        </p:nvGraphicFramePr>
        <p:xfrm>
          <a:off x="6508565" y="4599300"/>
          <a:ext cx="1097111" cy="97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4" imgW="266400" imgH="228600" progId="Equation.DSMT4">
                  <p:embed/>
                </p:oleObj>
              </mc:Choice>
              <mc:Fallback>
                <p:oleObj name="Equation" r:id="rId4" imgW="266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565" y="4599300"/>
                        <a:ext cx="1097111" cy="9795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347863" y="4864297"/>
            <a:ext cx="203316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7140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OMEJITVE RAZSMERNIKA</a:t>
            </a:r>
            <a:endParaRPr lang="sl-SI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" t="11632" r="4124" b="9741"/>
          <a:stretch/>
        </p:blipFill>
        <p:spPr>
          <a:xfrm>
            <a:off x="1979712" y="1158633"/>
            <a:ext cx="4680000" cy="2844000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8" name="Predme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204716"/>
              </p:ext>
            </p:extLst>
          </p:nvPr>
        </p:nvGraphicFramePr>
        <p:xfrm>
          <a:off x="3794292" y="4605080"/>
          <a:ext cx="3811384" cy="952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4" imgW="952087" imgH="228501" progId="Equation.DSMT4">
                  <p:embed/>
                </p:oleObj>
              </mc:Choice>
              <mc:Fallback>
                <p:oleObj name="Equation" r:id="rId4" imgW="952087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4292" y="4605080"/>
                        <a:ext cx="3811384" cy="9528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156176" y="31409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347863" y="4864297"/>
            <a:ext cx="203316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3628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OMEJITVE RAZSMERNIKA</a:t>
            </a:r>
            <a:endParaRPr lang="sl-SI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" t="11632" r="4124" b="9741"/>
          <a:stretch/>
        </p:blipFill>
        <p:spPr>
          <a:xfrm>
            <a:off x="1979712" y="1158633"/>
            <a:ext cx="4680000" cy="2844000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156176" y="31409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347863" y="4864297"/>
            <a:ext cx="203316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4" name="Predm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076124"/>
              </p:ext>
            </p:extLst>
          </p:nvPr>
        </p:nvGraphicFramePr>
        <p:xfrm>
          <a:off x="1547664" y="4365104"/>
          <a:ext cx="4806367" cy="1252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name="Equation" r:id="rId4" imgW="1129810" imgH="291973" progId="Equation.DSMT4">
                  <p:embed/>
                </p:oleObj>
              </mc:Choice>
              <mc:Fallback>
                <p:oleObj name="Equation" r:id="rId4" imgW="1129810" imgH="29197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4365104"/>
                        <a:ext cx="4806367" cy="12520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947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OMEJITVE RAZSMERNIKA</a:t>
            </a:r>
            <a:endParaRPr lang="sl-SI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6156176" y="31409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14" name="Predm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0986195"/>
              </p:ext>
            </p:extLst>
          </p:nvPr>
        </p:nvGraphicFramePr>
        <p:xfrm>
          <a:off x="1244600" y="3000375"/>
          <a:ext cx="3462338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Equation" r:id="rId3" imgW="1143000" imgH="291960" progId="Equation.DSMT4">
                  <p:embed/>
                </p:oleObj>
              </mc:Choice>
              <mc:Fallback>
                <p:oleObj name="Equation" r:id="rId3" imgW="114300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4600" y="3000375"/>
                        <a:ext cx="3462338" cy="892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55576" y="1124743"/>
            <a:ext cx="1547634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5" name="Predm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8432729"/>
              </p:ext>
            </p:extLst>
          </p:nvPr>
        </p:nvGraphicFramePr>
        <p:xfrm>
          <a:off x="5230416" y="1074231"/>
          <a:ext cx="3456384" cy="5451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Visio" r:id="rId5" imgW="2390677" imgH="3752985" progId="Visio.Drawing.15">
                  <p:embed/>
                </p:oleObj>
              </mc:Choice>
              <mc:Fallback>
                <p:oleObj name="Visio" r:id="rId5" imgW="2390677" imgH="3752985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0416" y="1074231"/>
                        <a:ext cx="3456384" cy="5451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032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Autofit/>
          </a:bodyPr>
          <a:lstStyle/>
          <a:p>
            <a:r>
              <a:rPr lang="sl-SI" sz="6600" dirty="0" smtClean="0"/>
              <a:t>MERITVE RAZSMERNIKA</a:t>
            </a:r>
            <a:endParaRPr lang="sl-SI" sz="6600" dirty="0"/>
          </a:p>
        </p:txBody>
      </p:sp>
    </p:spTree>
    <p:extLst>
      <p:ext uri="{BB962C8B-B14F-4D97-AF65-F5344CB8AC3E}">
        <p14:creationId xmlns:p14="http://schemas.microsoft.com/office/powerpoint/2010/main" val="230297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51731" y="28419"/>
            <a:ext cx="8229600" cy="1143000"/>
          </a:xfrm>
        </p:spPr>
        <p:txBody>
          <a:bodyPr/>
          <a:lstStyle/>
          <a:p>
            <a:r>
              <a:rPr lang="sl-SI" dirty="0" smtClean="0"/>
              <a:t>MERITVE RAZSMERNIKA</a:t>
            </a:r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" t="11632" r="4124" b="9741"/>
          <a:stretch/>
        </p:blipFill>
        <p:spPr>
          <a:xfrm>
            <a:off x="3707904" y="2568977"/>
            <a:ext cx="4680000" cy="2844000"/>
          </a:xfrm>
          <a:prstGeom prst="rect">
            <a:avLst/>
          </a:prstGeom>
        </p:spPr>
      </p:pic>
      <p:sp>
        <p:nvSpPr>
          <p:cNvPr id="7" name="PoljeZBesedilom 6"/>
          <p:cNvSpPr txBox="1"/>
          <p:nvPr/>
        </p:nvSpPr>
        <p:spPr>
          <a:xfrm>
            <a:off x="628754" y="2060848"/>
            <a:ext cx="46633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sl-SI" sz="3200" dirty="0" err="1" smtClean="0"/>
              <a:t>Mikro</a:t>
            </a:r>
            <a:r>
              <a:rPr lang="sl-SI" sz="3200" dirty="0" smtClean="0"/>
              <a:t> razsmernik</a:t>
            </a:r>
          </a:p>
          <a:p>
            <a:pPr marL="285750" indent="-285750">
              <a:buFontTx/>
              <a:buChar char="-"/>
            </a:pPr>
            <a:r>
              <a:rPr lang="sl-SI" sz="3200" dirty="0" smtClean="0"/>
              <a:t>Nazivna moč </a:t>
            </a:r>
            <a:r>
              <a:rPr lang="sl-SI" sz="3200" i="1" dirty="0" smtClean="0"/>
              <a:t>S = 260 </a:t>
            </a:r>
            <a:r>
              <a:rPr lang="sl-SI" sz="3200" dirty="0" smtClean="0"/>
              <a:t>VA</a:t>
            </a:r>
            <a:endParaRPr lang="sl-SI" sz="3200" dirty="0"/>
          </a:p>
        </p:txBody>
      </p:sp>
    </p:spTree>
    <p:extLst>
      <p:ext uri="{BB962C8B-B14F-4D97-AF65-F5344CB8AC3E}">
        <p14:creationId xmlns:p14="http://schemas.microsoft.com/office/powerpoint/2010/main" val="267936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51731" y="28419"/>
            <a:ext cx="8229600" cy="1143000"/>
          </a:xfrm>
        </p:spPr>
        <p:txBody>
          <a:bodyPr/>
          <a:lstStyle/>
          <a:p>
            <a:r>
              <a:rPr lang="sl-SI" dirty="0" smtClean="0"/>
              <a:t>MERITVE RAZSMERNIKA</a:t>
            </a:r>
            <a:endParaRPr lang="sl-SI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734403"/>
            <a:ext cx="8025755" cy="573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51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51731" y="28419"/>
            <a:ext cx="8229600" cy="1143000"/>
          </a:xfrm>
        </p:spPr>
        <p:txBody>
          <a:bodyPr/>
          <a:lstStyle/>
          <a:p>
            <a:r>
              <a:rPr lang="sl-SI" dirty="0" smtClean="0"/>
              <a:t>MERITVE RAZSMERNIKA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692696"/>
            <a:ext cx="7560840" cy="570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12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51731" y="28419"/>
            <a:ext cx="8229600" cy="1143000"/>
          </a:xfrm>
        </p:spPr>
        <p:txBody>
          <a:bodyPr>
            <a:normAutofit/>
          </a:bodyPr>
          <a:lstStyle/>
          <a:p>
            <a:r>
              <a:rPr lang="sl-SI" sz="2800" dirty="0" smtClean="0"/>
              <a:t>Aproksimirana ploskev izkoristka razsmernika</a:t>
            </a:r>
            <a:endParaRPr lang="sl-SI" sz="28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191" y="764704"/>
            <a:ext cx="7696679" cy="533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5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sl-SI" dirty="0" smtClean="0"/>
              <a:t>UVOD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sl-SI" dirty="0" smtClean="0"/>
              <a:t>OMEJITVE RAZSMERNIKA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sl-SI" dirty="0" smtClean="0"/>
              <a:t>MERITVE RAZSMENIKA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sl-SI" dirty="0" smtClean="0"/>
              <a:t>MOŽNOST GENERIRANJA JALOVE MOČI IZ SOLARNIH RAZSMERNIKOV</a:t>
            </a:r>
          </a:p>
          <a:p>
            <a:pPr marL="457200" indent="-457200">
              <a:lnSpc>
                <a:spcPct val="150000"/>
              </a:lnSpc>
              <a:buFontTx/>
              <a:buChar char="-"/>
            </a:pPr>
            <a:r>
              <a:rPr lang="sl-SI" dirty="0" smtClean="0"/>
              <a:t>SKLEP</a:t>
            </a:r>
            <a:endParaRPr lang="sl-SI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KAZALO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4248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549" y="0"/>
            <a:ext cx="9865096" cy="482453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Naslov 2"/>
              <p:cNvSpPr>
                <a:spLocks noGrp="1"/>
              </p:cNvSpPr>
              <p:nvPr>
                <p:ph type="title"/>
              </p:nvPr>
            </p:nvSpPr>
            <p:spPr>
              <a:xfrm>
                <a:off x="379102" y="4653136"/>
                <a:ext cx="8385795" cy="1528374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sl-SI" sz="2600" dirty="0" smtClean="0"/>
                  <a:t>Prikaz dodatnih izgub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sz="2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l-SI" sz="2600" b="1" i="0" smtClean="0">
                            <a:latin typeface="Cambria Math" panose="02040503050406030204" pitchFamily="18" charset="0"/>
                          </a:rPr>
                          <m:t>𝐝𝐨𝐝</m:t>
                        </m:r>
                        <m:r>
                          <a:rPr lang="sl-SI" sz="26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sl-SI" sz="2600" b="1" i="0" smtClean="0">
                            <a:latin typeface="Cambria Math" panose="02040503050406030204" pitchFamily="18" charset="0"/>
                          </a:rPr>
                          <m:t>𝐢𝐳𝐠</m:t>
                        </m:r>
                        <m:r>
                          <a:rPr lang="sl-SI" sz="26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sl-SI" sz="260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sl-SI" sz="2600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sl-SI" sz="2600" b="1" i="1" smtClean="0">
                        <a:latin typeface="Cambria Math" panose="02040503050406030204" pitchFamily="18" charset="0"/>
                      </a:rPr>
                      <m:t>] </m:t>
                    </m:r>
                  </m:oMath>
                </a14:m>
                <a:r>
                  <a:rPr lang="sl-SI" sz="2600" dirty="0" smtClean="0"/>
                  <a:t>ob generiranju </a:t>
                </a:r>
                <a:r>
                  <a:rPr lang="sl-SI" sz="2600" dirty="0"/>
                  <a:t>konstantne vrednosti jalove moči </a:t>
                </a:r>
                <a:r>
                  <a:rPr lang="sl-SI" sz="2600" b="1" i="1" dirty="0"/>
                  <a:t>Q</a:t>
                </a:r>
                <a:r>
                  <a:rPr lang="sl-SI" sz="2600" b="1" dirty="0"/>
                  <a:t> </a:t>
                </a:r>
                <a:r>
                  <a:rPr lang="sl-SI" sz="2600" b="1" i="1" dirty="0"/>
                  <a:t>= 100 </a:t>
                </a:r>
                <a:r>
                  <a:rPr lang="sl-SI" sz="2600" b="1" dirty="0" err="1"/>
                  <a:t>VAr</a:t>
                </a:r>
                <a:r>
                  <a:rPr lang="sl-SI" sz="2600" b="1" dirty="0"/>
                  <a:t> </a:t>
                </a:r>
                <a:r>
                  <a:rPr lang="sl-SI" sz="2600" dirty="0"/>
                  <a:t>in spreminjanju delovne moči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2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l-SI" sz="2600" b="1" i="1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sl-SI" sz="2600" b="1">
                            <a:latin typeface="Cambria Math" panose="02040503050406030204" pitchFamily="18" charset="0"/>
                          </a:rPr>
                          <m:t>𝐢𝐳</m:t>
                        </m:r>
                        <m:r>
                          <a:rPr lang="sl-SI" sz="2600" b="1" i="0" smtClean="0">
                            <a:latin typeface="Cambria Math" panose="02040503050406030204" pitchFamily="18" charset="0"/>
                          </a:rPr>
                          <m:t>𝐡</m:t>
                        </m:r>
                      </m:sub>
                    </m:sSub>
                  </m:oMath>
                </a14:m>
                <a:r>
                  <a:rPr lang="sl-SI" sz="2600" dirty="0" smtClean="0"/>
                  <a:t> [W].</a:t>
                </a:r>
                <a:endParaRPr lang="sl-SI" sz="2600" dirty="0"/>
              </a:p>
            </p:txBody>
          </p:sp>
        </mc:Choice>
        <mc:Fallback xmlns="">
          <p:sp>
            <p:nvSpPr>
              <p:cNvPr id="7" name="Naslov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79102" y="4653136"/>
                <a:ext cx="8385795" cy="1528374"/>
              </a:xfrm>
              <a:blipFill rotWithShape="0">
                <a:blip r:embed="rId3"/>
                <a:stretch>
                  <a:fillRect l="-1308" r="-1308" b="-3586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030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Autofit/>
          </a:bodyPr>
          <a:lstStyle/>
          <a:p>
            <a:r>
              <a:rPr lang="sl-SI" sz="5400" dirty="0" smtClean="0"/>
              <a:t>MOŽNOST GENERIRANJA JALOVE MOČI IZ SOLARNIH RAZSMERNIKOV</a:t>
            </a:r>
            <a:endParaRPr lang="sl-SI" sz="5400" dirty="0"/>
          </a:p>
        </p:txBody>
      </p:sp>
    </p:spTree>
    <p:extLst>
      <p:ext uri="{BB962C8B-B14F-4D97-AF65-F5344CB8AC3E}">
        <p14:creationId xmlns:p14="http://schemas.microsoft.com/office/powerpoint/2010/main" val="290642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MOŽNOST GENERIRANJA JALOVE MOČI IZ SOLARNIH RAZSMERNIKOV</a:t>
            </a:r>
            <a:endParaRPr lang="sl-SI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8266911"/>
              </p:ext>
            </p:extLst>
          </p:nvPr>
        </p:nvGraphicFramePr>
        <p:xfrm>
          <a:off x="2195736" y="1412781"/>
          <a:ext cx="4968552" cy="4824531"/>
        </p:xfrm>
        <a:graphic>
          <a:graphicData uri="http://schemas.openxmlformats.org/drawingml/2006/table">
            <a:tbl>
              <a:tblPr firstRow="1" firstCol="1" bandRow="1"/>
              <a:tblGrid>
                <a:gridCol w="1015844"/>
                <a:gridCol w="2023956"/>
                <a:gridCol w="1928752"/>
              </a:tblGrid>
              <a:tr h="575596"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Q [</a:t>
                      </a:r>
                      <a:r>
                        <a:rPr lang="sl-SI" sz="2000" b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kVAr</a:t>
                      </a: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]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Možnost generiranja jalove moči v [%] časa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l-SI" dirty="0"/>
                    </a:p>
                  </a:txBody>
                  <a:tcPr/>
                </a:tc>
              </a:tr>
              <a:tr h="384519"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</a:t>
                      </a:r>
                      <a:r>
                        <a:rPr lang="sl-SI" sz="2000" b="0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 </a:t>
                      </a: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= 100 kVA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S</a:t>
                      </a:r>
                      <a:r>
                        <a:rPr lang="sl-SI" sz="2000" b="0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 </a:t>
                      </a: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= 110 kVA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</a:tr>
              <a:tr h="38451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100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55,0 %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89,1 %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1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90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88,4 %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94,7 %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1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80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93,7 %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98,3 %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1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70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97,1 %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99,8 %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1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60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99,3 %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&gt;99,9 %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1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50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99,9 %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&gt;99,9 %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1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40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&gt;99,9 %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100 %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1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30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&gt;99,9 %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100 %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519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20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&gt;99,9 %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100 %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45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&gt;99,9 %</a:t>
                      </a:r>
                      <a:endParaRPr lang="sl-SI" sz="24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l-SI" sz="20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100 %</a:t>
                      </a:r>
                      <a:endParaRPr lang="sl-SI" sz="24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460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539552" y="116632"/>
            <a:ext cx="8280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5400" dirty="0" smtClean="0"/>
              <a:t>V Sloveniji je do konca leta 2013 sončnih elektrarn nazivne moči</a:t>
            </a:r>
          </a:p>
          <a:p>
            <a:pPr algn="ctr"/>
            <a:endParaRPr lang="sl-SI" sz="3200" dirty="0" smtClean="0"/>
          </a:p>
          <a:p>
            <a:pPr algn="ctr"/>
            <a:r>
              <a:rPr lang="sl-SI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= 250 </a:t>
            </a:r>
            <a:r>
              <a:rPr lang="sl-SI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MVA</a:t>
            </a:r>
            <a:endParaRPr lang="sl-SI" sz="6000" b="1" dirty="0"/>
          </a:p>
        </p:txBody>
      </p:sp>
    </p:spTree>
    <p:extLst>
      <p:ext uri="{BB962C8B-B14F-4D97-AF65-F5344CB8AC3E}">
        <p14:creationId xmlns:p14="http://schemas.microsoft.com/office/powerpoint/2010/main" val="237945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539552" y="116632"/>
            <a:ext cx="8280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5400" dirty="0" smtClean="0"/>
              <a:t>V Sloveniji je do konca leta 2013 sončnih elektrarn nazivne moči</a:t>
            </a:r>
          </a:p>
          <a:p>
            <a:pPr algn="ctr"/>
            <a:endParaRPr lang="sl-SI" sz="3200" dirty="0" smtClean="0"/>
          </a:p>
          <a:p>
            <a:pPr algn="ctr"/>
            <a:r>
              <a:rPr lang="sl-SI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= 250 </a:t>
            </a:r>
            <a:r>
              <a:rPr lang="sl-SI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MVA</a:t>
            </a:r>
            <a:endParaRPr lang="sl-SI" sz="6000" b="1" dirty="0"/>
          </a:p>
        </p:txBody>
      </p:sp>
      <p:sp>
        <p:nvSpPr>
          <p:cNvPr id="7" name="PoljeZBesedilom 6"/>
          <p:cNvSpPr txBox="1"/>
          <p:nvPr/>
        </p:nvSpPr>
        <p:spPr>
          <a:xfrm>
            <a:off x="0" y="4653136"/>
            <a:ext cx="9144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000" dirty="0" smtClean="0"/>
              <a:t>99% </a:t>
            </a:r>
            <a:r>
              <a:rPr lang="sl-SI" sz="3200" dirty="0" smtClean="0"/>
              <a:t>časa bi lahko zagotavljali </a:t>
            </a:r>
            <a:r>
              <a:rPr lang="sl-SI" sz="3200" b="1" dirty="0" smtClean="0"/>
              <a:t>jalovo moč </a:t>
            </a:r>
          </a:p>
          <a:p>
            <a:pPr algn="ctr"/>
            <a:r>
              <a:rPr lang="sl-SI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 = 150 </a:t>
            </a:r>
            <a:r>
              <a:rPr lang="sl-SI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MVAr</a:t>
            </a:r>
            <a:endParaRPr lang="sl-SI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65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476672"/>
            <a:ext cx="9396536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ravokotnik 4"/>
          <p:cNvSpPr/>
          <p:nvPr/>
        </p:nvSpPr>
        <p:spPr>
          <a:xfrm>
            <a:off x="395536" y="5157192"/>
            <a:ext cx="8388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sl-SI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Časovna razpoložljivost generacije jalove moči vseh slovenskih sončnih elektrarn skupaj.</a:t>
            </a:r>
            <a:endParaRPr lang="sl-SI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56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sl-SI" dirty="0" smtClean="0"/>
              <a:t>SKLEP</a:t>
            </a:r>
            <a:endParaRPr lang="sl-SI" dirty="0"/>
          </a:p>
        </p:txBody>
      </p:sp>
      <p:sp>
        <p:nvSpPr>
          <p:cNvPr id="2" name="PoljeZBesedilom 1"/>
          <p:cNvSpPr txBox="1"/>
          <p:nvPr/>
        </p:nvSpPr>
        <p:spPr>
          <a:xfrm>
            <a:off x="539552" y="980728"/>
            <a:ext cx="748883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sl-SI" sz="3200" dirty="0" smtClean="0"/>
              <a:t>Razsmerniki sončnih elektrarn imajo velik potencial generiranja jalove moči</a:t>
            </a:r>
          </a:p>
          <a:p>
            <a:endParaRPr lang="sl-SI" sz="3200" dirty="0" smtClean="0"/>
          </a:p>
          <a:p>
            <a:pPr marL="285750" indent="-285750">
              <a:buFontTx/>
              <a:buChar char="-"/>
            </a:pPr>
            <a:r>
              <a:rPr lang="sl-SI" sz="3200" dirty="0" smtClean="0">
                <a:solidFill>
                  <a:srgbClr val="00B0F0"/>
                </a:solidFill>
              </a:rPr>
              <a:t>Dodatne izgube pri generiranju jalove moči so majhne</a:t>
            </a:r>
          </a:p>
          <a:p>
            <a:endParaRPr lang="sl-SI" sz="3200" dirty="0" smtClean="0">
              <a:solidFill>
                <a:srgbClr val="00B0F0"/>
              </a:solidFill>
            </a:endParaRPr>
          </a:p>
          <a:p>
            <a:pPr marL="285750" indent="-285750">
              <a:buFontTx/>
              <a:buChar char="-"/>
            </a:pPr>
            <a:r>
              <a:rPr lang="sl-SI" sz="3200" dirty="0" smtClean="0"/>
              <a:t>Karakteristika izgub omogoča analitično določanje izgub</a:t>
            </a:r>
          </a:p>
          <a:p>
            <a:endParaRPr lang="sl-SI" sz="3200" dirty="0" smtClean="0"/>
          </a:p>
          <a:p>
            <a:pPr marL="285750" indent="-285750">
              <a:buFontTx/>
              <a:buChar char="-"/>
            </a:pPr>
            <a:r>
              <a:rPr lang="sl-SI" sz="3200" dirty="0" smtClean="0">
                <a:solidFill>
                  <a:srgbClr val="00B0F0"/>
                </a:solidFill>
              </a:rPr>
              <a:t>Prednosti in slabosti</a:t>
            </a:r>
          </a:p>
          <a:p>
            <a:pPr marL="285750" indent="-285750">
              <a:buFontTx/>
              <a:buChar char="-"/>
            </a:pPr>
            <a:endParaRPr lang="sl-SI" sz="1600" dirty="0" smtClean="0"/>
          </a:p>
          <a:p>
            <a:pPr marL="285750" indent="-285750">
              <a:buFontTx/>
              <a:buChar char="-"/>
            </a:pPr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30086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rmAutofit/>
          </a:bodyPr>
          <a:lstStyle/>
          <a:p>
            <a:r>
              <a:rPr lang="sl-SI" sz="6600" dirty="0"/>
              <a:t>UVOD</a:t>
            </a:r>
          </a:p>
        </p:txBody>
      </p:sp>
    </p:spTree>
    <p:extLst>
      <p:ext uri="{BB962C8B-B14F-4D97-AF65-F5344CB8AC3E}">
        <p14:creationId xmlns:p14="http://schemas.microsoft.com/office/powerpoint/2010/main" val="14605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esna puščica 6"/>
          <p:cNvSpPr/>
          <p:nvPr/>
        </p:nvSpPr>
        <p:spPr>
          <a:xfrm>
            <a:off x="2123728" y="4182546"/>
            <a:ext cx="4933056" cy="1011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871481"/>
            <a:ext cx="1571584" cy="1469441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2123728" y="436510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PRENOS</a:t>
            </a:r>
            <a:endParaRPr lang="sl-SI" sz="3600" dirty="0">
              <a:solidFill>
                <a:srgbClr val="FF0000"/>
              </a:solidFill>
            </a:endParaRPr>
          </a:p>
        </p:txBody>
      </p:sp>
      <p:sp>
        <p:nvSpPr>
          <p:cNvPr id="10" name="PoljeZBesedilom 9"/>
          <p:cNvSpPr txBox="1"/>
          <p:nvPr/>
        </p:nvSpPr>
        <p:spPr>
          <a:xfrm>
            <a:off x="4932040" y="4375374"/>
            <a:ext cx="1970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ENERGIJE</a:t>
            </a:r>
            <a:endParaRPr lang="sl-SI" sz="3600" dirty="0">
              <a:solidFill>
                <a:srgbClr val="FF0000"/>
              </a:solidFill>
            </a:endParaRPr>
          </a:p>
        </p:txBody>
      </p:sp>
      <p:sp>
        <p:nvSpPr>
          <p:cNvPr id="16" name="Naslov 2"/>
          <p:cNvSpPr>
            <a:spLocks noGrp="1"/>
          </p:cNvSpPr>
          <p:nvPr>
            <p:ph type="title"/>
          </p:nvPr>
        </p:nvSpPr>
        <p:spPr>
          <a:xfrm>
            <a:off x="475456" y="0"/>
            <a:ext cx="8229600" cy="1143000"/>
          </a:xfrm>
        </p:spPr>
        <p:txBody>
          <a:bodyPr/>
          <a:lstStyle/>
          <a:p>
            <a:r>
              <a:rPr lang="sl-SI" dirty="0" smtClean="0"/>
              <a:t>UVOD</a:t>
            </a:r>
            <a:endParaRPr lang="sl-SI" dirty="0"/>
          </a:p>
        </p:txBody>
      </p:sp>
      <p:pic>
        <p:nvPicPr>
          <p:cNvPr id="17" name="Slika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0" y="3933056"/>
            <a:ext cx="1821485" cy="1120140"/>
          </a:xfrm>
          <a:prstGeom prst="rect">
            <a:avLst/>
          </a:prstGeom>
        </p:spPr>
      </p:pic>
      <p:pic>
        <p:nvPicPr>
          <p:cNvPr id="18" name="Slika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95856"/>
            <a:ext cx="1812341" cy="141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91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esna puščica 6"/>
          <p:cNvSpPr/>
          <p:nvPr/>
        </p:nvSpPr>
        <p:spPr>
          <a:xfrm>
            <a:off x="2123728" y="4182546"/>
            <a:ext cx="4933056" cy="1011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871481"/>
            <a:ext cx="1571584" cy="1469441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2123728" y="436510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p:sp>
        <p:nvSpPr>
          <p:cNvPr id="10" name="PoljeZBesedilom 9"/>
          <p:cNvSpPr txBox="1"/>
          <p:nvPr/>
        </p:nvSpPr>
        <p:spPr>
          <a:xfrm>
            <a:off x="4932040" y="4375374"/>
            <a:ext cx="1970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jeZBesedilom 1"/>
              <p:cNvSpPr txBox="1"/>
              <p:nvPr/>
            </p:nvSpPr>
            <p:spPr>
              <a:xfrm>
                <a:off x="2477488" y="3748952"/>
                <a:ext cx="94866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2" name="PoljeZBesedilom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488" y="3748952"/>
                <a:ext cx="948664" cy="677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jeZBesedilom 11"/>
              <p:cNvSpPr txBox="1"/>
              <p:nvPr/>
            </p:nvSpPr>
            <p:spPr>
              <a:xfrm>
                <a:off x="5442744" y="3779734"/>
                <a:ext cx="94866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12" name="PoljeZBesedilom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2744" y="3779734"/>
                <a:ext cx="948664" cy="67710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Naslov 2"/>
          <p:cNvSpPr>
            <a:spLocks noGrp="1"/>
          </p:cNvSpPr>
          <p:nvPr>
            <p:ph type="title"/>
          </p:nvPr>
        </p:nvSpPr>
        <p:spPr>
          <a:xfrm>
            <a:off x="475456" y="0"/>
            <a:ext cx="8229600" cy="1143000"/>
          </a:xfrm>
        </p:spPr>
        <p:txBody>
          <a:bodyPr/>
          <a:lstStyle/>
          <a:p>
            <a:r>
              <a:rPr lang="sl-SI" dirty="0" smtClean="0"/>
              <a:t>UVOD</a:t>
            </a:r>
            <a:endParaRPr lang="sl-SI" dirty="0"/>
          </a:p>
        </p:txBody>
      </p:sp>
      <p:pic>
        <p:nvPicPr>
          <p:cNvPr id="14" name="Slika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0" y="3933056"/>
            <a:ext cx="1821485" cy="1120140"/>
          </a:xfrm>
          <a:prstGeom prst="rect">
            <a:avLst/>
          </a:prstGeom>
        </p:spPr>
      </p:pic>
      <p:pic>
        <p:nvPicPr>
          <p:cNvPr id="15" name="Slika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95856"/>
            <a:ext cx="1812341" cy="141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0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esna puščica 6"/>
          <p:cNvSpPr/>
          <p:nvPr/>
        </p:nvSpPr>
        <p:spPr>
          <a:xfrm>
            <a:off x="2123728" y="4182546"/>
            <a:ext cx="4933056" cy="1011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871481"/>
            <a:ext cx="1571584" cy="1469441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2123728" y="436510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p:sp>
        <p:nvSpPr>
          <p:cNvPr id="10" name="PoljeZBesedilom 9"/>
          <p:cNvSpPr txBox="1"/>
          <p:nvPr/>
        </p:nvSpPr>
        <p:spPr>
          <a:xfrm>
            <a:off x="4932040" y="4375374"/>
            <a:ext cx="1970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jeZBesedilom 1"/>
              <p:cNvSpPr txBox="1"/>
              <p:nvPr/>
            </p:nvSpPr>
            <p:spPr>
              <a:xfrm>
                <a:off x="2477488" y="3748952"/>
                <a:ext cx="94866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2" name="PoljeZBesedilom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488" y="3748952"/>
                <a:ext cx="948664" cy="67710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jeZBesedilom 11"/>
              <p:cNvSpPr txBox="1"/>
              <p:nvPr/>
            </p:nvSpPr>
            <p:spPr>
              <a:xfrm>
                <a:off x="5442744" y="3779734"/>
                <a:ext cx="94866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12" name="PoljeZBesedilom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2744" y="3779734"/>
                <a:ext cx="948664" cy="67710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PoljeZBesedilom 3"/>
              <p:cNvSpPr txBox="1"/>
              <p:nvPr/>
            </p:nvSpPr>
            <p:spPr>
              <a:xfrm>
                <a:off x="4287727" y="2703863"/>
                <a:ext cx="450387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48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sl-SI" sz="32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PoljeZBesedilom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7727" y="2703863"/>
                <a:ext cx="450387" cy="73866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esna puščica 4"/>
          <p:cNvSpPr/>
          <p:nvPr/>
        </p:nvSpPr>
        <p:spPr>
          <a:xfrm>
            <a:off x="2123728" y="3482593"/>
            <a:ext cx="4778386" cy="3064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7" name="Naslov 2"/>
          <p:cNvSpPr>
            <a:spLocks noGrp="1"/>
          </p:cNvSpPr>
          <p:nvPr>
            <p:ph type="title"/>
          </p:nvPr>
        </p:nvSpPr>
        <p:spPr>
          <a:xfrm>
            <a:off x="475456" y="0"/>
            <a:ext cx="8229600" cy="1143000"/>
          </a:xfrm>
        </p:spPr>
        <p:txBody>
          <a:bodyPr/>
          <a:lstStyle/>
          <a:p>
            <a:r>
              <a:rPr lang="sl-SI" dirty="0" smtClean="0"/>
              <a:t>UVOD</a:t>
            </a:r>
            <a:endParaRPr lang="sl-SI" dirty="0"/>
          </a:p>
        </p:txBody>
      </p:sp>
      <p:pic>
        <p:nvPicPr>
          <p:cNvPr id="18" name="Slika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0" y="3933056"/>
            <a:ext cx="1821485" cy="1120140"/>
          </a:xfrm>
          <a:prstGeom prst="rect">
            <a:avLst/>
          </a:prstGeom>
        </p:spPr>
      </p:pic>
      <p:pic>
        <p:nvPicPr>
          <p:cNvPr id="19" name="Slika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95856"/>
            <a:ext cx="1812341" cy="141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05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75456" y="0"/>
            <a:ext cx="8229600" cy="1143000"/>
          </a:xfrm>
        </p:spPr>
        <p:txBody>
          <a:bodyPr/>
          <a:lstStyle/>
          <a:p>
            <a:r>
              <a:rPr lang="sl-SI" dirty="0" smtClean="0"/>
              <a:t>UVOD</a:t>
            </a:r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0" y="3933056"/>
            <a:ext cx="1821485" cy="1120140"/>
          </a:xfrm>
          <a:prstGeom prst="rect">
            <a:avLst/>
          </a:prstGeom>
        </p:spPr>
      </p:pic>
      <p:sp>
        <p:nvSpPr>
          <p:cNvPr id="7" name="Desna puščica 6"/>
          <p:cNvSpPr/>
          <p:nvPr/>
        </p:nvSpPr>
        <p:spPr>
          <a:xfrm>
            <a:off x="2123728" y="4182546"/>
            <a:ext cx="4933056" cy="1011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871481"/>
            <a:ext cx="1571584" cy="1469441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2123728" y="436510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p:sp>
        <p:nvSpPr>
          <p:cNvPr id="10" name="PoljeZBesedilom 9"/>
          <p:cNvSpPr txBox="1"/>
          <p:nvPr/>
        </p:nvSpPr>
        <p:spPr>
          <a:xfrm>
            <a:off x="4932040" y="4375374"/>
            <a:ext cx="1970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p:pic>
        <p:nvPicPr>
          <p:cNvPr id="11" name="Slika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95856"/>
            <a:ext cx="1812341" cy="1417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jeZBesedilom 1"/>
              <p:cNvSpPr txBox="1"/>
              <p:nvPr/>
            </p:nvSpPr>
            <p:spPr>
              <a:xfrm>
                <a:off x="2477488" y="3748952"/>
                <a:ext cx="94866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2" name="PoljeZBesedilom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488" y="3748952"/>
                <a:ext cx="948664" cy="6771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jeZBesedilom 11"/>
              <p:cNvSpPr txBox="1"/>
              <p:nvPr/>
            </p:nvSpPr>
            <p:spPr>
              <a:xfrm>
                <a:off x="5442744" y="3779734"/>
                <a:ext cx="94866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12" name="PoljeZBesedilom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2744" y="3779734"/>
                <a:ext cx="948664" cy="67710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Slika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81" y="2636912"/>
            <a:ext cx="1125519" cy="1125519"/>
          </a:xfrm>
          <a:prstGeom prst="rect">
            <a:avLst/>
          </a:prstGeom>
        </p:spPr>
      </p:pic>
      <p:sp>
        <p:nvSpPr>
          <p:cNvPr id="14" name="Desna puščica 13"/>
          <p:cNvSpPr/>
          <p:nvPr/>
        </p:nvSpPr>
        <p:spPr>
          <a:xfrm rot="3608156">
            <a:off x="7588401" y="3625055"/>
            <a:ext cx="470035" cy="2443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PoljeZBesedilom 14"/>
              <p:cNvSpPr txBox="1"/>
              <p:nvPr/>
            </p:nvSpPr>
            <p:spPr>
              <a:xfrm>
                <a:off x="8048582" y="3010288"/>
                <a:ext cx="450387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48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sl-SI" sz="32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PoljeZBesedilom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8582" y="3010288"/>
                <a:ext cx="450387" cy="73866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jeZBesedilom 16"/>
              <p:cNvSpPr txBox="1"/>
              <p:nvPr/>
            </p:nvSpPr>
            <p:spPr>
              <a:xfrm>
                <a:off x="4287727" y="2703863"/>
                <a:ext cx="450387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48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sl-SI" sz="32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PoljeZBesedilom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7727" y="2703863"/>
                <a:ext cx="450387" cy="73866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Desna puščica 17"/>
          <p:cNvSpPr/>
          <p:nvPr/>
        </p:nvSpPr>
        <p:spPr>
          <a:xfrm>
            <a:off x="2123728" y="3482593"/>
            <a:ext cx="4778386" cy="3064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7740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75456" y="0"/>
            <a:ext cx="8229600" cy="1143000"/>
          </a:xfrm>
        </p:spPr>
        <p:txBody>
          <a:bodyPr/>
          <a:lstStyle/>
          <a:p>
            <a:r>
              <a:rPr lang="sl-SI" dirty="0" smtClean="0"/>
              <a:t>UVOD</a:t>
            </a:r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0" y="3933056"/>
            <a:ext cx="1821485" cy="1120140"/>
          </a:xfrm>
          <a:prstGeom prst="rect">
            <a:avLst/>
          </a:prstGeom>
        </p:spPr>
      </p:pic>
      <p:sp>
        <p:nvSpPr>
          <p:cNvPr id="7" name="Desna puščica 6"/>
          <p:cNvSpPr/>
          <p:nvPr/>
        </p:nvSpPr>
        <p:spPr>
          <a:xfrm>
            <a:off x="2123728" y="4182546"/>
            <a:ext cx="4933056" cy="10114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871481"/>
            <a:ext cx="1571584" cy="1469441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2123728" y="436510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p:sp>
        <p:nvSpPr>
          <p:cNvPr id="10" name="PoljeZBesedilom 9"/>
          <p:cNvSpPr txBox="1"/>
          <p:nvPr/>
        </p:nvSpPr>
        <p:spPr>
          <a:xfrm>
            <a:off x="4932040" y="4375374"/>
            <a:ext cx="1970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p:pic>
        <p:nvPicPr>
          <p:cNvPr id="11" name="Slika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95856"/>
            <a:ext cx="1812341" cy="1417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jeZBesedilom 1"/>
              <p:cNvSpPr txBox="1"/>
              <p:nvPr/>
            </p:nvSpPr>
            <p:spPr>
              <a:xfrm>
                <a:off x="2477488" y="3748952"/>
                <a:ext cx="94866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2" name="PoljeZBesedilom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488" y="3748952"/>
                <a:ext cx="948664" cy="6771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jeZBesedilom 11"/>
              <p:cNvSpPr txBox="1"/>
              <p:nvPr/>
            </p:nvSpPr>
            <p:spPr>
              <a:xfrm>
                <a:off x="5442744" y="3779734"/>
                <a:ext cx="948664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4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12" name="PoljeZBesedilom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2744" y="3779734"/>
                <a:ext cx="948664" cy="67710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Slika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81" y="2636912"/>
            <a:ext cx="1125519" cy="1125519"/>
          </a:xfrm>
          <a:prstGeom prst="rect">
            <a:avLst/>
          </a:prstGeom>
        </p:spPr>
      </p:pic>
      <p:sp>
        <p:nvSpPr>
          <p:cNvPr id="14" name="Desna puščica 13"/>
          <p:cNvSpPr/>
          <p:nvPr/>
        </p:nvSpPr>
        <p:spPr>
          <a:xfrm rot="3608156">
            <a:off x="7588401" y="3625055"/>
            <a:ext cx="470035" cy="2443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PoljeZBesedilom 14"/>
              <p:cNvSpPr txBox="1"/>
              <p:nvPr/>
            </p:nvSpPr>
            <p:spPr>
              <a:xfrm>
                <a:off x="8048582" y="3010288"/>
                <a:ext cx="450387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48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sl-SI" sz="32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PoljeZBesedilom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8582" y="3010288"/>
                <a:ext cx="450387" cy="73866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697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475456" y="0"/>
            <a:ext cx="8229600" cy="1143000"/>
          </a:xfrm>
        </p:spPr>
        <p:txBody>
          <a:bodyPr/>
          <a:lstStyle/>
          <a:p>
            <a:r>
              <a:rPr lang="sl-SI" dirty="0" smtClean="0"/>
              <a:t>UVOD</a:t>
            </a:r>
            <a:endParaRPr lang="sl-SI" dirty="0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800" y="3933056"/>
            <a:ext cx="1821485" cy="1120140"/>
          </a:xfrm>
          <a:prstGeom prst="rect">
            <a:avLst/>
          </a:prstGeom>
        </p:spPr>
      </p:pic>
      <p:sp>
        <p:nvSpPr>
          <p:cNvPr id="7" name="Desna puščica 6"/>
          <p:cNvSpPr/>
          <p:nvPr/>
        </p:nvSpPr>
        <p:spPr>
          <a:xfrm>
            <a:off x="2087216" y="4221088"/>
            <a:ext cx="4933056" cy="7986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871481"/>
            <a:ext cx="1571584" cy="1469441"/>
          </a:xfrm>
          <a:prstGeom prst="rect">
            <a:avLst/>
          </a:prstGeom>
        </p:spPr>
      </p:pic>
      <p:sp>
        <p:nvSpPr>
          <p:cNvPr id="9" name="PoljeZBesedilom 8"/>
          <p:cNvSpPr txBox="1"/>
          <p:nvPr/>
        </p:nvSpPr>
        <p:spPr>
          <a:xfrm>
            <a:off x="2123728" y="436510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p:sp>
        <p:nvSpPr>
          <p:cNvPr id="10" name="PoljeZBesedilom 9"/>
          <p:cNvSpPr txBox="1"/>
          <p:nvPr/>
        </p:nvSpPr>
        <p:spPr>
          <a:xfrm>
            <a:off x="4932040" y="4375374"/>
            <a:ext cx="1970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dirty="0" smtClean="0">
                <a:solidFill>
                  <a:srgbClr val="FF0000"/>
                </a:solidFill>
              </a:rPr>
              <a:t>IZGUBE</a:t>
            </a:r>
            <a:endParaRPr lang="sl-SI" sz="3600" dirty="0">
              <a:solidFill>
                <a:srgbClr val="FF0000"/>
              </a:solidFill>
            </a:endParaRPr>
          </a:p>
        </p:txBody>
      </p:sp>
      <p:pic>
        <p:nvPicPr>
          <p:cNvPr id="11" name="Slika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95856"/>
            <a:ext cx="1812341" cy="14173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PoljeZBesedilom 1"/>
              <p:cNvSpPr txBox="1"/>
              <p:nvPr/>
            </p:nvSpPr>
            <p:spPr>
              <a:xfrm>
                <a:off x="2477488" y="3748952"/>
                <a:ext cx="948664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2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2" name="PoljeZBesedilom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7488" y="3748952"/>
                <a:ext cx="948664" cy="43088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jeZBesedilom 11"/>
              <p:cNvSpPr txBox="1"/>
              <p:nvPr/>
            </p:nvSpPr>
            <p:spPr>
              <a:xfrm>
                <a:off x="5442744" y="3779734"/>
                <a:ext cx="948664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2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12" name="PoljeZBesedilom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2744" y="3779734"/>
                <a:ext cx="948664" cy="430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Slika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81" y="2636912"/>
            <a:ext cx="1125519" cy="1125519"/>
          </a:xfrm>
          <a:prstGeom prst="rect">
            <a:avLst/>
          </a:prstGeom>
        </p:spPr>
      </p:pic>
      <p:sp>
        <p:nvSpPr>
          <p:cNvPr id="14" name="Desna puščica 13"/>
          <p:cNvSpPr/>
          <p:nvPr/>
        </p:nvSpPr>
        <p:spPr>
          <a:xfrm rot="3608156">
            <a:off x="7588401" y="3625055"/>
            <a:ext cx="470035" cy="2443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PoljeZBesedilom 14"/>
              <p:cNvSpPr txBox="1"/>
              <p:nvPr/>
            </p:nvSpPr>
            <p:spPr>
              <a:xfrm>
                <a:off x="8048582" y="3010288"/>
                <a:ext cx="450387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l-SI" sz="48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sl-SI" sz="32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PoljeZBesedilom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8582" y="3010288"/>
                <a:ext cx="450387" cy="73866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PoljeZBesedilom 15"/>
              <p:cNvSpPr txBox="1"/>
              <p:nvPr/>
            </p:nvSpPr>
            <p:spPr>
              <a:xfrm>
                <a:off x="5440557" y="3765697"/>
                <a:ext cx="948664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2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16" name="PoljeZBesedilom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0557" y="3765697"/>
                <a:ext cx="948664" cy="43088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PoljeZBesedilom 16"/>
              <p:cNvSpPr txBox="1"/>
              <p:nvPr/>
            </p:nvSpPr>
            <p:spPr>
              <a:xfrm>
                <a:off x="2486859" y="3746245"/>
                <a:ext cx="948664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l-SI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l-SI" sz="2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sl-SI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l-SI" sz="4400" dirty="0"/>
              </a:p>
            </p:txBody>
          </p:sp>
        </mc:Choice>
        <mc:Fallback xmlns="">
          <p:sp>
            <p:nvSpPr>
              <p:cNvPr id="17" name="PoljeZBesedilom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6859" y="3746245"/>
                <a:ext cx="948664" cy="430887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56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6502</TotalTime>
  <Words>255</Words>
  <Application>Microsoft Office PowerPoint</Application>
  <PresentationFormat>Diaprojekcija na zaslonu (4:3)</PresentationFormat>
  <Paragraphs>113</Paragraphs>
  <Slides>26</Slides>
  <Notes>0</Notes>
  <HiddenSlides>0</HiddenSlides>
  <MMClips>0</MMClips>
  <ScaleCrop>false</ScaleCrop>
  <HeadingPairs>
    <vt:vector size="8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Vdelani OLE strežniki</vt:lpstr>
      </vt:variant>
      <vt:variant>
        <vt:i4>2</vt:i4>
      </vt:variant>
      <vt:variant>
        <vt:lpstr>Naslovi diapozitivov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 Math</vt:lpstr>
      <vt:lpstr>Times New Roman</vt:lpstr>
      <vt:lpstr>Office Theme</vt:lpstr>
      <vt:lpstr>Equation</vt:lpstr>
      <vt:lpstr>Visio</vt:lpstr>
      <vt:lpstr>Izkoristek solarnih razsmernikov pri proizvodnji jalove moči</vt:lpstr>
      <vt:lpstr>KAZALO</vt:lpstr>
      <vt:lpstr>UVOD</vt:lpstr>
      <vt:lpstr>UVOD</vt:lpstr>
      <vt:lpstr>UVOD</vt:lpstr>
      <vt:lpstr>UVOD</vt:lpstr>
      <vt:lpstr>UVOD</vt:lpstr>
      <vt:lpstr>UVOD</vt:lpstr>
      <vt:lpstr>UVOD</vt:lpstr>
      <vt:lpstr>OMEJITVE RAZSMERNIKA</vt:lpstr>
      <vt:lpstr>OMEJITVE RAZSMERNIKA</vt:lpstr>
      <vt:lpstr>OMEJITVE RAZSMERNIKA</vt:lpstr>
      <vt:lpstr>OMEJITVE RAZSMERNIKA</vt:lpstr>
      <vt:lpstr>OMEJITVE RAZSMERNIKA</vt:lpstr>
      <vt:lpstr>MERITVE RAZSMERNIKA</vt:lpstr>
      <vt:lpstr>MERITVE RAZSMERNIKA</vt:lpstr>
      <vt:lpstr>MERITVE RAZSMERNIKA</vt:lpstr>
      <vt:lpstr>MERITVE RAZSMERNIKA</vt:lpstr>
      <vt:lpstr>Aproksimirana ploskev izkoristka razsmernika</vt:lpstr>
      <vt:lpstr>Prikaz dodatnih izgub P_(dod izg ) [W] ob generiranju konstantne vrednosti jalove moči Q = 100 VAr in spreminjanju delovne moči P_izh [W].</vt:lpstr>
      <vt:lpstr>MOŽNOST GENERIRANJA JALOVE MOČI IZ SOLARNIH RAZSMERNIKOV</vt:lpstr>
      <vt:lpstr>MOŽNOST GENERIRANJA JALOVE MOČI IZ SOLARNIH RAZSMERNIKOV</vt:lpstr>
      <vt:lpstr>PowerPointova predstavitev</vt:lpstr>
      <vt:lpstr>PowerPointova predstavitev</vt:lpstr>
      <vt:lpstr>PowerPointova predstavitev</vt:lpstr>
      <vt:lpstr>SKLEP</vt:lpstr>
    </vt:vector>
  </TitlesOfParts>
  <Company>UM FERI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Jurci</dc:creator>
  <cp:lastModifiedBy>Primoz</cp:lastModifiedBy>
  <cp:revision>33</cp:revision>
  <dcterms:created xsi:type="dcterms:W3CDTF">2014-04-01T08:20:01Z</dcterms:created>
  <dcterms:modified xsi:type="dcterms:W3CDTF">2014-05-14T05:29:33Z</dcterms:modified>
</cp:coreProperties>
</file>