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351" r:id="rId3"/>
    <p:sldId id="352" r:id="rId4"/>
    <p:sldId id="354" r:id="rId5"/>
    <p:sldId id="355" r:id="rId6"/>
    <p:sldId id="353" r:id="rId7"/>
    <p:sldId id="356" r:id="rId8"/>
    <p:sldId id="357" r:id="rId9"/>
    <p:sldId id="358" r:id="rId10"/>
    <p:sldId id="359" r:id="rId11"/>
    <p:sldId id="360" r:id="rId12"/>
    <p:sldId id="361" r:id="rId13"/>
    <p:sldId id="362" r:id="rId14"/>
    <p:sldId id="364" r:id="rId15"/>
    <p:sldId id="363" r:id="rId16"/>
    <p:sldId id="365" r:id="rId17"/>
    <p:sldId id="366" r:id="rId18"/>
    <p:sldId id="367" r:id="rId19"/>
    <p:sldId id="368" r:id="rId20"/>
    <p:sldId id="379" r:id="rId21"/>
    <p:sldId id="369" r:id="rId22"/>
    <p:sldId id="380" r:id="rId23"/>
    <p:sldId id="370" r:id="rId24"/>
    <p:sldId id="371" r:id="rId25"/>
    <p:sldId id="372" r:id="rId26"/>
    <p:sldId id="381" r:id="rId27"/>
    <p:sldId id="373" r:id="rId28"/>
    <p:sldId id="374" r:id="rId29"/>
    <p:sldId id="375" r:id="rId30"/>
    <p:sldId id="376" r:id="rId31"/>
    <p:sldId id="377" r:id="rId32"/>
    <p:sldId id="378" r:id="rId33"/>
    <p:sldId id="348" r:id="rId34"/>
  </p:sldIdLst>
  <p:sldSz cx="9144000" cy="6858000" type="screen4x3"/>
  <p:notesSz cx="6797675" cy="9926638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ECFF"/>
    <a:srgbClr val="DB0D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rednji slog 2 – poudarek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rednji slog 2 – poudarek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rednji slog 2 – poudarek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rednji slog 2 – poudarek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rednji slog 2 – poudarek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Srednji slog 1 – poudarek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8" autoAdjust="0"/>
    <p:restoredTop sz="94382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E76F8-82E1-4B5D-B480-4DC6301797C7}" type="datetimeFigureOut">
              <a:rPr lang="sl-SI" smtClean="0"/>
              <a:t>8.5.2015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8D8D19-AFDC-4356-9399-06C82A8737E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194232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noProof="0" smtClean="0"/>
              <a:t>Kliknite, če želite urediti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B515D87-F20E-462D-86F5-9AD9ACA272E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61070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A49DB3A-C346-4D5A-B1F0-A21A3A4DB833}" type="slidenum">
              <a:rPr lang="sl-SI" altLang="sl-SI" smtClean="0"/>
              <a:pPr eaLnBrk="1" hangingPunct="1">
                <a:spcBef>
                  <a:spcPct val="0"/>
                </a:spcBef>
              </a:pPr>
              <a:t>1</a:t>
            </a:fld>
            <a:endParaRPr lang="sl-SI" altLang="sl-SI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l-SI" altLang="sl-SI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naslov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9309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80208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013450" y="836613"/>
            <a:ext cx="1871663" cy="4824412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395288" y="836613"/>
            <a:ext cx="5465762" cy="4824412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02053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40754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711488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2276475"/>
            <a:ext cx="3636963" cy="3384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246563" y="2276475"/>
            <a:ext cx="3638550" cy="3384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7642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56611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73278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2458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3907132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143467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nadaljevalna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836613"/>
            <a:ext cx="3816350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Naslov, ki je lahko tudi daljši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76475"/>
            <a:ext cx="7427913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Kliknite, če želite urediti sloge besedila matrice</a:t>
            </a:r>
          </a:p>
          <a:p>
            <a:pPr lvl="1"/>
            <a:r>
              <a:rPr lang="sl-SI" altLang="sl-SI" smtClean="0"/>
              <a:t>Druga raven</a:t>
            </a:r>
          </a:p>
          <a:p>
            <a:pPr lvl="2"/>
            <a:r>
              <a:rPr lang="sl-SI" altLang="sl-SI" smtClean="0"/>
              <a:t>Tretja raven</a:t>
            </a:r>
          </a:p>
          <a:p>
            <a:pPr lvl="3"/>
            <a:r>
              <a:rPr lang="sl-SI" altLang="sl-SI" smtClean="0"/>
              <a:t>Četrta raven</a:t>
            </a:r>
          </a:p>
          <a:p>
            <a:pPr lvl="4"/>
            <a:r>
              <a:rPr lang="sl-SI" altLang="sl-SI" smtClean="0"/>
              <a:t>Peta raven</a:t>
            </a:r>
            <a:br>
              <a:rPr lang="sl-SI" altLang="sl-SI" smtClean="0"/>
            </a:br>
            <a:endParaRPr lang="sl-SI" altLang="sl-SI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6" r:id="rId1"/>
    <p:sldLayoutId id="2147484406" r:id="rId2"/>
    <p:sldLayoutId id="2147484407" r:id="rId3"/>
    <p:sldLayoutId id="2147484408" r:id="rId4"/>
    <p:sldLayoutId id="2147484409" r:id="rId5"/>
    <p:sldLayoutId id="2147484410" r:id="rId6"/>
    <p:sldLayoutId id="2147484411" r:id="rId7"/>
    <p:sldLayoutId id="2147484412" r:id="rId8"/>
    <p:sldLayoutId id="2147484413" r:id="rId9"/>
    <p:sldLayoutId id="2147484414" r:id="rId10"/>
    <p:sldLayoutId id="2147484415" r:id="rId11"/>
  </p:sldLayoutIdLs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bg2"/>
          </a:solidFill>
          <a:latin typeface="+mn-lt"/>
          <a:ea typeface="+mn-ea"/>
          <a:cs typeface="+mn-cs"/>
        </a:defRPr>
      </a:lvl1pPr>
      <a:lvl2pPr marL="361950" indent="-1793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2pPr>
      <a:lvl3pPr marL="542925" indent="-1793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3pPr>
      <a:lvl4pPr marL="733425" indent="-1889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4pPr>
      <a:lvl5pPr marL="904875" indent="-1698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5pPr>
      <a:lvl6pPr marL="1362075" indent="-169863" algn="l" rtl="0" fontAlgn="base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6pPr>
      <a:lvl7pPr marL="1819275" indent="-169863" algn="l" rtl="0" fontAlgn="base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7pPr>
      <a:lvl8pPr marL="2276475" indent="-169863" algn="l" rtl="0" fontAlgn="base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8pPr>
      <a:lvl9pPr marL="2733675" indent="-169863" algn="l" rtl="0" fontAlgn="base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ChangeArrowheads="1"/>
          </p:cNvSpPr>
          <p:nvPr/>
        </p:nvSpPr>
        <p:spPr bwMode="auto">
          <a:xfrm>
            <a:off x="323850" y="5876925"/>
            <a:ext cx="417671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200">
                <a:solidFill>
                  <a:schemeClr val="bg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-"/>
              <a:defRPr sz="2200">
                <a:solidFill>
                  <a:schemeClr val="bg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-"/>
              <a:defRPr sz="2200">
                <a:solidFill>
                  <a:schemeClr val="bg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-"/>
              <a:defRPr sz="2200">
                <a:solidFill>
                  <a:schemeClr val="bg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-"/>
              <a:defRPr sz="2200">
                <a:solidFill>
                  <a:schemeClr val="bg2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200">
                <a:solidFill>
                  <a:schemeClr val="bg2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200">
                <a:solidFill>
                  <a:schemeClr val="bg2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200">
                <a:solidFill>
                  <a:schemeClr val="bg2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200">
                <a:solidFill>
                  <a:schemeClr val="bg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altLang="sl-SI" sz="1400" dirty="0">
                <a:solidFill>
                  <a:schemeClr val="bg1"/>
                </a:solidFill>
              </a:rPr>
              <a:t>Maribor, </a:t>
            </a:r>
            <a:r>
              <a:rPr lang="sl-SI" altLang="sl-SI" sz="1400" dirty="0" smtClean="0">
                <a:solidFill>
                  <a:schemeClr val="bg1"/>
                </a:solidFill>
              </a:rPr>
              <a:t>12. marec 2015</a:t>
            </a:r>
            <a:endParaRPr lang="sl-SI" altLang="sl-SI" sz="1400" dirty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4365625"/>
            <a:ext cx="9144000" cy="1295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sl-SI" sz="1400" b="1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/>
            </a:r>
            <a:br>
              <a:rPr lang="sl-SI" sz="1400" b="1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sl-SI" sz="2800" b="1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PROBLEMATIKA NAZIVNE, PRIKLJUČNE IN OBRAČUNSKE MOČI ZA GOSPODINJSKE ODJEMALCE IN ODJEMALCE BREZ MERJENE MOČI</a:t>
            </a:r>
            <a:endParaRPr lang="sl-SI" sz="2800" b="1" kern="0" dirty="0">
              <a:solidFill>
                <a:srgbClr val="DB0D14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288" y="836613"/>
            <a:ext cx="5040808" cy="1223962"/>
          </a:xfrm>
        </p:spPr>
        <p:txBody>
          <a:bodyPr/>
          <a:lstStyle/>
          <a:p>
            <a:r>
              <a:rPr lang="sl-SI" dirty="0" smtClean="0"/>
              <a:t>Razlike med nazivno in priključno močjo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1" y="2276475"/>
            <a:ext cx="3106687" cy="3384550"/>
          </a:xfrm>
        </p:spPr>
        <p:txBody>
          <a:bodyPr/>
          <a:lstStyle/>
          <a:p>
            <a:r>
              <a:rPr lang="sl-SI" dirty="0" smtClean="0"/>
              <a:t>Razlike med nazivno in priključno močjo:</a:t>
            </a:r>
          </a:p>
          <a:p>
            <a:pPr lvl="1"/>
            <a:r>
              <a:rPr lang="sl-SI" dirty="0" smtClean="0"/>
              <a:t>od -18,5% do +8,7% pri enofaznih priključkih.</a:t>
            </a:r>
          </a:p>
          <a:p>
            <a:pPr lvl="1"/>
            <a:r>
              <a:rPr lang="sl-SI" dirty="0" smtClean="0"/>
              <a:t>od  </a:t>
            </a:r>
            <a:r>
              <a:rPr lang="sl-SI" dirty="0"/>
              <a:t>-0,6% </a:t>
            </a:r>
            <a:r>
              <a:rPr lang="sl-SI" dirty="0" smtClean="0"/>
              <a:t>do </a:t>
            </a:r>
            <a:r>
              <a:rPr lang="sl-SI" dirty="0"/>
              <a:t>+ 1,4</a:t>
            </a:r>
            <a:r>
              <a:rPr lang="sl-SI" dirty="0" smtClean="0"/>
              <a:t>% pri trifaznih priključkih.</a:t>
            </a:r>
            <a:endParaRPr lang="sl-SI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327" y="2348880"/>
            <a:ext cx="5504135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75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Predlog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1" y="2276475"/>
            <a:ext cx="3826768" cy="3384550"/>
          </a:xfrm>
        </p:spPr>
        <p:txBody>
          <a:bodyPr/>
          <a:lstStyle/>
          <a:p>
            <a:r>
              <a:rPr lang="pl-PL" dirty="0"/>
              <a:t>Že zaokroževanje na eno decimalno mesto bi odstopanja pomembno zmanjšalo. </a:t>
            </a:r>
            <a:endParaRPr lang="pl-PL" dirty="0" smtClean="0"/>
          </a:p>
          <a:p>
            <a:r>
              <a:rPr lang="pl-PL" dirty="0" smtClean="0"/>
              <a:t>Zaokroževanje </a:t>
            </a:r>
            <a:r>
              <a:rPr lang="pl-PL" dirty="0"/>
              <a:t>priključne moči na </a:t>
            </a:r>
            <a:r>
              <a:rPr lang="pl-PL" b="1" dirty="0"/>
              <a:t>dve decimalni mesti</a:t>
            </a:r>
            <a:r>
              <a:rPr lang="pl-PL" dirty="0"/>
              <a:t> pa v celoti odpravi vso razliko med nazivno in priključno močjo. </a:t>
            </a:r>
            <a:endParaRPr lang="sl-SI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348880"/>
            <a:ext cx="4505325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819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Priključna </a:t>
            </a:r>
            <a:r>
              <a:rPr lang="sl-SI" dirty="0" err="1" smtClean="0"/>
              <a:t>vs</a:t>
            </a:r>
            <a:r>
              <a:rPr lang="sl-SI" dirty="0" smtClean="0"/>
              <a:t>. Obračunska moč</a:t>
            </a:r>
            <a:endParaRPr lang="sl-SI" dirty="0"/>
          </a:p>
        </p:txBody>
      </p:sp>
      <p:sp>
        <p:nvSpPr>
          <p:cNvPr id="5" name="Ograda besedila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4989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Nelineranost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/>
              <a:t>Omrežninski akt nelinearno določa obračunsko moč. </a:t>
            </a:r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Razlog </a:t>
            </a:r>
            <a:r>
              <a:rPr lang="sl-SI" dirty="0"/>
              <a:t>ni naveden.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3457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288" y="836613"/>
            <a:ext cx="4464744" cy="1223962"/>
          </a:xfrm>
        </p:spPr>
        <p:txBody>
          <a:bodyPr/>
          <a:lstStyle/>
          <a:p>
            <a:r>
              <a:rPr lang="sl-SI" dirty="0" smtClean="0"/>
              <a:t>Enofazni priključki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2276475"/>
            <a:ext cx="8686800" cy="3384550"/>
          </a:xfrm>
        </p:spPr>
        <p:txBody>
          <a:bodyPr/>
          <a:lstStyle/>
          <a:p>
            <a:r>
              <a:rPr lang="sl-SI" dirty="0" smtClean="0"/>
              <a:t>Pri gospodinjskem odjemu sta priključna in obračunska moč enaki za tri od petih jakosti varovalnega vložka pri enofaznih priključkih</a:t>
            </a:r>
            <a:r>
              <a:rPr lang="sl-SI" dirty="0"/>
              <a:t>. Pri </a:t>
            </a:r>
            <a:r>
              <a:rPr lang="sl-SI" dirty="0" smtClean="0"/>
              <a:t>treh </a:t>
            </a:r>
            <a:r>
              <a:rPr lang="sl-SI" dirty="0"/>
              <a:t>jakostih </a:t>
            </a:r>
            <a:r>
              <a:rPr lang="sl-SI" dirty="0" smtClean="0"/>
              <a:t>pa </a:t>
            </a:r>
            <a:r>
              <a:rPr lang="sl-SI" dirty="0"/>
              <a:t>je obračunska moč pomembno manjša od priključne moči.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676" y="3481412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162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288" y="836613"/>
            <a:ext cx="4824784" cy="1223962"/>
          </a:xfrm>
        </p:spPr>
        <p:txBody>
          <a:bodyPr/>
          <a:lstStyle/>
          <a:p>
            <a:r>
              <a:rPr lang="sl-SI" dirty="0" smtClean="0"/>
              <a:t>Trifazni priključki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2276475"/>
            <a:ext cx="8686800" cy="3384550"/>
          </a:xfrm>
        </p:spPr>
        <p:txBody>
          <a:bodyPr/>
          <a:lstStyle/>
          <a:p>
            <a:r>
              <a:rPr lang="sl-SI" dirty="0"/>
              <a:t>Pri gospodinjskem odjemu sta priključna in obračunska moč enaki za </a:t>
            </a:r>
            <a:r>
              <a:rPr lang="sl-SI" dirty="0" smtClean="0"/>
              <a:t>pet </a:t>
            </a:r>
            <a:r>
              <a:rPr lang="sl-SI" dirty="0"/>
              <a:t>od osmih jakosti varovalnega vložka pri trifaznih priključkih. Pri </a:t>
            </a:r>
            <a:r>
              <a:rPr lang="sl-SI" dirty="0" smtClean="0"/>
              <a:t>treh jakostih pa </a:t>
            </a:r>
            <a:r>
              <a:rPr lang="sl-SI" dirty="0"/>
              <a:t>je obračunska moč pomembno manjša od priključne moči.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620" y="3481412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411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288" y="836613"/>
            <a:ext cx="5400848" cy="1223962"/>
          </a:xfrm>
        </p:spPr>
        <p:txBody>
          <a:bodyPr/>
          <a:lstStyle/>
          <a:p>
            <a:r>
              <a:rPr lang="sl-SI" dirty="0" smtClean="0"/>
              <a:t>Razlike med priključno in obračunsko močjo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Pri enofaznem priključku je obračunska moč do 40%, pri trifaznem priključku pa do 50% nižja od priključne moči.</a:t>
            </a:r>
            <a:endParaRPr lang="sl-SI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56992"/>
            <a:ext cx="7456525" cy="2533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278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Nazivna </a:t>
            </a:r>
            <a:r>
              <a:rPr lang="sl-SI" dirty="0" err="1" smtClean="0"/>
              <a:t>vs</a:t>
            </a:r>
            <a:r>
              <a:rPr lang="sl-SI" dirty="0" smtClean="0"/>
              <a:t>.       obračunska moč</a:t>
            </a:r>
            <a:endParaRPr lang="sl-SI" dirty="0"/>
          </a:p>
        </p:txBody>
      </p:sp>
      <p:sp>
        <p:nvSpPr>
          <p:cNvPr id="5" name="Ograda besedila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8587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Zaradi: </a:t>
            </a:r>
          </a:p>
          <a:p>
            <a:endParaRPr lang="sl-SI" dirty="0"/>
          </a:p>
          <a:p>
            <a:pPr lvl="1"/>
            <a:r>
              <a:rPr lang="sl-SI" dirty="0" smtClean="0"/>
              <a:t>razlik </a:t>
            </a:r>
            <a:r>
              <a:rPr lang="sl-SI" dirty="0"/>
              <a:t>med nazivno in priključno </a:t>
            </a:r>
            <a:r>
              <a:rPr lang="sl-SI" dirty="0" smtClean="0"/>
              <a:t>močjo,</a:t>
            </a:r>
          </a:p>
          <a:p>
            <a:pPr lvl="1"/>
            <a:endParaRPr lang="sl-SI" dirty="0" smtClean="0"/>
          </a:p>
          <a:p>
            <a:pPr lvl="1"/>
            <a:r>
              <a:rPr lang="sl-SI" dirty="0" smtClean="0"/>
              <a:t>razlik </a:t>
            </a:r>
            <a:r>
              <a:rPr lang="sl-SI" dirty="0"/>
              <a:t>med priključno im obračunsko močjo, </a:t>
            </a:r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obstajajo </a:t>
            </a:r>
            <a:r>
              <a:rPr lang="sl-SI" dirty="0"/>
              <a:t>tudi znatne razlike med nazivno in obračunsko močjo</a:t>
            </a:r>
            <a:r>
              <a:rPr lang="sl-SI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6131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288" y="836712"/>
            <a:ext cx="3816350" cy="1223962"/>
          </a:xfrm>
        </p:spPr>
        <p:txBody>
          <a:bodyPr/>
          <a:lstStyle/>
          <a:p>
            <a:r>
              <a:rPr lang="sl-SI" dirty="0" smtClean="0"/>
              <a:t>Gospodinjski odjem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Omrežninski </a:t>
            </a:r>
            <a:r>
              <a:rPr lang="sl-SI" dirty="0"/>
              <a:t>akt iz neznanih </a:t>
            </a:r>
            <a:r>
              <a:rPr lang="sl-SI" dirty="0" smtClean="0"/>
              <a:t>razlogov</a:t>
            </a:r>
          </a:p>
          <a:p>
            <a:pPr marL="0" indent="0">
              <a:buNone/>
            </a:pPr>
            <a:r>
              <a:rPr lang="sl-SI" dirty="0" smtClean="0"/>
              <a:t> </a:t>
            </a:r>
          </a:p>
          <a:p>
            <a:pPr lvl="1"/>
            <a:r>
              <a:rPr lang="sl-SI" dirty="0" smtClean="0"/>
              <a:t>nekaterim </a:t>
            </a:r>
            <a:r>
              <a:rPr lang="sl-SI" dirty="0"/>
              <a:t>odjemalcem zaračunava nižjo obračunsko moč kot znaša njihova dejanska nazivna moč, </a:t>
            </a:r>
            <a:endParaRPr lang="sl-SI" dirty="0" smtClean="0"/>
          </a:p>
          <a:p>
            <a:pPr marL="182562" lvl="1" indent="0">
              <a:buNone/>
            </a:pPr>
            <a:endParaRPr lang="sl-SI" dirty="0" smtClean="0"/>
          </a:p>
          <a:p>
            <a:pPr lvl="1"/>
            <a:r>
              <a:rPr lang="sl-SI" dirty="0" smtClean="0"/>
              <a:t>drugim </a:t>
            </a:r>
            <a:r>
              <a:rPr lang="sl-SI" dirty="0"/>
              <a:t>pa zaračunava obračunsko moč, ki je višja od njihove dejanske nazivne moči. </a:t>
            </a:r>
            <a:endParaRPr lang="sl-SI" dirty="0" smtClean="0"/>
          </a:p>
          <a:p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335095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Priključna </a:t>
            </a:r>
            <a:r>
              <a:rPr lang="sl-SI" dirty="0" err="1" smtClean="0"/>
              <a:t>vs</a:t>
            </a:r>
            <a:r>
              <a:rPr lang="sl-SI" dirty="0" smtClean="0"/>
              <a:t>. obračunska moč</a:t>
            </a:r>
            <a:endParaRPr lang="sl-SI" dirty="0"/>
          </a:p>
        </p:txBody>
      </p:sp>
      <p:sp>
        <p:nvSpPr>
          <p:cNvPr id="5" name="Ograda besedila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0782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Gospodinjski odjem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1" y="2276475"/>
            <a:ext cx="3394720" cy="3384550"/>
          </a:xfrm>
        </p:spPr>
        <p:txBody>
          <a:bodyPr/>
          <a:lstStyle/>
          <a:p>
            <a:r>
              <a:rPr lang="sl-SI" dirty="0" smtClean="0"/>
              <a:t>Pri </a:t>
            </a:r>
            <a:r>
              <a:rPr lang="sl-SI" dirty="0"/>
              <a:t>enofaznih priključkih je razlika v razponu od </a:t>
            </a:r>
            <a:r>
              <a:rPr lang="sl-SI" dirty="0" smtClean="0"/>
              <a:t> -</a:t>
            </a:r>
            <a:r>
              <a:rPr lang="sl-SI" dirty="0"/>
              <a:t>34,8 % do +4,3 </a:t>
            </a:r>
            <a:r>
              <a:rPr lang="sl-SI" dirty="0" smtClean="0"/>
              <a:t>%.</a:t>
            </a:r>
          </a:p>
          <a:p>
            <a:endParaRPr lang="sl-SI" dirty="0" smtClean="0"/>
          </a:p>
          <a:p>
            <a:r>
              <a:rPr lang="sl-SI" dirty="0" smtClean="0"/>
              <a:t>Pri </a:t>
            </a:r>
            <a:r>
              <a:rPr lang="sl-SI" dirty="0"/>
              <a:t>trifaznih </a:t>
            </a:r>
            <a:r>
              <a:rPr lang="sl-SI" dirty="0" smtClean="0"/>
              <a:t>priključkih pa </a:t>
            </a:r>
            <a:r>
              <a:rPr lang="sl-SI" dirty="0" smtClean="0"/>
              <a:t>v </a:t>
            </a:r>
            <a:r>
              <a:rPr lang="sl-SI" dirty="0"/>
              <a:t>razponu od </a:t>
            </a:r>
            <a:r>
              <a:rPr lang="sl-SI" dirty="0" smtClean="0"/>
              <a:t>           -</a:t>
            </a:r>
            <a:r>
              <a:rPr lang="sl-SI" dirty="0"/>
              <a:t>49,3 % do +1,4 %.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401292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219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288" y="836613"/>
            <a:ext cx="5760888" cy="1223962"/>
          </a:xfrm>
        </p:spPr>
        <p:txBody>
          <a:bodyPr/>
          <a:lstStyle/>
          <a:p>
            <a:r>
              <a:rPr lang="sl-SI" dirty="0" smtClean="0"/>
              <a:t>Odjem na nizki napetosti z merjeno močjo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2276475"/>
            <a:ext cx="7931224" cy="3384550"/>
          </a:xfrm>
        </p:spPr>
        <p:txBody>
          <a:bodyPr/>
          <a:lstStyle/>
          <a:p>
            <a:r>
              <a:rPr lang="sl-SI" dirty="0" smtClean="0"/>
              <a:t>Omrežninski </a:t>
            </a:r>
            <a:r>
              <a:rPr lang="sl-SI" dirty="0"/>
              <a:t>akt iz neznanih razlogov </a:t>
            </a:r>
            <a:endParaRPr lang="sl-SI" dirty="0" smtClean="0"/>
          </a:p>
          <a:p>
            <a:endParaRPr lang="sl-SI" dirty="0" smtClean="0"/>
          </a:p>
          <a:p>
            <a:pPr lvl="1"/>
            <a:r>
              <a:rPr lang="sl-SI" dirty="0" smtClean="0"/>
              <a:t>nekaterim </a:t>
            </a:r>
            <a:r>
              <a:rPr lang="sl-SI" dirty="0"/>
              <a:t>odjemalcem zaračunava nižjo obračunsko moč kot znaša njihova dejanska nazivna moč, </a:t>
            </a:r>
            <a:endParaRPr lang="sl-SI" dirty="0" smtClean="0"/>
          </a:p>
          <a:p>
            <a:pPr lvl="1"/>
            <a:endParaRPr lang="sl-SI" dirty="0" smtClean="0"/>
          </a:p>
          <a:p>
            <a:pPr lvl="1"/>
            <a:r>
              <a:rPr lang="sl-SI" dirty="0" smtClean="0"/>
              <a:t>drugim </a:t>
            </a:r>
            <a:r>
              <a:rPr lang="sl-SI" dirty="0"/>
              <a:t>pa zaračunava obračunsko moč, ki je višja od njihove dejanske nazivne moči. </a:t>
            </a:r>
            <a:endParaRPr lang="sl-SI" dirty="0" smtClean="0"/>
          </a:p>
          <a:p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275564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288" y="836613"/>
            <a:ext cx="5976912" cy="1223962"/>
          </a:xfrm>
        </p:spPr>
        <p:txBody>
          <a:bodyPr/>
          <a:lstStyle/>
          <a:p>
            <a:r>
              <a:rPr lang="sl-SI" dirty="0" smtClean="0"/>
              <a:t>Odjem na nizki napetosti z merjeno močjo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2276475"/>
            <a:ext cx="3898776" cy="3384550"/>
          </a:xfrm>
        </p:spPr>
        <p:txBody>
          <a:bodyPr/>
          <a:lstStyle/>
          <a:p>
            <a:r>
              <a:rPr lang="sl-SI" dirty="0" smtClean="0"/>
              <a:t>Pri </a:t>
            </a:r>
            <a:r>
              <a:rPr lang="sl-SI" dirty="0"/>
              <a:t>enofaznih priključkih je razlika v razponu od </a:t>
            </a:r>
            <a:r>
              <a:rPr lang="sl-SI" dirty="0" smtClean="0"/>
              <a:t>            -</a:t>
            </a:r>
            <a:r>
              <a:rPr lang="sl-SI" dirty="0"/>
              <a:t>18,9 % do +8,7 </a:t>
            </a:r>
            <a:r>
              <a:rPr lang="sl-SI" dirty="0" smtClean="0"/>
              <a:t>%. </a:t>
            </a:r>
          </a:p>
          <a:p>
            <a:r>
              <a:rPr lang="sl-SI" dirty="0" smtClean="0"/>
              <a:t>Pri </a:t>
            </a:r>
            <a:r>
              <a:rPr lang="sl-SI" dirty="0"/>
              <a:t>trifaznih </a:t>
            </a:r>
            <a:r>
              <a:rPr lang="sl-SI" dirty="0" smtClean="0"/>
              <a:t>priključkih pa v </a:t>
            </a:r>
            <a:r>
              <a:rPr lang="sl-SI" dirty="0"/>
              <a:t>razponu od </a:t>
            </a:r>
            <a:r>
              <a:rPr lang="sl-SI" dirty="0" smtClean="0"/>
              <a:t>                          -</a:t>
            </a:r>
            <a:r>
              <a:rPr lang="sl-SI" dirty="0"/>
              <a:t>1,4 % do +1,4 %.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204864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024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Ugotovitve</a:t>
            </a:r>
            <a:endParaRPr lang="sl-SI" dirty="0"/>
          </a:p>
        </p:txBody>
      </p:sp>
      <p:sp>
        <p:nvSpPr>
          <p:cNvPr id="5" name="Ograda besedila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5762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288" y="836613"/>
            <a:ext cx="5904904" cy="1223962"/>
          </a:xfrm>
        </p:spPr>
        <p:txBody>
          <a:bodyPr/>
          <a:lstStyle/>
          <a:p>
            <a:r>
              <a:rPr lang="sl-SI" dirty="0" smtClean="0"/>
              <a:t>3 kW → 5 kW → 4,6 kW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2276475"/>
            <a:ext cx="8579296" cy="3384550"/>
          </a:xfrm>
        </p:spPr>
        <p:txBody>
          <a:bodyPr/>
          <a:lstStyle/>
          <a:p>
            <a:r>
              <a:rPr lang="sl-SI" dirty="0"/>
              <a:t>Operater distribucijskega omrežja mora odjemalcem zagotavljati priključno moč, </a:t>
            </a:r>
            <a:r>
              <a:rPr lang="sl-SI" dirty="0" smtClean="0"/>
              <a:t>odjemalci pa plačujejo obračunsko </a:t>
            </a:r>
            <a:r>
              <a:rPr lang="sl-SI" dirty="0"/>
              <a:t>moč. </a:t>
            </a:r>
            <a:endParaRPr lang="sl-SI" dirty="0" smtClean="0"/>
          </a:p>
          <a:p>
            <a:endParaRPr lang="sl-SI" dirty="0"/>
          </a:p>
          <a:p>
            <a:r>
              <a:rPr lang="sl-SI" dirty="0" smtClean="0"/>
              <a:t>Primer iz veljavnega </a:t>
            </a:r>
            <a:r>
              <a:rPr lang="sl-SI" dirty="0" err="1" smtClean="0"/>
              <a:t>Omrežninskega</a:t>
            </a:r>
            <a:r>
              <a:rPr lang="sl-SI" dirty="0" smtClean="0"/>
              <a:t> akta:</a:t>
            </a:r>
          </a:p>
          <a:p>
            <a:endParaRPr lang="sl-SI" dirty="0" smtClean="0"/>
          </a:p>
          <a:p>
            <a:pPr lvl="1"/>
            <a:r>
              <a:rPr lang="sl-SI" dirty="0" smtClean="0"/>
              <a:t>Odjemalec z </a:t>
            </a:r>
            <a:r>
              <a:rPr lang="sl-SI" dirty="0"/>
              <a:t>20 A varovalnim vložkom in enofaznim priključkom plača </a:t>
            </a:r>
            <a:r>
              <a:rPr lang="sl-SI" b="1" dirty="0"/>
              <a:t>3 kW </a:t>
            </a:r>
            <a:r>
              <a:rPr lang="sl-SI" dirty="0"/>
              <a:t>obračunske </a:t>
            </a:r>
            <a:r>
              <a:rPr lang="sl-SI" dirty="0" smtClean="0"/>
              <a:t>moči.</a:t>
            </a:r>
          </a:p>
          <a:p>
            <a:pPr lvl="1"/>
            <a:r>
              <a:rPr lang="sl-SI" dirty="0" smtClean="0"/>
              <a:t>Omrežninski akt </a:t>
            </a:r>
            <a:r>
              <a:rPr lang="sl-SI" dirty="0"/>
              <a:t>mu pravi, da dobi </a:t>
            </a:r>
            <a:r>
              <a:rPr lang="sl-SI" b="1" dirty="0"/>
              <a:t>5 kW </a:t>
            </a:r>
            <a:r>
              <a:rPr lang="sl-SI" dirty="0"/>
              <a:t>priključne </a:t>
            </a:r>
            <a:r>
              <a:rPr lang="sl-SI" dirty="0" smtClean="0"/>
              <a:t>moči.</a:t>
            </a:r>
          </a:p>
          <a:p>
            <a:pPr lvl="1"/>
            <a:r>
              <a:rPr lang="sl-SI" dirty="0" smtClean="0"/>
              <a:t>Dejansko </a:t>
            </a:r>
            <a:r>
              <a:rPr lang="sl-SI" dirty="0"/>
              <a:t>pa dobi </a:t>
            </a:r>
            <a:r>
              <a:rPr lang="sl-SI" b="1" dirty="0"/>
              <a:t>4,6 kW </a:t>
            </a:r>
            <a:r>
              <a:rPr lang="sl-SI" dirty="0"/>
              <a:t>nazivne (dejanske) moči.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142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P</a:t>
            </a:r>
            <a:r>
              <a:rPr lang="sl-SI" sz="3200" dirty="0" err="1" smtClean="0"/>
              <a:t>naz</a:t>
            </a:r>
            <a:r>
              <a:rPr lang="sl-SI" dirty="0" smtClean="0"/>
              <a:t> &gt; </a:t>
            </a:r>
            <a:r>
              <a:rPr lang="sl-SI" dirty="0" err="1" smtClean="0"/>
              <a:t>P</a:t>
            </a:r>
            <a:r>
              <a:rPr lang="sl-SI" sz="3200" dirty="0" err="1" smtClean="0"/>
              <a:t>priklj</a:t>
            </a:r>
            <a:endParaRPr lang="sl-SI" sz="3200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2276475"/>
            <a:ext cx="8579296" cy="3384550"/>
          </a:xfrm>
        </p:spPr>
        <p:txBody>
          <a:bodyPr/>
          <a:lstStyle/>
          <a:p>
            <a:endParaRPr lang="sl-SI" dirty="0" smtClean="0"/>
          </a:p>
          <a:p>
            <a:r>
              <a:rPr lang="sl-SI" dirty="0" smtClean="0"/>
              <a:t>Nekateri </a:t>
            </a:r>
            <a:r>
              <a:rPr lang="sl-SI" dirty="0"/>
              <a:t>odjemalci </a:t>
            </a:r>
            <a:r>
              <a:rPr lang="sl-SI" dirty="0" smtClean="0"/>
              <a:t>imajo večjo </a:t>
            </a:r>
            <a:r>
              <a:rPr lang="sl-SI" dirty="0"/>
              <a:t>dejansko (nazivno) kot priključno moč </a:t>
            </a:r>
            <a:endParaRPr lang="sl-SI" dirty="0" smtClean="0"/>
          </a:p>
          <a:p>
            <a:pPr marL="180975" lvl="1" indent="0">
              <a:buNone/>
            </a:pPr>
            <a:r>
              <a:rPr lang="sl-SI" dirty="0" smtClean="0"/>
              <a:t>(primer: </a:t>
            </a:r>
            <a:r>
              <a:rPr lang="sl-SI" dirty="0"/>
              <a:t>gospodinjski odjemalec in odjemalec na nizki napetosti brez merjene moči z enofaznim priključkom in 16 A ali pa 32 A varovalnim vložkom</a:t>
            </a:r>
            <a:r>
              <a:rPr lang="sl-SI" dirty="0" smtClean="0"/>
              <a:t>).</a:t>
            </a:r>
          </a:p>
          <a:p>
            <a:pPr marL="180975" lvl="1" indent="0">
              <a:buNone/>
            </a:pP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353057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P</a:t>
            </a:r>
            <a:r>
              <a:rPr lang="sl-SI" sz="3200" dirty="0" err="1" smtClean="0"/>
              <a:t>naz</a:t>
            </a:r>
            <a:r>
              <a:rPr lang="sl-SI" dirty="0" smtClean="0"/>
              <a:t> &lt; </a:t>
            </a:r>
            <a:r>
              <a:rPr lang="sl-SI" dirty="0" err="1" smtClean="0"/>
              <a:t>P</a:t>
            </a:r>
            <a:r>
              <a:rPr lang="sl-SI" sz="3200" dirty="0" err="1" smtClean="0"/>
              <a:t>priklj</a:t>
            </a:r>
            <a:endParaRPr lang="sl-SI" sz="3200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2276475"/>
            <a:ext cx="8579296" cy="3384550"/>
          </a:xfrm>
        </p:spPr>
        <p:txBody>
          <a:bodyPr/>
          <a:lstStyle/>
          <a:p>
            <a:pPr marL="180975" lvl="1" indent="0">
              <a:buNone/>
            </a:pPr>
            <a:endParaRPr lang="sl-SI" dirty="0" smtClean="0"/>
          </a:p>
          <a:p>
            <a:r>
              <a:rPr lang="sl-SI" dirty="0" smtClean="0"/>
              <a:t>Drugi odjemalci imajo dejansko (nazivno) </a:t>
            </a:r>
            <a:r>
              <a:rPr lang="sl-SI" dirty="0"/>
              <a:t>moč manjšo, kot je </a:t>
            </a:r>
            <a:r>
              <a:rPr lang="sl-SI" dirty="0" smtClean="0"/>
              <a:t>priključna moč</a:t>
            </a:r>
          </a:p>
          <a:p>
            <a:pPr marL="180975" lvl="1" indent="0">
              <a:buNone/>
            </a:pPr>
            <a:r>
              <a:rPr lang="sl-SI" dirty="0" smtClean="0"/>
              <a:t>(primer: </a:t>
            </a:r>
            <a:r>
              <a:rPr lang="sl-SI" dirty="0"/>
              <a:t>gospodinjski odjemalec in odjemalec na nizki napetosti brez merjene moči z enofaznim priključkom in 20 A ali pa 25 A varovalnim vložkom</a:t>
            </a:r>
            <a:r>
              <a:rPr lang="sl-SI" dirty="0" smtClean="0"/>
              <a:t>).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8906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288" y="836613"/>
            <a:ext cx="6480968" cy="1223962"/>
          </a:xfrm>
        </p:spPr>
        <p:txBody>
          <a:bodyPr/>
          <a:lstStyle/>
          <a:p>
            <a:r>
              <a:rPr lang="sl-SI" dirty="0" smtClean="0"/>
              <a:t>Ista </a:t>
            </a:r>
            <a:r>
              <a:rPr lang="sl-SI" dirty="0" err="1" smtClean="0"/>
              <a:t>P</a:t>
            </a:r>
            <a:r>
              <a:rPr lang="sl-SI" sz="3200" dirty="0" err="1" smtClean="0"/>
              <a:t>obrač</a:t>
            </a:r>
            <a:r>
              <a:rPr lang="sl-SI" dirty="0" smtClean="0"/>
              <a:t>, različne </a:t>
            </a:r>
            <a:r>
              <a:rPr lang="sl-SI" dirty="0" err="1" smtClean="0"/>
              <a:t>P</a:t>
            </a:r>
            <a:r>
              <a:rPr lang="sl-SI" sz="3200" dirty="0" err="1" smtClean="0"/>
              <a:t>priklj</a:t>
            </a:r>
            <a:endParaRPr lang="sl-SI" sz="3200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2276475"/>
            <a:ext cx="8219256" cy="3384550"/>
          </a:xfrm>
        </p:spPr>
        <p:txBody>
          <a:bodyPr/>
          <a:lstStyle/>
          <a:p>
            <a:r>
              <a:rPr lang="sl-SI" dirty="0"/>
              <a:t>N</a:t>
            </a:r>
            <a:r>
              <a:rPr lang="sl-SI" dirty="0" smtClean="0"/>
              <a:t>ekateri </a:t>
            </a:r>
            <a:r>
              <a:rPr lang="sl-SI" dirty="0"/>
              <a:t>odjemalci </a:t>
            </a:r>
            <a:r>
              <a:rPr lang="sl-SI" dirty="0" smtClean="0"/>
              <a:t>imajo sicer </a:t>
            </a:r>
            <a:r>
              <a:rPr lang="sl-SI" dirty="0"/>
              <a:t>enako obračunsko moč, vendar dokaj različne priključne moči </a:t>
            </a:r>
            <a:endParaRPr lang="sl-SI" dirty="0" smtClean="0"/>
          </a:p>
          <a:p>
            <a:pPr marL="180975" lvl="1" indent="0">
              <a:buNone/>
            </a:pPr>
            <a:r>
              <a:rPr lang="sl-SI" dirty="0" smtClean="0"/>
              <a:t>(primer: </a:t>
            </a:r>
            <a:r>
              <a:rPr lang="sl-SI" dirty="0"/>
              <a:t>gospodinjski odjemalec z enofaznim priključkom in 16 A varovalnim vložkom plačuje isto obračunsko moč kot odjemalec z 20 A </a:t>
            </a:r>
            <a:r>
              <a:rPr lang="sl-SI" dirty="0" smtClean="0"/>
              <a:t>varovalnim vložkom, </a:t>
            </a:r>
            <a:r>
              <a:rPr lang="sl-SI" dirty="0"/>
              <a:t>čeprav ima </a:t>
            </a:r>
            <a:r>
              <a:rPr lang="sl-SI" dirty="0" smtClean="0"/>
              <a:t>slednji za </a:t>
            </a:r>
            <a:r>
              <a:rPr lang="sl-SI" dirty="0"/>
              <a:t>2 kW večjo priključno </a:t>
            </a:r>
            <a:r>
              <a:rPr lang="sl-SI" dirty="0" smtClean="0"/>
              <a:t>moč; </a:t>
            </a:r>
          </a:p>
          <a:p>
            <a:pPr marL="180975" lvl="1" indent="0">
              <a:buNone/>
            </a:pPr>
            <a:r>
              <a:rPr lang="sl-SI" dirty="0" smtClean="0"/>
              <a:t>še </a:t>
            </a:r>
            <a:r>
              <a:rPr lang="sl-SI" dirty="0"/>
              <a:t>večja razlika je pri gospodinjskem odjemalcu s trifaznim priključkom in 16 A varovalnim vložkom, ki plačuje isto obračunsko moč kot odjemalec z 20 A varovalnim vložkom, ki pa ima 3 kW večjo priključno moč</a:t>
            </a:r>
            <a:r>
              <a:rPr lang="sl-SI" dirty="0" smtClean="0"/>
              <a:t>).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6000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288" y="836613"/>
            <a:ext cx="5688880" cy="1223962"/>
          </a:xfrm>
        </p:spPr>
        <p:txBody>
          <a:bodyPr/>
          <a:lstStyle/>
          <a:p>
            <a:r>
              <a:rPr lang="sl-SI" dirty="0" err="1" smtClean="0"/>
              <a:t>P</a:t>
            </a:r>
            <a:r>
              <a:rPr lang="sl-SI" sz="3200" dirty="0" err="1" smtClean="0"/>
              <a:t>obrač</a:t>
            </a:r>
            <a:r>
              <a:rPr lang="sl-SI" dirty="0" smtClean="0"/>
              <a:t> = 0,5 </a:t>
            </a:r>
            <a:r>
              <a:rPr lang="sl-SI" dirty="0" err="1" smtClean="0"/>
              <a:t>P</a:t>
            </a:r>
            <a:r>
              <a:rPr lang="sl-SI" sz="3200" dirty="0" err="1" smtClean="0"/>
              <a:t>priklj</a:t>
            </a:r>
            <a:endParaRPr lang="sl-SI" sz="3200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Pri </a:t>
            </a:r>
            <a:r>
              <a:rPr lang="sl-SI" dirty="0"/>
              <a:t>nekaterih odjemalcih </a:t>
            </a:r>
            <a:r>
              <a:rPr lang="sl-SI" dirty="0" smtClean="0"/>
              <a:t>je znatna </a:t>
            </a:r>
            <a:r>
              <a:rPr lang="sl-SI" dirty="0"/>
              <a:t>razlika med priključno in obračunsko močjo </a:t>
            </a:r>
            <a:endParaRPr lang="sl-SI" dirty="0" smtClean="0"/>
          </a:p>
          <a:p>
            <a:pPr marL="180975" lvl="1" indent="0">
              <a:buNone/>
            </a:pPr>
            <a:r>
              <a:rPr lang="sl-SI" dirty="0" smtClean="0"/>
              <a:t>(primer: </a:t>
            </a:r>
            <a:r>
              <a:rPr lang="sl-SI" dirty="0"/>
              <a:t>pri gospodinjskem odjemalcu s trifaznim priključkom in 20 A varovalnim vložkom </a:t>
            </a:r>
            <a:r>
              <a:rPr lang="sl-SI" dirty="0" smtClean="0"/>
              <a:t>je obračunska </a:t>
            </a:r>
            <a:r>
              <a:rPr lang="sl-SI" dirty="0"/>
              <a:t>moč kar 7 kW oziroma 50 % nižja od </a:t>
            </a:r>
            <a:r>
              <a:rPr lang="sl-SI" dirty="0" smtClean="0"/>
              <a:t>priključne </a:t>
            </a:r>
            <a:r>
              <a:rPr lang="sl-SI" dirty="0"/>
              <a:t>moči</a:t>
            </a:r>
            <a:r>
              <a:rPr lang="sl-SI" dirty="0" smtClean="0"/>
              <a:t>).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614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P</a:t>
            </a:r>
            <a:r>
              <a:rPr lang="sl-SI" sz="3200" dirty="0" err="1" smtClean="0"/>
              <a:t>obrač</a:t>
            </a:r>
            <a:r>
              <a:rPr lang="sl-SI" dirty="0" smtClean="0"/>
              <a:t> &gt; </a:t>
            </a:r>
            <a:r>
              <a:rPr lang="sl-SI" dirty="0" err="1" smtClean="0"/>
              <a:t>P</a:t>
            </a:r>
            <a:r>
              <a:rPr lang="sl-SI" sz="3200" dirty="0" err="1" smtClean="0"/>
              <a:t>naz</a:t>
            </a:r>
            <a:endParaRPr lang="sl-SI" sz="3200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2276475"/>
            <a:ext cx="8219256" cy="3384550"/>
          </a:xfrm>
        </p:spPr>
        <p:txBody>
          <a:bodyPr/>
          <a:lstStyle/>
          <a:p>
            <a:r>
              <a:rPr lang="sl-SI" dirty="0"/>
              <a:t>P</a:t>
            </a:r>
            <a:r>
              <a:rPr lang="sl-SI" dirty="0" smtClean="0"/>
              <a:t>ri </a:t>
            </a:r>
            <a:r>
              <a:rPr lang="sl-SI" dirty="0"/>
              <a:t>nekaterih odjemalcih </a:t>
            </a:r>
            <a:r>
              <a:rPr lang="sl-SI" dirty="0" smtClean="0"/>
              <a:t>je obračunska </a:t>
            </a:r>
            <a:r>
              <a:rPr lang="sl-SI" dirty="0"/>
              <a:t>moč celo večja od dejanske </a:t>
            </a:r>
            <a:r>
              <a:rPr lang="sl-SI" dirty="0" smtClean="0"/>
              <a:t>(</a:t>
            </a:r>
            <a:r>
              <a:rPr lang="sl-SI" dirty="0"/>
              <a:t>nazivne) moči </a:t>
            </a:r>
            <a:endParaRPr lang="sl-SI" dirty="0" smtClean="0"/>
          </a:p>
          <a:p>
            <a:pPr marL="180975" lvl="1" indent="0">
              <a:buNone/>
            </a:pPr>
            <a:r>
              <a:rPr lang="sl-SI" dirty="0" smtClean="0"/>
              <a:t>(primer: </a:t>
            </a:r>
            <a:r>
              <a:rPr lang="sl-SI" dirty="0"/>
              <a:t>pri gospodinjskem odjemalcu z enofaznim priključkom in 25 A varovalnim vložkom je obračunska moč za 0,2 kW oziroma 3,4 % večja od dejanske (</a:t>
            </a:r>
            <a:r>
              <a:rPr lang="sl-SI" dirty="0" smtClean="0"/>
              <a:t>nazivne) </a:t>
            </a:r>
            <a:r>
              <a:rPr lang="sl-SI" dirty="0"/>
              <a:t>moči, pri gospodinjskem odjemalcu in odjemalcu na nizki napetosti brez merjene moči s trifaznim priključkom ter 40 A in 50 A varovalnim vložkom je obračunska moč za 0,4 kW in 0,5 kW večja od dejanske (nazivne) moči). </a:t>
            </a:r>
          </a:p>
        </p:txBody>
      </p:sp>
    </p:spTree>
    <p:extLst>
      <p:ext uri="{BB962C8B-B14F-4D97-AF65-F5344CB8AC3E}">
        <p14:creationId xmlns:p14="http://schemas.microsoft.com/office/powerpoint/2010/main" val="65095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395288" y="836613"/>
            <a:ext cx="5832896" cy="1223962"/>
          </a:xfrm>
        </p:spPr>
        <p:txBody>
          <a:bodyPr/>
          <a:lstStyle/>
          <a:p>
            <a:r>
              <a:rPr lang="sl-SI" dirty="0" smtClean="0"/>
              <a:t>Slovar strokovnih izrazov</a:t>
            </a:r>
            <a:endParaRPr lang="sl-SI" dirty="0"/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>
          <a:xfrm>
            <a:off x="457200" y="2276475"/>
            <a:ext cx="8651304" cy="3384550"/>
          </a:xfrm>
        </p:spPr>
        <p:txBody>
          <a:bodyPr/>
          <a:lstStyle/>
          <a:p>
            <a:r>
              <a:rPr lang="sl-SI" dirty="0" smtClean="0"/>
              <a:t>Priključna </a:t>
            </a:r>
            <a:r>
              <a:rPr lang="sl-SI" dirty="0"/>
              <a:t>moč (angl. </a:t>
            </a:r>
            <a:r>
              <a:rPr lang="sl-SI" i="1" dirty="0" err="1"/>
              <a:t>connected</a:t>
            </a:r>
            <a:r>
              <a:rPr lang="sl-SI" i="1" dirty="0"/>
              <a:t> </a:t>
            </a:r>
            <a:r>
              <a:rPr lang="sl-SI" i="1" dirty="0" err="1"/>
              <a:t>load</a:t>
            </a:r>
            <a:r>
              <a:rPr lang="sl-SI" dirty="0"/>
              <a:t>) </a:t>
            </a:r>
            <a:r>
              <a:rPr lang="sl-SI" dirty="0" smtClean="0"/>
              <a:t>je »</a:t>
            </a:r>
            <a:r>
              <a:rPr lang="sl-SI" dirty="0"/>
              <a:t>moč odjemalca, priključenega na javno omrežje, ki se določa na podlagi nazivnih moči njegovih porabniških naprav in jo določa soglasje za priključitev</a:t>
            </a:r>
            <a:r>
              <a:rPr lang="sl-SI" dirty="0" smtClean="0"/>
              <a:t>«. </a:t>
            </a:r>
            <a:endParaRPr lang="sl-SI" dirty="0"/>
          </a:p>
          <a:p>
            <a:endParaRPr lang="sl-SI" dirty="0" smtClean="0"/>
          </a:p>
          <a:p>
            <a:r>
              <a:rPr lang="sl-SI" dirty="0" smtClean="0"/>
              <a:t>Obračunska </a:t>
            </a:r>
            <a:r>
              <a:rPr lang="sl-SI" dirty="0"/>
              <a:t>moč (angl. </a:t>
            </a:r>
            <a:r>
              <a:rPr lang="sl-SI" i="1" dirty="0" err="1"/>
              <a:t>capacity</a:t>
            </a:r>
            <a:r>
              <a:rPr lang="sl-SI" i="1" dirty="0"/>
              <a:t> </a:t>
            </a:r>
            <a:r>
              <a:rPr lang="sl-SI" i="1" dirty="0" err="1"/>
              <a:t>charge</a:t>
            </a:r>
            <a:r>
              <a:rPr lang="sl-SI" dirty="0"/>
              <a:t>) </a:t>
            </a:r>
            <a:r>
              <a:rPr lang="sl-SI" dirty="0" smtClean="0"/>
              <a:t>je s </a:t>
            </a:r>
            <a:r>
              <a:rPr lang="sl-SI" dirty="0"/>
              <a:t>pogodbo </a:t>
            </a:r>
            <a:r>
              <a:rPr lang="sl-SI" dirty="0" smtClean="0"/>
              <a:t>določena </a:t>
            </a:r>
            <a:r>
              <a:rPr lang="sl-SI" dirty="0"/>
              <a:t>moč odjemalca, »ki služi za določitev prispevka za moč«.</a:t>
            </a:r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(Slovar </a:t>
            </a:r>
            <a:r>
              <a:rPr lang="sl-SI" dirty="0"/>
              <a:t>strokovnih izrazov za trg z električno </a:t>
            </a:r>
            <a:r>
              <a:rPr lang="sl-SI" dirty="0" smtClean="0"/>
              <a:t>energijo) 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18044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PredlogI</a:t>
            </a:r>
            <a:endParaRPr lang="sl-SI" dirty="0"/>
          </a:p>
        </p:txBody>
      </p:sp>
      <p:sp>
        <p:nvSpPr>
          <p:cNvPr id="5" name="Ograda besedila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7314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Sedanja določitev </a:t>
            </a:r>
            <a:r>
              <a:rPr lang="sl-SI" dirty="0"/>
              <a:t>priključne moči je premalo </a:t>
            </a:r>
            <a:r>
              <a:rPr lang="sl-SI" dirty="0" smtClean="0"/>
              <a:t>natančna.</a:t>
            </a:r>
          </a:p>
          <a:p>
            <a:endParaRPr lang="sl-SI" dirty="0" smtClean="0"/>
          </a:p>
          <a:p>
            <a:r>
              <a:rPr lang="sl-SI" dirty="0" smtClean="0"/>
              <a:t>Razlike </a:t>
            </a:r>
            <a:r>
              <a:rPr lang="sl-SI" dirty="0"/>
              <a:t>med obračunsko in priključno močjo </a:t>
            </a:r>
            <a:endParaRPr lang="sl-SI" dirty="0" smtClean="0"/>
          </a:p>
          <a:p>
            <a:pPr lvl="1"/>
            <a:r>
              <a:rPr lang="sl-SI" dirty="0" smtClean="0"/>
              <a:t>povzročajo </a:t>
            </a:r>
            <a:r>
              <a:rPr lang="sl-SI" dirty="0"/>
              <a:t>nepreglednost, </a:t>
            </a:r>
            <a:endParaRPr lang="sl-SI" dirty="0" smtClean="0"/>
          </a:p>
          <a:p>
            <a:pPr lvl="1"/>
            <a:r>
              <a:rPr lang="sl-SI" dirty="0" smtClean="0"/>
              <a:t>diskriminirajo </a:t>
            </a:r>
            <a:r>
              <a:rPr lang="sl-SI" dirty="0"/>
              <a:t>posamezne odjemalce in </a:t>
            </a:r>
            <a:endParaRPr lang="sl-SI" dirty="0" smtClean="0"/>
          </a:p>
          <a:p>
            <a:pPr lvl="1"/>
            <a:r>
              <a:rPr lang="sl-SI" dirty="0" smtClean="0"/>
              <a:t>ne </a:t>
            </a:r>
            <a:r>
              <a:rPr lang="sl-SI" dirty="0"/>
              <a:t>spodbujajo prilagajanja odjema.</a:t>
            </a:r>
          </a:p>
        </p:txBody>
      </p:sp>
    </p:spTree>
    <p:extLst>
      <p:ext uri="{BB962C8B-B14F-4D97-AF65-F5344CB8AC3E}">
        <p14:creationId xmlns:p14="http://schemas.microsoft.com/office/powerpoint/2010/main" val="42653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1" y="2276475"/>
            <a:ext cx="6347048" cy="3384550"/>
          </a:xfrm>
        </p:spPr>
        <p:txBody>
          <a:bodyPr/>
          <a:lstStyle/>
          <a:p>
            <a:r>
              <a:rPr lang="sl-SI" dirty="0"/>
              <a:t>Za odpravo pomanjkljivosti in zagotovitev preglednosti, korektnosti in </a:t>
            </a:r>
            <a:r>
              <a:rPr lang="sl-SI" dirty="0" err="1"/>
              <a:t>nediskriminatornosti</a:t>
            </a:r>
            <a:r>
              <a:rPr lang="sl-SI" dirty="0"/>
              <a:t> odjemalcev bi bilo potrebno</a:t>
            </a:r>
            <a:r>
              <a:rPr lang="sl-SI" dirty="0" smtClean="0"/>
              <a:t>:</a:t>
            </a:r>
          </a:p>
          <a:p>
            <a:endParaRPr lang="sl-SI" dirty="0"/>
          </a:p>
          <a:p>
            <a:pPr lvl="1"/>
            <a:r>
              <a:rPr lang="sl-SI" b="1" dirty="0" smtClean="0"/>
              <a:t>Natančno</a:t>
            </a:r>
            <a:r>
              <a:rPr lang="sl-SI" dirty="0" smtClean="0"/>
              <a:t> </a:t>
            </a:r>
            <a:r>
              <a:rPr lang="sl-SI" dirty="0"/>
              <a:t>določiti priključne moči in </a:t>
            </a:r>
          </a:p>
          <a:p>
            <a:pPr lvl="1"/>
            <a:r>
              <a:rPr lang="sl-SI" b="1" dirty="0" smtClean="0"/>
              <a:t>Izenačiti</a:t>
            </a:r>
            <a:r>
              <a:rPr lang="sl-SI" dirty="0" smtClean="0"/>
              <a:t> </a:t>
            </a:r>
            <a:r>
              <a:rPr lang="sl-SI" dirty="0"/>
              <a:t>priključno in obračunsko moč.</a:t>
            </a:r>
          </a:p>
          <a:p>
            <a:endParaRPr lang="sl-SI" dirty="0" smtClean="0"/>
          </a:p>
          <a:p>
            <a:r>
              <a:rPr lang="sl-SI" dirty="0" smtClean="0"/>
              <a:t>Zato </a:t>
            </a:r>
            <a:r>
              <a:rPr lang="sl-SI" dirty="0"/>
              <a:t>se predlaga </a:t>
            </a:r>
            <a:r>
              <a:rPr lang="sl-SI" b="1" dirty="0"/>
              <a:t>enotna tabela moči</a:t>
            </a:r>
            <a:r>
              <a:rPr lang="sl-SI" dirty="0"/>
              <a:t>. </a:t>
            </a:r>
          </a:p>
          <a:p>
            <a:endParaRPr lang="sl-SI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312516"/>
            <a:ext cx="1951037" cy="306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841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2276475"/>
            <a:ext cx="8291264" cy="3384550"/>
          </a:xfrm>
        </p:spPr>
        <p:txBody>
          <a:bodyPr/>
          <a:lstStyle/>
          <a:p>
            <a:pPr marL="0" indent="0">
              <a:buNone/>
            </a:pPr>
            <a:r>
              <a:rPr lang="sl-SI" sz="4000" dirty="0" smtClean="0"/>
              <a:t>Hvala za vašo pozornost.</a:t>
            </a:r>
          </a:p>
          <a:p>
            <a:endParaRPr lang="sl-SI" dirty="0"/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Avtor:</a:t>
            </a:r>
          </a:p>
          <a:p>
            <a:pPr marL="180975" lvl="1" indent="0">
              <a:buNone/>
            </a:pPr>
            <a:r>
              <a:rPr lang="sl-SI" dirty="0"/>
              <a:t>m</a:t>
            </a:r>
            <a:r>
              <a:rPr lang="sl-SI" dirty="0" smtClean="0"/>
              <a:t>ag. Boris Sovič</a:t>
            </a:r>
          </a:p>
          <a:p>
            <a:pPr marL="180975" lvl="1" indent="0">
              <a:buNone/>
            </a:pPr>
            <a:r>
              <a:rPr lang="sl-SI" dirty="0" smtClean="0"/>
              <a:t>Elektro </a:t>
            </a:r>
            <a:r>
              <a:rPr lang="sl-SI" dirty="0"/>
              <a:t>M</a:t>
            </a:r>
            <a:r>
              <a:rPr lang="sl-SI" dirty="0" smtClean="0"/>
              <a:t>aribor d.d.</a:t>
            </a:r>
          </a:p>
          <a:p>
            <a:pPr marL="180975" lvl="1" indent="0">
              <a:buNone/>
            </a:pPr>
            <a:r>
              <a:rPr lang="sl-SI" u="sng" smtClean="0"/>
              <a:t>boris.sovic@elektro</a:t>
            </a:r>
            <a:r>
              <a:rPr lang="sl-SI" u="sng" dirty="0" smtClean="0"/>
              <a:t>-</a:t>
            </a:r>
            <a:r>
              <a:rPr lang="sl-SI" u="sng" dirty="0" err="1" smtClean="0"/>
              <a:t>maribor.si</a:t>
            </a:r>
            <a:r>
              <a:rPr lang="sl-SI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83655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395288" y="836613"/>
            <a:ext cx="5832896" cy="1223962"/>
          </a:xfrm>
        </p:spPr>
        <p:txBody>
          <a:bodyPr/>
          <a:lstStyle/>
          <a:p>
            <a:r>
              <a:rPr lang="sl-SI" dirty="0" smtClean="0"/>
              <a:t>Sistemski operater </a:t>
            </a:r>
            <a:r>
              <a:rPr lang="sl-SI" sz="2000" dirty="0" smtClean="0"/>
              <a:t>(poenostavljena razlaga)</a:t>
            </a:r>
            <a:endParaRPr lang="sl-SI" sz="2000" dirty="0"/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smtClean="0"/>
              <a:t> </a:t>
            </a:r>
          </a:p>
          <a:p>
            <a:r>
              <a:rPr lang="sl-SI" dirty="0" smtClean="0"/>
              <a:t>Priključna </a:t>
            </a:r>
            <a:r>
              <a:rPr lang="sl-SI" dirty="0"/>
              <a:t>moč je najvišja dovoljena moč in se dogovori v soglasju za priključitev. </a:t>
            </a:r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Obračunska </a:t>
            </a:r>
            <a:r>
              <a:rPr lang="sl-SI" dirty="0"/>
              <a:t>moč je izmerjena ali določena glede na varovalko za obračun uporabe omrežja in prispevkov in je navedena na računu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(</a:t>
            </a:r>
            <a:r>
              <a:rPr lang="sl-SI" dirty="0"/>
              <a:t>Sistemski operater distribucijskega </a:t>
            </a:r>
            <a:r>
              <a:rPr lang="sl-SI" dirty="0" smtClean="0"/>
              <a:t>omrežja)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93795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395288" y="836613"/>
            <a:ext cx="4968800" cy="1223962"/>
          </a:xfrm>
        </p:spPr>
        <p:txBody>
          <a:bodyPr/>
          <a:lstStyle/>
          <a:p>
            <a:r>
              <a:rPr lang="sl-SI" dirty="0" smtClean="0"/>
              <a:t>Sistemski operater </a:t>
            </a:r>
            <a:r>
              <a:rPr lang="sl-SI" sz="2000" dirty="0" smtClean="0"/>
              <a:t>(bolj natančna razlaga)</a:t>
            </a:r>
            <a:endParaRPr lang="sl-SI" sz="2000" dirty="0"/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>
          <a:xfrm>
            <a:off x="457200" y="2276475"/>
            <a:ext cx="8686800" cy="3384550"/>
          </a:xfrm>
        </p:spPr>
        <p:txBody>
          <a:bodyPr/>
          <a:lstStyle/>
          <a:p>
            <a:r>
              <a:rPr lang="sl-SI" dirty="0" smtClean="0"/>
              <a:t>Priključna </a:t>
            </a:r>
            <a:r>
              <a:rPr lang="sl-SI" dirty="0"/>
              <a:t>moč: </a:t>
            </a:r>
            <a:r>
              <a:rPr lang="sl-SI" dirty="0" smtClean="0"/>
              <a:t>je </a:t>
            </a:r>
            <a:r>
              <a:rPr lang="sl-SI" b="1" dirty="0"/>
              <a:t>najvišja dovoljena vrednost moči</a:t>
            </a:r>
            <a:r>
              <a:rPr lang="sl-SI" dirty="0"/>
              <a:t>, ki jo sme končni odjemalec doseči na prevzemno-predajnem mestu pri odjemu električne energije iz omrežja, oz. proizvajalec pri dobavi električne energije v omrežje in jo določi SODO v soglasju za priključitev. </a:t>
            </a:r>
          </a:p>
          <a:p>
            <a:r>
              <a:rPr lang="sl-SI" dirty="0"/>
              <a:t>Obračunska moč: </a:t>
            </a:r>
            <a:r>
              <a:rPr lang="sl-SI" dirty="0" smtClean="0"/>
              <a:t>je </a:t>
            </a:r>
            <a:r>
              <a:rPr lang="sl-SI" dirty="0"/>
              <a:t>merilo največjega trenutnega odjema električne energije, ki ga omogoča odjemalčev priključek. Določena je na podlagi zmogljivosti omejevalnika toka, ki je pri gospodinjskih odjemalcih praviloma varovalka. </a:t>
            </a:r>
            <a:r>
              <a:rPr lang="sl-SI" b="1" dirty="0"/>
              <a:t>Obračunska moč</a:t>
            </a:r>
            <a:r>
              <a:rPr lang="sl-SI" dirty="0"/>
              <a:t> je navedena na računu in </a:t>
            </a:r>
            <a:r>
              <a:rPr lang="sl-SI" b="1" dirty="0"/>
              <a:t>je lahko enaka ali manjša od priključne moči</a:t>
            </a:r>
            <a:r>
              <a:rPr lang="sl-SI" dirty="0" smtClean="0"/>
              <a:t>«.</a:t>
            </a:r>
          </a:p>
          <a:p>
            <a:pPr marL="0" indent="0">
              <a:buNone/>
            </a:pPr>
            <a:r>
              <a:rPr lang="sl-SI" dirty="0" smtClean="0"/>
              <a:t>(Sistemski </a:t>
            </a:r>
            <a:r>
              <a:rPr lang="sl-SI" dirty="0"/>
              <a:t>operater distribucijskega </a:t>
            </a:r>
            <a:r>
              <a:rPr lang="sl-SI" dirty="0" smtClean="0"/>
              <a:t>omrežja) </a:t>
            </a:r>
            <a:endParaRPr lang="sl-SI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2822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395288" y="476672"/>
            <a:ext cx="3816350" cy="1223962"/>
          </a:xfrm>
        </p:spPr>
        <p:txBody>
          <a:bodyPr/>
          <a:lstStyle/>
          <a:p>
            <a:r>
              <a:rPr lang="sl-SI" dirty="0" smtClean="0"/>
              <a:t>Regulator</a:t>
            </a:r>
            <a:endParaRPr lang="sl-SI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403" y="1124744"/>
            <a:ext cx="4773093" cy="4608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grada vsebine 4"/>
          <p:cNvSpPr txBox="1">
            <a:spLocks/>
          </p:cNvSpPr>
          <p:nvPr/>
        </p:nvSpPr>
        <p:spPr bwMode="auto">
          <a:xfrm>
            <a:off x="457200" y="1988840"/>
            <a:ext cx="3898776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0975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61950" indent="-1793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200">
                <a:solidFill>
                  <a:schemeClr val="bg2"/>
                </a:solidFill>
                <a:latin typeface="+mn-lt"/>
                <a:cs typeface="+mn-cs"/>
              </a:defRPr>
            </a:lvl2pPr>
            <a:lvl3pPr marL="542925" indent="-1793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200">
                <a:solidFill>
                  <a:schemeClr val="bg2"/>
                </a:solidFill>
                <a:latin typeface="+mn-lt"/>
                <a:cs typeface="+mn-cs"/>
              </a:defRPr>
            </a:lvl3pPr>
            <a:lvl4pPr marL="733425" indent="-1889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200">
                <a:solidFill>
                  <a:schemeClr val="bg2"/>
                </a:solidFill>
                <a:latin typeface="+mn-lt"/>
                <a:cs typeface="+mn-cs"/>
              </a:defRPr>
            </a:lvl4pPr>
            <a:lvl5pPr marL="904875" indent="-1698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200">
                <a:solidFill>
                  <a:schemeClr val="bg2"/>
                </a:solidFill>
                <a:latin typeface="+mn-lt"/>
                <a:cs typeface="+mn-cs"/>
              </a:defRPr>
            </a:lvl5pPr>
            <a:lvl6pPr marL="1362075" indent="-169863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200">
                <a:solidFill>
                  <a:schemeClr val="bg2"/>
                </a:solidFill>
                <a:latin typeface="+mn-lt"/>
                <a:cs typeface="+mn-cs"/>
              </a:defRPr>
            </a:lvl6pPr>
            <a:lvl7pPr marL="1819275" indent="-169863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200">
                <a:solidFill>
                  <a:schemeClr val="bg2"/>
                </a:solidFill>
                <a:latin typeface="+mn-lt"/>
                <a:cs typeface="+mn-cs"/>
              </a:defRPr>
            </a:lvl7pPr>
            <a:lvl8pPr marL="2276475" indent="-169863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200">
                <a:solidFill>
                  <a:schemeClr val="bg2"/>
                </a:solidFill>
                <a:latin typeface="+mn-lt"/>
                <a:cs typeface="+mn-cs"/>
              </a:defRPr>
            </a:lvl8pPr>
            <a:lvl9pPr marL="2733675" indent="-169863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200">
                <a:solidFill>
                  <a:schemeClr val="bg2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sl-SI" kern="0" dirty="0" smtClean="0"/>
              <a:t>Priključno </a:t>
            </a:r>
            <a:r>
              <a:rPr lang="sl-SI" kern="0" dirty="0"/>
              <a:t>in obračunsko moč </a:t>
            </a:r>
            <a:r>
              <a:rPr lang="sl-SI" kern="0" dirty="0" smtClean="0"/>
              <a:t>določa Omrežninski akt.</a:t>
            </a:r>
          </a:p>
          <a:p>
            <a:pPr marL="0" indent="0">
              <a:buFontTx/>
              <a:buNone/>
            </a:pPr>
            <a:endParaRPr lang="sl-SI" kern="0" dirty="0" smtClean="0"/>
          </a:p>
          <a:p>
            <a:pPr marL="0" indent="0">
              <a:buFontTx/>
              <a:buNone/>
            </a:pPr>
            <a:r>
              <a:rPr lang="sl-SI" kern="0" dirty="0" smtClean="0"/>
              <a:t>Za </a:t>
            </a:r>
            <a:r>
              <a:rPr lang="sl-SI" kern="0" dirty="0"/>
              <a:t>končne odjemalce na nizki napetosti, ki </a:t>
            </a:r>
            <a:r>
              <a:rPr lang="sl-SI" kern="0" dirty="0" smtClean="0"/>
              <a:t>se jim </a:t>
            </a:r>
            <a:r>
              <a:rPr lang="sl-SI" kern="0" dirty="0"/>
              <a:t>moč ugotavlja s pripravo za preprečevanje prekoračitev dogovorjene </a:t>
            </a:r>
            <a:r>
              <a:rPr lang="sl-SI" kern="0" dirty="0" smtClean="0"/>
              <a:t>moči, sta določeni s </a:t>
            </a:r>
            <a:r>
              <a:rPr lang="sl-SI" kern="0" dirty="0"/>
              <a:t>tabelo v </a:t>
            </a:r>
            <a:r>
              <a:rPr lang="sl-SI" kern="0" dirty="0" err="1" smtClean="0"/>
              <a:t>107.členu</a:t>
            </a:r>
            <a:r>
              <a:rPr lang="sl-SI" kern="0" dirty="0" smtClean="0"/>
              <a:t> </a:t>
            </a:r>
            <a:r>
              <a:rPr lang="sl-SI" kern="0" dirty="0" err="1" smtClean="0"/>
              <a:t>Omrežninskega</a:t>
            </a:r>
            <a:r>
              <a:rPr lang="sl-SI" kern="0" dirty="0" smtClean="0"/>
              <a:t> akta.</a:t>
            </a:r>
            <a:endParaRPr lang="sl-SI" kern="0" dirty="0"/>
          </a:p>
        </p:txBody>
      </p:sp>
    </p:spTree>
    <p:extLst>
      <p:ext uri="{BB962C8B-B14F-4D97-AF65-F5344CB8AC3E}">
        <p14:creationId xmlns:p14="http://schemas.microsoft.com/office/powerpoint/2010/main" val="176818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Nazivna </a:t>
            </a:r>
            <a:r>
              <a:rPr lang="sl-SI" dirty="0" err="1" smtClean="0"/>
              <a:t>vs</a:t>
            </a:r>
            <a:r>
              <a:rPr lang="sl-SI" dirty="0" smtClean="0"/>
              <a:t>.        priključna moč</a:t>
            </a:r>
            <a:endParaRPr lang="sl-SI" dirty="0"/>
          </a:p>
        </p:txBody>
      </p:sp>
      <p:sp>
        <p:nvSpPr>
          <p:cNvPr id="5" name="Ograda besedila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3721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Odstopanja</a:t>
            </a:r>
            <a:endParaRPr lang="sl-SI" dirty="0"/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/>
              <a:t>V </a:t>
            </a:r>
            <a:r>
              <a:rPr lang="sl-SI" dirty="0" err="1"/>
              <a:t>Omrežninskem</a:t>
            </a:r>
            <a:r>
              <a:rPr lang="sl-SI" dirty="0"/>
              <a:t> aktu tabelirane vrednosti priključne moči odstopajo od izračunane nazivne (dejanske) moči. </a:t>
            </a:r>
            <a:endParaRPr lang="sl-SI" dirty="0" smtClean="0"/>
          </a:p>
          <a:p>
            <a:endParaRPr lang="sl-SI" dirty="0"/>
          </a:p>
          <a:p>
            <a:r>
              <a:rPr lang="sl-SI" dirty="0" smtClean="0"/>
              <a:t>Razlog </a:t>
            </a:r>
            <a:r>
              <a:rPr lang="sl-SI" dirty="0"/>
              <a:t>je v zaokroževanju tabeliranih vrednosti priključne moči na cela števila.</a:t>
            </a:r>
          </a:p>
        </p:txBody>
      </p:sp>
    </p:spTree>
    <p:extLst>
      <p:ext uri="{BB962C8B-B14F-4D97-AF65-F5344CB8AC3E}">
        <p14:creationId xmlns:p14="http://schemas.microsoft.com/office/powerpoint/2010/main" val="344132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395288" y="836613"/>
            <a:ext cx="4536752" cy="1223962"/>
          </a:xfrm>
        </p:spPr>
        <p:txBody>
          <a:bodyPr/>
          <a:lstStyle/>
          <a:p>
            <a:r>
              <a:rPr lang="sl-SI" dirty="0"/>
              <a:t>Preprost preračun</a:t>
            </a:r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>
          <a:xfrm>
            <a:off x="457200" y="2276475"/>
            <a:ext cx="8686800" cy="3384550"/>
          </a:xfrm>
        </p:spPr>
        <p:txBody>
          <a:bodyPr/>
          <a:lstStyle/>
          <a:p>
            <a:r>
              <a:rPr lang="sl-SI" dirty="0" smtClean="0"/>
              <a:t>Priključna </a:t>
            </a:r>
            <a:r>
              <a:rPr lang="sl-SI" dirty="0"/>
              <a:t>moč, kot jo tabelira 107. člen </a:t>
            </a:r>
            <a:r>
              <a:rPr lang="sl-SI" dirty="0" err="1"/>
              <a:t>Omrežninskega</a:t>
            </a:r>
            <a:r>
              <a:rPr lang="sl-SI" dirty="0"/>
              <a:t> akta, ob nazivni napetosti 230 V (v nadaljevanju: nazivna moč) pomembno odstopa od izračunane dejanske moči</a:t>
            </a:r>
            <a:r>
              <a:rPr lang="sl-SI" dirty="0" smtClean="0"/>
              <a:t>.</a:t>
            </a:r>
          </a:p>
          <a:p>
            <a:endParaRPr lang="sl-SI" dirty="0"/>
          </a:p>
          <a:p>
            <a:r>
              <a:rPr lang="sl-SI" dirty="0" smtClean="0"/>
              <a:t>Tabela: 	Za varovalni vložek 20 A je priključna moč 5 kW.</a:t>
            </a:r>
          </a:p>
          <a:p>
            <a:endParaRPr lang="sl-SI" dirty="0" smtClean="0"/>
          </a:p>
          <a:p>
            <a:r>
              <a:rPr lang="sl-SI" dirty="0" smtClean="0"/>
              <a:t>Izračun: 	</a:t>
            </a:r>
            <a:r>
              <a:rPr lang="sl-SI" dirty="0" err="1" smtClean="0"/>
              <a:t>P</a:t>
            </a:r>
            <a:r>
              <a:rPr lang="sl-SI" sz="1800" dirty="0" err="1" smtClean="0"/>
              <a:t>naz</a:t>
            </a:r>
            <a:r>
              <a:rPr lang="sl-SI" sz="1800" dirty="0" smtClean="0"/>
              <a:t> =</a:t>
            </a:r>
            <a:r>
              <a:rPr lang="sl-SI" dirty="0" smtClean="0"/>
              <a:t> 20 A × 230 V = 4,60 kW.</a:t>
            </a:r>
          </a:p>
          <a:p>
            <a:endParaRPr lang="sl-SI" dirty="0" smtClean="0"/>
          </a:p>
          <a:p>
            <a:r>
              <a:rPr lang="sl-SI" dirty="0" smtClean="0"/>
              <a:t>Razlika: 	8,7%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82766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vzeti načrt">
  <a:themeElements>
    <a:clrScheme name="Privzeti načr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ivzeti načr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ivzeti nač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4134</TotalTime>
  <Words>1148</Words>
  <Application>Microsoft Office PowerPoint</Application>
  <PresentationFormat>Diaprojekcija na zaslonu (4:3)</PresentationFormat>
  <Paragraphs>131</Paragraphs>
  <Slides>33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33</vt:i4>
      </vt:variant>
    </vt:vector>
  </HeadingPairs>
  <TitlesOfParts>
    <vt:vector size="34" baseType="lpstr">
      <vt:lpstr>Privzeti načrt</vt:lpstr>
      <vt:lpstr>PowerPointova predstavitev</vt:lpstr>
      <vt:lpstr>Priključna vs. obračunska moč</vt:lpstr>
      <vt:lpstr>Slovar strokovnih izrazov</vt:lpstr>
      <vt:lpstr>Sistemski operater (poenostavljena razlaga)</vt:lpstr>
      <vt:lpstr>Sistemski operater (bolj natančna razlaga)</vt:lpstr>
      <vt:lpstr>Regulator</vt:lpstr>
      <vt:lpstr>Nazivna vs.        priključna moč</vt:lpstr>
      <vt:lpstr>Odstopanja</vt:lpstr>
      <vt:lpstr>Preprost preračun</vt:lpstr>
      <vt:lpstr>Razlike med nazivno in priključno močjo</vt:lpstr>
      <vt:lpstr>Predlog</vt:lpstr>
      <vt:lpstr>Priključna vs. Obračunska moč</vt:lpstr>
      <vt:lpstr>Nelineranost</vt:lpstr>
      <vt:lpstr>Enofazni priključki</vt:lpstr>
      <vt:lpstr>Trifazni priključki</vt:lpstr>
      <vt:lpstr>Razlike med priključno in obračunsko močjo</vt:lpstr>
      <vt:lpstr>Nazivna vs.       obračunska moč</vt:lpstr>
      <vt:lpstr>PowerPointova predstavitev</vt:lpstr>
      <vt:lpstr>Gospodinjski odjem</vt:lpstr>
      <vt:lpstr>Gospodinjski odjem</vt:lpstr>
      <vt:lpstr>Odjem na nizki napetosti z merjeno močjo</vt:lpstr>
      <vt:lpstr>Odjem na nizki napetosti z merjeno močjo</vt:lpstr>
      <vt:lpstr>Ugotovitve</vt:lpstr>
      <vt:lpstr>3 kW → 5 kW → 4,6 kW</vt:lpstr>
      <vt:lpstr>Pnaz &gt; Ppriklj</vt:lpstr>
      <vt:lpstr>Pnaz &lt; Ppriklj</vt:lpstr>
      <vt:lpstr>Ista Pobrač, različne Ppriklj</vt:lpstr>
      <vt:lpstr>Pobrač = 0,5 Ppriklj</vt:lpstr>
      <vt:lpstr>Pobrač &gt; Pnaz</vt:lpstr>
      <vt:lpstr>PredlogI</vt:lpstr>
      <vt:lpstr>PowerPointova predstavitev</vt:lpstr>
      <vt:lpstr>PowerPointova predstavitev</vt:lpstr>
      <vt:lpstr>PowerPointova predstavitev</vt:lpstr>
    </vt:vector>
  </TitlesOfParts>
  <Company>Visual3x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Vedran</dc:creator>
  <cp:lastModifiedBy>Sovič Boris</cp:lastModifiedBy>
  <cp:revision>333</cp:revision>
  <cp:lastPrinted>2015-02-04T05:01:25Z</cp:lastPrinted>
  <dcterms:created xsi:type="dcterms:W3CDTF">2010-11-15T12:50:48Z</dcterms:created>
  <dcterms:modified xsi:type="dcterms:W3CDTF">2015-05-08T09:57:30Z</dcterms:modified>
</cp:coreProperties>
</file>