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0514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>
        <p:scale>
          <a:sx n="130" d="100"/>
          <a:sy n="130" d="100"/>
        </p:scale>
        <p:origin x="-107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ndrejp\Desktop\cene%20bioplinarn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ndrejp\Desktop\cene%20bioplinarn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sistent\Desktop\cene%20bioplinarn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sistent\Desktop\cene%20bioplinarn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chart>
    <c:autoTitleDeleted val="1"/>
    <c:plotArea>
      <c:layout>
        <c:manualLayout>
          <c:layoutTarget val="inner"/>
          <c:xMode val="edge"/>
          <c:yMode val="edge"/>
          <c:x val="0.16825819182798415"/>
          <c:y val="5.1444305761644021E-2"/>
          <c:w val="0.51888465531824812"/>
          <c:h val="0.68175070151160211"/>
        </c:manualLayout>
      </c:layout>
      <c:scatterChart>
        <c:scatterStyle val="lineMarker"/>
        <c:ser>
          <c:idx val="0"/>
          <c:order val="0"/>
          <c:tx>
            <c:v>Heat needs</c:v>
          </c:tx>
          <c:marker>
            <c:symbol val="none"/>
          </c:marker>
          <c:xVal>
            <c:numRef>
              <c:f>dodatno!$A$70:$A$77</c:f>
              <c:numCache>
                <c:formatCode>General</c:formatCode>
                <c:ptCount val="8"/>
                <c:pt idx="0">
                  <c:v>0</c:v>
                </c:pt>
                <c:pt idx="1">
                  <c:v>5</c:v>
                </c:pt>
                <c:pt idx="2">
                  <c:v>25</c:v>
                </c:pt>
                <c:pt idx="3">
                  <c:v>50</c:v>
                </c:pt>
                <c:pt idx="4">
                  <c:v>100</c:v>
                </c:pt>
                <c:pt idx="5">
                  <c:v>270</c:v>
                </c:pt>
                <c:pt idx="6">
                  <c:v>270</c:v>
                </c:pt>
                <c:pt idx="7">
                  <c:v>365</c:v>
                </c:pt>
              </c:numCache>
            </c:numRef>
          </c:xVal>
          <c:yVal>
            <c:numRef>
              <c:f>dodatno!$C$70:$C$77</c:f>
              <c:numCache>
                <c:formatCode>General</c:formatCode>
                <c:ptCount val="8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70</c:v>
                </c:pt>
                <c:pt idx="4">
                  <c:v>60</c:v>
                </c:pt>
                <c:pt idx="5">
                  <c:v>25.333333333333325</c:v>
                </c:pt>
                <c:pt idx="6">
                  <c:v>20</c:v>
                </c:pt>
                <c:pt idx="7">
                  <c:v>20</c:v>
                </c:pt>
              </c:numCache>
            </c:numRef>
          </c:yVal>
        </c:ser>
        <c:ser>
          <c:idx val="1"/>
          <c:order val="1"/>
          <c:tx>
            <c:v>Biogas plant</c:v>
          </c:tx>
          <c:marker>
            <c:symbol val="none"/>
          </c:marker>
          <c:xVal>
            <c:numRef>
              <c:f>dodatno!$A$80:$A$81</c:f>
              <c:numCache>
                <c:formatCode>General</c:formatCode>
                <c:ptCount val="2"/>
                <c:pt idx="0">
                  <c:v>0</c:v>
                </c:pt>
                <c:pt idx="1">
                  <c:v>365</c:v>
                </c:pt>
              </c:numCache>
            </c:numRef>
          </c:xVal>
          <c:yVal>
            <c:numRef>
              <c:f>dodatno!$B$80:$B$81</c:f>
              <c:numCache>
                <c:formatCode>General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yVal>
        </c:ser>
        <c:axId val="55875072"/>
        <c:axId val="55876992"/>
      </c:scatterChart>
      <c:valAx>
        <c:axId val="55875072"/>
        <c:scaling>
          <c:orientation val="minMax"/>
          <c:max val="375"/>
          <c:min val="0"/>
        </c:scaling>
        <c:axPos val="b"/>
        <c:title>
          <c:tx>
            <c:rich>
              <a:bodyPr/>
              <a:lstStyle/>
              <a:p>
                <a:pPr>
                  <a:defRPr sz="1400" b="0">
                    <a:latin typeface="Arial" pitchFamily="34" charset="0"/>
                    <a:cs typeface="Arial" pitchFamily="34" charset="0"/>
                  </a:defRPr>
                </a:pPr>
                <a:r>
                  <a:rPr lang="sl-SI" sz="1400" b="0">
                    <a:latin typeface="Arial" pitchFamily="34" charset="0"/>
                    <a:cs typeface="Arial" pitchFamily="34" charset="0"/>
                  </a:rPr>
                  <a:t>Day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5876992"/>
        <c:crossesAt val="0"/>
        <c:crossBetween val="midCat"/>
        <c:majorUnit val="50"/>
      </c:valAx>
      <c:valAx>
        <c:axId val="55876992"/>
        <c:scaling>
          <c:orientation val="minMax"/>
          <c:max val="110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 sz="1400" b="0">
                    <a:latin typeface="Arial" pitchFamily="34" charset="0"/>
                    <a:cs typeface="Arial" pitchFamily="34" charset="0"/>
                  </a:defRPr>
                </a:pPr>
                <a:r>
                  <a:rPr lang="sl-SI" sz="1400" b="0">
                    <a:latin typeface="Arial" pitchFamily="34" charset="0"/>
                    <a:cs typeface="Arial" pitchFamily="34" charset="0"/>
                  </a:rPr>
                  <a:t>Heat load, %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5875072"/>
        <c:crosses val="autoZero"/>
        <c:crossBetween val="midCat"/>
        <c:majorUnit val="20"/>
      </c:valAx>
    </c:plotArea>
    <c:legend>
      <c:legendPos val="r"/>
      <c:layout>
        <c:manualLayout>
          <c:xMode val="edge"/>
          <c:yMode val="edge"/>
          <c:x val="0.68603896984280677"/>
          <c:y val="0.40045394395277123"/>
          <c:w val="0.29729790604447182"/>
          <c:h val="0.19909174724640055"/>
        </c:manualLayout>
      </c:layout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sl-SI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l-SI"/>
  <c:style val="10"/>
  <c:chart>
    <c:autoTitleDeleted val="1"/>
    <c:plotArea>
      <c:layout/>
      <c:barChart>
        <c:barDir val="col"/>
        <c:grouping val="clustered"/>
        <c:ser>
          <c:idx val="0"/>
          <c:order val="0"/>
          <c:tx>
            <c:v>Biogas plant</c:v>
          </c:tx>
          <c:spPr>
            <a:solidFill>
              <a:srgbClr val="FF0000"/>
            </a:solidFill>
          </c:spPr>
          <c:cat>
            <c:strRef>
              <c:f>osnova!$B$1:$D$1</c:f>
              <c:strCache>
                <c:ptCount val="3"/>
                <c:pt idx="0">
                  <c:v>MODEL 1</c:v>
                </c:pt>
                <c:pt idx="1">
                  <c:v>MODEL 2</c:v>
                </c:pt>
                <c:pt idx="2">
                  <c:v>MODEL 3</c:v>
                </c:pt>
              </c:strCache>
            </c:strRef>
          </c:cat>
          <c:val>
            <c:numRef>
              <c:f>osnova!$B$7:$D$7</c:f>
              <c:numCache>
                <c:formatCode>General</c:formatCode>
                <c:ptCount val="3"/>
                <c:pt idx="0">
                  <c:v>7700</c:v>
                </c:pt>
                <c:pt idx="1">
                  <c:v>7958</c:v>
                </c:pt>
                <c:pt idx="2">
                  <c:v>7650</c:v>
                </c:pt>
              </c:numCache>
            </c:numRef>
          </c:val>
        </c:ser>
        <c:ser>
          <c:idx val="1"/>
          <c:order val="1"/>
          <c:tx>
            <c:v>Operating (anno)</c:v>
          </c:tx>
          <c:spPr>
            <a:solidFill>
              <a:schemeClr val="tx2">
                <a:lumMod val="60000"/>
                <a:lumOff val="40000"/>
              </a:schemeClr>
            </a:solidFill>
          </c:spPr>
          <c:cat>
            <c:strRef>
              <c:f>osnova!$B$1:$D$1</c:f>
              <c:strCache>
                <c:ptCount val="3"/>
                <c:pt idx="0">
                  <c:v>MODEL 1</c:v>
                </c:pt>
                <c:pt idx="1">
                  <c:v>MODEL 2</c:v>
                </c:pt>
                <c:pt idx="2">
                  <c:v>MODEL 3</c:v>
                </c:pt>
              </c:strCache>
            </c:strRef>
          </c:cat>
          <c:val>
            <c:numRef>
              <c:f>osnova!$B$10:$D$10</c:f>
              <c:numCache>
                <c:formatCode>General</c:formatCode>
                <c:ptCount val="3"/>
                <c:pt idx="0">
                  <c:v>1514</c:v>
                </c:pt>
                <c:pt idx="1">
                  <c:v>1620</c:v>
                </c:pt>
                <c:pt idx="2">
                  <c:v>1490</c:v>
                </c:pt>
              </c:numCache>
            </c:numRef>
          </c:val>
        </c:ser>
        <c:ser>
          <c:idx val="2"/>
          <c:order val="2"/>
          <c:tx>
            <c:v>Hot water network</c:v>
          </c:tx>
          <c:val>
            <c:numRef>
              <c:f>osnova!$B$8:$D$8</c:f>
              <c:numCache>
                <c:formatCode>General</c:formatCode>
                <c:ptCount val="3"/>
                <c:pt idx="0">
                  <c:v>391</c:v>
                </c:pt>
                <c:pt idx="1">
                  <c:v>271</c:v>
                </c:pt>
              </c:numCache>
            </c:numRef>
          </c:val>
        </c:ser>
        <c:ser>
          <c:idx val="3"/>
          <c:order val="3"/>
          <c:tx>
            <c:v>Gas network</c:v>
          </c:tx>
          <c:val>
            <c:numRef>
              <c:f>osnova!$B$9:$D$9</c:f>
              <c:numCache>
                <c:formatCode>General</c:formatCode>
                <c:ptCount val="3"/>
                <c:pt idx="1">
                  <c:v>66</c:v>
                </c:pt>
                <c:pt idx="2">
                  <c:v>150</c:v>
                </c:pt>
              </c:numCache>
            </c:numRef>
          </c:val>
        </c:ser>
        <c:gapWidth val="63"/>
        <c:axId val="56399360"/>
        <c:axId val="56400896"/>
      </c:barChart>
      <c:catAx>
        <c:axId val="5639936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sl-SI"/>
          </a:p>
        </c:txPr>
        <c:crossAx val="56400896"/>
        <c:crosses val="autoZero"/>
        <c:auto val="1"/>
        <c:lblAlgn val="ctr"/>
        <c:lblOffset val="100"/>
      </c:catAx>
      <c:valAx>
        <c:axId val="5640089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400" b="0">
                    <a:latin typeface="Arial" pitchFamily="34" charset="0"/>
                    <a:cs typeface="Arial" pitchFamily="34" charset="0"/>
                  </a:defRPr>
                </a:pPr>
                <a:r>
                  <a:rPr lang="sl-SI" sz="1400" b="0" dirty="0" err="1" smtClean="0">
                    <a:latin typeface="Arial" pitchFamily="34" charset="0"/>
                    <a:cs typeface="Arial" pitchFamily="34" charset="0"/>
                  </a:rPr>
                  <a:t>Investment</a:t>
                </a:r>
                <a:r>
                  <a:rPr lang="sl-SI" sz="1400" b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sl-SI" sz="1400" b="0" dirty="0" err="1" smtClean="0">
                    <a:latin typeface="Arial" pitchFamily="34" charset="0"/>
                    <a:cs typeface="Arial" pitchFamily="34" charset="0"/>
                  </a:rPr>
                  <a:t>costs</a:t>
                </a:r>
                <a:r>
                  <a:rPr lang="sl-SI" sz="1400" b="0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sl-SI" sz="1400" b="0" dirty="0">
                    <a:latin typeface="Arial" pitchFamily="34" charset="0"/>
                    <a:cs typeface="Arial" pitchFamily="34" charset="0"/>
                  </a:rPr>
                  <a:t>k€</a:t>
                </a:r>
                <a:endParaRPr lang="en-US" sz="1400" b="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sl-SI"/>
          </a:p>
        </c:txPr>
        <c:crossAx val="56399360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/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sl-SI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10"/>
  <c:chart>
    <c:autoTitleDeleted val="1"/>
    <c:plotArea>
      <c:layout>
        <c:manualLayout>
          <c:layoutTarget val="inner"/>
          <c:xMode val="edge"/>
          <c:yMode val="edge"/>
          <c:x val="0.14201677074981026"/>
          <c:y val="5.6444444444444443E-2"/>
          <c:w val="0.64476239242500866"/>
          <c:h val="0.82309972222222261"/>
        </c:manualLayout>
      </c:layout>
      <c:barChart>
        <c:barDir val="col"/>
        <c:grouping val="clustered"/>
        <c:ser>
          <c:idx val="0"/>
          <c:order val="0"/>
          <c:tx>
            <c:v>Heat</c:v>
          </c:tx>
          <c:spPr>
            <a:solidFill>
              <a:srgbClr val="FF0000"/>
            </a:solidFill>
          </c:spPr>
          <c:cat>
            <c:strRef>
              <c:f>osnova!$B$1:$D$1</c:f>
              <c:strCache>
                <c:ptCount val="3"/>
                <c:pt idx="0">
                  <c:v>MODEL 1</c:v>
                </c:pt>
                <c:pt idx="1">
                  <c:v>MODEL 2</c:v>
                </c:pt>
                <c:pt idx="2">
                  <c:v>MODEL 3</c:v>
                </c:pt>
              </c:strCache>
            </c:strRef>
          </c:cat>
          <c:val>
            <c:numRef>
              <c:f>osnova!$B$2:$D$2</c:f>
              <c:numCache>
                <c:formatCode>General</c:formatCode>
                <c:ptCount val="3"/>
                <c:pt idx="0">
                  <c:v>3175</c:v>
                </c:pt>
                <c:pt idx="1">
                  <c:v>3146</c:v>
                </c:pt>
                <c:pt idx="2">
                  <c:v>2915</c:v>
                </c:pt>
              </c:numCache>
            </c:numRef>
          </c:val>
        </c:ser>
        <c:ser>
          <c:idx val="1"/>
          <c:order val="1"/>
          <c:tx>
            <c:v>Electricity</c:v>
          </c:tx>
          <c:spPr>
            <a:solidFill>
              <a:schemeClr val="tx2">
                <a:lumMod val="60000"/>
                <a:lumOff val="40000"/>
              </a:schemeClr>
            </a:solidFill>
          </c:spPr>
          <c:cat>
            <c:strRef>
              <c:f>osnova!$B$1:$D$1</c:f>
              <c:strCache>
                <c:ptCount val="3"/>
                <c:pt idx="0">
                  <c:v>MODEL 1</c:v>
                </c:pt>
                <c:pt idx="1">
                  <c:v>MODEL 2</c:v>
                </c:pt>
                <c:pt idx="2">
                  <c:v>MODEL 3</c:v>
                </c:pt>
              </c:strCache>
            </c:strRef>
          </c:cat>
          <c:val>
            <c:numRef>
              <c:f>osnova!$B$3:$D$3</c:f>
              <c:numCache>
                <c:formatCode>General</c:formatCode>
                <c:ptCount val="3"/>
                <c:pt idx="0">
                  <c:v>13050</c:v>
                </c:pt>
                <c:pt idx="1">
                  <c:v>11745</c:v>
                </c:pt>
                <c:pt idx="2">
                  <c:v>8700</c:v>
                </c:pt>
              </c:numCache>
            </c:numRef>
          </c:val>
        </c:ser>
        <c:axId val="56647680"/>
        <c:axId val="56649216"/>
      </c:barChart>
      <c:catAx>
        <c:axId val="5664768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sl-SI"/>
          </a:p>
        </c:txPr>
        <c:crossAx val="56649216"/>
        <c:crosses val="autoZero"/>
        <c:auto val="1"/>
        <c:lblAlgn val="ctr"/>
        <c:lblOffset val="100"/>
      </c:catAx>
      <c:valAx>
        <c:axId val="5664921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sl-SI" sz="1400" b="0" dirty="0" smtClean="0">
                    <a:latin typeface="Arial" pitchFamily="34" charset="0"/>
                    <a:cs typeface="Arial" pitchFamily="34" charset="0"/>
                  </a:rPr>
                  <a:t>Sold energy, </a:t>
                </a:r>
                <a:r>
                  <a:rPr lang="sl-SI" sz="1400" b="0" dirty="0">
                    <a:latin typeface="Arial" pitchFamily="34" charset="0"/>
                    <a:cs typeface="Arial" pitchFamily="34" charset="0"/>
                  </a:rPr>
                  <a:t>MWh/a</a:t>
                </a:r>
                <a:endParaRPr lang="en-US" sz="1400" b="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sl-SI"/>
          </a:p>
        </c:txPr>
        <c:crossAx val="56647680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/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sl-SI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l-SI"/>
  <c:style val="10"/>
  <c:chart>
    <c:autoTitleDeleted val="1"/>
    <c:plotArea>
      <c:layout/>
      <c:barChart>
        <c:barDir val="col"/>
        <c:grouping val="clustered"/>
        <c:ser>
          <c:idx val="0"/>
          <c:order val="0"/>
          <c:tx>
            <c:v>Heat</c:v>
          </c:tx>
          <c:spPr>
            <a:solidFill>
              <a:srgbClr val="FF0000"/>
            </a:solidFill>
          </c:spPr>
          <c:cat>
            <c:strRef>
              <c:f>osnova!$B$1:$D$1</c:f>
              <c:strCache>
                <c:ptCount val="3"/>
                <c:pt idx="0">
                  <c:v>MODEL 1</c:v>
                </c:pt>
                <c:pt idx="1">
                  <c:v>MODEL 2</c:v>
                </c:pt>
                <c:pt idx="2">
                  <c:v>MODEL 3</c:v>
                </c:pt>
              </c:strCache>
            </c:strRef>
          </c:cat>
          <c:val>
            <c:numRef>
              <c:f>osnova!$B$13:$D$13</c:f>
              <c:numCache>
                <c:formatCode>General</c:formatCode>
                <c:ptCount val="3"/>
                <c:pt idx="0">
                  <c:v>9.0000000000000024E-2</c:v>
                </c:pt>
                <c:pt idx="1">
                  <c:v>9.0000000000000024E-2</c:v>
                </c:pt>
                <c:pt idx="2">
                  <c:v>8.7000000000000022E-2</c:v>
                </c:pt>
              </c:numCache>
            </c:numRef>
          </c:val>
        </c:ser>
        <c:ser>
          <c:idx val="1"/>
          <c:order val="1"/>
          <c:tx>
            <c:v>Electricity</c:v>
          </c:tx>
          <c:spPr>
            <a:solidFill>
              <a:schemeClr val="tx2">
                <a:lumMod val="60000"/>
                <a:lumOff val="40000"/>
              </a:schemeClr>
            </a:solidFill>
          </c:spPr>
          <c:cat>
            <c:strRef>
              <c:f>osnova!$B$1:$D$1</c:f>
              <c:strCache>
                <c:ptCount val="3"/>
                <c:pt idx="0">
                  <c:v>MODEL 1</c:v>
                </c:pt>
                <c:pt idx="1">
                  <c:v>MODEL 2</c:v>
                </c:pt>
                <c:pt idx="2">
                  <c:v>MODEL 3</c:v>
                </c:pt>
              </c:strCache>
            </c:strRef>
          </c:cat>
          <c:val>
            <c:numRef>
              <c:f>osnova!$B$12:$D$12</c:f>
              <c:numCache>
                <c:formatCode>General</c:formatCode>
                <c:ptCount val="3"/>
                <c:pt idx="0">
                  <c:v>0.16300000000000001</c:v>
                </c:pt>
                <c:pt idx="1">
                  <c:v>0.192</c:v>
                </c:pt>
                <c:pt idx="2">
                  <c:v>0.24400000000000013</c:v>
                </c:pt>
              </c:numCache>
            </c:numRef>
          </c:val>
        </c:ser>
        <c:axId val="56670848"/>
        <c:axId val="56758656"/>
      </c:barChart>
      <c:catAx>
        <c:axId val="5667084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sl-SI"/>
          </a:p>
        </c:txPr>
        <c:crossAx val="56758656"/>
        <c:crosses val="autoZero"/>
        <c:auto val="1"/>
        <c:lblAlgn val="ctr"/>
        <c:lblOffset val="100"/>
      </c:catAx>
      <c:valAx>
        <c:axId val="567586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400" b="0">
                    <a:latin typeface="Arial" pitchFamily="34" charset="0"/>
                    <a:cs typeface="Arial" pitchFamily="34" charset="0"/>
                  </a:defRPr>
                </a:pPr>
                <a:r>
                  <a:rPr lang="sl-SI" sz="1400" b="0" dirty="0" smtClean="0">
                    <a:latin typeface="Arial" pitchFamily="34" charset="0"/>
                    <a:cs typeface="Arial" pitchFamily="34" charset="0"/>
                  </a:rPr>
                  <a:t>Cost price, </a:t>
                </a:r>
                <a:r>
                  <a:rPr lang="sl-SI" sz="1400" b="0" dirty="0">
                    <a:latin typeface="Arial" pitchFamily="34" charset="0"/>
                    <a:cs typeface="Arial" pitchFamily="34" charset="0"/>
                  </a:rPr>
                  <a:t>€/kW</a:t>
                </a:r>
                <a:endParaRPr lang="en-US" sz="1400" b="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sl-SI"/>
          </a:p>
        </c:txPr>
        <c:crossAx val="56670848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/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sl-SI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9732D-3C7F-46E5-8BFE-E57080F160CE}" type="datetimeFigureOut">
              <a:rPr lang="sl-SI" smtClean="0"/>
              <a:pPr/>
              <a:t>3.5.2010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B99-1148-4116-8379-A797FDFDA2E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9732D-3C7F-46E5-8BFE-E57080F160CE}" type="datetimeFigureOut">
              <a:rPr lang="sl-SI" smtClean="0"/>
              <a:pPr/>
              <a:t>3.5.2010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B99-1148-4116-8379-A797FDFDA2E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9732D-3C7F-46E5-8BFE-E57080F160CE}" type="datetimeFigureOut">
              <a:rPr lang="sl-SI" smtClean="0"/>
              <a:pPr/>
              <a:t>3.5.2010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B99-1148-4116-8379-A797FDFDA2E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9732D-3C7F-46E5-8BFE-E57080F160CE}" type="datetimeFigureOut">
              <a:rPr lang="sl-SI" smtClean="0"/>
              <a:pPr/>
              <a:t>3.5.2010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B99-1148-4116-8379-A797FDFDA2E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9732D-3C7F-46E5-8BFE-E57080F160CE}" type="datetimeFigureOut">
              <a:rPr lang="sl-SI" smtClean="0"/>
              <a:pPr/>
              <a:t>3.5.2010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B99-1148-4116-8379-A797FDFDA2E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9732D-3C7F-46E5-8BFE-E57080F160CE}" type="datetimeFigureOut">
              <a:rPr lang="sl-SI" smtClean="0"/>
              <a:pPr/>
              <a:t>3.5.2010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B99-1148-4116-8379-A797FDFDA2E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9732D-3C7F-46E5-8BFE-E57080F160CE}" type="datetimeFigureOut">
              <a:rPr lang="sl-SI" smtClean="0"/>
              <a:pPr/>
              <a:t>3.5.2010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B99-1148-4116-8379-A797FDFDA2E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9732D-3C7F-46E5-8BFE-E57080F160CE}" type="datetimeFigureOut">
              <a:rPr lang="sl-SI" smtClean="0"/>
              <a:pPr/>
              <a:t>3.5.2010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B99-1148-4116-8379-A797FDFDA2E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9732D-3C7F-46E5-8BFE-E57080F160CE}" type="datetimeFigureOut">
              <a:rPr lang="sl-SI" smtClean="0"/>
              <a:pPr/>
              <a:t>3.5.2010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B99-1148-4116-8379-A797FDFDA2E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9732D-3C7F-46E5-8BFE-E57080F160CE}" type="datetimeFigureOut">
              <a:rPr lang="sl-SI" smtClean="0"/>
              <a:pPr/>
              <a:t>3.5.2010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B99-1148-4116-8379-A797FDFDA2E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9732D-3C7F-46E5-8BFE-E57080F160CE}" type="datetimeFigureOut">
              <a:rPr lang="sl-SI" smtClean="0"/>
              <a:pPr/>
              <a:t>3.5.2010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30B99-1148-4116-8379-A797FDFDA2E1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9732D-3C7F-46E5-8BFE-E57080F160CE}" type="datetimeFigureOut">
              <a:rPr lang="sl-SI" smtClean="0"/>
              <a:pPr/>
              <a:t>3.5.2010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30B99-1148-4116-8379-A797FDFDA2E1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oljeZBesedilom 11"/>
          <p:cNvSpPr txBox="1"/>
          <p:nvPr/>
        </p:nvSpPr>
        <p:spPr>
          <a:xfrm>
            <a:off x="1571604" y="2928934"/>
            <a:ext cx="5817618" cy="1712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sl-SI" sz="2800" dirty="0" smtClean="0">
                <a:latin typeface="Berlin Sans FB" pitchFamily="34" charset="0"/>
              </a:rPr>
              <a:t>ANALIZA STOPNJE DISLOCIRANOSTI</a:t>
            </a:r>
          </a:p>
          <a:p>
            <a:pPr algn="ctr">
              <a:lnSpc>
                <a:spcPct val="130000"/>
              </a:lnSpc>
            </a:pPr>
            <a:r>
              <a:rPr lang="sl-SI" sz="2800" dirty="0" smtClean="0">
                <a:latin typeface="Berlin Sans FB" pitchFamily="34" charset="0"/>
              </a:rPr>
              <a:t>ENERGETSKIH SISTEMOV PRI</a:t>
            </a:r>
          </a:p>
          <a:p>
            <a:pPr algn="ctr">
              <a:lnSpc>
                <a:spcPct val="130000"/>
              </a:lnSpc>
            </a:pPr>
            <a:r>
              <a:rPr lang="sl-SI" sz="2800" dirty="0" smtClean="0">
                <a:latin typeface="Berlin Sans FB" pitchFamily="34" charset="0"/>
              </a:rPr>
              <a:t>OSKRBI URBANEGA NASELJA</a:t>
            </a:r>
            <a:endParaRPr lang="sl-SI" sz="2800" dirty="0">
              <a:latin typeface="Berlin Sans FB" pitchFamily="34" charset="0"/>
            </a:endParaRPr>
          </a:p>
        </p:txBody>
      </p:sp>
      <p:sp>
        <p:nvSpPr>
          <p:cNvPr id="15" name="PoljeZBesedilom 14"/>
          <p:cNvSpPr txBox="1"/>
          <p:nvPr/>
        </p:nvSpPr>
        <p:spPr>
          <a:xfrm>
            <a:off x="6500826" y="6143644"/>
            <a:ext cx="2393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>
                <a:latin typeface="Times New Roman" pitchFamily="18" charset="0"/>
                <a:cs typeface="Times New Roman" pitchFamily="18" charset="0"/>
              </a:rPr>
              <a:t>Andrej Pirc</a:t>
            </a:r>
          </a:p>
          <a:p>
            <a:r>
              <a:rPr lang="sl-SI" sz="1400" dirty="0" smtClean="0">
                <a:latin typeface="Times New Roman" pitchFamily="18" charset="0"/>
                <a:cs typeface="Times New Roman" pitchFamily="18" charset="0"/>
              </a:rPr>
              <a:t>izr. prof. dr. Mihael Sekavčnik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84031" y="285728"/>
            <a:ext cx="8745686" cy="1569535"/>
            <a:chOff x="184031" y="285728"/>
            <a:chExt cx="8745686" cy="1569535"/>
          </a:xfrm>
        </p:grpSpPr>
        <p:pic>
          <p:nvPicPr>
            <p:cNvPr id="1025" name="Slika 10" descr="LOGOTIP-ESS-SLO"/>
            <p:cNvPicPr>
              <a:picLocks noChangeAspect="1" noChangeArrowheads="1"/>
            </p:cNvPicPr>
            <p:nvPr/>
          </p:nvPicPr>
          <p:blipFill>
            <a:blip r:embed="rId2" cstate="print"/>
            <a:srcRect r="10207"/>
            <a:stretch>
              <a:fillRect/>
            </a:stretch>
          </p:blipFill>
          <p:spPr bwMode="auto">
            <a:xfrm>
              <a:off x="5500694" y="285728"/>
              <a:ext cx="3429023" cy="1079507"/>
            </a:xfrm>
            <a:prstGeom prst="rect">
              <a:avLst/>
            </a:prstGeom>
            <a:noFill/>
          </p:spPr>
        </p:pic>
        <p:grpSp>
          <p:nvGrpSpPr>
            <p:cNvPr id="16" name="Skupina 15"/>
            <p:cNvGrpSpPr/>
            <p:nvPr/>
          </p:nvGrpSpPr>
          <p:grpSpPr>
            <a:xfrm>
              <a:off x="3143240" y="357166"/>
              <a:ext cx="1856341" cy="1498097"/>
              <a:chOff x="3643829" y="1214422"/>
              <a:chExt cx="1856341" cy="1498097"/>
            </a:xfrm>
          </p:grpSpPr>
          <p:pic>
            <p:nvPicPr>
              <p:cNvPr id="1026" name="Slika 11" descr="UNI-logo_in_FS-color-SLO-curv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27409"/>
              <a:stretch>
                <a:fillRect/>
              </a:stretch>
            </p:blipFill>
            <p:spPr bwMode="auto">
              <a:xfrm>
                <a:off x="3778191" y="1714488"/>
                <a:ext cx="1587617" cy="998031"/>
              </a:xfrm>
              <a:prstGeom prst="rect">
                <a:avLst/>
              </a:prstGeom>
              <a:noFill/>
            </p:spPr>
          </p:pic>
          <p:sp>
            <p:nvSpPr>
              <p:cNvPr id="13" name="PoljeZBesedilom 12"/>
              <p:cNvSpPr txBox="1"/>
              <p:nvPr/>
            </p:nvSpPr>
            <p:spPr>
              <a:xfrm>
                <a:off x="3643829" y="1214422"/>
                <a:ext cx="18563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sl-SI" sz="1400" dirty="0" smtClean="0">
                    <a:latin typeface="Times New Roman" pitchFamily="18" charset="0"/>
                    <a:cs typeface="Times New Roman" pitchFamily="18" charset="0"/>
                  </a:rPr>
                  <a:t>Univerza </a:t>
                </a:r>
                <a:r>
                  <a:rPr lang="sl-SI" sz="1400" i="1" dirty="0" smtClean="0">
                    <a:latin typeface="Times New Roman" pitchFamily="18" charset="0"/>
                    <a:cs typeface="Times New Roman" pitchFamily="18" charset="0"/>
                  </a:rPr>
                  <a:t>v Ljubljani</a:t>
                </a:r>
                <a:endParaRPr lang="sl-SI" sz="1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sl-SI" sz="1400" dirty="0" smtClean="0">
                    <a:latin typeface="Times New Roman" pitchFamily="18" charset="0"/>
                    <a:cs typeface="Times New Roman" pitchFamily="18" charset="0"/>
                  </a:rPr>
                  <a:t>Fakulteta </a:t>
                </a:r>
                <a:r>
                  <a:rPr lang="sl-SI" sz="14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za strojništvo</a:t>
                </a:r>
                <a:endParaRPr lang="sl-SI" sz="14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184031" y="285729"/>
              <a:ext cx="1700410" cy="868302"/>
              <a:chOff x="186177" y="285728"/>
              <a:chExt cx="2191043" cy="1118840"/>
            </a:xfrm>
          </p:grpSpPr>
          <p:pic>
            <p:nvPicPr>
              <p:cNvPr id="1027" name="Slika 24" descr="SAVAZNAK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67187" b="42857"/>
              <a:stretch>
                <a:fillRect/>
              </a:stretch>
            </p:blipFill>
            <p:spPr bwMode="auto">
              <a:xfrm>
                <a:off x="357158" y="285728"/>
                <a:ext cx="642942" cy="571504"/>
              </a:xfrm>
              <a:prstGeom prst="rect">
                <a:avLst/>
              </a:prstGeom>
              <a:noFill/>
            </p:spPr>
          </p:pic>
          <p:sp>
            <p:nvSpPr>
              <p:cNvPr id="9" name="PoljeZBesedilom 8"/>
              <p:cNvSpPr txBox="1"/>
              <p:nvPr/>
            </p:nvSpPr>
            <p:spPr>
              <a:xfrm rot="20405770">
                <a:off x="186177" y="495310"/>
                <a:ext cx="2183679" cy="594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l-SI" sz="2400" dirty="0" err="1" smtClean="0">
                    <a:solidFill>
                      <a:srgbClr val="FF0000"/>
                    </a:solidFill>
                    <a:latin typeface="Berlin Sans FB" pitchFamily="34" charset="0"/>
                  </a:rPr>
                  <a:t>savaprojekt</a:t>
                </a:r>
                <a:endParaRPr lang="sl-SI" sz="2400" dirty="0">
                  <a:solidFill>
                    <a:srgbClr val="FF0000"/>
                  </a:solidFill>
                  <a:latin typeface="Berlin Sans FB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428728" y="928670"/>
                <a:ext cx="948492" cy="475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l-SI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krško</a:t>
                </a:r>
                <a:endParaRPr lang="sl-SI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71472" y="428604"/>
            <a:ext cx="3542958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sz="2400" dirty="0" smtClean="0">
                <a:latin typeface="Berlin Sans FB" pitchFamily="34" charset="0"/>
                <a:cs typeface="Times New Roman" pitchFamily="18" charset="0"/>
              </a:rPr>
              <a:t>PROIZVEDENA ENERGIJA</a:t>
            </a:r>
          </a:p>
        </p:txBody>
      </p:sp>
      <p:graphicFrame>
        <p:nvGraphicFramePr>
          <p:cNvPr id="8" name="Grafikon 1"/>
          <p:cNvGraphicFramePr>
            <a:graphicFrameLocks noChangeAspect="1"/>
          </p:cNvGraphicFramePr>
          <p:nvPr/>
        </p:nvGraphicFramePr>
        <p:xfrm>
          <a:off x="1500166" y="3258000"/>
          <a:ext cx="607367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pSp>
        <p:nvGrpSpPr>
          <p:cNvPr id="10" name="Skupina 9"/>
          <p:cNvGrpSpPr/>
          <p:nvPr/>
        </p:nvGrpSpPr>
        <p:grpSpPr>
          <a:xfrm>
            <a:off x="1500166" y="1142984"/>
            <a:ext cx="3571787" cy="720000"/>
            <a:chOff x="1500166" y="1500174"/>
            <a:chExt cx="3571787" cy="720000"/>
          </a:xfrm>
        </p:grpSpPr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14810" y="1500174"/>
              <a:ext cx="857143" cy="720000"/>
            </a:xfrm>
            <a:prstGeom prst="rect">
              <a:avLst/>
            </a:prstGeom>
            <a:noFill/>
          </p:spPr>
        </p:pic>
        <p:sp>
          <p:nvSpPr>
            <p:cNvPr id="9" name="TextBox 5"/>
            <p:cNvSpPr txBox="1"/>
            <p:nvPr/>
          </p:nvSpPr>
          <p:spPr>
            <a:xfrm>
              <a:off x="1500166" y="1643050"/>
              <a:ext cx="2546403" cy="460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sl-SI" sz="2000" dirty="0" smtClean="0"/>
                <a:t>TOPLARNIŠKO ŠTEVILO</a:t>
              </a:r>
              <a:endParaRPr lang="sl-SI" sz="2000" dirty="0" smtClean="0"/>
            </a:p>
          </p:txBody>
        </p:sp>
      </p:grpSp>
      <p:pic>
        <p:nvPicPr>
          <p:cNvPr id="11" name="Slika 10" descr="bioplinarna-Model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2000240"/>
            <a:ext cx="1109256" cy="1080000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pic>
        <p:nvPicPr>
          <p:cNvPr id="12" name="Slika 11" descr="bioplinarna-Model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86182" y="2000240"/>
            <a:ext cx="1118754" cy="1080000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pic>
        <p:nvPicPr>
          <p:cNvPr id="13" name="Slika 12" descr="bioplinarna-Model1.jpg"/>
          <p:cNvPicPr>
            <a:picLocks noChangeAspect="1"/>
          </p:cNvPicPr>
          <p:nvPr/>
        </p:nvPicPr>
        <p:blipFill>
          <a:blip r:embed="rId6" cstate="print"/>
          <a:srcRect l="4290" t="4444" r="7764" b="6666"/>
          <a:stretch>
            <a:fillRect/>
          </a:stretch>
        </p:blipFill>
        <p:spPr>
          <a:xfrm>
            <a:off x="1571604" y="2000240"/>
            <a:ext cx="1107000" cy="1080000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sp>
        <p:nvSpPr>
          <p:cNvPr id="14" name="Desna puščica 13"/>
          <p:cNvSpPr/>
          <p:nvPr/>
        </p:nvSpPr>
        <p:spPr>
          <a:xfrm rot="3213859">
            <a:off x="2147516" y="3377265"/>
            <a:ext cx="816853" cy="336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5" name="Desna puščica 14"/>
          <p:cNvSpPr/>
          <p:nvPr/>
        </p:nvSpPr>
        <p:spPr>
          <a:xfrm rot="5400000">
            <a:off x="4156259" y="3344675"/>
            <a:ext cx="596277" cy="336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6" name="Desna puščica 15"/>
          <p:cNvSpPr/>
          <p:nvPr/>
        </p:nvSpPr>
        <p:spPr>
          <a:xfrm rot="7419628">
            <a:off x="5887231" y="3479685"/>
            <a:ext cx="816853" cy="336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71472" y="428604"/>
            <a:ext cx="3462807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sz="2400" dirty="0" smtClean="0">
                <a:latin typeface="Berlin Sans FB" pitchFamily="34" charset="0"/>
                <a:cs typeface="Times New Roman" pitchFamily="18" charset="0"/>
              </a:rPr>
              <a:t>LASTNA CENA ENERGIJE</a:t>
            </a:r>
          </a:p>
        </p:txBody>
      </p:sp>
      <p:graphicFrame>
        <p:nvGraphicFramePr>
          <p:cNvPr id="9" name="Grafikon 4"/>
          <p:cNvGraphicFramePr>
            <a:graphicFrameLocks noChangeAspect="1"/>
          </p:cNvGraphicFramePr>
          <p:nvPr/>
        </p:nvGraphicFramePr>
        <p:xfrm>
          <a:off x="1571604" y="2714620"/>
          <a:ext cx="6073668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pSp>
        <p:nvGrpSpPr>
          <p:cNvPr id="10" name="Skupina 9"/>
          <p:cNvGrpSpPr/>
          <p:nvPr/>
        </p:nvGrpSpPr>
        <p:grpSpPr>
          <a:xfrm>
            <a:off x="1500166" y="1500174"/>
            <a:ext cx="6044660" cy="720000"/>
            <a:chOff x="1500166" y="1500174"/>
            <a:chExt cx="6044660" cy="720000"/>
          </a:xfrm>
        </p:grpSpPr>
        <p:pic>
          <p:nvPicPr>
            <p:cNvPr id="10241" name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00826" y="1500174"/>
              <a:ext cx="1044000" cy="720000"/>
            </a:xfrm>
            <a:prstGeom prst="rect">
              <a:avLst/>
            </a:prstGeom>
            <a:noFill/>
          </p:spPr>
        </p:pic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86182" y="1500174"/>
              <a:ext cx="1550769" cy="720000"/>
            </a:xfrm>
            <a:prstGeom prst="rect">
              <a:avLst/>
            </a:prstGeom>
            <a:noFill/>
          </p:spPr>
        </p:pic>
        <p:sp>
          <p:nvSpPr>
            <p:cNvPr id="8" name="TextBox 5"/>
            <p:cNvSpPr txBox="1"/>
            <p:nvPr/>
          </p:nvSpPr>
          <p:spPr>
            <a:xfrm>
              <a:off x="1500166" y="1643050"/>
              <a:ext cx="2192973" cy="460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sl-SI" sz="2000" dirty="0" smtClean="0"/>
                <a:t>DELITEV STROŠKOV</a:t>
              </a:r>
              <a:endParaRPr lang="sl-SI" sz="2000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71472" y="428604"/>
            <a:ext cx="1741182" cy="522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sz="2400" dirty="0" smtClean="0">
                <a:latin typeface="Berlin Sans FB" pitchFamily="34" charset="0"/>
                <a:cs typeface="Times New Roman" pitchFamily="18" charset="0"/>
              </a:rPr>
              <a:t>ZAKLJUČEK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1285860"/>
            <a:ext cx="6968639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UPORABA ALTERNATIVNEGA VIRA </a:t>
            </a:r>
            <a:r>
              <a:rPr lang="sl-SI" sz="2000" dirty="0" smtClean="0"/>
              <a:t>ENERGIJE.</a:t>
            </a:r>
            <a:endParaRPr lang="sl-SI" sz="2000" dirty="0" smtClean="0"/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POTREBNA IZGRADNJA VROČEVODA OZ. </a:t>
            </a:r>
            <a:r>
              <a:rPr lang="sl-SI" sz="2000" dirty="0" smtClean="0"/>
              <a:t>PLINOVODA.</a:t>
            </a:r>
            <a:endParaRPr lang="sl-SI" sz="2000" dirty="0" smtClean="0"/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NAJCENEJŠA JE VARIANTA Z ENIM CENTRALNIM </a:t>
            </a:r>
            <a:r>
              <a:rPr lang="sl-SI" sz="2000" dirty="0" smtClean="0"/>
              <a:t>MOTORJEM.</a:t>
            </a:r>
            <a:endParaRPr lang="sl-SI" sz="2000" dirty="0" smtClean="0"/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S STALIŠČA VARNE OSKRBE STA PRIMERNI ZADNJI DVE </a:t>
            </a:r>
            <a:r>
              <a:rPr lang="sl-SI" sz="2000" dirty="0" smtClean="0"/>
              <a:t>VARIANTI.</a:t>
            </a:r>
            <a:endParaRPr lang="sl-SI" sz="2000" dirty="0" smtClean="0"/>
          </a:p>
        </p:txBody>
      </p:sp>
      <p:sp>
        <p:nvSpPr>
          <p:cNvPr id="6" name="PoljeZBesedilom 3"/>
          <p:cNvSpPr txBox="1"/>
          <p:nvPr/>
        </p:nvSpPr>
        <p:spPr>
          <a:xfrm>
            <a:off x="642910" y="4500570"/>
            <a:ext cx="4235455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sz="2400" dirty="0" smtClean="0">
                <a:latin typeface="Berlin Sans FB" pitchFamily="34" charset="0"/>
                <a:cs typeface="Times New Roman" pitchFamily="18" charset="0"/>
              </a:rPr>
              <a:t>HVALA ZA VAŠO POZORNOST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71472" y="428604"/>
            <a:ext cx="1011815" cy="5209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sz="2400" dirty="0" smtClean="0">
                <a:latin typeface="Berlin Sans FB" pitchFamily="34" charset="0"/>
                <a:cs typeface="Times New Roman" pitchFamily="18" charset="0"/>
              </a:rPr>
              <a:t>UVOD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48" y="1357298"/>
            <a:ext cx="5309017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DECENTRALIZIRANOST ENERGETSKIH </a:t>
            </a:r>
            <a:r>
              <a:rPr lang="sl-SI" sz="2000" dirty="0" smtClean="0"/>
              <a:t>SISTEMOV.</a:t>
            </a:r>
            <a:endParaRPr lang="sl-SI" sz="2000" dirty="0" smtClean="0"/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ENERGETSKI SISTEM </a:t>
            </a:r>
            <a:r>
              <a:rPr lang="sl-SI" sz="2000" dirty="0" smtClean="0"/>
              <a:t>BIOPLINARNE.</a:t>
            </a:r>
            <a:endParaRPr lang="sl-SI" sz="2000" dirty="0" smtClean="0"/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URBANO </a:t>
            </a:r>
            <a:r>
              <a:rPr lang="sl-SI" sz="2000" dirty="0" smtClean="0"/>
              <a:t>NASELJE.</a:t>
            </a:r>
            <a:endParaRPr lang="sl-SI" sz="2000" dirty="0" smtClean="0"/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PREDSTAVITEV </a:t>
            </a:r>
            <a:r>
              <a:rPr lang="sl-SI" sz="2000" dirty="0" smtClean="0"/>
              <a:t>MODELOV.</a:t>
            </a:r>
            <a:endParaRPr lang="sl-SI" sz="2000" dirty="0" smtClean="0"/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LASTNA CENA </a:t>
            </a:r>
            <a:r>
              <a:rPr lang="sl-SI" sz="2000" dirty="0" smtClean="0"/>
              <a:t>ENERGIJE.</a:t>
            </a:r>
            <a:endParaRPr lang="sl-SI" sz="2000" dirty="0" smtClean="0"/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</a:t>
            </a:r>
            <a:r>
              <a:rPr lang="sl-SI" sz="2000" dirty="0" smtClean="0"/>
              <a:t>ZAKLJUČEK.</a:t>
            </a:r>
            <a:endParaRPr lang="sl-SI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71472" y="428604"/>
            <a:ext cx="6647974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sz="2400" dirty="0" smtClean="0">
                <a:latin typeface="Berlin Sans FB" pitchFamily="34" charset="0"/>
                <a:cs typeface="Times New Roman" pitchFamily="18" charset="0"/>
              </a:rPr>
              <a:t>DECENTRALIZIRANOST ENERGETSKIH SISTEMOV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57224" y="1714488"/>
          <a:ext cx="6738942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9471"/>
                <a:gridCol w="3369471"/>
              </a:tblGrid>
              <a:tr h="370840"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/>
                          </a:solidFill>
                        </a:rPr>
                        <a:t>VEČJA</a:t>
                      </a:r>
                      <a:r>
                        <a:rPr lang="sl-SI" b="0" baseline="0" dirty="0" smtClean="0">
                          <a:solidFill>
                            <a:schemeClr val="tx1"/>
                          </a:solidFill>
                        </a:rPr>
                        <a:t>  VARNOST PRI OSKRBI Z ENERGIJO</a:t>
                      </a:r>
                      <a:endParaRPr lang="sl-SI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chemeClr val="tx1"/>
                          </a:solidFill>
                        </a:rPr>
                        <a:t>POTREBNA NADGRADNJA OMREŽJA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MANJŠE PRENOSNE IZGUBE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chemeClr val="tx1"/>
                          </a:solidFill>
                        </a:rPr>
                        <a:t>VIŠJ</a:t>
                      </a:r>
                      <a:r>
                        <a:rPr lang="sl-SI" b="0" baseline="0" dirty="0" smtClean="0">
                          <a:solidFill>
                            <a:schemeClr val="tx1"/>
                          </a:solidFill>
                        </a:rPr>
                        <a:t>I INVESTICIJSKI STROŠKI</a:t>
                      </a:r>
                      <a:endParaRPr lang="sl-SI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LAŽJE VKLJUČEVANJE MANJŠIH VIROV ENERGIJE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>
                          <a:solidFill>
                            <a:schemeClr val="tx1"/>
                          </a:solidFill>
                        </a:rPr>
                        <a:t>ZMANJŠANJE</a:t>
                      </a:r>
                      <a:r>
                        <a:rPr lang="sl-SI" baseline="0" dirty="0" smtClean="0">
                          <a:solidFill>
                            <a:schemeClr val="tx1"/>
                          </a:solidFill>
                        </a:rPr>
                        <a:t> PORABE PRIMARNIH ENERGENTOV</a:t>
                      </a:r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endParaRPr lang="sl-SI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14546" y="571480"/>
            <a:ext cx="5982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8000" dirty="0" smtClean="0">
                <a:solidFill>
                  <a:srgbClr val="92D050"/>
                </a:solidFill>
                <a:latin typeface="Berlin Sans FB" pitchFamily="34" charset="0"/>
              </a:rPr>
              <a:t>+</a:t>
            </a:r>
            <a:endParaRPr lang="sl-SI" sz="8000" dirty="0">
              <a:solidFill>
                <a:srgbClr val="92D050"/>
              </a:solidFill>
              <a:latin typeface="Berlin Sans FB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500042"/>
            <a:ext cx="5806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8000" dirty="0" smtClean="0">
                <a:solidFill>
                  <a:srgbClr val="FF0000"/>
                </a:solidFill>
                <a:latin typeface="Berlin Sans FB" pitchFamily="34" charset="0"/>
              </a:rPr>
              <a:t>-</a:t>
            </a:r>
          </a:p>
        </p:txBody>
      </p:sp>
      <p:graphicFrame>
        <p:nvGraphicFramePr>
          <p:cNvPr id="9" name="Grafikon 8"/>
          <p:cNvGraphicFramePr>
            <a:graphicFrameLocks noChangeAspect="1"/>
          </p:cNvGraphicFramePr>
          <p:nvPr/>
        </p:nvGraphicFramePr>
        <p:xfrm>
          <a:off x="428596" y="4117133"/>
          <a:ext cx="4572972" cy="2740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PoljeZBesedilom 6"/>
          <p:cNvSpPr txBox="1"/>
          <p:nvPr/>
        </p:nvSpPr>
        <p:spPr>
          <a:xfrm>
            <a:off x="5138352" y="4714884"/>
            <a:ext cx="4005648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dirty="0" smtClean="0"/>
              <a:t>IZHODIŠČE:</a:t>
            </a: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dirty="0" smtClean="0"/>
              <a:t> NASELJE JE ENERGETSKI OTOK.</a:t>
            </a: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dirty="0" smtClean="0"/>
              <a:t> BIOPLIN PORABITI V ČIM VEČJI MERI</a:t>
            </a:r>
          </a:p>
          <a:p>
            <a:pPr>
              <a:lnSpc>
                <a:spcPct val="130000"/>
              </a:lnSpc>
            </a:pPr>
            <a:r>
              <a:rPr lang="sl-SI" dirty="0" smtClean="0"/>
              <a:t>ZA PROIZVODNJO ELEKTRIČNE ENERGIJE.</a:t>
            </a: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71472" y="428604"/>
            <a:ext cx="4831772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sz="2400" dirty="0" smtClean="0">
                <a:latin typeface="Berlin Sans FB" pitchFamily="34" charset="0"/>
                <a:cs typeface="Times New Roman" pitchFamily="18" charset="0"/>
              </a:rPr>
              <a:t>ENERGETSKI SISTEM BIOPLINARNE</a:t>
            </a:r>
          </a:p>
        </p:txBody>
      </p:sp>
      <p:grpSp>
        <p:nvGrpSpPr>
          <p:cNvPr id="8" name="Skupina 7"/>
          <p:cNvGrpSpPr/>
          <p:nvPr/>
        </p:nvGrpSpPr>
        <p:grpSpPr>
          <a:xfrm>
            <a:off x="142844" y="142852"/>
            <a:ext cx="8871052" cy="6570554"/>
            <a:chOff x="142844" y="142852"/>
            <a:chExt cx="8871052" cy="6570554"/>
          </a:xfrm>
        </p:grpSpPr>
        <p:pic>
          <p:nvPicPr>
            <p:cNvPr id="5" name="Slika 4" descr="Biogas_Fermenter_01.jpg"/>
            <p:cNvPicPr>
              <a:picLocks noChangeAspect="1"/>
            </p:cNvPicPr>
            <p:nvPr/>
          </p:nvPicPr>
          <p:blipFill>
            <a:blip r:embed="rId2" cstate="print"/>
            <a:srcRect t="14251" r="-26"/>
            <a:stretch>
              <a:fillRect/>
            </a:stretch>
          </p:blipFill>
          <p:spPr>
            <a:xfrm>
              <a:off x="5643570" y="142852"/>
              <a:ext cx="3370326" cy="1661058"/>
            </a:xfrm>
            <a:prstGeom prst="rect">
              <a:avLst/>
            </a:prstGeom>
          </p:spPr>
        </p:pic>
        <p:pic>
          <p:nvPicPr>
            <p:cNvPr id="6" name="Slika 5" descr="SE_MB_2312_Desktop.jpg"/>
            <p:cNvPicPr>
              <a:picLocks noChangeAspect="1"/>
            </p:cNvPicPr>
            <p:nvPr/>
          </p:nvPicPr>
          <p:blipFill>
            <a:blip r:embed="rId3" cstate="print">
              <a:lum bright="30000" contrast="20000"/>
            </a:blip>
            <a:srcRect r="-3" b="10044"/>
            <a:stretch>
              <a:fillRect/>
            </a:stretch>
          </p:blipFill>
          <p:spPr>
            <a:xfrm>
              <a:off x="142844" y="4643446"/>
              <a:ext cx="3000584" cy="2069960"/>
            </a:xfrm>
            <a:prstGeom prst="rect">
              <a:avLst/>
            </a:prstGeom>
          </p:spPr>
        </p:pic>
        <p:pic>
          <p:nvPicPr>
            <p:cNvPr id="7" name="Slika 6" descr="bioplinarna ang.bmp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85918" y="1857364"/>
              <a:ext cx="6131943" cy="272228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71472" y="428604"/>
            <a:ext cx="2622834" cy="5209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sz="2400" dirty="0" smtClean="0">
                <a:latin typeface="Berlin Sans FB" pitchFamily="34" charset="0"/>
                <a:cs typeface="Times New Roman" pitchFamily="18" charset="0"/>
              </a:rPr>
              <a:t>URBANO NASELJE</a:t>
            </a:r>
          </a:p>
        </p:txBody>
      </p:sp>
      <p:pic>
        <p:nvPicPr>
          <p:cNvPr id="5" name="Picture 3" descr="DSC00202.JPG"/>
          <p:cNvPicPr>
            <a:picLocks noChangeAspect="1"/>
          </p:cNvPicPr>
          <p:nvPr/>
        </p:nvPicPr>
        <p:blipFill>
          <a:blip r:embed="rId2" cstate="print"/>
          <a:srcRect l="12550" t="6042" r="7782" b="416"/>
          <a:stretch>
            <a:fillRect/>
          </a:stretch>
        </p:blipFill>
        <p:spPr>
          <a:xfrm>
            <a:off x="2500298" y="3143248"/>
            <a:ext cx="3931623" cy="34549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472" y="1285860"/>
            <a:ext cx="6654642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PROIZVODNJA ELEKTRIČNE ENERGIJE IN </a:t>
            </a:r>
            <a:r>
              <a:rPr lang="sl-SI" sz="2000" dirty="0" smtClean="0"/>
              <a:t>TOPLOTE.</a:t>
            </a:r>
            <a:endParaRPr lang="sl-SI" sz="2000" dirty="0" smtClean="0"/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IZGRADNJA VROČEVODA OZ. PLINOVODA (urbanistični načrt</a:t>
            </a:r>
            <a:r>
              <a:rPr lang="sl-SI" sz="2000" dirty="0" smtClean="0"/>
              <a:t>).</a:t>
            </a:r>
            <a:endParaRPr lang="sl-SI" sz="2000" dirty="0" smtClean="0"/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UPORABA ZELENIH </a:t>
            </a:r>
            <a:r>
              <a:rPr lang="sl-SI" sz="2000" dirty="0" smtClean="0"/>
              <a:t>KORIDORJEV.</a:t>
            </a:r>
            <a:endParaRPr lang="sl-SI" sz="2000" dirty="0" smtClean="0"/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l-SI" sz="2000" dirty="0" smtClean="0"/>
              <a:t> OHRANJANJE KULTURNE DEDIŠČINE (brez skladišč goriv</a:t>
            </a:r>
            <a:r>
              <a:rPr lang="sl-SI" sz="2000" dirty="0" smtClean="0"/>
              <a:t>).</a:t>
            </a:r>
            <a:endParaRPr lang="sl-SI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Skupina 24"/>
          <p:cNvGrpSpPr/>
          <p:nvPr/>
        </p:nvGrpSpPr>
        <p:grpSpPr>
          <a:xfrm>
            <a:off x="357158" y="428604"/>
            <a:ext cx="8450327" cy="6114380"/>
            <a:chOff x="357158" y="428604"/>
            <a:chExt cx="8450327" cy="6114380"/>
          </a:xfrm>
        </p:grpSpPr>
        <p:pic>
          <p:nvPicPr>
            <p:cNvPr id="6" name="Slika 5" descr="mesto-Model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7158" y="1142984"/>
              <a:ext cx="6727908" cy="5400000"/>
            </a:xfrm>
            <a:prstGeom prst="rect">
              <a:avLst/>
            </a:prstGeom>
            <a:ln>
              <a:solidFill>
                <a:schemeClr val="tx1"/>
              </a:solidFill>
              <a:prstDash val="solid"/>
            </a:ln>
          </p:spPr>
        </p:pic>
        <p:pic>
          <p:nvPicPr>
            <p:cNvPr id="3" name="Slika 2" descr="model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86314" y="428604"/>
              <a:ext cx="4021171" cy="1620000"/>
            </a:xfrm>
            <a:prstGeom prst="rect">
              <a:avLst/>
            </a:prstGeom>
            <a:ln>
              <a:solidFill>
                <a:schemeClr val="tx1"/>
              </a:solidFill>
              <a:prstDash val="solid"/>
            </a:ln>
          </p:spPr>
        </p:pic>
        <p:pic>
          <p:nvPicPr>
            <p:cNvPr id="23" name="Slika 22" descr="bioplinarna-Model1.jpg"/>
            <p:cNvPicPr>
              <a:picLocks noChangeAspect="1"/>
            </p:cNvPicPr>
            <p:nvPr/>
          </p:nvPicPr>
          <p:blipFill>
            <a:blip r:embed="rId4" cstate="print"/>
            <a:srcRect l="4290" t="4444" r="7764" b="6666"/>
            <a:stretch>
              <a:fillRect/>
            </a:stretch>
          </p:blipFill>
          <p:spPr>
            <a:xfrm>
              <a:off x="6215074" y="2500306"/>
              <a:ext cx="2571768" cy="2509042"/>
            </a:xfrm>
            <a:prstGeom prst="rect">
              <a:avLst/>
            </a:prstGeom>
            <a:ln>
              <a:solidFill>
                <a:schemeClr val="tx1"/>
              </a:solidFill>
              <a:prstDash val="solid"/>
            </a:ln>
          </p:spPr>
        </p:pic>
      </p:grpSp>
      <p:sp>
        <p:nvSpPr>
          <p:cNvPr id="4" name="PoljeZBesedilom 3"/>
          <p:cNvSpPr txBox="1"/>
          <p:nvPr/>
        </p:nvSpPr>
        <p:spPr>
          <a:xfrm>
            <a:off x="571472" y="428604"/>
            <a:ext cx="1348446" cy="5209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sz="2400" dirty="0" smtClean="0">
                <a:latin typeface="Berlin Sans FB" pitchFamily="34" charset="0"/>
                <a:cs typeface="Times New Roman" pitchFamily="18" charset="0"/>
              </a:rPr>
              <a:t>MODEL 1</a:t>
            </a:r>
          </a:p>
        </p:txBody>
      </p:sp>
      <p:grpSp>
        <p:nvGrpSpPr>
          <p:cNvPr id="16" name="Skupina 15"/>
          <p:cNvGrpSpPr/>
          <p:nvPr/>
        </p:nvGrpSpPr>
        <p:grpSpPr>
          <a:xfrm>
            <a:off x="1428728" y="1285860"/>
            <a:ext cx="414334" cy="414334"/>
            <a:chOff x="1071538" y="5214950"/>
            <a:chExt cx="414334" cy="414334"/>
          </a:xfrm>
        </p:grpSpPr>
        <p:sp>
          <p:nvSpPr>
            <p:cNvPr id="7" name="Elipsa 6"/>
            <p:cNvSpPr/>
            <p:nvPr/>
          </p:nvSpPr>
          <p:spPr>
            <a:xfrm>
              <a:off x="1071538" y="5214950"/>
              <a:ext cx="414334" cy="41433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9" name="Raven konektor 8"/>
            <p:cNvCxnSpPr>
              <a:stCxn id="7" idx="6"/>
              <a:endCxn id="7" idx="1"/>
            </p:cNvCxnSpPr>
            <p:nvPr/>
          </p:nvCxnSpPr>
          <p:spPr>
            <a:xfrm flipH="1" flipV="1">
              <a:off x="1132216" y="5275628"/>
              <a:ext cx="353656" cy="14648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Raven konektor 10"/>
            <p:cNvCxnSpPr>
              <a:stCxn id="7" idx="6"/>
              <a:endCxn id="7" idx="3"/>
            </p:cNvCxnSpPr>
            <p:nvPr/>
          </p:nvCxnSpPr>
          <p:spPr>
            <a:xfrm flipH="1">
              <a:off x="1132216" y="5422117"/>
              <a:ext cx="353656" cy="14648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Skupina 73"/>
          <p:cNvGrpSpPr/>
          <p:nvPr/>
        </p:nvGrpSpPr>
        <p:grpSpPr>
          <a:xfrm>
            <a:off x="428596" y="1500174"/>
            <a:ext cx="951848" cy="523220"/>
            <a:chOff x="428596" y="1500174"/>
            <a:chExt cx="951848" cy="523220"/>
          </a:xfrm>
        </p:grpSpPr>
        <p:grpSp>
          <p:nvGrpSpPr>
            <p:cNvPr id="50" name="Skupina 49"/>
            <p:cNvGrpSpPr/>
            <p:nvPr/>
          </p:nvGrpSpPr>
          <p:grpSpPr>
            <a:xfrm>
              <a:off x="428596" y="1500174"/>
              <a:ext cx="414334" cy="523220"/>
              <a:chOff x="7858148" y="4286256"/>
              <a:chExt cx="414334" cy="523220"/>
            </a:xfrm>
          </p:grpSpPr>
          <p:sp>
            <p:nvSpPr>
              <p:cNvPr id="46" name="Elipsa 45"/>
              <p:cNvSpPr/>
              <p:nvPr/>
            </p:nvSpPr>
            <p:spPr>
              <a:xfrm>
                <a:off x="7858148" y="4357694"/>
                <a:ext cx="414334" cy="41433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sp>
            <p:nvSpPr>
              <p:cNvPr id="49" name="PoljeZBesedilom 48"/>
              <p:cNvSpPr txBox="1"/>
              <p:nvPr/>
            </p:nvSpPr>
            <p:spPr>
              <a:xfrm>
                <a:off x="7858148" y="4286256"/>
                <a:ext cx="4106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l-SI" sz="2800" dirty="0" smtClean="0">
                    <a:solidFill>
                      <a:srgbClr val="FF0000"/>
                    </a:solidFill>
                  </a:rPr>
                  <a:t>G</a:t>
                </a:r>
                <a:endParaRPr lang="sl-SI" sz="28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52" name="Skupina 51"/>
            <p:cNvGrpSpPr/>
            <p:nvPr/>
          </p:nvGrpSpPr>
          <p:grpSpPr>
            <a:xfrm rot="16200000">
              <a:off x="868801" y="1488597"/>
              <a:ext cx="500066" cy="523220"/>
              <a:chOff x="714348" y="5072074"/>
              <a:chExt cx="500066" cy="523220"/>
            </a:xfrm>
          </p:grpSpPr>
          <p:sp>
            <p:nvSpPr>
              <p:cNvPr id="44" name="Trapezoid 43"/>
              <p:cNvSpPr/>
              <p:nvPr/>
            </p:nvSpPr>
            <p:spPr>
              <a:xfrm>
                <a:off x="714348" y="5143512"/>
                <a:ext cx="500066" cy="357190"/>
              </a:xfrm>
              <a:prstGeom prst="trapezoid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sp>
            <p:nvSpPr>
              <p:cNvPr id="51" name="PoljeZBesedilom 50"/>
              <p:cNvSpPr txBox="1"/>
              <p:nvPr/>
            </p:nvSpPr>
            <p:spPr>
              <a:xfrm>
                <a:off x="785786" y="5072074"/>
                <a:ext cx="35939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l-SI" sz="2800" dirty="0" smtClean="0">
                    <a:solidFill>
                      <a:srgbClr val="FF0000"/>
                    </a:solidFill>
                  </a:rPr>
                  <a:t>T</a:t>
                </a:r>
                <a:endParaRPr lang="sl-SI" sz="28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72" name="Skupina 71"/>
          <p:cNvGrpSpPr/>
          <p:nvPr/>
        </p:nvGrpSpPr>
        <p:grpSpPr>
          <a:xfrm>
            <a:off x="1928794" y="1428736"/>
            <a:ext cx="1285884" cy="1928826"/>
            <a:chOff x="1928794" y="1428736"/>
            <a:chExt cx="1285884" cy="1928826"/>
          </a:xfrm>
        </p:grpSpPr>
        <p:cxnSp>
          <p:nvCxnSpPr>
            <p:cNvPr id="56" name="Raven konektor 55"/>
            <p:cNvCxnSpPr/>
            <p:nvPr/>
          </p:nvCxnSpPr>
          <p:spPr>
            <a:xfrm flipV="1">
              <a:off x="1928794" y="1428736"/>
              <a:ext cx="357190" cy="7143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Raven puščični konektor 58"/>
            <p:cNvCxnSpPr/>
            <p:nvPr/>
          </p:nvCxnSpPr>
          <p:spPr>
            <a:xfrm rot="16200000" flipH="1">
              <a:off x="1785918" y="1928802"/>
              <a:ext cx="1928826" cy="92869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Skupina 72"/>
          <p:cNvGrpSpPr/>
          <p:nvPr/>
        </p:nvGrpSpPr>
        <p:grpSpPr>
          <a:xfrm>
            <a:off x="1928794" y="1214422"/>
            <a:ext cx="1500198" cy="2071702"/>
            <a:chOff x="1928794" y="1214422"/>
            <a:chExt cx="1500198" cy="2071702"/>
          </a:xfrm>
        </p:grpSpPr>
        <p:cxnSp>
          <p:nvCxnSpPr>
            <p:cNvPr id="61" name="Raven puščični konektor 60"/>
            <p:cNvCxnSpPr/>
            <p:nvPr/>
          </p:nvCxnSpPr>
          <p:spPr>
            <a:xfrm rot="10800000" flipV="1">
              <a:off x="1928794" y="1214422"/>
              <a:ext cx="500066" cy="71438"/>
            </a:xfrm>
            <a:prstGeom prst="straightConnector1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Raven konektor 66"/>
            <p:cNvCxnSpPr/>
            <p:nvPr/>
          </p:nvCxnSpPr>
          <p:spPr>
            <a:xfrm rot="16200000" flipH="1">
              <a:off x="1893075" y="1750207"/>
              <a:ext cx="2071702" cy="1000132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Skupina 68"/>
          <p:cNvGrpSpPr/>
          <p:nvPr/>
        </p:nvGrpSpPr>
        <p:grpSpPr>
          <a:xfrm>
            <a:off x="357158" y="428604"/>
            <a:ext cx="8461931" cy="6114380"/>
            <a:chOff x="357158" y="428604"/>
            <a:chExt cx="8461931" cy="6114380"/>
          </a:xfrm>
        </p:grpSpPr>
        <p:pic>
          <p:nvPicPr>
            <p:cNvPr id="6" name="Slika 5" descr="mesto-Model2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7158" y="1142984"/>
              <a:ext cx="6718299" cy="5400000"/>
            </a:xfrm>
            <a:prstGeom prst="rect">
              <a:avLst/>
            </a:prstGeom>
            <a:ln>
              <a:solidFill>
                <a:schemeClr val="tx1"/>
              </a:solidFill>
              <a:prstDash val="solid"/>
            </a:ln>
          </p:spPr>
        </p:pic>
        <p:pic>
          <p:nvPicPr>
            <p:cNvPr id="5" name="Slika 4" descr="model2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72066" y="428604"/>
              <a:ext cx="3747023" cy="1620000"/>
            </a:xfrm>
            <a:prstGeom prst="rect">
              <a:avLst/>
            </a:prstGeom>
            <a:ln>
              <a:solidFill>
                <a:schemeClr val="tx1"/>
              </a:solidFill>
              <a:prstDash val="solid"/>
            </a:ln>
          </p:spPr>
        </p:pic>
        <p:pic>
          <p:nvPicPr>
            <p:cNvPr id="68" name="Slika 67" descr="bioplinarna-Model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15074" y="2500306"/>
              <a:ext cx="2599238" cy="2509200"/>
            </a:xfrm>
            <a:prstGeom prst="rect">
              <a:avLst/>
            </a:prstGeom>
            <a:ln>
              <a:solidFill>
                <a:schemeClr val="tx1"/>
              </a:solidFill>
              <a:prstDash val="solid"/>
            </a:ln>
          </p:spPr>
        </p:pic>
      </p:grpSp>
      <p:sp>
        <p:nvSpPr>
          <p:cNvPr id="4" name="PoljeZBesedilom 3"/>
          <p:cNvSpPr txBox="1"/>
          <p:nvPr/>
        </p:nvSpPr>
        <p:spPr>
          <a:xfrm>
            <a:off x="571472" y="428604"/>
            <a:ext cx="1410964" cy="5209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sz="2400" dirty="0" smtClean="0">
                <a:latin typeface="Berlin Sans FB" pitchFamily="34" charset="0"/>
                <a:cs typeface="Times New Roman" pitchFamily="18" charset="0"/>
              </a:rPr>
              <a:t>MODEL 2</a:t>
            </a:r>
          </a:p>
        </p:txBody>
      </p:sp>
      <p:grpSp>
        <p:nvGrpSpPr>
          <p:cNvPr id="18" name="Skupina 17"/>
          <p:cNvGrpSpPr/>
          <p:nvPr/>
        </p:nvGrpSpPr>
        <p:grpSpPr>
          <a:xfrm>
            <a:off x="3571868" y="3214686"/>
            <a:ext cx="951848" cy="523220"/>
            <a:chOff x="428596" y="1500174"/>
            <a:chExt cx="951848" cy="523220"/>
          </a:xfrm>
        </p:grpSpPr>
        <p:grpSp>
          <p:nvGrpSpPr>
            <p:cNvPr id="19" name="Skupina 49"/>
            <p:cNvGrpSpPr/>
            <p:nvPr/>
          </p:nvGrpSpPr>
          <p:grpSpPr>
            <a:xfrm>
              <a:off x="428596" y="1500174"/>
              <a:ext cx="414334" cy="523220"/>
              <a:chOff x="7858148" y="4286256"/>
              <a:chExt cx="414334" cy="523220"/>
            </a:xfrm>
          </p:grpSpPr>
          <p:sp>
            <p:nvSpPr>
              <p:cNvPr id="23" name="Elipsa 22"/>
              <p:cNvSpPr/>
              <p:nvPr/>
            </p:nvSpPr>
            <p:spPr>
              <a:xfrm>
                <a:off x="7858148" y="4357694"/>
                <a:ext cx="414334" cy="41433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sp>
            <p:nvSpPr>
              <p:cNvPr id="24" name="PoljeZBesedilom 23"/>
              <p:cNvSpPr txBox="1"/>
              <p:nvPr/>
            </p:nvSpPr>
            <p:spPr>
              <a:xfrm>
                <a:off x="7858148" y="4286256"/>
                <a:ext cx="4106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l-SI" sz="2800" dirty="0" smtClean="0">
                    <a:solidFill>
                      <a:srgbClr val="FF0000"/>
                    </a:solidFill>
                  </a:rPr>
                  <a:t>G</a:t>
                </a:r>
                <a:endParaRPr lang="sl-SI" sz="28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0" name="Skupina 51"/>
            <p:cNvGrpSpPr/>
            <p:nvPr/>
          </p:nvGrpSpPr>
          <p:grpSpPr>
            <a:xfrm rot="16200000">
              <a:off x="868801" y="1488597"/>
              <a:ext cx="500066" cy="523220"/>
              <a:chOff x="714348" y="5072074"/>
              <a:chExt cx="500066" cy="523220"/>
            </a:xfrm>
          </p:grpSpPr>
          <p:sp>
            <p:nvSpPr>
              <p:cNvPr id="21" name="Trapezoid 20"/>
              <p:cNvSpPr/>
              <p:nvPr/>
            </p:nvSpPr>
            <p:spPr>
              <a:xfrm>
                <a:off x="714348" y="5143512"/>
                <a:ext cx="500066" cy="357190"/>
              </a:xfrm>
              <a:prstGeom prst="trapezoid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sp>
            <p:nvSpPr>
              <p:cNvPr id="22" name="PoljeZBesedilom 21"/>
              <p:cNvSpPr txBox="1"/>
              <p:nvPr/>
            </p:nvSpPr>
            <p:spPr>
              <a:xfrm>
                <a:off x="785786" y="5072074"/>
                <a:ext cx="35939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l-SI" sz="2800" dirty="0" smtClean="0">
                    <a:solidFill>
                      <a:srgbClr val="FF0000"/>
                    </a:solidFill>
                  </a:rPr>
                  <a:t>T</a:t>
                </a:r>
                <a:endParaRPr lang="sl-SI" sz="28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5" name="Skupina 24"/>
          <p:cNvGrpSpPr/>
          <p:nvPr/>
        </p:nvGrpSpPr>
        <p:grpSpPr>
          <a:xfrm>
            <a:off x="2857488" y="5715016"/>
            <a:ext cx="951848" cy="523220"/>
            <a:chOff x="428596" y="1500174"/>
            <a:chExt cx="951848" cy="523220"/>
          </a:xfrm>
        </p:grpSpPr>
        <p:grpSp>
          <p:nvGrpSpPr>
            <p:cNvPr id="26" name="Skupina 49"/>
            <p:cNvGrpSpPr/>
            <p:nvPr/>
          </p:nvGrpSpPr>
          <p:grpSpPr>
            <a:xfrm>
              <a:off x="428596" y="1500174"/>
              <a:ext cx="414334" cy="523220"/>
              <a:chOff x="7858148" y="4286256"/>
              <a:chExt cx="414334" cy="523220"/>
            </a:xfrm>
          </p:grpSpPr>
          <p:sp>
            <p:nvSpPr>
              <p:cNvPr id="30" name="Elipsa 29"/>
              <p:cNvSpPr/>
              <p:nvPr/>
            </p:nvSpPr>
            <p:spPr>
              <a:xfrm>
                <a:off x="7858148" y="4357694"/>
                <a:ext cx="414334" cy="41433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sp>
            <p:nvSpPr>
              <p:cNvPr id="31" name="PoljeZBesedilom 30"/>
              <p:cNvSpPr txBox="1"/>
              <p:nvPr/>
            </p:nvSpPr>
            <p:spPr>
              <a:xfrm>
                <a:off x="7858148" y="4286256"/>
                <a:ext cx="4106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l-SI" sz="2800" dirty="0" smtClean="0">
                    <a:solidFill>
                      <a:srgbClr val="FF0000"/>
                    </a:solidFill>
                  </a:rPr>
                  <a:t>G</a:t>
                </a:r>
                <a:endParaRPr lang="sl-SI" sz="28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7" name="Skupina 51"/>
            <p:cNvGrpSpPr/>
            <p:nvPr/>
          </p:nvGrpSpPr>
          <p:grpSpPr>
            <a:xfrm rot="16200000">
              <a:off x="868801" y="1488597"/>
              <a:ext cx="500066" cy="523220"/>
              <a:chOff x="714348" y="5072074"/>
              <a:chExt cx="500066" cy="523220"/>
            </a:xfrm>
          </p:grpSpPr>
          <p:sp>
            <p:nvSpPr>
              <p:cNvPr id="28" name="Trapezoid 27"/>
              <p:cNvSpPr/>
              <p:nvPr/>
            </p:nvSpPr>
            <p:spPr>
              <a:xfrm>
                <a:off x="714348" y="5143512"/>
                <a:ext cx="500066" cy="357190"/>
              </a:xfrm>
              <a:prstGeom prst="trapezoid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sp>
            <p:nvSpPr>
              <p:cNvPr id="29" name="PoljeZBesedilom 28"/>
              <p:cNvSpPr txBox="1"/>
              <p:nvPr/>
            </p:nvSpPr>
            <p:spPr>
              <a:xfrm>
                <a:off x="785786" y="5072074"/>
                <a:ext cx="35939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l-SI" sz="2800" dirty="0" smtClean="0">
                    <a:solidFill>
                      <a:srgbClr val="FF0000"/>
                    </a:solidFill>
                  </a:rPr>
                  <a:t>T</a:t>
                </a:r>
                <a:endParaRPr lang="sl-SI" sz="28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1643042" y="1428736"/>
            <a:ext cx="1285884" cy="1214446"/>
            <a:chOff x="1643042" y="1428736"/>
            <a:chExt cx="1285884" cy="1214446"/>
          </a:xfrm>
        </p:grpSpPr>
        <p:cxnSp>
          <p:nvCxnSpPr>
            <p:cNvPr id="48" name="Raven konektor 47"/>
            <p:cNvCxnSpPr/>
            <p:nvPr/>
          </p:nvCxnSpPr>
          <p:spPr>
            <a:xfrm flipV="1">
              <a:off x="1643042" y="1428736"/>
              <a:ext cx="642942" cy="142876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aven puščični konektor 50"/>
            <p:cNvCxnSpPr/>
            <p:nvPr/>
          </p:nvCxnSpPr>
          <p:spPr>
            <a:xfrm rot="16200000" flipH="1">
              <a:off x="2000232" y="1714488"/>
              <a:ext cx="1214446" cy="642942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Raven puščični konektor 53"/>
          <p:cNvCxnSpPr/>
          <p:nvPr/>
        </p:nvCxnSpPr>
        <p:spPr>
          <a:xfrm rot="10800000" flipV="1">
            <a:off x="2000232" y="2714620"/>
            <a:ext cx="428628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aven puščični konektor 57"/>
          <p:cNvCxnSpPr/>
          <p:nvPr/>
        </p:nvCxnSpPr>
        <p:spPr>
          <a:xfrm flipV="1">
            <a:off x="2143108" y="2928934"/>
            <a:ext cx="428628" cy="3571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aven puščični konektor 58"/>
          <p:cNvCxnSpPr/>
          <p:nvPr/>
        </p:nvCxnSpPr>
        <p:spPr>
          <a:xfrm flipV="1">
            <a:off x="3929058" y="5500702"/>
            <a:ext cx="428628" cy="3571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aven puščični konektor 59"/>
          <p:cNvCxnSpPr/>
          <p:nvPr/>
        </p:nvCxnSpPr>
        <p:spPr>
          <a:xfrm rot="10800000" flipV="1">
            <a:off x="3000364" y="3500438"/>
            <a:ext cx="490542" cy="3667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Raven puščični konektor 61"/>
          <p:cNvCxnSpPr/>
          <p:nvPr/>
        </p:nvCxnSpPr>
        <p:spPr>
          <a:xfrm rot="10800000" flipV="1">
            <a:off x="5143504" y="4214818"/>
            <a:ext cx="490542" cy="3667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aven puščični konektor 62"/>
          <p:cNvCxnSpPr/>
          <p:nvPr/>
        </p:nvCxnSpPr>
        <p:spPr>
          <a:xfrm rot="10800000" flipV="1">
            <a:off x="3786182" y="5286388"/>
            <a:ext cx="428628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aven puščični konektor 63"/>
          <p:cNvCxnSpPr/>
          <p:nvPr/>
        </p:nvCxnSpPr>
        <p:spPr>
          <a:xfrm flipV="1">
            <a:off x="3143240" y="3714752"/>
            <a:ext cx="428628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aven puščični konektor 66"/>
          <p:cNvCxnSpPr/>
          <p:nvPr/>
        </p:nvCxnSpPr>
        <p:spPr>
          <a:xfrm flipV="1">
            <a:off x="5429256" y="4357694"/>
            <a:ext cx="428628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Skupina 45"/>
          <p:cNvGrpSpPr/>
          <p:nvPr/>
        </p:nvGrpSpPr>
        <p:grpSpPr>
          <a:xfrm>
            <a:off x="1000100" y="1428736"/>
            <a:ext cx="414334" cy="414334"/>
            <a:chOff x="1428728" y="1285860"/>
            <a:chExt cx="414334" cy="414334"/>
          </a:xfrm>
        </p:grpSpPr>
        <p:sp>
          <p:nvSpPr>
            <p:cNvPr id="15" name="Elipsa 14"/>
            <p:cNvSpPr/>
            <p:nvPr/>
          </p:nvSpPr>
          <p:spPr>
            <a:xfrm>
              <a:off x="1428728" y="1285860"/>
              <a:ext cx="414334" cy="41433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16" name="Raven konektor 15"/>
            <p:cNvCxnSpPr>
              <a:endCxn id="15" idx="1"/>
            </p:cNvCxnSpPr>
            <p:nvPr/>
          </p:nvCxnSpPr>
          <p:spPr>
            <a:xfrm rot="10800000">
              <a:off x="1489407" y="1346538"/>
              <a:ext cx="326605" cy="7941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aven konektor 16"/>
            <p:cNvCxnSpPr>
              <a:endCxn id="15" idx="3"/>
            </p:cNvCxnSpPr>
            <p:nvPr/>
          </p:nvCxnSpPr>
          <p:spPr>
            <a:xfrm rot="10800000" flipV="1">
              <a:off x="1489406" y="1525066"/>
              <a:ext cx="333000" cy="11445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Skupina 24"/>
          <p:cNvGrpSpPr/>
          <p:nvPr/>
        </p:nvGrpSpPr>
        <p:grpSpPr>
          <a:xfrm>
            <a:off x="1000100" y="3000372"/>
            <a:ext cx="951848" cy="523220"/>
            <a:chOff x="428596" y="1500174"/>
            <a:chExt cx="951848" cy="523220"/>
          </a:xfrm>
        </p:grpSpPr>
        <p:grpSp>
          <p:nvGrpSpPr>
            <p:cNvPr id="55" name="Skupina 49"/>
            <p:cNvGrpSpPr/>
            <p:nvPr/>
          </p:nvGrpSpPr>
          <p:grpSpPr>
            <a:xfrm>
              <a:off x="428596" y="1500174"/>
              <a:ext cx="414334" cy="523220"/>
              <a:chOff x="7858148" y="4286256"/>
              <a:chExt cx="414334" cy="523220"/>
            </a:xfrm>
          </p:grpSpPr>
          <p:sp>
            <p:nvSpPr>
              <p:cNvPr id="65" name="Elipsa 29"/>
              <p:cNvSpPr/>
              <p:nvPr/>
            </p:nvSpPr>
            <p:spPr>
              <a:xfrm>
                <a:off x="7858148" y="4357694"/>
                <a:ext cx="414334" cy="41433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sp>
            <p:nvSpPr>
              <p:cNvPr id="66" name="PoljeZBesedilom 30"/>
              <p:cNvSpPr txBox="1"/>
              <p:nvPr/>
            </p:nvSpPr>
            <p:spPr>
              <a:xfrm>
                <a:off x="7858148" y="4286256"/>
                <a:ext cx="4106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l-SI" sz="2800" dirty="0" smtClean="0">
                    <a:solidFill>
                      <a:srgbClr val="FF0000"/>
                    </a:solidFill>
                  </a:rPr>
                  <a:t>G</a:t>
                </a:r>
                <a:endParaRPr lang="sl-SI" sz="28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56" name="Skupina 51"/>
            <p:cNvGrpSpPr/>
            <p:nvPr/>
          </p:nvGrpSpPr>
          <p:grpSpPr>
            <a:xfrm rot="16200000">
              <a:off x="868801" y="1488597"/>
              <a:ext cx="500066" cy="523220"/>
              <a:chOff x="714348" y="5072074"/>
              <a:chExt cx="500066" cy="523220"/>
            </a:xfrm>
          </p:grpSpPr>
          <p:sp>
            <p:nvSpPr>
              <p:cNvPr id="57" name="Trapezoid 56"/>
              <p:cNvSpPr/>
              <p:nvPr/>
            </p:nvSpPr>
            <p:spPr>
              <a:xfrm>
                <a:off x="714348" y="5143512"/>
                <a:ext cx="500066" cy="357190"/>
              </a:xfrm>
              <a:prstGeom prst="trapezoid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sp>
            <p:nvSpPr>
              <p:cNvPr id="61" name="PoljeZBesedilom 28"/>
              <p:cNvSpPr txBox="1"/>
              <p:nvPr/>
            </p:nvSpPr>
            <p:spPr>
              <a:xfrm>
                <a:off x="785786" y="5072074"/>
                <a:ext cx="35939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l-SI" sz="2800" dirty="0" smtClean="0">
                    <a:solidFill>
                      <a:srgbClr val="FF0000"/>
                    </a:solidFill>
                  </a:rPr>
                  <a:t>T</a:t>
                </a:r>
                <a:endParaRPr lang="sl-SI" sz="28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32" name="Skupina 31"/>
          <p:cNvGrpSpPr/>
          <p:nvPr/>
        </p:nvGrpSpPr>
        <p:grpSpPr>
          <a:xfrm>
            <a:off x="5286380" y="3571876"/>
            <a:ext cx="951848" cy="523220"/>
            <a:chOff x="428596" y="1500174"/>
            <a:chExt cx="951848" cy="523220"/>
          </a:xfrm>
        </p:grpSpPr>
        <p:grpSp>
          <p:nvGrpSpPr>
            <p:cNvPr id="33" name="Skupina 49"/>
            <p:cNvGrpSpPr/>
            <p:nvPr/>
          </p:nvGrpSpPr>
          <p:grpSpPr>
            <a:xfrm>
              <a:off x="428596" y="1500174"/>
              <a:ext cx="414334" cy="523220"/>
              <a:chOff x="7858148" y="4286256"/>
              <a:chExt cx="414334" cy="523220"/>
            </a:xfrm>
          </p:grpSpPr>
          <p:sp>
            <p:nvSpPr>
              <p:cNvPr id="37" name="Elipsa 36"/>
              <p:cNvSpPr/>
              <p:nvPr/>
            </p:nvSpPr>
            <p:spPr>
              <a:xfrm>
                <a:off x="7858148" y="4357694"/>
                <a:ext cx="414334" cy="41433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sp>
            <p:nvSpPr>
              <p:cNvPr id="38" name="PoljeZBesedilom 37"/>
              <p:cNvSpPr txBox="1"/>
              <p:nvPr/>
            </p:nvSpPr>
            <p:spPr>
              <a:xfrm>
                <a:off x="7858148" y="4286256"/>
                <a:ext cx="4106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l-SI" sz="2800" dirty="0" smtClean="0">
                    <a:solidFill>
                      <a:srgbClr val="FF0000"/>
                    </a:solidFill>
                  </a:rPr>
                  <a:t>G</a:t>
                </a:r>
                <a:endParaRPr lang="sl-SI" sz="28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4" name="Skupina 51"/>
            <p:cNvGrpSpPr/>
            <p:nvPr/>
          </p:nvGrpSpPr>
          <p:grpSpPr>
            <a:xfrm rot="16200000">
              <a:off x="868801" y="1488597"/>
              <a:ext cx="500066" cy="523220"/>
              <a:chOff x="714348" y="5072074"/>
              <a:chExt cx="500066" cy="523220"/>
            </a:xfrm>
          </p:grpSpPr>
          <p:sp>
            <p:nvSpPr>
              <p:cNvPr id="35" name="Trapezoid 34"/>
              <p:cNvSpPr/>
              <p:nvPr/>
            </p:nvSpPr>
            <p:spPr>
              <a:xfrm>
                <a:off x="714348" y="5143512"/>
                <a:ext cx="500066" cy="357190"/>
              </a:xfrm>
              <a:prstGeom prst="trapezoid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sp>
            <p:nvSpPr>
              <p:cNvPr id="36" name="PoljeZBesedilom 35"/>
              <p:cNvSpPr txBox="1"/>
              <p:nvPr/>
            </p:nvSpPr>
            <p:spPr>
              <a:xfrm>
                <a:off x="785786" y="5072074"/>
                <a:ext cx="35939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l-SI" sz="2800" dirty="0" smtClean="0">
                    <a:solidFill>
                      <a:srgbClr val="FF0000"/>
                    </a:solidFill>
                  </a:rPr>
                  <a:t>T</a:t>
                </a:r>
                <a:endParaRPr lang="sl-SI" sz="2800" dirty="0">
                  <a:solidFill>
                    <a:srgbClr val="FF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Skupina 29"/>
          <p:cNvGrpSpPr/>
          <p:nvPr/>
        </p:nvGrpSpPr>
        <p:grpSpPr>
          <a:xfrm>
            <a:off x="357158" y="428604"/>
            <a:ext cx="8435088" cy="6114380"/>
            <a:chOff x="357158" y="428604"/>
            <a:chExt cx="8435088" cy="6114380"/>
          </a:xfrm>
        </p:grpSpPr>
        <p:pic>
          <p:nvPicPr>
            <p:cNvPr id="6" name="Slika 5" descr="mesto-Model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7158" y="1142984"/>
              <a:ext cx="6729046" cy="5400000"/>
            </a:xfrm>
            <a:prstGeom prst="rect">
              <a:avLst/>
            </a:prstGeom>
            <a:ln>
              <a:solidFill>
                <a:schemeClr val="tx1"/>
              </a:solidFill>
              <a:prstDash val="solid"/>
            </a:ln>
          </p:spPr>
        </p:pic>
        <p:pic>
          <p:nvPicPr>
            <p:cNvPr id="5" name="Slika 4" descr="model3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86314" y="428604"/>
              <a:ext cx="3997456" cy="1620000"/>
            </a:xfrm>
            <a:prstGeom prst="rect">
              <a:avLst/>
            </a:prstGeom>
            <a:ln>
              <a:solidFill>
                <a:schemeClr val="tx1"/>
              </a:solidFill>
              <a:prstDash val="solid"/>
            </a:ln>
          </p:spPr>
        </p:pic>
        <p:pic>
          <p:nvPicPr>
            <p:cNvPr id="29" name="Slika 28" descr="bioplinarna-Model3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15074" y="2500306"/>
              <a:ext cx="2577172" cy="2509200"/>
            </a:xfrm>
            <a:prstGeom prst="rect">
              <a:avLst/>
            </a:prstGeom>
            <a:ln>
              <a:solidFill>
                <a:schemeClr val="tx1"/>
              </a:solidFill>
              <a:prstDash val="solid"/>
            </a:ln>
          </p:spPr>
        </p:pic>
      </p:grpSp>
      <p:sp>
        <p:nvSpPr>
          <p:cNvPr id="4" name="PoljeZBesedilom 3"/>
          <p:cNvSpPr txBox="1"/>
          <p:nvPr/>
        </p:nvSpPr>
        <p:spPr>
          <a:xfrm>
            <a:off x="571472" y="428604"/>
            <a:ext cx="1406154" cy="5209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sz="2400" dirty="0" smtClean="0">
                <a:latin typeface="Berlin Sans FB" pitchFamily="34" charset="0"/>
                <a:cs typeface="Times New Roman" pitchFamily="18" charset="0"/>
              </a:rPr>
              <a:t>MODEL 3</a:t>
            </a:r>
          </a:p>
        </p:txBody>
      </p:sp>
      <p:grpSp>
        <p:nvGrpSpPr>
          <p:cNvPr id="15" name="Skupina 24"/>
          <p:cNvGrpSpPr/>
          <p:nvPr/>
        </p:nvGrpSpPr>
        <p:grpSpPr>
          <a:xfrm>
            <a:off x="428596" y="2000240"/>
            <a:ext cx="951848" cy="523220"/>
            <a:chOff x="428596" y="1500174"/>
            <a:chExt cx="951848" cy="523220"/>
          </a:xfrm>
        </p:grpSpPr>
        <p:grpSp>
          <p:nvGrpSpPr>
            <p:cNvPr id="16" name="Skupina 49"/>
            <p:cNvGrpSpPr/>
            <p:nvPr/>
          </p:nvGrpSpPr>
          <p:grpSpPr>
            <a:xfrm>
              <a:off x="428596" y="1500174"/>
              <a:ext cx="414334" cy="523220"/>
              <a:chOff x="7858148" y="4286256"/>
              <a:chExt cx="414334" cy="523220"/>
            </a:xfrm>
          </p:grpSpPr>
          <p:sp>
            <p:nvSpPr>
              <p:cNvPr id="20" name="Elipsa 29"/>
              <p:cNvSpPr/>
              <p:nvPr/>
            </p:nvSpPr>
            <p:spPr>
              <a:xfrm>
                <a:off x="7858148" y="4357694"/>
                <a:ext cx="414334" cy="41433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sp>
            <p:nvSpPr>
              <p:cNvPr id="21" name="PoljeZBesedilom 30"/>
              <p:cNvSpPr txBox="1"/>
              <p:nvPr/>
            </p:nvSpPr>
            <p:spPr>
              <a:xfrm>
                <a:off x="7858148" y="4286256"/>
                <a:ext cx="4106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l-SI" sz="2800" dirty="0" smtClean="0">
                    <a:solidFill>
                      <a:srgbClr val="FF0000"/>
                    </a:solidFill>
                  </a:rPr>
                  <a:t>G</a:t>
                </a:r>
                <a:endParaRPr lang="sl-SI" sz="28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7" name="Skupina 51"/>
            <p:cNvGrpSpPr/>
            <p:nvPr/>
          </p:nvGrpSpPr>
          <p:grpSpPr>
            <a:xfrm rot="16200000">
              <a:off x="868801" y="1488597"/>
              <a:ext cx="500066" cy="523220"/>
              <a:chOff x="714348" y="5072074"/>
              <a:chExt cx="500066" cy="523220"/>
            </a:xfrm>
          </p:grpSpPr>
          <p:sp>
            <p:nvSpPr>
              <p:cNvPr id="18" name="Trapezoid 17"/>
              <p:cNvSpPr/>
              <p:nvPr/>
            </p:nvSpPr>
            <p:spPr>
              <a:xfrm>
                <a:off x="714348" y="5143512"/>
                <a:ext cx="500066" cy="357190"/>
              </a:xfrm>
              <a:prstGeom prst="trapezoid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l-SI"/>
              </a:p>
            </p:txBody>
          </p:sp>
          <p:sp>
            <p:nvSpPr>
              <p:cNvPr id="19" name="PoljeZBesedilom 28"/>
              <p:cNvSpPr txBox="1"/>
              <p:nvPr/>
            </p:nvSpPr>
            <p:spPr>
              <a:xfrm>
                <a:off x="785786" y="5072074"/>
                <a:ext cx="35939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l-SI" sz="2800" dirty="0" smtClean="0">
                    <a:solidFill>
                      <a:srgbClr val="FF0000"/>
                    </a:solidFill>
                  </a:rPr>
                  <a:t>T</a:t>
                </a:r>
                <a:endParaRPr lang="sl-SI" sz="28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1643042" y="1428736"/>
            <a:ext cx="1285884" cy="1214446"/>
            <a:chOff x="1643042" y="1428736"/>
            <a:chExt cx="1285884" cy="1214446"/>
          </a:xfrm>
        </p:grpSpPr>
        <p:cxnSp>
          <p:nvCxnSpPr>
            <p:cNvPr id="23" name="Raven konektor 47"/>
            <p:cNvCxnSpPr/>
            <p:nvPr/>
          </p:nvCxnSpPr>
          <p:spPr>
            <a:xfrm flipV="1">
              <a:off x="1643042" y="1428736"/>
              <a:ext cx="642942" cy="142876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aven puščični konektor 50"/>
            <p:cNvCxnSpPr/>
            <p:nvPr/>
          </p:nvCxnSpPr>
          <p:spPr>
            <a:xfrm rot="16200000" flipH="1">
              <a:off x="2000232" y="1714488"/>
              <a:ext cx="1214446" cy="642942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Skupina 45"/>
          <p:cNvGrpSpPr/>
          <p:nvPr/>
        </p:nvGrpSpPr>
        <p:grpSpPr>
          <a:xfrm>
            <a:off x="1000100" y="1428736"/>
            <a:ext cx="414334" cy="414334"/>
            <a:chOff x="1428728" y="1285860"/>
            <a:chExt cx="414334" cy="414334"/>
          </a:xfrm>
        </p:grpSpPr>
        <p:sp>
          <p:nvSpPr>
            <p:cNvPr id="26" name="Elipsa 14"/>
            <p:cNvSpPr/>
            <p:nvPr/>
          </p:nvSpPr>
          <p:spPr>
            <a:xfrm>
              <a:off x="1428728" y="1285860"/>
              <a:ext cx="414334" cy="41433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7" name="Raven konektor 15"/>
            <p:cNvCxnSpPr>
              <a:endCxn id="26" idx="1"/>
            </p:cNvCxnSpPr>
            <p:nvPr/>
          </p:nvCxnSpPr>
          <p:spPr>
            <a:xfrm rot="10800000">
              <a:off x="1489407" y="1346538"/>
              <a:ext cx="326605" cy="7941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Raven konektor 16"/>
            <p:cNvCxnSpPr>
              <a:endCxn id="26" idx="3"/>
            </p:cNvCxnSpPr>
            <p:nvPr/>
          </p:nvCxnSpPr>
          <p:spPr>
            <a:xfrm rot="10800000" flipV="1">
              <a:off x="1489406" y="1525066"/>
              <a:ext cx="333000" cy="11445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71472" y="428604"/>
            <a:ext cx="3129383" cy="572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sl-SI" sz="2400" dirty="0" smtClean="0">
                <a:latin typeface="Berlin Sans FB" pitchFamily="34" charset="0"/>
                <a:cs typeface="Times New Roman" pitchFamily="18" charset="0"/>
              </a:rPr>
              <a:t>INVESTICIJSKI STROŠKI</a:t>
            </a:r>
          </a:p>
        </p:txBody>
      </p:sp>
      <p:graphicFrame>
        <p:nvGraphicFramePr>
          <p:cNvPr id="6" name="Grafikon 5"/>
          <p:cNvGraphicFramePr>
            <a:graphicFrameLocks noChangeAspect="1"/>
          </p:cNvGraphicFramePr>
          <p:nvPr/>
        </p:nvGraphicFramePr>
        <p:xfrm>
          <a:off x="1571604" y="2000240"/>
          <a:ext cx="607367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</TotalTime>
  <Words>227</Words>
  <Application>Microsoft Office PowerPoint</Application>
  <PresentationFormat>Diaprojekcija na zaslonu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12</vt:i4>
      </vt:variant>
    </vt:vector>
  </HeadingPairs>
  <TitlesOfParts>
    <vt:vector size="13" baseType="lpstr">
      <vt:lpstr>Office Theme</vt:lpstr>
      <vt:lpstr>Diapozitiv 1</vt:lpstr>
      <vt:lpstr>Diapozitiv 2</vt:lpstr>
      <vt:lpstr>Diapozitiv 3</vt:lpstr>
      <vt:lpstr>Diapozitiv 4</vt:lpstr>
      <vt:lpstr>Diapozitiv 5</vt:lpstr>
      <vt:lpstr>Diapozitiv 6</vt:lpstr>
      <vt:lpstr>Diapozitiv 7</vt:lpstr>
      <vt:lpstr>Diapozitiv 8</vt:lpstr>
      <vt:lpstr>Diapozitiv 9</vt:lpstr>
      <vt:lpstr>Diapozitiv 10</vt:lpstr>
      <vt:lpstr>Diapozitiv 11</vt:lpstr>
      <vt:lpstr>Diapozitiv 12</vt:lpstr>
    </vt:vector>
  </TitlesOfParts>
  <Company>Savaprojekt d.d. Krško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Andrej Pirc</dc:creator>
  <cp:lastModifiedBy>Andrej Pirc</cp:lastModifiedBy>
  <cp:revision>74</cp:revision>
  <dcterms:created xsi:type="dcterms:W3CDTF">2010-04-28T14:40:28Z</dcterms:created>
  <dcterms:modified xsi:type="dcterms:W3CDTF">2010-05-03T18:32:23Z</dcterms:modified>
</cp:coreProperties>
</file>