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67" r:id="rId9"/>
    <p:sldId id="268" r:id="rId10"/>
    <p:sldId id="270" r:id="rId11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DC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46" autoAdjust="0"/>
  </p:normalViewPr>
  <p:slideViewPr>
    <p:cSldViewPr>
      <p:cViewPr>
        <p:scale>
          <a:sx n="100" d="100"/>
          <a:sy n="100" d="100"/>
        </p:scale>
        <p:origin x="-690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0B7BE-644C-4A79-95C8-B2C1C72732CB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EB46E-160D-446F-8790-C11386EB308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37093"/>
            <a:ext cx="8372724" cy="2888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45024"/>
            <a:ext cx="7120178" cy="24560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79512" y="1052736"/>
            <a:ext cx="8784976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sl-SI" sz="3600" b="1" dirty="0" smtClean="0">
                <a:solidFill>
                  <a:srgbClr val="FF0000"/>
                </a:solidFill>
              </a:rPr>
              <a:t>Razprava se n</a:t>
            </a:r>
            <a:r>
              <a:rPr kumimoji="0" lang="sl-SI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adaljuje</a:t>
            </a:r>
            <a:r>
              <a:rPr kumimoji="0" lang="sl-SI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 reki Dravi / </a:t>
            </a:r>
            <a:br>
              <a:rPr kumimoji="0" lang="sl-SI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sl-SI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sl-SI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sl-SI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discussion</a:t>
            </a:r>
            <a:r>
              <a:rPr lang="sl-SI" sz="3600" b="1" dirty="0" smtClean="0">
                <a:solidFill>
                  <a:srgbClr val="FF0000"/>
                </a:solidFill>
              </a:rPr>
              <a:t> </a:t>
            </a:r>
            <a:r>
              <a:rPr lang="sl-SI" sz="3600" b="1" dirty="0" err="1" smtClean="0">
                <a:solidFill>
                  <a:srgbClr val="FF0000"/>
                </a:solidFill>
              </a:rPr>
              <a:t>continues</a:t>
            </a:r>
            <a:r>
              <a:rPr lang="sl-SI" sz="3600" b="1" dirty="0" smtClean="0">
                <a:solidFill>
                  <a:srgbClr val="FF0000"/>
                </a:solidFill>
              </a:rPr>
              <a:t> </a:t>
            </a:r>
            <a:r>
              <a:rPr kumimoji="0" lang="sl-SI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</a:t>
            </a:r>
            <a:r>
              <a:rPr kumimoji="0" lang="sl-SI" sz="3600" b="1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sl-SI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sl-SI" sz="3600" b="1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river</a:t>
            </a:r>
            <a:r>
              <a:rPr kumimoji="0" lang="sl-SI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Drava </a:t>
            </a:r>
            <a:br>
              <a:rPr kumimoji="0" lang="sl-SI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sl-SI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</a:t>
            </a:r>
            <a:endParaRPr kumimoji="0" lang="sl-SI" sz="36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8784976" cy="5328592"/>
          </a:xfrm>
        </p:spPr>
        <p:txBody>
          <a:bodyPr>
            <a:noAutofit/>
          </a:bodyPr>
          <a:lstStyle/>
          <a:p>
            <a:r>
              <a:rPr lang="sl-SI" sz="1600" dirty="0" smtClean="0">
                <a:solidFill>
                  <a:schemeClr val="tx1"/>
                </a:solidFill>
              </a:rPr>
              <a:t>INTEGRACIJA PAMETNIH ZGRADB, OMREŽIJ IN MEST - ENERGIJA KOT ČLEN, KI POVEZUJE / 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INTEGRATION OF SMART BUILDINGS, GRIDS AND CITIES - ENERGY AS CONNECTING POINT </a:t>
            </a:r>
          </a:p>
          <a:p>
            <a:r>
              <a:rPr lang="sl-SI" sz="1600" b="1" dirty="0" smtClean="0">
                <a:solidFill>
                  <a:schemeClr val="tx1"/>
                </a:solidFill>
              </a:rPr>
              <a:t>Uvodna predavanja / </a:t>
            </a:r>
            <a:r>
              <a:rPr lang="sl-SI" sz="1600" b="1" dirty="0" err="1" smtClean="0">
                <a:solidFill>
                  <a:schemeClr val="tx1"/>
                </a:solidFill>
              </a:rPr>
              <a:t>Leading</a:t>
            </a:r>
            <a:r>
              <a:rPr lang="sl-SI" sz="1600" b="1" dirty="0" smtClean="0">
                <a:solidFill>
                  <a:schemeClr val="tx1"/>
                </a:solidFill>
              </a:rPr>
              <a:t> </a:t>
            </a:r>
            <a:r>
              <a:rPr lang="sl-SI" sz="1600" b="1" dirty="0" err="1" smtClean="0">
                <a:solidFill>
                  <a:schemeClr val="tx1"/>
                </a:solidFill>
              </a:rPr>
              <a:t>lectures</a:t>
            </a:r>
            <a:endParaRPr lang="sl-SI" sz="1600" b="1" dirty="0" smtClean="0">
              <a:solidFill>
                <a:schemeClr val="tx1"/>
              </a:solidFill>
            </a:endParaRPr>
          </a:p>
          <a:p>
            <a:r>
              <a:rPr lang="sl-SI" sz="1400" dirty="0" smtClean="0">
                <a:solidFill>
                  <a:schemeClr val="tx1"/>
                </a:solidFill>
              </a:rPr>
              <a:t>Moderator / Chairman: Tine MARČIČ, TECES, Maribor</a:t>
            </a: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1600" dirty="0" smtClean="0">
                <a:solidFill>
                  <a:schemeClr val="tx1"/>
                </a:solidFill>
              </a:rPr>
              <a:t>»STROKOVNI IZZIVI ZA IZHODIŠČA ENERGETSKEGA KONCEPTA SLOVENIJE« / </a:t>
            </a:r>
            <a:br>
              <a:rPr lang="sl-SI" sz="1600" dirty="0" smtClean="0">
                <a:solidFill>
                  <a:schemeClr val="tx1"/>
                </a:solidFill>
              </a:rPr>
            </a:br>
            <a:r>
              <a:rPr lang="sl-SI" sz="1600" dirty="0" smtClean="0">
                <a:solidFill>
                  <a:schemeClr val="tx1"/>
                </a:solidFill>
              </a:rPr>
              <a:t>»TECHNICAL CHALLENGES FOR SLOVENIAN ENERGY CONCEPT STARTING POINTS«</a:t>
            </a:r>
          </a:p>
          <a:p>
            <a:r>
              <a:rPr lang="sl-SI" sz="1400" b="1" dirty="0" smtClean="0">
                <a:solidFill>
                  <a:schemeClr val="tx1"/>
                </a:solidFill>
              </a:rPr>
              <a:t>Milena ČERNILOGAR RADEŽ, Direktorat za energijo / </a:t>
            </a:r>
            <a:r>
              <a:rPr lang="sl-SI" sz="1400" b="1" dirty="0" err="1" smtClean="0">
                <a:solidFill>
                  <a:schemeClr val="tx1"/>
                </a:solidFill>
              </a:rPr>
              <a:t>Energy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Directorate</a:t>
            </a:r>
            <a:r>
              <a:rPr lang="sl-SI" sz="1400" b="1" dirty="0" smtClean="0">
                <a:solidFill>
                  <a:schemeClr val="tx1"/>
                </a:solidFill>
              </a:rPr>
              <a:t>, Ljubljana</a:t>
            </a: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1600" dirty="0" smtClean="0">
                <a:solidFill>
                  <a:schemeClr val="tx1"/>
                </a:solidFill>
              </a:rPr>
              <a:t>»TRAJNOSTNI PRINCIP UREJANJA PROSTORA« / »PRINCIPLE OF SUSTAINABLE SPATIAL PLANNING« </a:t>
            </a:r>
          </a:p>
          <a:p>
            <a:r>
              <a:rPr lang="sl-SI" sz="1400" b="1" dirty="0" smtClean="0">
                <a:solidFill>
                  <a:schemeClr val="tx1"/>
                </a:solidFill>
              </a:rPr>
              <a:t>Andrej ŠMID, Fakulteta za gradbeništvo / </a:t>
            </a:r>
            <a:r>
              <a:rPr lang="sl-SI" sz="1400" b="1" dirty="0" err="1" smtClean="0">
                <a:solidFill>
                  <a:schemeClr val="tx1"/>
                </a:solidFill>
              </a:rPr>
              <a:t>Faculty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of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Civil</a:t>
            </a:r>
            <a:r>
              <a:rPr lang="sl-SI" sz="1400" b="1" dirty="0" smtClean="0">
                <a:solidFill>
                  <a:schemeClr val="tx1"/>
                </a:solidFill>
              </a:rPr>
              <a:t> Engineering, Maribor </a:t>
            </a: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1600" dirty="0" smtClean="0">
                <a:solidFill>
                  <a:schemeClr val="tx1"/>
                </a:solidFill>
              </a:rPr>
              <a:t>»POVEZAVA PAMETNA OMREŽJA IN PAMETNE ZGRADBE« / </a:t>
            </a:r>
            <a:br>
              <a:rPr lang="sl-SI" sz="1600" dirty="0" smtClean="0">
                <a:solidFill>
                  <a:schemeClr val="tx1"/>
                </a:solidFill>
              </a:rPr>
            </a:br>
            <a:r>
              <a:rPr lang="sl-SI" sz="1600" dirty="0" smtClean="0">
                <a:solidFill>
                  <a:schemeClr val="tx1"/>
                </a:solidFill>
              </a:rPr>
              <a:t>»SMART GRIDS AND SMART BUILDINGS CONNECTION«</a:t>
            </a:r>
          </a:p>
          <a:p>
            <a:r>
              <a:rPr lang="sl-SI" sz="1400" b="1" dirty="0" smtClean="0">
                <a:solidFill>
                  <a:schemeClr val="tx1"/>
                </a:solidFill>
              </a:rPr>
              <a:t>Gorazd ŠTUMBERGER, Fakulteta za elektrotehniko, računalništvo in informatiko / </a:t>
            </a:r>
            <a:br>
              <a:rPr lang="sl-SI" sz="1400" b="1" dirty="0" smtClean="0">
                <a:solidFill>
                  <a:schemeClr val="tx1"/>
                </a:solidFill>
              </a:rPr>
            </a:br>
            <a:r>
              <a:rPr lang="sl-SI" sz="1400" b="1" dirty="0" err="1" smtClean="0">
                <a:solidFill>
                  <a:schemeClr val="tx1"/>
                </a:solidFill>
              </a:rPr>
              <a:t>Faculty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of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Electrical</a:t>
            </a:r>
            <a:r>
              <a:rPr lang="sl-SI" sz="1400" b="1" dirty="0" smtClean="0">
                <a:solidFill>
                  <a:schemeClr val="tx1"/>
                </a:solidFill>
              </a:rPr>
              <a:t> Engineering </a:t>
            </a:r>
            <a:r>
              <a:rPr lang="sl-SI" sz="1400" b="1" dirty="0" err="1" smtClean="0">
                <a:solidFill>
                  <a:schemeClr val="tx1"/>
                </a:solidFill>
              </a:rPr>
              <a:t>and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Computer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Science</a:t>
            </a:r>
            <a:r>
              <a:rPr lang="sl-SI" sz="1400" b="1" dirty="0" smtClean="0">
                <a:solidFill>
                  <a:schemeClr val="tx1"/>
                </a:solidFill>
              </a:rPr>
              <a:t>, Maribor</a:t>
            </a: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1600" dirty="0" smtClean="0">
                <a:solidFill>
                  <a:schemeClr val="tx1"/>
                </a:solidFill>
              </a:rPr>
              <a:t>»ALI SO PAMETNA OMREŽJA OBSOJENA NA NEUSPEH?«  / »ARE SMART GRIDS DOOMED TO FAIL?« </a:t>
            </a:r>
          </a:p>
          <a:p>
            <a:r>
              <a:rPr lang="sl-SI" sz="1400" b="1" dirty="0" smtClean="0">
                <a:solidFill>
                  <a:schemeClr val="tx1"/>
                </a:solidFill>
              </a:rPr>
              <a:t>Tomaž VIDONJA, </a:t>
            </a:r>
            <a:r>
              <a:rPr lang="sl-SI" sz="1400" b="1" dirty="0" err="1" smtClean="0">
                <a:solidFill>
                  <a:schemeClr val="tx1"/>
                </a:solidFill>
              </a:rPr>
              <a:t>Kompetenčni</a:t>
            </a:r>
            <a:r>
              <a:rPr lang="sl-SI" sz="1400" b="1" dirty="0" smtClean="0">
                <a:solidFill>
                  <a:schemeClr val="tx1"/>
                </a:solidFill>
              </a:rPr>
              <a:t> center </a:t>
            </a:r>
            <a:r>
              <a:rPr lang="sl-SI" sz="1400" b="1" dirty="0" err="1" smtClean="0">
                <a:solidFill>
                  <a:schemeClr val="tx1"/>
                </a:solidFill>
              </a:rPr>
              <a:t>OpComm</a:t>
            </a:r>
            <a:r>
              <a:rPr lang="sl-SI" sz="1400" b="1" dirty="0" smtClean="0">
                <a:solidFill>
                  <a:schemeClr val="tx1"/>
                </a:solidFill>
              </a:rPr>
              <a:t> / </a:t>
            </a:r>
            <a:r>
              <a:rPr lang="sl-SI" sz="1400" b="1" dirty="0" err="1" smtClean="0">
                <a:solidFill>
                  <a:schemeClr val="tx1"/>
                </a:solidFill>
              </a:rPr>
              <a:t>Competence</a:t>
            </a:r>
            <a:r>
              <a:rPr lang="sl-SI" sz="1400" b="1" dirty="0" smtClean="0">
                <a:solidFill>
                  <a:schemeClr val="tx1"/>
                </a:solidFill>
              </a:rPr>
              <a:t> Centre </a:t>
            </a:r>
            <a:r>
              <a:rPr lang="sl-SI" sz="1400" b="1" dirty="0" err="1" smtClean="0">
                <a:solidFill>
                  <a:schemeClr val="tx1"/>
                </a:solidFill>
              </a:rPr>
              <a:t>OpComm</a:t>
            </a:r>
            <a:r>
              <a:rPr lang="sl-SI" sz="1400" b="1" dirty="0" smtClean="0">
                <a:solidFill>
                  <a:schemeClr val="tx1"/>
                </a:solidFill>
              </a:rPr>
              <a:t>, Ljubljana</a:t>
            </a:r>
          </a:p>
        </p:txBody>
      </p:sp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188640"/>
            <a:ext cx="2664296" cy="919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8784976" cy="5328592"/>
          </a:xfrm>
        </p:spPr>
        <p:txBody>
          <a:bodyPr>
            <a:noAutofit/>
          </a:bodyPr>
          <a:lstStyle/>
          <a:p>
            <a:r>
              <a:rPr lang="sl-SI" sz="1600" dirty="0" smtClean="0">
                <a:solidFill>
                  <a:schemeClr val="tx1"/>
                </a:solidFill>
              </a:rPr>
              <a:t>INTEGRACIJA PAMETNIH ZGRADB, OMREŽIJ IN MEST - ENERGIJA KOT ČLEN, KI POVEZUJE / 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INTEGRATION OF SMART BUILDINGS, GRIDS AND CITIES - ENERGY AS CONNECTING POINT </a:t>
            </a:r>
          </a:p>
          <a:p>
            <a:r>
              <a:rPr lang="sl-SI" sz="1600" b="1" dirty="0" smtClean="0">
                <a:solidFill>
                  <a:schemeClr val="tx1"/>
                </a:solidFill>
              </a:rPr>
              <a:t>Okrogla miza z razpravo / </a:t>
            </a:r>
            <a:r>
              <a:rPr lang="sl-SI" sz="1600" b="1" dirty="0" err="1" smtClean="0">
                <a:solidFill>
                  <a:schemeClr val="tx1"/>
                </a:solidFill>
              </a:rPr>
              <a:t>Round</a:t>
            </a:r>
            <a:r>
              <a:rPr lang="sl-SI" sz="1600" b="1" dirty="0" smtClean="0">
                <a:solidFill>
                  <a:schemeClr val="tx1"/>
                </a:solidFill>
              </a:rPr>
              <a:t> Table </a:t>
            </a:r>
            <a:r>
              <a:rPr lang="sl-SI" sz="1600" b="1" dirty="0" err="1" smtClean="0">
                <a:solidFill>
                  <a:schemeClr val="tx1"/>
                </a:solidFill>
              </a:rPr>
              <a:t>and</a:t>
            </a:r>
            <a:r>
              <a:rPr lang="sl-SI" sz="1600" b="1" dirty="0" smtClean="0">
                <a:solidFill>
                  <a:schemeClr val="tx1"/>
                </a:solidFill>
              </a:rPr>
              <a:t> </a:t>
            </a:r>
            <a:r>
              <a:rPr lang="sl-SI" sz="1600" b="1" dirty="0" err="1" smtClean="0">
                <a:solidFill>
                  <a:schemeClr val="tx1"/>
                </a:solidFill>
              </a:rPr>
              <a:t>Discussion</a:t>
            </a:r>
            <a:endParaRPr lang="sl-SI" sz="1600" b="1" dirty="0" smtClean="0">
              <a:solidFill>
                <a:schemeClr val="tx1"/>
              </a:solidFill>
            </a:endParaRPr>
          </a:p>
          <a:p>
            <a:r>
              <a:rPr lang="sl-SI" sz="1400" dirty="0" smtClean="0">
                <a:solidFill>
                  <a:schemeClr val="tx1"/>
                </a:solidFill>
              </a:rPr>
              <a:t>Povezovalec / Moderator: Tine MARČIČ, TECES, Maribor</a:t>
            </a: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1400" b="1" dirty="0" smtClean="0">
                <a:solidFill>
                  <a:schemeClr val="tx1"/>
                </a:solidFill>
              </a:rPr>
              <a:t>Milena ČERNILOGAR RADEŽ, Direktorat za energijo / </a:t>
            </a:r>
            <a:r>
              <a:rPr lang="sl-SI" sz="1400" b="1" dirty="0" err="1" smtClean="0">
                <a:solidFill>
                  <a:schemeClr val="tx1"/>
                </a:solidFill>
              </a:rPr>
              <a:t>Energy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Directorate</a:t>
            </a:r>
            <a:r>
              <a:rPr lang="sl-SI" sz="1400" b="1" dirty="0" smtClean="0">
                <a:solidFill>
                  <a:schemeClr val="tx1"/>
                </a:solidFill>
              </a:rPr>
              <a:t>, Ljubljana</a:t>
            </a: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1400" b="1" dirty="0" smtClean="0">
                <a:solidFill>
                  <a:schemeClr val="tx1"/>
                </a:solidFill>
              </a:rPr>
              <a:t>Andrej ŠMID, Fakulteta za gradbeništvo / </a:t>
            </a:r>
            <a:r>
              <a:rPr lang="sl-SI" sz="1400" b="1" dirty="0" err="1" smtClean="0">
                <a:solidFill>
                  <a:schemeClr val="tx1"/>
                </a:solidFill>
              </a:rPr>
              <a:t>Faculty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of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Civil</a:t>
            </a:r>
            <a:r>
              <a:rPr lang="sl-SI" sz="1400" b="1" dirty="0" smtClean="0">
                <a:solidFill>
                  <a:schemeClr val="tx1"/>
                </a:solidFill>
              </a:rPr>
              <a:t> Engineering, Maribor </a:t>
            </a: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1400" b="1" dirty="0" smtClean="0">
                <a:solidFill>
                  <a:schemeClr val="tx1"/>
                </a:solidFill>
              </a:rPr>
              <a:t>Gorazd ŠTUMBERGER, Fakulteta za elektrotehniko, računalništvo in informatiko / </a:t>
            </a:r>
            <a:br>
              <a:rPr lang="sl-SI" sz="1400" b="1" dirty="0" smtClean="0">
                <a:solidFill>
                  <a:schemeClr val="tx1"/>
                </a:solidFill>
              </a:rPr>
            </a:br>
            <a:r>
              <a:rPr lang="sl-SI" sz="1400" b="1" dirty="0" err="1" smtClean="0">
                <a:solidFill>
                  <a:schemeClr val="tx1"/>
                </a:solidFill>
              </a:rPr>
              <a:t>Faculty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of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Electrical</a:t>
            </a:r>
            <a:r>
              <a:rPr lang="sl-SI" sz="1400" b="1" dirty="0" smtClean="0">
                <a:solidFill>
                  <a:schemeClr val="tx1"/>
                </a:solidFill>
              </a:rPr>
              <a:t> Engineering </a:t>
            </a:r>
            <a:r>
              <a:rPr lang="sl-SI" sz="1400" b="1" dirty="0" err="1" smtClean="0">
                <a:solidFill>
                  <a:schemeClr val="tx1"/>
                </a:solidFill>
              </a:rPr>
              <a:t>and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Computer</a:t>
            </a:r>
            <a:r>
              <a:rPr lang="sl-SI" sz="1400" b="1" dirty="0" smtClean="0">
                <a:solidFill>
                  <a:schemeClr val="tx1"/>
                </a:solidFill>
              </a:rPr>
              <a:t> </a:t>
            </a:r>
            <a:r>
              <a:rPr lang="sl-SI" sz="1400" b="1" dirty="0" err="1" smtClean="0">
                <a:solidFill>
                  <a:schemeClr val="tx1"/>
                </a:solidFill>
              </a:rPr>
              <a:t>Science</a:t>
            </a:r>
            <a:r>
              <a:rPr lang="sl-SI" sz="1400" b="1" dirty="0" smtClean="0">
                <a:solidFill>
                  <a:schemeClr val="tx1"/>
                </a:solidFill>
              </a:rPr>
              <a:t>, Maribor</a:t>
            </a: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1400" b="1" dirty="0" smtClean="0">
                <a:solidFill>
                  <a:schemeClr val="tx1"/>
                </a:solidFill>
              </a:rPr>
              <a:t>Tomaž VIDONJA, </a:t>
            </a:r>
            <a:r>
              <a:rPr lang="sl-SI" sz="1400" b="1" dirty="0" err="1" smtClean="0">
                <a:solidFill>
                  <a:schemeClr val="tx1"/>
                </a:solidFill>
              </a:rPr>
              <a:t>Kompetenčni</a:t>
            </a:r>
            <a:r>
              <a:rPr lang="sl-SI" sz="1400" b="1" dirty="0" smtClean="0">
                <a:solidFill>
                  <a:schemeClr val="tx1"/>
                </a:solidFill>
              </a:rPr>
              <a:t> center </a:t>
            </a:r>
            <a:r>
              <a:rPr lang="sl-SI" sz="1400" b="1" dirty="0" err="1" smtClean="0">
                <a:solidFill>
                  <a:schemeClr val="tx1"/>
                </a:solidFill>
              </a:rPr>
              <a:t>OpComm</a:t>
            </a:r>
            <a:r>
              <a:rPr lang="sl-SI" sz="1400" b="1" dirty="0" smtClean="0">
                <a:solidFill>
                  <a:schemeClr val="tx1"/>
                </a:solidFill>
              </a:rPr>
              <a:t> / </a:t>
            </a:r>
            <a:r>
              <a:rPr lang="sl-SI" sz="1400" b="1" dirty="0" err="1" smtClean="0">
                <a:solidFill>
                  <a:schemeClr val="tx1"/>
                </a:solidFill>
              </a:rPr>
              <a:t>Competence</a:t>
            </a:r>
            <a:r>
              <a:rPr lang="sl-SI" sz="1400" b="1" dirty="0" smtClean="0">
                <a:solidFill>
                  <a:schemeClr val="tx1"/>
                </a:solidFill>
              </a:rPr>
              <a:t> Centre </a:t>
            </a:r>
            <a:r>
              <a:rPr lang="sl-SI" sz="1400" b="1" dirty="0" err="1" smtClean="0">
                <a:solidFill>
                  <a:schemeClr val="tx1"/>
                </a:solidFill>
              </a:rPr>
              <a:t>OpComm</a:t>
            </a:r>
            <a:r>
              <a:rPr lang="sl-SI" sz="1400" b="1" dirty="0" smtClean="0">
                <a:solidFill>
                  <a:schemeClr val="tx1"/>
                </a:solidFill>
              </a:rPr>
              <a:t>, Ljubljana</a:t>
            </a:r>
          </a:p>
          <a:p>
            <a:endParaRPr lang="sl-SI" sz="1400" b="1" dirty="0" smtClean="0">
              <a:solidFill>
                <a:schemeClr val="tx1"/>
              </a:solidFill>
            </a:endParaRPr>
          </a:p>
          <a:p>
            <a:r>
              <a:rPr lang="sl-SI" sz="1400" b="1" dirty="0" smtClean="0">
                <a:solidFill>
                  <a:schemeClr val="tx1"/>
                </a:solidFill>
              </a:rPr>
              <a:t>Miha LEVSTEK, ETREL, Ljubljana</a:t>
            </a:r>
          </a:p>
          <a:p>
            <a:endParaRPr lang="sl-SI" sz="1400" b="1" dirty="0" smtClean="0">
              <a:solidFill>
                <a:schemeClr val="tx1"/>
              </a:solidFill>
            </a:endParaRPr>
          </a:p>
          <a:p>
            <a:r>
              <a:rPr lang="sl-SI" sz="1400" b="1" dirty="0" smtClean="0">
                <a:solidFill>
                  <a:schemeClr val="tx1"/>
                </a:solidFill>
              </a:rPr>
              <a:t>Filip KOKALJ, Fakulteta za strojništvo / </a:t>
            </a:r>
            <a:r>
              <a:rPr lang="en-US" sz="1400" b="1" dirty="0" smtClean="0">
                <a:solidFill>
                  <a:schemeClr val="tx1"/>
                </a:solidFill>
              </a:rPr>
              <a:t>Faculty for Mechanical Engineering, Maribor</a:t>
            </a:r>
            <a:endParaRPr lang="sl-SI" sz="1400" b="1" dirty="0" smtClean="0">
              <a:solidFill>
                <a:schemeClr val="tx1"/>
              </a:solidFill>
            </a:endParaRPr>
          </a:p>
          <a:p>
            <a:endParaRPr lang="sl-SI" sz="1400" b="1" dirty="0" smtClean="0">
              <a:solidFill>
                <a:schemeClr val="tx1"/>
              </a:solidFill>
            </a:endParaRPr>
          </a:p>
          <a:p>
            <a:r>
              <a:rPr lang="sl-SI" sz="1400" b="1" dirty="0" smtClean="0">
                <a:solidFill>
                  <a:schemeClr val="tx1"/>
                </a:solidFill>
              </a:rPr>
              <a:t>Andrej SOUVENT, </a:t>
            </a:r>
            <a:r>
              <a:rPr lang="sl-SI" sz="1400" b="1" dirty="0" err="1" smtClean="0">
                <a:solidFill>
                  <a:schemeClr val="tx1"/>
                </a:solidFill>
              </a:rPr>
              <a:t>Elektroinštitut</a:t>
            </a:r>
            <a:r>
              <a:rPr lang="sl-SI" sz="1400" b="1" dirty="0" smtClean="0">
                <a:solidFill>
                  <a:schemeClr val="tx1"/>
                </a:solidFill>
              </a:rPr>
              <a:t> Milan Vidmar / </a:t>
            </a:r>
            <a:r>
              <a:rPr lang="en-US" sz="1400" b="1" dirty="0" smtClean="0">
                <a:solidFill>
                  <a:schemeClr val="tx1"/>
                </a:solidFill>
              </a:rPr>
              <a:t>Milan </a:t>
            </a:r>
            <a:r>
              <a:rPr lang="en-US" sz="1400" b="1" dirty="0" err="1" smtClean="0">
                <a:solidFill>
                  <a:schemeClr val="tx1"/>
                </a:solidFill>
              </a:rPr>
              <a:t>Vidmar</a:t>
            </a:r>
            <a:r>
              <a:rPr lang="en-US" sz="1400" b="1" dirty="0" smtClean="0">
                <a:solidFill>
                  <a:schemeClr val="tx1"/>
                </a:solidFill>
              </a:rPr>
              <a:t> Electric Power Research Institute</a:t>
            </a:r>
            <a:r>
              <a:rPr lang="sl-SI" sz="1400" b="1" dirty="0" smtClean="0">
                <a:solidFill>
                  <a:schemeClr val="tx1"/>
                </a:solidFill>
              </a:rPr>
              <a:t>, Ljubljana</a:t>
            </a:r>
          </a:p>
          <a:p>
            <a:endParaRPr lang="sl-SI" sz="1400" b="1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188640"/>
            <a:ext cx="2664296" cy="919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780928"/>
            <a:ext cx="8784976" cy="3888432"/>
          </a:xfrm>
        </p:spPr>
        <p:txBody>
          <a:bodyPr>
            <a:noAutofit/>
          </a:bodyPr>
          <a:lstStyle/>
          <a:p>
            <a:r>
              <a:rPr lang="sl-SI" sz="1600" b="1" dirty="0" smtClean="0">
                <a:solidFill>
                  <a:schemeClr val="tx1"/>
                </a:solidFill>
              </a:rPr>
              <a:t>INTEGRACIJA PAMETNIH ZGRADB, OMREŽIJ IN MEST - ENERGIJA KOT ČLEN, KI POVEZUJE / </a:t>
            </a:r>
          </a:p>
          <a:p>
            <a:r>
              <a:rPr lang="sl-SI" sz="1600" b="1" dirty="0" smtClean="0">
                <a:solidFill>
                  <a:schemeClr val="tx1"/>
                </a:solidFill>
              </a:rPr>
              <a:t>INTEGRATION OF SMART BUILDINGS, GRIDS AND CITIES - ENERGY AS CONNECTING POINT 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Okrogla miza z razpravo / </a:t>
            </a:r>
            <a:r>
              <a:rPr lang="sl-SI" sz="1600" dirty="0" err="1" smtClean="0">
                <a:solidFill>
                  <a:schemeClr val="tx1"/>
                </a:solidFill>
              </a:rPr>
              <a:t>Round</a:t>
            </a:r>
            <a:r>
              <a:rPr lang="sl-SI" sz="1600" dirty="0" smtClean="0">
                <a:solidFill>
                  <a:schemeClr val="tx1"/>
                </a:solidFill>
              </a:rPr>
              <a:t> Table </a:t>
            </a:r>
            <a:r>
              <a:rPr lang="sl-SI" sz="1600" dirty="0" err="1" smtClean="0">
                <a:solidFill>
                  <a:schemeClr val="tx1"/>
                </a:solidFill>
              </a:rPr>
              <a:t>and</a:t>
            </a:r>
            <a:r>
              <a:rPr lang="sl-SI" sz="1600" dirty="0" smtClean="0">
                <a:solidFill>
                  <a:schemeClr val="tx1"/>
                </a:solidFill>
              </a:rPr>
              <a:t> </a:t>
            </a:r>
            <a:r>
              <a:rPr lang="sl-SI" sz="1600" dirty="0" err="1" smtClean="0">
                <a:solidFill>
                  <a:schemeClr val="tx1"/>
                </a:solidFill>
              </a:rPr>
              <a:t>Discussion</a:t>
            </a:r>
            <a:endParaRPr lang="sl-SI" sz="16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3600" b="1" i="1" dirty="0" smtClean="0">
                <a:solidFill>
                  <a:schemeClr val="tx1"/>
                </a:solidFill>
              </a:rPr>
              <a:t>Naše potrebe / </a:t>
            </a:r>
            <a:r>
              <a:rPr lang="sl-SI" sz="3600" b="1" i="1" dirty="0" err="1" smtClean="0">
                <a:solidFill>
                  <a:schemeClr val="tx1"/>
                </a:solidFill>
              </a:rPr>
              <a:t>Our</a:t>
            </a:r>
            <a:r>
              <a:rPr lang="sl-SI" sz="3600" b="1" i="1" dirty="0" smtClean="0">
                <a:solidFill>
                  <a:schemeClr val="tx1"/>
                </a:solidFill>
              </a:rPr>
              <a:t> </a:t>
            </a:r>
            <a:r>
              <a:rPr lang="sl-SI" sz="3600" b="1" i="1" dirty="0" err="1" smtClean="0">
                <a:solidFill>
                  <a:schemeClr val="tx1"/>
                </a:solidFill>
              </a:rPr>
              <a:t>needs</a:t>
            </a:r>
            <a:r>
              <a:rPr lang="sl-SI" sz="3600" b="1" i="1" dirty="0" smtClean="0">
                <a:solidFill>
                  <a:schemeClr val="tx1"/>
                </a:solidFill>
              </a:rPr>
              <a:t> ?</a:t>
            </a:r>
          </a:p>
        </p:txBody>
      </p:sp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5218943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780928"/>
            <a:ext cx="8784976" cy="3888432"/>
          </a:xfrm>
        </p:spPr>
        <p:txBody>
          <a:bodyPr>
            <a:noAutofit/>
          </a:bodyPr>
          <a:lstStyle/>
          <a:p>
            <a:r>
              <a:rPr lang="sl-SI" sz="1600" b="1" dirty="0" smtClean="0">
                <a:solidFill>
                  <a:schemeClr val="tx1"/>
                </a:solidFill>
              </a:rPr>
              <a:t>INTEGRACIJA PAMETNIH ZGRADB, OMREŽIJ IN MEST - ENERGIJA KOT ČLEN, KI POVEZUJE / </a:t>
            </a:r>
          </a:p>
          <a:p>
            <a:r>
              <a:rPr lang="sl-SI" sz="1600" b="1" dirty="0" smtClean="0">
                <a:solidFill>
                  <a:schemeClr val="tx1"/>
                </a:solidFill>
              </a:rPr>
              <a:t>INTEGRATION OF SMART BUILDINGS, GRIDS AND CITIES - ENERGY AS CONNECTING POINT 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Okrogla miza z razpravo / </a:t>
            </a:r>
            <a:r>
              <a:rPr lang="sl-SI" sz="1600" dirty="0" err="1" smtClean="0">
                <a:solidFill>
                  <a:schemeClr val="tx1"/>
                </a:solidFill>
              </a:rPr>
              <a:t>Round</a:t>
            </a:r>
            <a:r>
              <a:rPr lang="sl-SI" sz="1600" dirty="0" smtClean="0">
                <a:solidFill>
                  <a:schemeClr val="tx1"/>
                </a:solidFill>
              </a:rPr>
              <a:t> Table </a:t>
            </a:r>
            <a:r>
              <a:rPr lang="sl-SI" sz="1600" dirty="0" err="1" smtClean="0">
                <a:solidFill>
                  <a:schemeClr val="tx1"/>
                </a:solidFill>
              </a:rPr>
              <a:t>and</a:t>
            </a:r>
            <a:r>
              <a:rPr lang="sl-SI" sz="1600" dirty="0" smtClean="0">
                <a:solidFill>
                  <a:schemeClr val="tx1"/>
                </a:solidFill>
              </a:rPr>
              <a:t> </a:t>
            </a:r>
            <a:r>
              <a:rPr lang="sl-SI" sz="1600" dirty="0" err="1" smtClean="0">
                <a:solidFill>
                  <a:schemeClr val="tx1"/>
                </a:solidFill>
              </a:rPr>
              <a:t>Discussion</a:t>
            </a:r>
            <a:endParaRPr lang="sl-SI" sz="16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3600" b="1" i="1" dirty="0" smtClean="0">
                <a:solidFill>
                  <a:schemeClr val="tx1"/>
                </a:solidFill>
              </a:rPr>
              <a:t>Svetilniški projekti / </a:t>
            </a:r>
            <a:r>
              <a:rPr lang="sl-SI" sz="3600" b="1" i="1" dirty="0" err="1" smtClean="0">
                <a:solidFill>
                  <a:schemeClr val="tx1"/>
                </a:solidFill>
              </a:rPr>
              <a:t>Lighthouse</a:t>
            </a:r>
            <a:r>
              <a:rPr lang="sl-SI" sz="3600" b="1" i="1" dirty="0" smtClean="0">
                <a:solidFill>
                  <a:schemeClr val="tx1"/>
                </a:solidFill>
              </a:rPr>
              <a:t> </a:t>
            </a:r>
            <a:r>
              <a:rPr lang="sl-SI" sz="3600" b="1" i="1" dirty="0" err="1" smtClean="0">
                <a:solidFill>
                  <a:schemeClr val="tx1"/>
                </a:solidFill>
              </a:rPr>
              <a:t>projects</a:t>
            </a:r>
            <a:r>
              <a:rPr lang="sl-SI" sz="3600" b="1" i="1" dirty="0" smtClean="0">
                <a:solidFill>
                  <a:schemeClr val="tx1"/>
                </a:solidFill>
              </a:rPr>
              <a:t> ?</a:t>
            </a:r>
          </a:p>
        </p:txBody>
      </p:sp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5218943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780928"/>
            <a:ext cx="8784976" cy="3888432"/>
          </a:xfrm>
        </p:spPr>
        <p:txBody>
          <a:bodyPr>
            <a:noAutofit/>
          </a:bodyPr>
          <a:lstStyle/>
          <a:p>
            <a:r>
              <a:rPr lang="sl-SI" sz="1600" b="1" dirty="0" smtClean="0">
                <a:solidFill>
                  <a:schemeClr val="tx1"/>
                </a:solidFill>
              </a:rPr>
              <a:t>INTEGRACIJA PAMETNIH ZGRADB, OMREŽIJ IN MEST - ENERGIJA KOT ČLEN, KI POVEZUJE / </a:t>
            </a:r>
          </a:p>
          <a:p>
            <a:r>
              <a:rPr lang="sl-SI" sz="1600" b="1" dirty="0" smtClean="0">
                <a:solidFill>
                  <a:schemeClr val="tx1"/>
                </a:solidFill>
              </a:rPr>
              <a:t>INTEGRATION OF SMART BUILDINGS, GRIDS AND CITIES - ENERGY AS CONNECTING POINT 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Okrogla miza z razpravo / </a:t>
            </a:r>
            <a:r>
              <a:rPr lang="sl-SI" sz="1600" dirty="0" err="1" smtClean="0">
                <a:solidFill>
                  <a:schemeClr val="tx1"/>
                </a:solidFill>
              </a:rPr>
              <a:t>Round</a:t>
            </a:r>
            <a:r>
              <a:rPr lang="sl-SI" sz="1600" dirty="0" smtClean="0">
                <a:solidFill>
                  <a:schemeClr val="tx1"/>
                </a:solidFill>
              </a:rPr>
              <a:t> Table </a:t>
            </a:r>
            <a:r>
              <a:rPr lang="sl-SI" sz="1600" dirty="0" err="1" smtClean="0">
                <a:solidFill>
                  <a:schemeClr val="tx1"/>
                </a:solidFill>
              </a:rPr>
              <a:t>and</a:t>
            </a:r>
            <a:r>
              <a:rPr lang="sl-SI" sz="1600" dirty="0" smtClean="0">
                <a:solidFill>
                  <a:schemeClr val="tx1"/>
                </a:solidFill>
              </a:rPr>
              <a:t> </a:t>
            </a:r>
            <a:r>
              <a:rPr lang="sl-SI" sz="1600" dirty="0" err="1" smtClean="0">
                <a:solidFill>
                  <a:schemeClr val="tx1"/>
                </a:solidFill>
              </a:rPr>
              <a:t>Discussion</a:t>
            </a:r>
            <a:endParaRPr lang="sl-SI" sz="16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3600" b="1" i="1" dirty="0" smtClean="0">
                <a:solidFill>
                  <a:schemeClr val="tx1"/>
                </a:solidFill>
              </a:rPr>
              <a:t>Investicije / </a:t>
            </a:r>
            <a:r>
              <a:rPr lang="sl-SI" sz="3600" b="1" i="1" dirty="0" err="1" smtClean="0">
                <a:solidFill>
                  <a:schemeClr val="tx1"/>
                </a:solidFill>
              </a:rPr>
              <a:t>Investments</a:t>
            </a:r>
            <a:r>
              <a:rPr lang="sl-SI" sz="3600" b="1" i="1" dirty="0" smtClean="0">
                <a:solidFill>
                  <a:schemeClr val="tx1"/>
                </a:solidFill>
              </a:rPr>
              <a:t> ?</a:t>
            </a:r>
          </a:p>
        </p:txBody>
      </p:sp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5218943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780928"/>
            <a:ext cx="8784976" cy="3888432"/>
          </a:xfrm>
        </p:spPr>
        <p:txBody>
          <a:bodyPr>
            <a:noAutofit/>
          </a:bodyPr>
          <a:lstStyle/>
          <a:p>
            <a:r>
              <a:rPr lang="sl-SI" sz="1600" b="1" dirty="0" smtClean="0">
                <a:solidFill>
                  <a:schemeClr val="tx1"/>
                </a:solidFill>
              </a:rPr>
              <a:t>INTEGRACIJA PAMETNIH ZGRADB, OMREŽIJ IN MEST - ENERGIJA KOT ČLEN, KI POVEZUJE / </a:t>
            </a:r>
          </a:p>
          <a:p>
            <a:r>
              <a:rPr lang="sl-SI" sz="1600" b="1" dirty="0" smtClean="0">
                <a:solidFill>
                  <a:schemeClr val="tx1"/>
                </a:solidFill>
              </a:rPr>
              <a:t>INTEGRATION OF SMART BUILDINGS, GRIDS AND CITIES - ENERGY AS CONNECTING POINT 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Okrogla miza z razpravo / </a:t>
            </a:r>
            <a:r>
              <a:rPr lang="sl-SI" sz="1600" dirty="0" err="1" smtClean="0">
                <a:solidFill>
                  <a:schemeClr val="tx1"/>
                </a:solidFill>
              </a:rPr>
              <a:t>Round</a:t>
            </a:r>
            <a:r>
              <a:rPr lang="sl-SI" sz="1600" dirty="0" smtClean="0">
                <a:solidFill>
                  <a:schemeClr val="tx1"/>
                </a:solidFill>
              </a:rPr>
              <a:t> Table </a:t>
            </a:r>
            <a:r>
              <a:rPr lang="sl-SI" sz="1600" dirty="0" err="1" smtClean="0">
                <a:solidFill>
                  <a:schemeClr val="tx1"/>
                </a:solidFill>
              </a:rPr>
              <a:t>and</a:t>
            </a:r>
            <a:r>
              <a:rPr lang="sl-SI" sz="1600" dirty="0" smtClean="0">
                <a:solidFill>
                  <a:schemeClr val="tx1"/>
                </a:solidFill>
              </a:rPr>
              <a:t> </a:t>
            </a:r>
            <a:r>
              <a:rPr lang="sl-SI" sz="1600" dirty="0" err="1" smtClean="0">
                <a:solidFill>
                  <a:schemeClr val="tx1"/>
                </a:solidFill>
              </a:rPr>
              <a:t>Discussion</a:t>
            </a:r>
            <a:endParaRPr lang="sl-SI" sz="16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3600" b="1" i="1" dirty="0" smtClean="0">
                <a:solidFill>
                  <a:schemeClr val="tx1"/>
                </a:solidFill>
              </a:rPr>
              <a:t>Vloga raziskav &amp; gospodarstva &amp; države / Role </a:t>
            </a:r>
            <a:r>
              <a:rPr lang="sl-SI" sz="3600" b="1" i="1" dirty="0" err="1" smtClean="0">
                <a:solidFill>
                  <a:schemeClr val="tx1"/>
                </a:solidFill>
              </a:rPr>
              <a:t>of</a:t>
            </a:r>
            <a:r>
              <a:rPr lang="sl-SI" sz="3600" b="1" i="1" dirty="0" smtClean="0">
                <a:solidFill>
                  <a:schemeClr val="tx1"/>
                </a:solidFill>
              </a:rPr>
              <a:t> </a:t>
            </a:r>
            <a:r>
              <a:rPr lang="sl-SI" sz="3600" b="1" i="1" dirty="0" err="1" smtClean="0">
                <a:solidFill>
                  <a:schemeClr val="tx1"/>
                </a:solidFill>
              </a:rPr>
              <a:t>research</a:t>
            </a:r>
            <a:r>
              <a:rPr lang="sl-SI" sz="3600" b="1" i="1" dirty="0" smtClean="0">
                <a:solidFill>
                  <a:schemeClr val="tx1"/>
                </a:solidFill>
              </a:rPr>
              <a:t> &amp; </a:t>
            </a:r>
            <a:r>
              <a:rPr lang="sl-SI" sz="3600" b="1" i="1" dirty="0" err="1" smtClean="0">
                <a:solidFill>
                  <a:schemeClr val="tx1"/>
                </a:solidFill>
              </a:rPr>
              <a:t>industry</a:t>
            </a:r>
            <a:r>
              <a:rPr lang="sl-SI" sz="3600" b="1" i="1" dirty="0" smtClean="0">
                <a:solidFill>
                  <a:schemeClr val="tx1"/>
                </a:solidFill>
              </a:rPr>
              <a:t> &amp; </a:t>
            </a:r>
            <a:r>
              <a:rPr lang="sl-SI" sz="3600" b="1" i="1" dirty="0" err="1" smtClean="0">
                <a:solidFill>
                  <a:schemeClr val="tx1"/>
                </a:solidFill>
              </a:rPr>
              <a:t>government</a:t>
            </a:r>
            <a:r>
              <a:rPr lang="sl-SI" sz="3600" b="1" i="1" dirty="0" smtClean="0">
                <a:solidFill>
                  <a:schemeClr val="tx1"/>
                </a:solidFill>
              </a:rPr>
              <a:t> ?</a:t>
            </a:r>
          </a:p>
        </p:txBody>
      </p:sp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5218943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789040"/>
            <a:ext cx="4283968" cy="291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420888"/>
            <a:ext cx="8784976" cy="4248472"/>
          </a:xfrm>
        </p:spPr>
        <p:txBody>
          <a:bodyPr>
            <a:noAutofit/>
          </a:bodyPr>
          <a:lstStyle/>
          <a:p>
            <a:r>
              <a:rPr lang="sl-SI" sz="1600" b="1" dirty="0" smtClean="0">
                <a:solidFill>
                  <a:schemeClr val="tx1"/>
                </a:solidFill>
              </a:rPr>
              <a:t>INTEGRACIJA PAMETNIH ZGRADB, OMREŽIJ IN MEST - ENERGIJA KOT ČLEN, KI POVEZUJE / </a:t>
            </a:r>
          </a:p>
          <a:p>
            <a:r>
              <a:rPr lang="sl-SI" sz="1600" b="1" dirty="0" smtClean="0">
                <a:solidFill>
                  <a:schemeClr val="tx1"/>
                </a:solidFill>
              </a:rPr>
              <a:t>INTEGRATION OF SMART BUILDINGS, GRIDS AND CITIES - ENERGY AS CONNECTING POINT 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Okrogla miza z razpravo / </a:t>
            </a:r>
            <a:r>
              <a:rPr lang="sl-SI" sz="1600" dirty="0" err="1" smtClean="0">
                <a:solidFill>
                  <a:schemeClr val="tx1"/>
                </a:solidFill>
              </a:rPr>
              <a:t>Round</a:t>
            </a:r>
            <a:r>
              <a:rPr lang="sl-SI" sz="1600" dirty="0" smtClean="0">
                <a:solidFill>
                  <a:schemeClr val="tx1"/>
                </a:solidFill>
              </a:rPr>
              <a:t> Table </a:t>
            </a:r>
            <a:r>
              <a:rPr lang="sl-SI" sz="1600" dirty="0" err="1" smtClean="0">
                <a:solidFill>
                  <a:schemeClr val="tx1"/>
                </a:solidFill>
              </a:rPr>
              <a:t>and</a:t>
            </a:r>
            <a:r>
              <a:rPr lang="sl-SI" sz="1600" dirty="0" smtClean="0">
                <a:solidFill>
                  <a:schemeClr val="tx1"/>
                </a:solidFill>
              </a:rPr>
              <a:t> </a:t>
            </a:r>
            <a:r>
              <a:rPr lang="sl-SI" sz="1600" dirty="0" err="1" smtClean="0">
                <a:solidFill>
                  <a:schemeClr val="tx1"/>
                </a:solidFill>
              </a:rPr>
              <a:t>Discussion</a:t>
            </a:r>
            <a:endParaRPr lang="sl-SI" sz="16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3600" b="1" i="1" dirty="0" smtClean="0">
              <a:solidFill>
                <a:schemeClr val="tx1"/>
              </a:solidFill>
            </a:endParaRPr>
          </a:p>
          <a:p>
            <a:endParaRPr lang="sl-SI" sz="3600" b="1" i="1" dirty="0" smtClean="0">
              <a:solidFill>
                <a:schemeClr val="tx1"/>
              </a:solidFill>
            </a:endParaRPr>
          </a:p>
          <a:p>
            <a:endParaRPr lang="sl-SI" sz="1600" b="1" i="1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5218943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79712" y="4293096"/>
            <a:ext cx="2448272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l-SI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l-SI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l-SI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Maribor 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l-SI" sz="36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l-SI" sz="16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780928"/>
            <a:ext cx="8784976" cy="3888432"/>
          </a:xfrm>
        </p:spPr>
        <p:txBody>
          <a:bodyPr>
            <a:noAutofit/>
          </a:bodyPr>
          <a:lstStyle/>
          <a:p>
            <a:r>
              <a:rPr lang="sl-SI" sz="1600" b="1" dirty="0" smtClean="0">
                <a:solidFill>
                  <a:schemeClr val="tx1"/>
                </a:solidFill>
              </a:rPr>
              <a:t>INTEGRACIJA PAMETNIH ZGRADB, OMREŽIJ IN MEST - ENERGIJA KOT ČLEN, KI POVEZUJE / </a:t>
            </a:r>
          </a:p>
          <a:p>
            <a:r>
              <a:rPr lang="sl-SI" sz="1600" b="1" dirty="0" smtClean="0">
                <a:solidFill>
                  <a:schemeClr val="tx1"/>
                </a:solidFill>
              </a:rPr>
              <a:t>INTEGRATION OF SMART BUILDINGS, GRIDS AND CITIES - ENERGY AS CONNECTING POINT 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Okrogla miza z razpravo / </a:t>
            </a:r>
            <a:r>
              <a:rPr lang="sl-SI" sz="1600" dirty="0" err="1" smtClean="0">
                <a:solidFill>
                  <a:schemeClr val="tx1"/>
                </a:solidFill>
              </a:rPr>
              <a:t>Round</a:t>
            </a:r>
            <a:r>
              <a:rPr lang="sl-SI" sz="1600" dirty="0" smtClean="0">
                <a:solidFill>
                  <a:schemeClr val="tx1"/>
                </a:solidFill>
              </a:rPr>
              <a:t> Table </a:t>
            </a:r>
            <a:r>
              <a:rPr lang="sl-SI" sz="1600" dirty="0" err="1" smtClean="0">
                <a:solidFill>
                  <a:schemeClr val="tx1"/>
                </a:solidFill>
              </a:rPr>
              <a:t>and</a:t>
            </a:r>
            <a:r>
              <a:rPr lang="sl-SI" sz="1600" dirty="0" smtClean="0">
                <a:solidFill>
                  <a:schemeClr val="tx1"/>
                </a:solidFill>
              </a:rPr>
              <a:t> </a:t>
            </a:r>
            <a:r>
              <a:rPr lang="sl-SI" sz="1600" dirty="0" err="1" smtClean="0">
                <a:solidFill>
                  <a:schemeClr val="tx1"/>
                </a:solidFill>
              </a:rPr>
              <a:t>Discussion</a:t>
            </a:r>
            <a:endParaRPr lang="sl-SI" sz="16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endParaRPr lang="sl-SI" sz="1400" dirty="0" smtClean="0">
              <a:solidFill>
                <a:schemeClr val="tx1"/>
              </a:solidFill>
            </a:endParaRPr>
          </a:p>
          <a:p>
            <a:r>
              <a:rPr lang="sl-SI" sz="3600" b="1" i="1" dirty="0" smtClean="0">
                <a:solidFill>
                  <a:schemeClr val="tx1"/>
                </a:solidFill>
              </a:rPr>
              <a:t>Odprta razprava / Open </a:t>
            </a:r>
            <a:r>
              <a:rPr lang="sl-SI" sz="3600" b="1" i="1" dirty="0" err="1" smtClean="0">
                <a:solidFill>
                  <a:schemeClr val="tx1"/>
                </a:solidFill>
              </a:rPr>
              <a:t>discussion</a:t>
            </a:r>
            <a:r>
              <a:rPr lang="sl-SI" sz="3600" b="1" i="1" dirty="0" smtClean="0">
                <a:solidFill>
                  <a:schemeClr val="tx1"/>
                </a:solidFill>
              </a:rPr>
              <a:t>?</a:t>
            </a:r>
          </a:p>
          <a:p>
            <a:endParaRPr lang="sl-SI" sz="1600" b="1" i="1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H:\Komunalna energetika\Komunalna2014\Ozadj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5218943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404</Words>
  <Application>Microsoft Office PowerPoint</Application>
  <PresentationFormat>On-screen Show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UM FERI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Jurci</dc:creator>
  <cp:lastModifiedBy>Tine Marčič</cp:lastModifiedBy>
  <cp:revision>13</cp:revision>
  <dcterms:created xsi:type="dcterms:W3CDTF">2011-05-10T11:08:48Z</dcterms:created>
  <dcterms:modified xsi:type="dcterms:W3CDTF">2014-05-12T17:29:29Z</dcterms:modified>
</cp:coreProperties>
</file>