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0" r:id="rId3"/>
    <p:sldId id="281" r:id="rId4"/>
    <p:sldId id="282" r:id="rId5"/>
    <p:sldId id="283" r:id="rId6"/>
    <p:sldId id="284" r:id="rId7"/>
    <p:sldId id="286" r:id="rId8"/>
    <p:sldId id="287" r:id="rId9"/>
    <p:sldId id="288" r:id="rId10"/>
    <p:sldId id="290" r:id="rId11"/>
    <p:sldId id="291" r:id="rId12"/>
    <p:sldId id="292" r:id="rId13"/>
    <p:sldId id="293" r:id="rId14"/>
    <p:sldId id="294" r:id="rId15"/>
    <p:sldId id="269" r:id="rId16"/>
    <p:sldId id="296" r:id="rId17"/>
    <p:sldId id="295" r:id="rId18"/>
    <p:sldId id="285" r:id="rId19"/>
  </p:sldIdLst>
  <p:sldSz cx="9144000" cy="6858000" type="screen4x3"/>
  <p:notesSz cx="6797675" cy="9928225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70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5B1BF8E2-6546-8546-8061-5E9EC141F524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C279849-5648-EF45-8C71-7B2AE39561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709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D5205F7D-9295-F745-8FEB-8A96270ED45C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B4FB287B-E392-564B-AA8C-6F7C051D74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8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6941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F7AAAE-226F-4854-933C-F81CAFC8B681}" type="slidenum">
              <a:rPr lang="de-DE" smtClean="0"/>
              <a:pPr eaLnBrk="1" hangingPunct="1"/>
              <a:t>16</a:t>
            </a:fld>
            <a:endParaRPr lang="de-DE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1959039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3D8BA-6699-435D-943C-AC406582302F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3494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8C167D-D2A7-4EF1-8A4F-BA8370C5B000}" type="slidenum">
              <a:rPr lang="de-DE"/>
              <a:pPr eaLnBrk="1" hangingPunct="1"/>
              <a:t>18</a:t>
            </a:fld>
            <a:endParaRPr lang="de-DE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smtClean="0"/>
          </a:p>
        </p:txBody>
      </p:sp>
    </p:spTree>
    <p:extLst>
      <p:ext uri="{BB962C8B-B14F-4D97-AF65-F5344CB8AC3E}">
        <p14:creationId xmlns:p14="http://schemas.microsoft.com/office/powerpoint/2010/main" val="2765987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F7AAAE-226F-4854-933C-F81CAFC8B681}" type="slidenum">
              <a:rPr lang="de-DE" smtClean="0"/>
              <a:pPr eaLnBrk="1" hangingPunct="1"/>
              <a:t>3</a:t>
            </a:fld>
            <a:endParaRPr lang="de-DE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1239335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6260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53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381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775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5988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F7AAAE-226F-4854-933C-F81CAFC8B681}" type="slidenum">
              <a:rPr lang="de-DE" smtClean="0"/>
              <a:pPr eaLnBrk="1" hangingPunct="1"/>
              <a:t>10</a:t>
            </a:fld>
            <a:endParaRPr lang="de-DE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1959039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3D8BA-6699-435D-943C-AC406582302F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618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095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KURZ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720725" y="4552950"/>
            <a:ext cx="3724275" cy="2159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4F2AF6-C491-E241-9607-3FC5D0D153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212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7152" y="1049968"/>
            <a:ext cx="8256587" cy="500062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7672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3133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99B7-2ABA-5845-B54B-482E5BA15BAE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805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99B7-2ABA-5845-B54B-482E5BA15BAE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263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99B7-2ABA-5845-B54B-482E5BA15BAE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53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el, Text und Medien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0213" y="476250"/>
            <a:ext cx="8256587" cy="3905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30213" y="1125538"/>
            <a:ext cx="4051300" cy="50006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Medienplatzhalter 3"/>
          <p:cNvSpPr>
            <a:spLocks noGrp="1"/>
          </p:cNvSpPr>
          <p:nvPr>
            <p:ph type="media" sz="half" idx="2"/>
          </p:nvPr>
        </p:nvSpPr>
        <p:spPr>
          <a:xfrm>
            <a:off x="4633913" y="1125538"/>
            <a:ext cx="4052887" cy="5000625"/>
          </a:xfrm>
        </p:spPr>
        <p:txBody>
          <a:bodyPr/>
          <a:lstStyle/>
          <a:p>
            <a:pPr lvl="0"/>
            <a:endParaRPr lang="de-AT" noProof="0" smtClean="0"/>
          </a:p>
        </p:txBody>
      </p:sp>
    </p:spTree>
    <p:extLst>
      <p:ext uri="{BB962C8B-B14F-4D97-AF65-F5344CB8AC3E}">
        <p14:creationId xmlns:p14="http://schemas.microsoft.com/office/powerpoint/2010/main" val="1114500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601663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800225"/>
            <a:ext cx="8229600" cy="4525963"/>
          </a:xfrm>
          <a:prstGeom prst="rect">
            <a:avLst/>
          </a:prstGeom>
        </p:spPr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247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99B7-2ABA-5845-B54B-482E5BA15BAE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476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601663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800225"/>
            <a:ext cx="8229600" cy="4525963"/>
          </a:xfrm>
          <a:prstGeom prst="rect">
            <a:avLst/>
          </a:prstGeom>
        </p:spPr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099B7-2ABA-5845-B54B-482E5BA15BAE}" type="datetime1">
              <a:rPr lang="de-DE"/>
              <a:pPr>
                <a:defRPr/>
              </a:pPr>
              <a:t>10.05.2015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Name und OE, Eingabe über &gt; Kopf- und Fußzeile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7612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b="1" dirty="0" smtClean="0"/>
              <a:t> </a:t>
            </a:r>
            <a:r>
              <a:rPr lang="en-GB" b="1" dirty="0" err="1" smtClean="0"/>
              <a:t>L.Fickert</a:t>
            </a:r>
            <a:r>
              <a:rPr lang="en-GB" b="1" dirty="0" smtClean="0"/>
              <a:t>, </a:t>
            </a:r>
            <a:r>
              <a:rPr lang="en-GB" b="1" dirty="0" err="1" smtClean="0"/>
              <a:t>E.Schmautzer</a:t>
            </a:r>
            <a:r>
              <a:rPr lang="en-GB" b="1" dirty="0" smtClean="0"/>
              <a:t>, </a:t>
            </a:r>
            <a:r>
              <a:rPr lang="en-GB" b="1" dirty="0" err="1" smtClean="0"/>
              <a:t>Th.Mallits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54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720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3"/>
          </p:nvPr>
        </p:nvSpPr>
        <p:spPr>
          <a:xfrm>
            <a:off x="4968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9" name="Textplatzhalter 15"/>
          <p:cNvSpPr>
            <a:spLocks noGrp="1"/>
          </p:cNvSpPr>
          <p:nvPr>
            <p:ph type="body" sz="quarter" idx="15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66AD-D97C-2D40-8977-9365A5D4A8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244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2C965-ED49-AE4E-9432-EDC9E5208D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67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06748" y="2097090"/>
            <a:ext cx="8742852" cy="1299604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206748" y="3728980"/>
            <a:ext cx="8742852" cy="2596984"/>
          </a:xfrm>
        </p:spPr>
        <p:txBody>
          <a:bodyPr/>
          <a:lstStyle>
            <a:lvl1pPr algn="ctr">
              <a:defRPr b="0"/>
            </a:lvl1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B5CB-6BC4-6C4A-962F-133477E397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40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87B9C6-86A8-A14B-9FA7-03F9997191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89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200" smtClean="0">
                <a:cs typeface="Arial" charset="0"/>
              </a:rPr>
              <a:t>W   I   S   S   E   N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 T   E   C   H   N   I   K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L   E   I   D   E   N   S   C   H   A   F   T</a:t>
            </a: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0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 englisch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dirty="0" smtClean="0">
                <a:cs typeface="Arial" charset="0"/>
              </a:rPr>
              <a:t>S   C   I   E   N   C   E      </a:t>
            </a:r>
            <a:r>
              <a:rPr lang="de-DE" sz="800" baseline="30000" dirty="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dirty="0" smtClean="0">
                <a:cs typeface="Arial" charset="0"/>
              </a:rPr>
              <a:t> </a:t>
            </a:r>
            <a:r>
              <a:rPr lang="de-DE" sz="1200" dirty="0" smtClean="0">
                <a:cs typeface="Arial" charset="0"/>
              </a:rPr>
              <a:t>     P   A   S   S   I   O   N      </a:t>
            </a:r>
            <a:r>
              <a:rPr lang="de-DE" sz="800" baseline="30000" dirty="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dirty="0" smtClean="0">
                <a:cs typeface="Arial" charset="0"/>
              </a:rPr>
              <a:t> </a:t>
            </a:r>
            <a:r>
              <a:rPr lang="de-DE" sz="1200" dirty="0" smtClean="0">
                <a:cs typeface="Arial" charset="0"/>
              </a:rPr>
              <a:t>    T   E   C   H   N   O   L   O   G   Y</a:t>
            </a:r>
            <a:endParaRPr lang="de-DE" sz="1200" dirty="0">
              <a:cs typeface="Arial" charset="0"/>
            </a:endParaRP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8154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901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8" descr="IFEA-Quader+Schrift-22%-RGB.gif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" y="-85725"/>
            <a:ext cx="504000" cy="2367877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720725" y="6016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0725" y="18002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2.9. - 3.9.2014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IFEA, Univ.-Prof. DI Dr. Lothar Fickert,  DI Dr. Ernst Schmautzer, DI Thomas Mallits, DI Christian Raunig </a:t>
            </a:r>
            <a:endParaRPr lang="de-DE" dirty="0"/>
          </a:p>
        </p:txBody>
      </p:sp>
      <p:pic>
        <p:nvPicPr>
          <p:cNvPr id="1032" name="Picture 9" descr="Logo TU Graz"/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FD6D1F-7D36-6A43-881B-42B534254D1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cxnSp>
        <p:nvCxnSpPr>
          <p:cNvPr id="12" name="Gerade Verbindung 11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Bild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01" y="6416675"/>
            <a:ext cx="1172712" cy="364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3" r:id="rId2"/>
    <p:sldLayoutId id="2147483754" r:id="rId3"/>
    <p:sldLayoutId id="2147483755" r:id="rId4"/>
    <p:sldLayoutId id="2147483756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4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4" r:id="rId1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kern="1200">
          <a:solidFill>
            <a:srgbClr val="000000"/>
          </a:solidFill>
          <a:latin typeface="+mn-lt"/>
          <a:ea typeface="ＭＳ Ｐゴシック" charset="0"/>
          <a:cs typeface="ＭＳ Ｐゴシック" charset="0"/>
        </a:defRPr>
      </a:lvl1pPr>
      <a:lvl2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F70146"/>
        </a:buClr>
        <a:buFont typeface="Wingdings" charset="0"/>
        <a:buChar char="§"/>
        <a:defRPr sz="2600" kern="1200">
          <a:solidFill>
            <a:srgbClr val="000000"/>
          </a:solidFill>
          <a:latin typeface="+mn-lt"/>
          <a:ea typeface="ＭＳ Ｐゴシック" charset="0"/>
          <a:cs typeface="+mn-cs"/>
        </a:defRPr>
      </a:lvl2pPr>
      <a:lvl3pPr marL="808038" indent="-271463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 kern="1200">
          <a:solidFill>
            <a:srgbClr val="00000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A6A6A6"/>
        </a:buClr>
        <a:buFont typeface="Wingdings" charset="0"/>
        <a:buChar char="§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-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fea.tugraz.at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ea.tugraz.at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F2AF6-C491-E241-9607-3FC5D0D153F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28" y="5782592"/>
            <a:ext cx="2881057" cy="524562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33569" y="1319735"/>
            <a:ext cx="8492716" cy="394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de-AT" sz="1100" b="1" dirty="0"/>
              <a:t> </a:t>
            </a:r>
          </a:p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Reflection</a:t>
            </a:r>
            <a:r>
              <a:rPr lang="de-AT" sz="2400" b="1" dirty="0" smtClean="0">
                <a:solidFill>
                  <a:srgbClr val="FF0000"/>
                </a:solidFill>
              </a:rPr>
              <a:t> on Global Earthing Systems</a:t>
            </a:r>
            <a:endParaRPr lang="de-AT" sz="2400" b="1" dirty="0">
              <a:solidFill>
                <a:srgbClr val="FF0000"/>
              </a:solidFill>
            </a:endParaRPr>
          </a:p>
          <a:p>
            <a:pPr algn="ctr">
              <a:buNone/>
              <a:defRPr/>
            </a:pPr>
            <a:endParaRPr lang="en-US" b="1" dirty="0"/>
          </a:p>
          <a:p>
            <a:pPr algn="ctr">
              <a:buNone/>
              <a:defRPr/>
            </a:pPr>
            <a:r>
              <a:rPr lang="en-US" b="1" dirty="0" smtClean="0"/>
              <a:t>24</a:t>
            </a:r>
            <a:r>
              <a:rPr lang="en-US" b="1" baseline="30000" dirty="0" smtClean="0"/>
              <a:t>TH</a:t>
            </a:r>
            <a:r>
              <a:rPr lang="en-US" b="1" dirty="0" smtClean="0"/>
              <a:t> KOMUNALNA ENERGETIKA</a:t>
            </a:r>
          </a:p>
          <a:p>
            <a:pPr algn="ctr">
              <a:buNone/>
              <a:defRPr/>
            </a:pP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May 12</a:t>
            </a:r>
            <a:r>
              <a:rPr lang="en-US" sz="12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 to 14</a:t>
            </a:r>
            <a:r>
              <a:rPr lang="en-US" sz="12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  2015</a:t>
            </a:r>
          </a:p>
          <a:p>
            <a:pPr algn="ctr">
              <a:buNone/>
              <a:defRPr/>
            </a:pPr>
            <a:endParaRPr lang="en-US" sz="1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endParaRPr lang="en-US" b="1" dirty="0"/>
          </a:p>
          <a:p>
            <a:pPr algn="ctr">
              <a:defRPr/>
            </a:pPr>
            <a:r>
              <a:rPr lang="nl-NL" sz="1400" b="1" dirty="0" smtClean="0"/>
              <a:t>Dipl</a:t>
            </a:r>
            <a:r>
              <a:rPr lang="nl-NL" sz="1400" b="1" dirty="0"/>
              <a:t>.-Ing. </a:t>
            </a:r>
            <a:r>
              <a:rPr lang="de-DE" sz="1400" b="1" dirty="0"/>
              <a:t>Thomas </a:t>
            </a:r>
            <a:r>
              <a:rPr lang="de-DE" sz="1400" b="1" dirty="0" smtClean="0"/>
              <a:t>Mallits</a:t>
            </a:r>
          </a:p>
          <a:p>
            <a:pPr algn="ctr">
              <a:defRPr/>
            </a:pPr>
            <a:r>
              <a:rPr lang="nl-NL" sz="1400" b="1" dirty="0" smtClean="0"/>
              <a:t>Dipl</a:t>
            </a:r>
            <a:r>
              <a:rPr lang="nl-NL" sz="1400" b="1" dirty="0"/>
              <a:t>.-Ing. Dr.techn. </a:t>
            </a:r>
            <a:r>
              <a:rPr lang="de-DE" sz="1400" b="1" dirty="0"/>
              <a:t>Ernst </a:t>
            </a:r>
            <a:r>
              <a:rPr lang="de-DE" sz="1400" b="1" dirty="0" smtClean="0"/>
              <a:t>Schmautzer</a:t>
            </a:r>
          </a:p>
          <a:p>
            <a:pPr algn="ctr">
              <a:defRPr/>
            </a:pPr>
            <a:r>
              <a:rPr lang="nl-NL" sz="1400" b="1" dirty="0" smtClean="0"/>
              <a:t>Univ</a:t>
            </a:r>
            <a:r>
              <a:rPr lang="nl-NL" sz="1400" b="1" dirty="0"/>
              <a:t>.-Prof. Dipl.-Ing. Dr.techn. </a:t>
            </a:r>
            <a:r>
              <a:rPr lang="de-DE" sz="1400" b="1" dirty="0"/>
              <a:t>Lothar Fickert</a:t>
            </a:r>
          </a:p>
          <a:p>
            <a:pPr algn="ctr">
              <a:defRPr/>
            </a:pPr>
            <a:endParaRPr lang="de-DE" b="1" dirty="0"/>
          </a:p>
          <a:p>
            <a:pPr algn="ctr">
              <a:defRPr/>
            </a:pPr>
            <a:endParaRPr lang="de-DE" b="1" dirty="0" smtClean="0"/>
          </a:p>
          <a:p>
            <a:pPr algn="ctr">
              <a:spcBef>
                <a:spcPct val="50000"/>
              </a:spcBef>
              <a:defRPr/>
            </a:pPr>
            <a:r>
              <a:rPr lang="de-DE" sz="1100" b="1" dirty="0" smtClean="0"/>
              <a:t>Universität </a:t>
            </a:r>
            <a:r>
              <a:rPr lang="de-DE" sz="1100" b="1" dirty="0"/>
              <a:t>Graz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1100" b="1" dirty="0"/>
              <a:t>Institut </a:t>
            </a:r>
            <a:r>
              <a:rPr lang="de-DE" sz="1100" b="1" dirty="0" smtClean="0"/>
              <a:t>of Electrical Power Systems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1100" b="1" dirty="0" smtClean="0">
                <a:hlinkClick r:id="rId4"/>
              </a:rPr>
              <a:t>www.ifea.tugraz.at</a:t>
            </a:r>
            <a:endParaRPr lang="de-DE" sz="1100" b="1" dirty="0"/>
          </a:p>
          <a:p>
            <a:pPr algn="ctr">
              <a:spcBef>
                <a:spcPct val="50000"/>
              </a:spcBef>
              <a:defRPr/>
            </a:pPr>
            <a:r>
              <a:rPr lang="de-DE" sz="1100" b="1" dirty="0"/>
              <a:t>t</a:t>
            </a:r>
            <a:r>
              <a:rPr lang="de-DE" sz="1100" b="1" dirty="0" smtClean="0"/>
              <a:t>homas.mallits@tugraz.at</a:t>
            </a:r>
            <a:endParaRPr lang="de-DE" sz="1100" b="1" dirty="0"/>
          </a:p>
        </p:txBody>
      </p:sp>
    </p:spTree>
    <p:extLst>
      <p:ext uri="{BB962C8B-B14F-4D97-AF65-F5344CB8AC3E}">
        <p14:creationId xmlns:p14="http://schemas.microsoft.com/office/powerpoint/2010/main" val="6223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729343" y="642257"/>
            <a:ext cx="8196943" cy="5619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5400" b="1" dirty="0"/>
              <a:t>Statistical </a:t>
            </a:r>
            <a:r>
              <a:rPr lang="de-AT" sz="5400" b="1" dirty="0" err="1"/>
              <a:t>evaluation</a:t>
            </a:r>
            <a:r>
              <a:rPr lang="de-AT" sz="5400" b="1" dirty="0"/>
              <a:t> </a:t>
            </a:r>
            <a:r>
              <a:rPr lang="de-AT" sz="5400" b="1" dirty="0" err="1"/>
              <a:t>of</a:t>
            </a:r>
            <a:r>
              <a:rPr lang="de-AT" sz="5400" b="1" dirty="0"/>
              <a:t> human </a:t>
            </a:r>
            <a:r>
              <a:rPr lang="de-AT" sz="5400" b="1" dirty="0" err="1" smtClean="0"/>
              <a:t>safety</a:t>
            </a:r>
            <a:r>
              <a:rPr lang="de-AT" sz="72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328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eck 1"/>
              <p:cNvSpPr/>
              <p:nvPr/>
            </p:nvSpPr>
            <p:spPr>
              <a:xfrm>
                <a:off x="631243" y="590116"/>
                <a:ext cx="7320440" cy="46685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800" b="1" dirty="0" smtClean="0"/>
                  <a:t>Proposed procedure of risk assessment of grounding systems</a:t>
                </a:r>
              </a:p>
              <a:p>
                <a:endParaRPr lang="de-AT" sz="1800" dirty="0"/>
              </a:p>
              <a:p>
                <a:r>
                  <a:rPr lang="en-US" sz="1800" b="1" dirty="0" smtClean="0">
                    <a:solidFill>
                      <a:srgbClr val="0070C0"/>
                    </a:solidFill>
                  </a:rPr>
                  <a:t>Step 1: Calculation of individual risk</a:t>
                </a:r>
              </a:p>
              <a:p>
                <a:endParaRPr lang="de-AT" sz="1600" dirty="0"/>
              </a:p>
              <a:p>
                <a:r>
                  <a:rPr lang="en-US" sz="1800" dirty="0" smtClean="0">
                    <a:solidFill>
                      <a:srgbClr val="0070C0"/>
                    </a:solidFill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16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de-AT" sz="1600" b="0" i="0" smtClean="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1600"/>
                          <m:t>indiv</m:t>
                        </m:r>
                      </m:sub>
                    </m:sSub>
                    <m:r>
                      <m:rPr>
                        <m:nor/>
                      </m:rPr>
                      <a:rPr lang="en-US" sz="1600"/>
                      <m:t>= </m:t>
                    </m:r>
                    <m:f>
                      <m:fPr>
                        <m:ctrlPr>
                          <a:rPr lang="de-AT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AT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n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600"/>
                              <m:t>earthfault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de-AT" sz="16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a:rPr lang="de-AT" sz="16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de-AT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n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600"/>
                              <m:t>expo</m:t>
                            </m:r>
                          </m:sub>
                        </m:sSub>
                        <m:r>
                          <a:rPr lang="de-A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m:rPr>
                            <m:nor/>
                          </m:rPr>
                          <a:rPr lang="de-AT" sz="1600" b="1" i="0" dirty="0" smtClean="0"/>
                          <m:t> </m:t>
                        </m:r>
                        <m:d>
                          <m:dPr>
                            <m:ctrlPr>
                              <a:rPr lang="de-AT" sz="16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AT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1600"/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/>
                                  <m:t>earthfault</m:t>
                                </m:r>
                              </m:sub>
                            </m:sSub>
                            <m:r>
                              <m:rPr>
                                <m:nor/>
                              </m:rPr>
                              <a:rPr lang="de-AT" sz="1600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US" sz="1600"/>
                              <m:t>+ </m:t>
                            </m:r>
                            <m:sSub>
                              <m:sSubPr>
                                <m:ctrlPr>
                                  <a:rPr lang="de-AT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1600"/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nor/>
                                  </m:rPr>
                                  <a:rPr lang="en-US" sz="1600"/>
                                  <m:t>expo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nor/>
                          </m:rPr>
                          <a:rPr lang="de-AT" sz="1600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m:rPr>
                            <m:nor/>
                          </m:rPr>
                          <a:rPr lang="de-AT" sz="1600" b="1" i="0" dirty="0" smtClean="0"/>
                          <m:t> </m:t>
                        </m:r>
                        <m:sSub>
                          <m:sSubPr>
                            <m:ctrlPr>
                              <a:rPr lang="de-AT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 sz="1600"/>
                              <m:t>p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US" sz="1600"/>
                              <m:t>Fib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m:rPr>
                            <m:nor/>
                          </m:rPr>
                          <a:rPr lang="de-AT" sz="16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600"/>
                          <m:t>CRF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1600"/>
                          <m:t>365</m:t>
                        </m:r>
                        <m:r>
                          <m:rPr>
                            <m:nor/>
                          </m:rPr>
                          <a:rPr lang="de-AT" sz="1600" b="1" i="0" smtClean="0"/>
                          <m:t> </m:t>
                        </m:r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m:rPr>
                            <m:nor/>
                          </m:rPr>
                          <a:rPr lang="de-AT" sz="16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600"/>
                          <m:t>24</m:t>
                        </m:r>
                        <m:r>
                          <m:rPr>
                            <m:nor/>
                          </m:rPr>
                          <a:rPr lang="de-AT" sz="1600" b="0" i="0" smtClean="0"/>
                          <m:t> </m:t>
                        </m:r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m:rPr>
                            <m:nor/>
                          </m:rPr>
                          <a:rPr lang="de-AT" sz="16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600"/>
                          <m:t>60</m:t>
                        </m:r>
                        <m:r>
                          <m:rPr>
                            <m:nor/>
                          </m:rPr>
                          <a:rPr lang="de-AT" sz="1600" b="1" i="0" smtClean="0"/>
                          <m:t> </m:t>
                        </m:r>
                        <m:r>
                          <m:rPr>
                            <m:nor/>
                          </m:rPr>
                          <a:rPr lang="de-AT" sz="1600" b="1" dirty="0"/>
                          <m:t>•</m:t>
                        </m:r>
                        <m:r>
                          <m:rPr>
                            <m:nor/>
                          </m:rPr>
                          <a:rPr lang="de-AT" sz="16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1600"/>
                          <m:t>60</m:t>
                        </m:r>
                      </m:den>
                    </m:f>
                  </m:oMath>
                </a14:m>
                <a:endParaRPr lang="de-AT" sz="1600" dirty="0"/>
              </a:p>
              <a:p>
                <a:endParaRPr lang="en-US" dirty="0"/>
              </a:p>
              <a:p>
                <a:r>
                  <a:rPr lang="en-US" sz="1400" dirty="0" err="1" smtClean="0"/>
                  <a:t>p</a:t>
                </a:r>
                <a:r>
                  <a:rPr lang="en-US" sz="1400" baseline="-25000" dirty="0" err="1" smtClean="0"/>
                  <a:t>indiv</a:t>
                </a:r>
                <a:r>
                  <a:rPr lang="en-US" sz="1400" baseline="-25000" dirty="0" smtClean="0"/>
                  <a:t> </a:t>
                </a:r>
                <a:r>
                  <a:rPr lang="en-US" sz="1400" dirty="0"/>
                  <a:t>… 	risk of an individual to get in contact with a potentially hazardous structure </a:t>
                </a:r>
                <a:r>
                  <a:rPr lang="en-US" sz="1400" dirty="0" smtClean="0"/>
                  <a:t>			(</a:t>
                </a:r>
                <a:r>
                  <a:rPr lang="en-US" sz="1400" dirty="0"/>
                  <a:t>Earth Potential Rise, EPR) [1 / a]</a:t>
                </a:r>
                <a:endParaRPr lang="de-AT" sz="1400" dirty="0"/>
              </a:p>
              <a:p>
                <a:r>
                  <a:rPr lang="en-US" sz="1400" dirty="0" err="1"/>
                  <a:t>n</a:t>
                </a:r>
                <a:r>
                  <a:rPr lang="en-US" sz="1400" baseline="-25000" dirty="0" err="1"/>
                  <a:t>earth</a:t>
                </a:r>
                <a:r>
                  <a:rPr lang="en-US" sz="1400" baseline="-25000" dirty="0"/>
                  <a:t> fault </a:t>
                </a:r>
                <a:r>
                  <a:rPr lang="en-US" sz="1400" dirty="0" smtClean="0"/>
                  <a:t>… 	frequency </a:t>
                </a:r>
                <a:r>
                  <a:rPr lang="en-US" sz="1400" dirty="0"/>
                  <a:t>for a single-pole error affecting this structure [1 / a]</a:t>
                </a:r>
                <a:endParaRPr lang="de-AT" sz="1400" dirty="0"/>
              </a:p>
              <a:p>
                <a:r>
                  <a:rPr lang="en-US" sz="1400" dirty="0" err="1" smtClean="0"/>
                  <a:t>T</a:t>
                </a:r>
                <a:r>
                  <a:rPr lang="en-US" sz="1400" baseline="-25000" dirty="0" err="1" smtClean="0"/>
                  <a:t>earthfault</a:t>
                </a:r>
                <a:r>
                  <a:rPr lang="en-US" sz="1400" dirty="0" smtClean="0"/>
                  <a:t>… 	average </a:t>
                </a:r>
                <a:r>
                  <a:rPr lang="en-US" sz="1400" dirty="0"/>
                  <a:t>duration of such a single pole error [s]</a:t>
                </a:r>
                <a:endParaRPr lang="de-AT" sz="1400" dirty="0"/>
              </a:p>
              <a:p>
                <a:r>
                  <a:rPr lang="en-US" sz="1400" dirty="0" err="1"/>
                  <a:t>n</a:t>
                </a:r>
                <a:r>
                  <a:rPr lang="en-US" sz="1400" baseline="-25000" dirty="0" err="1"/>
                  <a:t>expo</a:t>
                </a:r>
                <a:r>
                  <a:rPr lang="en-US" sz="1400" baseline="-25000" dirty="0"/>
                  <a:t> </a:t>
                </a:r>
                <a:r>
                  <a:rPr lang="en-US" sz="1400" dirty="0" smtClean="0"/>
                  <a:t>… 	contact </a:t>
                </a:r>
                <a:r>
                  <a:rPr lang="en-US" sz="1400" dirty="0"/>
                  <a:t>frequency of the individual with the potentially hazardous </a:t>
                </a:r>
                <a:r>
                  <a:rPr lang="en-US" sz="1400" dirty="0" smtClean="0"/>
                  <a:t>				structure mentioned </a:t>
                </a:r>
                <a:r>
                  <a:rPr lang="en-US" sz="1400" dirty="0"/>
                  <a:t>above [1 / a]</a:t>
                </a:r>
                <a:endParaRPr lang="de-AT" sz="1400" dirty="0"/>
              </a:p>
              <a:p>
                <a:r>
                  <a:rPr lang="en-US" sz="1400" dirty="0" err="1" smtClean="0"/>
                  <a:t>t</a:t>
                </a:r>
                <a:r>
                  <a:rPr lang="en-US" sz="1400" baseline="-25000" dirty="0" err="1" smtClean="0"/>
                  <a:t>expo</a:t>
                </a:r>
                <a:r>
                  <a:rPr lang="en-US" sz="1400" dirty="0" smtClean="0"/>
                  <a:t>… </a:t>
                </a:r>
                <a:r>
                  <a:rPr lang="en-US" sz="1400" dirty="0"/>
                  <a:t>	average contact duration of the individual with this structure [s]</a:t>
                </a:r>
                <a:endParaRPr lang="de-AT" sz="1400" dirty="0"/>
              </a:p>
              <a:p>
                <a:r>
                  <a:rPr lang="en-US" sz="1400" dirty="0" err="1"/>
                  <a:t>p</a:t>
                </a:r>
                <a:r>
                  <a:rPr lang="en-US" sz="1400" baseline="-25000" dirty="0" err="1"/>
                  <a:t>fib</a:t>
                </a:r>
                <a:r>
                  <a:rPr lang="en-US" sz="1400" baseline="-25000" dirty="0"/>
                  <a:t> </a:t>
                </a:r>
                <a:r>
                  <a:rPr lang="en-US" sz="1400" dirty="0" smtClean="0"/>
                  <a:t>… </a:t>
                </a:r>
                <a:r>
                  <a:rPr lang="en-US" sz="1400" dirty="0"/>
                  <a:t>	voltage and time dependent risk for ventricular fibrillation [</a:t>
                </a:r>
                <a:r>
                  <a:rPr lang="en-US" sz="1400" dirty="0" err="1"/>
                  <a:t>p.u</a:t>
                </a:r>
                <a:r>
                  <a:rPr lang="en-US" sz="1400" dirty="0"/>
                  <a:t>.]</a:t>
                </a:r>
                <a:endParaRPr lang="de-AT" sz="1400" dirty="0"/>
              </a:p>
              <a:p>
                <a:r>
                  <a:rPr lang="en-US" sz="1400" dirty="0" smtClean="0"/>
                  <a:t>CRF… </a:t>
                </a:r>
                <a:r>
                  <a:rPr lang="en-US" sz="1400" dirty="0"/>
                  <a:t>	reduction factor by any warning signs or barriers [</a:t>
                </a:r>
                <a:r>
                  <a:rPr lang="en-US" sz="1400" dirty="0" err="1"/>
                  <a:t>p.u</a:t>
                </a:r>
                <a:r>
                  <a:rPr lang="en-US" sz="1400" dirty="0"/>
                  <a:t>.]</a:t>
                </a:r>
                <a:endParaRPr lang="de-AT" sz="1400" dirty="0"/>
              </a:p>
              <a:p>
                <a:pPr>
                  <a:spcAft>
                    <a:spcPts val="600"/>
                  </a:spcAft>
                </a:pPr>
                <a:endParaRPr lang="en-US" sz="1400" dirty="0" smtClean="0">
                  <a:solidFill>
                    <a:srgbClr val="FF0000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1400" dirty="0" smtClean="0">
                    <a:solidFill>
                      <a:srgbClr val="FF0000"/>
                    </a:solidFill>
                  </a:rPr>
                  <a:t>For the individual risk worst case assumption must be made</a:t>
                </a:r>
                <a:endParaRPr lang="en-US" sz="1400" dirty="0">
                  <a:solidFill>
                    <a:srgbClr val="FF0000"/>
                  </a:solidFill>
                </a:endParaRPr>
              </a:p>
              <a:p>
                <a:endParaRPr lang="de-AT" sz="1400" dirty="0"/>
              </a:p>
            </p:txBody>
          </p:sp>
        </mc:Choice>
        <mc:Fallback xmlns="">
          <p:sp>
            <p:nvSpPr>
              <p:cNvPr id="2" name="Rechtec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43" y="590116"/>
                <a:ext cx="7320440" cy="4668522"/>
              </a:xfrm>
              <a:prstGeom prst="rect">
                <a:avLst/>
              </a:prstGeom>
              <a:blipFill rotWithShape="0">
                <a:blip r:embed="rId2"/>
                <a:stretch>
                  <a:fillRect l="-750" t="-783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59"/>
          <p:cNvSpPr>
            <a:spLocks noChangeArrowheads="1"/>
          </p:cNvSpPr>
          <p:nvPr/>
        </p:nvSpPr>
        <p:spPr bwMode="auto">
          <a:xfrm>
            <a:off x="0" y="47426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de-AT" sz="2400" b="1" dirty="0">
              <a:solidFill>
                <a:srgbClr val="333399"/>
              </a:solidFill>
            </a:endParaRPr>
          </a:p>
        </p:txBody>
      </p:sp>
      <p:sp>
        <p:nvSpPr>
          <p:cNvPr id="4" name="Rectangle 59"/>
          <p:cNvSpPr>
            <a:spLocks noChangeArrowheads="1"/>
          </p:cNvSpPr>
          <p:nvPr/>
        </p:nvSpPr>
        <p:spPr bwMode="auto">
          <a:xfrm>
            <a:off x="152400" y="42835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de-AT" sz="2400" dirty="0" err="1" smtClean="0"/>
              <a:t>Risk</a:t>
            </a:r>
            <a:r>
              <a:rPr lang="de-AT" sz="2400" dirty="0" smtClean="0"/>
              <a:t> </a:t>
            </a:r>
            <a:r>
              <a:rPr lang="de-AT" sz="2400" dirty="0" err="1" smtClean="0"/>
              <a:t>analysis</a:t>
            </a:r>
            <a:r>
              <a:rPr lang="de-AT" sz="2400" dirty="0" smtClean="0"/>
              <a:t> BS </a:t>
            </a:r>
            <a:r>
              <a:rPr lang="de-AT" sz="2400" dirty="0"/>
              <a:t>EN </a:t>
            </a:r>
            <a:r>
              <a:rPr lang="de-AT" sz="2400" dirty="0" smtClean="0"/>
              <a:t>50522 (1)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41623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52297" y="614774"/>
            <a:ext cx="8232623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rgbClr val="0070C0"/>
                </a:solidFill>
              </a:rPr>
              <a:t>Step 2</a:t>
            </a:r>
            <a:r>
              <a:rPr lang="en-US" sz="1800" b="1" dirty="0">
                <a:solidFill>
                  <a:srgbClr val="0070C0"/>
                </a:solidFill>
              </a:rPr>
              <a:t>: </a:t>
            </a:r>
            <a:r>
              <a:rPr lang="en-US" sz="1800" b="1" dirty="0" smtClean="0">
                <a:solidFill>
                  <a:srgbClr val="0070C0"/>
                </a:solidFill>
              </a:rPr>
              <a:t>Compare with the allowable risk 10</a:t>
            </a:r>
            <a:r>
              <a:rPr lang="en-US" sz="1800" b="1" baseline="30000" dirty="0" smtClean="0">
                <a:solidFill>
                  <a:srgbClr val="0070C0"/>
                </a:solidFill>
              </a:rPr>
              <a:t>-6</a:t>
            </a:r>
            <a:r>
              <a:rPr lang="en-US" sz="1800" b="1" dirty="0" smtClean="0">
                <a:solidFill>
                  <a:srgbClr val="0070C0"/>
                </a:solidFill>
              </a:rPr>
              <a:t> p.a. </a:t>
            </a:r>
          </a:p>
          <a:p>
            <a:r>
              <a:rPr lang="en-US" sz="1400" dirty="0" smtClean="0"/>
              <a:t>The basic individual risk of </a:t>
            </a:r>
            <a:r>
              <a:rPr lang="en-US" sz="1400" b="1" dirty="0"/>
              <a:t>10</a:t>
            </a:r>
            <a:r>
              <a:rPr lang="en-US" sz="1400" b="1" baseline="30000" dirty="0"/>
              <a:t>-6</a:t>
            </a:r>
            <a:r>
              <a:rPr lang="en-US" sz="1400" b="1" dirty="0"/>
              <a:t> p.a</a:t>
            </a:r>
            <a:r>
              <a:rPr lang="en-US" sz="1400" dirty="0"/>
              <a:t>. </a:t>
            </a:r>
            <a:r>
              <a:rPr lang="en-US" sz="1400" dirty="0" smtClean="0"/>
              <a:t>are general socially accepted.</a:t>
            </a:r>
          </a:p>
          <a:p>
            <a:endParaRPr lang="en-US" sz="1400" dirty="0" smtClean="0"/>
          </a:p>
          <a:p>
            <a:r>
              <a:rPr lang="en-US" sz="1800" b="1" dirty="0" smtClean="0">
                <a:solidFill>
                  <a:srgbClr val="0070C0"/>
                </a:solidFill>
              </a:rPr>
              <a:t>Step 3:  Compare with a permissible limit risk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b="1" dirty="0" smtClean="0">
                <a:solidFill>
                  <a:srgbClr val="0070C0"/>
                </a:solidFill>
              </a:rPr>
              <a:t>Step 4: Cost Benefit </a:t>
            </a:r>
            <a:r>
              <a:rPr lang="en-US" sz="1800" b="1" dirty="0" err="1" smtClean="0">
                <a:solidFill>
                  <a:srgbClr val="0070C0"/>
                </a:solidFill>
              </a:rPr>
              <a:t>Analyse</a:t>
            </a:r>
            <a:r>
              <a:rPr lang="en-US" sz="1800" b="1" dirty="0" smtClean="0">
                <a:solidFill>
                  <a:srgbClr val="0070C0"/>
                </a:solidFill>
              </a:rPr>
              <a:t> (CBA)</a:t>
            </a:r>
          </a:p>
          <a:p>
            <a:r>
              <a:rPr lang="en-US" sz="1400" u="sng" dirty="0" smtClean="0"/>
              <a:t>Parameter</a:t>
            </a:r>
          </a:p>
          <a:p>
            <a:pPr>
              <a:spcAft>
                <a:spcPts val="600"/>
              </a:spcAft>
            </a:pPr>
            <a:r>
              <a:rPr lang="en-US" sz="1400" dirty="0" err="1"/>
              <a:t>N</a:t>
            </a:r>
            <a:r>
              <a:rPr lang="en-US" sz="1400" baseline="-25000" dirty="0" err="1"/>
              <a:t>indiv</a:t>
            </a:r>
            <a:r>
              <a:rPr lang="en-US" sz="1400" dirty="0"/>
              <a:t>	</a:t>
            </a:r>
            <a:r>
              <a:rPr lang="en-US" sz="1400" dirty="0" smtClean="0"/>
              <a:t>total number of potentially affected people [p.a</a:t>
            </a:r>
            <a:r>
              <a:rPr lang="en-US" sz="1400" dirty="0"/>
              <a:t>.]  </a:t>
            </a:r>
          </a:p>
          <a:p>
            <a:pPr>
              <a:spcAft>
                <a:spcPts val="600"/>
              </a:spcAft>
            </a:pPr>
            <a:r>
              <a:rPr lang="en-US" sz="1400" dirty="0" err="1"/>
              <a:t>T</a:t>
            </a:r>
            <a:r>
              <a:rPr lang="en-US" sz="1400" baseline="-25000" dirty="0" err="1"/>
              <a:t>Opex</a:t>
            </a:r>
            <a:r>
              <a:rPr lang="en-US" sz="1400" dirty="0"/>
              <a:t>	</a:t>
            </a:r>
            <a:r>
              <a:rPr lang="en-US" sz="1400" dirty="0" smtClean="0"/>
              <a:t>total period under review [</a:t>
            </a:r>
            <a:r>
              <a:rPr lang="en-US" sz="1400" dirty="0"/>
              <a:t>a]</a:t>
            </a:r>
          </a:p>
          <a:p>
            <a:pPr>
              <a:spcAft>
                <a:spcPts val="600"/>
              </a:spcAft>
            </a:pPr>
            <a:r>
              <a:rPr lang="en-US" sz="1400" dirty="0" err="1"/>
              <a:t>VoSL</a:t>
            </a:r>
            <a:r>
              <a:rPr lang="en-US" sz="1400" dirty="0"/>
              <a:t> </a:t>
            </a:r>
            <a:r>
              <a:rPr lang="en-US" sz="1400" dirty="0" smtClean="0"/>
              <a:t>Value </a:t>
            </a:r>
            <a:r>
              <a:rPr lang="en-US" sz="1400" dirty="0"/>
              <a:t>of Statistical Life </a:t>
            </a:r>
            <a:r>
              <a:rPr lang="en-US" sz="1400" dirty="0" smtClean="0"/>
              <a:t>(economic concept in the economic evaluation of personal injury)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 smtClean="0"/>
              <a:t>Capex</a:t>
            </a:r>
            <a:r>
              <a:rPr lang="en-US" sz="1400" dirty="0"/>
              <a:t> </a:t>
            </a:r>
            <a:r>
              <a:rPr lang="en-US" sz="1400" dirty="0" smtClean="0"/>
              <a:t>Investment </a:t>
            </a:r>
            <a:r>
              <a:rPr lang="en-US" sz="1400" dirty="0"/>
              <a:t>Costs </a:t>
            </a:r>
            <a:r>
              <a:rPr lang="en-US" sz="1400" dirty="0" smtClean="0"/>
              <a:t>during the operating life</a:t>
            </a:r>
            <a:endParaRPr lang="en-US" sz="1400" dirty="0"/>
          </a:p>
          <a:p>
            <a:pPr>
              <a:spcAft>
                <a:spcPts val="600"/>
              </a:spcAft>
            </a:pPr>
            <a:r>
              <a:rPr lang="en-US" sz="1400" dirty="0" err="1" smtClean="0"/>
              <a:t>Opex</a:t>
            </a:r>
            <a:r>
              <a:rPr lang="en-US" sz="1400" dirty="0"/>
              <a:t>	Operations Costs during the operating life </a:t>
            </a:r>
            <a:r>
              <a:rPr lang="en-US" sz="1800" b="1" dirty="0" smtClean="0"/>
              <a:t> </a:t>
            </a:r>
            <a:endParaRPr lang="en-US" sz="1800" dirty="0" smtClean="0"/>
          </a:p>
          <a:p>
            <a:endParaRPr lang="en-US" sz="1800" b="1" dirty="0" smtClean="0">
              <a:solidFill>
                <a:srgbClr val="0070C0"/>
              </a:solidFill>
            </a:endParaRPr>
          </a:p>
          <a:p>
            <a:r>
              <a:rPr lang="en-US" sz="1800" b="1" dirty="0" smtClean="0">
                <a:solidFill>
                  <a:srgbClr val="0070C0"/>
                </a:solidFill>
              </a:rPr>
              <a:t>Step </a:t>
            </a:r>
            <a:r>
              <a:rPr lang="en-US" sz="1800" b="1" dirty="0">
                <a:solidFill>
                  <a:srgbClr val="0070C0"/>
                </a:solidFill>
              </a:rPr>
              <a:t>5</a:t>
            </a:r>
            <a:r>
              <a:rPr lang="en-US" sz="1800" b="1" dirty="0" smtClean="0">
                <a:solidFill>
                  <a:srgbClr val="0070C0"/>
                </a:solidFill>
              </a:rPr>
              <a:t>: Evaluation of the Cost Benefit </a:t>
            </a:r>
            <a:r>
              <a:rPr lang="en-US" sz="1800" b="1" dirty="0" err="1" smtClean="0">
                <a:solidFill>
                  <a:srgbClr val="0070C0"/>
                </a:solidFill>
              </a:rPr>
              <a:t>Analysy</a:t>
            </a:r>
            <a:r>
              <a:rPr lang="en-US" sz="1800" b="1" dirty="0" smtClean="0">
                <a:solidFill>
                  <a:srgbClr val="0070C0"/>
                </a:solidFill>
              </a:rPr>
              <a:t> (CBA</a:t>
            </a:r>
            <a:r>
              <a:rPr lang="en-US" sz="1800" b="1" dirty="0">
                <a:solidFill>
                  <a:srgbClr val="0070C0"/>
                </a:solidFill>
              </a:rPr>
              <a:t>)</a:t>
            </a:r>
            <a:endParaRPr lang="en-US" sz="1800" dirty="0">
              <a:solidFill>
                <a:srgbClr val="0070C0"/>
              </a:solidFill>
            </a:endParaRPr>
          </a:p>
          <a:p>
            <a:r>
              <a:rPr lang="en-US" sz="1400" dirty="0" smtClean="0"/>
              <a:t>Among economic aspects the </a:t>
            </a:r>
            <a:r>
              <a:rPr lang="en-US" sz="1400" dirty="0"/>
              <a:t>cost of </a:t>
            </a:r>
            <a:r>
              <a:rPr lang="en-US" sz="1400" dirty="0" smtClean="0"/>
              <a:t>avoided power accidents are compared the costs of technical remedial</a:t>
            </a:r>
          </a:p>
        </p:txBody>
      </p:sp>
      <p:sp>
        <p:nvSpPr>
          <p:cNvPr id="5" name="Rectangle 59"/>
          <p:cNvSpPr>
            <a:spLocks noChangeArrowheads="1"/>
          </p:cNvSpPr>
          <p:nvPr/>
        </p:nvSpPr>
        <p:spPr bwMode="auto">
          <a:xfrm>
            <a:off x="152400" y="42835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de-AT" sz="2400" dirty="0" err="1" smtClean="0"/>
              <a:t>Risk</a:t>
            </a:r>
            <a:r>
              <a:rPr lang="de-AT" sz="2400" dirty="0" smtClean="0"/>
              <a:t> </a:t>
            </a:r>
            <a:r>
              <a:rPr lang="de-AT" sz="2400" dirty="0" err="1" smtClean="0"/>
              <a:t>analysis</a:t>
            </a:r>
            <a:r>
              <a:rPr lang="de-AT" sz="2400" dirty="0" smtClean="0"/>
              <a:t> BS </a:t>
            </a:r>
            <a:r>
              <a:rPr lang="de-AT" sz="2400" dirty="0"/>
              <a:t>EN </a:t>
            </a:r>
            <a:r>
              <a:rPr lang="de-AT" sz="2400" dirty="0" smtClean="0"/>
              <a:t>50522 (2)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94152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691" y="720964"/>
            <a:ext cx="3755418" cy="534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9"/>
          <p:cNvSpPr>
            <a:spLocks noChangeArrowheads="1"/>
          </p:cNvSpPr>
          <p:nvPr/>
        </p:nvSpPr>
        <p:spPr bwMode="auto">
          <a:xfrm>
            <a:off x="152400" y="60252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400" b="1" dirty="0"/>
              <a:t>Proposed procedure </a:t>
            </a:r>
            <a:r>
              <a:rPr lang="de-AT" sz="2400" dirty="0" smtClean="0"/>
              <a:t>BS </a:t>
            </a:r>
            <a:r>
              <a:rPr lang="de-AT" sz="2400" dirty="0"/>
              <a:t>EN </a:t>
            </a:r>
            <a:r>
              <a:rPr lang="de-AT" sz="2400" dirty="0" smtClean="0"/>
              <a:t>50522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69272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31706" y="581467"/>
            <a:ext cx="8159746" cy="4525963"/>
          </a:xfrm>
        </p:spPr>
        <p:txBody>
          <a:bodyPr/>
          <a:lstStyle/>
          <a:p>
            <a:pPr marL="0" indent="0"/>
            <a:endParaRPr lang="de-AT" sz="1800" kern="1200" dirty="0" smtClean="0">
              <a:latin typeface="Arial" charset="0"/>
            </a:endParaRPr>
          </a:p>
          <a:p>
            <a:pPr marL="0" indent="0"/>
            <a:r>
              <a:rPr lang="de-AT" sz="1800" b="1" kern="1200" dirty="0" smtClean="0">
                <a:solidFill>
                  <a:srgbClr val="0070C0"/>
                </a:solidFill>
                <a:latin typeface="Arial" charset="0"/>
              </a:rPr>
              <a:t>Global </a:t>
            </a:r>
            <a:r>
              <a:rPr lang="de-AT" sz="1800" b="1" kern="1200" dirty="0" err="1" smtClean="0">
                <a:solidFill>
                  <a:srgbClr val="0070C0"/>
                </a:solidFill>
                <a:latin typeface="Arial" charset="0"/>
              </a:rPr>
              <a:t>Earthing</a:t>
            </a:r>
            <a:r>
              <a:rPr lang="de-AT" sz="1800" b="1" kern="1200" dirty="0" smtClean="0">
                <a:solidFill>
                  <a:srgbClr val="0070C0"/>
                </a:solidFill>
                <a:latin typeface="Arial" charset="0"/>
              </a:rPr>
              <a:t> System </a:t>
            </a:r>
          </a:p>
          <a:p>
            <a:pPr marL="0" indent="0"/>
            <a:r>
              <a:rPr lang="de-DE" sz="1800" dirty="0" smtClean="0"/>
              <a:t>Traditioneller Planungs-Richtwert </a:t>
            </a:r>
            <a:r>
              <a:rPr lang="de-DE" sz="1800" dirty="0"/>
              <a:t>für I</a:t>
            </a:r>
            <a:r>
              <a:rPr lang="de-DE" sz="1800" baseline="-25000" dirty="0"/>
              <a:t>F</a:t>
            </a:r>
            <a:r>
              <a:rPr lang="de-DE" sz="1800" dirty="0"/>
              <a:t> ist oft gleich der „Löschgrenze“. </a:t>
            </a:r>
            <a:endParaRPr lang="de-DE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800" dirty="0"/>
              <a:t>Erfahrung zeigt: nur ein kleiner Teil des Erdfehlerstromes fließt i.a. </a:t>
            </a:r>
            <a:r>
              <a:rPr lang="de-AT" sz="1800" dirty="0" smtClean="0"/>
              <a:t>über die lokale Erdungsanlage in </a:t>
            </a:r>
            <a:r>
              <a:rPr lang="de-AT" sz="1800" dirty="0"/>
              <a:t>das </a:t>
            </a:r>
            <a:r>
              <a:rPr lang="de-AT" sz="1800" dirty="0" smtClean="0"/>
              <a:t>Erdreich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800" dirty="0" smtClean="0"/>
              <a:t>Überprüfung von globalen Erdungssystemen hinsichtlich den normativen Vorgaben oft sehr aufwendig (Aufwand     Praxisgerecht!?). </a:t>
            </a:r>
          </a:p>
          <a:p>
            <a:pPr marL="0" indent="0"/>
            <a:r>
              <a:rPr lang="de-AT" sz="1800" dirty="0" smtClean="0"/>
              <a:t> </a:t>
            </a:r>
            <a:r>
              <a:rPr lang="de-AT" sz="1800" b="1" kern="1200" dirty="0" smtClean="0">
                <a:solidFill>
                  <a:srgbClr val="0070C0"/>
                </a:solidFill>
                <a:latin typeface="Arial" charset="0"/>
              </a:rPr>
              <a:t>	</a:t>
            </a:r>
            <a:endParaRPr lang="de-AT" sz="1800" kern="1200" dirty="0" smtClean="0">
              <a:latin typeface="Arial" charset="0"/>
              <a:sym typeface="Wingdings" panose="05000000000000000000" pitchFamily="2" charset="2"/>
            </a:endParaRPr>
          </a:p>
          <a:p>
            <a:pPr marL="0" indent="0"/>
            <a:r>
              <a:rPr lang="de-AT" sz="1800" b="1" kern="1200" dirty="0" smtClean="0">
                <a:solidFill>
                  <a:srgbClr val="0070C0"/>
                </a:solidFill>
                <a:latin typeface="Arial" charset="0"/>
              </a:rPr>
              <a:t>Statistical </a:t>
            </a:r>
            <a:r>
              <a:rPr lang="de-AT" sz="1800" b="1" kern="1200" dirty="0" err="1" smtClean="0">
                <a:solidFill>
                  <a:srgbClr val="0070C0"/>
                </a:solidFill>
                <a:latin typeface="Arial" charset="0"/>
              </a:rPr>
              <a:t>evaluation</a:t>
            </a:r>
            <a:r>
              <a:rPr lang="de-AT" sz="1800" b="1" kern="1200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de-AT" sz="1800" b="1" kern="1200" dirty="0" err="1" smtClean="0">
                <a:solidFill>
                  <a:srgbClr val="0070C0"/>
                </a:solidFill>
                <a:latin typeface="Arial" charset="0"/>
              </a:rPr>
              <a:t>of</a:t>
            </a:r>
            <a:r>
              <a:rPr lang="de-AT" sz="1800" b="1" kern="1200" dirty="0" smtClean="0">
                <a:solidFill>
                  <a:srgbClr val="0070C0"/>
                </a:solidFill>
                <a:latin typeface="Arial" charset="0"/>
              </a:rPr>
              <a:t> human </a:t>
            </a:r>
            <a:r>
              <a:rPr lang="de-AT" sz="1800" b="1" kern="1200" dirty="0" err="1" smtClean="0">
                <a:solidFill>
                  <a:srgbClr val="0070C0"/>
                </a:solidFill>
                <a:latin typeface="Arial" charset="0"/>
              </a:rPr>
              <a:t>safety</a:t>
            </a:r>
            <a:endParaRPr lang="de-AT" sz="1800" b="1" kern="1200" dirty="0" smtClean="0">
              <a:solidFill>
                <a:srgbClr val="0070C0"/>
              </a:solidFill>
              <a:latin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1800" b="1" dirty="0" smtClean="0"/>
              <a:t>Future (?): </a:t>
            </a:r>
            <a:r>
              <a:rPr lang="en-US" sz="1800" dirty="0" smtClean="0"/>
              <a:t>Additionally statistical </a:t>
            </a:r>
            <a:r>
              <a:rPr lang="en-US" sz="1800" dirty="0"/>
              <a:t>methods for the </a:t>
            </a:r>
            <a:r>
              <a:rPr lang="en-US" sz="1800" dirty="0" smtClean="0"/>
              <a:t>of personal safety, </a:t>
            </a:r>
            <a:r>
              <a:rPr lang="en-US" sz="1800" dirty="0"/>
              <a:t>with an economic evaluation </a:t>
            </a:r>
            <a:endParaRPr lang="en-US" sz="1800" dirty="0" smtClean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0" y="69672"/>
            <a:ext cx="9070258" cy="466349"/>
          </a:xfrm>
        </p:spPr>
        <p:txBody>
          <a:bodyPr/>
          <a:lstStyle/>
          <a:p>
            <a:pPr algn="ctr"/>
            <a:r>
              <a:rPr lang="de-DE" sz="2400" kern="1200" dirty="0" smtClean="0">
                <a:solidFill>
                  <a:schemeClr val="tx1"/>
                </a:solidFill>
              </a:rPr>
              <a:t>Summary</a:t>
            </a:r>
            <a:endParaRPr lang="de-DE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89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F2AF6-C491-E241-9607-3FC5D0D153F9}" type="slidenum">
              <a:rPr lang="de-DE"/>
              <a:pPr>
                <a:defRPr/>
              </a:pPr>
              <a:t>15</a:t>
            </a:fld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678180" y="815977"/>
            <a:ext cx="8122920" cy="464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de-AT" sz="3200" b="1" dirty="0" smtClean="0">
              <a:solidFill>
                <a:srgbClr val="FF0000"/>
              </a:solidFill>
            </a:endParaRPr>
          </a:p>
          <a:p>
            <a:pPr algn="ctr"/>
            <a:r>
              <a:rPr lang="de-AT" sz="3200" b="1" dirty="0" err="1" smtClean="0">
                <a:solidFill>
                  <a:srgbClr val="FF0000"/>
                </a:solidFill>
              </a:rPr>
              <a:t>Reflection</a:t>
            </a:r>
            <a:r>
              <a:rPr lang="de-AT" sz="3200" b="1" dirty="0" smtClean="0">
                <a:solidFill>
                  <a:srgbClr val="FF0000"/>
                </a:solidFill>
              </a:rPr>
              <a:t> </a:t>
            </a:r>
            <a:r>
              <a:rPr lang="de-AT" sz="3200" b="1" dirty="0">
                <a:solidFill>
                  <a:srgbClr val="FF0000"/>
                </a:solidFill>
              </a:rPr>
              <a:t>on Global </a:t>
            </a:r>
            <a:r>
              <a:rPr lang="de-AT" sz="3200" b="1" dirty="0" err="1">
                <a:solidFill>
                  <a:srgbClr val="FF0000"/>
                </a:solidFill>
              </a:rPr>
              <a:t>Earthing</a:t>
            </a:r>
            <a:r>
              <a:rPr lang="de-AT" sz="3200" b="1" dirty="0">
                <a:solidFill>
                  <a:srgbClr val="FF0000"/>
                </a:solidFill>
              </a:rPr>
              <a:t> Systems</a:t>
            </a:r>
          </a:p>
          <a:p>
            <a:pPr algn="ctr">
              <a:buNone/>
              <a:defRPr/>
            </a:pPr>
            <a:endParaRPr lang="en-US" sz="1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endParaRPr lang="en-US" b="1" dirty="0"/>
          </a:p>
          <a:p>
            <a:pPr algn="ctr">
              <a:defRPr/>
            </a:pPr>
            <a:r>
              <a:rPr lang="nl-NL" b="1" dirty="0"/>
              <a:t>Dipl.-Ing. </a:t>
            </a:r>
            <a:r>
              <a:rPr lang="de-DE" b="1" dirty="0"/>
              <a:t>Thomas Mallits</a:t>
            </a:r>
          </a:p>
          <a:p>
            <a:pPr algn="ctr">
              <a:defRPr/>
            </a:pPr>
            <a:r>
              <a:rPr lang="nl-NL" b="1" dirty="0"/>
              <a:t>Dipl.-Ing. Dr.techn. </a:t>
            </a:r>
            <a:r>
              <a:rPr lang="de-DE" b="1" dirty="0"/>
              <a:t>Ernst Schmautzer</a:t>
            </a:r>
          </a:p>
          <a:p>
            <a:pPr algn="ctr">
              <a:defRPr/>
            </a:pPr>
            <a:r>
              <a:rPr lang="nl-NL" b="1" dirty="0"/>
              <a:t>Univ.-Prof. Dipl.-Ing. Dr.techn. </a:t>
            </a:r>
            <a:r>
              <a:rPr lang="de-DE" b="1" dirty="0"/>
              <a:t>Lothar Fickert</a:t>
            </a:r>
          </a:p>
          <a:p>
            <a:pPr algn="ctr">
              <a:defRPr/>
            </a:pPr>
            <a:endParaRPr lang="de-DE" b="1" dirty="0"/>
          </a:p>
          <a:p>
            <a:pPr algn="ctr">
              <a:defRPr/>
            </a:pPr>
            <a:endParaRPr lang="de-DE" b="1" dirty="0"/>
          </a:p>
          <a:p>
            <a:pPr algn="ctr">
              <a:spcBef>
                <a:spcPct val="50000"/>
              </a:spcBef>
              <a:defRPr/>
            </a:pPr>
            <a:r>
              <a:rPr lang="de-DE" sz="1400" b="1" dirty="0"/>
              <a:t>Universität Graz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1400" b="1" dirty="0"/>
              <a:t>Institut </a:t>
            </a:r>
            <a:r>
              <a:rPr lang="de-DE" sz="1400" b="1" dirty="0" err="1"/>
              <a:t>of</a:t>
            </a:r>
            <a:r>
              <a:rPr lang="de-DE" sz="1400" b="1" dirty="0"/>
              <a:t> </a:t>
            </a:r>
            <a:r>
              <a:rPr lang="de-DE" sz="1400" b="1" dirty="0" err="1"/>
              <a:t>Electrical</a:t>
            </a:r>
            <a:r>
              <a:rPr lang="de-DE" sz="1400" b="1" dirty="0"/>
              <a:t> Power Systems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de-DE" sz="1400" b="1" dirty="0">
                <a:hlinkClick r:id="rId3"/>
              </a:rPr>
              <a:t>www.ifea.tugraz.at</a:t>
            </a:r>
            <a:endParaRPr lang="de-DE" sz="1400" b="1" dirty="0"/>
          </a:p>
          <a:p>
            <a:pPr algn="ctr">
              <a:spcBef>
                <a:spcPct val="50000"/>
              </a:spcBef>
              <a:defRPr/>
            </a:pPr>
            <a:r>
              <a:rPr lang="de-DE" sz="1400" b="1" dirty="0"/>
              <a:t>thomas.mallits@tugraz.at</a:t>
            </a:r>
          </a:p>
        </p:txBody>
      </p:sp>
    </p:spTree>
    <p:extLst>
      <p:ext uri="{BB962C8B-B14F-4D97-AF65-F5344CB8AC3E}">
        <p14:creationId xmlns:p14="http://schemas.microsoft.com/office/powerpoint/2010/main" val="254844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729343" y="642257"/>
            <a:ext cx="8196943" cy="56192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5000" b="1" dirty="0" smtClean="0"/>
              <a:t>Bonus Material</a:t>
            </a:r>
            <a:endParaRPr lang="de-AT" sz="7200" b="1" dirty="0" smtClean="0"/>
          </a:p>
        </p:txBody>
      </p:sp>
    </p:spTree>
    <p:extLst>
      <p:ext uri="{BB962C8B-B14F-4D97-AF65-F5344CB8AC3E}">
        <p14:creationId xmlns:p14="http://schemas.microsoft.com/office/powerpoint/2010/main" val="1792918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0" y="69672"/>
            <a:ext cx="9070258" cy="466349"/>
          </a:xfrm>
        </p:spPr>
        <p:txBody>
          <a:bodyPr/>
          <a:lstStyle/>
          <a:p>
            <a:pPr algn="ctr"/>
            <a:r>
              <a:rPr lang="de-DE" sz="2400" kern="1200" dirty="0" smtClean="0">
                <a:solidFill>
                  <a:schemeClr val="tx1"/>
                </a:solidFill>
              </a:rPr>
              <a:t>Reserve – </a:t>
            </a:r>
            <a:r>
              <a:rPr lang="de-DE" sz="2400" kern="1200" dirty="0" err="1" smtClean="0">
                <a:solidFill>
                  <a:schemeClr val="tx1"/>
                </a:solidFill>
              </a:rPr>
              <a:t>concrete</a:t>
            </a:r>
            <a:r>
              <a:rPr lang="de-DE" sz="2400" kern="1200" dirty="0" smtClean="0">
                <a:solidFill>
                  <a:schemeClr val="tx1"/>
                </a:solidFill>
              </a:rPr>
              <a:t> </a:t>
            </a:r>
            <a:r>
              <a:rPr lang="de-DE" sz="2400" kern="1200" dirty="0" err="1" smtClean="0">
                <a:solidFill>
                  <a:schemeClr val="tx1"/>
                </a:solidFill>
              </a:rPr>
              <a:t>mixer</a:t>
            </a:r>
            <a:endParaRPr lang="de-DE" sz="2400" kern="1200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93" y="666650"/>
            <a:ext cx="4333875" cy="549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042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701" y="861282"/>
            <a:ext cx="6344579" cy="5130213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5725"/>
            <a:ext cx="9143999" cy="390525"/>
          </a:xfrm>
        </p:spPr>
        <p:txBody>
          <a:bodyPr/>
          <a:lstStyle/>
          <a:p>
            <a:pPr algn="ctr" eaLnBrk="1" hangingPunct="1"/>
            <a:r>
              <a:rPr lang="de-DE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Earth Surface </a:t>
            </a:r>
            <a:r>
              <a:rPr lang="de-DE" sz="2400" dirty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</a:t>
            </a:r>
            <a:r>
              <a:rPr lang="de-DE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otential</a:t>
            </a:r>
            <a:endParaRPr lang="de-DE" sz="2400" kern="1200" dirty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77013" y="206919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092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32245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de-AT" sz="2400" dirty="0" smtClean="0">
                <a:latin typeface="+mj-lt"/>
                <a:ea typeface="+mj-ea"/>
                <a:cs typeface="+mj-cs"/>
              </a:rPr>
              <a:t>AGENDA</a:t>
            </a:r>
            <a:endParaRPr lang="de-AT" sz="240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80132" y="600892"/>
            <a:ext cx="793264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AT" b="1" dirty="0" smtClean="0"/>
              <a:t>Global </a:t>
            </a:r>
            <a:r>
              <a:rPr lang="de-AT" b="1" dirty="0" err="1" smtClean="0"/>
              <a:t>Earthing</a:t>
            </a:r>
            <a:r>
              <a:rPr lang="de-AT" b="1" dirty="0" smtClean="0"/>
              <a:t> System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Definition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Current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distribution</a:t>
            </a:r>
            <a:endParaRPr lang="de-AT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Evaluation</a:t>
            </a:r>
          </a:p>
          <a:p>
            <a:pPr>
              <a:spcAft>
                <a:spcPts val="600"/>
              </a:spcAft>
            </a:pPr>
            <a:endParaRPr lang="de-AT" b="1" dirty="0"/>
          </a:p>
          <a:p>
            <a:pPr>
              <a:spcAft>
                <a:spcPts val="600"/>
              </a:spcAft>
            </a:pPr>
            <a:r>
              <a:rPr lang="de-AT" b="1" dirty="0" smtClean="0"/>
              <a:t>Statistical </a:t>
            </a:r>
            <a:r>
              <a:rPr lang="de-AT" b="1" dirty="0" err="1" smtClean="0"/>
              <a:t>considerations</a:t>
            </a:r>
            <a:endParaRPr lang="de-AT" b="1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People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risk</a:t>
            </a:r>
            <a:endParaRPr lang="de-AT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CBA –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cost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benefit</a:t>
            </a:r>
            <a:r>
              <a:rPr lang="de-AT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AT" b="1" i="1" dirty="0" err="1" smtClean="0">
                <a:solidFill>
                  <a:schemeClr val="bg1">
                    <a:lumMod val="50000"/>
                  </a:schemeClr>
                </a:solidFill>
              </a:rPr>
              <a:t>analysis</a:t>
            </a:r>
            <a:endParaRPr lang="de-AT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de-AT" sz="1600" b="1" dirty="0"/>
          </a:p>
          <a:p>
            <a:endParaRPr lang="de-AT" sz="1600" dirty="0" smtClean="0"/>
          </a:p>
          <a:p>
            <a:endParaRPr lang="de-AT" sz="1600" dirty="0"/>
          </a:p>
          <a:p>
            <a:r>
              <a:rPr lang="de-AT" dirty="0" smtClean="0"/>
              <a:t> </a:t>
            </a:r>
          </a:p>
          <a:p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608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729344" y="557349"/>
            <a:ext cx="8179526" cy="57389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00" b="1" dirty="0" smtClean="0"/>
          </a:p>
          <a:p>
            <a:pPr algn="ctr"/>
            <a:endParaRPr lang="de-AT" sz="5000" b="1" dirty="0"/>
          </a:p>
          <a:p>
            <a:pPr algn="ctr"/>
            <a:endParaRPr lang="de-AT" sz="5000" b="1" dirty="0" smtClean="0"/>
          </a:p>
          <a:p>
            <a:pPr algn="ctr"/>
            <a:endParaRPr lang="de-AT" sz="5000" b="1" dirty="0"/>
          </a:p>
          <a:p>
            <a:pPr algn="ctr"/>
            <a:endParaRPr lang="de-AT" sz="5000" b="1" dirty="0" smtClean="0"/>
          </a:p>
          <a:p>
            <a:pPr algn="ctr"/>
            <a:r>
              <a:rPr lang="de-AT" sz="5000" b="1" dirty="0" smtClean="0"/>
              <a:t>Global </a:t>
            </a:r>
            <a:r>
              <a:rPr lang="de-AT" sz="5000" b="1" dirty="0" err="1" smtClean="0"/>
              <a:t>Earthing</a:t>
            </a:r>
            <a:r>
              <a:rPr lang="de-AT" sz="5000" b="1" dirty="0" smtClean="0"/>
              <a:t> System!</a:t>
            </a:r>
            <a:endParaRPr lang="de-AT" sz="5000" b="1" dirty="0"/>
          </a:p>
        </p:txBody>
      </p:sp>
      <p:pic>
        <p:nvPicPr>
          <p:cNvPr id="2050" name="Picture 2" descr="http://www.auxnet.de/wp-content/uploads/2014/07/glob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847" y="969917"/>
            <a:ext cx="3743325" cy="3743325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e 5"/>
          <p:cNvSpPr/>
          <p:nvPr/>
        </p:nvSpPr>
        <p:spPr>
          <a:xfrm>
            <a:off x="2567849" y="969917"/>
            <a:ext cx="3743325" cy="3743325"/>
          </a:xfrm>
          <a:prstGeom prst="ellipse">
            <a:avLst/>
          </a:prstGeom>
          <a:noFill/>
          <a:ln w="762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Ellipse 1"/>
          <p:cNvSpPr/>
          <p:nvPr/>
        </p:nvSpPr>
        <p:spPr>
          <a:xfrm rot="600000">
            <a:off x="2567848" y="969918"/>
            <a:ext cx="3743325" cy="3743325"/>
          </a:xfrm>
          <a:prstGeom prst="ellipse">
            <a:avLst/>
          </a:prstGeom>
          <a:noFill/>
          <a:ln w="762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/>
          <p:cNvGrpSpPr/>
          <p:nvPr/>
        </p:nvGrpSpPr>
        <p:grpSpPr>
          <a:xfrm>
            <a:off x="3400041" y="1930077"/>
            <a:ext cx="1952585" cy="1823003"/>
            <a:chOff x="3612192" y="2043603"/>
            <a:chExt cx="1586822" cy="1526912"/>
          </a:xfrm>
        </p:grpSpPr>
        <p:cxnSp>
          <p:nvCxnSpPr>
            <p:cNvPr id="7" name="Gerader Verbinder 6"/>
            <p:cNvCxnSpPr/>
            <p:nvPr/>
          </p:nvCxnSpPr>
          <p:spPr>
            <a:xfrm>
              <a:off x="3612192" y="3021876"/>
              <a:ext cx="1586822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9"/>
            <p:cNvCxnSpPr/>
            <p:nvPr/>
          </p:nvCxnSpPr>
          <p:spPr>
            <a:xfrm>
              <a:off x="3944680" y="3317966"/>
              <a:ext cx="94860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>
            <a:xfrm>
              <a:off x="4255696" y="3570515"/>
              <a:ext cx="422366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/>
            <p:cNvCxnSpPr/>
            <p:nvPr/>
          </p:nvCxnSpPr>
          <p:spPr>
            <a:xfrm rot="16200000">
              <a:off x="3992577" y="2517905"/>
              <a:ext cx="948603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0014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0132" y="675184"/>
            <a:ext cx="778373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 smtClean="0"/>
              <a:t>DIN </a:t>
            </a:r>
            <a:r>
              <a:rPr lang="de-AT" sz="1600" b="1" dirty="0"/>
              <a:t>EN 61936-1 (VDE 0101-1):</a:t>
            </a:r>
            <a:r>
              <a:rPr lang="de-AT" sz="1600" b="1" dirty="0" smtClean="0"/>
              <a:t>2011-11 / EN 61936-1:2010</a:t>
            </a:r>
          </a:p>
          <a:p>
            <a:r>
              <a:rPr lang="de-AT" sz="1600" b="1" dirty="0" smtClean="0"/>
              <a:t>Kap. 3.7.19 - </a:t>
            </a:r>
            <a:r>
              <a:rPr lang="de-AT" sz="1600" b="1" dirty="0" err="1" smtClean="0"/>
              <a:t>Definitions</a:t>
            </a:r>
            <a:endParaRPr lang="de-AT" sz="1600" b="1" dirty="0" smtClean="0"/>
          </a:p>
          <a:p>
            <a:endParaRPr lang="de-AT" sz="1600" b="1" dirty="0"/>
          </a:p>
          <a:p>
            <a:r>
              <a:rPr lang="en-US" sz="1600" dirty="0"/>
              <a:t>A </a:t>
            </a:r>
            <a:r>
              <a:rPr lang="en-US" sz="1600" b="1" dirty="0" smtClean="0">
                <a:solidFill>
                  <a:srgbClr val="0070C0"/>
                </a:solidFill>
              </a:rPr>
              <a:t>combination of </a:t>
            </a:r>
            <a:r>
              <a:rPr lang="en-US" sz="1600" b="1" dirty="0">
                <a:solidFill>
                  <a:srgbClr val="0070C0"/>
                </a:solidFill>
              </a:rPr>
              <a:t>local grounding </a:t>
            </a:r>
            <a:r>
              <a:rPr lang="en-US" sz="1600" dirty="0" smtClean="0"/>
              <a:t>systems, </a:t>
            </a:r>
            <a:r>
              <a:rPr lang="en-US" sz="1600" dirty="0"/>
              <a:t>which </a:t>
            </a:r>
            <a:r>
              <a:rPr lang="en-US" sz="1600" b="1" dirty="0">
                <a:solidFill>
                  <a:srgbClr val="0070C0"/>
                </a:solidFill>
              </a:rPr>
              <a:t>ensures</a:t>
            </a:r>
            <a:r>
              <a:rPr lang="en-US" sz="1600" dirty="0"/>
              <a:t> that </a:t>
            </a:r>
            <a:r>
              <a:rPr lang="en-US" sz="1600" dirty="0" smtClean="0"/>
              <a:t>through the small mutual distance no </a:t>
            </a:r>
            <a:r>
              <a:rPr lang="en-US" sz="1600" b="1" dirty="0" smtClean="0">
                <a:solidFill>
                  <a:srgbClr val="0070C0"/>
                </a:solidFill>
              </a:rPr>
              <a:t>dangerous </a:t>
            </a:r>
            <a:r>
              <a:rPr lang="en-US" sz="1600" b="1" dirty="0">
                <a:solidFill>
                  <a:srgbClr val="0070C0"/>
                </a:solidFill>
              </a:rPr>
              <a:t>contact </a:t>
            </a:r>
            <a:r>
              <a:rPr lang="en-US" sz="1600" b="1" dirty="0" smtClean="0">
                <a:solidFill>
                  <a:srgbClr val="0070C0"/>
                </a:solidFill>
              </a:rPr>
              <a:t>voltages</a:t>
            </a:r>
            <a:r>
              <a:rPr lang="de-AT" sz="1600" b="1" dirty="0" smtClean="0">
                <a:solidFill>
                  <a:srgbClr val="0070C0"/>
                </a:solidFill>
              </a:rPr>
              <a:t> </a:t>
            </a:r>
            <a:r>
              <a:rPr lang="de-AT" sz="1600" dirty="0" err="1" smtClean="0"/>
              <a:t>can</a:t>
            </a:r>
            <a:r>
              <a:rPr lang="de-AT" sz="1600" b="1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occur. </a:t>
            </a:r>
            <a:endParaRPr lang="de-AT" sz="1600" dirty="0" smtClean="0"/>
          </a:p>
          <a:p>
            <a:endParaRPr lang="de-AT" sz="1600" dirty="0"/>
          </a:p>
          <a:p>
            <a:r>
              <a:rPr lang="en-US" sz="1600" dirty="0"/>
              <a:t>NOTE 2: The existence of a global grounding system can </a:t>
            </a:r>
            <a:r>
              <a:rPr lang="en-US" sz="1600" b="1" dirty="0">
                <a:solidFill>
                  <a:srgbClr val="0070C0"/>
                </a:solidFill>
              </a:rPr>
              <a:t>be detected by pattern-measurements</a:t>
            </a:r>
            <a:r>
              <a:rPr lang="en-US" sz="1600" dirty="0"/>
              <a:t> or </a:t>
            </a:r>
            <a:r>
              <a:rPr lang="en-US" sz="1600" b="1" dirty="0">
                <a:solidFill>
                  <a:srgbClr val="0070C0"/>
                </a:solidFill>
              </a:rPr>
              <a:t>calculations</a:t>
            </a:r>
            <a:r>
              <a:rPr lang="en-US" sz="1600" dirty="0"/>
              <a:t> for typical arrangements. Typical for global </a:t>
            </a:r>
            <a:r>
              <a:rPr lang="en-US" sz="1600" dirty="0" err="1"/>
              <a:t>earthing</a:t>
            </a:r>
            <a:r>
              <a:rPr lang="en-US" sz="1600" dirty="0"/>
              <a:t> systems are city centers, urban or industrial areas with distributed low and high voltage grounding.</a:t>
            </a:r>
            <a:endParaRPr lang="de-AT" sz="1600" dirty="0" smtClean="0"/>
          </a:p>
          <a:p>
            <a:r>
              <a:rPr lang="de-AT" dirty="0" smtClean="0"/>
              <a:t> 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0" y="53644"/>
            <a:ext cx="9144000" cy="462824"/>
          </a:xfrm>
        </p:spPr>
        <p:txBody>
          <a:bodyPr/>
          <a:lstStyle/>
          <a:p>
            <a:pPr algn="ctr"/>
            <a:r>
              <a:rPr lang="de-DE" sz="2400" kern="1200" dirty="0" smtClean="0">
                <a:solidFill>
                  <a:schemeClr val="tx1"/>
                </a:solidFill>
              </a:rPr>
              <a:t>Global </a:t>
            </a:r>
            <a:r>
              <a:rPr lang="de-DE" sz="2400" kern="1200" dirty="0" err="1" smtClean="0">
                <a:solidFill>
                  <a:schemeClr val="tx1"/>
                </a:solidFill>
              </a:rPr>
              <a:t>Earthing</a:t>
            </a:r>
            <a:r>
              <a:rPr lang="de-DE" sz="2400" kern="1200" dirty="0" smtClean="0">
                <a:solidFill>
                  <a:schemeClr val="tx1"/>
                </a:solidFill>
              </a:rPr>
              <a:t> System – Standards (1)</a:t>
            </a:r>
            <a:endParaRPr lang="de-DE" sz="2400" kern="1200" dirty="0">
              <a:solidFill>
                <a:schemeClr val="tx1"/>
              </a:solidFill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5058726" y="3381007"/>
            <a:ext cx="3898681" cy="2687567"/>
            <a:chOff x="1345721" y="1577884"/>
            <a:chExt cx="6817091" cy="4345603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5721" y="1577884"/>
              <a:ext cx="6817091" cy="4345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Gerade Verbindung 13"/>
            <p:cNvCxnSpPr/>
            <p:nvPr/>
          </p:nvCxnSpPr>
          <p:spPr>
            <a:xfrm flipV="1">
              <a:off x="5667555" y="1932317"/>
              <a:ext cx="1354347" cy="2846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18"/>
            <p:cNvCxnSpPr/>
            <p:nvPr/>
          </p:nvCxnSpPr>
          <p:spPr>
            <a:xfrm>
              <a:off x="7021902" y="1932317"/>
              <a:ext cx="1140910" cy="2185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21"/>
            <p:cNvCxnSpPr/>
            <p:nvPr/>
          </p:nvCxnSpPr>
          <p:spPr>
            <a:xfrm flipV="1">
              <a:off x="8162812" y="2150853"/>
              <a:ext cx="0" cy="124291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26"/>
            <p:cNvCxnSpPr/>
            <p:nvPr/>
          </p:nvCxnSpPr>
          <p:spPr>
            <a:xfrm>
              <a:off x="7433638" y="3148642"/>
              <a:ext cx="729174" cy="24512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28"/>
            <p:cNvCxnSpPr/>
            <p:nvPr/>
          </p:nvCxnSpPr>
          <p:spPr>
            <a:xfrm>
              <a:off x="7358332" y="2687129"/>
              <a:ext cx="65513" cy="4615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30"/>
            <p:cNvCxnSpPr/>
            <p:nvPr/>
          </p:nvCxnSpPr>
          <p:spPr>
            <a:xfrm flipV="1">
              <a:off x="6719977" y="2687129"/>
              <a:ext cx="638355" cy="15815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32"/>
            <p:cNvCxnSpPr/>
            <p:nvPr/>
          </p:nvCxnSpPr>
          <p:spPr>
            <a:xfrm flipH="1" flipV="1">
              <a:off x="6728604" y="2845281"/>
              <a:ext cx="301924" cy="4758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34"/>
            <p:cNvCxnSpPr/>
            <p:nvPr/>
          </p:nvCxnSpPr>
          <p:spPr>
            <a:xfrm flipV="1">
              <a:off x="6495691" y="3274797"/>
              <a:ext cx="502292" cy="2379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36"/>
            <p:cNvCxnSpPr/>
            <p:nvPr/>
          </p:nvCxnSpPr>
          <p:spPr>
            <a:xfrm flipH="1" flipV="1">
              <a:off x="6495691" y="3546169"/>
              <a:ext cx="793630" cy="9913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39"/>
            <p:cNvCxnSpPr/>
            <p:nvPr/>
          </p:nvCxnSpPr>
          <p:spPr>
            <a:xfrm>
              <a:off x="6495691" y="4124139"/>
              <a:ext cx="937947" cy="52533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41"/>
            <p:cNvCxnSpPr/>
            <p:nvPr/>
          </p:nvCxnSpPr>
          <p:spPr>
            <a:xfrm>
              <a:off x="6185140" y="3750685"/>
              <a:ext cx="310551" cy="37345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43"/>
            <p:cNvCxnSpPr/>
            <p:nvPr/>
          </p:nvCxnSpPr>
          <p:spPr>
            <a:xfrm flipV="1">
              <a:off x="5943600" y="3737043"/>
              <a:ext cx="241540" cy="12759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45"/>
            <p:cNvCxnSpPr/>
            <p:nvPr/>
          </p:nvCxnSpPr>
          <p:spPr>
            <a:xfrm flipH="1" flipV="1">
              <a:off x="5943600" y="3864635"/>
              <a:ext cx="120770" cy="4050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47"/>
            <p:cNvCxnSpPr/>
            <p:nvPr/>
          </p:nvCxnSpPr>
          <p:spPr>
            <a:xfrm flipV="1">
              <a:off x="5520906" y="4269719"/>
              <a:ext cx="543464" cy="1382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49"/>
            <p:cNvCxnSpPr/>
            <p:nvPr/>
          </p:nvCxnSpPr>
          <p:spPr>
            <a:xfrm>
              <a:off x="5339751" y="4269719"/>
              <a:ext cx="181155" cy="13829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51"/>
            <p:cNvCxnSpPr/>
            <p:nvPr/>
          </p:nvCxnSpPr>
          <p:spPr>
            <a:xfrm flipH="1">
              <a:off x="5126966" y="4253586"/>
              <a:ext cx="212785" cy="3226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53"/>
            <p:cNvCxnSpPr/>
            <p:nvPr/>
          </p:nvCxnSpPr>
          <p:spPr>
            <a:xfrm>
              <a:off x="5126967" y="4302249"/>
              <a:ext cx="212784" cy="58892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55"/>
            <p:cNvCxnSpPr/>
            <p:nvPr/>
          </p:nvCxnSpPr>
          <p:spPr>
            <a:xfrm flipH="1">
              <a:off x="4882551" y="4895762"/>
              <a:ext cx="457200" cy="48712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57"/>
            <p:cNvCxnSpPr/>
            <p:nvPr/>
          </p:nvCxnSpPr>
          <p:spPr>
            <a:xfrm>
              <a:off x="4882551" y="5382883"/>
              <a:ext cx="350807" cy="54060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59"/>
            <p:cNvCxnSpPr/>
            <p:nvPr/>
          </p:nvCxnSpPr>
          <p:spPr>
            <a:xfrm>
              <a:off x="3355675" y="5020574"/>
              <a:ext cx="615351" cy="9029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61"/>
            <p:cNvCxnSpPr/>
            <p:nvPr/>
          </p:nvCxnSpPr>
          <p:spPr>
            <a:xfrm flipH="1">
              <a:off x="3355675" y="4727275"/>
              <a:ext cx="474453" cy="3208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63"/>
            <p:cNvCxnSpPr/>
            <p:nvPr/>
          </p:nvCxnSpPr>
          <p:spPr>
            <a:xfrm>
              <a:off x="3416060" y="4166558"/>
              <a:ext cx="414068" cy="5779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67"/>
            <p:cNvCxnSpPr/>
            <p:nvPr/>
          </p:nvCxnSpPr>
          <p:spPr>
            <a:xfrm flipV="1">
              <a:off x="2294789" y="4124138"/>
              <a:ext cx="1069675" cy="11466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69"/>
            <p:cNvCxnSpPr/>
            <p:nvPr/>
          </p:nvCxnSpPr>
          <p:spPr>
            <a:xfrm flipH="1" flipV="1">
              <a:off x="2286000" y="5268488"/>
              <a:ext cx="241540" cy="3846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71"/>
            <p:cNvCxnSpPr/>
            <p:nvPr/>
          </p:nvCxnSpPr>
          <p:spPr>
            <a:xfrm>
              <a:off x="1345721" y="5268488"/>
              <a:ext cx="1181819" cy="3846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73"/>
            <p:cNvCxnSpPr/>
            <p:nvPr/>
          </p:nvCxnSpPr>
          <p:spPr>
            <a:xfrm flipH="1">
              <a:off x="1345721" y="4697439"/>
              <a:ext cx="86264" cy="58355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75"/>
            <p:cNvCxnSpPr/>
            <p:nvPr/>
          </p:nvCxnSpPr>
          <p:spPr>
            <a:xfrm flipH="1">
              <a:off x="1431985" y="4041831"/>
              <a:ext cx="974786" cy="63168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77"/>
            <p:cNvCxnSpPr/>
            <p:nvPr/>
          </p:nvCxnSpPr>
          <p:spPr>
            <a:xfrm flipH="1">
              <a:off x="2406770" y="2622430"/>
              <a:ext cx="414068" cy="14194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79"/>
            <p:cNvCxnSpPr/>
            <p:nvPr/>
          </p:nvCxnSpPr>
          <p:spPr>
            <a:xfrm flipH="1" flipV="1">
              <a:off x="2828739" y="2648486"/>
              <a:ext cx="1001389" cy="11523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81"/>
            <p:cNvCxnSpPr/>
            <p:nvPr/>
          </p:nvCxnSpPr>
          <p:spPr>
            <a:xfrm flipH="1">
              <a:off x="3830129" y="3737043"/>
              <a:ext cx="767750" cy="655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83"/>
            <p:cNvCxnSpPr/>
            <p:nvPr/>
          </p:nvCxnSpPr>
          <p:spPr>
            <a:xfrm>
              <a:off x="4214004" y="2544792"/>
              <a:ext cx="448574" cy="11807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85"/>
            <p:cNvCxnSpPr/>
            <p:nvPr/>
          </p:nvCxnSpPr>
          <p:spPr>
            <a:xfrm flipH="1">
              <a:off x="4218318" y="2150853"/>
              <a:ext cx="733244" cy="39393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87"/>
            <p:cNvCxnSpPr/>
            <p:nvPr/>
          </p:nvCxnSpPr>
          <p:spPr>
            <a:xfrm flipH="1">
              <a:off x="4934311" y="1823050"/>
              <a:ext cx="299048" cy="32780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89"/>
            <p:cNvCxnSpPr/>
            <p:nvPr/>
          </p:nvCxnSpPr>
          <p:spPr>
            <a:xfrm flipH="1" flipV="1">
              <a:off x="5221860" y="1834552"/>
              <a:ext cx="445694" cy="3824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315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680133" y="635036"/>
            <a:ext cx="77837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/>
              <a:t>DIN EN </a:t>
            </a:r>
            <a:r>
              <a:rPr lang="de-AT" sz="1600" b="1" dirty="0" smtClean="0"/>
              <a:t>61936-1 (</a:t>
            </a:r>
            <a:r>
              <a:rPr lang="de-AT" sz="1600" b="1" dirty="0"/>
              <a:t>VDE 0101-1):</a:t>
            </a:r>
            <a:r>
              <a:rPr lang="de-AT" sz="1600" b="1" dirty="0" smtClean="0"/>
              <a:t>2011-11 / EN 61936-1:2010</a:t>
            </a:r>
          </a:p>
          <a:p>
            <a:r>
              <a:rPr lang="de-AT" sz="1600" b="1" dirty="0" smtClean="0"/>
              <a:t>Annex </a:t>
            </a:r>
            <a:r>
              <a:rPr lang="de-AT" sz="1600" b="1" dirty="0"/>
              <a:t>O (</a:t>
            </a:r>
            <a:r>
              <a:rPr lang="de-AT" sz="1600" b="1" dirty="0" smtClean="0"/>
              <a:t>informative) </a:t>
            </a:r>
            <a:r>
              <a:rPr lang="de-AT" sz="1600" b="1" dirty="0"/>
              <a:t>- </a:t>
            </a:r>
            <a:r>
              <a:rPr lang="de-AT" sz="1600" b="1" dirty="0" smtClean="0"/>
              <a:t> Global </a:t>
            </a:r>
            <a:r>
              <a:rPr lang="de-AT" sz="1600" b="1" dirty="0" err="1" smtClean="0"/>
              <a:t>Earthing</a:t>
            </a:r>
            <a:r>
              <a:rPr lang="de-AT" sz="1600" b="1" dirty="0" smtClean="0"/>
              <a:t> System</a:t>
            </a:r>
          </a:p>
          <a:p>
            <a:r>
              <a:rPr lang="en-US" sz="1600" dirty="0"/>
              <a:t/>
            </a:r>
            <a:br>
              <a:rPr lang="en-US" sz="1600" dirty="0"/>
            </a:br>
            <a:r>
              <a:rPr lang="en-US" sz="1600" b="1" dirty="0" smtClean="0"/>
              <a:t>Typical cases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Installation</a:t>
            </a:r>
            <a:r>
              <a:rPr lang="en-US" sz="1600" dirty="0"/>
              <a:t>, surrounded by buildings with foundation </a:t>
            </a:r>
            <a:r>
              <a:rPr lang="en-US" sz="1600" dirty="0" smtClean="0"/>
              <a:t>earth electrodes </a:t>
            </a:r>
            <a:r>
              <a:rPr lang="en-US" sz="1600" dirty="0"/>
              <a:t>and </a:t>
            </a:r>
            <a:r>
              <a:rPr lang="en-US" sz="1600" dirty="0" smtClean="0"/>
              <a:t>connected </a:t>
            </a:r>
            <a:r>
              <a:rPr lang="en-US" sz="1600" dirty="0"/>
              <a:t>ground </a:t>
            </a:r>
            <a:r>
              <a:rPr lang="en-US" sz="1600" dirty="0" smtClean="0"/>
              <a:t>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City centers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Suburban </a:t>
            </a:r>
            <a:r>
              <a:rPr lang="en-US" sz="1600" dirty="0"/>
              <a:t>areas with many distributed earth electrodes, which are connected by the low-voltage protective </a:t>
            </a:r>
            <a:r>
              <a:rPr lang="en-US" sz="1600" dirty="0" smtClean="0"/>
              <a:t>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Plant </a:t>
            </a:r>
            <a:r>
              <a:rPr lang="en-US" sz="1600" dirty="0"/>
              <a:t>with a specific number and length of outgoing earth </a:t>
            </a:r>
            <a:r>
              <a:rPr lang="en-US" sz="1600" dirty="0" smtClean="0"/>
              <a:t>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Systems </a:t>
            </a:r>
            <a:r>
              <a:rPr lang="en-US" sz="1600" dirty="0"/>
              <a:t>connected via several cable with </a:t>
            </a:r>
            <a:r>
              <a:rPr lang="en-US" sz="1600" dirty="0" err="1" smtClean="0"/>
              <a:t>earthing</a:t>
            </a:r>
            <a:r>
              <a:rPr lang="en-US" sz="1600" dirty="0" smtClean="0"/>
              <a:t>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Extensive </a:t>
            </a:r>
            <a:r>
              <a:rPr lang="en-US" sz="1600" dirty="0"/>
              <a:t>industrial </a:t>
            </a:r>
            <a:r>
              <a:rPr lang="en-US" sz="1600" dirty="0" smtClean="0"/>
              <a:t>areas</a:t>
            </a:r>
            <a:endParaRPr lang="de-AT" sz="1600" dirty="0" smtClean="0"/>
          </a:p>
        </p:txBody>
      </p:sp>
      <p:sp>
        <p:nvSpPr>
          <p:cNvPr id="6" name="Titel 1"/>
          <p:cNvSpPr txBox="1">
            <a:spLocks/>
          </p:cNvSpPr>
          <p:nvPr/>
        </p:nvSpPr>
        <p:spPr bwMode="auto">
          <a:xfrm>
            <a:off x="0" y="23164"/>
            <a:ext cx="9144000" cy="46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000000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rgbClr val="595959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de-DE" sz="2400" dirty="0" smtClean="0">
                <a:solidFill>
                  <a:schemeClr val="tx1"/>
                </a:solidFill>
              </a:rPr>
              <a:t>Global </a:t>
            </a:r>
            <a:r>
              <a:rPr lang="de-DE" sz="2400" dirty="0" err="1" smtClean="0">
                <a:solidFill>
                  <a:schemeClr val="tx1"/>
                </a:solidFill>
              </a:rPr>
              <a:t>Earthing</a:t>
            </a:r>
            <a:r>
              <a:rPr lang="de-DE" sz="2400" dirty="0" smtClean="0">
                <a:solidFill>
                  <a:schemeClr val="tx1"/>
                </a:solidFill>
              </a:rPr>
              <a:t> System – Standards (2)</a:t>
            </a:r>
            <a:endParaRPr lang="de-DE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/>
          </p:nvPr>
        </p:nvSpPr>
        <p:spPr>
          <a:xfrm>
            <a:off x="0" y="66362"/>
            <a:ext cx="9144000" cy="565955"/>
          </a:xfrm>
        </p:spPr>
        <p:txBody>
          <a:bodyPr/>
          <a:lstStyle/>
          <a:p>
            <a:pPr algn="ctr"/>
            <a:r>
              <a:rPr lang="de-DE" sz="2400" kern="1200" dirty="0" err="1" smtClean="0">
                <a:solidFill>
                  <a:schemeClr val="tx1"/>
                </a:solidFill>
              </a:rPr>
              <a:t>Current</a:t>
            </a:r>
            <a:r>
              <a:rPr lang="de-DE" sz="2400" kern="1200" dirty="0" smtClean="0">
                <a:solidFill>
                  <a:schemeClr val="tx1"/>
                </a:solidFill>
              </a:rPr>
              <a:t> </a:t>
            </a:r>
            <a:r>
              <a:rPr lang="de-DE" sz="2400" kern="1200" dirty="0" err="1" smtClean="0">
                <a:solidFill>
                  <a:schemeClr val="tx1"/>
                </a:solidFill>
              </a:rPr>
              <a:t>distribution</a:t>
            </a:r>
            <a:r>
              <a:rPr lang="de-DE" sz="2400" kern="1200" dirty="0" smtClean="0">
                <a:solidFill>
                  <a:schemeClr val="tx1"/>
                </a:solidFill>
              </a:rPr>
              <a:t> in </a:t>
            </a:r>
            <a:r>
              <a:rPr lang="de-DE" sz="2400" dirty="0" smtClean="0">
                <a:solidFill>
                  <a:schemeClr val="tx1"/>
                </a:solidFill>
              </a:rPr>
              <a:t>medium </a:t>
            </a:r>
            <a:r>
              <a:rPr lang="de-DE" sz="2400" dirty="0" err="1" smtClean="0">
                <a:solidFill>
                  <a:schemeClr val="tx1"/>
                </a:solidFill>
              </a:rPr>
              <a:t>voltage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r>
              <a:rPr lang="de-DE" sz="2400" dirty="0" err="1" smtClean="0">
                <a:solidFill>
                  <a:schemeClr val="tx1"/>
                </a:solidFill>
              </a:rPr>
              <a:t>grids</a:t>
            </a:r>
            <a:endParaRPr lang="de-DE" sz="2400" kern="1200" dirty="0">
              <a:solidFill>
                <a:schemeClr val="tx1"/>
              </a:solidFill>
            </a:endParaRPr>
          </a:p>
        </p:txBody>
      </p:sp>
      <p:pic>
        <p:nvPicPr>
          <p:cNvPr id="4" name="Grafik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" y="632316"/>
            <a:ext cx="8054340" cy="467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0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9"/>
          <p:cNvSpPr>
            <a:spLocks noChangeArrowheads="1"/>
          </p:cNvSpPr>
          <p:nvPr/>
        </p:nvSpPr>
        <p:spPr bwMode="auto">
          <a:xfrm>
            <a:off x="0" y="42463"/>
            <a:ext cx="9144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de-AT" sz="2400" dirty="0" smtClean="0"/>
              <a:t>Standard </a:t>
            </a:r>
            <a:r>
              <a:rPr lang="de-AT" sz="2400" dirty="0" err="1"/>
              <a:t>s</a:t>
            </a:r>
            <a:r>
              <a:rPr lang="de-AT" sz="2400" dirty="0" err="1" smtClean="0"/>
              <a:t>tatus</a:t>
            </a:r>
            <a:r>
              <a:rPr lang="de-AT" sz="2400" dirty="0" smtClean="0"/>
              <a:t> quo (EN 50522)</a:t>
            </a:r>
            <a:endParaRPr lang="de-AT" sz="24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274034" y="770067"/>
            <a:ext cx="4258882" cy="5348320"/>
            <a:chOff x="2076450" y="954059"/>
            <a:chExt cx="4258882" cy="534832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9914" y="954059"/>
              <a:ext cx="3755418" cy="5348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hteck 3"/>
            <p:cNvSpPr/>
            <p:nvPr/>
          </p:nvSpPr>
          <p:spPr>
            <a:xfrm>
              <a:off x="2579914" y="3757613"/>
              <a:ext cx="3411311" cy="22526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dirty="0" smtClean="0"/>
                <a:t>80</a:t>
              </a:r>
              <a:endParaRPr lang="de-AT" dirty="0"/>
            </a:p>
          </p:txBody>
        </p:sp>
        <p:sp>
          <p:nvSpPr>
            <p:cNvPr id="6" name="Gleichschenkliges Dreieck 5"/>
            <p:cNvSpPr/>
            <p:nvPr/>
          </p:nvSpPr>
          <p:spPr>
            <a:xfrm>
              <a:off x="2805113" y="3519488"/>
              <a:ext cx="171450" cy="238125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2076450" y="5919788"/>
              <a:ext cx="2638425" cy="3825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395662" y="3357113"/>
              <a:ext cx="616069" cy="37486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27" name="Gerade Verbindung 26"/>
            <p:cNvCxnSpPr/>
            <p:nvPr/>
          </p:nvCxnSpPr>
          <p:spPr>
            <a:xfrm>
              <a:off x="3372957" y="3543072"/>
              <a:ext cx="647441" cy="447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uppieren 9"/>
          <p:cNvGrpSpPr/>
          <p:nvPr/>
        </p:nvGrpSpPr>
        <p:grpSpPr>
          <a:xfrm>
            <a:off x="1503307" y="3597652"/>
            <a:ext cx="3271928" cy="2657853"/>
            <a:chOff x="936765" y="1167618"/>
            <a:chExt cx="6925089" cy="534554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520" y="1167618"/>
              <a:ext cx="6746334" cy="505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feld 11"/>
            <p:cNvSpPr txBox="1"/>
            <p:nvPr/>
          </p:nvSpPr>
          <p:spPr>
            <a:xfrm>
              <a:off x="1643011" y="1167618"/>
              <a:ext cx="5713492" cy="5277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de-AT" sz="1000" b="1" dirty="0" smtClean="0"/>
                <a:t>Zulässige Berührungsspannung U</a:t>
              </a:r>
              <a:r>
                <a:rPr lang="de-AT" sz="1000" b="1" baseline="-25000" dirty="0" smtClean="0"/>
                <a:t>T</a:t>
              </a:r>
              <a:r>
                <a:rPr lang="de-AT" sz="1000" b="1" dirty="0" smtClean="0"/>
                <a:t> </a:t>
              </a:r>
              <a:endParaRPr lang="de-AT" sz="1000" b="1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411700" y="5894156"/>
              <a:ext cx="4680650" cy="6190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de-AT" sz="1400" b="1" dirty="0" err="1" smtClean="0"/>
                <a:t>duration</a:t>
              </a:r>
              <a:r>
                <a:rPr lang="de-AT" sz="1400" b="1" dirty="0" smtClean="0"/>
                <a:t> in ms</a:t>
              </a:r>
              <a:endParaRPr lang="de-AT" sz="1400" b="1" dirty="0"/>
            </a:p>
          </p:txBody>
        </p:sp>
        <p:sp>
          <p:nvSpPr>
            <p:cNvPr id="14" name="Textfeld 13"/>
            <p:cNvSpPr txBox="1"/>
            <p:nvPr/>
          </p:nvSpPr>
          <p:spPr>
            <a:xfrm rot="16200000">
              <a:off x="-1077853" y="3367829"/>
              <a:ext cx="4680652" cy="6514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de-AT" sz="1400" b="1" dirty="0" err="1" smtClean="0"/>
                <a:t>touch</a:t>
              </a:r>
              <a:r>
                <a:rPr lang="de-AT" sz="1400" b="1" dirty="0" smtClean="0"/>
                <a:t> </a:t>
              </a:r>
              <a:r>
                <a:rPr lang="de-AT" sz="1400" b="1" dirty="0" err="1" smtClean="0"/>
                <a:t>voltage</a:t>
              </a:r>
              <a:r>
                <a:rPr lang="de-AT" sz="1400" b="1" dirty="0" smtClean="0"/>
                <a:t>  in V</a:t>
              </a:r>
              <a:endParaRPr lang="de-AT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79867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70913" y="632317"/>
            <a:ext cx="8225041" cy="4745274"/>
          </a:xfrm>
        </p:spPr>
        <p:txBody>
          <a:bodyPr/>
          <a:lstStyle/>
          <a:p>
            <a:r>
              <a:rPr lang="de-DE" sz="1800" b="1" dirty="0" err="1" smtClean="0"/>
              <a:t>Planning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guideline</a:t>
            </a:r>
            <a:r>
              <a:rPr lang="de-DE" sz="1800" b="1" dirty="0" smtClean="0"/>
              <a:t>: 	</a:t>
            </a:r>
            <a:r>
              <a:rPr lang="de-DE" sz="1800" b="1" dirty="0" err="1" smtClean="0"/>
              <a:t>traditonal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typical</a:t>
            </a:r>
            <a:endParaRPr lang="de-DE" sz="1800" b="1" dirty="0" smtClean="0"/>
          </a:p>
          <a:p>
            <a:r>
              <a:rPr lang="de-DE" sz="1800" b="1" dirty="0"/>
              <a:t>	</a:t>
            </a:r>
            <a:r>
              <a:rPr lang="de-DE" sz="1800" b="1" dirty="0" smtClean="0"/>
              <a:t>					60 A  (</a:t>
            </a:r>
            <a:r>
              <a:rPr lang="de-DE" sz="1800" b="1" dirty="0" err="1" smtClean="0"/>
              <a:t>former</a:t>
            </a:r>
            <a:r>
              <a:rPr lang="de-DE" sz="1800" b="1" dirty="0" smtClean="0"/>
              <a:t> “</a:t>
            </a:r>
            <a:r>
              <a:rPr lang="de-DE" sz="1800" b="1" dirty="0" err="1" smtClean="0"/>
              <a:t>self-extinguishing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limit</a:t>
            </a:r>
            <a:r>
              <a:rPr lang="de-DE" sz="1800" b="1" dirty="0" smtClean="0"/>
              <a:t>“)</a:t>
            </a:r>
          </a:p>
          <a:p>
            <a:endParaRPr lang="de-DE" sz="1800" b="1" dirty="0" smtClean="0">
              <a:sym typeface="Wingdings" panose="05000000000000000000" pitchFamily="2" charset="2"/>
            </a:endParaRPr>
          </a:p>
          <a:p>
            <a:r>
              <a:rPr lang="de-DE" sz="1800" b="1" dirty="0" err="1" smtClean="0">
                <a:sym typeface="Wingdings" panose="05000000000000000000" pitchFamily="2" charset="2"/>
              </a:rPr>
              <a:t>with</a:t>
            </a:r>
            <a:r>
              <a:rPr lang="de-DE" sz="1800" b="1" dirty="0" smtClean="0">
                <a:sym typeface="Wingdings" panose="05000000000000000000" pitchFamily="2" charset="2"/>
              </a:rPr>
              <a:t> </a:t>
            </a:r>
            <a:r>
              <a:rPr lang="de-AT" sz="1800" b="1" dirty="0"/>
              <a:t>R</a:t>
            </a:r>
            <a:r>
              <a:rPr lang="de-AT" sz="1800" b="1" baseline="-25000" dirty="0"/>
              <a:t>ES</a:t>
            </a:r>
            <a:r>
              <a:rPr lang="de-DE" sz="1800" b="1" dirty="0">
                <a:sym typeface="Wingdings" panose="05000000000000000000" pitchFamily="2" charset="2"/>
              </a:rPr>
              <a:t> = 2,5</a:t>
            </a:r>
            <a:r>
              <a:rPr lang="de-AT" sz="1800" b="1" dirty="0"/>
              <a:t> Ω </a:t>
            </a:r>
            <a:r>
              <a:rPr lang="de-AT" sz="1800" b="1" dirty="0" smtClean="0"/>
              <a:t>(</a:t>
            </a:r>
            <a:r>
              <a:rPr lang="de-AT" sz="1800" b="1" dirty="0" err="1" smtClean="0"/>
              <a:t>planning</a:t>
            </a:r>
            <a:r>
              <a:rPr lang="de-AT" sz="1800" b="1" dirty="0" smtClean="0"/>
              <a:t> </a:t>
            </a:r>
            <a:r>
              <a:rPr lang="de-AT" sz="1800" b="1" dirty="0" err="1" smtClean="0"/>
              <a:t>value</a:t>
            </a:r>
            <a:r>
              <a:rPr lang="de-AT" sz="1800" b="1" dirty="0" smtClean="0"/>
              <a:t> </a:t>
            </a:r>
            <a:r>
              <a:rPr lang="de-AT" sz="1800" b="1" dirty="0" err="1" smtClean="0"/>
              <a:t>of</a:t>
            </a:r>
            <a:r>
              <a:rPr lang="de-AT" sz="1800" b="1" dirty="0" smtClean="0"/>
              <a:t> </a:t>
            </a:r>
            <a:r>
              <a:rPr lang="de-AT" sz="1800" b="1" dirty="0" err="1" smtClean="0"/>
              <a:t>the</a:t>
            </a:r>
            <a:r>
              <a:rPr lang="de-AT" sz="1800" b="1" dirty="0" smtClean="0"/>
              <a:t> </a:t>
            </a:r>
            <a:r>
              <a:rPr lang="de-AT" sz="1800" b="1" dirty="0" err="1" smtClean="0"/>
              <a:t>station</a:t>
            </a:r>
            <a:r>
              <a:rPr lang="de-AT" sz="1800" b="1" dirty="0" smtClean="0"/>
              <a:t> </a:t>
            </a:r>
            <a:r>
              <a:rPr lang="de-AT" sz="1800" b="1" dirty="0" err="1" smtClean="0"/>
              <a:t>resistance</a:t>
            </a:r>
            <a:r>
              <a:rPr lang="de-AT" sz="1800" b="1" dirty="0" smtClean="0"/>
              <a:t>)</a:t>
            </a:r>
            <a:endParaRPr lang="de-AT" sz="1800" b="1" dirty="0"/>
          </a:p>
          <a:p>
            <a:pPr>
              <a:spcBef>
                <a:spcPts val="0"/>
              </a:spcBef>
            </a:pPr>
            <a:r>
              <a:rPr lang="de-AT" sz="1800" b="1" dirty="0" smtClean="0">
                <a:sym typeface="Wingdings" panose="05000000000000000000" pitchFamily="2" charset="2"/>
              </a:rPr>
              <a:t> </a:t>
            </a:r>
            <a:r>
              <a:rPr lang="de-AT" sz="1800" b="1" dirty="0"/>
              <a:t>U</a:t>
            </a:r>
            <a:r>
              <a:rPr lang="de-AT" sz="1800" b="1" baseline="-25000" dirty="0"/>
              <a:t>E</a:t>
            </a:r>
            <a:r>
              <a:rPr lang="de-DE" sz="1800" b="1" dirty="0">
                <a:sym typeface="Wingdings" panose="05000000000000000000" pitchFamily="2" charset="2"/>
              </a:rPr>
              <a:t> = 150 </a:t>
            </a:r>
            <a:r>
              <a:rPr lang="de-DE" sz="1800" b="1" dirty="0" smtClean="0">
                <a:sym typeface="Wingdings" panose="05000000000000000000" pitchFamily="2" charset="2"/>
              </a:rPr>
              <a:t>Volt	</a:t>
            </a:r>
            <a:r>
              <a:rPr lang="de-AT" sz="1800" b="1" dirty="0" smtClean="0"/>
              <a:t>≤  2 x 75 V (lt. E 8383) resp. 2 </a:t>
            </a:r>
            <a:r>
              <a:rPr lang="de-AT" sz="1800" b="1" dirty="0"/>
              <a:t>x 80 Volt (lt. EN 50522) </a:t>
            </a:r>
            <a:r>
              <a:rPr lang="en-US" sz="4000" dirty="0">
                <a:solidFill>
                  <a:srgbClr val="00B050"/>
                </a:solidFill>
              </a:rPr>
              <a:t>✔</a:t>
            </a:r>
            <a:endParaRPr lang="de-AT" sz="1800" b="1" dirty="0"/>
          </a:p>
          <a:p>
            <a:pPr algn="ctr"/>
            <a:endParaRPr lang="de-AT" sz="1800" b="1" dirty="0">
              <a:sym typeface="Wingdings" panose="05000000000000000000" pitchFamily="2" charset="2"/>
            </a:endParaRPr>
          </a:p>
          <a:p>
            <a:r>
              <a:rPr lang="de-DE" sz="1800" b="1" dirty="0" smtClean="0"/>
              <a:t>Reality:	</a:t>
            </a:r>
            <a:r>
              <a:rPr lang="de-DE" sz="1800" b="1" dirty="0" err="1"/>
              <a:t>T</a:t>
            </a:r>
            <a:r>
              <a:rPr lang="de-DE" sz="1800" b="1" dirty="0" err="1" smtClean="0"/>
              <a:t>here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is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often</a:t>
            </a:r>
            <a:r>
              <a:rPr lang="de-DE" sz="1800" b="1" dirty="0" smtClean="0"/>
              <a:t> a global </a:t>
            </a:r>
            <a:r>
              <a:rPr lang="de-DE" sz="1800" b="1" dirty="0" err="1" smtClean="0"/>
              <a:t>earthing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system</a:t>
            </a:r>
            <a:r>
              <a:rPr lang="de-DE" sz="1800" b="1" dirty="0" smtClean="0"/>
              <a:t>. In </a:t>
            </a:r>
            <a:r>
              <a:rPr lang="de-DE" sz="1800" b="1" dirty="0" err="1" smtClean="0"/>
              <a:t>the</a:t>
            </a:r>
            <a:r>
              <a:rPr lang="de-DE" sz="1800" b="1" dirty="0" smtClean="0"/>
              <a:t> global </a:t>
            </a:r>
            <a:r>
              <a:rPr lang="de-DE" sz="1800" b="1" dirty="0" err="1" smtClean="0"/>
              <a:t>earthing</a:t>
            </a:r>
            <a:r>
              <a:rPr lang="de-DE" sz="1800" b="1" dirty="0" smtClean="0"/>
              <a:t> 			</a:t>
            </a:r>
            <a:r>
              <a:rPr lang="de-DE" sz="1800" b="1" dirty="0" err="1" smtClean="0"/>
              <a:t>system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ground</a:t>
            </a:r>
            <a:r>
              <a:rPr lang="de-DE" sz="1800" b="1" dirty="0" smtClean="0"/>
              <a:t> fault </a:t>
            </a:r>
            <a:r>
              <a:rPr lang="de-DE" sz="1800" b="1" dirty="0" err="1" smtClean="0"/>
              <a:t>causes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no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dangerous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contact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voltages</a:t>
            </a:r>
            <a:r>
              <a:rPr lang="de-DE" sz="1800" b="1" dirty="0" smtClean="0"/>
              <a:t>.</a:t>
            </a:r>
            <a:endParaRPr lang="de-DE" sz="1800" b="1" dirty="0"/>
          </a:p>
          <a:p>
            <a:r>
              <a:rPr lang="de-DE" sz="1800" b="1" dirty="0" err="1" smtClean="0"/>
              <a:t>Measurements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showed</a:t>
            </a:r>
            <a:r>
              <a:rPr lang="de-DE" sz="1800" b="1" dirty="0" smtClean="0"/>
              <a:t>: </a:t>
            </a:r>
            <a:r>
              <a:rPr lang="de-DE" sz="1800" b="1" dirty="0">
                <a:solidFill>
                  <a:srgbClr val="0070C0"/>
                </a:solidFill>
              </a:rPr>
              <a:t>U</a:t>
            </a:r>
            <a:r>
              <a:rPr lang="de-DE" sz="1800" b="1" baseline="-25000" dirty="0">
                <a:solidFill>
                  <a:srgbClr val="0070C0"/>
                </a:solidFill>
              </a:rPr>
              <a:t>T</a:t>
            </a:r>
            <a:r>
              <a:rPr lang="de-DE" sz="1800" b="1" dirty="0">
                <a:solidFill>
                  <a:srgbClr val="0070C0"/>
                </a:solidFill>
              </a:rPr>
              <a:t> </a:t>
            </a:r>
            <a:r>
              <a:rPr lang="de-AT" sz="1800" b="1" dirty="0">
                <a:solidFill>
                  <a:srgbClr val="0070C0"/>
                </a:solidFill>
              </a:rPr>
              <a:t>=</a:t>
            </a:r>
            <a:r>
              <a:rPr lang="de-DE" sz="1800" b="1" dirty="0">
                <a:solidFill>
                  <a:srgbClr val="0070C0"/>
                </a:solidFill>
              </a:rPr>
              <a:t> </a:t>
            </a:r>
            <a:r>
              <a:rPr lang="de-DE" sz="1800" b="1" dirty="0" err="1">
                <a:solidFill>
                  <a:srgbClr val="0070C0"/>
                </a:solidFill>
              </a:rPr>
              <a:t>Z</a:t>
            </a:r>
            <a:r>
              <a:rPr lang="de-DE" sz="1800" b="1" baseline="-25000" dirty="0" err="1">
                <a:solidFill>
                  <a:srgbClr val="0070C0"/>
                </a:solidFill>
              </a:rPr>
              <a:t>Trans</a:t>
            </a:r>
            <a:r>
              <a:rPr lang="de-DE" sz="1800" b="1" dirty="0">
                <a:solidFill>
                  <a:srgbClr val="0070C0"/>
                </a:solidFill>
              </a:rPr>
              <a:t> </a:t>
            </a:r>
            <a:r>
              <a:rPr lang="de-AT" sz="1800" b="1" dirty="0">
                <a:solidFill>
                  <a:srgbClr val="0070C0"/>
                </a:solidFill>
              </a:rPr>
              <a:t>x </a:t>
            </a:r>
            <a:r>
              <a:rPr lang="de-DE" sz="1800" b="1" dirty="0" smtClean="0">
                <a:solidFill>
                  <a:srgbClr val="0070C0"/>
                </a:solidFill>
              </a:rPr>
              <a:t>I</a:t>
            </a:r>
            <a:r>
              <a:rPr lang="de-DE" sz="1800" b="1" baseline="-25000" dirty="0" smtClean="0">
                <a:solidFill>
                  <a:srgbClr val="0070C0"/>
                </a:solidFill>
              </a:rPr>
              <a:t>F</a:t>
            </a:r>
            <a:r>
              <a:rPr lang="de-DE" sz="1800" b="1" dirty="0" smtClean="0">
                <a:solidFill>
                  <a:srgbClr val="0070C0"/>
                </a:solidFill>
              </a:rPr>
              <a:t>   </a:t>
            </a:r>
            <a:r>
              <a:rPr lang="de-AT" sz="1800" b="1" dirty="0" err="1" smtClean="0">
                <a:solidFill>
                  <a:srgbClr val="0070C0"/>
                </a:solidFill>
              </a:rPr>
              <a:t>with</a:t>
            </a:r>
            <a:r>
              <a:rPr lang="de-AT" sz="1800" b="1" dirty="0" smtClean="0">
                <a:solidFill>
                  <a:srgbClr val="0070C0"/>
                </a:solidFill>
              </a:rPr>
              <a:t>    </a:t>
            </a:r>
            <a:r>
              <a:rPr lang="de-DE" sz="1800" b="1" dirty="0" err="1">
                <a:solidFill>
                  <a:srgbClr val="0070C0"/>
                </a:solidFill>
              </a:rPr>
              <a:t>Z</a:t>
            </a:r>
            <a:r>
              <a:rPr lang="de-DE" sz="1800" b="1" baseline="-25000" dirty="0" err="1">
                <a:solidFill>
                  <a:srgbClr val="0070C0"/>
                </a:solidFill>
              </a:rPr>
              <a:t>Trans</a:t>
            </a:r>
            <a:r>
              <a:rPr lang="de-DE" sz="1800" b="1" dirty="0">
                <a:solidFill>
                  <a:srgbClr val="0070C0"/>
                </a:solidFill>
              </a:rPr>
              <a:t> </a:t>
            </a:r>
            <a:r>
              <a:rPr lang="de-AT" sz="1800" b="1" dirty="0">
                <a:solidFill>
                  <a:srgbClr val="0070C0"/>
                </a:solidFill>
              </a:rPr>
              <a:t>≤</a:t>
            </a:r>
            <a:r>
              <a:rPr lang="de-DE" sz="18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de-DE" sz="18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3</a:t>
            </a:r>
            <a:r>
              <a:rPr lang="de-DE" sz="1800" b="1" dirty="0" smtClean="0">
                <a:solidFill>
                  <a:srgbClr val="0070C0"/>
                </a:solidFill>
              </a:rPr>
              <a:t>0 </a:t>
            </a:r>
            <a:r>
              <a:rPr lang="de-DE" sz="1800" b="1" dirty="0">
                <a:solidFill>
                  <a:srgbClr val="0070C0"/>
                </a:solidFill>
              </a:rPr>
              <a:t>m</a:t>
            </a:r>
            <a:r>
              <a:rPr lang="de-AT" sz="1800" b="1" dirty="0" smtClean="0">
                <a:solidFill>
                  <a:srgbClr val="0070C0"/>
                </a:solidFill>
              </a:rPr>
              <a:t>Ω</a:t>
            </a:r>
          </a:p>
          <a:p>
            <a:pPr>
              <a:spcBef>
                <a:spcPts val="0"/>
              </a:spcBef>
            </a:pPr>
            <a:r>
              <a:rPr lang="de-DE" sz="1800" b="1" dirty="0" smtClean="0"/>
              <a:t>e.g. </a:t>
            </a:r>
            <a:r>
              <a:rPr lang="de-DE" sz="1800" b="1" dirty="0" err="1" smtClean="0"/>
              <a:t>continuous</a:t>
            </a:r>
            <a:r>
              <a:rPr lang="de-DE" sz="1800" b="1" dirty="0"/>
              <a:t>				</a:t>
            </a:r>
            <a:r>
              <a:rPr lang="de-DE" sz="1800" b="1" dirty="0" smtClean="0"/>
              <a:t>			100 A </a:t>
            </a:r>
            <a:r>
              <a:rPr lang="de-DE" sz="1800" b="1" dirty="0"/>
              <a:t>	</a:t>
            </a:r>
            <a:r>
              <a:rPr lang="de-DE" sz="1800" b="1" dirty="0">
                <a:sym typeface="Wingdings" panose="05000000000000000000" pitchFamily="2" charset="2"/>
              </a:rPr>
              <a:t> </a:t>
            </a:r>
            <a:r>
              <a:rPr lang="de-AT" sz="1800" b="1" dirty="0"/>
              <a:t>≤</a:t>
            </a:r>
            <a:r>
              <a:rPr lang="de-DE" sz="1800" b="1" dirty="0">
                <a:sym typeface="Wingdings" panose="05000000000000000000" pitchFamily="2" charset="2"/>
              </a:rPr>
              <a:t> </a:t>
            </a:r>
            <a:r>
              <a:rPr lang="de-DE" sz="1800" b="1" dirty="0" smtClean="0">
                <a:sym typeface="Wingdings" panose="05000000000000000000" pitchFamily="2" charset="2"/>
              </a:rPr>
              <a:t>3 </a:t>
            </a:r>
            <a:r>
              <a:rPr lang="de-DE" sz="1800" b="1" dirty="0">
                <a:sym typeface="Wingdings" panose="05000000000000000000" pitchFamily="2" charset="2"/>
              </a:rPr>
              <a:t>Volt   </a:t>
            </a:r>
            <a:r>
              <a:rPr lang="en-US" sz="4000" dirty="0" smtClean="0">
                <a:solidFill>
                  <a:srgbClr val="00B050"/>
                </a:solidFill>
              </a:rPr>
              <a:t>✔</a:t>
            </a:r>
          </a:p>
          <a:p>
            <a:pPr>
              <a:spcBef>
                <a:spcPts val="0"/>
              </a:spcBef>
            </a:pPr>
            <a:r>
              <a:rPr lang="de-DE" sz="1800" b="1" dirty="0" smtClean="0"/>
              <a:t>e.g. </a:t>
            </a:r>
            <a:r>
              <a:rPr lang="de-DE" sz="1800" b="1" dirty="0" err="1" smtClean="0"/>
              <a:t>short</a:t>
            </a:r>
            <a:r>
              <a:rPr lang="de-DE" sz="1800" b="1" dirty="0" smtClean="0"/>
              <a:t>-term </a:t>
            </a:r>
            <a:r>
              <a:rPr lang="de-DE" sz="1800" b="1" dirty="0" err="1" smtClean="0"/>
              <a:t>locating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auxiliary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current</a:t>
            </a:r>
            <a:r>
              <a:rPr lang="de-DE" sz="1800" b="1" dirty="0"/>
              <a:t>	</a:t>
            </a:r>
            <a:r>
              <a:rPr lang="de-DE" sz="1800" b="1" dirty="0" smtClean="0"/>
              <a:t>300 A </a:t>
            </a:r>
            <a:r>
              <a:rPr lang="de-DE" sz="1800" b="1" dirty="0"/>
              <a:t>	</a:t>
            </a:r>
            <a:r>
              <a:rPr lang="de-DE" sz="1800" b="1" dirty="0">
                <a:sym typeface="Wingdings" panose="05000000000000000000" pitchFamily="2" charset="2"/>
              </a:rPr>
              <a:t> </a:t>
            </a:r>
            <a:r>
              <a:rPr lang="de-AT" sz="1800" b="1" dirty="0"/>
              <a:t>≤</a:t>
            </a:r>
            <a:r>
              <a:rPr lang="de-DE" sz="1800" b="1" dirty="0">
                <a:sym typeface="Wingdings" panose="05000000000000000000" pitchFamily="2" charset="2"/>
              </a:rPr>
              <a:t> </a:t>
            </a:r>
            <a:r>
              <a:rPr lang="de-DE" sz="1800" b="1" dirty="0" smtClean="0">
                <a:sym typeface="Wingdings" panose="05000000000000000000" pitchFamily="2" charset="2"/>
              </a:rPr>
              <a:t>9 </a:t>
            </a:r>
            <a:r>
              <a:rPr lang="de-DE" sz="1800" b="1" dirty="0">
                <a:sym typeface="Wingdings" panose="05000000000000000000" pitchFamily="2" charset="2"/>
              </a:rPr>
              <a:t>Volt   </a:t>
            </a:r>
            <a:r>
              <a:rPr lang="en-US" sz="4000" dirty="0" smtClean="0">
                <a:solidFill>
                  <a:srgbClr val="00B050"/>
                </a:solidFill>
              </a:rPr>
              <a:t>✔</a:t>
            </a:r>
            <a:endParaRPr lang="de-DE" sz="1800" b="1" dirty="0">
              <a:solidFill>
                <a:srgbClr val="0070C0"/>
              </a:solidFill>
            </a:endParaRPr>
          </a:p>
          <a:p>
            <a:endParaRPr lang="en-US" sz="1800" dirty="0">
              <a:solidFill>
                <a:srgbClr val="00B050"/>
              </a:solidFill>
            </a:endParaRPr>
          </a:p>
          <a:p>
            <a:endParaRPr lang="en-US" sz="1800" dirty="0">
              <a:solidFill>
                <a:srgbClr val="00B050"/>
              </a:solidFill>
            </a:endParaRPr>
          </a:p>
          <a:p>
            <a:endParaRPr lang="en-US" sz="4000" dirty="0" smtClean="0">
              <a:solidFill>
                <a:srgbClr val="00B050"/>
              </a:solidFill>
            </a:endParaRPr>
          </a:p>
          <a:p>
            <a:r>
              <a:rPr lang="en-US" sz="2400" b="1" dirty="0">
                <a:solidFill>
                  <a:srgbClr val="00B050"/>
                </a:solidFill>
              </a:rPr>
              <a:t>	</a:t>
            </a:r>
            <a:r>
              <a:rPr lang="en-US" sz="2400" b="1" dirty="0" smtClean="0">
                <a:solidFill>
                  <a:srgbClr val="00B050"/>
                </a:solidFill>
              </a:rPr>
              <a:t>	</a:t>
            </a:r>
            <a:endParaRPr lang="de-DE" sz="1800" b="1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0" y="66362"/>
            <a:ext cx="9144000" cy="565955"/>
          </a:xfrm>
        </p:spPr>
        <p:txBody>
          <a:bodyPr/>
          <a:lstStyle/>
          <a:p>
            <a:pPr algn="ctr"/>
            <a:r>
              <a:rPr lang="de-DE" sz="2400" kern="1200" dirty="0" err="1" smtClean="0">
                <a:solidFill>
                  <a:schemeClr val="tx1"/>
                </a:solidFill>
              </a:rPr>
              <a:t>Typical</a:t>
            </a:r>
            <a:r>
              <a:rPr lang="de-DE" sz="2400" kern="1200" dirty="0" smtClean="0">
                <a:solidFill>
                  <a:schemeClr val="tx1"/>
                </a:solidFill>
              </a:rPr>
              <a:t> </a:t>
            </a:r>
            <a:r>
              <a:rPr lang="de-DE" sz="2400" kern="1200" dirty="0" err="1" smtClean="0">
                <a:solidFill>
                  <a:schemeClr val="tx1"/>
                </a:solidFill>
              </a:rPr>
              <a:t>touch</a:t>
            </a:r>
            <a:r>
              <a:rPr lang="de-DE" sz="2400" kern="1200" dirty="0" smtClean="0">
                <a:solidFill>
                  <a:schemeClr val="tx1"/>
                </a:solidFill>
              </a:rPr>
              <a:t> </a:t>
            </a:r>
            <a:r>
              <a:rPr lang="de-DE" sz="2400" kern="1200" dirty="0" err="1" smtClean="0">
                <a:solidFill>
                  <a:schemeClr val="tx1"/>
                </a:solidFill>
              </a:rPr>
              <a:t>voltages</a:t>
            </a:r>
            <a:endParaRPr lang="de-DE" sz="24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5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84614" y="159112"/>
            <a:ext cx="7950551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AT" sz="1400" b="1" dirty="0" smtClean="0"/>
          </a:p>
          <a:p>
            <a:endParaRPr lang="de-AT" sz="1800" b="1" dirty="0" smtClean="0"/>
          </a:p>
          <a:p>
            <a:r>
              <a:rPr lang="en-US" b="1" dirty="0" smtClean="0"/>
              <a:t>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Situation </a:t>
            </a:r>
            <a:r>
              <a:rPr lang="en-US" dirty="0"/>
              <a:t>at local edges ("Blender")</a:t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Outlier</a:t>
            </a:r>
          </a:p>
          <a:p>
            <a:r>
              <a:rPr lang="en-US" dirty="0"/>
              <a:t>	</a:t>
            </a:r>
            <a:r>
              <a:rPr lang="en-US" dirty="0" smtClean="0"/>
              <a:t>Cable to overhead line </a:t>
            </a:r>
            <a:r>
              <a:rPr lang="en-US" dirty="0"/>
              <a:t>poles (</a:t>
            </a:r>
            <a:r>
              <a:rPr lang="en-US" dirty="0" smtClean="0"/>
              <a:t>MV)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External MV-stations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Exterior </a:t>
            </a:r>
            <a:r>
              <a:rPr lang="en-US" dirty="0"/>
              <a:t>building - LV </a:t>
            </a:r>
            <a:r>
              <a:rPr lang="en-US" dirty="0" smtClean="0"/>
              <a:t>(“</a:t>
            </a:r>
            <a:r>
              <a:rPr lang="en-US" dirty="0" err="1" smtClean="0"/>
              <a:t>snackbar</a:t>
            </a:r>
            <a:r>
              <a:rPr lang="en-US" dirty="0" smtClean="0"/>
              <a:t>")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installations at </a:t>
            </a:r>
            <a:r>
              <a:rPr lang="en-US" dirty="0"/>
              <a:t>the </a:t>
            </a:r>
            <a:r>
              <a:rPr lang="en-US" dirty="0" smtClean="0"/>
              <a:t>border </a:t>
            </a:r>
            <a:r>
              <a:rPr lang="en-US" dirty="0"/>
              <a:t>of </a:t>
            </a:r>
            <a:r>
              <a:rPr lang="en-US" dirty="0" smtClean="0"/>
              <a:t>global </a:t>
            </a:r>
            <a:r>
              <a:rPr lang="en-US" dirty="0" err="1"/>
              <a:t>earthing</a:t>
            </a:r>
            <a:r>
              <a:rPr lang="en-US" dirty="0"/>
              <a:t> </a:t>
            </a:r>
            <a:r>
              <a:rPr lang="en-US" dirty="0" smtClean="0"/>
              <a:t>system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Conection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LV-earth </a:t>
            </a:r>
            <a:r>
              <a:rPr lang="en-US" dirty="0"/>
              <a:t>(TN) </a:t>
            </a:r>
            <a:r>
              <a:rPr lang="en-US" dirty="0" smtClean="0"/>
              <a:t>with	</a:t>
            </a:r>
          </a:p>
          <a:p>
            <a:pPr marL="284400" indent="-457200"/>
            <a:r>
              <a:rPr lang="en-US" dirty="0"/>
              <a:t>	</a:t>
            </a:r>
            <a:r>
              <a:rPr lang="en-US" dirty="0" smtClean="0"/>
              <a:t>MV-earth and voltage transfer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</a:t>
            </a:r>
            <a:r>
              <a:rPr lang="en-US" dirty="0"/>
              <a:t>EPR ≤ F · UTP: </a:t>
            </a:r>
            <a:r>
              <a:rPr lang="en-US" dirty="0" smtClean="0"/>
              <a:t>“concrete mixer </a:t>
            </a:r>
          </a:p>
          <a:p>
            <a:pPr marL="284400" indent="-457200"/>
            <a:r>
              <a:rPr lang="en-US" dirty="0"/>
              <a:t>	</a:t>
            </a:r>
            <a:r>
              <a:rPr lang="en-US" dirty="0" smtClean="0"/>
              <a:t>on extension </a:t>
            </a:r>
            <a:r>
              <a:rPr lang="en-US" dirty="0"/>
              <a:t>cord</a:t>
            </a:r>
            <a:r>
              <a:rPr lang="en-US" dirty="0" smtClean="0"/>
              <a:t>")</a:t>
            </a:r>
            <a:endParaRPr lang="de-AT" sz="1800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-226423" y="75072"/>
            <a:ext cx="9144000" cy="477572"/>
          </a:xfrm>
        </p:spPr>
        <p:txBody>
          <a:bodyPr/>
          <a:lstStyle/>
          <a:p>
            <a:pPr algn="ctr"/>
            <a:r>
              <a:rPr lang="de-DE" sz="2400" kern="1200" dirty="0" smtClean="0">
                <a:solidFill>
                  <a:schemeClr val="tx1"/>
                </a:solidFill>
              </a:rPr>
              <a:t>Global </a:t>
            </a:r>
            <a:r>
              <a:rPr lang="de-DE" sz="2400" kern="1200" dirty="0" err="1" smtClean="0">
                <a:solidFill>
                  <a:schemeClr val="tx1"/>
                </a:solidFill>
              </a:rPr>
              <a:t>Earthing</a:t>
            </a:r>
            <a:r>
              <a:rPr lang="de-DE" sz="2400" kern="1200" dirty="0" smtClean="0">
                <a:solidFill>
                  <a:schemeClr val="tx1"/>
                </a:solidFill>
              </a:rPr>
              <a:t> System – </a:t>
            </a:r>
            <a:r>
              <a:rPr lang="de-DE" sz="2400" dirty="0" err="1">
                <a:solidFill>
                  <a:schemeClr val="tx1"/>
                </a:solidFill>
              </a:rPr>
              <a:t>E</a:t>
            </a:r>
            <a:r>
              <a:rPr lang="de-DE" sz="2400" kern="1200" dirty="0" err="1" smtClean="0">
                <a:solidFill>
                  <a:schemeClr val="tx1"/>
                </a:solidFill>
              </a:rPr>
              <a:t>xposed</a:t>
            </a:r>
            <a:r>
              <a:rPr lang="de-DE" sz="2400" kern="1200" dirty="0" smtClean="0">
                <a:solidFill>
                  <a:schemeClr val="tx1"/>
                </a:solidFill>
              </a:rPr>
              <a:t> </a:t>
            </a:r>
            <a:r>
              <a:rPr lang="de-DE" sz="2400" dirty="0">
                <a:solidFill>
                  <a:schemeClr val="tx1"/>
                </a:solidFill>
              </a:rPr>
              <a:t>A</a:t>
            </a:r>
            <a:r>
              <a:rPr lang="de-DE" sz="2400" kern="1200" dirty="0" smtClean="0">
                <a:solidFill>
                  <a:schemeClr val="tx1"/>
                </a:solidFill>
              </a:rPr>
              <a:t>reas</a:t>
            </a:r>
            <a:endParaRPr lang="de-DE" sz="2400" kern="12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5" b="40492"/>
          <a:stretch/>
        </p:blipFill>
        <p:spPr bwMode="auto">
          <a:xfrm>
            <a:off x="4419599" y="3700614"/>
            <a:ext cx="3368041" cy="255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96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Microsoft Office PowerPoint</Application>
  <PresentationFormat>Bildschirmpräsentation (4:3)</PresentationFormat>
  <Paragraphs>161</Paragraphs>
  <Slides>18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Office-Design</vt:lpstr>
      <vt:lpstr>PowerPoint-Präsentation</vt:lpstr>
      <vt:lpstr>PowerPoint-Präsentation</vt:lpstr>
      <vt:lpstr>PowerPoint-Präsentation</vt:lpstr>
      <vt:lpstr>Global Earthing System – Standards (1)</vt:lpstr>
      <vt:lpstr>PowerPoint-Präsentation</vt:lpstr>
      <vt:lpstr>Current distribution in medium voltage grids</vt:lpstr>
      <vt:lpstr>PowerPoint-Präsentation</vt:lpstr>
      <vt:lpstr>Typical touch voltages</vt:lpstr>
      <vt:lpstr>Global Earthing System – Exposed Areas</vt:lpstr>
      <vt:lpstr>PowerPoint-Präsentation</vt:lpstr>
      <vt:lpstr>PowerPoint-Präsentation</vt:lpstr>
      <vt:lpstr>PowerPoint-Präsentation</vt:lpstr>
      <vt:lpstr>PowerPoint-Präsentation</vt:lpstr>
      <vt:lpstr>Summary</vt:lpstr>
      <vt:lpstr>PowerPoint-Präsentation</vt:lpstr>
      <vt:lpstr>PowerPoint-Präsentation</vt:lpstr>
      <vt:lpstr>Reserve – concrete mixer</vt:lpstr>
      <vt:lpstr>Earth Surface Potential</vt:lpstr>
    </vt:vector>
  </TitlesOfParts>
  <Company>TUG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Christina</dc:creator>
  <cp:lastModifiedBy>Lothar Fickert</cp:lastModifiedBy>
  <cp:revision>131</cp:revision>
  <cp:lastPrinted>2014-09-02T05:34:02Z</cp:lastPrinted>
  <dcterms:created xsi:type="dcterms:W3CDTF">2013-01-17T14:30:07Z</dcterms:created>
  <dcterms:modified xsi:type="dcterms:W3CDTF">2015-05-10T20:02:32Z</dcterms:modified>
</cp:coreProperties>
</file>