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7" r:id="rId9"/>
    <p:sldId id="269" r:id="rId10"/>
    <p:sldId id="268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azdelek brez naslova" id="{6D9473B5-77C7-4F16-9D1F-4E065B8D66B8}">
          <p14:sldIdLst>
            <p14:sldId id="256"/>
            <p14:sldId id="260"/>
            <p14:sldId id="261"/>
            <p14:sldId id="262"/>
            <p14:sldId id="263"/>
            <p14:sldId id="264"/>
            <p14:sldId id="265"/>
            <p14:sldId id="267"/>
            <p14:sldId id="269"/>
            <p14:sldId id="268"/>
            <p14:sldId id="270"/>
            <p14:sldId id="271"/>
            <p14:sldId id="272"/>
          </p14:sldIdLst>
        </p14:section>
        <p14:section name="Dodatek" id="{00525C6E-4993-42DE-8445-6C9571C36EBA}">
          <p14:sldIdLst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85600" autoAdjust="0"/>
  </p:normalViewPr>
  <p:slideViewPr>
    <p:cSldViewPr>
      <p:cViewPr varScale="1">
        <p:scale>
          <a:sx n="100" d="100"/>
          <a:sy n="100" d="100"/>
        </p:scale>
        <p:origin x="-20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29D01-4DC6-4F01-A2B1-FC45B4A95D2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0FDB2-2244-4984-B592-74A4350904E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96543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0FDB2-2244-4984-B592-74A4350904E4}" type="slidenum">
              <a:rPr lang="sl-SI" smtClean="0"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45878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60653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9875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6222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96168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9474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252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2979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82988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6758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17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34749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2D2D4-5747-41AF-9D90-22EBD6235A8C}" type="datetimeFigureOut">
              <a:rPr lang="sl-SI" smtClean="0"/>
              <a:t>14.5.2012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8DC2F-DE6B-47AF-9A97-4E633A3A7ED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8669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632848" cy="1440160"/>
          </a:xfrm>
        </p:spPr>
        <p:txBody>
          <a:bodyPr>
            <a:normAutofit fontScale="90000"/>
          </a:bodyPr>
          <a:lstStyle/>
          <a:p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LABORATORIJSKI  PROTOTIP STATIČNEGA  KOMPENZATORJA</a:t>
            </a:r>
            <a:br>
              <a:rPr lang="sl-SI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JALOVE MOČI</a:t>
            </a:r>
            <a:endParaRPr lang="sl-SI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92896" y="4437112"/>
            <a:ext cx="7704856" cy="2088232"/>
          </a:xfrm>
        </p:spPr>
        <p:txBody>
          <a:bodyPr>
            <a:normAutofit/>
          </a:bodyPr>
          <a:lstStyle/>
          <a:p>
            <a:pPr algn="l"/>
            <a:r>
              <a:rPr lang="sl-SI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Jernej Černelič, univ. dipl. inž. </a:t>
            </a:r>
          </a:p>
          <a:p>
            <a:pPr algn="l"/>
            <a:r>
              <a:rPr lang="sl-SI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sl-SI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ed. prof. dr. Gorazd Štumberger</a:t>
            </a:r>
          </a:p>
          <a:p>
            <a:pPr algn="l"/>
            <a:endParaRPr lang="sl-SI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l-SI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Maribor, 16. maj 2012</a:t>
            </a:r>
          </a:p>
        </p:txBody>
      </p:sp>
    </p:spTree>
    <p:extLst>
      <p:ext uri="{BB962C8B-B14F-4D97-AF65-F5344CB8AC3E}">
        <p14:creationId xmlns:p14="http://schemas.microsoft.com/office/powerpoint/2010/main" val="2041059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432048"/>
          </a:xfrm>
        </p:spPr>
        <p:txBody>
          <a:bodyPr>
            <a:noAutofit/>
          </a:bodyPr>
          <a:lstStyle/>
          <a:p>
            <a:r>
              <a:rPr lang="sl-SI" sz="2800" dirty="0" smtClean="0"/>
              <a:t>Nadzorna plošča – </a:t>
            </a:r>
            <a:r>
              <a:rPr lang="sl-SI" sz="2800" dirty="0" err="1" smtClean="0">
                <a:solidFill>
                  <a:schemeClr val="bg1">
                    <a:lumMod val="65000"/>
                  </a:schemeClr>
                </a:solidFill>
              </a:rPr>
              <a:t>Control</a:t>
            </a:r>
            <a:r>
              <a:rPr lang="sl-SI" sz="2800" dirty="0" smtClean="0">
                <a:solidFill>
                  <a:schemeClr val="bg1">
                    <a:lumMod val="65000"/>
                  </a:schemeClr>
                </a:solidFill>
              </a:rPr>
              <a:t> desk </a:t>
            </a:r>
            <a:r>
              <a:rPr lang="sl-SI" sz="2800" dirty="0" err="1" smtClean="0">
                <a:solidFill>
                  <a:schemeClr val="bg1">
                    <a:lumMod val="65000"/>
                  </a:schemeClr>
                </a:solidFill>
              </a:rPr>
              <a:t>dSpace</a:t>
            </a:r>
            <a:endParaRPr lang="sl-SI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Ograda vsebine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51" b="10757"/>
          <a:stretch/>
        </p:blipFill>
        <p:spPr>
          <a:xfrm>
            <a:off x="611560" y="692696"/>
            <a:ext cx="7704856" cy="6169272"/>
          </a:xfrm>
        </p:spPr>
      </p:pic>
    </p:spTree>
    <p:extLst>
      <p:ext uri="{BB962C8B-B14F-4D97-AF65-F5344CB8AC3E}">
        <p14:creationId xmlns:p14="http://schemas.microsoft.com/office/powerpoint/2010/main" val="191790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Autofit/>
          </a:bodyPr>
          <a:lstStyle/>
          <a:p>
            <a:r>
              <a:rPr lang="sl-SI" sz="3200" dirty="0" smtClean="0"/>
              <a:t>Rezultati - </a:t>
            </a:r>
            <a:r>
              <a:rPr lang="sl-SI" sz="3200" dirty="0" err="1" smtClean="0">
                <a:solidFill>
                  <a:schemeClr val="bg1">
                    <a:lumMod val="50000"/>
                  </a:schemeClr>
                </a:solidFill>
              </a:rPr>
              <a:t>Results</a:t>
            </a:r>
            <a:endParaRPr lang="sl-SI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7704856" cy="592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oljeZBesedilom 2"/>
          <p:cNvSpPr txBox="1"/>
          <p:nvPr/>
        </p:nvSpPr>
        <p:spPr>
          <a:xfrm>
            <a:off x="8028384" y="1628800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line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voltages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8028384" y="458112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line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currents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56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l-SI" sz="3200" dirty="0" smtClean="0"/>
              <a:t>Rezultati - </a:t>
            </a:r>
            <a:r>
              <a:rPr lang="sl-SI" sz="3200" dirty="0" err="1" smtClean="0">
                <a:solidFill>
                  <a:schemeClr val="bg1">
                    <a:lumMod val="50000"/>
                  </a:schemeClr>
                </a:solidFill>
              </a:rPr>
              <a:t>Results</a:t>
            </a:r>
            <a:endParaRPr lang="sl-SI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20880" cy="6085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oljeZBesedilom 2"/>
          <p:cNvSpPr txBox="1"/>
          <p:nvPr/>
        </p:nvSpPr>
        <p:spPr>
          <a:xfrm>
            <a:off x="107504" y="112474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d-q</a:t>
            </a:r>
          </a:p>
          <a:p>
            <a:pPr algn="ctr"/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voltages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7883499" y="1124743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d-q</a:t>
            </a:r>
          </a:p>
          <a:p>
            <a:pPr algn="ctr"/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currents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PoljeZBesedilom 5"/>
          <p:cNvSpPr txBox="1"/>
          <p:nvPr/>
        </p:nvSpPr>
        <p:spPr>
          <a:xfrm>
            <a:off x="7740352" y="4437110"/>
            <a:ext cx="1317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active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 (P)</a:t>
            </a:r>
          </a:p>
          <a:p>
            <a:pPr algn="ctr"/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reactive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 (Q)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power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PoljeZBesedilom 6"/>
          <p:cNvSpPr txBox="1"/>
          <p:nvPr/>
        </p:nvSpPr>
        <p:spPr>
          <a:xfrm>
            <a:off x="107504" y="400506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DC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link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voltage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9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sl-SI" dirty="0" smtClean="0"/>
              <a:t>Zaključek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539552" y="1340768"/>
            <a:ext cx="7931224" cy="4525963"/>
          </a:xfrm>
        </p:spPr>
        <p:txBody>
          <a:bodyPr>
            <a:normAutofit lnSpcReduction="10000"/>
          </a:bodyPr>
          <a:lstStyle/>
          <a:p>
            <a:r>
              <a:rPr lang="sl-SI" dirty="0" smtClean="0"/>
              <a:t>Regulacija omogoča zagotavljanje faktorja delavnosti ena (</a:t>
            </a:r>
            <a:r>
              <a:rPr lang="sl-SI" dirty="0" err="1" smtClean="0"/>
              <a:t>cos</a:t>
            </a:r>
            <a:r>
              <a:rPr lang="el-GR" dirty="0" smtClean="0">
                <a:latin typeface="Times New Roman"/>
                <a:cs typeface="Times New Roman"/>
              </a:rPr>
              <a:t>φ</a:t>
            </a:r>
            <a:r>
              <a:rPr lang="sl-SI" dirty="0" smtClean="0">
                <a:latin typeface="Times New Roman"/>
                <a:cs typeface="Times New Roman"/>
              </a:rPr>
              <a:t>=1)</a:t>
            </a:r>
            <a:r>
              <a:rPr lang="sl-SI" dirty="0" smtClean="0"/>
              <a:t> </a:t>
            </a:r>
          </a:p>
          <a:p>
            <a:r>
              <a:rPr lang="sl-SI" dirty="0" smtClean="0"/>
              <a:t>Zgradba omogoča eliminacijo višjih harmonskih komponent v napetosti omrežja</a:t>
            </a:r>
          </a:p>
          <a:p>
            <a:r>
              <a:rPr lang="sl-SI" dirty="0" smtClean="0"/>
              <a:t>Z ustrezno topologijo je kompenzator mogoče priključiti na različne napetostne nivoje (tudi več 10kV z uporabo transformatorja)</a:t>
            </a:r>
          </a:p>
          <a:p>
            <a:r>
              <a:rPr lang="sl-SI" dirty="0" err="1" smtClean="0"/>
              <a:t>Razsmerniki</a:t>
            </a:r>
            <a:r>
              <a:rPr lang="sl-SI" dirty="0" smtClean="0"/>
              <a:t> omogočajo že več kot 3kA </a:t>
            </a:r>
            <a:r>
              <a:rPr lang="sl-SI" dirty="0" err="1" smtClean="0"/>
              <a:t>konstantega</a:t>
            </a:r>
            <a:r>
              <a:rPr lang="sl-SI" dirty="0" smtClean="0"/>
              <a:t> toka pri napetosti enosmernega vodila 1,6kV (npr. </a:t>
            </a:r>
            <a:r>
              <a:rPr lang="sl-SI" dirty="0" err="1" smtClean="0"/>
              <a:t>SkiiP</a:t>
            </a:r>
            <a:r>
              <a:rPr lang="sl-SI" dirty="0" smtClean="0"/>
              <a:t> 3614)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8316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grada vsebine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6632"/>
            <a:ext cx="5904656" cy="6559945"/>
          </a:xfrm>
        </p:spPr>
      </p:pic>
    </p:spTree>
    <p:extLst>
      <p:ext uri="{BB962C8B-B14F-4D97-AF65-F5344CB8AC3E}">
        <p14:creationId xmlns:p14="http://schemas.microsoft.com/office/powerpoint/2010/main" val="304298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52128"/>
          </a:xfrm>
        </p:spPr>
        <p:txBody>
          <a:bodyPr>
            <a:normAutofit/>
          </a:bodyPr>
          <a:lstStyle/>
          <a:p>
            <a:r>
              <a:rPr lang="sl-SI" sz="2800" dirty="0" smtClean="0"/>
              <a:t>Zgradba kompenzatorja in koncept delovanja</a:t>
            </a:r>
            <a:br>
              <a:rPr lang="sl-SI" sz="2800" dirty="0" smtClean="0"/>
            </a:br>
            <a:r>
              <a:rPr lang="sl-SI" sz="2800" dirty="0" err="1" smtClean="0">
                <a:solidFill>
                  <a:schemeClr val="bg1">
                    <a:lumMod val="50000"/>
                  </a:schemeClr>
                </a:solidFill>
              </a:rPr>
              <a:t>Design</a:t>
            </a:r>
            <a:r>
              <a:rPr lang="sl-SI" sz="2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sz="2800" dirty="0" err="1" smtClean="0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sl-SI" sz="2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sz="2800" dirty="0" err="1" smtClean="0">
                <a:solidFill>
                  <a:schemeClr val="bg1">
                    <a:lumMod val="50000"/>
                  </a:schemeClr>
                </a:solidFill>
              </a:rPr>
              <a:t>concept</a:t>
            </a:r>
            <a:r>
              <a:rPr lang="sl-SI" sz="2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sl-SI" sz="280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grada vsebine 2"/>
              <p:cNvSpPr>
                <a:spLocks noGrp="1"/>
              </p:cNvSpPr>
              <p:nvPr>
                <p:ph idx="1"/>
              </p:nvPr>
            </p:nvSpPr>
            <p:spPr>
              <a:xfrm>
                <a:off x="5508104" y="2996951"/>
                <a:ext cx="3466728" cy="2530711"/>
              </a:xfrm>
            </p:spPr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sl-SI" i="1">
                        <a:latin typeface="Cambria Math"/>
                      </a:rPr>
                      <m:t>𝑃</m:t>
                    </m:r>
                    <m:r>
                      <a:rPr lang="sl-SI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l-SI" i="1">
                            <a:latin typeface="Cambria Math"/>
                          </a:rPr>
                        </m:ctrlPr>
                      </m:fPr>
                      <m:num>
                        <m:r>
                          <a:rPr lang="sl-SI" i="1">
                            <a:latin typeface="Cambria Math"/>
                          </a:rPr>
                          <m:t>𝐸𝑈</m:t>
                        </m:r>
                        <m:func>
                          <m:funcPr>
                            <m:ctrlPr>
                              <a:rPr lang="sl-SI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sl-SI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sl-SI" i="1">
                                <a:latin typeface="Cambria Math"/>
                              </a:rPr>
                              <m:t>𝜑</m:t>
                            </m:r>
                          </m:e>
                        </m:func>
                      </m:num>
                      <m:den>
                        <m:r>
                          <a:rPr lang="sl-SI" i="1">
                            <a:latin typeface="Cambria Math"/>
                          </a:rPr>
                          <m:t>𝑋</m:t>
                        </m:r>
                      </m:den>
                    </m:f>
                  </m:oMath>
                </a14:m>
                <a:r>
                  <a:rPr lang="sl-SI" dirty="0"/>
                  <a:t>	</a:t>
                </a:r>
                <a:endParaRPr lang="sl-SI" dirty="0" smtClean="0"/>
              </a:p>
              <a:p>
                <a14:m>
                  <m:oMath xmlns:m="http://schemas.openxmlformats.org/officeDocument/2006/math">
                    <m:r>
                      <a:rPr lang="sl-SI" i="1">
                        <a:latin typeface="Cambria Math"/>
                      </a:rPr>
                      <m:t>𝑄</m:t>
                    </m:r>
                    <m:r>
                      <a:rPr lang="sl-SI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l-SI" i="1">
                            <a:latin typeface="Cambria Math"/>
                          </a:rPr>
                        </m:ctrlPr>
                      </m:fPr>
                      <m:num>
                        <m:r>
                          <a:rPr lang="sl-SI" i="1">
                            <a:latin typeface="Cambria Math"/>
                          </a:rPr>
                          <m:t>𝐸𝑈</m:t>
                        </m:r>
                        <m:func>
                          <m:funcPr>
                            <m:ctrlPr>
                              <a:rPr lang="sl-SI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sl-SI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r>
                              <a:rPr lang="sl-SI" i="1">
                                <a:latin typeface="Cambria Math"/>
                              </a:rPr>
                              <m:t>𝜑</m:t>
                            </m:r>
                          </m:e>
                        </m:func>
                        <m:r>
                          <a:rPr lang="sl-SI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sl-SI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l-SI" i="1">
                                <a:latin typeface="Cambria Math"/>
                              </a:rPr>
                              <m:t>𝑈</m:t>
                            </m:r>
                          </m:e>
                          <m:sup>
                            <m:r>
                              <a:rPr lang="sl-SI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sl-SI" i="1">
                            <a:latin typeface="Cambria Math"/>
                          </a:rPr>
                          <m:t>𝑋</m:t>
                        </m:r>
                      </m:den>
                    </m:f>
                  </m:oMath>
                </a14:m>
                <a:endParaRPr lang="sl-SI" dirty="0" smtClean="0"/>
              </a:p>
              <a:p>
                <a:endParaRPr lang="sl-SI" dirty="0" smtClean="0"/>
              </a:p>
              <a:p>
                <a:r>
                  <a:rPr lang="sl-SI" sz="2400" dirty="0" smtClean="0"/>
                  <a:t>Pretok moči med vozliščema</a:t>
                </a:r>
                <a:r>
                  <a:rPr lang="sl-SI" dirty="0"/>
                  <a:t>	</a:t>
                </a:r>
              </a:p>
            </p:txBody>
          </p:sp>
        </mc:Choice>
        <mc:Fallback xmlns="">
          <p:sp>
            <p:nvSpPr>
              <p:cNvPr id="3" name="Ograda vsebin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08104" y="2996951"/>
                <a:ext cx="3466728" cy="2530711"/>
              </a:xfrm>
              <a:blipFill rotWithShape="1">
                <a:blip r:embed="rId3"/>
                <a:stretch>
                  <a:fillRect l="-1585" r="-1937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Skupina 5"/>
          <p:cNvGrpSpPr/>
          <p:nvPr/>
        </p:nvGrpSpPr>
        <p:grpSpPr>
          <a:xfrm>
            <a:off x="508884" y="1957892"/>
            <a:ext cx="4738523" cy="3322799"/>
            <a:chOff x="466914" y="2204862"/>
            <a:chExt cx="4738523" cy="332279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14" y="2204862"/>
              <a:ext cx="4668797" cy="33227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Elipsa 3"/>
            <p:cNvSpPr/>
            <p:nvPr/>
          </p:nvSpPr>
          <p:spPr>
            <a:xfrm rot="770995">
              <a:off x="1579368" y="3511278"/>
              <a:ext cx="1944216" cy="504056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5" name="PoljeZBesedilom 4"/>
            <p:cNvSpPr txBox="1"/>
            <p:nvPr/>
          </p:nvSpPr>
          <p:spPr>
            <a:xfrm>
              <a:off x="1322533" y="3635430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sz="2400" b="1" dirty="0" smtClean="0">
                  <a:solidFill>
                    <a:srgbClr val="00B0F0"/>
                  </a:solidFill>
                </a:rPr>
                <a:t>E</a:t>
              </a:r>
              <a:endParaRPr lang="sl-SI" sz="2400" b="1" dirty="0">
                <a:solidFill>
                  <a:srgbClr val="00B0F0"/>
                </a:solidFill>
              </a:endParaRPr>
            </a:p>
          </p:txBody>
        </p:sp>
        <p:sp>
          <p:nvSpPr>
            <p:cNvPr id="8" name="PoljeZBesedilom 7"/>
            <p:cNvSpPr txBox="1"/>
            <p:nvPr/>
          </p:nvSpPr>
          <p:spPr>
            <a:xfrm>
              <a:off x="4773390" y="4441821"/>
              <a:ext cx="3600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sz="2400" b="1" dirty="0" smtClean="0">
                  <a:solidFill>
                    <a:srgbClr val="00B0F0"/>
                  </a:solidFill>
                </a:rPr>
                <a:t>U</a:t>
              </a:r>
              <a:endParaRPr lang="sl-SI" sz="2400" b="1" dirty="0">
                <a:solidFill>
                  <a:srgbClr val="00B0F0"/>
                </a:solidFill>
              </a:endParaRPr>
            </a:p>
          </p:txBody>
        </p:sp>
        <p:sp>
          <p:nvSpPr>
            <p:cNvPr id="9" name="PoljeZBesedilom 8"/>
            <p:cNvSpPr txBox="1"/>
            <p:nvPr/>
          </p:nvSpPr>
          <p:spPr>
            <a:xfrm>
              <a:off x="3916363" y="4097095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sz="2400" b="1" dirty="0" smtClean="0">
                  <a:solidFill>
                    <a:srgbClr val="00B0F0"/>
                  </a:solidFill>
                </a:rPr>
                <a:t>X</a:t>
              </a:r>
              <a:endParaRPr lang="sl-SI" sz="2400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Elipsa 9"/>
            <p:cNvSpPr/>
            <p:nvPr/>
          </p:nvSpPr>
          <p:spPr>
            <a:xfrm rot="5400000">
              <a:off x="4359928" y="3482421"/>
              <a:ext cx="1186961" cy="504056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sp>
        <p:nvSpPr>
          <p:cNvPr id="7" name="PoljeZBesedilom 6"/>
          <p:cNvSpPr txBox="1"/>
          <p:nvPr/>
        </p:nvSpPr>
        <p:spPr>
          <a:xfrm>
            <a:off x="485544" y="5266585"/>
            <a:ext cx="3668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Trifazni razsmernik z izhodnim filtrom</a:t>
            </a:r>
          </a:p>
          <a:p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3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phase</a:t>
            </a:r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inverter</a:t>
            </a:r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with</a:t>
            </a:r>
            <a:r>
              <a:rPr lang="sl-SI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output</a:t>
            </a:r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 filter</a:t>
            </a:r>
            <a:endParaRPr lang="sl-SI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Raven puščični povezovalnik 11"/>
          <p:cNvCxnSpPr/>
          <p:nvPr/>
        </p:nvCxnSpPr>
        <p:spPr>
          <a:xfrm>
            <a:off x="4743350" y="2708920"/>
            <a:ext cx="432049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jeZBesedilom 12"/>
          <p:cNvSpPr txBox="1"/>
          <p:nvPr/>
        </p:nvSpPr>
        <p:spPr>
          <a:xfrm>
            <a:off x="4815360" y="2330217"/>
            <a:ext cx="33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>
                <a:solidFill>
                  <a:srgbClr val="00B0F0"/>
                </a:solidFill>
              </a:rPr>
              <a:t>I</a:t>
            </a:r>
            <a:endParaRPr lang="sl-SI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4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LCL filter</a:t>
            </a:r>
            <a:endParaRPr lang="sl-SI" dirty="0"/>
          </a:p>
        </p:txBody>
      </p:sp>
      <p:pic>
        <p:nvPicPr>
          <p:cNvPr id="4" name="Ograda vsebine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0"/>
            <a:ext cx="5164490" cy="3240360"/>
          </a:xfrm>
        </p:spPr>
      </p:pic>
      <p:sp>
        <p:nvSpPr>
          <p:cNvPr id="5" name="Ograda vsebine 4"/>
          <p:cNvSpPr>
            <a:spLocks noGrp="1"/>
          </p:cNvSpPr>
          <p:nvPr>
            <p:ph sz="half" idx="2"/>
          </p:nvPr>
        </p:nvSpPr>
        <p:spPr>
          <a:xfrm>
            <a:off x="5436096" y="1600201"/>
            <a:ext cx="3250704" cy="4421088"/>
          </a:xfrm>
        </p:spPr>
        <p:txBody>
          <a:bodyPr>
            <a:normAutofit fontScale="92500" lnSpcReduction="20000"/>
          </a:bodyPr>
          <a:lstStyle/>
          <a:p>
            <a:r>
              <a:rPr lang="sl-SI" dirty="0" smtClean="0"/>
              <a:t>Poenostavljena metoda določitve parametrov (valovitost toka skozi dušilko in resonančna frekvenca)</a:t>
            </a:r>
          </a:p>
          <a:p>
            <a:r>
              <a:rPr lang="sl-SI" dirty="0" smtClean="0"/>
              <a:t>Dušenje -60dB/dekado</a:t>
            </a:r>
          </a:p>
          <a:p>
            <a:r>
              <a:rPr lang="sl-SI" dirty="0" smtClean="0"/>
              <a:t>Filter je velikokrat manjši in cenejši od drugih topologij</a:t>
            </a:r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2986967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12576" y="0"/>
            <a:ext cx="8229600" cy="1124744"/>
          </a:xfrm>
        </p:spPr>
        <p:txBody>
          <a:bodyPr>
            <a:normAutofit/>
          </a:bodyPr>
          <a:lstStyle/>
          <a:p>
            <a:r>
              <a:rPr lang="sl-SI" sz="2800" dirty="0" smtClean="0"/>
              <a:t>Napetostno orientirana regulacija</a:t>
            </a:r>
            <a:br>
              <a:rPr lang="sl-SI" sz="2800" dirty="0" smtClean="0"/>
            </a:br>
            <a:r>
              <a:rPr lang="sl-SI" sz="2800" i="1" dirty="0" err="1" smtClean="0">
                <a:solidFill>
                  <a:schemeClr val="bg1">
                    <a:lumMod val="65000"/>
                  </a:schemeClr>
                </a:solidFill>
              </a:rPr>
              <a:t>Voltage</a:t>
            </a:r>
            <a:r>
              <a:rPr lang="sl-SI" sz="280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l-SI" sz="2800" i="1" dirty="0" err="1" smtClean="0">
                <a:solidFill>
                  <a:schemeClr val="bg1">
                    <a:lumMod val="65000"/>
                  </a:schemeClr>
                </a:solidFill>
              </a:rPr>
              <a:t>oriented</a:t>
            </a:r>
            <a:r>
              <a:rPr lang="sl-SI" sz="280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l-SI" sz="2800" i="1" dirty="0" err="1" smtClean="0">
                <a:solidFill>
                  <a:schemeClr val="bg1">
                    <a:lumMod val="65000"/>
                  </a:schemeClr>
                </a:solidFill>
              </a:rPr>
              <a:t>control</a:t>
            </a:r>
            <a:r>
              <a:rPr lang="sl-SI" sz="2800" i="1" dirty="0" smtClean="0">
                <a:solidFill>
                  <a:schemeClr val="bg1">
                    <a:lumMod val="65000"/>
                  </a:schemeClr>
                </a:solidFill>
              </a:rPr>
              <a:t> (VOC-PI)</a:t>
            </a:r>
            <a:endParaRPr lang="sl-SI" sz="2800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Ograda vsebine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1196752"/>
            <a:ext cx="8568952" cy="5555574"/>
          </a:xfrm>
        </p:spPr>
      </p:pic>
      <p:sp>
        <p:nvSpPr>
          <p:cNvPr id="3" name="PoljeZBesedilom 2"/>
          <p:cNvSpPr txBox="1"/>
          <p:nvPr/>
        </p:nvSpPr>
        <p:spPr>
          <a:xfrm>
            <a:off x="8532440" y="1844824"/>
            <a:ext cx="360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 smtClean="0"/>
              <a:t>SVPWM</a:t>
            </a:r>
            <a:endParaRPr lang="sl-SI" sz="2400" b="1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6084168" y="5268416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SVPWM –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Space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Vector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Pulse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Width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Modulation</a:t>
            </a:r>
            <a:endParaRPr lang="sl-SI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PLL –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Phase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Locked</a:t>
            </a:r>
            <a:r>
              <a:rPr lang="sl-SI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 err="1" smtClean="0">
                <a:solidFill>
                  <a:schemeClr val="bg1">
                    <a:lumMod val="50000"/>
                  </a:schemeClr>
                </a:solidFill>
              </a:rPr>
              <a:t>Loop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22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66130"/>
          </a:xfrm>
        </p:spPr>
        <p:txBody>
          <a:bodyPr>
            <a:noAutofit/>
          </a:bodyPr>
          <a:lstStyle/>
          <a:p>
            <a:r>
              <a:rPr lang="sl-SI" sz="2800" dirty="0" smtClean="0"/>
              <a:t>Vektorska pulzno-širinska modulacija</a:t>
            </a:r>
            <a:br>
              <a:rPr lang="sl-SI" sz="2800" dirty="0" smtClean="0"/>
            </a:br>
            <a:r>
              <a:rPr lang="sl-SI" sz="2800" i="1" dirty="0" err="1" smtClean="0">
                <a:solidFill>
                  <a:schemeClr val="bg1">
                    <a:lumMod val="65000"/>
                  </a:schemeClr>
                </a:solidFill>
              </a:rPr>
              <a:t>Vector</a:t>
            </a:r>
            <a:r>
              <a:rPr lang="sl-SI" sz="280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l-SI" sz="2800" i="1" dirty="0" err="1" smtClean="0">
                <a:solidFill>
                  <a:schemeClr val="bg1">
                    <a:lumMod val="65000"/>
                  </a:schemeClr>
                </a:solidFill>
              </a:rPr>
              <a:t>pulse</a:t>
            </a:r>
            <a:r>
              <a:rPr lang="sl-SI" sz="2800" i="1" dirty="0" smtClean="0">
                <a:solidFill>
                  <a:schemeClr val="bg1">
                    <a:lumMod val="65000"/>
                  </a:schemeClr>
                </a:solidFill>
              </a:rPr>
              <a:t>-</a:t>
            </a:r>
            <a:r>
              <a:rPr lang="sl-SI" sz="2800" i="1" dirty="0" err="1" smtClean="0">
                <a:solidFill>
                  <a:schemeClr val="bg1">
                    <a:lumMod val="65000"/>
                  </a:schemeClr>
                </a:solidFill>
              </a:rPr>
              <a:t>width</a:t>
            </a:r>
            <a:r>
              <a:rPr lang="sl-SI" sz="280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l-SI" sz="2800" i="1" dirty="0" err="1" smtClean="0">
                <a:solidFill>
                  <a:schemeClr val="bg1">
                    <a:lumMod val="65000"/>
                  </a:schemeClr>
                </a:solidFill>
              </a:rPr>
              <a:t>modulation</a:t>
            </a:r>
            <a:endParaRPr lang="sl-SI" sz="2800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Ograda vsebine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4824536" cy="4221469"/>
          </a:xfrm>
        </p:spPr>
      </p:pic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105400" y="2204864"/>
            <a:ext cx="3787080" cy="2592288"/>
          </a:xfrm>
        </p:spPr>
        <p:txBody>
          <a:bodyPr>
            <a:normAutofit/>
          </a:bodyPr>
          <a:lstStyle/>
          <a:p>
            <a:r>
              <a:rPr lang="sl-SI" sz="2400" dirty="0" smtClean="0"/>
              <a:t>8 osnovnih vektorjev </a:t>
            </a:r>
          </a:p>
          <a:p>
            <a:r>
              <a:rPr lang="sl-SI" sz="2400" dirty="0" smtClean="0"/>
              <a:t>Napetost tvorimo z ustreznim preklapljanjem med enim in drugim osnovnim vektorjem</a:t>
            </a:r>
          </a:p>
          <a:p>
            <a:r>
              <a:rPr lang="sl-SI" sz="2400" dirty="0" smtClean="0"/>
              <a:t>Omejitev reference z </a:t>
            </a:r>
            <a:r>
              <a:rPr lang="sl-SI" sz="2400" b="1" dirty="0" smtClean="0"/>
              <a:t>U</a:t>
            </a:r>
            <a:r>
              <a:rPr lang="sl-SI" sz="2400" b="1" baseline="-25000" dirty="0" smtClean="0"/>
              <a:t>MAX</a:t>
            </a:r>
            <a:endParaRPr lang="sl-SI" sz="2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799274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080120"/>
          </a:xfrm>
        </p:spPr>
        <p:txBody>
          <a:bodyPr>
            <a:normAutofit/>
          </a:bodyPr>
          <a:lstStyle/>
          <a:p>
            <a:r>
              <a:rPr lang="sl-SI" sz="2800" dirty="0" smtClean="0"/>
              <a:t>Regulacijska proga</a:t>
            </a:r>
            <a:br>
              <a:rPr lang="sl-SI" sz="2800" dirty="0" smtClean="0"/>
            </a:br>
            <a:r>
              <a:rPr lang="sl-SI" sz="2400" dirty="0" err="1" smtClean="0">
                <a:solidFill>
                  <a:schemeClr val="bg1">
                    <a:lumMod val="65000"/>
                  </a:schemeClr>
                </a:solidFill>
              </a:rPr>
              <a:t>Control</a:t>
            </a:r>
            <a:r>
              <a:rPr lang="sl-SI" sz="2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l-SI" sz="2400" dirty="0" err="1" smtClean="0">
                <a:solidFill>
                  <a:schemeClr val="bg1">
                    <a:lumMod val="65000"/>
                  </a:schemeClr>
                </a:solidFill>
              </a:rPr>
              <a:t>scheme</a:t>
            </a:r>
            <a:endParaRPr lang="sl-SI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Ograda vsebine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2672"/>
          <a:stretch/>
        </p:blipFill>
        <p:spPr>
          <a:xfrm>
            <a:off x="1281528" y="1844824"/>
            <a:ext cx="6508936" cy="1296144"/>
          </a:xfr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Ograda vsebine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475656" y="3933056"/>
                <a:ext cx="6120680" cy="1368152"/>
              </a:xfrm>
            </p:spPr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l-SI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sub>
                    </m:sSub>
                    <m:d>
                      <m:dPr>
                        <m:ctrlP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sl-SI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𝑑</m:t>
                            </m:r>
                          </m:sub>
                        </m:sSub>
                        <m:sSub>
                          <m:sSub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</m:t>
                        </m:r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+1</m:t>
                        </m:r>
                      </m:num>
                      <m:den>
                        <m:sSub>
                          <m:sSub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𝐿</m:t>
                            </m:r>
                          </m:e>
                          <m:sub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𝑟</m:t>
                            </m:r>
                          </m:sub>
                        </m:sSub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𝐿</m:t>
                            </m:r>
                          </m:e>
                          <m:sub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𝑑</m:t>
                            </m:r>
                          </m:sub>
                        </m:sSub>
                        <m:sSub>
                          <m:sSub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  <m:d>
                          <m:d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sub>
                            </m:sSub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𝑜</m:t>
                                </m:r>
                              </m:sub>
                            </m:sSub>
                          </m:e>
                        </m:d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d>
                          <m:dPr>
                            <m:ctrlP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sub>
                            </m:sSub>
                            <m:r>
                              <a:rPr lang="sl-SI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sl-SI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𝑜</m:t>
                                </m:r>
                              </m:sub>
                            </m:sSub>
                          </m:e>
                        </m:d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sl-SI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endParaRPr lang="sl-SI" sz="2400" dirty="0" smtClean="0">
                  <a:solidFill>
                    <a:srgbClr val="FF0000"/>
                  </a:solidFill>
                </a:endParaRPr>
              </a:p>
              <a:p>
                <a:pPr>
                  <a:spcBef>
                    <a:spcPts val="1800"/>
                  </a:spcBef>
                </a:pPr>
                <a:r>
                  <a:rPr lang="sl-SI" sz="2400" dirty="0" err="1" smtClean="0"/>
                  <a:t>G</a:t>
                </a:r>
                <a:r>
                  <a:rPr lang="sl-SI" baseline="-25000" dirty="0" err="1" smtClean="0"/>
                  <a:t>f</a:t>
                </a:r>
                <a:r>
                  <a:rPr lang="sl-SI" sz="2400" dirty="0" smtClean="0"/>
                  <a:t> (s) je izražena iz vozliščne in zančnih enačb filtra kot odvisnost izhodnega toka od napetosti </a:t>
                </a:r>
                <a:r>
                  <a:rPr lang="sl-SI" sz="2400" dirty="0" err="1" smtClean="0"/>
                  <a:t>razsmernika</a:t>
                </a:r>
                <a:endParaRPr lang="sl-SI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Ograda vsebin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475656" y="3933056"/>
                <a:ext cx="6120680" cy="1368152"/>
              </a:xfrm>
              <a:blipFill rotWithShape="1">
                <a:blip r:embed="rId3"/>
                <a:stretch>
                  <a:fillRect l="-797" r="-1793" b="-5778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4338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Ziegler-</a:t>
            </a:r>
            <a:r>
              <a:rPr lang="sl-SI" dirty="0" err="1" smtClean="0"/>
              <a:t>Nichols</a:t>
            </a:r>
            <a:endParaRPr lang="sl-SI" dirty="0"/>
          </a:p>
        </p:txBody>
      </p:sp>
      <p:pic>
        <p:nvPicPr>
          <p:cNvPr id="5" name="Ograda vsebine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5" t="3923" r="8008" b="2745"/>
          <a:stretch/>
        </p:blipFill>
        <p:spPr>
          <a:xfrm>
            <a:off x="0" y="1700808"/>
            <a:ext cx="4499992" cy="3533485"/>
          </a:xfrm>
        </p:spPr>
      </p:pic>
      <p:pic>
        <p:nvPicPr>
          <p:cNvPr id="6" name="Ograda vsebine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r="7754"/>
          <a:stretch/>
        </p:blipFill>
        <p:spPr>
          <a:xfrm>
            <a:off x="4499992" y="3356992"/>
            <a:ext cx="4536504" cy="3356992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jeZBesedilom 6"/>
              <p:cNvSpPr txBox="1"/>
              <p:nvPr/>
            </p:nvSpPr>
            <p:spPr>
              <a:xfrm>
                <a:off x="4697954" y="1412776"/>
                <a:ext cx="3906494" cy="167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sl-SI" sz="2000" dirty="0" smtClean="0"/>
                  <a:t>Kritični čas, kritično </a:t>
                </a:r>
                <a:r>
                  <a:rPr lang="sl-SI" sz="2000" dirty="0" err="1" smtClean="0"/>
                  <a:t>ojačanje</a:t>
                </a:r>
                <a:endParaRPr lang="sl-SI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sl-SI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Critical</a:t>
                </a:r>
                <a:r>
                  <a:rPr lang="sl-SI" dirty="0" smtClean="0">
                    <a:solidFill>
                      <a:schemeClr val="bg1">
                        <a:lumMod val="65000"/>
                      </a:schemeClr>
                    </a:solidFill>
                  </a:rPr>
                  <a:t> time (</a:t>
                </a:r>
                <a:r>
                  <a:rPr lang="sl-SI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T</a:t>
                </a:r>
                <a:r>
                  <a:rPr lang="sl-SI" baseline="-25000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krit</a:t>
                </a:r>
                <a:r>
                  <a:rPr lang="sl-SI" dirty="0" smtClean="0">
                    <a:solidFill>
                      <a:schemeClr val="bg1">
                        <a:lumMod val="65000"/>
                      </a:schemeClr>
                    </a:solidFill>
                  </a:rPr>
                  <a:t>), </a:t>
                </a:r>
                <a:r>
                  <a:rPr lang="sl-SI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critical</a:t>
                </a:r>
                <a:r>
                  <a:rPr lang="sl-SI" dirty="0" smtClean="0">
                    <a:solidFill>
                      <a:schemeClr val="bg1">
                        <a:lumMod val="65000"/>
                      </a:schemeClr>
                    </a:solidFill>
                  </a:rPr>
                  <a:t> </a:t>
                </a:r>
                <a:r>
                  <a:rPr lang="sl-SI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gain</a:t>
                </a:r>
                <a:r>
                  <a:rPr lang="sl-SI" dirty="0" smtClean="0">
                    <a:solidFill>
                      <a:schemeClr val="bg1">
                        <a:lumMod val="65000"/>
                      </a:schemeClr>
                    </a:solidFill>
                  </a:rPr>
                  <a:t>(</a:t>
                </a:r>
                <a:r>
                  <a:rPr lang="sl-SI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K</a:t>
                </a:r>
                <a:r>
                  <a:rPr lang="sl-SI" baseline="-25000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krit</a:t>
                </a:r>
                <a:r>
                  <a:rPr lang="sl-SI" dirty="0" smtClean="0">
                    <a:solidFill>
                      <a:schemeClr val="bg1">
                        <a:lumMod val="65000"/>
                      </a:schemeClr>
                    </a:solidFill>
                  </a:rPr>
                  <a:t>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sl-SI" sz="1200" dirty="0"/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l-SI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sl-SI" sz="20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sl-SI" sz="20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sl-SI" sz="2000" i="1">
                        <a:latin typeface="Cambria Math"/>
                      </a:rPr>
                      <m:t>=0,45∗</m:t>
                    </m:r>
                    <m:sSub>
                      <m:sSubPr>
                        <m:ctrlPr>
                          <a:rPr lang="sl-SI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sl-SI" sz="20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sl-SI" sz="2000" i="1">
                            <a:latin typeface="Cambria Math"/>
                          </a:rPr>
                          <m:t>𝑘𝑟𝑖𝑡</m:t>
                        </m:r>
                      </m:sub>
                    </m:sSub>
                  </m:oMath>
                </a14:m>
                <a:endParaRPr lang="sl-SI" sz="2000" i="1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l-SI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sl-SI" sz="20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sl-SI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sl-SI" sz="2000" i="1">
                        <a:latin typeface="Cambria Math"/>
                      </a:rPr>
                      <m:t>=0,54∗</m:t>
                    </m:r>
                    <m:f>
                      <m:fPr>
                        <m:ctrlPr>
                          <a:rPr lang="sl-SI" sz="2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sl-SI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l-SI" sz="2000" i="1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sl-SI" sz="2000" i="1">
                                <a:latin typeface="Cambria Math"/>
                              </a:rPr>
                              <m:t>𝑘𝑟𝑖𝑡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sl-SI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l-SI" sz="20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sl-SI" sz="2000" i="1">
                                <a:latin typeface="Cambria Math"/>
                              </a:rPr>
                              <m:t>𝑘𝑟𝑖𝑡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sl-SI" sz="2000" dirty="0"/>
                  <a:t>	</a:t>
                </a:r>
              </a:p>
            </p:txBody>
          </p:sp>
        </mc:Choice>
        <mc:Fallback xmlns="">
          <p:sp>
            <p:nvSpPr>
              <p:cNvPr id="7" name="PoljeZBesedilom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954" y="1412776"/>
                <a:ext cx="3906494" cy="1670329"/>
              </a:xfrm>
              <a:prstGeom prst="rect">
                <a:avLst/>
              </a:prstGeom>
              <a:blipFill rotWithShape="1">
                <a:blip r:embed="rId4"/>
                <a:stretch>
                  <a:fillRect l="-1406" t="-1825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oljeZBesedilom 2"/>
          <p:cNvSpPr txBox="1"/>
          <p:nvPr/>
        </p:nvSpPr>
        <p:spPr>
          <a:xfrm>
            <a:off x="611560" y="5179813"/>
            <a:ext cx="1935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Root</a:t>
            </a:r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Locus</a:t>
            </a:r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G</a:t>
            </a:r>
            <a:r>
              <a:rPr lang="sl-SI" sz="2000" i="1" baseline="-25000" dirty="0" err="1" smtClean="0">
                <a:solidFill>
                  <a:schemeClr val="bg1">
                    <a:lumMod val="50000"/>
                  </a:schemeClr>
                </a:solidFill>
              </a:rPr>
              <a:t>f</a:t>
            </a:r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(s)</a:t>
            </a:r>
            <a:endParaRPr lang="sl-SI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PoljeZBesedilom 3"/>
          <p:cNvSpPr txBox="1"/>
          <p:nvPr/>
        </p:nvSpPr>
        <p:spPr>
          <a:xfrm>
            <a:off x="1835696" y="6305847"/>
            <a:ext cx="2862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Step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response</a:t>
            </a:r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 at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critical</a:t>
            </a:r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gain</a:t>
            </a:r>
            <a:endParaRPr lang="sl-SI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PoljeZBesedilom 7"/>
          <p:cNvSpPr txBox="1"/>
          <p:nvPr/>
        </p:nvSpPr>
        <p:spPr>
          <a:xfrm>
            <a:off x="7668344" y="2732663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bg1">
                    <a:lumMod val="50000"/>
                  </a:schemeClr>
                </a:solidFill>
              </a:rPr>
              <a:t>PI </a:t>
            </a:r>
            <a:r>
              <a:rPr lang="sl-SI" i="1" dirty="0" err="1" smtClean="0">
                <a:solidFill>
                  <a:schemeClr val="bg1">
                    <a:lumMod val="50000"/>
                  </a:schemeClr>
                </a:solidFill>
              </a:rPr>
              <a:t>gain</a:t>
            </a:r>
            <a:endParaRPr lang="sl-SI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0" name="Raven puščični povezovalnik 9"/>
          <p:cNvCxnSpPr/>
          <p:nvPr/>
        </p:nvCxnSpPr>
        <p:spPr>
          <a:xfrm>
            <a:off x="5652120" y="3861048"/>
            <a:ext cx="2016224" cy="0"/>
          </a:xfrm>
          <a:prstGeom prst="straightConnector1">
            <a:avLst/>
          </a:prstGeom>
          <a:ln w="1905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jeZBesedilom 11"/>
          <p:cNvSpPr txBox="1"/>
          <p:nvPr/>
        </p:nvSpPr>
        <p:spPr>
          <a:xfrm>
            <a:off x="6406797" y="385558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err="1" smtClean="0">
                <a:solidFill>
                  <a:srgbClr val="00B0F0"/>
                </a:solidFill>
              </a:rPr>
              <a:t>T</a:t>
            </a:r>
            <a:r>
              <a:rPr lang="sl-SI" baseline="-25000" dirty="0" err="1" smtClean="0">
                <a:solidFill>
                  <a:srgbClr val="00B0F0"/>
                </a:solidFill>
              </a:rPr>
              <a:t>krit</a:t>
            </a:r>
            <a:endParaRPr lang="sl-SI" baseline="-25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3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l-SI" dirty="0" err="1" smtClean="0"/>
              <a:t>Experiment</a:t>
            </a:r>
            <a:endParaRPr lang="sl-SI" dirty="0"/>
          </a:p>
        </p:txBody>
      </p:sp>
      <p:pic>
        <p:nvPicPr>
          <p:cNvPr id="6" name="Ograda vsebine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244553"/>
            <a:ext cx="4968552" cy="2560856"/>
          </a:xfrm>
        </p:spPr>
      </p:pic>
      <p:sp>
        <p:nvSpPr>
          <p:cNvPr id="7" name="PoljeZBesedilom 6"/>
          <p:cNvSpPr txBox="1"/>
          <p:nvPr/>
        </p:nvSpPr>
        <p:spPr>
          <a:xfrm>
            <a:off x="5580112" y="980728"/>
            <a:ext cx="288032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 smtClean="0"/>
              <a:t>AC-DC-AC </a:t>
            </a:r>
            <a:r>
              <a:rPr lang="sl-SI" sz="2400" b="1" dirty="0" err="1" smtClean="0"/>
              <a:t>converter</a:t>
            </a:r>
            <a:endParaRPr lang="sl-SI" sz="2400" b="1" dirty="0" smtClean="0"/>
          </a:p>
          <a:p>
            <a:pPr>
              <a:spcBef>
                <a:spcPts val="600"/>
              </a:spcBef>
            </a:pPr>
            <a:r>
              <a:rPr lang="sl-SI" dirty="0" smtClean="0"/>
              <a:t>Usmernik SKKD </a:t>
            </a:r>
          </a:p>
          <a:p>
            <a:r>
              <a:rPr lang="sl-SI" dirty="0" smtClean="0"/>
              <a:t>(</a:t>
            </a:r>
            <a:r>
              <a:rPr lang="sl-SI" dirty="0" err="1" smtClean="0"/>
              <a:t>U</a:t>
            </a:r>
            <a:r>
              <a:rPr lang="sl-SI" baseline="-25000" dirty="0" err="1" smtClean="0"/>
              <a:t>n</a:t>
            </a:r>
            <a:r>
              <a:rPr lang="sl-SI" dirty="0" smtClean="0"/>
              <a:t>=1600V, I</a:t>
            </a:r>
            <a:r>
              <a:rPr lang="sl-SI" baseline="-25000" dirty="0" smtClean="0"/>
              <a:t>n</a:t>
            </a:r>
            <a:r>
              <a:rPr lang="sl-SI" dirty="0" smtClean="0"/>
              <a:t>=100A)</a:t>
            </a:r>
          </a:p>
          <a:p>
            <a:pPr>
              <a:spcBef>
                <a:spcPts val="600"/>
              </a:spcBef>
            </a:pPr>
            <a:r>
              <a:rPr lang="sl-SI" dirty="0" smtClean="0"/>
              <a:t>Razsmernik </a:t>
            </a:r>
            <a:r>
              <a:rPr lang="sl-SI" dirty="0" err="1" smtClean="0"/>
              <a:t>SkiiP</a:t>
            </a:r>
            <a:r>
              <a:rPr lang="sl-SI" dirty="0" smtClean="0"/>
              <a:t> 132GD120</a:t>
            </a:r>
          </a:p>
          <a:p>
            <a:r>
              <a:rPr lang="sl-SI" dirty="0" smtClean="0"/>
              <a:t>(</a:t>
            </a:r>
            <a:r>
              <a:rPr lang="sl-SI" dirty="0" err="1" smtClean="0"/>
              <a:t>U</a:t>
            </a:r>
            <a:r>
              <a:rPr lang="sl-SI" baseline="-25000" dirty="0" err="1" smtClean="0"/>
              <a:t>n</a:t>
            </a:r>
            <a:r>
              <a:rPr lang="sl-SI" dirty="0" smtClean="0"/>
              <a:t>=900V, I</a:t>
            </a:r>
            <a:r>
              <a:rPr lang="sl-SI" baseline="-25000" dirty="0" smtClean="0"/>
              <a:t>n</a:t>
            </a:r>
            <a:r>
              <a:rPr lang="sl-SI" dirty="0" smtClean="0"/>
              <a:t>=150A)</a:t>
            </a:r>
          </a:p>
          <a:p>
            <a:pPr>
              <a:spcBef>
                <a:spcPts val="600"/>
              </a:spcBef>
            </a:pPr>
            <a:r>
              <a:rPr lang="sl-SI" dirty="0" smtClean="0"/>
              <a:t>Enosmerno vodilo</a:t>
            </a:r>
          </a:p>
          <a:p>
            <a:r>
              <a:rPr lang="sl-SI" dirty="0" smtClean="0"/>
              <a:t>(</a:t>
            </a:r>
            <a:r>
              <a:rPr lang="sl-SI" dirty="0" err="1" smtClean="0"/>
              <a:t>U</a:t>
            </a:r>
            <a:r>
              <a:rPr lang="sl-SI" baseline="-25000" dirty="0" err="1" smtClean="0"/>
              <a:t>n</a:t>
            </a:r>
            <a:r>
              <a:rPr lang="sl-SI" dirty="0" smtClean="0"/>
              <a:t>=800V, C=4</a:t>
            </a:r>
            <a:r>
              <a:rPr lang="sl-SI" dirty="0" smtClean="0">
                <a:latin typeface="Times New Roman"/>
                <a:cs typeface="Times New Roman"/>
              </a:rPr>
              <a:t>mF)</a:t>
            </a:r>
            <a:endParaRPr lang="sl-SI" dirty="0" smtClean="0"/>
          </a:p>
        </p:txBody>
      </p:sp>
      <p:pic>
        <p:nvPicPr>
          <p:cNvPr id="8" name="Ograda vsebine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4517925" cy="3388444"/>
          </a:xfrm>
        </p:spPr>
      </p:pic>
      <p:sp>
        <p:nvSpPr>
          <p:cNvPr id="9" name="PoljeZBesedilom 8"/>
          <p:cNvSpPr txBox="1"/>
          <p:nvPr/>
        </p:nvSpPr>
        <p:spPr>
          <a:xfrm>
            <a:off x="203945" y="4293096"/>
            <a:ext cx="28803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 smtClean="0"/>
              <a:t>LCL Filter</a:t>
            </a:r>
          </a:p>
          <a:p>
            <a:r>
              <a:rPr lang="sl-SI" dirty="0" err="1" smtClean="0"/>
              <a:t>U</a:t>
            </a:r>
            <a:r>
              <a:rPr lang="sl-SI" baseline="-25000" dirty="0" err="1" smtClean="0"/>
              <a:t>n</a:t>
            </a:r>
            <a:r>
              <a:rPr lang="sl-SI" dirty="0" smtClean="0"/>
              <a:t>=3x230V, 50Hz, I</a:t>
            </a:r>
            <a:r>
              <a:rPr lang="sl-SI" baseline="-25000" dirty="0" smtClean="0"/>
              <a:t>n</a:t>
            </a:r>
            <a:r>
              <a:rPr lang="sl-SI" dirty="0" smtClean="0"/>
              <a:t>=</a:t>
            </a:r>
            <a:r>
              <a:rPr lang="sl-SI" dirty="0" err="1" smtClean="0"/>
              <a:t>14.4A</a:t>
            </a:r>
            <a:r>
              <a:rPr lang="sl-SI" dirty="0" smtClean="0"/>
              <a:t>,</a:t>
            </a:r>
          </a:p>
          <a:p>
            <a:r>
              <a:rPr lang="sl-SI" dirty="0" err="1" smtClean="0"/>
              <a:t>S</a:t>
            </a:r>
            <a:r>
              <a:rPr lang="sl-SI" baseline="-25000" dirty="0" err="1" smtClean="0"/>
              <a:t>n</a:t>
            </a:r>
            <a:r>
              <a:rPr lang="sl-SI" dirty="0" smtClean="0"/>
              <a:t>=10kVA, </a:t>
            </a:r>
            <a:r>
              <a:rPr lang="sl-SI" dirty="0" err="1" smtClean="0"/>
              <a:t>f</a:t>
            </a:r>
            <a:r>
              <a:rPr lang="sl-SI" baseline="-25000" dirty="0" err="1" smtClean="0"/>
              <a:t>res</a:t>
            </a:r>
            <a:r>
              <a:rPr lang="sl-SI" dirty="0" smtClean="0"/>
              <a:t>=1kHz</a:t>
            </a:r>
          </a:p>
          <a:p>
            <a:r>
              <a:rPr lang="sl-SI" dirty="0" smtClean="0"/>
              <a:t>Dušilki </a:t>
            </a:r>
            <a:r>
              <a:rPr lang="sl-SI" sz="1600" i="1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sl-SI" sz="1600" i="1" dirty="0" err="1" smtClean="0">
                <a:solidFill>
                  <a:schemeClr val="bg1">
                    <a:lumMod val="50000"/>
                  </a:schemeClr>
                </a:solidFill>
              </a:rPr>
              <a:t>Coil</a:t>
            </a:r>
            <a:r>
              <a:rPr lang="sl-SI" sz="16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r>
              <a:rPr lang="sl-SI" dirty="0" err="1" smtClean="0"/>
              <a:t>L</a:t>
            </a:r>
            <a:r>
              <a:rPr lang="sl-SI" baseline="-25000" dirty="0" err="1" smtClean="0"/>
              <a:t>o</a:t>
            </a:r>
            <a:r>
              <a:rPr lang="sl-SI" dirty="0" smtClean="0"/>
              <a:t>=</a:t>
            </a:r>
            <a:r>
              <a:rPr lang="sl-SI" dirty="0" err="1" smtClean="0"/>
              <a:t>L</a:t>
            </a:r>
            <a:r>
              <a:rPr lang="sl-SI" baseline="-25000" dirty="0" err="1" smtClean="0"/>
              <a:t>r</a:t>
            </a:r>
            <a:r>
              <a:rPr lang="sl-SI" dirty="0" smtClean="0"/>
              <a:t>=2,7mH, I</a:t>
            </a:r>
            <a:r>
              <a:rPr lang="sl-SI" baseline="-25000" dirty="0" smtClean="0"/>
              <a:t>n</a:t>
            </a:r>
            <a:r>
              <a:rPr lang="sl-SI" dirty="0" smtClean="0"/>
              <a:t>=13A</a:t>
            </a:r>
          </a:p>
          <a:p>
            <a:r>
              <a:rPr lang="sl-SI" dirty="0" smtClean="0"/>
              <a:t>Kondenzator </a:t>
            </a:r>
            <a:r>
              <a:rPr lang="sl-SI" sz="1600" i="1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sl-SI" sz="1600" i="1" dirty="0" err="1" smtClean="0">
                <a:solidFill>
                  <a:schemeClr val="bg1">
                    <a:lumMod val="50000"/>
                  </a:schemeClr>
                </a:solidFill>
              </a:rPr>
              <a:t>Capacitor</a:t>
            </a:r>
            <a:r>
              <a:rPr lang="sl-SI" sz="16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r>
              <a:rPr lang="sl-SI" dirty="0" err="1" smtClean="0"/>
              <a:t>C</a:t>
            </a:r>
            <a:r>
              <a:rPr lang="sl-SI" baseline="-25000" dirty="0" err="1" smtClean="0"/>
              <a:t>f</a:t>
            </a:r>
            <a:r>
              <a:rPr lang="sl-SI" dirty="0" smtClean="0"/>
              <a:t>=6</a:t>
            </a:r>
            <a:r>
              <a:rPr lang="el-GR" dirty="0" smtClean="0">
                <a:cs typeface="Times New Roman"/>
              </a:rPr>
              <a:t>μ</a:t>
            </a:r>
            <a:r>
              <a:rPr lang="sl-SI" dirty="0" smtClean="0">
                <a:cs typeface="Times New Roman"/>
              </a:rPr>
              <a:t>F, </a:t>
            </a:r>
            <a:r>
              <a:rPr lang="sl-SI" dirty="0" err="1" smtClean="0">
                <a:cs typeface="Times New Roman"/>
              </a:rPr>
              <a:t>U</a:t>
            </a:r>
            <a:r>
              <a:rPr lang="sl-SI" baseline="-25000" dirty="0" err="1" smtClean="0">
                <a:cs typeface="Times New Roman"/>
              </a:rPr>
              <a:t>n</a:t>
            </a:r>
            <a:r>
              <a:rPr lang="sl-SI" dirty="0" smtClean="0">
                <a:cs typeface="Times New Roman"/>
              </a:rPr>
              <a:t>=440V</a:t>
            </a:r>
          </a:p>
          <a:p>
            <a:r>
              <a:rPr lang="sl-SI" dirty="0" smtClean="0">
                <a:cs typeface="Times New Roman"/>
              </a:rPr>
              <a:t>Upor </a:t>
            </a:r>
            <a:r>
              <a:rPr lang="sl-SI" dirty="0" err="1" smtClean="0">
                <a:cs typeface="Times New Roman"/>
              </a:rPr>
              <a:t>R</a:t>
            </a:r>
            <a:r>
              <a:rPr lang="sl-SI" baseline="-25000" dirty="0" err="1" smtClean="0">
                <a:cs typeface="Times New Roman"/>
              </a:rPr>
              <a:t>d</a:t>
            </a:r>
            <a:r>
              <a:rPr lang="sl-SI" dirty="0" smtClean="0">
                <a:cs typeface="Times New Roman"/>
              </a:rPr>
              <a:t>=5</a:t>
            </a:r>
            <a:r>
              <a:rPr lang="el-GR" dirty="0" smtClean="0">
                <a:cs typeface="Times New Roman"/>
              </a:rPr>
              <a:t>Ω</a:t>
            </a:r>
            <a:r>
              <a:rPr lang="sl-SI" dirty="0" smtClean="0">
                <a:cs typeface="Times New Roman"/>
              </a:rPr>
              <a:t>, </a:t>
            </a:r>
            <a:r>
              <a:rPr lang="sl-SI" dirty="0" err="1" smtClean="0">
                <a:cs typeface="Times New Roman"/>
              </a:rPr>
              <a:t>P</a:t>
            </a:r>
            <a:r>
              <a:rPr lang="sl-SI" baseline="-25000" dirty="0" err="1" smtClean="0">
                <a:cs typeface="Times New Roman"/>
              </a:rPr>
              <a:t>n</a:t>
            </a:r>
            <a:r>
              <a:rPr lang="sl-SI" dirty="0" smtClean="0">
                <a:cs typeface="Times New Roman"/>
              </a:rPr>
              <a:t>=50W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5917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62154"/>
            <a:ext cx="8496944" cy="5749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Autofit/>
          </a:bodyPr>
          <a:lstStyle/>
          <a:p>
            <a:r>
              <a:rPr lang="sl-SI" sz="2800" b="1" dirty="0" smtClean="0"/>
              <a:t>Regulacijska shema eksperimenta</a:t>
            </a:r>
            <a:br>
              <a:rPr lang="sl-SI" sz="2800" b="1" dirty="0" smtClean="0"/>
            </a:br>
            <a:r>
              <a:rPr lang="sl-SI" sz="2800" b="1" i="1" dirty="0" err="1" smtClean="0">
                <a:solidFill>
                  <a:schemeClr val="bg1">
                    <a:lumMod val="65000"/>
                  </a:schemeClr>
                </a:solidFill>
              </a:rPr>
              <a:t>Experiment</a:t>
            </a:r>
            <a:r>
              <a:rPr lang="sl-SI" sz="2800" b="1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l-SI" sz="2800" b="1" i="1" dirty="0" err="1" smtClean="0">
                <a:solidFill>
                  <a:schemeClr val="bg1">
                    <a:lumMod val="65000"/>
                  </a:schemeClr>
                </a:solidFill>
              </a:rPr>
              <a:t>control</a:t>
            </a:r>
            <a:r>
              <a:rPr lang="sl-SI" sz="2800" b="1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l-SI" sz="2800" b="1" i="1" dirty="0" err="1" smtClean="0">
                <a:solidFill>
                  <a:schemeClr val="bg1">
                    <a:lumMod val="65000"/>
                  </a:schemeClr>
                </a:solidFill>
              </a:rPr>
              <a:t>scheme</a:t>
            </a:r>
            <a:endParaRPr lang="sl-SI" sz="28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3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</TotalTime>
  <Words>418</Words>
  <Application>Microsoft Office PowerPoint</Application>
  <PresentationFormat>Diaprojekcija na zaslonu (4:3)</PresentationFormat>
  <Paragraphs>78</Paragraphs>
  <Slides>14</Slides>
  <Notes>1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Officeova tema</vt:lpstr>
      <vt:lpstr>LABORATORIJSKI  PROTOTIP STATIČNEGA  KOMPENZATORJA JALOVE MOČI</vt:lpstr>
      <vt:lpstr>Zgradba kompenzatorja in koncept delovanja Design and concept </vt:lpstr>
      <vt:lpstr>LCL filter</vt:lpstr>
      <vt:lpstr>Napetostno orientirana regulacija Voltage oriented control (VOC-PI)</vt:lpstr>
      <vt:lpstr>Vektorska pulzno-širinska modulacija Vector pulse-width modulation</vt:lpstr>
      <vt:lpstr>Regulacijska proga Control scheme</vt:lpstr>
      <vt:lpstr>Ziegler-Nichols</vt:lpstr>
      <vt:lpstr>Experiment</vt:lpstr>
      <vt:lpstr>Regulacijska shema eksperimenta Experiment control scheme</vt:lpstr>
      <vt:lpstr>Nadzorna plošča – Control desk dSpace</vt:lpstr>
      <vt:lpstr>Rezultati - Results</vt:lpstr>
      <vt:lpstr>Rezultati - Results</vt:lpstr>
      <vt:lpstr>Zaključek</vt:lpstr>
      <vt:lpstr>PowerPointova predstavitev</vt:lpstr>
    </vt:vector>
  </TitlesOfParts>
  <Company>JC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Jernej</dc:creator>
  <cp:lastModifiedBy>Jernej</cp:lastModifiedBy>
  <cp:revision>84</cp:revision>
  <dcterms:created xsi:type="dcterms:W3CDTF">2012-03-03T15:27:15Z</dcterms:created>
  <dcterms:modified xsi:type="dcterms:W3CDTF">2012-05-14T07:15:04Z</dcterms:modified>
</cp:coreProperties>
</file>