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0" r:id="rId4"/>
    <p:sldId id="259" r:id="rId5"/>
    <p:sldId id="261" r:id="rId6"/>
    <p:sldId id="287" r:id="rId7"/>
    <p:sldId id="281" r:id="rId8"/>
    <p:sldId id="282" r:id="rId9"/>
    <p:sldId id="262" r:id="rId10"/>
    <p:sldId id="286" r:id="rId11"/>
    <p:sldId id="263" r:id="rId12"/>
    <p:sldId id="288" r:id="rId13"/>
    <p:sldId id="285" r:id="rId14"/>
    <p:sldId id="272" r:id="rId15"/>
    <p:sldId id="273" r:id="rId16"/>
    <p:sldId id="264" r:id="rId17"/>
    <p:sldId id="265" r:id="rId18"/>
    <p:sldId id="266" r:id="rId19"/>
    <p:sldId id="267" r:id="rId20"/>
    <p:sldId id="283" r:id="rId21"/>
    <p:sldId id="284" r:id="rId22"/>
    <p:sldId id="274" r:id="rId23"/>
    <p:sldId id="269" r:id="rId24"/>
    <p:sldId id="268" r:id="rId25"/>
    <p:sldId id="275" r:id="rId26"/>
    <p:sldId id="276" r:id="rId27"/>
    <p:sldId id="271" r:id="rId28"/>
    <p:sldId id="277" r:id="rId29"/>
    <p:sldId id="279" r:id="rId30"/>
    <p:sldId id="280" r:id="rId31"/>
  </p:sldIdLst>
  <p:sldSz cx="9144000" cy="6858000" type="screen4x3"/>
  <p:notesSz cx="6735763" cy="9866313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uou\AppData\Local\Microsoft\Windows\Temporary%20Internet%20Files\Content.Outlook\PZFBSRFI\Elko%20MOM%20&#352;+V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uou\AppData\Local\Microsoft\Windows\Temporary%20Internet%20Files\Content.Outlook\PZFBSRFI\Skupna%20poraba%20vrcti%20&#353;ole%20mom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uou\AppData\Local\Microsoft\Windows\Temporary%20Internet%20Files\Content.Outlook\PZFBSRFI\Skupne%20emisije%20co2%20vrtci%20&#353;ole%20mo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b="0"/>
              <a:t>Poraba kurilnega olja po letih za šole vrtce in MOM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643285214348229"/>
          <c:y val="0.22167436838265236"/>
          <c:w val="0.81301159230096243"/>
          <c:h val="0.590263779083208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dynamicReport!$D$11</c:f>
              <c:strCache>
                <c:ptCount val="1"/>
                <c:pt idx="0">
                  <c:v>Poraba kurilnega olja po letih za šole vrtce in MOM</c:v>
                </c:pt>
              </c:strCache>
            </c:strRef>
          </c:tx>
          <c:invertIfNegative val="0"/>
          <c:cat>
            <c:strRef>
              <c:f>dynamicReport!$C$12:$C$15</c:f>
              <c:strCach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strCache>
            </c:strRef>
          </c:cat>
          <c:val>
            <c:numRef>
              <c:f>dynamicReport!$D$12:$D$15</c:f>
              <c:numCache>
                <c:formatCode>#,##0</c:formatCode>
                <c:ptCount val="4"/>
                <c:pt idx="0">
                  <c:v>917842</c:v>
                </c:pt>
                <c:pt idx="1">
                  <c:v>952133</c:v>
                </c:pt>
                <c:pt idx="2">
                  <c:v>808939</c:v>
                </c:pt>
                <c:pt idx="3" formatCode="#,##0.00">
                  <c:v>657176.6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2365696"/>
        <c:axId val="154480000"/>
      </c:barChart>
      <c:catAx>
        <c:axId val="152365696"/>
        <c:scaling>
          <c:orientation val="minMax"/>
        </c:scaling>
        <c:delete val="0"/>
        <c:axPos val="b"/>
        <c:majorTickMark val="none"/>
        <c:minorTickMark val="none"/>
        <c:tickLblPos val="nextTo"/>
        <c:crossAx val="154480000"/>
        <c:crosses val="autoZero"/>
        <c:auto val="1"/>
        <c:lblAlgn val="ctr"/>
        <c:lblOffset val="100"/>
        <c:noMultiLvlLbl val="0"/>
      </c:catAx>
      <c:valAx>
        <c:axId val="154480000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crossAx val="152365696"/>
        <c:crosses val="autoZero"/>
        <c:crossBetween val="between"/>
      </c:valAx>
    </c:plotArea>
    <c:plotVisOnly val="1"/>
    <c:dispBlanksAs val="gap"/>
    <c:showDLblsOverMax val="0"/>
  </c:chart>
  <c:spPr>
    <a:solidFill>
      <a:schemeClr val="bg2">
        <a:lumMod val="90000"/>
      </a:schemeClr>
    </a:solidFill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400" b="0"/>
              <a:t>Skupna poraba energije za vrtce, šole in MOM po letih (v MWh)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648840769903777"/>
          <c:y val="0.16791339795863017"/>
          <c:w val="0.54011023622047294"/>
          <c:h val="0.67333998443978271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dynamicReport!$F$8</c:f>
              <c:strCache>
                <c:ptCount val="1"/>
                <c:pt idx="0">
                  <c:v>Električna energija</c:v>
                </c:pt>
              </c:strCache>
            </c:strRef>
          </c:tx>
          <c:invertIfNegative val="0"/>
          <c:cat>
            <c:numRef>
              <c:f>dynamicReport!$C$9:$C$11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dynamicReport!$F$9:$F$11</c:f>
              <c:numCache>
                <c:formatCode>General</c:formatCode>
                <c:ptCount val="3"/>
                <c:pt idx="0">
                  <c:v>3871.3124500000004</c:v>
                </c:pt>
                <c:pt idx="1">
                  <c:v>4075.9349999999999</c:v>
                </c:pt>
                <c:pt idx="2">
                  <c:v>3835.3620000000001</c:v>
                </c:pt>
              </c:numCache>
            </c:numRef>
          </c:val>
        </c:ser>
        <c:ser>
          <c:idx val="2"/>
          <c:order val="1"/>
          <c:tx>
            <c:strRef>
              <c:f>dynamicReport!$G$8</c:f>
              <c:strCache>
                <c:ptCount val="1"/>
                <c:pt idx="0">
                  <c:v>Toplotna energija</c:v>
                </c:pt>
              </c:strCache>
            </c:strRef>
          </c:tx>
          <c:invertIfNegative val="0"/>
          <c:cat>
            <c:numRef>
              <c:f>dynamicReport!$C$9:$C$11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dynamicReport!$G$9:$G$11</c:f>
              <c:numCache>
                <c:formatCode>General</c:formatCode>
                <c:ptCount val="3"/>
                <c:pt idx="0">
                  <c:v>19967.244079999997</c:v>
                </c:pt>
                <c:pt idx="1">
                  <c:v>18873.252079999998</c:v>
                </c:pt>
                <c:pt idx="2">
                  <c:v>15718.81372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209408"/>
        <c:axId val="14210944"/>
      </c:barChart>
      <c:catAx>
        <c:axId val="1420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210944"/>
        <c:crosses val="autoZero"/>
        <c:auto val="1"/>
        <c:lblAlgn val="ctr"/>
        <c:lblOffset val="100"/>
        <c:noMultiLvlLbl val="0"/>
      </c:catAx>
      <c:valAx>
        <c:axId val="1421094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4209408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bg2"/>
    </a:solidFill>
    <a:ln>
      <a:solidFill>
        <a:schemeClr val="tx1"/>
      </a:solidFill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sz="1400" b="0"/>
              <a:t>Emisije CO₂ v vrtcih,</a:t>
            </a:r>
            <a:r>
              <a:rPr lang="sl-SI" sz="1400" b="0" baseline="0"/>
              <a:t> šolah in MOM (v tonah)</a:t>
            </a:r>
            <a:endParaRPr lang="sl-SI" sz="1400" b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228896664995358"/>
          <c:y val="0.13537805513830145"/>
          <c:w val="0.55426109342090668"/>
          <c:h val="0.711556997386990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dynamicReport!$D$3</c:f>
              <c:strCache>
                <c:ptCount val="1"/>
                <c:pt idx="0">
                  <c:v>Toplotna energija</c:v>
                </c:pt>
              </c:strCache>
            </c:strRef>
          </c:tx>
          <c:invertIfNegative val="0"/>
          <c:cat>
            <c:strRef>
              <c:f>dynamicReport!$C$4:$C$7</c:f>
              <c:strCach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strCache>
            </c:strRef>
          </c:cat>
          <c:val>
            <c:numRef>
              <c:f>dynamicReport!$D$4:$D$7</c:f>
              <c:numCache>
                <c:formatCode>#,##0.00</c:formatCode>
                <c:ptCount val="4"/>
                <c:pt idx="0">
                  <c:v>4328.91</c:v>
                </c:pt>
                <c:pt idx="1">
                  <c:v>4657.78</c:v>
                </c:pt>
                <c:pt idx="2">
                  <c:v>4334.26</c:v>
                </c:pt>
                <c:pt idx="3">
                  <c:v>3577.96</c:v>
                </c:pt>
              </c:numCache>
            </c:numRef>
          </c:val>
        </c:ser>
        <c:ser>
          <c:idx val="1"/>
          <c:order val="1"/>
          <c:tx>
            <c:strRef>
              <c:f>dynamicReport!$E$3</c:f>
              <c:strCache>
                <c:ptCount val="1"/>
                <c:pt idx="0">
                  <c:v>Električna energija</c:v>
                </c:pt>
              </c:strCache>
            </c:strRef>
          </c:tx>
          <c:invertIfNegative val="0"/>
          <c:cat>
            <c:strRef>
              <c:f>dynamicReport!$C$4:$C$7</c:f>
              <c:strCache>
                <c:ptCount val="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</c:strCache>
            </c:strRef>
          </c:cat>
          <c:val>
            <c:numRef>
              <c:f>dynamicReport!$E$4:$E$7</c:f>
              <c:numCache>
                <c:formatCode>#,##0.00</c:formatCode>
                <c:ptCount val="4"/>
                <c:pt idx="0">
                  <c:v>1939.39</c:v>
                </c:pt>
                <c:pt idx="1">
                  <c:v>2051.8000000000002</c:v>
                </c:pt>
                <c:pt idx="2">
                  <c:v>2160.25</c:v>
                </c:pt>
                <c:pt idx="3">
                  <c:v>2032.74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4237056"/>
        <c:axId val="14242944"/>
      </c:barChart>
      <c:catAx>
        <c:axId val="1423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242944"/>
        <c:crosses val="autoZero"/>
        <c:auto val="1"/>
        <c:lblAlgn val="ctr"/>
        <c:lblOffset val="100"/>
        <c:noMultiLvlLbl val="0"/>
      </c:catAx>
      <c:valAx>
        <c:axId val="14242944"/>
        <c:scaling>
          <c:orientation val="minMax"/>
        </c:scaling>
        <c:delete val="0"/>
        <c:axPos val="l"/>
        <c:majorGridlines/>
        <c:numFmt formatCode="#,##0.00" sourceLinked="1"/>
        <c:majorTickMark val="none"/>
        <c:minorTickMark val="none"/>
        <c:tickLblPos val="nextTo"/>
        <c:crossAx val="14237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4">
        <a:lumMod val="20000"/>
        <a:lumOff val="80000"/>
      </a:schemeClr>
    </a:solidFill>
    <a:ln>
      <a:solidFill>
        <a:schemeClr val="tx1"/>
      </a:solidFill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0.04167</cdr:x>
      <cdr:y>0.12326</cdr:y>
    </cdr:from>
    <cdr:to>
      <cdr:x>0.13542</cdr:x>
      <cdr:y>0.21007</cdr:y>
    </cdr:to>
    <cdr:sp macro="" textlink="">
      <cdr:nvSpPr>
        <cdr:cNvPr id="2" name="PoljeZBesedilom 1"/>
        <cdr:cNvSpPr txBox="1"/>
      </cdr:nvSpPr>
      <cdr:spPr>
        <a:xfrm xmlns:a="http://schemas.openxmlformats.org/drawingml/2006/main">
          <a:off x="190500" y="338138"/>
          <a:ext cx="42862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 dirty="0"/>
            <a:t>(l)</a:t>
          </a:r>
        </a:p>
      </cdr:txBody>
    </cdr:sp>
  </cdr:relSizeAnchor>
  <cdr:relSizeAnchor xmlns:cdr="http://schemas.openxmlformats.org/drawingml/2006/chartDrawing">
    <cdr:from>
      <cdr:x>0.44792</cdr:x>
      <cdr:y>0.91271</cdr:y>
    </cdr:from>
    <cdr:to>
      <cdr:x>0.59583</cdr:x>
      <cdr:y>0.97703</cdr:y>
    </cdr:to>
    <cdr:sp macro="" textlink="">
      <cdr:nvSpPr>
        <cdr:cNvPr id="3" name="PoljeZBesedilom 1"/>
        <cdr:cNvSpPr txBox="1"/>
      </cdr:nvSpPr>
      <cdr:spPr>
        <a:xfrm xmlns:a="http://schemas.openxmlformats.org/drawingml/2006/main">
          <a:off x="2047875" y="2838450"/>
          <a:ext cx="676275" cy="2000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sl-SI" sz="1100"/>
            <a:t>Leto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0.00662</cdr:x>
      <cdr:y>0.04978</cdr:y>
    </cdr:from>
    <cdr:to>
      <cdr:x>0.13578</cdr:x>
      <cdr:y>0.12159</cdr:y>
    </cdr:to>
    <cdr:sp macro="" textlink="">
      <cdr:nvSpPr>
        <cdr:cNvPr id="2" name="PoljeZBesedilom 1"/>
        <cdr:cNvSpPr txBox="1"/>
      </cdr:nvSpPr>
      <cdr:spPr>
        <a:xfrm xmlns:a="http://schemas.openxmlformats.org/drawingml/2006/main">
          <a:off x="30272" y="180915"/>
          <a:ext cx="590816" cy="2609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/>
            <a:t>(MWh)</a:t>
          </a:r>
        </a:p>
      </cdr:txBody>
    </cdr:sp>
  </cdr:relSizeAnchor>
  <cdr:relSizeAnchor xmlns:cdr="http://schemas.openxmlformats.org/drawingml/2006/chartDrawing">
    <cdr:from>
      <cdr:x>0.33333</cdr:x>
      <cdr:y>0.92287</cdr:y>
    </cdr:from>
    <cdr:to>
      <cdr:x>0.48958</cdr:x>
      <cdr:y>0.98936</cdr:y>
    </cdr:to>
    <cdr:sp macro="" textlink="">
      <cdr:nvSpPr>
        <cdr:cNvPr id="3" name="PoljeZBesedilom 2"/>
        <cdr:cNvSpPr txBox="1"/>
      </cdr:nvSpPr>
      <cdr:spPr>
        <a:xfrm xmlns:a="http://schemas.openxmlformats.org/drawingml/2006/main">
          <a:off x="1524000" y="3305175"/>
          <a:ext cx="71437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/>
            <a:t>Leto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0.03333</cdr:x>
      <cdr:y>0.03819</cdr:y>
    </cdr:from>
    <cdr:to>
      <cdr:x>0.12708</cdr:x>
      <cdr:y>0.13542</cdr:y>
    </cdr:to>
    <cdr:sp macro="" textlink="">
      <cdr:nvSpPr>
        <cdr:cNvPr id="2" name="PoljeZBesedilom 1"/>
        <cdr:cNvSpPr txBox="1"/>
      </cdr:nvSpPr>
      <cdr:spPr>
        <a:xfrm xmlns:a="http://schemas.openxmlformats.org/drawingml/2006/main">
          <a:off x="152399" y="104775"/>
          <a:ext cx="428625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/>
            <a:t>(t)</a:t>
          </a:r>
        </a:p>
      </cdr:txBody>
    </cdr:sp>
  </cdr:relSizeAnchor>
  <cdr:relSizeAnchor xmlns:cdr="http://schemas.openxmlformats.org/drawingml/2006/chartDrawing">
    <cdr:from>
      <cdr:x>0.39471</cdr:x>
      <cdr:y>0.92124</cdr:y>
    </cdr:from>
    <cdr:to>
      <cdr:x>0.54262</cdr:x>
      <cdr:y>0.98449</cdr:y>
    </cdr:to>
    <cdr:sp macro="" textlink="">
      <cdr:nvSpPr>
        <cdr:cNvPr id="3" name="PoljeZBesedilom 2"/>
        <cdr:cNvSpPr txBox="1"/>
      </cdr:nvSpPr>
      <cdr:spPr>
        <a:xfrm xmlns:a="http://schemas.openxmlformats.org/drawingml/2006/main">
          <a:off x="1804314" y="3214285"/>
          <a:ext cx="676167" cy="220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/>
            <a:t>Leto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CB13E-78A9-45FA-A827-2162CB630E4C}" type="datetimeFigureOut">
              <a:rPr lang="sl-SI" smtClean="0"/>
              <a:t>14.5.2013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877FA-AF35-4A19-ABD1-AC5A421005C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98949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4B7C8-7AB5-43AC-A0F6-C63326C6C088}" type="datetimeFigureOut">
              <a:rPr lang="sl-SI" smtClean="0"/>
              <a:pPr/>
              <a:t>14.5.2013</a:t>
            </a:fld>
            <a:endParaRPr lang="sl-SI" dirty="0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dirty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ACB59-BEE1-4D72-9540-808DC00BA8C3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60207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</a:t>
            </a:fld>
            <a:endParaRPr lang="sl-SI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18</a:t>
            </a:fld>
            <a:endParaRPr lang="sl-SI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19</a:t>
            </a:fld>
            <a:endParaRPr lang="sl-SI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23</a:t>
            </a:fld>
            <a:endParaRPr lang="sl-SI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24</a:t>
            </a:fld>
            <a:endParaRPr lang="sl-SI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27</a:t>
            </a:fld>
            <a:endParaRPr lang="sl-SI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2</a:t>
            </a:fld>
            <a:endParaRPr lang="sl-SI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3</a:t>
            </a:fld>
            <a:endParaRPr lang="sl-SI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4</a:t>
            </a:fld>
            <a:endParaRPr lang="sl-SI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5</a:t>
            </a:fld>
            <a:endParaRPr lang="sl-SI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9</a:t>
            </a:fld>
            <a:endParaRPr lang="sl-SI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11</a:t>
            </a:fld>
            <a:endParaRPr lang="sl-SI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16</a:t>
            </a:fld>
            <a:endParaRPr lang="sl-SI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CB59-BEE1-4D72-9540-808DC00BA8C3}" type="slidenum">
              <a:rPr lang="sl-SI" smtClean="0"/>
              <a:pPr/>
              <a:t>17</a:t>
            </a:fld>
            <a:endParaRPr lang="sl-SI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l-SI" smtClean="0"/>
              <a:t>Kliknite, če želite urediti slog podnaslova matrice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20" name="Ograda no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10" name="Ograda številke diapoz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pic>
        <p:nvPicPr>
          <p:cNvPr id="1026" name="Picture 2" descr="C:\Users\uou\Documents\LEAP\2012\leaplogoCMYK600dpinostrap&amp;we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86" y="5149336"/>
            <a:ext cx="3131814" cy="1708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l-SI" dirty="0" smtClean="0"/>
              <a:t>Kliknite, če želite urediti sloge besedila matrice</a:t>
            </a:r>
          </a:p>
          <a:p>
            <a:pPr lvl="1" eaLnBrk="1" latinLnBrk="0" hangingPunct="1"/>
            <a:r>
              <a:rPr lang="sl-SI" dirty="0" smtClean="0"/>
              <a:t>Druga raven</a:t>
            </a:r>
          </a:p>
          <a:p>
            <a:pPr lvl="2" eaLnBrk="1" latinLnBrk="0" hangingPunct="1"/>
            <a:r>
              <a:rPr lang="sl-SI" dirty="0" smtClean="0"/>
              <a:t>Tretja raven</a:t>
            </a:r>
          </a:p>
          <a:p>
            <a:pPr lvl="3" eaLnBrk="1" latinLnBrk="0" hangingPunct="1"/>
            <a:r>
              <a:rPr lang="sl-SI" dirty="0" smtClean="0"/>
              <a:t>Četrta raven</a:t>
            </a:r>
          </a:p>
          <a:p>
            <a:pPr lvl="4" eaLnBrk="1" latinLnBrk="0" hangingPunct="1"/>
            <a:r>
              <a:rPr lang="sl-SI" dirty="0" smtClean="0"/>
              <a:t>Peta raven</a:t>
            </a:r>
            <a:endParaRPr kumimoji="0" lang="en-US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7" y="6237313"/>
            <a:ext cx="3123238" cy="62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ou\Documents\LEAP\2012\leaplogoCMYK600dpinostrap&amp;web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35670" cy="1001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10" name="Pravokot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5" name="Ograda vsebine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kot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6" name="Pravokot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3" name="Ograda besedila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l-SI" smtClean="0"/>
              <a:t>Kliknite, če želite urediti sloge besedila matrice</a:t>
            </a:r>
          </a:p>
          <a:p>
            <a:pPr lvl="1" eaLnBrk="1" latinLnBrk="0" hangingPunct="1"/>
            <a:r>
              <a:rPr lang="sl-SI" smtClean="0"/>
              <a:t>Druga raven</a:t>
            </a:r>
          </a:p>
          <a:p>
            <a:pPr lvl="2" eaLnBrk="1" latinLnBrk="0" hangingPunct="1"/>
            <a:r>
              <a:rPr lang="sl-SI" smtClean="0"/>
              <a:t>Tretja raven</a:t>
            </a:r>
          </a:p>
          <a:p>
            <a:pPr lvl="3" eaLnBrk="1" latinLnBrk="0" hangingPunct="1"/>
            <a:r>
              <a:rPr lang="sl-SI" smtClean="0"/>
              <a:t>Četrta raven</a:t>
            </a:r>
          </a:p>
          <a:p>
            <a:pPr lvl="4" eaLnBrk="1" latinLnBrk="0" hangingPunct="1"/>
            <a:r>
              <a:rPr lang="sl-SI" smtClean="0"/>
              <a:t>Peta raven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8" name="Pravokot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l-SI" dirty="0" smtClean="0"/>
              <a:t>Kliknite ikono, če želite dodati sliko</a:t>
            </a:r>
            <a:endParaRPr kumimoji="0" lang="en-US" dirty="0"/>
          </a:p>
        </p:txBody>
      </p:sp>
      <p:sp>
        <p:nvSpPr>
          <p:cNvPr id="9" name="Diagram poteka: postopek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Diagram poteka: postopek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Krof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Pravokot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Ograda naslova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l-SI" smtClean="0"/>
              <a:t>Kliknite, če želite urediti slog naslova matrice</a:t>
            </a:r>
            <a:endParaRPr kumimoji="0" lang="en-US"/>
          </a:p>
        </p:txBody>
      </p:sp>
      <p:sp>
        <p:nvSpPr>
          <p:cNvPr id="9" name="Ograda besedila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l-SI" smtClean="0"/>
              <a:t>Kliknite, če želite urediti sloge besedila matrice</a:t>
            </a:r>
          </a:p>
          <a:p>
            <a:pPr lvl="1" eaLnBrk="1" latinLnBrk="0" hangingPunct="1"/>
            <a:r>
              <a:rPr kumimoji="0" lang="sl-SI" smtClean="0"/>
              <a:t>Druga raven</a:t>
            </a:r>
          </a:p>
          <a:p>
            <a:pPr lvl="2" eaLnBrk="1" latinLnBrk="0" hangingPunct="1"/>
            <a:r>
              <a:rPr kumimoji="0" lang="sl-SI" smtClean="0"/>
              <a:t>Tretja raven</a:t>
            </a:r>
          </a:p>
          <a:p>
            <a:pPr lvl="3" eaLnBrk="1" latinLnBrk="0" hangingPunct="1"/>
            <a:r>
              <a:rPr kumimoji="0" lang="sl-SI" smtClean="0"/>
              <a:t>Četrta raven</a:t>
            </a:r>
          </a:p>
          <a:p>
            <a:pPr lvl="4" eaLnBrk="1" latinLnBrk="0" hangingPunct="1"/>
            <a:r>
              <a:rPr kumimoji="0" lang="sl-SI" smtClean="0"/>
              <a:t>Peta raven</a:t>
            </a:r>
            <a:endParaRPr kumimoji="0" lang="en-US"/>
          </a:p>
        </p:txBody>
      </p:sp>
      <p:sp>
        <p:nvSpPr>
          <p:cNvPr id="24" name="Ograda datum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10" name="Ograda no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sl-SI" dirty="0"/>
          </a:p>
        </p:txBody>
      </p:sp>
      <p:sp>
        <p:nvSpPr>
          <p:cNvPr id="22" name="Ograda številke diapoz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89EBE01-C509-4E2F-946A-BCE05E12E133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15" name="Pravokot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24880" y="1124744"/>
            <a:ext cx="7867600" cy="1472184"/>
          </a:xfrm>
        </p:spPr>
        <p:txBody>
          <a:bodyPr>
            <a:normAutofit/>
          </a:bodyPr>
          <a:lstStyle/>
          <a:p>
            <a:r>
              <a:rPr lang="sl-SI" dirty="0" smtClean="0">
                <a:effectLst/>
              </a:rPr>
              <a:t>Energetsko upravljanje v javnih stavbah v Mestni občini Maribor </a:t>
            </a:r>
            <a:endParaRPr lang="en-GB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68680" y="3068960"/>
            <a:ext cx="7406640" cy="1752600"/>
          </a:xfrm>
        </p:spPr>
        <p:txBody>
          <a:bodyPr/>
          <a:lstStyle/>
          <a:p>
            <a:r>
              <a:rPr lang="sl-SI" dirty="0"/>
              <a:t>d</a:t>
            </a:r>
            <a:r>
              <a:rPr lang="sl-SI" dirty="0" smtClean="0"/>
              <a:t>r. Vlasta KRMELJ, univ.dipl.inž. </a:t>
            </a:r>
          </a:p>
          <a:p>
            <a:r>
              <a:rPr lang="sl-SI" dirty="0" smtClean="0"/>
              <a:t>direktorica </a:t>
            </a:r>
            <a:r>
              <a:rPr lang="sl-SI" dirty="0" err="1" smtClean="0"/>
              <a:t>Energap</a:t>
            </a:r>
            <a:r>
              <a:rPr lang="sl-SI" dirty="0" smtClean="0"/>
              <a:t> in Evropski energetski </a:t>
            </a:r>
            <a:r>
              <a:rPr lang="sl-SI" dirty="0" err="1" smtClean="0"/>
              <a:t>manager</a:t>
            </a:r>
            <a:r>
              <a:rPr lang="sl-SI" dirty="0" smtClean="0"/>
              <a:t> 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</a:t>
            </a:fld>
            <a:endParaRPr lang="sl-SI"/>
          </a:p>
        </p:txBody>
      </p:sp>
      <p:pic>
        <p:nvPicPr>
          <p:cNvPr id="36870" name="Picture 6" descr="http://www.vizioshop.com/proizvodi_big/20000/20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041068"/>
            <a:ext cx="2492896" cy="249289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 rot="483014">
            <a:off x="7955967" y="6391693"/>
            <a:ext cx="910748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1329"/>
            <a:ext cx="2398574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44000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Komunalna energetika 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271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2.  - </a:t>
            </a:r>
            <a:r>
              <a:rPr lang="en-GB" dirty="0" smtClean="0"/>
              <a:t>anal</a:t>
            </a:r>
            <a:r>
              <a:rPr lang="sl-SI" dirty="0" err="1" smtClean="0"/>
              <a:t>ize</a:t>
            </a:r>
            <a:r>
              <a:rPr lang="sl-SI" dirty="0" smtClean="0"/>
              <a:t> 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l-SI" sz="2600" dirty="0" smtClean="0"/>
              <a:t>Analiza že izvedenih aktivnosti in ukrepov glede na rabo energije, stroške, emisije – z uporabo referenčnih vrednosti </a:t>
            </a:r>
            <a:endParaRPr lang="en-GB" sz="2600" dirty="0" smtClean="0"/>
          </a:p>
          <a:p>
            <a:pPr>
              <a:lnSpc>
                <a:spcPct val="80000"/>
              </a:lnSpc>
            </a:pPr>
            <a:r>
              <a:rPr lang="sl-SI" sz="2600" dirty="0" smtClean="0"/>
              <a:t>Višji nivo odgovornosti – vodje, Mestna uprava</a:t>
            </a:r>
            <a:endParaRPr lang="en-GB" sz="2600" dirty="0" smtClean="0"/>
          </a:p>
          <a:p>
            <a:pPr>
              <a:lnSpc>
                <a:spcPct val="80000"/>
              </a:lnSpc>
            </a:pPr>
            <a:r>
              <a:rPr lang="sl-SI" sz="2600" dirty="0" smtClean="0"/>
              <a:t>Določitev prioritetnih ukrepov </a:t>
            </a:r>
            <a:r>
              <a:rPr lang="en-GB" sz="26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l-SI" sz="2600" dirty="0" smtClean="0"/>
              <a:t>Vključitev političnega vodstva – Mestni svet, župan </a:t>
            </a:r>
            <a:r>
              <a:rPr lang="en-GB" sz="2600" dirty="0" smtClean="0"/>
              <a:t> – </a:t>
            </a:r>
            <a:r>
              <a:rPr lang="sl-SI" sz="2600" dirty="0" smtClean="0"/>
              <a:t>priprava proračuna </a:t>
            </a:r>
            <a:endParaRPr lang="en-GB" sz="2600" dirty="0" smtClean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11</a:t>
            </a:fld>
            <a:endParaRPr lang="sl-SI" dirty="0"/>
          </a:p>
        </p:txBody>
      </p:sp>
      <p:pic>
        <p:nvPicPr>
          <p:cNvPr id="7" name="Picture 6" descr="Celozaslonsko zajemanje 1.11.2010 223846.b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04098" y="4221088"/>
            <a:ext cx="3852878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elozaslonsko zajemanje 31.10.2010 200523.b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88624" y="4265144"/>
            <a:ext cx="3779912" cy="213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elozaslonsko zajemanje 1.11.2010 222422.b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945218" y="4183336"/>
            <a:ext cx="4307141" cy="234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22222E-6 -1.09827E-6 L -0.92934 -1.09827E-6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2.22222E-6 -1.04046E-6 L -0.99011 -1.04046E-6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4.44444E-6 2.94798E-6 L -1.09132 2.94798E-6 " pathEditMode="relative" rAng="0" ptsTypes="AA">
                                      <p:cBhvr>
                                        <p:cTn id="10" dur="1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12</a:t>
            </a:fld>
            <a:endParaRPr lang="sl-S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9032528" cy="45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68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14413"/>
            <a:ext cx="777240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Komunalna energetika 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7865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14</a:t>
            </a:fld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04850"/>
            <a:ext cx="80010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15</a:t>
            </a:fld>
            <a:endParaRPr lang="sl-S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985838"/>
            <a:ext cx="7962900" cy="4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9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</a:t>
            </a:r>
            <a:r>
              <a:rPr lang="sl-SI" dirty="0" smtClean="0"/>
              <a:t>. korak </a:t>
            </a:r>
            <a:r>
              <a:rPr lang="en-GB" dirty="0" smtClean="0"/>
              <a:t>– </a:t>
            </a:r>
            <a:r>
              <a:rPr lang="sl-SI" dirty="0" smtClean="0"/>
              <a:t>analiza terena v kombinaciji s knjigovodstvom 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sl-SI" sz="2200" dirty="0" smtClean="0"/>
              <a:t>Prihranek stroškov in časa 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sl-SI" sz="2200" dirty="0" smtClean="0"/>
              <a:t>Izvajanje energetskih pregledov glede na analize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sl-SI" sz="2200" dirty="0" smtClean="0"/>
              <a:t>Natančnost glede na potrebe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sl-SI" sz="2200" dirty="0" smtClean="0"/>
              <a:t>Vnos podatkov o infrastrukturi 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sl-SI" sz="2200" dirty="0" smtClean="0"/>
              <a:t>Določitev natančnejših meritev in merilnih naprav po potrebi in želji </a:t>
            </a:r>
            <a:endParaRPr lang="en-GB" sz="2200" dirty="0" smtClean="0"/>
          </a:p>
          <a:p>
            <a:pPr>
              <a:lnSpc>
                <a:spcPct val="90000"/>
              </a:lnSpc>
            </a:pPr>
            <a:r>
              <a:rPr lang="sl-SI" sz="2200" dirty="0" err="1" smtClean="0"/>
              <a:t>Rangiranje</a:t>
            </a:r>
            <a:r>
              <a:rPr lang="sl-SI" sz="2200" dirty="0" smtClean="0"/>
              <a:t> ukrepov glede na energetske, ekonomske ali ekološke koristi </a:t>
            </a:r>
            <a:endParaRPr lang="en-GB" sz="2200" dirty="0" smtClean="0"/>
          </a:p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16</a:t>
            </a:fld>
            <a:endParaRPr lang="sl-SI" dirty="0"/>
          </a:p>
        </p:txBody>
      </p:sp>
      <p:pic>
        <p:nvPicPr>
          <p:cNvPr id="8" name="Picture 7" descr="Urejanje zapisa 2.11.2010 75005.b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581128"/>
            <a:ext cx="8028384" cy="1861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077072"/>
            <a:ext cx="2331169" cy="18689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3</a:t>
            </a:r>
            <a:r>
              <a:rPr lang="sl-SI" dirty="0" smtClean="0"/>
              <a:t>. </a:t>
            </a:r>
            <a:r>
              <a:rPr lang="sl-SI" dirty="0"/>
              <a:t>k</a:t>
            </a:r>
            <a:r>
              <a:rPr lang="sl-SI" dirty="0" smtClean="0"/>
              <a:t>orak 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sz="2600" dirty="0" smtClean="0"/>
              <a:t>Priprava akcijskih načrtov, individualnih, sektorskih, skupnih</a:t>
            </a:r>
            <a:endParaRPr lang="en-GB" sz="2600" dirty="0" smtClean="0"/>
          </a:p>
          <a:p>
            <a:r>
              <a:rPr lang="sl-SI" sz="2600" dirty="0" smtClean="0"/>
              <a:t>Priprava scenarije in njihovo ovrednotenje </a:t>
            </a:r>
          </a:p>
          <a:p>
            <a:r>
              <a:rPr lang="sl-SI" sz="2600" dirty="0" smtClean="0"/>
              <a:t>Identifikacija potreb po natančnejših in dražjih meritvah </a:t>
            </a:r>
            <a:endParaRPr lang="en-GB" sz="2600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17</a:t>
            </a:fld>
            <a:endParaRPr lang="sl-SI" dirty="0"/>
          </a:p>
        </p:txBody>
      </p:sp>
      <p:pic>
        <p:nvPicPr>
          <p:cNvPr id="6" name="Picture 5" descr="Celozaslonsko zajemanje 1.11.2010 223846.b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96536" y="3861048"/>
            <a:ext cx="3727634" cy="215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elozaslonsko zajemanje 1.11.2010 231257.b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147829" y="3842491"/>
            <a:ext cx="4001235" cy="2178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Celozaslonsko zajemanje 1.11.2010 231743.b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52720" y="3886489"/>
            <a:ext cx="3682672" cy="2134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Celozaslonsko zajemanje 1.11.2010 232324.bm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916816" y="3933056"/>
            <a:ext cx="4032448" cy="2191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1.48148E-6 L -0.99132 1.48148E-6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2.22222E-6 -1.11111E-6 L -1.08038 -0.00139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" y="-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5.55556E-7 -7.40741E-7 L -1.13837 -7.40741E-7 " pathEditMode="relative" rAng="0" ptsTypes="AA">
                                      <p:cBhvr>
                                        <p:cTn id="10" dur="1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9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4.72222E-6 -3.33333E-6 L -1.22847 -3.33333E-6 " pathEditMode="relative" rAng="0" ptsTypes="AA">
                                      <p:cBhvr>
                                        <p:cTn id="12" dur="1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4. korak – implementacija –izvajanje </a:t>
            </a:r>
            <a:endParaRPr lang="sl-SI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Izvajanje ukrepov </a:t>
            </a:r>
            <a:endParaRPr lang="en-GB" dirty="0" smtClean="0"/>
          </a:p>
          <a:p>
            <a:r>
              <a:rPr lang="sl-SI" dirty="0" smtClean="0"/>
              <a:t>Organizacijski in investicijski ukrepi </a:t>
            </a:r>
            <a:endParaRPr lang="en-GB" dirty="0" smtClean="0"/>
          </a:p>
          <a:p>
            <a:r>
              <a:rPr lang="sl-SI" dirty="0" smtClean="0"/>
              <a:t>Izvajanje glede na rezultate knjigovodstva in načrtov</a:t>
            </a:r>
            <a:endParaRPr lang="en-GB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18</a:t>
            </a:fld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9916"/>
          </a:xfrm>
        </p:spPr>
        <p:txBody>
          <a:bodyPr>
            <a:normAutofit/>
          </a:bodyPr>
          <a:lstStyle/>
          <a:p>
            <a:r>
              <a:rPr lang="sl-SI" dirty="0" smtClean="0"/>
              <a:t>5. korak – nadzor izvajanja in reagiranje</a:t>
            </a:r>
            <a:endParaRPr lang="sl-SI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34217" y="2038172"/>
            <a:ext cx="7498080" cy="3248028"/>
          </a:xfrm>
        </p:spPr>
        <p:txBody>
          <a:bodyPr>
            <a:normAutofit/>
          </a:bodyPr>
          <a:lstStyle/>
          <a:p>
            <a:r>
              <a:rPr lang="sl-SI" sz="2600" dirty="0" smtClean="0"/>
              <a:t>Analiziranje učinkovitosti </a:t>
            </a:r>
            <a:r>
              <a:rPr lang="en-GB" sz="2600" dirty="0" smtClean="0"/>
              <a:t>(</a:t>
            </a:r>
            <a:r>
              <a:rPr lang="sl-SI" sz="2600" dirty="0" smtClean="0"/>
              <a:t>poraba energije, stroški, emisije, bivalni pogoji</a:t>
            </a:r>
            <a:r>
              <a:rPr lang="en-GB" sz="2600" dirty="0" smtClean="0"/>
              <a:t>)</a:t>
            </a:r>
          </a:p>
          <a:p>
            <a:r>
              <a:rPr lang="en-GB" sz="2600" dirty="0" err="1" smtClean="0"/>
              <a:t>Optimi</a:t>
            </a:r>
            <a:r>
              <a:rPr lang="sl-SI" sz="2600" dirty="0" err="1" smtClean="0"/>
              <a:t>zacija</a:t>
            </a:r>
            <a:r>
              <a:rPr lang="sl-SI" sz="2600" dirty="0" smtClean="0"/>
              <a:t> procesov </a:t>
            </a:r>
            <a:endParaRPr lang="en-GB" sz="2600" dirty="0" smtClean="0"/>
          </a:p>
          <a:p>
            <a:r>
              <a:rPr lang="sl-SI" sz="2600" dirty="0" smtClean="0"/>
              <a:t>Korektivne in preventivne aktivnosti </a:t>
            </a:r>
            <a:endParaRPr lang="en-GB" sz="2600" dirty="0" smtClean="0"/>
          </a:p>
          <a:p>
            <a:r>
              <a:rPr lang="sl-SI" sz="2600" dirty="0" smtClean="0"/>
              <a:t>Poročanje – različni nivoji </a:t>
            </a:r>
            <a:r>
              <a:rPr lang="en-GB" sz="2600" dirty="0" smtClean="0"/>
              <a:t> </a:t>
            </a:r>
            <a:endParaRPr lang="en-GB" sz="2600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19</a:t>
            </a:fld>
            <a:endParaRPr lang="sl-SI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941168"/>
            <a:ext cx="7776864" cy="162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Poročilo 2.11.2010 73644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4797152"/>
            <a:ext cx="2122426" cy="1412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6249" y="4869160"/>
            <a:ext cx="1437751" cy="834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Maribor pred 2006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907704" y="1124744"/>
            <a:ext cx="7498080" cy="4800600"/>
          </a:xfrm>
        </p:spPr>
        <p:txBody>
          <a:bodyPr>
            <a:normAutofit/>
          </a:bodyPr>
          <a:lstStyle/>
          <a:p>
            <a:r>
              <a:rPr lang="sl-SI" dirty="0" smtClean="0"/>
              <a:t>Brez LEK</a:t>
            </a:r>
            <a:endParaRPr lang="en-GB" dirty="0" smtClean="0"/>
          </a:p>
          <a:p>
            <a:r>
              <a:rPr lang="sl-SI" dirty="0" smtClean="0"/>
              <a:t>Brez energetskega upravljanja </a:t>
            </a:r>
            <a:endParaRPr lang="en-GB" dirty="0" smtClean="0"/>
          </a:p>
          <a:p>
            <a:r>
              <a:rPr lang="sl-SI" dirty="0" smtClean="0"/>
              <a:t>Brez podatkov</a:t>
            </a:r>
            <a:endParaRPr lang="en-GB" dirty="0" smtClean="0"/>
          </a:p>
          <a:p>
            <a:r>
              <a:rPr lang="sl-SI" dirty="0" smtClean="0"/>
              <a:t>Stroški za energijo visoki </a:t>
            </a:r>
            <a:endParaRPr lang="en-GB" dirty="0" smtClean="0"/>
          </a:p>
          <a:p>
            <a:r>
              <a:rPr lang="sl-SI" dirty="0" smtClean="0"/>
              <a:t>Energetske investicije naključne </a:t>
            </a:r>
          </a:p>
          <a:p>
            <a:r>
              <a:rPr lang="sl-SI" dirty="0" smtClean="0"/>
              <a:t>Stroški za energijo naraščali, investicijska sredstva se znižujejo 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</a:t>
            </a:fld>
            <a:endParaRPr lang="sl-SI"/>
          </a:p>
        </p:txBody>
      </p:sp>
      <p:pic>
        <p:nvPicPr>
          <p:cNvPr id="34818" name="Picture 2" descr="http://www.cartoonstock.com/newscartoons/cartoonists/mgt/lowres/mgtn48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8539"/>
            <a:ext cx="2316832" cy="298946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5496" y="6453336"/>
            <a:ext cx="2267744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Rectangle 7"/>
          <p:cNvSpPr/>
          <p:nvPr/>
        </p:nvSpPr>
        <p:spPr>
          <a:xfrm rot="5400000">
            <a:off x="1133872" y="5175448"/>
            <a:ext cx="226774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4144"/>
            <a:ext cx="8568952" cy="5986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Komunalna energetika 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6552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396536" cy="528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Komunalna energetika 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3649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Brdo pri Kranju, 13.oktober 2011</a:t>
            </a:r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22</a:t>
            </a:fld>
            <a:endParaRPr lang="sl-S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361950"/>
            <a:ext cx="791527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8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Preverjanje in ukrepanje 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0" y="980728"/>
            <a:ext cx="7498080" cy="4800600"/>
          </a:xfrm>
        </p:spPr>
        <p:txBody>
          <a:bodyPr>
            <a:normAutofit/>
          </a:bodyPr>
          <a:lstStyle/>
          <a:p>
            <a:r>
              <a:rPr lang="sl-SI" sz="2000" dirty="0" smtClean="0"/>
              <a:t>Energetske agencije</a:t>
            </a:r>
            <a:endParaRPr lang="en-GB" sz="2000" dirty="0" smtClean="0"/>
          </a:p>
          <a:p>
            <a:r>
              <a:rPr lang="sl-SI" sz="2000" dirty="0" smtClean="0"/>
              <a:t>Mestna uprava</a:t>
            </a:r>
            <a:endParaRPr lang="en-GB" sz="2000" dirty="0" smtClean="0"/>
          </a:p>
          <a:p>
            <a:r>
              <a:rPr lang="sl-SI" sz="2000" dirty="0" smtClean="0"/>
              <a:t>Mestni svet in župan</a:t>
            </a:r>
            <a:endParaRPr lang="en-GB" sz="2000" dirty="0" smtClean="0"/>
          </a:p>
          <a:p>
            <a:r>
              <a:rPr lang="sl-SI" sz="2000" dirty="0" smtClean="0"/>
              <a:t>Ministrstva</a:t>
            </a:r>
            <a:endParaRPr lang="en-GB" sz="2000" dirty="0" smtClean="0"/>
          </a:p>
          <a:p>
            <a:r>
              <a:rPr lang="sl-SI" sz="2000" dirty="0" smtClean="0"/>
              <a:t>Evropska komisija</a:t>
            </a:r>
            <a:endParaRPr lang="sl-SI" sz="2000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23</a:t>
            </a:fld>
            <a:endParaRPr lang="sl-SI" dirty="0"/>
          </a:p>
        </p:txBody>
      </p:sp>
      <p:graphicFrame>
        <p:nvGraphicFramePr>
          <p:cNvPr id="6" name="Grafikon 5"/>
          <p:cNvGraphicFramePr>
            <a:graphicFrameLocks/>
          </p:cNvGraphicFramePr>
          <p:nvPr/>
        </p:nvGraphicFramePr>
        <p:xfrm>
          <a:off x="3923928" y="1268760"/>
          <a:ext cx="5220072" cy="4220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ikon 6"/>
          <p:cNvGraphicFramePr>
            <a:graphicFrameLocks/>
          </p:cNvGraphicFramePr>
          <p:nvPr/>
        </p:nvGraphicFramePr>
        <p:xfrm>
          <a:off x="0" y="3068960"/>
          <a:ext cx="4580868" cy="3555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Ponovno načrtovanje </a:t>
            </a:r>
            <a:endParaRPr lang="sl-SI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Načrtovanje glede na podatke, prilagajanje, spreminjanje ciljev </a:t>
            </a:r>
            <a:endParaRPr lang="en-GB" dirty="0" smtClean="0"/>
          </a:p>
          <a:p>
            <a:r>
              <a:rPr lang="sl-SI" dirty="0" smtClean="0"/>
              <a:t>Finančno in časovno načrtovanje investicij</a:t>
            </a:r>
            <a:endParaRPr lang="en-GB" dirty="0" smtClean="0"/>
          </a:p>
          <a:p>
            <a:r>
              <a:rPr lang="sl-SI" dirty="0" smtClean="0"/>
              <a:t>Pogodbeno financiranje – enakovrednost partnerjev </a:t>
            </a:r>
            <a:r>
              <a:rPr lang="en-GB" dirty="0" smtClean="0"/>
              <a:t>– </a:t>
            </a:r>
            <a:r>
              <a:rPr lang="sl-SI" dirty="0" smtClean="0"/>
              <a:t>referenčni in dogovorjeni podatki </a:t>
            </a:r>
          </a:p>
          <a:p>
            <a:r>
              <a:rPr lang="sl-SI" dirty="0" smtClean="0"/>
              <a:t>V skladu s Konvencijo županov priprava SEAP </a:t>
            </a:r>
            <a:endParaRPr lang="en-GB" dirty="0" smtClean="0"/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24</a:t>
            </a:fld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URE v stavbah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Dinamična energetska izkaznica in eksperimentalni razvoj na področju IKT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25</a:t>
            </a:fld>
            <a:endParaRPr lang="sl-SI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456385" cy="416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4158614" cy="297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548680"/>
            <a:ext cx="8100392" cy="3312368"/>
          </a:xfrm>
        </p:spPr>
        <p:txBody>
          <a:bodyPr>
            <a:normAutofit fontScale="92500"/>
          </a:bodyPr>
          <a:lstStyle/>
          <a:p>
            <a:r>
              <a:rPr lang="sl-SI" dirty="0" smtClean="0"/>
              <a:t>Aktualni podatki emisij CO</a:t>
            </a:r>
            <a:r>
              <a:rPr lang="sl-SI" baseline="-25000" dirty="0" smtClean="0"/>
              <a:t>2</a:t>
            </a:r>
          </a:p>
          <a:p>
            <a:r>
              <a:rPr lang="sl-SI" dirty="0" smtClean="0"/>
              <a:t>Akcijski načrti sanacij</a:t>
            </a:r>
          </a:p>
          <a:p>
            <a:r>
              <a:rPr lang="sl-SI" dirty="0" smtClean="0"/>
              <a:t>Popolna dokumentacija za zelena javna naročila</a:t>
            </a:r>
          </a:p>
          <a:p>
            <a:r>
              <a:rPr lang="sl-SI" dirty="0" smtClean="0"/>
              <a:t>Javno zasebno partnerstvo, odgovornost partnerjev</a:t>
            </a:r>
          </a:p>
          <a:p>
            <a:r>
              <a:rPr lang="sl-SI" dirty="0" err="1" smtClean="0"/>
              <a:t>Monitoring</a:t>
            </a:r>
            <a:endParaRPr lang="sl-SI" dirty="0" smtClean="0"/>
          </a:p>
          <a:p>
            <a:pPr eaLnBrk="1" hangingPunct="1">
              <a:buFontTx/>
              <a:buNone/>
            </a:pPr>
            <a:endParaRPr lang="en-GB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089" y="3675618"/>
            <a:ext cx="4438911" cy="3182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3680123" cy="235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05064"/>
            <a:ext cx="3370851" cy="1896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73004" y="0"/>
            <a:ext cx="7498080" cy="1143000"/>
          </a:xfrm>
        </p:spPr>
        <p:txBody>
          <a:bodyPr/>
          <a:lstStyle/>
          <a:p>
            <a:r>
              <a:rPr lang="en-GB" dirty="0"/>
              <a:t>Horizontal</a:t>
            </a:r>
            <a:r>
              <a:rPr lang="sl-SI" dirty="0"/>
              <a:t>ne aktivnosti</a:t>
            </a: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94400" y="926462"/>
            <a:ext cx="7498080" cy="4800600"/>
          </a:xfrm>
        </p:spPr>
        <p:txBody>
          <a:bodyPr/>
          <a:lstStyle/>
          <a:p>
            <a:r>
              <a:rPr lang="sl-SI" dirty="0"/>
              <a:t>Izobraževanja za različne ciljne skupine </a:t>
            </a:r>
            <a:endParaRPr lang="en-GB" dirty="0"/>
          </a:p>
          <a:p>
            <a:r>
              <a:rPr lang="sl-SI" dirty="0"/>
              <a:t>Uporaba poročil na različnih nivojih</a:t>
            </a:r>
            <a:endParaRPr lang="en-GB" dirty="0"/>
          </a:p>
          <a:p>
            <a:r>
              <a:rPr lang="sl-SI" dirty="0"/>
              <a:t>Izboljšanje delovnih procesov </a:t>
            </a:r>
            <a:endParaRPr lang="en-GB" dirty="0"/>
          </a:p>
          <a:p>
            <a:r>
              <a:rPr lang="sl-SI" dirty="0"/>
              <a:t>Vključitev energetskega upravljanja v šolske aktivnosti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27</a:t>
            </a:fld>
            <a:endParaRPr lang="sl-SI" dirty="0"/>
          </a:p>
        </p:txBody>
      </p:sp>
      <p:pic>
        <p:nvPicPr>
          <p:cNvPr id="6" name="Picture 5" descr="Celozaslonsko zajemanje 2.11.2010 75802.b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3933056"/>
            <a:ext cx="3962412" cy="2058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Celozaslonsko zajemanje 2.11.2010 75802.b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25587" y="5013176"/>
            <a:ext cx="3066493" cy="14409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8535" y="4725144"/>
            <a:ext cx="2463945" cy="16585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Energetsko učinkovit uporabnik</a:t>
            </a: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Ključnega pomena za URE in OVE so </a:t>
            </a:r>
            <a:r>
              <a:rPr lang="sl-SI" dirty="0" smtClean="0"/>
              <a:t>uporabniki.</a:t>
            </a:r>
            <a:endParaRPr lang="sl-SI" dirty="0" smtClean="0"/>
          </a:p>
          <a:p>
            <a:r>
              <a:rPr lang="sl-SI" dirty="0" smtClean="0"/>
              <a:t>Specifičnost javnega sektorja kot </a:t>
            </a:r>
            <a:r>
              <a:rPr lang="sl-SI" dirty="0" smtClean="0"/>
              <a:t>uporabnika</a:t>
            </a:r>
            <a:r>
              <a:rPr lang="sl-SI" dirty="0"/>
              <a:t>.</a:t>
            </a:r>
            <a:endParaRPr lang="sl-SI" dirty="0" smtClean="0"/>
          </a:p>
          <a:p>
            <a:r>
              <a:rPr lang="sl-SI" dirty="0" smtClean="0"/>
              <a:t>Prilagajanje </a:t>
            </a:r>
            <a:r>
              <a:rPr lang="sl-SI" dirty="0" smtClean="0"/>
              <a:t>storitvenih dejavnosti, „zeleni“ </a:t>
            </a:r>
            <a:r>
              <a:rPr lang="sl-SI" dirty="0" smtClean="0"/>
              <a:t>marketing, zelena </a:t>
            </a:r>
            <a:r>
              <a:rPr lang="sl-SI" smtClean="0"/>
              <a:t>javna naročila.</a:t>
            </a:r>
            <a:endParaRPr lang="sl-SI" dirty="0" smtClean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28</a:t>
            </a:fld>
            <a:endParaRPr lang="sl-SI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1567633" cy="167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645098"/>
            <a:ext cx="1763688" cy="1212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950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ou\Pictures\2010-10-21\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802144" cy="3601608"/>
          </a:xfrm>
          <a:prstGeom prst="rect">
            <a:avLst/>
          </a:prstGeom>
          <a:noFill/>
        </p:spPr>
      </p:pic>
      <p:sp>
        <p:nvSpPr>
          <p:cNvPr id="6" name="Ograda vsebine 5"/>
          <p:cNvSpPr>
            <a:spLocks noGrp="1"/>
          </p:cNvSpPr>
          <p:nvPr>
            <p:ph idx="1"/>
          </p:nvPr>
        </p:nvSpPr>
        <p:spPr>
          <a:xfrm>
            <a:off x="5220072" y="908720"/>
            <a:ext cx="3753664" cy="4800600"/>
          </a:xfrm>
        </p:spPr>
        <p:txBody>
          <a:bodyPr>
            <a:normAutofit fontScale="85000" lnSpcReduction="10000"/>
          </a:bodyPr>
          <a:lstStyle/>
          <a:p>
            <a:r>
              <a:rPr lang="sl-SI" dirty="0" smtClean="0"/>
              <a:t>Finančni vidik projektov je najpomembnejši, vendar je za dolgoročno rast in uspešnost potrebno kompleksno finančno upravljanje z upoštevanjem smernic trajnostnega razvoja in nenehnega dviga znanja in kvalitete.   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984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Energ</a:t>
            </a:r>
            <a:r>
              <a:rPr lang="sl-SI" dirty="0" err="1" smtClean="0"/>
              <a:t>etsko</a:t>
            </a:r>
            <a:r>
              <a:rPr lang="sl-SI" dirty="0" smtClean="0"/>
              <a:t> upravljanje </a:t>
            </a:r>
            <a:r>
              <a:rPr lang="en-GB" dirty="0" smtClean="0"/>
              <a:t> – </a:t>
            </a:r>
            <a:r>
              <a:rPr lang="en-GB" dirty="0" err="1" smtClean="0"/>
              <a:t>princip</a:t>
            </a:r>
            <a:r>
              <a:rPr lang="sl-SI" dirty="0" smtClean="0"/>
              <a:t>i</a:t>
            </a:r>
            <a:r>
              <a:rPr lang="en-GB" dirty="0" smtClean="0"/>
              <a:t>: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Načrtovanje </a:t>
            </a:r>
            <a:r>
              <a:rPr lang="en-GB" dirty="0" smtClean="0"/>
              <a:t>– </a:t>
            </a:r>
            <a:r>
              <a:rPr lang="sl-SI" dirty="0" smtClean="0"/>
              <a:t>priprava ciljev in procesov ter instrumentov </a:t>
            </a:r>
            <a:endParaRPr lang="en-GB" dirty="0" smtClean="0"/>
          </a:p>
          <a:p>
            <a:r>
              <a:rPr lang="sl-SI" dirty="0" smtClean="0"/>
              <a:t>Izvajanje </a:t>
            </a:r>
            <a:r>
              <a:rPr lang="en-GB" dirty="0" smtClean="0"/>
              <a:t> </a:t>
            </a:r>
          </a:p>
          <a:p>
            <a:r>
              <a:rPr lang="sl-SI" dirty="0" smtClean="0"/>
              <a:t>Preverjanje </a:t>
            </a:r>
            <a:r>
              <a:rPr lang="en-GB" dirty="0" smtClean="0"/>
              <a:t>– monitor</a:t>
            </a:r>
            <a:r>
              <a:rPr lang="sl-SI" dirty="0" smtClean="0"/>
              <a:t>ing izvajanja glede na cilje, zahteve, poročanje</a:t>
            </a:r>
            <a:endParaRPr lang="en-GB" dirty="0" smtClean="0"/>
          </a:p>
          <a:p>
            <a:r>
              <a:rPr lang="sl-SI" dirty="0" smtClean="0"/>
              <a:t>Odzivanje na preverjanje </a:t>
            </a:r>
            <a:r>
              <a:rPr lang="en-GB" dirty="0" smtClean="0"/>
              <a:t> – </a:t>
            </a:r>
            <a:r>
              <a:rPr lang="sl-SI" dirty="0" smtClean="0"/>
              <a:t>prilagajanje, dopolnjevanje, izboljšanje 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3</a:t>
            </a:fld>
            <a:endParaRPr lang="sl-S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588224" y="274638"/>
            <a:ext cx="2555776" cy="3874442"/>
          </a:xfrm>
        </p:spPr>
        <p:txBody>
          <a:bodyPr>
            <a:normAutofit/>
          </a:bodyPr>
          <a:lstStyle/>
          <a:p>
            <a:r>
              <a:rPr lang="sl-SI" sz="3600" dirty="0" smtClean="0"/>
              <a:t>Hvala za pozornost!</a:t>
            </a:r>
            <a:endParaRPr lang="sl-SI" sz="3600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35608" y="1447800"/>
            <a:ext cx="4720568" cy="4800600"/>
          </a:xfrm>
        </p:spPr>
        <p:txBody>
          <a:bodyPr/>
          <a:lstStyle/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30</a:t>
            </a:fld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349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95536" y="0"/>
            <a:ext cx="7498080" cy="1143000"/>
          </a:xfrm>
        </p:spPr>
        <p:txBody>
          <a:bodyPr>
            <a:normAutofit/>
          </a:bodyPr>
          <a:lstStyle/>
          <a:p>
            <a:r>
              <a:rPr lang="sl-SI" dirty="0" smtClean="0"/>
              <a:t>Načrtovanje</a:t>
            </a:r>
            <a:endParaRPr lang="en-GB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0" y="836712"/>
            <a:ext cx="7498080" cy="4800600"/>
          </a:xfrm>
        </p:spPr>
        <p:txBody>
          <a:bodyPr>
            <a:normAutofit/>
          </a:bodyPr>
          <a:lstStyle/>
          <a:p>
            <a:r>
              <a:rPr lang="sl-SI" dirty="0" smtClean="0"/>
              <a:t>Določitev cilja</a:t>
            </a:r>
            <a:endParaRPr lang="en-GB" dirty="0" smtClean="0"/>
          </a:p>
          <a:p>
            <a:r>
              <a:rPr lang="sl-SI" dirty="0" smtClean="0"/>
              <a:t>Določitev odgovornosti posameznih ciljnih skupin </a:t>
            </a:r>
            <a:r>
              <a:rPr lang="en-GB" dirty="0" smtClean="0"/>
              <a:t>(</a:t>
            </a:r>
            <a:r>
              <a:rPr lang="sl-SI" dirty="0" smtClean="0"/>
              <a:t>uporabniki, direktorji, tajnice, računovodstva, hišniki, ravnatelji, uprava , občinski svet, župan, država, EK) </a:t>
            </a:r>
            <a:endParaRPr lang="en-GB" dirty="0" smtClean="0"/>
          </a:p>
          <a:p>
            <a:r>
              <a:rPr lang="sl-SI" dirty="0" smtClean="0"/>
              <a:t>Kontinuirano ciljno informiranje in izobraževanje </a:t>
            </a:r>
            <a:r>
              <a:rPr lang="en-GB" dirty="0" smtClean="0"/>
              <a:t> </a:t>
            </a:r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4</a:t>
            </a:fld>
            <a:endParaRPr lang="sl-SI" dirty="0"/>
          </a:p>
        </p:txBody>
      </p:sp>
      <p:graphicFrame>
        <p:nvGraphicFramePr>
          <p:cNvPr id="6" name="Grafikon 5"/>
          <p:cNvGraphicFramePr/>
          <p:nvPr/>
        </p:nvGraphicFramePr>
        <p:xfrm>
          <a:off x="4499992" y="3933056"/>
          <a:ext cx="4427984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</a:t>
            </a:r>
            <a:r>
              <a:rPr lang="sl-SI" dirty="0" err="1" smtClean="0"/>
              <a:t>nergetsko</a:t>
            </a:r>
            <a:r>
              <a:rPr lang="sl-SI" dirty="0" smtClean="0"/>
              <a:t> upravljanje v korakih </a:t>
            </a:r>
            <a:r>
              <a:rPr lang="en-GB" dirty="0" smtClean="0"/>
              <a:t> – 1</a:t>
            </a:r>
            <a:r>
              <a:rPr lang="sl-SI" dirty="0" smtClean="0"/>
              <a:t>.</a:t>
            </a:r>
            <a:r>
              <a:rPr lang="en-GB" dirty="0" smtClean="0"/>
              <a:t> – </a:t>
            </a:r>
            <a:r>
              <a:rPr lang="sl-SI" dirty="0" smtClean="0"/>
              <a:t>zbiranje podatkov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773288"/>
          </a:xfrm>
        </p:spPr>
        <p:txBody>
          <a:bodyPr>
            <a:normAutofit fontScale="85000" lnSpcReduction="10000"/>
          </a:bodyPr>
          <a:lstStyle/>
          <a:p>
            <a:r>
              <a:rPr lang="sl-SI" sz="2800" dirty="0" smtClean="0"/>
              <a:t>Vnos podatkov</a:t>
            </a:r>
            <a:r>
              <a:rPr lang="en-GB" sz="2800" dirty="0" smtClean="0"/>
              <a:t> – </a:t>
            </a:r>
            <a:r>
              <a:rPr lang="sl-SI" sz="2800" dirty="0" smtClean="0"/>
              <a:t>mesečno – iz računov (ročno, elektronsko), dnevno, urno,  z vsemi postavkami računa (davki, moči, ..)</a:t>
            </a:r>
            <a:r>
              <a:rPr lang="en-GB" sz="2800" dirty="0" smtClean="0"/>
              <a:t> </a:t>
            </a:r>
            <a:r>
              <a:rPr lang="sl-SI" sz="2800" dirty="0" smtClean="0"/>
              <a:t>za vse stavbe – neomejeno število </a:t>
            </a:r>
            <a:r>
              <a:rPr lang="en-GB" sz="2800" dirty="0" smtClean="0"/>
              <a:t> </a:t>
            </a:r>
          </a:p>
          <a:p>
            <a:r>
              <a:rPr lang="sl-SI" sz="2800" dirty="0" smtClean="0"/>
              <a:t>Nižji nivo odgovornosti in kontrole</a:t>
            </a:r>
            <a:r>
              <a:rPr lang="en-GB" sz="2800" dirty="0" smtClean="0"/>
              <a:t> </a:t>
            </a:r>
          </a:p>
          <a:p>
            <a:r>
              <a:rPr lang="sl-SI" sz="2800" dirty="0" smtClean="0"/>
              <a:t>Preverjanje napak, pomanjkljivosti </a:t>
            </a:r>
            <a:endParaRPr lang="en-GB" sz="2800" dirty="0" smtClean="0"/>
          </a:p>
          <a:p>
            <a:r>
              <a:rPr lang="sl-SI" sz="2800" dirty="0" smtClean="0"/>
              <a:t>Zbiranje vseh podatkov centralno, na </a:t>
            </a:r>
            <a:r>
              <a:rPr lang="sl-SI" sz="2800" dirty="0" err="1" smtClean="0"/>
              <a:t>Energap</a:t>
            </a:r>
            <a:r>
              <a:rPr lang="sl-SI" sz="2800" dirty="0" smtClean="0"/>
              <a:t> </a:t>
            </a:r>
          </a:p>
          <a:p>
            <a:r>
              <a:rPr lang="sl-SI" sz="2800" dirty="0" smtClean="0"/>
              <a:t>„Up – to </a:t>
            </a:r>
            <a:r>
              <a:rPr lang="en-GB" sz="2800" dirty="0" smtClean="0"/>
              <a:t>– date data</a:t>
            </a:r>
            <a:r>
              <a:rPr lang="sl-SI" sz="2800" dirty="0" smtClean="0"/>
              <a:t>“ – vedno aktualni podatki </a:t>
            </a:r>
            <a:endParaRPr lang="en-GB" sz="2800" dirty="0" smtClean="0"/>
          </a:p>
          <a:p>
            <a:endParaRPr lang="sl-SI" dirty="0" smtClean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5</a:t>
            </a:fld>
            <a:endParaRPr lang="sl-SI" dirty="0"/>
          </a:p>
        </p:txBody>
      </p:sp>
      <p:pic>
        <p:nvPicPr>
          <p:cNvPr id="8" name="Picture 7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17024" y="4005064"/>
            <a:ext cx="4139952" cy="23855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Celozaslonsko zajemanje 31.10.2010 195708.b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58448" y="4077073"/>
            <a:ext cx="4218608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Celozaslonsko zajemanje 1.11.2010 91932.b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48664" y="4175461"/>
            <a:ext cx="4180112" cy="2349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Celozaslonsko zajemanje 1.11.2010 103630.bm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33248" y="4293096"/>
            <a:ext cx="4211960" cy="2359356"/>
          </a:xfrm>
          <a:prstGeom prst="rect">
            <a:avLst/>
          </a:prstGeom>
        </p:spPr>
      </p:pic>
      <p:pic>
        <p:nvPicPr>
          <p:cNvPr id="13" name="Picture 12" descr="Celozaslonsko zajemanje 1.11.2010 104854.bm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916816" y="4395371"/>
            <a:ext cx="4176464" cy="23459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Celozaslonsko zajemanje 1.11.2010 110109.bm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590215" y="4004113"/>
            <a:ext cx="6815433" cy="2737255"/>
          </a:xfrm>
          <a:prstGeom prst="rect">
            <a:avLst/>
          </a:prstGeom>
        </p:spPr>
      </p:pic>
      <p:pic>
        <p:nvPicPr>
          <p:cNvPr id="15" name="Picture 14" descr="Celozaslonsko zajemanje 1.11.2010 110845.bm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564888" y="4005064"/>
            <a:ext cx="6995321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Podrobni pregled 1.11.2010 195802.bmp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6093280" y="4149080"/>
            <a:ext cx="3908245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68208E-6 L -0.9783 0.00463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" y="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5.55556E-7 -1.04046E-6 L -1.00555 0.00532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" y="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1.94444E-6 -1.32948E-6 L -1.03177 0.00717 " pathEditMode="relative" rAng="0" ptsTypes="AA">
                                      <p:cBhvr>
                                        <p:cTn id="10" dur="1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" y="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Motion origin="layout" path="M -5.55556E-7 2.89017E-6 L -1.04531 0.00416 " pathEditMode="relative" rAng="0" ptsTypes="AA">
                                      <p:cBhvr>
                                        <p:cTn id="12" dur="1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" y="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-2.77778E-7 1.7341E-6 L -0.99201 0.003 " pathEditMode="relative" rAng="0" ptsTypes="AA">
                                      <p:cBhvr>
                                        <p:cTn id="14" dur="1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" y="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Motion origin="layout" path="M 8.33333E-7 8.67052E-7 L -1.35191 8.67052E-7 " pathEditMode="relative" rAng="0" ptsTypes="AA">
                                      <p:cBhvr>
                                        <p:cTn id="16" dur="1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Motion origin="layout" path="M 1.94444E-6 -3.75723E-6 L -1.35903 -3.75723E-6 " pathEditMode="relative" rAng="0" ptsTypes="AA">
                                      <p:cBhvr>
                                        <p:cTn id="18" dur="1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animMotion origin="layout" path="M -1.11111E-6 3.4104E-6 L -1.35555 3.4104E-6 " pathEditMode="relative" rAng="0" ptsTypes="AA">
                                      <p:cBhvr>
                                        <p:cTn id="20" dur="1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77064" cy="6866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smtClean="0"/>
              <a:t>Komunalna energetika 2013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300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4294967295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Maribor, 28. 3. 2013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CE70F81E-48E5-47B8-B244-FAC974820B6D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80728"/>
            <a:ext cx="8823167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979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Ograda vsebin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4294967295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Maribor, 28. 3. 2013</a:t>
            </a:r>
            <a:endParaRPr lang="en-GB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4294967295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CE70F81E-48E5-47B8-B244-FAC974820B6D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187" y="548680"/>
            <a:ext cx="9327543" cy="550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42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elozaslonsko zajemanje 1.11.2010 203101.bm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520" y="4077072"/>
            <a:ext cx="4025050" cy="2088232"/>
          </a:xfrm>
          <a:prstGeom prst="rect">
            <a:avLst/>
          </a:prstGeom>
        </p:spPr>
      </p:pic>
      <p:pic>
        <p:nvPicPr>
          <p:cNvPr id="9" name="Picture 8" descr="Celozaslonsko zajemanje 1.11.2010 201827.bm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61040" y="4146695"/>
            <a:ext cx="3563888" cy="2018609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sl-SI" dirty="0" smtClean="0"/>
              <a:t>. </a:t>
            </a:r>
            <a:r>
              <a:rPr lang="sl-SI" dirty="0"/>
              <a:t>k</a:t>
            </a:r>
            <a:r>
              <a:rPr lang="sl-SI" dirty="0" smtClean="0"/>
              <a:t>orak </a:t>
            </a:r>
            <a:r>
              <a:rPr lang="en-GB" dirty="0" smtClean="0"/>
              <a:t> - anal</a:t>
            </a:r>
            <a:r>
              <a:rPr lang="sl-SI" dirty="0" err="1" smtClean="0"/>
              <a:t>ize</a:t>
            </a:r>
            <a:r>
              <a:rPr lang="sl-SI" dirty="0" smtClean="0"/>
              <a:t> </a:t>
            </a:r>
            <a:endParaRPr lang="en-GB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l-SI" sz="2600" dirty="0" smtClean="0"/>
              <a:t>Analiza in spremljanje izvajanja – individualno in centralno, na dnevni, mesečni, letni bazi </a:t>
            </a:r>
            <a:r>
              <a:rPr lang="en-GB" sz="26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l-SI" sz="2600" dirty="0" smtClean="0"/>
              <a:t>Analiza glede na različne kriterije in indikatorje – individualno centralno </a:t>
            </a:r>
            <a:endParaRPr lang="en-GB" sz="2600" dirty="0" smtClean="0"/>
          </a:p>
          <a:p>
            <a:pPr>
              <a:lnSpc>
                <a:spcPct val="80000"/>
              </a:lnSpc>
            </a:pPr>
            <a:r>
              <a:rPr lang="sl-SI" sz="2600" dirty="0" smtClean="0"/>
              <a:t>„</a:t>
            </a:r>
            <a:r>
              <a:rPr lang="en-GB" sz="2600" dirty="0" smtClean="0"/>
              <a:t>Benchmarking</a:t>
            </a:r>
            <a:r>
              <a:rPr lang="sl-SI" sz="2600" dirty="0" smtClean="0"/>
              <a:t>“</a:t>
            </a:r>
            <a:r>
              <a:rPr lang="en-GB" sz="2600" dirty="0" smtClean="0"/>
              <a:t>:  se</a:t>
            </a:r>
            <a:r>
              <a:rPr lang="sl-SI" sz="2600" dirty="0" err="1" smtClean="0"/>
              <a:t>ktorsko</a:t>
            </a:r>
            <a:r>
              <a:rPr lang="sl-SI" sz="2600" dirty="0" smtClean="0"/>
              <a:t>, skupno</a:t>
            </a:r>
            <a:r>
              <a:rPr lang="en-GB" sz="26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sl-SI" sz="2600" dirty="0" smtClean="0"/>
              <a:t>Spremljanje zastavljenih prihrankov – </a:t>
            </a:r>
            <a:r>
              <a:rPr lang="sl-SI" sz="2600" dirty="0" err="1" smtClean="0"/>
              <a:t>indivisualno</a:t>
            </a:r>
            <a:r>
              <a:rPr lang="sl-SI" sz="2600" dirty="0" smtClean="0"/>
              <a:t>, centralno – glede na potrebe </a:t>
            </a:r>
            <a:endParaRPr lang="en-GB" sz="2600" dirty="0" smtClean="0"/>
          </a:p>
          <a:p>
            <a:endParaRPr lang="en-GB" dirty="0" smtClean="0"/>
          </a:p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EBE01-C509-4E2F-946A-BCE05E12E133}" type="slidenum">
              <a:rPr lang="sl-SI" smtClean="0"/>
              <a:pPr/>
              <a:t>9</a:t>
            </a:fld>
            <a:endParaRPr lang="sl-SI" dirty="0"/>
          </a:p>
        </p:txBody>
      </p:sp>
      <p:pic>
        <p:nvPicPr>
          <p:cNvPr id="6" name="Picture 5" descr="Daljinski energetski manager (build201010291733) 1.11.2010 201407.bm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433048" y="4149080"/>
            <a:ext cx="3779912" cy="2052374"/>
          </a:xfrm>
          <a:prstGeom prst="rect">
            <a:avLst/>
          </a:prstGeom>
        </p:spPr>
      </p:pic>
      <p:pic>
        <p:nvPicPr>
          <p:cNvPr id="15" name="Picture 14" descr="Celozaslonsko zajemanje 1.11.2010 203940.bm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40552" y="4207521"/>
            <a:ext cx="3746939" cy="2101799"/>
          </a:xfrm>
          <a:prstGeom prst="rect">
            <a:avLst/>
          </a:prstGeom>
        </p:spPr>
      </p:pic>
      <p:pic>
        <p:nvPicPr>
          <p:cNvPr id="8" name="Picture 7" descr="Daljinski energetski manager (build201010291733) 1.11.2010 202344.bmp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764688" y="4034791"/>
            <a:ext cx="3816424" cy="2130513"/>
          </a:xfrm>
          <a:prstGeom prst="rect">
            <a:avLst/>
          </a:prstGeom>
        </p:spPr>
      </p:pic>
      <p:pic>
        <p:nvPicPr>
          <p:cNvPr id="11" name="Picture 10" descr="Celozaslonsko zajemanje 1.11.2010 210649.bmp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628784" y="4005064"/>
            <a:ext cx="5455559" cy="2736304"/>
          </a:xfrm>
          <a:prstGeom prst="rect">
            <a:avLst/>
          </a:prstGeom>
        </p:spPr>
      </p:pic>
      <p:pic>
        <p:nvPicPr>
          <p:cNvPr id="12" name="Picture 11" descr="Stroški na kWh energije  201002 1.11.2010 211208.bmp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672392" y="4077072"/>
            <a:ext cx="5437112" cy="2304256"/>
          </a:xfrm>
          <a:prstGeom prst="rect">
            <a:avLst/>
          </a:prstGeom>
        </p:spPr>
      </p:pic>
      <p:pic>
        <p:nvPicPr>
          <p:cNvPr id="13" name="Picture 12" descr="Emisije CO₂  201003 1.11.2010 210827.bmp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3500992" y="4210392"/>
            <a:ext cx="3456384" cy="2026920"/>
          </a:xfrm>
          <a:prstGeom prst="rect">
            <a:avLst/>
          </a:prstGeom>
        </p:spPr>
      </p:pic>
      <p:pic>
        <p:nvPicPr>
          <p:cNvPr id="10" name="Picture 9" descr="Celozaslonsko zajemanje 1.11.2010 205548.bmp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1412760" y="4005064"/>
            <a:ext cx="6535705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50289E-6 L -0.921 1.50289E-6 " pathEditMode="relative" rAng="0" ptsTypes="AA">
                                      <p:cBhvr>
                                        <p:cTn id="6" dur="1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38889E-6 2.36994E-6 L -0.91528 2.36994E-6 " pathEditMode="relative" rAng="0" ptsTypes="AA">
                                      <p:cBhvr>
                                        <p:cTn id="8" dur="1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3.05556E-6 3.4104E-6 L -0.91146 3.4104E-6 " pathEditMode="relative" rAng="0" ptsTypes="AA">
                                      <p:cBhvr>
                                        <p:cTn id="10" dur="1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-3.88889E-6 -1.09827E-6 L -0.89791 -1.09827E-6 " pathEditMode="relative" rAng="0" ptsTypes="AA">
                                      <p:cBhvr>
                                        <p:cTn id="12" dur="1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9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Motion origin="layout" path="M -4.72222E-6 1.50289E-6 L -1.18819 1.50289E-6 " pathEditMode="relative" rAng="0" ptsTypes="AA">
                                      <p:cBhvr>
                                        <p:cTn id="14" dur="1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4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Motion origin="layout" path="M 3.88889E-6 1.6763E-6 L -1.2816 1.6763E-6 " pathEditMode="relative" rAng="0" ptsTypes="AA">
                                      <p:cBhvr>
                                        <p:cTn id="16" dur="1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Motion origin="layout" path="M -3.88889E-6 -2.42775E-6 L -1.25989 -2.42775E-6 " pathEditMode="relative" rAng="0" ptsTypes="AA">
                                      <p:cBhvr>
                                        <p:cTn id="18" dur="1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Motion origin="layout" path="M -3.05556E-6 -4.04624E-7 L -1.1684 -4.04624E-7 " pathEditMode="relative" rAng="0" ptsTypes="AA">
                                      <p:cBhvr>
                                        <p:cTn id="20" dur="1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j">
  <a:themeElements>
    <a:clrScheme name="Izvor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ij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j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1714</TotalTime>
  <Words>724</Words>
  <Application>Microsoft Office PowerPoint</Application>
  <PresentationFormat>Diaprojekcija na zaslonu (4:3)</PresentationFormat>
  <Paragraphs>146</Paragraphs>
  <Slides>30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30</vt:i4>
      </vt:variant>
    </vt:vector>
  </HeadingPairs>
  <TitlesOfParts>
    <vt:vector size="31" baseType="lpstr">
      <vt:lpstr>Solsticij</vt:lpstr>
      <vt:lpstr>Energetsko upravljanje v javnih stavbah v Mestni občini Maribor </vt:lpstr>
      <vt:lpstr>Maribor pred 2006</vt:lpstr>
      <vt:lpstr>Energetsko upravljanje  – principi:  </vt:lpstr>
      <vt:lpstr>Načrtovanje</vt:lpstr>
      <vt:lpstr>Energetsko upravljanje v korakih  – 1. – zbiranje podatkov  </vt:lpstr>
      <vt:lpstr>PowerPointova predstavitev</vt:lpstr>
      <vt:lpstr>PowerPointova predstavitev</vt:lpstr>
      <vt:lpstr>PowerPointova predstavitev</vt:lpstr>
      <vt:lpstr>2. korak  - analize </vt:lpstr>
      <vt:lpstr>PowerPointova predstavitev</vt:lpstr>
      <vt:lpstr>2.  - analize </vt:lpstr>
      <vt:lpstr>PowerPointova predstavitev</vt:lpstr>
      <vt:lpstr>PowerPointova predstavitev</vt:lpstr>
      <vt:lpstr>PowerPointova predstavitev</vt:lpstr>
      <vt:lpstr>PowerPointova predstavitev</vt:lpstr>
      <vt:lpstr>3. korak – analiza terena v kombinaciji s knjigovodstvom </vt:lpstr>
      <vt:lpstr>3. korak </vt:lpstr>
      <vt:lpstr>4. korak – implementacija –izvajanje </vt:lpstr>
      <vt:lpstr>5. korak – nadzor izvajanja in reagiranje</vt:lpstr>
      <vt:lpstr>PowerPointova predstavitev</vt:lpstr>
      <vt:lpstr>PowerPointova predstavitev</vt:lpstr>
      <vt:lpstr>PowerPointova predstavitev</vt:lpstr>
      <vt:lpstr>Preverjanje in ukrepanje </vt:lpstr>
      <vt:lpstr>Ponovno načrtovanje </vt:lpstr>
      <vt:lpstr>URE v stavbah</vt:lpstr>
      <vt:lpstr>PowerPointova predstavitev</vt:lpstr>
      <vt:lpstr>Horizontalne aktivnosti</vt:lpstr>
      <vt:lpstr>Energetsko učinkovit uporabnik</vt:lpstr>
      <vt:lpstr>PowerPointova predstavitev</vt:lpstr>
      <vt:lpstr>Hvala za pozornost!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management system in the Municipality of Maribor</dc:title>
  <dc:creator>Vlasta</dc:creator>
  <cp:lastModifiedBy>Vlasta</cp:lastModifiedBy>
  <cp:revision>80</cp:revision>
  <cp:lastPrinted>2013-05-13T11:56:24Z</cp:lastPrinted>
  <dcterms:created xsi:type="dcterms:W3CDTF">2010-10-31T20:24:01Z</dcterms:created>
  <dcterms:modified xsi:type="dcterms:W3CDTF">2013-05-14T09:36:31Z</dcterms:modified>
</cp:coreProperties>
</file>