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644" r:id="rId2"/>
    <p:sldId id="460" r:id="rId3"/>
    <p:sldId id="444" r:id="rId4"/>
    <p:sldId id="447" r:id="rId5"/>
    <p:sldId id="646" r:id="rId6"/>
    <p:sldId id="647" r:id="rId7"/>
    <p:sldId id="659" r:id="rId8"/>
    <p:sldId id="450" r:id="rId9"/>
    <p:sldId id="648" r:id="rId10"/>
    <p:sldId id="671" r:id="rId11"/>
    <p:sldId id="672" r:id="rId12"/>
    <p:sldId id="658" r:id="rId13"/>
    <p:sldId id="657" r:id="rId14"/>
    <p:sldId id="656" r:id="rId15"/>
    <p:sldId id="649" r:id="rId16"/>
    <p:sldId id="653" r:id="rId17"/>
    <p:sldId id="655" r:id="rId18"/>
    <p:sldId id="661" r:id="rId19"/>
    <p:sldId id="666" r:id="rId20"/>
    <p:sldId id="667" r:id="rId21"/>
    <p:sldId id="668" r:id="rId22"/>
    <p:sldId id="662" r:id="rId23"/>
    <p:sldId id="663" r:id="rId24"/>
    <p:sldId id="664" r:id="rId25"/>
    <p:sldId id="665" r:id="rId26"/>
    <p:sldId id="660" r:id="rId27"/>
    <p:sldId id="670" r:id="rId28"/>
  </p:sldIdLst>
  <p:sldSz cx="10693400" cy="7561263"/>
  <p:notesSz cx="6883400" cy="9906000"/>
  <p:defaultTextStyle>
    <a:defPPr>
      <a:defRPr lang="de-DE"/>
    </a:defPPr>
    <a:lvl1pPr marL="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9966FF"/>
    <a:srgbClr val="FFCC00"/>
    <a:srgbClr val="99FF33"/>
    <a:srgbClr val="0033CC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176" autoAdjust="0"/>
  </p:normalViewPr>
  <p:slideViewPr>
    <p:cSldViewPr snapToGrid="0">
      <p:cViewPr varScale="1">
        <p:scale>
          <a:sx n="69" d="100"/>
          <a:sy n="69" d="100"/>
        </p:scale>
        <p:origin x="-816" y="-102"/>
      </p:cViewPr>
      <p:guideLst>
        <p:guide orient="horz" pos="2973"/>
        <p:guide orient="horz" pos="4005"/>
        <p:guide orient="horz" pos="226"/>
        <p:guide orient="horz" pos="4513"/>
        <p:guide orient="horz" pos="529"/>
        <p:guide orient="horz" pos="852"/>
        <p:guide pos="6134"/>
        <p:guide pos="6308"/>
        <p:guide pos="6204"/>
        <p:guide pos="249"/>
        <p:guide pos="6523"/>
        <p:guide pos="661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064"/>
    </p:cViewPr>
  </p:sorterViewPr>
  <p:notesViewPr>
    <p:cSldViewPr snapToGrid="0" showGuides="1">
      <p:cViewPr varScale="1">
        <p:scale>
          <a:sx n="55" d="100"/>
          <a:sy n="55" d="100"/>
        </p:scale>
        <p:origin x="-2646" y="-96"/>
      </p:cViewPr>
      <p:guideLst>
        <p:guide orient="horz" pos="3120"/>
        <p:guide pos="216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iessmann.net\Daten\Produktmanagement\P0000001\RotA\Mikro-KWK\Marktforschung\Marktvolumia%2010082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100067516440629"/>
          <c:y val="1.8255732456340434E-2"/>
          <c:w val="0.85719700375378394"/>
          <c:h val="0.92460795132199924"/>
        </c:manualLayout>
      </c:layout>
      <c:lineChart>
        <c:grouping val="standard"/>
        <c:ser>
          <c:idx val="0"/>
          <c:order val="0"/>
          <c:tx>
            <c:strRef>
              <c:f>Tabelle1!$A$18</c:f>
              <c:strCache>
                <c:ptCount val="1"/>
                <c:pt idx="0">
                  <c:v>BSRIA</c:v>
                </c:pt>
              </c:strCache>
            </c:strRef>
          </c:tx>
          <c:spPr>
            <a:ln>
              <a:solidFill>
                <a:srgbClr val="7C35B1"/>
              </a:solidFill>
            </a:ln>
          </c:spPr>
          <c:marker>
            <c:symbol val="none"/>
          </c:marker>
          <c:cat>
            <c:numRef>
              <c:f>Tabelle1!$B$17:$J$17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2020</c:v>
                </c:pt>
              </c:numCache>
            </c:numRef>
          </c:cat>
          <c:val>
            <c:numRef>
              <c:f>Tabelle1!$B$18:$J$18</c:f>
              <c:numCache>
                <c:formatCode>#,##0</c:formatCode>
                <c:ptCount val="9"/>
                <c:pt idx="0">
                  <c:v>13600</c:v>
                </c:pt>
                <c:pt idx="1">
                  <c:v>29000</c:v>
                </c:pt>
                <c:pt idx="2">
                  <c:v>63500</c:v>
                </c:pt>
                <c:pt idx="3">
                  <c:v>141000</c:v>
                </c:pt>
              </c:numCache>
            </c:numRef>
          </c:val>
        </c:ser>
        <c:ser>
          <c:idx val="2"/>
          <c:order val="1"/>
          <c:tx>
            <c:strRef>
              <c:f>Tabelle1!$A$19</c:f>
              <c:strCache>
                <c:ptCount val="1"/>
                <c:pt idx="0">
                  <c:v>Kleemann et al.</c:v>
                </c:pt>
              </c:strCache>
            </c:strRef>
          </c:tx>
          <c:spPr>
            <a:ln>
              <a:solidFill>
                <a:srgbClr val="006600"/>
              </a:solidFill>
            </a:ln>
          </c:spPr>
          <c:marker>
            <c:symbol val="none"/>
          </c:marker>
          <c:cat>
            <c:numRef>
              <c:f>Tabelle1!$B$17:$J$17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2020</c:v>
                </c:pt>
              </c:numCache>
            </c:numRef>
          </c:cat>
          <c:val>
            <c:numRef>
              <c:f>Tabelle1!$B$19:$J$19</c:f>
              <c:numCache>
                <c:formatCode>#,##0</c:formatCode>
                <c:ptCount val="9"/>
                <c:pt idx="0">
                  <c:v>8000</c:v>
                </c:pt>
                <c:pt idx="1">
                  <c:v>9000</c:v>
                </c:pt>
                <c:pt idx="2">
                  <c:v>15000</c:v>
                </c:pt>
                <c:pt idx="3">
                  <c:v>20000</c:v>
                </c:pt>
                <c:pt idx="4">
                  <c:v>28000</c:v>
                </c:pt>
                <c:pt idx="5">
                  <c:v>33000</c:v>
                </c:pt>
                <c:pt idx="6">
                  <c:v>40000</c:v>
                </c:pt>
                <c:pt idx="7">
                  <c:v>49000</c:v>
                </c:pt>
                <c:pt idx="8">
                  <c:v>100000</c:v>
                </c:pt>
              </c:numCache>
            </c:numRef>
          </c:val>
        </c:ser>
        <c:ser>
          <c:idx val="3"/>
          <c:order val="2"/>
          <c:tx>
            <c:strRef>
              <c:f>Tabelle1!$A$20</c:f>
              <c:strCache>
                <c:ptCount val="1"/>
                <c:pt idx="0">
                  <c:v>Trend Research
Szenario 1</c:v>
                </c:pt>
              </c:strCache>
            </c:strRef>
          </c:tx>
          <c:spPr>
            <a:ln>
              <a:solidFill>
                <a:srgbClr val="3366CC"/>
              </a:solidFill>
            </a:ln>
          </c:spPr>
          <c:marker>
            <c:symbol val="none"/>
          </c:marker>
          <c:cat>
            <c:numRef>
              <c:f>Tabelle1!$B$17:$J$17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2020</c:v>
                </c:pt>
              </c:numCache>
            </c:numRef>
          </c:cat>
          <c:val>
            <c:numRef>
              <c:f>Tabelle1!$B$20:$J$20</c:f>
              <c:numCache>
                <c:formatCode>General</c:formatCode>
                <c:ptCount val="9"/>
                <c:pt idx="1">
                  <c:v>100</c:v>
                </c:pt>
                <c:pt idx="2">
                  <c:v>200</c:v>
                </c:pt>
                <c:pt idx="3">
                  <c:v>800</c:v>
                </c:pt>
                <c:pt idx="4" formatCode="#,##0">
                  <c:v>1000</c:v>
                </c:pt>
                <c:pt idx="5" formatCode="#,##0">
                  <c:v>2000</c:v>
                </c:pt>
                <c:pt idx="6" formatCode="#,##0">
                  <c:v>3000</c:v>
                </c:pt>
                <c:pt idx="7" formatCode="#,##0">
                  <c:v>4000</c:v>
                </c:pt>
                <c:pt idx="8" formatCode="#,##0">
                  <c:v>10000</c:v>
                </c:pt>
              </c:numCache>
            </c:numRef>
          </c:val>
        </c:ser>
        <c:ser>
          <c:idx val="4"/>
          <c:order val="3"/>
          <c:tx>
            <c:strRef>
              <c:f>Tabelle1!$A$21</c:f>
              <c:strCache>
                <c:ptCount val="1"/>
                <c:pt idx="0">
                  <c:v>Trend Research
Szenario 2</c:v>
                </c:pt>
              </c:strCache>
            </c:strRef>
          </c:tx>
          <c:spPr>
            <a:ln>
              <a:solidFill>
                <a:srgbClr val="3366CC"/>
              </a:solidFill>
              <a:prstDash val="sysDot"/>
            </a:ln>
          </c:spPr>
          <c:marker>
            <c:symbol val="none"/>
          </c:marker>
          <c:cat>
            <c:numRef>
              <c:f>Tabelle1!$B$17:$J$17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2020</c:v>
                </c:pt>
              </c:numCache>
            </c:numRef>
          </c:cat>
          <c:val>
            <c:numRef>
              <c:f>Tabelle1!$B$21:$J$21</c:f>
              <c:numCache>
                <c:formatCode>General</c:formatCode>
                <c:ptCount val="9"/>
                <c:pt idx="1">
                  <c:v>250</c:v>
                </c:pt>
                <c:pt idx="2">
                  <c:v>700</c:v>
                </c:pt>
                <c:pt idx="3" formatCode="#,##0">
                  <c:v>1400</c:v>
                </c:pt>
                <c:pt idx="4" formatCode="#,##0">
                  <c:v>3000</c:v>
                </c:pt>
                <c:pt idx="5" formatCode="#,##0">
                  <c:v>5000</c:v>
                </c:pt>
                <c:pt idx="6" formatCode="#,##0">
                  <c:v>9000</c:v>
                </c:pt>
                <c:pt idx="7" formatCode="#,##0">
                  <c:v>12000</c:v>
                </c:pt>
                <c:pt idx="8" formatCode="#,##0">
                  <c:v>70000</c:v>
                </c:pt>
              </c:numCache>
            </c:numRef>
          </c:val>
        </c:ser>
        <c:ser>
          <c:idx val="5"/>
          <c:order val="4"/>
          <c:tx>
            <c:strRef>
              <c:f>Tabelle1!$A$22</c:f>
              <c:strCache>
                <c:ptCount val="1"/>
                <c:pt idx="0">
                  <c:v>Delta Energy</c:v>
                </c:pt>
              </c:strCache>
            </c:strRef>
          </c:tx>
          <c:spPr>
            <a:ln>
              <a:solidFill>
                <a:srgbClr val="FF6600"/>
              </a:solidFill>
            </a:ln>
          </c:spPr>
          <c:marker>
            <c:symbol val="none"/>
          </c:marker>
          <c:cat>
            <c:numRef>
              <c:f>Tabelle1!$B$17:$J$17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2020</c:v>
                </c:pt>
              </c:numCache>
            </c:numRef>
          </c:cat>
          <c:val>
            <c:numRef>
              <c:f>Tabelle1!$B$22:$J$22</c:f>
              <c:numCache>
                <c:formatCode>General</c:formatCode>
                <c:ptCount val="9"/>
                <c:pt idx="3" formatCode="#,##0">
                  <c:v>2000</c:v>
                </c:pt>
                <c:pt idx="4" formatCode="#,##0">
                  <c:v>5000</c:v>
                </c:pt>
                <c:pt idx="5" formatCode="#,##0">
                  <c:v>15000</c:v>
                </c:pt>
              </c:numCache>
            </c:numRef>
          </c:val>
        </c:ser>
        <c:ser>
          <c:idx val="6"/>
          <c:order val="5"/>
          <c:tx>
            <c:strRef>
              <c:f>Tabelle1!$A$23</c:f>
              <c:strCache>
                <c:ptCount val="1"/>
                <c:pt idx="0">
                  <c:v>Delta Energy</c:v>
                </c:pt>
              </c:strCache>
            </c:strRef>
          </c:tx>
          <c:spPr>
            <a:ln>
              <a:solidFill>
                <a:srgbClr val="FF6600"/>
              </a:solidFill>
              <a:prstDash val="sysDot"/>
            </a:ln>
          </c:spPr>
          <c:marker>
            <c:symbol val="none"/>
          </c:marker>
          <c:cat>
            <c:numRef>
              <c:f>Tabelle1!$B$17:$J$17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2020</c:v>
                </c:pt>
              </c:numCache>
            </c:numRef>
          </c:cat>
          <c:val>
            <c:numRef>
              <c:f>Tabelle1!$B$23:$J$23</c:f>
              <c:numCache>
                <c:formatCode>General</c:formatCode>
                <c:ptCount val="9"/>
                <c:pt idx="3" formatCode="#,##0">
                  <c:v>5000</c:v>
                </c:pt>
                <c:pt idx="4" formatCode="#,##0">
                  <c:v>15000</c:v>
                </c:pt>
                <c:pt idx="5" formatCode="#,##0">
                  <c:v>50000</c:v>
                </c:pt>
              </c:numCache>
            </c:numRef>
          </c:val>
        </c:ser>
        <c:marker val="1"/>
        <c:axId val="64960768"/>
        <c:axId val="64966656"/>
      </c:lineChart>
      <c:catAx>
        <c:axId val="64960768"/>
        <c:scaling>
          <c:orientation val="minMax"/>
        </c:scaling>
        <c:axPos val="b"/>
        <c:numFmt formatCode="General" sourceLinked="1"/>
        <c:majorTickMark val="none"/>
        <c:tickLblPos val="nextTo"/>
        <c:spPr>
          <a:ln>
            <a:solidFill>
              <a:prstClr val="black"/>
            </a:solidFill>
          </a:ln>
        </c:spPr>
        <c:crossAx val="64966656"/>
        <c:crosses val="autoZero"/>
        <c:auto val="1"/>
        <c:lblAlgn val="ctr"/>
        <c:lblOffset val="100"/>
      </c:catAx>
      <c:valAx>
        <c:axId val="64966656"/>
        <c:scaling>
          <c:orientation val="minMax"/>
          <c:max val="15000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l-SI" dirty="0" smtClean="0"/>
                  <a:t>Tržni volumen</a:t>
                </a:r>
                <a:r>
                  <a:rPr lang="de-DE" dirty="0" smtClean="0"/>
                  <a:t>[</a:t>
                </a:r>
                <a:r>
                  <a:rPr lang="sl-SI" dirty="0" smtClean="0"/>
                  <a:t>kos</a:t>
                </a:r>
                <a:r>
                  <a:rPr lang="de-DE" dirty="0" smtClean="0"/>
                  <a:t>.]</a:t>
                </a:r>
                <a:endParaRPr lang="de-DE" dirty="0"/>
              </a:p>
            </c:rich>
          </c:tx>
          <c:layout/>
        </c:title>
        <c:numFmt formatCode="#,##0" sourceLinked="1"/>
        <c:majorTickMark val="none"/>
        <c:tickLblPos val="nextTo"/>
        <c:spPr>
          <a:ln>
            <a:solidFill>
              <a:schemeClr val="tx1"/>
            </a:solidFill>
          </a:ln>
        </c:spPr>
        <c:crossAx val="64960768"/>
        <c:crosses val="autoZero"/>
        <c:crossBetween val="between"/>
      </c:valAx>
      <c:spPr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plotArea>
    <c:legend>
      <c:legendPos val="t"/>
      <c:layout>
        <c:manualLayout>
          <c:xMode val="edge"/>
          <c:yMode val="edge"/>
          <c:x val="0.51236216411028135"/>
          <c:y val="4.8585865399232646E-2"/>
          <c:w val="0.46187595567514544"/>
          <c:h val="0.21653373261539488"/>
        </c:manualLayout>
      </c:layout>
      <c:overlay val="1"/>
      <c:spPr>
        <a:solidFill>
          <a:sysClr val="window" lastClr="FFFFFF"/>
        </a:solidFill>
        <a:ln w="12700">
          <a:solidFill>
            <a:schemeClr val="tx1"/>
          </a:solidFill>
        </a:ln>
      </c:spPr>
    </c:legend>
    <c:plotVisOnly val="1"/>
  </c:chart>
  <c:spPr>
    <a:ln>
      <a:noFill/>
    </a:ln>
  </c:spPr>
  <c:txPr>
    <a:bodyPr/>
    <a:lstStyle/>
    <a:p>
      <a:pPr>
        <a:defRPr sz="1200">
          <a:solidFill>
            <a:schemeClr val="tx1"/>
          </a:solidFill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4FC53-44A7-4712-8DD6-D31EA76DACF1}" type="doc">
      <dgm:prSet loTypeId="urn:microsoft.com/office/officeart/2005/8/layout/hierarchy6" loCatId="hierarchy" qsTypeId="urn:microsoft.com/office/officeart/2005/8/quickstyle/simple3" qsCatId="simple" csTypeId="urn:microsoft.com/office/officeart/2005/8/colors/accent6_1" csCatId="accent6" phldr="1"/>
      <dgm:spPr/>
      <dgm:t>
        <a:bodyPr/>
        <a:lstStyle/>
        <a:p>
          <a:endParaRPr lang="de-DE"/>
        </a:p>
      </dgm:t>
    </dgm:pt>
    <dgm:pt modelId="{4008F9ED-F6D2-48E0-B1E7-33BCAF8CDF87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sl-SI" sz="1100" dirty="0" smtClean="0"/>
            <a:t>SPTE</a:t>
          </a:r>
          <a:r>
            <a:rPr lang="de-DE" sz="1100" dirty="0" smtClean="0"/>
            <a:t>-</a:t>
          </a:r>
          <a:r>
            <a:rPr lang="de-DE" sz="1100" dirty="0" err="1" smtClean="0"/>
            <a:t>Tehnologi</a:t>
          </a:r>
          <a:r>
            <a:rPr lang="sl-SI" sz="1100" dirty="0" smtClean="0"/>
            <a:t>j</a:t>
          </a:r>
          <a:r>
            <a:rPr lang="de-DE" sz="1100" dirty="0" smtClean="0"/>
            <a:t>e</a:t>
          </a:r>
          <a:endParaRPr lang="de-DE" sz="1100" dirty="0"/>
        </a:p>
      </dgm:t>
    </dgm:pt>
    <dgm:pt modelId="{4AA911CC-D26E-41BE-8532-B0F236E2BA30}" type="parTrans" cxnId="{AEA307A6-97AA-47C9-AB13-1DDCF7651820}">
      <dgm:prSet/>
      <dgm:spPr/>
      <dgm:t>
        <a:bodyPr/>
        <a:lstStyle/>
        <a:p>
          <a:endParaRPr lang="de-DE"/>
        </a:p>
      </dgm:t>
    </dgm:pt>
    <dgm:pt modelId="{8F648A59-040B-4EC9-B977-E37A4C99AF92}" type="sibTrans" cxnId="{AEA307A6-97AA-47C9-AB13-1DDCF7651820}">
      <dgm:prSet/>
      <dgm:spPr/>
      <dgm:t>
        <a:bodyPr/>
        <a:lstStyle/>
        <a:p>
          <a:endParaRPr lang="de-DE"/>
        </a:p>
      </dgm:t>
    </dgm:pt>
    <dgm:pt modelId="{E2206F0A-9B9F-43F8-B467-A726E764FAD6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sl-SI" sz="1100" dirty="0" smtClean="0"/>
            <a:t>Notranje zgorevanje</a:t>
          </a:r>
          <a:endParaRPr lang="de-DE" sz="1100" dirty="0"/>
        </a:p>
      </dgm:t>
    </dgm:pt>
    <dgm:pt modelId="{443D8872-A833-4AF1-B1C0-23431BED7F76}" type="parTrans" cxnId="{0729D410-7B3E-455F-A8C4-8C1668BF13E0}">
      <dgm:prSet/>
      <dgm:spPr/>
      <dgm:t>
        <a:bodyPr/>
        <a:lstStyle/>
        <a:p>
          <a:endParaRPr lang="de-DE"/>
        </a:p>
      </dgm:t>
    </dgm:pt>
    <dgm:pt modelId="{92413FEB-36DC-4EAA-8EF7-77F8E206E494}" type="sibTrans" cxnId="{0729D410-7B3E-455F-A8C4-8C1668BF13E0}">
      <dgm:prSet/>
      <dgm:spPr/>
      <dgm:t>
        <a:bodyPr/>
        <a:lstStyle/>
        <a:p>
          <a:endParaRPr lang="de-DE"/>
        </a:p>
      </dgm:t>
    </dgm:pt>
    <dgm:pt modelId="{089AF0C0-9C55-4F08-8866-9EC111231328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sl-SI" sz="1100" dirty="0" err="1" smtClean="0"/>
            <a:t>Zonanje</a:t>
          </a:r>
          <a:r>
            <a:rPr lang="sl-SI" sz="1100" dirty="0" smtClean="0"/>
            <a:t> zgorevanje</a:t>
          </a:r>
          <a:endParaRPr lang="de-DE" sz="1100" dirty="0"/>
        </a:p>
      </dgm:t>
    </dgm:pt>
    <dgm:pt modelId="{4E659F5C-27C6-444F-B227-2FF23557776F}" type="parTrans" cxnId="{65944CD2-0AB5-4AD9-99D6-E90A60BB2896}">
      <dgm:prSet/>
      <dgm:spPr/>
      <dgm:t>
        <a:bodyPr/>
        <a:lstStyle/>
        <a:p>
          <a:endParaRPr lang="de-DE"/>
        </a:p>
      </dgm:t>
    </dgm:pt>
    <dgm:pt modelId="{706CDE0D-72E9-45B3-B909-5A4CBC65A528}" type="sibTrans" cxnId="{65944CD2-0AB5-4AD9-99D6-E90A60BB2896}">
      <dgm:prSet/>
      <dgm:spPr/>
      <dgm:t>
        <a:bodyPr/>
        <a:lstStyle/>
        <a:p>
          <a:endParaRPr lang="de-DE"/>
        </a:p>
      </dgm:t>
    </dgm:pt>
    <dgm:pt modelId="{8684AB8F-2AA5-4D09-910E-28818892FD28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sl-SI" sz="1100" dirty="0" smtClean="0"/>
            <a:t>Parna turbina</a:t>
          </a:r>
          <a:endParaRPr lang="de-DE" sz="1100" dirty="0"/>
        </a:p>
      </dgm:t>
    </dgm:pt>
    <dgm:pt modelId="{503A1941-A54E-4B4A-9B6B-A7C32A93A9E2}" type="parTrans" cxnId="{C28F0040-2A2E-41D5-AA29-53E7495CC8CA}">
      <dgm:prSet/>
      <dgm:spPr/>
      <dgm:t>
        <a:bodyPr/>
        <a:lstStyle/>
        <a:p>
          <a:endParaRPr lang="de-DE"/>
        </a:p>
      </dgm:t>
    </dgm:pt>
    <dgm:pt modelId="{BE09CEC7-0789-4CAA-AB6A-356C01826516}" type="sibTrans" cxnId="{C28F0040-2A2E-41D5-AA29-53E7495CC8CA}">
      <dgm:prSet/>
      <dgm:spPr/>
      <dgm:t>
        <a:bodyPr/>
        <a:lstStyle/>
        <a:p>
          <a:endParaRPr lang="de-DE"/>
        </a:p>
      </dgm:t>
    </dgm:pt>
    <dgm:pt modelId="{5F35494A-E36E-434D-9948-8EAEBD96036D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sl-SI" sz="1100" dirty="0" smtClean="0"/>
            <a:t>Plinska turbina</a:t>
          </a:r>
          <a:endParaRPr lang="de-DE" sz="1100" dirty="0"/>
        </a:p>
      </dgm:t>
    </dgm:pt>
    <dgm:pt modelId="{BFA69795-B701-42ED-B8E1-67706F17CFFE}" type="parTrans" cxnId="{8A3EBD29-FB49-4959-9AAE-8577A9855450}">
      <dgm:prSet/>
      <dgm:spPr/>
      <dgm:t>
        <a:bodyPr/>
        <a:lstStyle/>
        <a:p>
          <a:endParaRPr lang="de-DE"/>
        </a:p>
      </dgm:t>
    </dgm:pt>
    <dgm:pt modelId="{4F6FF404-B153-47B4-AE10-4EDA74D9019C}" type="sibTrans" cxnId="{8A3EBD29-FB49-4959-9AAE-8577A9855450}">
      <dgm:prSet/>
      <dgm:spPr/>
      <dgm:t>
        <a:bodyPr/>
        <a:lstStyle/>
        <a:p>
          <a:endParaRPr lang="de-DE"/>
        </a:p>
      </dgm:t>
    </dgm:pt>
    <dgm:pt modelId="{5289E1D9-5CDB-4DC1-9525-7425D86EC2DA}">
      <dgm:prSet phldrT="[Text]"/>
      <dgm:spPr>
        <a:solidFill>
          <a:schemeClr val="accent4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de-DE" dirty="0" err="1" smtClean="0"/>
            <a:t>Te</a:t>
          </a:r>
          <a:r>
            <a:rPr lang="sl-SI" dirty="0" err="1" smtClean="0"/>
            <a:t>hnologija</a:t>
          </a:r>
          <a:endParaRPr lang="de-DE" dirty="0"/>
        </a:p>
      </dgm:t>
    </dgm:pt>
    <dgm:pt modelId="{23E41780-96F6-40FB-8331-636847075757}" type="parTrans" cxnId="{7CD1F12B-D90F-4BB6-8D26-61A75786DFD6}">
      <dgm:prSet/>
      <dgm:spPr/>
      <dgm:t>
        <a:bodyPr/>
        <a:lstStyle/>
        <a:p>
          <a:endParaRPr lang="de-DE"/>
        </a:p>
      </dgm:t>
    </dgm:pt>
    <dgm:pt modelId="{26F46453-7128-40B2-8666-4939237CBDDC}" type="sibTrans" cxnId="{7CD1F12B-D90F-4BB6-8D26-61A75786DFD6}">
      <dgm:prSet/>
      <dgm:spPr/>
      <dgm:t>
        <a:bodyPr/>
        <a:lstStyle/>
        <a:p>
          <a:endParaRPr lang="de-DE"/>
        </a:p>
      </dgm:t>
    </dgm:pt>
    <dgm:pt modelId="{376224B4-660E-40CF-88F8-C2C58C29F66B}">
      <dgm:prSet phldrT="[Text]" custT="1"/>
      <dgm:spPr/>
      <dgm:t>
        <a:bodyPr/>
        <a:lstStyle/>
        <a:p>
          <a:pPr rtl="0"/>
          <a:r>
            <a:rPr lang="de-DE" sz="1100" dirty="0" smtClean="0"/>
            <a:t>Diesel</a:t>
          </a:r>
          <a:r>
            <a:rPr lang="sl-SI" sz="1100" dirty="0" smtClean="0"/>
            <a:t> </a:t>
          </a:r>
          <a:r>
            <a:rPr lang="de-DE" sz="1100" dirty="0" err="1" smtClean="0"/>
            <a:t>motor</a:t>
          </a:r>
          <a:endParaRPr lang="de-DE" sz="1100" dirty="0"/>
        </a:p>
      </dgm:t>
    </dgm:pt>
    <dgm:pt modelId="{2269AA4E-5B3A-492A-9270-963C4FCE0D0C}" type="parTrans" cxnId="{77A3BB51-5870-4890-87FB-27E1151D9498}">
      <dgm:prSet/>
      <dgm:spPr/>
      <dgm:t>
        <a:bodyPr/>
        <a:lstStyle/>
        <a:p>
          <a:endParaRPr lang="de-DE"/>
        </a:p>
      </dgm:t>
    </dgm:pt>
    <dgm:pt modelId="{7AAE9F0F-6E31-43CB-A642-95C0FC031ABB}" type="sibTrans" cxnId="{77A3BB51-5870-4890-87FB-27E1151D9498}">
      <dgm:prSet/>
      <dgm:spPr/>
      <dgm:t>
        <a:bodyPr/>
        <a:lstStyle/>
        <a:p>
          <a:endParaRPr lang="de-DE"/>
        </a:p>
      </dgm:t>
    </dgm:pt>
    <dgm:pt modelId="{937132F8-3EF6-48BB-99D4-974F9341D72E}">
      <dgm:prSet phldrT="[Text]" custT="1"/>
      <dgm:spPr>
        <a:solidFill>
          <a:srgbClr val="92D05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de-DE" sz="1100" dirty="0" err="1" smtClean="0"/>
            <a:t>Stirling</a:t>
          </a:r>
          <a:r>
            <a:rPr lang="sl-SI" sz="1100" dirty="0" smtClean="0"/>
            <a:t> </a:t>
          </a:r>
          <a:r>
            <a:rPr lang="de-DE" sz="1100" dirty="0" err="1" smtClean="0"/>
            <a:t>motor</a:t>
          </a:r>
          <a:endParaRPr lang="de-DE" sz="1100" dirty="0"/>
        </a:p>
      </dgm:t>
    </dgm:pt>
    <dgm:pt modelId="{D8359719-F71D-4033-A22B-2A5879B4AE98}" type="parTrans" cxnId="{CFD734CC-F25D-41F7-8678-3603F00750DA}">
      <dgm:prSet/>
      <dgm:spPr/>
      <dgm:t>
        <a:bodyPr/>
        <a:lstStyle/>
        <a:p>
          <a:endParaRPr lang="de-DE"/>
        </a:p>
      </dgm:t>
    </dgm:pt>
    <dgm:pt modelId="{84E74D37-3D61-4913-B66C-F0852925684C}" type="sibTrans" cxnId="{CFD734CC-F25D-41F7-8678-3603F00750DA}">
      <dgm:prSet/>
      <dgm:spPr/>
      <dgm:t>
        <a:bodyPr/>
        <a:lstStyle/>
        <a:p>
          <a:endParaRPr lang="de-DE"/>
        </a:p>
      </dgm:t>
    </dgm:pt>
    <dgm:pt modelId="{18011FA3-BE24-467D-89A8-8F99B105FCA4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sl-SI" sz="1100" dirty="0" smtClean="0"/>
            <a:t>Kemijska pretvorba</a:t>
          </a:r>
          <a:endParaRPr lang="de-DE" sz="1100" dirty="0"/>
        </a:p>
      </dgm:t>
    </dgm:pt>
    <dgm:pt modelId="{02A479C8-F7DC-460D-B652-97898521E2E3}" type="parTrans" cxnId="{ABADE6B4-9965-470C-8FF4-D99773BEF070}">
      <dgm:prSet/>
      <dgm:spPr/>
      <dgm:t>
        <a:bodyPr/>
        <a:lstStyle/>
        <a:p>
          <a:endParaRPr lang="de-DE"/>
        </a:p>
      </dgm:t>
    </dgm:pt>
    <dgm:pt modelId="{9100A71C-B961-40CF-9F33-252EB0E665A3}" type="sibTrans" cxnId="{ABADE6B4-9965-470C-8FF4-D99773BEF070}">
      <dgm:prSet/>
      <dgm:spPr/>
      <dgm:t>
        <a:bodyPr/>
        <a:lstStyle/>
        <a:p>
          <a:endParaRPr lang="de-DE"/>
        </a:p>
      </dgm:t>
    </dgm:pt>
    <dgm:pt modelId="{F8B4624A-7327-4132-93C4-E4326018FA0A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de-DE" sz="1100" dirty="0" smtClean="0"/>
            <a:t>PEMFC</a:t>
          </a:r>
          <a:endParaRPr lang="de-DE" sz="1100" dirty="0"/>
        </a:p>
      </dgm:t>
    </dgm:pt>
    <dgm:pt modelId="{E947C17F-44B9-49E0-83D5-25CD476C838C}" type="parTrans" cxnId="{06D978B4-9CE1-42D2-9A07-E07F0D6F4B61}">
      <dgm:prSet/>
      <dgm:spPr/>
      <dgm:t>
        <a:bodyPr/>
        <a:lstStyle/>
        <a:p>
          <a:endParaRPr lang="de-DE"/>
        </a:p>
      </dgm:t>
    </dgm:pt>
    <dgm:pt modelId="{F38A3CD3-9E35-4DB6-87E3-8A4EF1F7E7B2}" type="sibTrans" cxnId="{06D978B4-9CE1-42D2-9A07-E07F0D6F4B61}">
      <dgm:prSet/>
      <dgm:spPr/>
      <dgm:t>
        <a:bodyPr/>
        <a:lstStyle/>
        <a:p>
          <a:endParaRPr lang="de-DE"/>
        </a:p>
      </dgm:t>
    </dgm:pt>
    <dgm:pt modelId="{4F517804-6D89-46E5-924E-57FA7D20BA91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de-DE" sz="1100" dirty="0" smtClean="0"/>
            <a:t>SOFC</a:t>
          </a:r>
          <a:endParaRPr lang="de-DE" sz="1100" dirty="0"/>
        </a:p>
      </dgm:t>
    </dgm:pt>
    <dgm:pt modelId="{95BBAEEE-AC00-46BC-BFFA-095827CF064C}" type="parTrans" cxnId="{4DDDD66E-8AEE-4B20-8CF3-E2FA7CC1B171}">
      <dgm:prSet/>
      <dgm:spPr/>
      <dgm:t>
        <a:bodyPr/>
        <a:lstStyle/>
        <a:p>
          <a:endParaRPr lang="de-DE"/>
        </a:p>
      </dgm:t>
    </dgm:pt>
    <dgm:pt modelId="{DF2B6CEF-DDDA-480D-B53E-42CC85412074}" type="sibTrans" cxnId="{4DDDD66E-8AEE-4B20-8CF3-E2FA7CC1B171}">
      <dgm:prSet/>
      <dgm:spPr/>
      <dgm:t>
        <a:bodyPr/>
        <a:lstStyle/>
        <a:p>
          <a:endParaRPr lang="de-DE"/>
        </a:p>
      </dgm:t>
    </dgm:pt>
    <dgm:pt modelId="{8219D50B-2DE1-4912-8482-AD3BA1F71C8C}">
      <dgm:prSet phldrT="[Text]" custT="1"/>
      <dgm:spPr/>
      <dgm:t>
        <a:bodyPr/>
        <a:lstStyle/>
        <a:p>
          <a:pPr rtl="0"/>
          <a:r>
            <a:rPr lang="sl-SI" sz="1100" dirty="0" smtClean="0"/>
            <a:t>Plinski motor</a:t>
          </a:r>
          <a:endParaRPr lang="de-DE" sz="1100" dirty="0"/>
        </a:p>
      </dgm:t>
    </dgm:pt>
    <dgm:pt modelId="{71B1025D-27B9-4D59-85E6-33E0D4B54F95}" type="sibTrans" cxnId="{54D5B6FE-8614-4EAD-9E3E-53B78FB5C03F}">
      <dgm:prSet/>
      <dgm:spPr/>
      <dgm:t>
        <a:bodyPr/>
        <a:lstStyle/>
        <a:p>
          <a:endParaRPr lang="de-DE"/>
        </a:p>
      </dgm:t>
    </dgm:pt>
    <dgm:pt modelId="{9B7CECBB-9195-4165-A37F-1084FF5E1BB1}" type="parTrans" cxnId="{54D5B6FE-8614-4EAD-9E3E-53B78FB5C03F}">
      <dgm:prSet/>
      <dgm:spPr/>
      <dgm:t>
        <a:bodyPr/>
        <a:lstStyle/>
        <a:p>
          <a:endParaRPr lang="de-DE"/>
        </a:p>
      </dgm:t>
    </dgm:pt>
    <dgm:pt modelId="{6E548C39-9300-4EED-B074-192B85008B29}">
      <dgm:prSet phldrT="[Text]"/>
      <dgm:spPr>
        <a:solidFill>
          <a:schemeClr val="accent4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sl-SI" dirty="0" smtClean="0"/>
            <a:t>Princip delovanja</a:t>
          </a:r>
          <a:endParaRPr lang="de-DE" dirty="0"/>
        </a:p>
      </dgm:t>
    </dgm:pt>
    <dgm:pt modelId="{15319967-8FE1-4765-AC34-34CD2ACF6F2B}" type="parTrans" cxnId="{F158AF38-8623-4AE9-9027-77A54577F3F7}">
      <dgm:prSet/>
      <dgm:spPr/>
      <dgm:t>
        <a:bodyPr/>
        <a:lstStyle/>
        <a:p>
          <a:endParaRPr lang="de-DE"/>
        </a:p>
      </dgm:t>
    </dgm:pt>
    <dgm:pt modelId="{6B5B9FB6-280D-4544-A7F9-407CEF24E68C}" type="sibTrans" cxnId="{F158AF38-8623-4AE9-9027-77A54577F3F7}">
      <dgm:prSet/>
      <dgm:spPr/>
      <dgm:t>
        <a:bodyPr/>
        <a:lstStyle/>
        <a:p>
          <a:endParaRPr lang="de-DE"/>
        </a:p>
      </dgm:t>
    </dgm:pt>
    <dgm:pt modelId="{2835CBBD-DEC5-425F-9AA4-F2B1378AAD8A}">
      <dgm:prSet phldrT="[Text]"/>
      <dgm:spPr>
        <a:solidFill>
          <a:schemeClr val="accent4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de-DE" dirty="0"/>
        </a:p>
      </dgm:t>
    </dgm:pt>
    <dgm:pt modelId="{39822DEE-FE8D-46A7-8A4B-FA1F952F95DE}" type="parTrans" cxnId="{592B8089-82F0-4F16-B25D-9B71CDA47D72}">
      <dgm:prSet/>
      <dgm:spPr/>
      <dgm:t>
        <a:bodyPr/>
        <a:lstStyle/>
        <a:p>
          <a:endParaRPr lang="de-DE"/>
        </a:p>
      </dgm:t>
    </dgm:pt>
    <dgm:pt modelId="{C2F2AEA8-2034-46F7-9D5A-2C272BF595A3}" type="sibTrans" cxnId="{592B8089-82F0-4F16-B25D-9B71CDA47D72}">
      <dgm:prSet/>
      <dgm:spPr/>
      <dgm:t>
        <a:bodyPr/>
        <a:lstStyle/>
        <a:p>
          <a:endParaRPr lang="de-DE"/>
        </a:p>
      </dgm:t>
    </dgm:pt>
    <dgm:pt modelId="{068AD0E5-F563-45D0-8781-045E84B46CB4}" type="pres">
      <dgm:prSet presAssocID="{B154FC53-44A7-4712-8DD6-D31EA76DACF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2D91BB8-4939-4770-AAD0-125C66C533A5}" type="pres">
      <dgm:prSet presAssocID="{B154FC53-44A7-4712-8DD6-D31EA76DACF1}" presName="hierFlow" presStyleCnt="0"/>
      <dgm:spPr/>
    </dgm:pt>
    <dgm:pt modelId="{CFD90D35-F23A-48D5-B2D7-80B5FA2CDFC5}" type="pres">
      <dgm:prSet presAssocID="{B154FC53-44A7-4712-8DD6-D31EA76DACF1}" presName="firstBuf" presStyleCnt="0"/>
      <dgm:spPr/>
    </dgm:pt>
    <dgm:pt modelId="{769532C7-A118-468C-9EFC-B3874ACC786B}" type="pres">
      <dgm:prSet presAssocID="{B154FC53-44A7-4712-8DD6-D31EA76DACF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9F635C1-B210-4C01-8967-367D15C86CC3}" type="pres">
      <dgm:prSet presAssocID="{4008F9ED-F6D2-48E0-B1E7-33BCAF8CDF87}" presName="Name14" presStyleCnt="0"/>
      <dgm:spPr/>
    </dgm:pt>
    <dgm:pt modelId="{4D140527-8CF9-42A9-AA64-974640E2B3F3}" type="pres">
      <dgm:prSet presAssocID="{4008F9ED-F6D2-48E0-B1E7-33BCAF8CDF87}" presName="level1Shape" presStyleLbl="node0" presStyleIdx="0" presStyleCnt="1" custScaleX="16622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EA34378-6511-4A08-862E-12AF2EE2F5C8}" type="pres">
      <dgm:prSet presAssocID="{4008F9ED-F6D2-48E0-B1E7-33BCAF8CDF87}" presName="hierChild2" presStyleCnt="0"/>
      <dgm:spPr/>
    </dgm:pt>
    <dgm:pt modelId="{D664A1B7-6D5E-47E1-880C-216BB22C38D3}" type="pres">
      <dgm:prSet presAssocID="{443D8872-A833-4AF1-B1C0-23431BED7F76}" presName="Name19" presStyleLbl="parChTrans1D2" presStyleIdx="0" presStyleCnt="3"/>
      <dgm:spPr/>
      <dgm:t>
        <a:bodyPr/>
        <a:lstStyle/>
        <a:p>
          <a:endParaRPr lang="de-DE"/>
        </a:p>
      </dgm:t>
    </dgm:pt>
    <dgm:pt modelId="{292327DA-71DA-433A-8032-F515D49D62E9}" type="pres">
      <dgm:prSet presAssocID="{E2206F0A-9B9F-43F8-B467-A726E764FAD6}" presName="Name21" presStyleCnt="0"/>
      <dgm:spPr/>
    </dgm:pt>
    <dgm:pt modelId="{A9E89DB0-2735-4118-9682-DEC1D43D5C06}" type="pres">
      <dgm:prSet presAssocID="{E2206F0A-9B9F-43F8-B467-A726E764FAD6}" presName="level2Shape" presStyleLbl="node2" presStyleIdx="0" presStyleCnt="3" custScaleX="135540"/>
      <dgm:spPr/>
      <dgm:t>
        <a:bodyPr/>
        <a:lstStyle/>
        <a:p>
          <a:endParaRPr lang="de-DE"/>
        </a:p>
      </dgm:t>
    </dgm:pt>
    <dgm:pt modelId="{2065C0DD-3E37-4760-9CC1-9C5030C20CF0}" type="pres">
      <dgm:prSet presAssocID="{E2206F0A-9B9F-43F8-B467-A726E764FAD6}" presName="hierChild3" presStyleCnt="0"/>
      <dgm:spPr/>
    </dgm:pt>
    <dgm:pt modelId="{4FF73C00-AAEB-44A0-9BE4-193ACB37BD93}" type="pres">
      <dgm:prSet presAssocID="{9B7CECBB-9195-4165-A37F-1084FF5E1BB1}" presName="Name19" presStyleLbl="parChTrans1D3" presStyleIdx="0" presStyleCnt="7"/>
      <dgm:spPr/>
      <dgm:t>
        <a:bodyPr/>
        <a:lstStyle/>
        <a:p>
          <a:endParaRPr lang="de-DE"/>
        </a:p>
      </dgm:t>
    </dgm:pt>
    <dgm:pt modelId="{798AA50C-9E30-499A-B6E0-FF63D1F203FA}" type="pres">
      <dgm:prSet presAssocID="{8219D50B-2DE1-4912-8482-AD3BA1F71C8C}" presName="Name21" presStyleCnt="0"/>
      <dgm:spPr/>
    </dgm:pt>
    <dgm:pt modelId="{2B8EF193-C298-41A9-8456-2424D76D235A}" type="pres">
      <dgm:prSet presAssocID="{8219D50B-2DE1-4912-8482-AD3BA1F71C8C}" presName="level2Shape" presStyleLbl="node3" presStyleIdx="0" presStyleCnt="7"/>
      <dgm:spPr/>
      <dgm:t>
        <a:bodyPr/>
        <a:lstStyle/>
        <a:p>
          <a:endParaRPr lang="de-DE"/>
        </a:p>
      </dgm:t>
    </dgm:pt>
    <dgm:pt modelId="{A5856CF6-68DB-420E-BBCD-AF876C80B576}" type="pres">
      <dgm:prSet presAssocID="{8219D50B-2DE1-4912-8482-AD3BA1F71C8C}" presName="hierChild3" presStyleCnt="0"/>
      <dgm:spPr/>
    </dgm:pt>
    <dgm:pt modelId="{C47CA360-1529-4337-B352-6AC2896A96D5}" type="pres">
      <dgm:prSet presAssocID="{2269AA4E-5B3A-492A-9270-963C4FCE0D0C}" presName="Name19" presStyleLbl="parChTrans1D3" presStyleIdx="1" presStyleCnt="7"/>
      <dgm:spPr/>
      <dgm:t>
        <a:bodyPr/>
        <a:lstStyle/>
        <a:p>
          <a:endParaRPr lang="de-DE"/>
        </a:p>
      </dgm:t>
    </dgm:pt>
    <dgm:pt modelId="{7C575C1B-5FD8-410D-A5FA-28F0C45BF9B9}" type="pres">
      <dgm:prSet presAssocID="{376224B4-660E-40CF-88F8-C2C58C29F66B}" presName="Name21" presStyleCnt="0"/>
      <dgm:spPr/>
    </dgm:pt>
    <dgm:pt modelId="{8590CE9C-FE93-4126-B26C-A7FE439EBCF9}" type="pres">
      <dgm:prSet presAssocID="{376224B4-660E-40CF-88F8-C2C58C29F66B}" presName="level2Shape" presStyleLbl="node3" presStyleIdx="1" presStyleCnt="7"/>
      <dgm:spPr/>
      <dgm:t>
        <a:bodyPr/>
        <a:lstStyle/>
        <a:p>
          <a:endParaRPr lang="de-DE"/>
        </a:p>
      </dgm:t>
    </dgm:pt>
    <dgm:pt modelId="{53DAA8B2-7301-409E-A2A6-FD9EF396D588}" type="pres">
      <dgm:prSet presAssocID="{376224B4-660E-40CF-88F8-C2C58C29F66B}" presName="hierChild3" presStyleCnt="0"/>
      <dgm:spPr/>
    </dgm:pt>
    <dgm:pt modelId="{FA86985D-8498-48C4-A03C-C634ED90BE8A}" type="pres">
      <dgm:prSet presAssocID="{4E659F5C-27C6-444F-B227-2FF23557776F}" presName="Name19" presStyleLbl="parChTrans1D2" presStyleIdx="1" presStyleCnt="3"/>
      <dgm:spPr/>
      <dgm:t>
        <a:bodyPr/>
        <a:lstStyle/>
        <a:p>
          <a:endParaRPr lang="de-DE"/>
        </a:p>
      </dgm:t>
    </dgm:pt>
    <dgm:pt modelId="{F4A583AC-D289-4D0C-9D61-24EE3D756F12}" type="pres">
      <dgm:prSet presAssocID="{089AF0C0-9C55-4F08-8866-9EC111231328}" presName="Name21" presStyleCnt="0"/>
      <dgm:spPr/>
    </dgm:pt>
    <dgm:pt modelId="{7A0F16FB-24DE-419E-B42F-EF34609C1353}" type="pres">
      <dgm:prSet presAssocID="{089AF0C0-9C55-4F08-8866-9EC111231328}" presName="level2Shape" presStyleLbl="node2" presStyleIdx="1" presStyleCnt="3" custScaleX="141957"/>
      <dgm:spPr/>
      <dgm:t>
        <a:bodyPr/>
        <a:lstStyle/>
        <a:p>
          <a:endParaRPr lang="de-DE"/>
        </a:p>
      </dgm:t>
    </dgm:pt>
    <dgm:pt modelId="{5952FA1C-A5BD-4AF7-A918-56DCF8591BB7}" type="pres">
      <dgm:prSet presAssocID="{089AF0C0-9C55-4F08-8866-9EC111231328}" presName="hierChild3" presStyleCnt="0"/>
      <dgm:spPr/>
    </dgm:pt>
    <dgm:pt modelId="{841974B0-38B1-413B-8211-D7689CA69395}" type="pres">
      <dgm:prSet presAssocID="{503A1941-A54E-4B4A-9B6B-A7C32A93A9E2}" presName="Name19" presStyleLbl="parChTrans1D3" presStyleIdx="2" presStyleCnt="7"/>
      <dgm:spPr/>
      <dgm:t>
        <a:bodyPr/>
        <a:lstStyle/>
        <a:p>
          <a:endParaRPr lang="de-DE"/>
        </a:p>
      </dgm:t>
    </dgm:pt>
    <dgm:pt modelId="{926C1C43-6505-44AF-8203-EDB7D285EC9B}" type="pres">
      <dgm:prSet presAssocID="{8684AB8F-2AA5-4D09-910E-28818892FD28}" presName="Name21" presStyleCnt="0"/>
      <dgm:spPr/>
    </dgm:pt>
    <dgm:pt modelId="{4DB8EA65-9CC1-43CD-8491-7C4F9C62344E}" type="pres">
      <dgm:prSet presAssocID="{8684AB8F-2AA5-4D09-910E-28818892FD28}" presName="level2Shape" presStyleLbl="node3" presStyleIdx="2" presStyleCnt="7" custScaleX="116850"/>
      <dgm:spPr/>
      <dgm:t>
        <a:bodyPr/>
        <a:lstStyle/>
        <a:p>
          <a:endParaRPr lang="de-DE"/>
        </a:p>
      </dgm:t>
    </dgm:pt>
    <dgm:pt modelId="{35C48340-A7EB-45CF-82C3-D572511A18D4}" type="pres">
      <dgm:prSet presAssocID="{8684AB8F-2AA5-4D09-910E-28818892FD28}" presName="hierChild3" presStyleCnt="0"/>
      <dgm:spPr/>
    </dgm:pt>
    <dgm:pt modelId="{CE13ED66-CAFE-4460-9EED-126F22922EBB}" type="pres">
      <dgm:prSet presAssocID="{BFA69795-B701-42ED-B8E1-67706F17CFFE}" presName="Name19" presStyleLbl="parChTrans1D3" presStyleIdx="3" presStyleCnt="7"/>
      <dgm:spPr/>
      <dgm:t>
        <a:bodyPr/>
        <a:lstStyle/>
        <a:p>
          <a:endParaRPr lang="de-DE"/>
        </a:p>
      </dgm:t>
    </dgm:pt>
    <dgm:pt modelId="{8F9144AF-7EB0-4293-8842-13514EE994D2}" type="pres">
      <dgm:prSet presAssocID="{5F35494A-E36E-434D-9948-8EAEBD96036D}" presName="Name21" presStyleCnt="0"/>
      <dgm:spPr/>
    </dgm:pt>
    <dgm:pt modelId="{C431FFBC-8C75-4EAA-83E8-802052B1BBC0}" type="pres">
      <dgm:prSet presAssocID="{5F35494A-E36E-434D-9948-8EAEBD96036D}" presName="level2Shape" presStyleLbl="node3" presStyleIdx="3" presStyleCnt="7" custScaleX="117690"/>
      <dgm:spPr/>
      <dgm:t>
        <a:bodyPr/>
        <a:lstStyle/>
        <a:p>
          <a:endParaRPr lang="de-DE"/>
        </a:p>
      </dgm:t>
    </dgm:pt>
    <dgm:pt modelId="{FEEC874E-4FF3-446F-B5A4-312D408807FA}" type="pres">
      <dgm:prSet presAssocID="{5F35494A-E36E-434D-9948-8EAEBD96036D}" presName="hierChild3" presStyleCnt="0"/>
      <dgm:spPr/>
    </dgm:pt>
    <dgm:pt modelId="{8C637BBA-7AE6-4991-AD41-D13E9E11DB77}" type="pres">
      <dgm:prSet presAssocID="{D8359719-F71D-4033-A22B-2A5879B4AE98}" presName="Name19" presStyleLbl="parChTrans1D3" presStyleIdx="4" presStyleCnt="7"/>
      <dgm:spPr/>
      <dgm:t>
        <a:bodyPr/>
        <a:lstStyle/>
        <a:p>
          <a:endParaRPr lang="de-DE"/>
        </a:p>
      </dgm:t>
    </dgm:pt>
    <dgm:pt modelId="{DD48A784-9592-423A-BFDE-0733B996C475}" type="pres">
      <dgm:prSet presAssocID="{937132F8-3EF6-48BB-99D4-974F9341D72E}" presName="Name21" presStyleCnt="0"/>
      <dgm:spPr/>
    </dgm:pt>
    <dgm:pt modelId="{C40E4A8A-1F4A-44D4-851B-DE40FDADDA65}" type="pres">
      <dgm:prSet presAssocID="{937132F8-3EF6-48BB-99D4-974F9341D72E}" presName="level2Shape" presStyleLbl="node3" presStyleIdx="4" presStyleCnt="7"/>
      <dgm:spPr/>
      <dgm:t>
        <a:bodyPr/>
        <a:lstStyle/>
        <a:p>
          <a:endParaRPr lang="de-DE"/>
        </a:p>
      </dgm:t>
    </dgm:pt>
    <dgm:pt modelId="{B50CD452-894E-4AC1-8F82-E08B32A11A8F}" type="pres">
      <dgm:prSet presAssocID="{937132F8-3EF6-48BB-99D4-974F9341D72E}" presName="hierChild3" presStyleCnt="0"/>
      <dgm:spPr/>
    </dgm:pt>
    <dgm:pt modelId="{78D1E7C5-0AA1-460A-814D-A8A78CB4CA85}" type="pres">
      <dgm:prSet presAssocID="{02A479C8-F7DC-460D-B652-97898521E2E3}" presName="Name19" presStyleLbl="parChTrans1D2" presStyleIdx="2" presStyleCnt="3"/>
      <dgm:spPr/>
      <dgm:t>
        <a:bodyPr/>
        <a:lstStyle/>
        <a:p>
          <a:endParaRPr lang="de-DE"/>
        </a:p>
      </dgm:t>
    </dgm:pt>
    <dgm:pt modelId="{D2485FE7-3D49-4E9C-8CDB-56D778EB8FE2}" type="pres">
      <dgm:prSet presAssocID="{18011FA3-BE24-467D-89A8-8F99B105FCA4}" presName="Name21" presStyleCnt="0"/>
      <dgm:spPr/>
    </dgm:pt>
    <dgm:pt modelId="{4C13FBEE-7046-47C5-B368-B6DD342E5448}" type="pres">
      <dgm:prSet presAssocID="{18011FA3-BE24-467D-89A8-8F99B105FCA4}" presName="level2Shape" presStyleLbl="node2" presStyleIdx="2" presStyleCnt="3" custScaleX="129695"/>
      <dgm:spPr/>
      <dgm:t>
        <a:bodyPr/>
        <a:lstStyle/>
        <a:p>
          <a:endParaRPr lang="de-DE"/>
        </a:p>
      </dgm:t>
    </dgm:pt>
    <dgm:pt modelId="{31AB5BDE-082B-4A17-80BD-C44D0004F125}" type="pres">
      <dgm:prSet presAssocID="{18011FA3-BE24-467D-89A8-8F99B105FCA4}" presName="hierChild3" presStyleCnt="0"/>
      <dgm:spPr/>
    </dgm:pt>
    <dgm:pt modelId="{8A9726EE-D3C3-4421-BCE2-BE434D924B02}" type="pres">
      <dgm:prSet presAssocID="{E947C17F-44B9-49E0-83D5-25CD476C838C}" presName="Name19" presStyleLbl="parChTrans1D3" presStyleIdx="5" presStyleCnt="7"/>
      <dgm:spPr/>
      <dgm:t>
        <a:bodyPr/>
        <a:lstStyle/>
        <a:p>
          <a:endParaRPr lang="de-DE"/>
        </a:p>
      </dgm:t>
    </dgm:pt>
    <dgm:pt modelId="{6268F924-5ABA-452F-8B52-8DD6E389FC04}" type="pres">
      <dgm:prSet presAssocID="{F8B4624A-7327-4132-93C4-E4326018FA0A}" presName="Name21" presStyleCnt="0"/>
      <dgm:spPr/>
    </dgm:pt>
    <dgm:pt modelId="{025370C4-DDFF-4214-844C-9D1442E721CF}" type="pres">
      <dgm:prSet presAssocID="{F8B4624A-7327-4132-93C4-E4326018FA0A}" presName="level2Shape" presStyleLbl="node3" presStyleIdx="5" presStyleCnt="7"/>
      <dgm:spPr/>
      <dgm:t>
        <a:bodyPr/>
        <a:lstStyle/>
        <a:p>
          <a:endParaRPr lang="de-DE"/>
        </a:p>
      </dgm:t>
    </dgm:pt>
    <dgm:pt modelId="{C625E0BC-EEE9-4AEC-BD63-E575FF4743BA}" type="pres">
      <dgm:prSet presAssocID="{F8B4624A-7327-4132-93C4-E4326018FA0A}" presName="hierChild3" presStyleCnt="0"/>
      <dgm:spPr/>
    </dgm:pt>
    <dgm:pt modelId="{72D5C64B-A5B4-4063-B17D-2BCC4F394895}" type="pres">
      <dgm:prSet presAssocID="{95BBAEEE-AC00-46BC-BFFA-095827CF064C}" presName="Name19" presStyleLbl="parChTrans1D3" presStyleIdx="6" presStyleCnt="7"/>
      <dgm:spPr/>
      <dgm:t>
        <a:bodyPr/>
        <a:lstStyle/>
        <a:p>
          <a:endParaRPr lang="de-DE"/>
        </a:p>
      </dgm:t>
    </dgm:pt>
    <dgm:pt modelId="{09AF790A-D582-40F3-9F29-2933FDA58A0D}" type="pres">
      <dgm:prSet presAssocID="{4F517804-6D89-46E5-924E-57FA7D20BA91}" presName="Name21" presStyleCnt="0"/>
      <dgm:spPr/>
    </dgm:pt>
    <dgm:pt modelId="{6043D874-CC40-478F-B448-5CAC923FD103}" type="pres">
      <dgm:prSet presAssocID="{4F517804-6D89-46E5-924E-57FA7D20BA91}" presName="level2Shape" presStyleLbl="node3" presStyleIdx="6" presStyleCnt="7"/>
      <dgm:spPr/>
      <dgm:t>
        <a:bodyPr/>
        <a:lstStyle/>
        <a:p>
          <a:endParaRPr lang="de-DE"/>
        </a:p>
      </dgm:t>
    </dgm:pt>
    <dgm:pt modelId="{DA0763FC-BBE1-4BF6-B805-5266AF43268A}" type="pres">
      <dgm:prSet presAssocID="{4F517804-6D89-46E5-924E-57FA7D20BA91}" presName="hierChild3" presStyleCnt="0"/>
      <dgm:spPr/>
    </dgm:pt>
    <dgm:pt modelId="{0394158F-11B8-49C4-991D-CCE434F2C86C}" type="pres">
      <dgm:prSet presAssocID="{B154FC53-44A7-4712-8DD6-D31EA76DACF1}" presName="bgShapesFlow" presStyleCnt="0"/>
      <dgm:spPr/>
    </dgm:pt>
    <dgm:pt modelId="{7DA18CAB-8990-43CA-BB13-ACE58D06A43A}" type="pres">
      <dgm:prSet presAssocID="{2835CBBD-DEC5-425F-9AA4-F2B1378AAD8A}" presName="rectComp" presStyleCnt="0"/>
      <dgm:spPr/>
    </dgm:pt>
    <dgm:pt modelId="{6A1F3FFC-9135-4B91-B708-251FD7CD980C}" type="pres">
      <dgm:prSet presAssocID="{2835CBBD-DEC5-425F-9AA4-F2B1378AAD8A}" presName="bgRect" presStyleLbl="bgShp" presStyleIdx="0" presStyleCnt="3"/>
      <dgm:spPr/>
      <dgm:t>
        <a:bodyPr/>
        <a:lstStyle/>
        <a:p>
          <a:endParaRPr lang="de-DE"/>
        </a:p>
      </dgm:t>
    </dgm:pt>
    <dgm:pt modelId="{FD7033A4-4BEB-4A66-960D-A3EEB649A315}" type="pres">
      <dgm:prSet presAssocID="{2835CBBD-DEC5-425F-9AA4-F2B1378AAD8A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923188-A02C-40CD-8073-1A940359EE05}" type="pres">
      <dgm:prSet presAssocID="{2835CBBD-DEC5-425F-9AA4-F2B1378AAD8A}" presName="spComp" presStyleCnt="0"/>
      <dgm:spPr/>
    </dgm:pt>
    <dgm:pt modelId="{A3B42ED5-6F4B-4438-86B1-DDBD4C5F1BEB}" type="pres">
      <dgm:prSet presAssocID="{2835CBBD-DEC5-425F-9AA4-F2B1378AAD8A}" presName="vSp" presStyleCnt="0"/>
      <dgm:spPr/>
    </dgm:pt>
    <dgm:pt modelId="{28A29C17-1CE8-4BDF-BBEA-49389759540D}" type="pres">
      <dgm:prSet presAssocID="{6E548C39-9300-4EED-B074-192B85008B29}" presName="rectComp" presStyleCnt="0"/>
      <dgm:spPr/>
    </dgm:pt>
    <dgm:pt modelId="{1AA46F63-34C9-43CB-81FA-4D223D6B0E7A}" type="pres">
      <dgm:prSet presAssocID="{6E548C39-9300-4EED-B074-192B85008B29}" presName="bgRect" presStyleLbl="bgShp" presStyleIdx="1" presStyleCnt="3" custLinFactNeighborX="-515"/>
      <dgm:spPr/>
      <dgm:t>
        <a:bodyPr/>
        <a:lstStyle/>
        <a:p>
          <a:endParaRPr lang="de-DE"/>
        </a:p>
      </dgm:t>
    </dgm:pt>
    <dgm:pt modelId="{B0038ADB-88E7-4280-A3D4-9CF11C40FD7A}" type="pres">
      <dgm:prSet presAssocID="{6E548C39-9300-4EED-B074-192B85008B29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2A131F4-9B15-48B8-A046-16D4451EA196}" type="pres">
      <dgm:prSet presAssocID="{6E548C39-9300-4EED-B074-192B85008B29}" presName="spComp" presStyleCnt="0"/>
      <dgm:spPr/>
    </dgm:pt>
    <dgm:pt modelId="{A8A2B023-1881-466D-8016-DE166B040F28}" type="pres">
      <dgm:prSet presAssocID="{6E548C39-9300-4EED-B074-192B85008B29}" presName="vSp" presStyleCnt="0"/>
      <dgm:spPr/>
    </dgm:pt>
    <dgm:pt modelId="{C85276D2-EA9F-4109-94AF-FDB342A76B26}" type="pres">
      <dgm:prSet presAssocID="{5289E1D9-5CDB-4DC1-9525-7425D86EC2DA}" presName="rectComp" presStyleCnt="0"/>
      <dgm:spPr/>
    </dgm:pt>
    <dgm:pt modelId="{DCE9B8E1-E8A2-429F-82D7-513FAF1DBD7F}" type="pres">
      <dgm:prSet presAssocID="{5289E1D9-5CDB-4DC1-9525-7425D86EC2DA}" presName="bgRect" presStyleLbl="bgShp" presStyleIdx="2" presStyleCnt="3" custLinFactNeighborY="0"/>
      <dgm:spPr/>
      <dgm:t>
        <a:bodyPr/>
        <a:lstStyle/>
        <a:p>
          <a:endParaRPr lang="de-DE"/>
        </a:p>
      </dgm:t>
    </dgm:pt>
    <dgm:pt modelId="{ED2EACC1-94FF-4EF7-964F-092CB2E5E7F7}" type="pres">
      <dgm:prSet presAssocID="{5289E1D9-5CDB-4DC1-9525-7425D86EC2DA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E12EE2B-72CE-4446-AE26-5DE4D6988F77}" type="presOf" srcId="{95BBAEEE-AC00-46BC-BFFA-095827CF064C}" destId="{72D5C64B-A5B4-4063-B17D-2BCC4F394895}" srcOrd="0" destOrd="0" presId="urn:microsoft.com/office/officeart/2005/8/layout/hierarchy6"/>
    <dgm:cxn modelId="{2F90E3BB-D81C-4E17-BDE6-0133D1EB62B4}" type="presOf" srcId="{6E548C39-9300-4EED-B074-192B85008B29}" destId="{B0038ADB-88E7-4280-A3D4-9CF11C40FD7A}" srcOrd="1" destOrd="0" presId="urn:microsoft.com/office/officeart/2005/8/layout/hierarchy6"/>
    <dgm:cxn modelId="{CE8EEBF8-DE55-430D-BD82-6DE87FF3787D}" type="presOf" srcId="{B154FC53-44A7-4712-8DD6-D31EA76DACF1}" destId="{068AD0E5-F563-45D0-8781-045E84B46CB4}" srcOrd="0" destOrd="0" presId="urn:microsoft.com/office/officeart/2005/8/layout/hierarchy6"/>
    <dgm:cxn modelId="{AEA307A6-97AA-47C9-AB13-1DDCF7651820}" srcId="{B154FC53-44A7-4712-8DD6-D31EA76DACF1}" destId="{4008F9ED-F6D2-48E0-B1E7-33BCAF8CDF87}" srcOrd="0" destOrd="0" parTransId="{4AA911CC-D26E-41BE-8532-B0F236E2BA30}" sibTransId="{8F648A59-040B-4EC9-B977-E37A4C99AF92}"/>
    <dgm:cxn modelId="{787EDCB1-34E0-43A7-8F41-566ACC33C235}" type="presOf" srcId="{503A1941-A54E-4B4A-9B6B-A7C32A93A9E2}" destId="{841974B0-38B1-413B-8211-D7689CA69395}" srcOrd="0" destOrd="0" presId="urn:microsoft.com/office/officeart/2005/8/layout/hierarchy6"/>
    <dgm:cxn modelId="{C3D60065-8246-4D3A-B73B-C0EEA87309F7}" type="presOf" srcId="{4008F9ED-F6D2-48E0-B1E7-33BCAF8CDF87}" destId="{4D140527-8CF9-42A9-AA64-974640E2B3F3}" srcOrd="0" destOrd="0" presId="urn:microsoft.com/office/officeart/2005/8/layout/hierarchy6"/>
    <dgm:cxn modelId="{7BAB2778-6AF0-440F-8948-43D4F689729C}" type="presOf" srcId="{6E548C39-9300-4EED-B074-192B85008B29}" destId="{1AA46F63-34C9-43CB-81FA-4D223D6B0E7A}" srcOrd="0" destOrd="0" presId="urn:microsoft.com/office/officeart/2005/8/layout/hierarchy6"/>
    <dgm:cxn modelId="{8B44EB29-0F8E-41CE-84DA-872D8D26EC97}" type="presOf" srcId="{E2206F0A-9B9F-43F8-B467-A726E764FAD6}" destId="{A9E89DB0-2735-4118-9682-DEC1D43D5C06}" srcOrd="0" destOrd="0" presId="urn:microsoft.com/office/officeart/2005/8/layout/hierarchy6"/>
    <dgm:cxn modelId="{193E41E0-C06F-4082-A910-F67EB3D92C52}" type="presOf" srcId="{F8B4624A-7327-4132-93C4-E4326018FA0A}" destId="{025370C4-DDFF-4214-844C-9D1442E721CF}" srcOrd="0" destOrd="0" presId="urn:microsoft.com/office/officeart/2005/8/layout/hierarchy6"/>
    <dgm:cxn modelId="{DA9BA5E0-D5F6-447A-8A96-00873F967D0A}" type="presOf" srcId="{E947C17F-44B9-49E0-83D5-25CD476C838C}" destId="{8A9726EE-D3C3-4421-BCE2-BE434D924B02}" srcOrd="0" destOrd="0" presId="urn:microsoft.com/office/officeart/2005/8/layout/hierarchy6"/>
    <dgm:cxn modelId="{8A3EBD29-FB49-4959-9AAE-8577A9855450}" srcId="{089AF0C0-9C55-4F08-8866-9EC111231328}" destId="{5F35494A-E36E-434D-9948-8EAEBD96036D}" srcOrd="1" destOrd="0" parTransId="{BFA69795-B701-42ED-B8E1-67706F17CFFE}" sibTransId="{4F6FF404-B153-47B4-AE10-4EDA74D9019C}"/>
    <dgm:cxn modelId="{06D978B4-9CE1-42D2-9A07-E07F0D6F4B61}" srcId="{18011FA3-BE24-467D-89A8-8F99B105FCA4}" destId="{F8B4624A-7327-4132-93C4-E4326018FA0A}" srcOrd="0" destOrd="0" parTransId="{E947C17F-44B9-49E0-83D5-25CD476C838C}" sibTransId="{F38A3CD3-9E35-4DB6-87E3-8A4EF1F7E7B2}"/>
    <dgm:cxn modelId="{1FDBC280-845B-4EF7-BF81-7E58C2825729}" type="presOf" srcId="{8219D50B-2DE1-4912-8482-AD3BA1F71C8C}" destId="{2B8EF193-C298-41A9-8456-2424D76D235A}" srcOrd="0" destOrd="0" presId="urn:microsoft.com/office/officeart/2005/8/layout/hierarchy6"/>
    <dgm:cxn modelId="{CFD734CC-F25D-41F7-8678-3603F00750DA}" srcId="{089AF0C0-9C55-4F08-8866-9EC111231328}" destId="{937132F8-3EF6-48BB-99D4-974F9341D72E}" srcOrd="2" destOrd="0" parTransId="{D8359719-F71D-4033-A22B-2A5879B4AE98}" sibTransId="{84E74D37-3D61-4913-B66C-F0852925684C}"/>
    <dgm:cxn modelId="{879E7F13-FFD5-4CA7-BC08-5FDB9632E641}" type="presOf" srcId="{8684AB8F-2AA5-4D09-910E-28818892FD28}" destId="{4DB8EA65-9CC1-43CD-8491-7C4F9C62344E}" srcOrd="0" destOrd="0" presId="urn:microsoft.com/office/officeart/2005/8/layout/hierarchy6"/>
    <dgm:cxn modelId="{5006D199-BA36-4207-839F-6AB071CA2382}" type="presOf" srcId="{937132F8-3EF6-48BB-99D4-974F9341D72E}" destId="{C40E4A8A-1F4A-44D4-851B-DE40FDADDA65}" srcOrd="0" destOrd="0" presId="urn:microsoft.com/office/officeart/2005/8/layout/hierarchy6"/>
    <dgm:cxn modelId="{291F57C0-2109-4782-B982-D7391F7AEA31}" type="presOf" srcId="{9B7CECBB-9195-4165-A37F-1084FF5E1BB1}" destId="{4FF73C00-AAEB-44A0-9BE4-193ACB37BD93}" srcOrd="0" destOrd="0" presId="urn:microsoft.com/office/officeart/2005/8/layout/hierarchy6"/>
    <dgm:cxn modelId="{7CD1F12B-D90F-4BB6-8D26-61A75786DFD6}" srcId="{B154FC53-44A7-4712-8DD6-D31EA76DACF1}" destId="{5289E1D9-5CDB-4DC1-9525-7425D86EC2DA}" srcOrd="3" destOrd="0" parTransId="{23E41780-96F6-40FB-8331-636847075757}" sibTransId="{26F46453-7128-40B2-8666-4939237CBDDC}"/>
    <dgm:cxn modelId="{3F034491-E969-43C2-84B0-B2665466DDB1}" type="presOf" srcId="{2269AA4E-5B3A-492A-9270-963C4FCE0D0C}" destId="{C47CA360-1529-4337-B352-6AC2896A96D5}" srcOrd="0" destOrd="0" presId="urn:microsoft.com/office/officeart/2005/8/layout/hierarchy6"/>
    <dgm:cxn modelId="{D61CAAAA-F607-4228-B0F9-0A9A7CCFE53A}" type="presOf" srcId="{5289E1D9-5CDB-4DC1-9525-7425D86EC2DA}" destId="{DCE9B8E1-E8A2-429F-82D7-513FAF1DBD7F}" srcOrd="0" destOrd="0" presId="urn:microsoft.com/office/officeart/2005/8/layout/hierarchy6"/>
    <dgm:cxn modelId="{54D5B6FE-8614-4EAD-9E3E-53B78FB5C03F}" srcId="{E2206F0A-9B9F-43F8-B467-A726E764FAD6}" destId="{8219D50B-2DE1-4912-8482-AD3BA1F71C8C}" srcOrd="0" destOrd="0" parTransId="{9B7CECBB-9195-4165-A37F-1084FF5E1BB1}" sibTransId="{71B1025D-27B9-4D59-85E6-33E0D4B54F95}"/>
    <dgm:cxn modelId="{0729D410-7B3E-455F-A8C4-8C1668BF13E0}" srcId="{4008F9ED-F6D2-48E0-B1E7-33BCAF8CDF87}" destId="{E2206F0A-9B9F-43F8-B467-A726E764FAD6}" srcOrd="0" destOrd="0" parTransId="{443D8872-A833-4AF1-B1C0-23431BED7F76}" sibTransId="{92413FEB-36DC-4EAA-8EF7-77F8E206E494}"/>
    <dgm:cxn modelId="{6349DC2E-EAD4-437A-9F0E-CD8780E38134}" type="presOf" srcId="{2835CBBD-DEC5-425F-9AA4-F2B1378AAD8A}" destId="{FD7033A4-4BEB-4A66-960D-A3EEB649A315}" srcOrd="1" destOrd="0" presId="urn:microsoft.com/office/officeart/2005/8/layout/hierarchy6"/>
    <dgm:cxn modelId="{679AA966-C5F1-4A08-95C4-850D505870D8}" type="presOf" srcId="{D8359719-F71D-4033-A22B-2A5879B4AE98}" destId="{8C637BBA-7AE6-4991-AD41-D13E9E11DB77}" srcOrd="0" destOrd="0" presId="urn:microsoft.com/office/officeart/2005/8/layout/hierarchy6"/>
    <dgm:cxn modelId="{C817693A-14C4-4B54-AD9C-2E0FFABCC771}" type="presOf" srcId="{BFA69795-B701-42ED-B8E1-67706F17CFFE}" destId="{CE13ED66-CAFE-4460-9EED-126F22922EBB}" srcOrd="0" destOrd="0" presId="urn:microsoft.com/office/officeart/2005/8/layout/hierarchy6"/>
    <dgm:cxn modelId="{592B8089-82F0-4F16-B25D-9B71CDA47D72}" srcId="{B154FC53-44A7-4712-8DD6-D31EA76DACF1}" destId="{2835CBBD-DEC5-425F-9AA4-F2B1378AAD8A}" srcOrd="1" destOrd="0" parTransId="{39822DEE-FE8D-46A7-8A4B-FA1F952F95DE}" sibTransId="{C2F2AEA8-2034-46F7-9D5A-2C272BF595A3}"/>
    <dgm:cxn modelId="{65944CD2-0AB5-4AD9-99D6-E90A60BB2896}" srcId="{4008F9ED-F6D2-48E0-B1E7-33BCAF8CDF87}" destId="{089AF0C0-9C55-4F08-8866-9EC111231328}" srcOrd="1" destOrd="0" parTransId="{4E659F5C-27C6-444F-B227-2FF23557776F}" sibTransId="{706CDE0D-72E9-45B3-B909-5A4CBC65A528}"/>
    <dgm:cxn modelId="{83071E06-EB9C-45FF-9D92-BDCB74967A32}" type="presOf" srcId="{4E659F5C-27C6-444F-B227-2FF23557776F}" destId="{FA86985D-8498-48C4-A03C-C634ED90BE8A}" srcOrd="0" destOrd="0" presId="urn:microsoft.com/office/officeart/2005/8/layout/hierarchy6"/>
    <dgm:cxn modelId="{B51B5C66-7406-4ADC-BDD9-1353ACA091ED}" type="presOf" srcId="{5289E1D9-5CDB-4DC1-9525-7425D86EC2DA}" destId="{ED2EACC1-94FF-4EF7-964F-092CB2E5E7F7}" srcOrd="1" destOrd="0" presId="urn:microsoft.com/office/officeart/2005/8/layout/hierarchy6"/>
    <dgm:cxn modelId="{77A3BB51-5870-4890-87FB-27E1151D9498}" srcId="{E2206F0A-9B9F-43F8-B467-A726E764FAD6}" destId="{376224B4-660E-40CF-88F8-C2C58C29F66B}" srcOrd="1" destOrd="0" parTransId="{2269AA4E-5B3A-492A-9270-963C4FCE0D0C}" sibTransId="{7AAE9F0F-6E31-43CB-A642-95C0FC031ABB}"/>
    <dgm:cxn modelId="{F158AF38-8623-4AE9-9027-77A54577F3F7}" srcId="{B154FC53-44A7-4712-8DD6-D31EA76DACF1}" destId="{6E548C39-9300-4EED-B074-192B85008B29}" srcOrd="2" destOrd="0" parTransId="{15319967-8FE1-4765-AC34-34CD2ACF6F2B}" sibTransId="{6B5B9FB6-280D-4544-A7F9-407CEF24E68C}"/>
    <dgm:cxn modelId="{D41C0576-9EBB-4910-86BB-1971D361E4D9}" type="presOf" srcId="{4F517804-6D89-46E5-924E-57FA7D20BA91}" destId="{6043D874-CC40-478F-B448-5CAC923FD103}" srcOrd="0" destOrd="0" presId="urn:microsoft.com/office/officeart/2005/8/layout/hierarchy6"/>
    <dgm:cxn modelId="{E5FA2486-4393-47F0-90F7-593268EB4785}" type="presOf" srcId="{5F35494A-E36E-434D-9948-8EAEBD96036D}" destId="{C431FFBC-8C75-4EAA-83E8-802052B1BBC0}" srcOrd="0" destOrd="0" presId="urn:microsoft.com/office/officeart/2005/8/layout/hierarchy6"/>
    <dgm:cxn modelId="{56687653-4D68-41B4-B12D-F75CC635DED9}" type="presOf" srcId="{2835CBBD-DEC5-425F-9AA4-F2B1378AAD8A}" destId="{6A1F3FFC-9135-4B91-B708-251FD7CD980C}" srcOrd="0" destOrd="0" presId="urn:microsoft.com/office/officeart/2005/8/layout/hierarchy6"/>
    <dgm:cxn modelId="{E4944937-86FF-4CC5-8736-3028FB6205A9}" type="presOf" srcId="{02A479C8-F7DC-460D-B652-97898521E2E3}" destId="{78D1E7C5-0AA1-460A-814D-A8A78CB4CA85}" srcOrd="0" destOrd="0" presId="urn:microsoft.com/office/officeart/2005/8/layout/hierarchy6"/>
    <dgm:cxn modelId="{C715F0EF-885B-49BE-9431-E9A402CA2228}" type="presOf" srcId="{18011FA3-BE24-467D-89A8-8F99B105FCA4}" destId="{4C13FBEE-7046-47C5-B368-B6DD342E5448}" srcOrd="0" destOrd="0" presId="urn:microsoft.com/office/officeart/2005/8/layout/hierarchy6"/>
    <dgm:cxn modelId="{C28F0040-2A2E-41D5-AA29-53E7495CC8CA}" srcId="{089AF0C0-9C55-4F08-8866-9EC111231328}" destId="{8684AB8F-2AA5-4D09-910E-28818892FD28}" srcOrd="0" destOrd="0" parTransId="{503A1941-A54E-4B4A-9B6B-A7C32A93A9E2}" sibTransId="{BE09CEC7-0789-4CAA-AB6A-356C01826516}"/>
    <dgm:cxn modelId="{D2FCC59C-FBE1-4883-9749-83D007A6889E}" type="presOf" srcId="{376224B4-660E-40CF-88F8-C2C58C29F66B}" destId="{8590CE9C-FE93-4126-B26C-A7FE439EBCF9}" srcOrd="0" destOrd="0" presId="urn:microsoft.com/office/officeart/2005/8/layout/hierarchy6"/>
    <dgm:cxn modelId="{4DDDD66E-8AEE-4B20-8CF3-E2FA7CC1B171}" srcId="{18011FA3-BE24-467D-89A8-8F99B105FCA4}" destId="{4F517804-6D89-46E5-924E-57FA7D20BA91}" srcOrd="1" destOrd="0" parTransId="{95BBAEEE-AC00-46BC-BFFA-095827CF064C}" sibTransId="{DF2B6CEF-DDDA-480D-B53E-42CC85412074}"/>
    <dgm:cxn modelId="{0B8DFBE8-8F17-4F42-BD40-480E82F84B58}" type="presOf" srcId="{443D8872-A833-4AF1-B1C0-23431BED7F76}" destId="{D664A1B7-6D5E-47E1-880C-216BB22C38D3}" srcOrd="0" destOrd="0" presId="urn:microsoft.com/office/officeart/2005/8/layout/hierarchy6"/>
    <dgm:cxn modelId="{DE9E0CBB-1110-49F3-8811-69D5175BCE0A}" type="presOf" srcId="{089AF0C0-9C55-4F08-8866-9EC111231328}" destId="{7A0F16FB-24DE-419E-B42F-EF34609C1353}" srcOrd="0" destOrd="0" presId="urn:microsoft.com/office/officeart/2005/8/layout/hierarchy6"/>
    <dgm:cxn modelId="{ABADE6B4-9965-470C-8FF4-D99773BEF070}" srcId="{4008F9ED-F6D2-48E0-B1E7-33BCAF8CDF87}" destId="{18011FA3-BE24-467D-89A8-8F99B105FCA4}" srcOrd="2" destOrd="0" parTransId="{02A479C8-F7DC-460D-B652-97898521E2E3}" sibTransId="{9100A71C-B961-40CF-9F33-252EB0E665A3}"/>
    <dgm:cxn modelId="{CC5108B7-256F-4D25-8202-343A43535498}" type="presParOf" srcId="{068AD0E5-F563-45D0-8781-045E84B46CB4}" destId="{C2D91BB8-4939-4770-AAD0-125C66C533A5}" srcOrd="0" destOrd="0" presId="urn:microsoft.com/office/officeart/2005/8/layout/hierarchy6"/>
    <dgm:cxn modelId="{EAB598F4-66A0-4019-9A50-26466C479A65}" type="presParOf" srcId="{C2D91BB8-4939-4770-AAD0-125C66C533A5}" destId="{CFD90D35-F23A-48D5-B2D7-80B5FA2CDFC5}" srcOrd="0" destOrd="0" presId="urn:microsoft.com/office/officeart/2005/8/layout/hierarchy6"/>
    <dgm:cxn modelId="{F4FA5BE5-8357-4EC2-B816-78C0B6428AC8}" type="presParOf" srcId="{C2D91BB8-4939-4770-AAD0-125C66C533A5}" destId="{769532C7-A118-468C-9EFC-B3874ACC786B}" srcOrd="1" destOrd="0" presId="urn:microsoft.com/office/officeart/2005/8/layout/hierarchy6"/>
    <dgm:cxn modelId="{48DDD404-FC61-4EC3-99AB-4522810971F8}" type="presParOf" srcId="{769532C7-A118-468C-9EFC-B3874ACC786B}" destId="{F9F635C1-B210-4C01-8967-367D15C86CC3}" srcOrd="0" destOrd="0" presId="urn:microsoft.com/office/officeart/2005/8/layout/hierarchy6"/>
    <dgm:cxn modelId="{70883170-3D04-49CD-8F89-FD49B6ECC144}" type="presParOf" srcId="{F9F635C1-B210-4C01-8967-367D15C86CC3}" destId="{4D140527-8CF9-42A9-AA64-974640E2B3F3}" srcOrd="0" destOrd="0" presId="urn:microsoft.com/office/officeart/2005/8/layout/hierarchy6"/>
    <dgm:cxn modelId="{D81871A6-9CC4-4105-B140-69B328FD8BEB}" type="presParOf" srcId="{F9F635C1-B210-4C01-8967-367D15C86CC3}" destId="{FEA34378-6511-4A08-862E-12AF2EE2F5C8}" srcOrd="1" destOrd="0" presId="urn:microsoft.com/office/officeart/2005/8/layout/hierarchy6"/>
    <dgm:cxn modelId="{5363CBA3-EF50-49E9-BE29-33E2BBF72090}" type="presParOf" srcId="{FEA34378-6511-4A08-862E-12AF2EE2F5C8}" destId="{D664A1B7-6D5E-47E1-880C-216BB22C38D3}" srcOrd="0" destOrd="0" presId="urn:microsoft.com/office/officeart/2005/8/layout/hierarchy6"/>
    <dgm:cxn modelId="{CC9F56EA-1859-42DD-9470-E1D5B05C6541}" type="presParOf" srcId="{FEA34378-6511-4A08-862E-12AF2EE2F5C8}" destId="{292327DA-71DA-433A-8032-F515D49D62E9}" srcOrd="1" destOrd="0" presId="urn:microsoft.com/office/officeart/2005/8/layout/hierarchy6"/>
    <dgm:cxn modelId="{6BFD4D10-492E-4650-8EBF-0433941EECF8}" type="presParOf" srcId="{292327DA-71DA-433A-8032-F515D49D62E9}" destId="{A9E89DB0-2735-4118-9682-DEC1D43D5C06}" srcOrd="0" destOrd="0" presId="urn:microsoft.com/office/officeart/2005/8/layout/hierarchy6"/>
    <dgm:cxn modelId="{A5AF14A0-030F-40D8-9052-9C557ED36982}" type="presParOf" srcId="{292327DA-71DA-433A-8032-F515D49D62E9}" destId="{2065C0DD-3E37-4760-9CC1-9C5030C20CF0}" srcOrd="1" destOrd="0" presId="urn:microsoft.com/office/officeart/2005/8/layout/hierarchy6"/>
    <dgm:cxn modelId="{F80E4716-1A15-4D18-8AC0-6D9DEF352C08}" type="presParOf" srcId="{2065C0DD-3E37-4760-9CC1-9C5030C20CF0}" destId="{4FF73C00-AAEB-44A0-9BE4-193ACB37BD93}" srcOrd="0" destOrd="0" presId="urn:microsoft.com/office/officeart/2005/8/layout/hierarchy6"/>
    <dgm:cxn modelId="{4554D5B0-0825-4EBA-8F52-C907AD0A4CCF}" type="presParOf" srcId="{2065C0DD-3E37-4760-9CC1-9C5030C20CF0}" destId="{798AA50C-9E30-499A-B6E0-FF63D1F203FA}" srcOrd="1" destOrd="0" presId="urn:microsoft.com/office/officeart/2005/8/layout/hierarchy6"/>
    <dgm:cxn modelId="{CE2B8799-2331-4905-8641-0C171C2FBA3C}" type="presParOf" srcId="{798AA50C-9E30-499A-B6E0-FF63D1F203FA}" destId="{2B8EF193-C298-41A9-8456-2424D76D235A}" srcOrd="0" destOrd="0" presId="urn:microsoft.com/office/officeart/2005/8/layout/hierarchy6"/>
    <dgm:cxn modelId="{58553304-68C6-4092-8493-80AFD026128C}" type="presParOf" srcId="{798AA50C-9E30-499A-B6E0-FF63D1F203FA}" destId="{A5856CF6-68DB-420E-BBCD-AF876C80B576}" srcOrd="1" destOrd="0" presId="urn:microsoft.com/office/officeart/2005/8/layout/hierarchy6"/>
    <dgm:cxn modelId="{5B3B3285-95B4-42EC-BAD9-CAA27326EBA4}" type="presParOf" srcId="{2065C0DD-3E37-4760-9CC1-9C5030C20CF0}" destId="{C47CA360-1529-4337-B352-6AC2896A96D5}" srcOrd="2" destOrd="0" presId="urn:microsoft.com/office/officeart/2005/8/layout/hierarchy6"/>
    <dgm:cxn modelId="{FE58BCAB-59D4-4154-99EE-BE2EB7AAE27C}" type="presParOf" srcId="{2065C0DD-3E37-4760-9CC1-9C5030C20CF0}" destId="{7C575C1B-5FD8-410D-A5FA-28F0C45BF9B9}" srcOrd="3" destOrd="0" presId="urn:microsoft.com/office/officeart/2005/8/layout/hierarchy6"/>
    <dgm:cxn modelId="{6151E71D-B2C6-4E31-8457-B9508741690A}" type="presParOf" srcId="{7C575C1B-5FD8-410D-A5FA-28F0C45BF9B9}" destId="{8590CE9C-FE93-4126-B26C-A7FE439EBCF9}" srcOrd="0" destOrd="0" presId="urn:microsoft.com/office/officeart/2005/8/layout/hierarchy6"/>
    <dgm:cxn modelId="{4CADD620-2C5D-423D-AA41-9A896F52D2A6}" type="presParOf" srcId="{7C575C1B-5FD8-410D-A5FA-28F0C45BF9B9}" destId="{53DAA8B2-7301-409E-A2A6-FD9EF396D588}" srcOrd="1" destOrd="0" presId="urn:microsoft.com/office/officeart/2005/8/layout/hierarchy6"/>
    <dgm:cxn modelId="{4A3558FE-59FB-463F-BA2E-6785968538A0}" type="presParOf" srcId="{FEA34378-6511-4A08-862E-12AF2EE2F5C8}" destId="{FA86985D-8498-48C4-A03C-C634ED90BE8A}" srcOrd="2" destOrd="0" presId="urn:microsoft.com/office/officeart/2005/8/layout/hierarchy6"/>
    <dgm:cxn modelId="{A60EA744-2034-459C-89CC-FE6143F652EE}" type="presParOf" srcId="{FEA34378-6511-4A08-862E-12AF2EE2F5C8}" destId="{F4A583AC-D289-4D0C-9D61-24EE3D756F12}" srcOrd="3" destOrd="0" presId="urn:microsoft.com/office/officeart/2005/8/layout/hierarchy6"/>
    <dgm:cxn modelId="{B5FDF79B-A96F-4330-8575-0DF81BD45482}" type="presParOf" srcId="{F4A583AC-D289-4D0C-9D61-24EE3D756F12}" destId="{7A0F16FB-24DE-419E-B42F-EF34609C1353}" srcOrd="0" destOrd="0" presId="urn:microsoft.com/office/officeart/2005/8/layout/hierarchy6"/>
    <dgm:cxn modelId="{C2CB3540-29AC-4999-960E-C345B1C326E1}" type="presParOf" srcId="{F4A583AC-D289-4D0C-9D61-24EE3D756F12}" destId="{5952FA1C-A5BD-4AF7-A918-56DCF8591BB7}" srcOrd="1" destOrd="0" presId="urn:microsoft.com/office/officeart/2005/8/layout/hierarchy6"/>
    <dgm:cxn modelId="{096969CA-D451-41C8-8B3F-7B76086FB4D8}" type="presParOf" srcId="{5952FA1C-A5BD-4AF7-A918-56DCF8591BB7}" destId="{841974B0-38B1-413B-8211-D7689CA69395}" srcOrd="0" destOrd="0" presId="urn:microsoft.com/office/officeart/2005/8/layout/hierarchy6"/>
    <dgm:cxn modelId="{41D38B16-A023-48E5-A925-3A76C4D75B14}" type="presParOf" srcId="{5952FA1C-A5BD-4AF7-A918-56DCF8591BB7}" destId="{926C1C43-6505-44AF-8203-EDB7D285EC9B}" srcOrd="1" destOrd="0" presId="urn:microsoft.com/office/officeart/2005/8/layout/hierarchy6"/>
    <dgm:cxn modelId="{9CB36667-71A9-40D7-9B62-9739B6D2133F}" type="presParOf" srcId="{926C1C43-6505-44AF-8203-EDB7D285EC9B}" destId="{4DB8EA65-9CC1-43CD-8491-7C4F9C62344E}" srcOrd="0" destOrd="0" presId="urn:microsoft.com/office/officeart/2005/8/layout/hierarchy6"/>
    <dgm:cxn modelId="{A5AC0607-DD91-485C-9145-607B7FA31BFD}" type="presParOf" srcId="{926C1C43-6505-44AF-8203-EDB7D285EC9B}" destId="{35C48340-A7EB-45CF-82C3-D572511A18D4}" srcOrd="1" destOrd="0" presId="urn:microsoft.com/office/officeart/2005/8/layout/hierarchy6"/>
    <dgm:cxn modelId="{64DE3330-1F4F-41DD-90DE-2270FA884211}" type="presParOf" srcId="{5952FA1C-A5BD-4AF7-A918-56DCF8591BB7}" destId="{CE13ED66-CAFE-4460-9EED-126F22922EBB}" srcOrd="2" destOrd="0" presId="urn:microsoft.com/office/officeart/2005/8/layout/hierarchy6"/>
    <dgm:cxn modelId="{3F304229-481A-469A-877A-94CEA2072D22}" type="presParOf" srcId="{5952FA1C-A5BD-4AF7-A918-56DCF8591BB7}" destId="{8F9144AF-7EB0-4293-8842-13514EE994D2}" srcOrd="3" destOrd="0" presId="urn:microsoft.com/office/officeart/2005/8/layout/hierarchy6"/>
    <dgm:cxn modelId="{D6BA8495-99C3-4F9B-A862-A52BB9821F44}" type="presParOf" srcId="{8F9144AF-7EB0-4293-8842-13514EE994D2}" destId="{C431FFBC-8C75-4EAA-83E8-802052B1BBC0}" srcOrd="0" destOrd="0" presId="urn:microsoft.com/office/officeart/2005/8/layout/hierarchy6"/>
    <dgm:cxn modelId="{8DA126D8-63A0-4B65-9EEB-65B01475B5E9}" type="presParOf" srcId="{8F9144AF-7EB0-4293-8842-13514EE994D2}" destId="{FEEC874E-4FF3-446F-B5A4-312D408807FA}" srcOrd="1" destOrd="0" presId="urn:microsoft.com/office/officeart/2005/8/layout/hierarchy6"/>
    <dgm:cxn modelId="{581EA200-7823-40F5-BF4D-0B9F91CC39AD}" type="presParOf" srcId="{5952FA1C-A5BD-4AF7-A918-56DCF8591BB7}" destId="{8C637BBA-7AE6-4991-AD41-D13E9E11DB77}" srcOrd="4" destOrd="0" presId="urn:microsoft.com/office/officeart/2005/8/layout/hierarchy6"/>
    <dgm:cxn modelId="{6E3E7917-EC75-4697-B23C-AB724A2E18BB}" type="presParOf" srcId="{5952FA1C-A5BD-4AF7-A918-56DCF8591BB7}" destId="{DD48A784-9592-423A-BFDE-0733B996C475}" srcOrd="5" destOrd="0" presId="urn:microsoft.com/office/officeart/2005/8/layout/hierarchy6"/>
    <dgm:cxn modelId="{9C3A2FCC-06A4-4AF6-B7CB-3FB68796885A}" type="presParOf" srcId="{DD48A784-9592-423A-BFDE-0733B996C475}" destId="{C40E4A8A-1F4A-44D4-851B-DE40FDADDA65}" srcOrd="0" destOrd="0" presId="urn:microsoft.com/office/officeart/2005/8/layout/hierarchy6"/>
    <dgm:cxn modelId="{B6CB12F8-BF37-4F67-9EDD-C349934D4440}" type="presParOf" srcId="{DD48A784-9592-423A-BFDE-0733B996C475}" destId="{B50CD452-894E-4AC1-8F82-E08B32A11A8F}" srcOrd="1" destOrd="0" presId="urn:microsoft.com/office/officeart/2005/8/layout/hierarchy6"/>
    <dgm:cxn modelId="{13A23CCE-D562-47F9-9B21-726FA9432360}" type="presParOf" srcId="{FEA34378-6511-4A08-862E-12AF2EE2F5C8}" destId="{78D1E7C5-0AA1-460A-814D-A8A78CB4CA85}" srcOrd="4" destOrd="0" presId="urn:microsoft.com/office/officeart/2005/8/layout/hierarchy6"/>
    <dgm:cxn modelId="{61B4CFB0-78FE-4973-8907-541615F6F563}" type="presParOf" srcId="{FEA34378-6511-4A08-862E-12AF2EE2F5C8}" destId="{D2485FE7-3D49-4E9C-8CDB-56D778EB8FE2}" srcOrd="5" destOrd="0" presId="urn:microsoft.com/office/officeart/2005/8/layout/hierarchy6"/>
    <dgm:cxn modelId="{484A2234-28D4-4B66-A87B-8934CFAAC51E}" type="presParOf" srcId="{D2485FE7-3D49-4E9C-8CDB-56D778EB8FE2}" destId="{4C13FBEE-7046-47C5-B368-B6DD342E5448}" srcOrd="0" destOrd="0" presId="urn:microsoft.com/office/officeart/2005/8/layout/hierarchy6"/>
    <dgm:cxn modelId="{7E5B61DD-091C-478A-BB64-CCE1EBFB5BA5}" type="presParOf" srcId="{D2485FE7-3D49-4E9C-8CDB-56D778EB8FE2}" destId="{31AB5BDE-082B-4A17-80BD-C44D0004F125}" srcOrd="1" destOrd="0" presId="urn:microsoft.com/office/officeart/2005/8/layout/hierarchy6"/>
    <dgm:cxn modelId="{0CC14DD7-0D86-42C2-853A-5306516DFBF1}" type="presParOf" srcId="{31AB5BDE-082B-4A17-80BD-C44D0004F125}" destId="{8A9726EE-D3C3-4421-BCE2-BE434D924B02}" srcOrd="0" destOrd="0" presId="urn:microsoft.com/office/officeart/2005/8/layout/hierarchy6"/>
    <dgm:cxn modelId="{A9579594-2609-4B7F-86D5-CCDC23179947}" type="presParOf" srcId="{31AB5BDE-082B-4A17-80BD-C44D0004F125}" destId="{6268F924-5ABA-452F-8B52-8DD6E389FC04}" srcOrd="1" destOrd="0" presId="urn:microsoft.com/office/officeart/2005/8/layout/hierarchy6"/>
    <dgm:cxn modelId="{7E65DFB9-1A6B-4F48-A07B-654D50AB1711}" type="presParOf" srcId="{6268F924-5ABA-452F-8B52-8DD6E389FC04}" destId="{025370C4-DDFF-4214-844C-9D1442E721CF}" srcOrd="0" destOrd="0" presId="urn:microsoft.com/office/officeart/2005/8/layout/hierarchy6"/>
    <dgm:cxn modelId="{D1606C22-795A-48CB-AD0F-9CC0F4C05442}" type="presParOf" srcId="{6268F924-5ABA-452F-8B52-8DD6E389FC04}" destId="{C625E0BC-EEE9-4AEC-BD63-E575FF4743BA}" srcOrd="1" destOrd="0" presId="urn:microsoft.com/office/officeart/2005/8/layout/hierarchy6"/>
    <dgm:cxn modelId="{6ED028F3-2E76-4589-B758-BB253D423994}" type="presParOf" srcId="{31AB5BDE-082B-4A17-80BD-C44D0004F125}" destId="{72D5C64B-A5B4-4063-B17D-2BCC4F394895}" srcOrd="2" destOrd="0" presId="urn:microsoft.com/office/officeart/2005/8/layout/hierarchy6"/>
    <dgm:cxn modelId="{09C80279-77B5-42AD-AB2B-301F7C4AABE1}" type="presParOf" srcId="{31AB5BDE-082B-4A17-80BD-C44D0004F125}" destId="{09AF790A-D582-40F3-9F29-2933FDA58A0D}" srcOrd="3" destOrd="0" presId="urn:microsoft.com/office/officeart/2005/8/layout/hierarchy6"/>
    <dgm:cxn modelId="{D22112B5-2E87-4B33-9ED9-94AE020F3BA6}" type="presParOf" srcId="{09AF790A-D582-40F3-9F29-2933FDA58A0D}" destId="{6043D874-CC40-478F-B448-5CAC923FD103}" srcOrd="0" destOrd="0" presId="urn:microsoft.com/office/officeart/2005/8/layout/hierarchy6"/>
    <dgm:cxn modelId="{AE1D0E80-4D09-4CFC-B121-C391F7F2E345}" type="presParOf" srcId="{09AF790A-D582-40F3-9F29-2933FDA58A0D}" destId="{DA0763FC-BBE1-4BF6-B805-5266AF43268A}" srcOrd="1" destOrd="0" presId="urn:microsoft.com/office/officeart/2005/8/layout/hierarchy6"/>
    <dgm:cxn modelId="{579BE0E7-B99D-4592-A84F-5C821D4561DE}" type="presParOf" srcId="{068AD0E5-F563-45D0-8781-045E84B46CB4}" destId="{0394158F-11B8-49C4-991D-CCE434F2C86C}" srcOrd="1" destOrd="0" presId="urn:microsoft.com/office/officeart/2005/8/layout/hierarchy6"/>
    <dgm:cxn modelId="{5D5CAB6C-2EB9-403F-A446-4415AE3A2869}" type="presParOf" srcId="{0394158F-11B8-49C4-991D-CCE434F2C86C}" destId="{7DA18CAB-8990-43CA-BB13-ACE58D06A43A}" srcOrd="0" destOrd="0" presId="urn:microsoft.com/office/officeart/2005/8/layout/hierarchy6"/>
    <dgm:cxn modelId="{3F7C6E86-79F1-4C0E-A7C4-CDFFF98FC4FC}" type="presParOf" srcId="{7DA18CAB-8990-43CA-BB13-ACE58D06A43A}" destId="{6A1F3FFC-9135-4B91-B708-251FD7CD980C}" srcOrd="0" destOrd="0" presId="urn:microsoft.com/office/officeart/2005/8/layout/hierarchy6"/>
    <dgm:cxn modelId="{9D6D3DBD-C6D1-4CE7-995D-56FD1234C7EE}" type="presParOf" srcId="{7DA18CAB-8990-43CA-BB13-ACE58D06A43A}" destId="{FD7033A4-4BEB-4A66-960D-A3EEB649A315}" srcOrd="1" destOrd="0" presId="urn:microsoft.com/office/officeart/2005/8/layout/hierarchy6"/>
    <dgm:cxn modelId="{FB17BE21-55B0-4995-A224-6317C2C7917C}" type="presParOf" srcId="{0394158F-11B8-49C4-991D-CCE434F2C86C}" destId="{42923188-A02C-40CD-8073-1A940359EE05}" srcOrd="1" destOrd="0" presId="urn:microsoft.com/office/officeart/2005/8/layout/hierarchy6"/>
    <dgm:cxn modelId="{82D6322A-46EC-45C8-9E88-CC00DE2DF3B8}" type="presParOf" srcId="{42923188-A02C-40CD-8073-1A940359EE05}" destId="{A3B42ED5-6F4B-4438-86B1-DDBD4C5F1BEB}" srcOrd="0" destOrd="0" presId="urn:microsoft.com/office/officeart/2005/8/layout/hierarchy6"/>
    <dgm:cxn modelId="{EB6A7661-37F3-487B-80F1-FBE6EA7A1FC4}" type="presParOf" srcId="{0394158F-11B8-49C4-991D-CCE434F2C86C}" destId="{28A29C17-1CE8-4BDF-BBEA-49389759540D}" srcOrd="2" destOrd="0" presId="urn:microsoft.com/office/officeart/2005/8/layout/hierarchy6"/>
    <dgm:cxn modelId="{C4808138-61D0-459F-BFC4-3AA294528046}" type="presParOf" srcId="{28A29C17-1CE8-4BDF-BBEA-49389759540D}" destId="{1AA46F63-34C9-43CB-81FA-4D223D6B0E7A}" srcOrd="0" destOrd="0" presId="urn:microsoft.com/office/officeart/2005/8/layout/hierarchy6"/>
    <dgm:cxn modelId="{E4487938-0DFF-48F6-BCA5-CB826721C8C3}" type="presParOf" srcId="{28A29C17-1CE8-4BDF-BBEA-49389759540D}" destId="{B0038ADB-88E7-4280-A3D4-9CF11C40FD7A}" srcOrd="1" destOrd="0" presId="urn:microsoft.com/office/officeart/2005/8/layout/hierarchy6"/>
    <dgm:cxn modelId="{D82B90F2-4CBB-454D-948D-FE8754B4906C}" type="presParOf" srcId="{0394158F-11B8-49C4-991D-CCE434F2C86C}" destId="{72A131F4-9B15-48B8-A046-16D4451EA196}" srcOrd="3" destOrd="0" presId="urn:microsoft.com/office/officeart/2005/8/layout/hierarchy6"/>
    <dgm:cxn modelId="{EA025EDC-0C85-401F-8ABA-E6B55818E735}" type="presParOf" srcId="{72A131F4-9B15-48B8-A046-16D4451EA196}" destId="{A8A2B023-1881-466D-8016-DE166B040F28}" srcOrd="0" destOrd="0" presId="urn:microsoft.com/office/officeart/2005/8/layout/hierarchy6"/>
    <dgm:cxn modelId="{832B3442-0803-4D8A-AC51-623AE70FDE1F}" type="presParOf" srcId="{0394158F-11B8-49C4-991D-CCE434F2C86C}" destId="{C85276D2-EA9F-4109-94AF-FDB342A76B26}" srcOrd="4" destOrd="0" presId="urn:microsoft.com/office/officeart/2005/8/layout/hierarchy6"/>
    <dgm:cxn modelId="{C9D32F42-1C79-425F-B421-5F1D54E19B4E}" type="presParOf" srcId="{C85276D2-EA9F-4109-94AF-FDB342A76B26}" destId="{DCE9B8E1-E8A2-429F-82D7-513FAF1DBD7F}" srcOrd="0" destOrd="0" presId="urn:microsoft.com/office/officeart/2005/8/layout/hierarchy6"/>
    <dgm:cxn modelId="{B1BA53F4-0C7C-4157-A5A8-642630E21521}" type="presParOf" srcId="{C85276D2-EA9F-4109-94AF-FDB342A76B26}" destId="{ED2EACC1-94FF-4EF7-964F-092CB2E5E7F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E9B8E1-E8A2-429F-82D7-513FAF1DBD7F}">
      <dsp:nvSpPr>
        <dsp:cNvPr id="0" name=""/>
        <dsp:cNvSpPr/>
      </dsp:nvSpPr>
      <dsp:spPr>
        <a:xfrm>
          <a:off x="0" y="1442927"/>
          <a:ext cx="9240621" cy="54956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Te</a:t>
          </a:r>
          <a:r>
            <a:rPr lang="sl-SI" sz="2000" kern="1200" dirty="0" err="1" smtClean="0"/>
            <a:t>hnologija</a:t>
          </a:r>
          <a:endParaRPr lang="de-DE" sz="2000" kern="1200" dirty="0"/>
        </a:p>
      </dsp:txBody>
      <dsp:txXfrm>
        <a:off x="0" y="1442927"/>
        <a:ext cx="2772186" cy="549564"/>
      </dsp:txXfrm>
    </dsp:sp>
    <dsp:sp modelId="{1AA46F63-34C9-43CB-81FA-4D223D6B0E7A}">
      <dsp:nvSpPr>
        <dsp:cNvPr id="0" name=""/>
        <dsp:cNvSpPr/>
      </dsp:nvSpPr>
      <dsp:spPr>
        <a:xfrm>
          <a:off x="0" y="801768"/>
          <a:ext cx="9240621" cy="54956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kern="1200" dirty="0" smtClean="0"/>
            <a:t>Princip delovanja</a:t>
          </a:r>
          <a:endParaRPr lang="de-DE" sz="2000" kern="1200" dirty="0"/>
        </a:p>
      </dsp:txBody>
      <dsp:txXfrm>
        <a:off x="0" y="801768"/>
        <a:ext cx="2772186" cy="549564"/>
      </dsp:txXfrm>
    </dsp:sp>
    <dsp:sp modelId="{6A1F3FFC-9135-4B91-B708-251FD7CD980C}">
      <dsp:nvSpPr>
        <dsp:cNvPr id="0" name=""/>
        <dsp:cNvSpPr/>
      </dsp:nvSpPr>
      <dsp:spPr>
        <a:xfrm>
          <a:off x="0" y="160610"/>
          <a:ext cx="9240621" cy="54956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000" kern="1200" dirty="0"/>
        </a:p>
      </dsp:txBody>
      <dsp:txXfrm>
        <a:off x="0" y="160610"/>
        <a:ext cx="2772186" cy="549564"/>
      </dsp:txXfrm>
    </dsp:sp>
    <dsp:sp modelId="{4D140527-8CF9-42A9-AA64-974640E2B3F3}">
      <dsp:nvSpPr>
        <dsp:cNvPr id="0" name=""/>
        <dsp:cNvSpPr/>
      </dsp:nvSpPr>
      <dsp:spPr>
        <a:xfrm>
          <a:off x="5333010" y="206407"/>
          <a:ext cx="1141898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100" kern="1200" dirty="0" smtClean="0"/>
            <a:t>SPTE</a:t>
          </a:r>
          <a:r>
            <a:rPr lang="de-DE" sz="1100" kern="1200" dirty="0" smtClean="0"/>
            <a:t>-</a:t>
          </a:r>
          <a:r>
            <a:rPr lang="de-DE" sz="1100" kern="1200" dirty="0" err="1" smtClean="0"/>
            <a:t>Tehnologi</a:t>
          </a:r>
          <a:r>
            <a:rPr lang="sl-SI" sz="1100" kern="1200" dirty="0" smtClean="0"/>
            <a:t>j</a:t>
          </a:r>
          <a:r>
            <a:rPr lang="de-DE" sz="1100" kern="1200" dirty="0" smtClean="0"/>
            <a:t>e</a:t>
          </a:r>
          <a:endParaRPr lang="de-DE" sz="1100" kern="1200" dirty="0"/>
        </a:p>
      </dsp:txBody>
      <dsp:txXfrm>
        <a:off x="5333010" y="206407"/>
        <a:ext cx="1141898" cy="457970"/>
      </dsp:txXfrm>
    </dsp:sp>
    <dsp:sp modelId="{D664A1B7-6D5E-47E1-880C-216BB22C38D3}">
      <dsp:nvSpPr>
        <dsp:cNvPr id="0" name=""/>
        <dsp:cNvSpPr/>
      </dsp:nvSpPr>
      <dsp:spPr>
        <a:xfrm>
          <a:off x="3562755" y="664377"/>
          <a:ext cx="2341203" cy="183188"/>
        </a:xfrm>
        <a:custGeom>
          <a:avLst/>
          <a:gdLst/>
          <a:ahLst/>
          <a:cxnLst/>
          <a:rect l="0" t="0" r="0" b="0"/>
          <a:pathLst>
            <a:path>
              <a:moveTo>
                <a:pt x="2341203" y="0"/>
              </a:moveTo>
              <a:lnTo>
                <a:pt x="2341203" y="91594"/>
              </a:lnTo>
              <a:lnTo>
                <a:pt x="0" y="91594"/>
              </a:lnTo>
              <a:lnTo>
                <a:pt x="0" y="183188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E89DB0-2735-4118-9682-DEC1D43D5C06}">
      <dsp:nvSpPr>
        <dsp:cNvPr id="0" name=""/>
        <dsp:cNvSpPr/>
      </dsp:nvSpPr>
      <dsp:spPr>
        <a:xfrm>
          <a:off x="3097205" y="847565"/>
          <a:ext cx="931099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100" kern="1200" dirty="0" smtClean="0"/>
            <a:t>Notranje zgorevanje</a:t>
          </a:r>
          <a:endParaRPr lang="de-DE" sz="1100" kern="1200" dirty="0"/>
        </a:p>
      </dsp:txBody>
      <dsp:txXfrm>
        <a:off x="3097205" y="847565"/>
        <a:ext cx="931099" cy="457970"/>
      </dsp:txXfrm>
    </dsp:sp>
    <dsp:sp modelId="{4FF73C00-AAEB-44A0-9BE4-193ACB37BD93}">
      <dsp:nvSpPr>
        <dsp:cNvPr id="0" name=""/>
        <dsp:cNvSpPr/>
      </dsp:nvSpPr>
      <dsp:spPr>
        <a:xfrm>
          <a:off x="3116234" y="1305536"/>
          <a:ext cx="446520" cy="183188"/>
        </a:xfrm>
        <a:custGeom>
          <a:avLst/>
          <a:gdLst/>
          <a:ahLst/>
          <a:cxnLst/>
          <a:rect l="0" t="0" r="0" b="0"/>
          <a:pathLst>
            <a:path>
              <a:moveTo>
                <a:pt x="446520" y="0"/>
              </a:moveTo>
              <a:lnTo>
                <a:pt x="446520" y="91594"/>
              </a:lnTo>
              <a:lnTo>
                <a:pt x="0" y="91594"/>
              </a:lnTo>
              <a:lnTo>
                <a:pt x="0" y="183188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8EF193-C298-41A9-8456-2424D76D235A}">
      <dsp:nvSpPr>
        <dsp:cNvPr id="0" name=""/>
        <dsp:cNvSpPr/>
      </dsp:nvSpPr>
      <dsp:spPr>
        <a:xfrm>
          <a:off x="2772756" y="1488724"/>
          <a:ext cx="686955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100" kern="1200" dirty="0" smtClean="0"/>
            <a:t>Plinski motor</a:t>
          </a:r>
          <a:endParaRPr lang="de-DE" sz="1100" kern="1200" dirty="0"/>
        </a:p>
      </dsp:txBody>
      <dsp:txXfrm>
        <a:off x="2772756" y="1488724"/>
        <a:ext cx="686955" cy="457970"/>
      </dsp:txXfrm>
    </dsp:sp>
    <dsp:sp modelId="{C47CA360-1529-4337-B352-6AC2896A96D5}">
      <dsp:nvSpPr>
        <dsp:cNvPr id="0" name=""/>
        <dsp:cNvSpPr/>
      </dsp:nvSpPr>
      <dsp:spPr>
        <a:xfrm>
          <a:off x="3562755" y="1305536"/>
          <a:ext cx="446520" cy="183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94"/>
              </a:lnTo>
              <a:lnTo>
                <a:pt x="446520" y="91594"/>
              </a:lnTo>
              <a:lnTo>
                <a:pt x="446520" y="183188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90CE9C-FE93-4126-B26C-A7FE439EBCF9}">
      <dsp:nvSpPr>
        <dsp:cNvPr id="0" name=""/>
        <dsp:cNvSpPr/>
      </dsp:nvSpPr>
      <dsp:spPr>
        <a:xfrm>
          <a:off x="3665798" y="1488724"/>
          <a:ext cx="686955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Diesel</a:t>
          </a:r>
          <a:r>
            <a:rPr lang="sl-SI" sz="1100" kern="1200" dirty="0" smtClean="0"/>
            <a:t> </a:t>
          </a:r>
          <a:r>
            <a:rPr lang="de-DE" sz="1100" kern="1200" dirty="0" err="1" smtClean="0"/>
            <a:t>motor</a:t>
          </a:r>
          <a:endParaRPr lang="de-DE" sz="1100" kern="1200" dirty="0"/>
        </a:p>
      </dsp:txBody>
      <dsp:txXfrm>
        <a:off x="3665798" y="1488724"/>
        <a:ext cx="686955" cy="457970"/>
      </dsp:txXfrm>
    </dsp:sp>
    <dsp:sp modelId="{FA86985D-8498-48C4-A03C-C634ED90BE8A}">
      <dsp:nvSpPr>
        <dsp:cNvPr id="0" name=""/>
        <dsp:cNvSpPr/>
      </dsp:nvSpPr>
      <dsp:spPr>
        <a:xfrm>
          <a:off x="5858239" y="664377"/>
          <a:ext cx="91440" cy="183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1594"/>
              </a:lnTo>
              <a:lnTo>
                <a:pt x="55758" y="91594"/>
              </a:lnTo>
              <a:lnTo>
                <a:pt x="55758" y="183188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F16FB-24DE-419E-B42F-EF34609C1353}">
      <dsp:nvSpPr>
        <dsp:cNvPr id="0" name=""/>
        <dsp:cNvSpPr/>
      </dsp:nvSpPr>
      <dsp:spPr>
        <a:xfrm>
          <a:off x="5426406" y="847565"/>
          <a:ext cx="975181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100" kern="1200" dirty="0" err="1" smtClean="0"/>
            <a:t>Zonanje</a:t>
          </a:r>
          <a:r>
            <a:rPr lang="sl-SI" sz="1100" kern="1200" dirty="0" smtClean="0"/>
            <a:t> zgorevanje</a:t>
          </a:r>
          <a:endParaRPr lang="de-DE" sz="1100" kern="1200" dirty="0"/>
        </a:p>
      </dsp:txBody>
      <dsp:txXfrm>
        <a:off x="5426406" y="847565"/>
        <a:ext cx="975181" cy="457970"/>
      </dsp:txXfrm>
    </dsp:sp>
    <dsp:sp modelId="{841974B0-38B1-413B-8211-D7689CA69395}">
      <dsp:nvSpPr>
        <dsp:cNvPr id="0" name=""/>
        <dsp:cNvSpPr/>
      </dsp:nvSpPr>
      <dsp:spPr>
        <a:xfrm>
          <a:off x="4960194" y="1305536"/>
          <a:ext cx="953803" cy="183188"/>
        </a:xfrm>
        <a:custGeom>
          <a:avLst/>
          <a:gdLst/>
          <a:ahLst/>
          <a:cxnLst/>
          <a:rect l="0" t="0" r="0" b="0"/>
          <a:pathLst>
            <a:path>
              <a:moveTo>
                <a:pt x="953803" y="0"/>
              </a:moveTo>
              <a:lnTo>
                <a:pt x="953803" y="91594"/>
              </a:lnTo>
              <a:lnTo>
                <a:pt x="0" y="91594"/>
              </a:lnTo>
              <a:lnTo>
                <a:pt x="0" y="183188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B8EA65-9CC1-43CD-8491-7C4F9C62344E}">
      <dsp:nvSpPr>
        <dsp:cNvPr id="0" name=""/>
        <dsp:cNvSpPr/>
      </dsp:nvSpPr>
      <dsp:spPr>
        <a:xfrm>
          <a:off x="4558840" y="1488724"/>
          <a:ext cx="802707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100" kern="1200" dirty="0" smtClean="0"/>
            <a:t>Parna turbina</a:t>
          </a:r>
          <a:endParaRPr lang="de-DE" sz="1100" kern="1200" dirty="0"/>
        </a:p>
      </dsp:txBody>
      <dsp:txXfrm>
        <a:off x="4558840" y="1488724"/>
        <a:ext cx="802707" cy="457970"/>
      </dsp:txXfrm>
    </dsp:sp>
    <dsp:sp modelId="{CE13ED66-CAFE-4460-9EED-126F22922EBB}">
      <dsp:nvSpPr>
        <dsp:cNvPr id="0" name=""/>
        <dsp:cNvSpPr/>
      </dsp:nvSpPr>
      <dsp:spPr>
        <a:xfrm>
          <a:off x="5868277" y="1305536"/>
          <a:ext cx="91440" cy="183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1594"/>
              </a:lnTo>
              <a:lnTo>
                <a:pt x="103595" y="91594"/>
              </a:lnTo>
              <a:lnTo>
                <a:pt x="103595" y="183188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31FFBC-8C75-4EAA-83E8-802052B1BBC0}">
      <dsp:nvSpPr>
        <dsp:cNvPr id="0" name=""/>
        <dsp:cNvSpPr/>
      </dsp:nvSpPr>
      <dsp:spPr>
        <a:xfrm>
          <a:off x="5567634" y="1488724"/>
          <a:ext cx="808477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100" kern="1200" dirty="0" smtClean="0"/>
            <a:t>Plinska turbina</a:t>
          </a:r>
          <a:endParaRPr lang="de-DE" sz="1100" kern="1200" dirty="0"/>
        </a:p>
      </dsp:txBody>
      <dsp:txXfrm>
        <a:off x="5567634" y="1488724"/>
        <a:ext cx="808477" cy="457970"/>
      </dsp:txXfrm>
    </dsp:sp>
    <dsp:sp modelId="{8C637BBA-7AE6-4991-AD41-D13E9E11DB77}">
      <dsp:nvSpPr>
        <dsp:cNvPr id="0" name=""/>
        <dsp:cNvSpPr/>
      </dsp:nvSpPr>
      <dsp:spPr>
        <a:xfrm>
          <a:off x="5913997" y="1305536"/>
          <a:ext cx="1011679" cy="183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94"/>
              </a:lnTo>
              <a:lnTo>
                <a:pt x="1011679" y="91594"/>
              </a:lnTo>
              <a:lnTo>
                <a:pt x="1011679" y="183188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E4A8A-1F4A-44D4-851B-DE40FDADDA65}">
      <dsp:nvSpPr>
        <dsp:cNvPr id="0" name=""/>
        <dsp:cNvSpPr/>
      </dsp:nvSpPr>
      <dsp:spPr>
        <a:xfrm>
          <a:off x="6582198" y="1488724"/>
          <a:ext cx="686955" cy="457970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err="1" smtClean="0"/>
            <a:t>Stirling</a:t>
          </a:r>
          <a:r>
            <a:rPr lang="sl-SI" sz="1100" kern="1200" dirty="0" smtClean="0"/>
            <a:t> </a:t>
          </a:r>
          <a:r>
            <a:rPr lang="de-DE" sz="1100" kern="1200" dirty="0" err="1" smtClean="0"/>
            <a:t>motor</a:t>
          </a:r>
          <a:endParaRPr lang="de-DE" sz="1100" kern="1200" dirty="0"/>
        </a:p>
      </dsp:txBody>
      <dsp:txXfrm>
        <a:off x="6582198" y="1488724"/>
        <a:ext cx="686955" cy="457970"/>
      </dsp:txXfrm>
    </dsp:sp>
    <dsp:sp modelId="{78D1E7C5-0AA1-460A-814D-A8A78CB4CA85}">
      <dsp:nvSpPr>
        <dsp:cNvPr id="0" name=""/>
        <dsp:cNvSpPr/>
      </dsp:nvSpPr>
      <dsp:spPr>
        <a:xfrm>
          <a:off x="5903959" y="664377"/>
          <a:ext cx="2361280" cy="183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94"/>
              </a:lnTo>
              <a:lnTo>
                <a:pt x="2361280" y="91594"/>
              </a:lnTo>
              <a:lnTo>
                <a:pt x="2361280" y="183188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3FBEE-7046-47C5-B368-B6DD342E5448}">
      <dsp:nvSpPr>
        <dsp:cNvPr id="0" name=""/>
        <dsp:cNvSpPr/>
      </dsp:nvSpPr>
      <dsp:spPr>
        <a:xfrm>
          <a:off x="7819766" y="847565"/>
          <a:ext cx="890946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100" kern="1200" dirty="0" smtClean="0"/>
            <a:t>Kemijska pretvorba</a:t>
          </a:r>
          <a:endParaRPr lang="de-DE" sz="1100" kern="1200" dirty="0"/>
        </a:p>
      </dsp:txBody>
      <dsp:txXfrm>
        <a:off x="7819766" y="847565"/>
        <a:ext cx="890946" cy="457970"/>
      </dsp:txXfrm>
    </dsp:sp>
    <dsp:sp modelId="{8A9726EE-D3C3-4421-BCE2-BE434D924B02}">
      <dsp:nvSpPr>
        <dsp:cNvPr id="0" name=""/>
        <dsp:cNvSpPr/>
      </dsp:nvSpPr>
      <dsp:spPr>
        <a:xfrm>
          <a:off x="7818718" y="1305536"/>
          <a:ext cx="446520" cy="183188"/>
        </a:xfrm>
        <a:custGeom>
          <a:avLst/>
          <a:gdLst/>
          <a:ahLst/>
          <a:cxnLst/>
          <a:rect l="0" t="0" r="0" b="0"/>
          <a:pathLst>
            <a:path>
              <a:moveTo>
                <a:pt x="446520" y="0"/>
              </a:moveTo>
              <a:lnTo>
                <a:pt x="446520" y="91594"/>
              </a:lnTo>
              <a:lnTo>
                <a:pt x="0" y="91594"/>
              </a:lnTo>
              <a:lnTo>
                <a:pt x="0" y="183188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5370C4-DDFF-4214-844C-9D1442E721CF}">
      <dsp:nvSpPr>
        <dsp:cNvPr id="0" name=""/>
        <dsp:cNvSpPr/>
      </dsp:nvSpPr>
      <dsp:spPr>
        <a:xfrm>
          <a:off x="7475240" y="1488724"/>
          <a:ext cx="686955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PEMFC</a:t>
          </a:r>
          <a:endParaRPr lang="de-DE" sz="1100" kern="1200" dirty="0"/>
        </a:p>
      </dsp:txBody>
      <dsp:txXfrm>
        <a:off x="7475240" y="1488724"/>
        <a:ext cx="686955" cy="457970"/>
      </dsp:txXfrm>
    </dsp:sp>
    <dsp:sp modelId="{72D5C64B-A5B4-4063-B17D-2BCC4F394895}">
      <dsp:nvSpPr>
        <dsp:cNvPr id="0" name=""/>
        <dsp:cNvSpPr/>
      </dsp:nvSpPr>
      <dsp:spPr>
        <a:xfrm>
          <a:off x="8265239" y="1305536"/>
          <a:ext cx="446520" cy="183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94"/>
              </a:lnTo>
              <a:lnTo>
                <a:pt x="446520" y="91594"/>
              </a:lnTo>
              <a:lnTo>
                <a:pt x="446520" y="183188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43D874-CC40-478F-B448-5CAC923FD103}">
      <dsp:nvSpPr>
        <dsp:cNvPr id="0" name=""/>
        <dsp:cNvSpPr/>
      </dsp:nvSpPr>
      <dsp:spPr>
        <a:xfrm>
          <a:off x="8368282" y="1488724"/>
          <a:ext cx="686955" cy="457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SOFC</a:t>
          </a:r>
          <a:endParaRPr lang="de-DE" sz="1100" kern="1200" dirty="0"/>
        </a:p>
      </dsp:txBody>
      <dsp:txXfrm>
        <a:off x="8368282" y="1488724"/>
        <a:ext cx="686955" cy="457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98900" y="0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6CA8-1BE7-47FD-82F5-467EA34A22F2}" type="datetimeFigureOut">
              <a:rPr lang="de-DE" smtClean="0"/>
              <a:pPr/>
              <a:t>14.05.2013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98900" y="9409113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F78BF-2CEA-43A5-BD16-E1FEBD7ECD3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AE89736C-33E1-4D73-8584-7092582AEF83}" type="datetimeFigureOut">
              <a:rPr lang="de-DE" smtClean="0"/>
              <a:pPr/>
              <a:t>14.05.2013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14388" y="742950"/>
            <a:ext cx="5254625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340" y="4705350"/>
            <a:ext cx="5506720" cy="4457700"/>
          </a:xfrm>
          <a:prstGeom prst="rect">
            <a:avLst/>
          </a:prstGeom>
        </p:spPr>
        <p:txBody>
          <a:bodyPr vert="horz" lIns="95939" tIns="47969" rIns="95939" bIns="47969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DBEE7B1B-09E6-4939-A88C-22AA4308BEB2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681F37-30A1-45DB-BB8D-C24F7CBE7CC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071299" y="786703"/>
            <a:ext cx="5182560" cy="387973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8560" tIns="44280" rIns="88560" bIns="44280" anchor="ctr"/>
          <a:lstStyle/>
          <a:p>
            <a:endParaRPr lang="de-DE" dirty="0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2670" y="4915356"/>
            <a:ext cx="5827494" cy="46234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ACD6272-E7EE-4576-8255-F22AA595BC03}" type="slidenum">
              <a:rPr lang="en-GB"/>
              <a:pPr/>
              <a:t>24</a:t>
            </a:fld>
            <a:endParaRPr lang="en-GB"/>
          </a:p>
        </p:txBody>
      </p:sp>
      <p:sp>
        <p:nvSpPr>
          <p:cNvPr id="880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17563" y="741363"/>
            <a:ext cx="5246687" cy="3709987"/>
          </a:xfrm>
          <a:ln/>
        </p:spPr>
      </p:sp>
      <p:sp>
        <p:nvSpPr>
          <p:cNvPr id="880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8500" y="4704598"/>
            <a:ext cx="5499964" cy="4450636"/>
          </a:xfrm>
          <a:noFill/>
          <a:ln/>
        </p:spPr>
        <p:txBody>
          <a:bodyPr wrap="none" anchor="ctr"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681F37-30A1-45DB-BB8D-C24F7CBE7CC2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071299" y="786703"/>
            <a:ext cx="5182560" cy="387973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8560" tIns="44280" rIns="88560" bIns="44280" anchor="ctr"/>
          <a:lstStyle/>
          <a:p>
            <a:endParaRPr lang="de-DE" dirty="0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2670" y="4915356"/>
            <a:ext cx="5827494" cy="46234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E7B1B-09E6-4939-A88C-22AA4308BEB2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177394-6503-49ED-AED6-417976478F4E}" type="slidenum">
              <a:rPr lang="en-GB"/>
              <a:pPr/>
              <a:t>8</a:t>
            </a:fld>
            <a:endParaRPr lang="en-GB"/>
          </a:p>
        </p:txBody>
      </p:sp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0" y="787400"/>
            <a:ext cx="5483225" cy="38782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2670" y="4915357"/>
            <a:ext cx="5859818" cy="465721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681F37-30A1-45DB-BB8D-C24F7CBE7CC2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071299" y="786703"/>
            <a:ext cx="5182560" cy="387973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8560" tIns="44280" rIns="88560" bIns="44280" anchor="ctr"/>
          <a:lstStyle/>
          <a:p>
            <a:endParaRPr lang="de-DE" dirty="0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2670" y="4915356"/>
            <a:ext cx="5827494" cy="46234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681F37-30A1-45DB-BB8D-C24F7CBE7CC2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071299" y="786703"/>
            <a:ext cx="5182560" cy="387973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8560" tIns="44280" rIns="88560" bIns="44280" anchor="ctr"/>
          <a:lstStyle/>
          <a:p>
            <a:endParaRPr lang="de-DE" dirty="0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2670" y="4915356"/>
            <a:ext cx="5827494" cy="46234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681F37-30A1-45DB-BB8D-C24F7CBE7CC2}" type="slidenum">
              <a:rPr lang="en-GB"/>
              <a:pPr/>
              <a:t>18</a:t>
            </a:fld>
            <a:endParaRPr lang="en-GB" dirty="0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071299" y="786703"/>
            <a:ext cx="5182560" cy="387973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8560" tIns="44280" rIns="88560" bIns="44280" anchor="ctr"/>
          <a:lstStyle/>
          <a:p>
            <a:endParaRPr lang="de-DE" dirty="0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2670" y="4915356"/>
            <a:ext cx="5827494" cy="46234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681F37-30A1-45DB-BB8D-C24F7CBE7CC2}" type="slidenum">
              <a:rPr lang="en-GB"/>
              <a:pPr/>
              <a:t>22</a:t>
            </a:fld>
            <a:endParaRPr lang="en-GB" dirty="0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071299" y="786703"/>
            <a:ext cx="5182560" cy="387973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8560" tIns="44280" rIns="88560" bIns="44280" anchor="ctr"/>
          <a:lstStyle/>
          <a:p>
            <a:endParaRPr lang="de-DE" dirty="0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2670" y="4915356"/>
            <a:ext cx="5827494" cy="46234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ACD6272-E7EE-4576-8255-F22AA595BC03}" type="slidenum">
              <a:rPr lang="en-GB"/>
              <a:pPr/>
              <a:t>23</a:t>
            </a:fld>
            <a:endParaRPr lang="en-GB"/>
          </a:p>
        </p:txBody>
      </p:sp>
      <p:sp>
        <p:nvSpPr>
          <p:cNvPr id="880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17563" y="741363"/>
            <a:ext cx="5246687" cy="3709987"/>
          </a:xfrm>
          <a:ln/>
        </p:spPr>
      </p:sp>
      <p:sp>
        <p:nvSpPr>
          <p:cNvPr id="880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8500" y="4704598"/>
            <a:ext cx="5499964" cy="4450636"/>
          </a:xfrm>
          <a:noFill/>
          <a:ln/>
        </p:spPr>
        <p:txBody>
          <a:bodyPr wrap="none" anchor="ctr"/>
          <a:lstStyle/>
          <a:p>
            <a:endParaRPr 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 userDrawn="1"/>
        </p:nvSpPr>
        <p:spPr>
          <a:xfrm>
            <a:off x="6376005" y="1118788"/>
            <a:ext cx="36360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aseline="0" dirty="0" smtClean="0"/>
              <a:t>Pozdravljeni  in  dobrodošli!</a:t>
            </a:r>
            <a:endParaRPr lang="de-DE" baseline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222" y="1226372"/>
            <a:ext cx="6105525" cy="4701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Inhaltsplatzhalter 28"/>
          <p:cNvSpPr>
            <a:spLocks noGrp="1"/>
          </p:cNvSpPr>
          <p:nvPr>
            <p:ph sz="quarter" idx="12" hasCustomPrompt="1"/>
          </p:nvPr>
        </p:nvSpPr>
        <p:spPr>
          <a:xfrm>
            <a:off x="6702610" y="2324100"/>
            <a:ext cx="2753360" cy="935038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 smtClean="0"/>
              <a:t>Titel des Vortrags, 20 fett</a:t>
            </a:r>
            <a:endParaRPr lang="de-DE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4" hasCustomPrompt="1"/>
          </p:nvPr>
        </p:nvSpPr>
        <p:spPr>
          <a:xfrm>
            <a:off x="6680555" y="5422299"/>
            <a:ext cx="3001327" cy="322299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 smtClean="0"/>
              <a:t>Vorname Nachname</a:t>
            </a:r>
            <a:endParaRPr lang="de-DE" dirty="0"/>
          </a:p>
        </p:txBody>
      </p:sp>
      <p:sp>
        <p:nvSpPr>
          <p:cNvPr id="38" name="Textfeld 37"/>
          <p:cNvSpPr txBox="1"/>
          <p:nvPr userDrawn="1"/>
        </p:nvSpPr>
        <p:spPr>
          <a:xfrm>
            <a:off x="6680497" y="5142182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aseline="0" dirty="0" smtClean="0"/>
              <a:t> </a:t>
            </a:r>
            <a:endParaRPr lang="de-DE" sz="1800" baseline="0" dirty="0"/>
          </a:p>
        </p:txBody>
      </p:sp>
      <p:sp>
        <p:nvSpPr>
          <p:cNvPr id="39" name="Textfeld 38"/>
          <p:cNvSpPr txBox="1"/>
          <p:nvPr userDrawn="1"/>
        </p:nvSpPr>
        <p:spPr>
          <a:xfrm>
            <a:off x="6691255" y="5637000"/>
            <a:ext cx="268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aseline="0" dirty="0" smtClean="0"/>
              <a:t>Viessmann </a:t>
            </a:r>
            <a:r>
              <a:rPr lang="sl-SI" sz="1800" baseline="0" dirty="0" smtClean="0"/>
              <a:t>a</a:t>
            </a:r>
            <a:r>
              <a:rPr lang="de-DE" sz="1800" baseline="0" dirty="0" err="1" smtClean="0"/>
              <a:t>kademi</a:t>
            </a:r>
            <a:r>
              <a:rPr lang="sl-SI" sz="1800" baseline="0" dirty="0" smtClean="0"/>
              <a:t>ja</a:t>
            </a:r>
            <a:endParaRPr lang="de-DE" sz="1800" baseline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222" y="1226372"/>
            <a:ext cx="6105525" cy="4701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Textfeld 38"/>
          <p:cNvSpPr txBox="1"/>
          <p:nvPr userDrawn="1"/>
        </p:nvSpPr>
        <p:spPr>
          <a:xfrm>
            <a:off x="6691255" y="5637000"/>
            <a:ext cx="268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aseline="0" dirty="0" smtClean="0"/>
              <a:t>Vielen Dank</a:t>
            </a:r>
            <a:endParaRPr lang="de-DE" sz="1800" baseline="0" dirty="0"/>
          </a:p>
        </p:txBody>
      </p:sp>
      <p:sp>
        <p:nvSpPr>
          <p:cNvPr id="7" name="Datumsplatzhalter 2"/>
          <p:cNvSpPr>
            <a:spLocks noGrp="1"/>
          </p:cNvSpPr>
          <p:nvPr>
            <p:ph type="dt" sz="half" idx="10"/>
          </p:nvPr>
        </p:nvSpPr>
        <p:spPr>
          <a:xfrm rot="16200000">
            <a:off x="9827724" y="6408000"/>
            <a:ext cx="707852" cy="14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03/2012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1"/>
          </p:nvPr>
        </p:nvSpPr>
        <p:spPr>
          <a:xfrm rot="16200000">
            <a:off x="7597224" y="4722704"/>
            <a:ext cx="4928695" cy="1695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Planerseminar BHKW</a:t>
            </a:r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 rot="16200000">
            <a:off x="9815288" y="6818018"/>
            <a:ext cx="734150" cy="168000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Folie </a:t>
            </a:r>
            <a:fld id="{DADFEA48-2D48-4EF5-B029-0B8993B9B72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9441" y="520810"/>
            <a:ext cx="9458142" cy="89712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</p:nvPr>
        </p:nvSpPr>
        <p:spPr>
          <a:xfrm>
            <a:off x="347714" y="1629117"/>
            <a:ext cx="4337694" cy="557012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837831" y="1629117"/>
            <a:ext cx="4337694" cy="557012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5069" y="403545"/>
            <a:ext cx="9462656" cy="396917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 rot="16200000">
            <a:off x="9827724" y="6446176"/>
            <a:ext cx="707852" cy="1472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91D3873-6BE8-4685-A62F-3C4DD274B4E8}" type="datetime1">
              <a:rPr lang="de-DE" smtClean="0"/>
              <a:pPr/>
              <a:t>14.05.2013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 rot="16200000">
            <a:off x="7597225" y="4722705"/>
            <a:ext cx="4928695" cy="169588"/>
          </a:xfrm>
          <a:prstGeom prst="rect">
            <a:avLst/>
          </a:prstGeom>
        </p:spPr>
        <p:txBody>
          <a:bodyPr lIns="91431" tIns="45716" rIns="91431" bIns="45716"/>
          <a:lstStyle/>
          <a:p>
            <a:r>
              <a:rPr lang="de-DE" smtClean="0"/>
              <a:t>BHKW</a:t>
            </a:r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3"/>
          </p:nvPr>
        </p:nvSpPr>
        <p:spPr>
          <a:xfrm>
            <a:off x="272912" y="728516"/>
            <a:ext cx="9464813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 rot="16200000">
            <a:off x="9815288" y="6818019"/>
            <a:ext cx="734150" cy="168000"/>
          </a:xfrm>
          <a:prstGeom prst="rect">
            <a:avLst/>
          </a:prstGeom>
        </p:spPr>
        <p:txBody>
          <a:bodyPr vert="horz" lIns="99559" tIns="49780" rIns="99559" bIns="49780" rtlCol="0" anchor="ctr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Vorlage </a:t>
            </a:r>
            <a:fld id="{DADFEA48-2D48-4EF5-B029-0B8993B9B72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5069" y="403545"/>
            <a:ext cx="9462656" cy="396917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3"/>
          </p:nvPr>
        </p:nvSpPr>
        <p:spPr>
          <a:xfrm>
            <a:off x="272912" y="728516"/>
            <a:ext cx="9464813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2910" y="1281772"/>
            <a:ext cx="10119121" cy="607049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272912" y="852086"/>
            <a:ext cx="10119120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2911" y="1281772"/>
            <a:ext cx="9468000" cy="55567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272912" y="728516"/>
            <a:ext cx="9464813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(Verhältnis 1/3 zu 2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2912" y="1281772"/>
            <a:ext cx="2340000" cy="568377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36000" y="1281772"/>
            <a:ext cx="6984000" cy="569031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rot="16200000">
            <a:off x="9827724" y="6408000"/>
            <a:ext cx="707852" cy="14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03/2012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 rot="16200000">
            <a:off x="7597224" y="4722704"/>
            <a:ext cx="4928695" cy="1695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Planerseminar BHKW</a:t>
            </a:r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3"/>
          </p:nvPr>
        </p:nvSpPr>
        <p:spPr>
          <a:xfrm>
            <a:off x="272912" y="728516"/>
            <a:ext cx="9464813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 rot="16200000">
            <a:off x="9815288" y="6818018"/>
            <a:ext cx="734150" cy="168000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Folie </a:t>
            </a:r>
            <a:fld id="{DADFEA48-2D48-4EF5-B029-0B8993B9B72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(Verhätnis 2/3 zu 1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308000" y="1281772"/>
            <a:ext cx="2412000" cy="5694659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2912" y="1281772"/>
            <a:ext cx="6912000" cy="57035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rot="16200000">
            <a:off x="9827724" y="6408000"/>
            <a:ext cx="707852" cy="14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03/2012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 rot="16200000">
            <a:off x="7597224" y="4722704"/>
            <a:ext cx="4928695" cy="1695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Planerseminar BHKW</a:t>
            </a:r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3"/>
          </p:nvPr>
        </p:nvSpPr>
        <p:spPr>
          <a:xfrm>
            <a:off x="272912" y="728516"/>
            <a:ext cx="9464813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 rot="16200000">
            <a:off x="9815288" y="6818018"/>
            <a:ext cx="734150" cy="168000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Folie </a:t>
            </a:r>
            <a:fld id="{DADFEA48-2D48-4EF5-B029-0B8993B9B72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(Verhätnis 1/2 zu 1/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2912" y="1281772"/>
            <a:ext cx="4680000" cy="568377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9999" y="1281772"/>
            <a:ext cx="4680000" cy="568377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rot="16200000">
            <a:off x="9827724" y="6408000"/>
            <a:ext cx="707852" cy="14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03/2012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 rot="16200000">
            <a:off x="7597224" y="4722704"/>
            <a:ext cx="4928695" cy="1695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Planerseminar BHKW</a:t>
            </a:r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3"/>
          </p:nvPr>
        </p:nvSpPr>
        <p:spPr>
          <a:xfrm>
            <a:off x="272912" y="728516"/>
            <a:ext cx="9464813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 rot="16200000">
            <a:off x="9815288" y="6818018"/>
            <a:ext cx="734150" cy="168000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Folie </a:t>
            </a:r>
            <a:fld id="{DADFEA48-2D48-4EF5-B029-0B8993B9B72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2912" y="1281772"/>
            <a:ext cx="4680000" cy="2808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40000" y="1281772"/>
            <a:ext cx="4680000" cy="2808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 rot="16200000">
            <a:off x="9827724" y="6408000"/>
            <a:ext cx="707852" cy="14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03/2012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 rot="16200000">
            <a:off x="7597224" y="4722704"/>
            <a:ext cx="4928695" cy="1695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Planerseminar BHKW</a:t>
            </a:r>
            <a:endParaRPr lang="de-DE"/>
          </a:p>
        </p:txBody>
      </p:sp>
      <p:sp>
        <p:nvSpPr>
          <p:cNvPr id="11" name="Inhaltsplatzhalter 2"/>
          <p:cNvSpPr>
            <a:spLocks noGrp="1"/>
          </p:cNvSpPr>
          <p:nvPr>
            <p:ph sz="half" idx="14"/>
          </p:nvPr>
        </p:nvSpPr>
        <p:spPr>
          <a:xfrm>
            <a:off x="272912" y="4273114"/>
            <a:ext cx="4680000" cy="2808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5"/>
          </p:nvPr>
        </p:nvSpPr>
        <p:spPr>
          <a:xfrm>
            <a:off x="5040000" y="4273114"/>
            <a:ext cx="4680000" cy="2808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272912" y="728516"/>
            <a:ext cx="9464813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 rot="16200000">
            <a:off x="9815288" y="6818018"/>
            <a:ext cx="734150" cy="168000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Folie </a:t>
            </a:r>
            <a:fld id="{DADFEA48-2D48-4EF5-B029-0B8993B9B72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5069" y="403544"/>
            <a:ext cx="9462656" cy="396917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 rot="16200000">
            <a:off x="9827724" y="6408000"/>
            <a:ext cx="707852" cy="14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03/2012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 rot="16200000">
            <a:off x="7597224" y="4722704"/>
            <a:ext cx="4928695" cy="1695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Planerseminar BHKW</a:t>
            </a:r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3"/>
          </p:nvPr>
        </p:nvSpPr>
        <p:spPr>
          <a:xfrm>
            <a:off x="272912" y="728516"/>
            <a:ext cx="9464813" cy="396917"/>
          </a:xfrm>
        </p:spPr>
        <p:txBody>
          <a:bodyPr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 rot="16200000">
            <a:off x="9815288" y="6818018"/>
            <a:ext cx="734150" cy="168000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Folie </a:t>
            </a:r>
            <a:fld id="{DADFEA48-2D48-4EF5-B029-0B8993B9B72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 rot="16200000">
            <a:off x="9827724" y="6408000"/>
            <a:ext cx="707852" cy="14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03/2012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 rot="16200000">
            <a:off x="7597224" y="4722704"/>
            <a:ext cx="4928695" cy="1695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Planerseminar BHKW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 rot="16200000">
            <a:off x="9815288" y="6818018"/>
            <a:ext cx="734150" cy="168000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Folie </a:t>
            </a:r>
            <a:fld id="{DADFEA48-2D48-4EF5-B029-0B8993B9B72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5069" y="392657"/>
            <a:ext cx="10129320" cy="414000"/>
          </a:xfrm>
          <a:prstGeom prst="rect">
            <a:avLst/>
          </a:prstGeom>
        </p:spPr>
        <p:txBody>
          <a:bodyPr vert="horz" lIns="99569" tIns="49785" rIns="99569" bIns="49785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1100" y="1756456"/>
            <a:ext cx="10133289" cy="5521674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2" r:id="rId2"/>
    <p:sldLayoutId id="2147483669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71" r:id="rId10"/>
    <p:sldLayoutId id="2147483672" r:id="rId11"/>
    <p:sldLayoutId id="2147483673" r:id="rId12"/>
    <p:sldLayoutId id="2147483675" r:id="rId13"/>
    <p:sldLayoutId id="2147483680" r:id="rId14"/>
  </p:sldLayoutIdLst>
  <p:hf hdr="0"/>
  <p:txStyles>
    <p:titleStyle>
      <a:lvl1pPr algn="l" defTabSz="995690" rtl="0" eaLnBrk="1" latinLnBrk="0" hangingPunct="1">
        <a:spcBef>
          <a:spcPct val="0"/>
        </a:spcBef>
        <a:buNone/>
        <a:defRPr sz="2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73384" indent="-373384" algn="l" defTabSz="99569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808998" indent="-311153" algn="l" defTabSz="99569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244613" indent="-248923" algn="l" defTabSz="99569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742458" indent="-248923" algn="l" defTabSz="99569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240303" indent="-248923" algn="l" defTabSz="99569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8.png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2910" y="371475"/>
            <a:ext cx="10119121" cy="698079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l-SI" b="1" dirty="0" smtClean="0"/>
              <a:t>Komunalna energetika, 14.-16. 05. 2013, Maribor</a:t>
            </a:r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r>
              <a:rPr lang="sl-SI" sz="6000" b="1" dirty="0" smtClean="0">
                <a:solidFill>
                  <a:schemeClr val="accent5">
                    <a:lumMod val="75000"/>
                  </a:schemeClr>
                </a:solidFill>
              </a:rPr>
              <a:t>Modernizacija energetike </a:t>
            </a:r>
            <a:br>
              <a:rPr lang="sl-SI" sz="6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6000" b="1" dirty="0" smtClean="0">
                <a:solidFill>
                  <a:schemeClr val="accent5">
                    <a:lumMod val="75000"/>
                  </a:schemeClr>
                </a:solidFill>
              </a:rPr>
              <a:t>v družinski hiši z </a:t>
            </a:r>
            <a:br>
              <a:rPr lang="sl-SI" sz="6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6000" b="1" dirty="0" smtClean="0">
                <a:solidFill>
                  <a:schemeClr val="accent5">
                    <a:lumMod val="75000"/>
                  </a:schemeClr>
                </a:solidFill>
              </a:rPr>
              <a:t>"</a:t>
            </a:r>
            <a:r>
              <a:rPr lang="sl-SI" sz="6000" b="1" dirty="0" err="1" smtClean="0">
                <a:solidFill>
                  <a:schemeClr val="accent5">
                    <a:lumMod val="75000"/>
                  </a:schemeClr>
                </a:solidFill>
              </a:rPr>
              <a:t>nano</a:t>
            </a:r>
            <a:r>
              <a:rPr lang="sl-SI" sz="6000" b="1" dirty="0" smtClean="0">
                <a:solidFill>
                  <a:schemeClr val="accent5">
                    <a:lumMod val="75000"/>
                  </a:schemeClr>
                </a:solidFill>
              </a:rPr>
              <a:t>" </a:t>
            </a:r>
            <a:br>
              <a:rPr lang="sl-SI" sz="6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6000" b="1" dirty="0" smtClean="0">
                <a:solidFill>
                  <a:schemeClr val="accent5">
                    <a:lumMod val="75000"/>
                  </a:schemeClr>
                </a:solidFill>
              </a:rPr>
              <a:t>kogeneracijsko napravo</a:t>
            </a: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sl-SI" dirty="0" smtClean="0"/>
              <a:t>Peter Komplet univ.dipl.inž., </a:t>
            </a:r>
            <a:r>
              <a:rPr lang="sl-SI" dirty="0" err="1" smtClean="0"/>
              <a:t>Viessmann</a:t>
            </a:r>
            <a:r>
              <a:rPr lang="sl-SI" dirty="0" smtClean="0"/>
              <a:t> d.o.o.</a:t>
            </a:r>
          </a:p>
          <a:p>
            <a:pPr algn="ctr"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10" descr="Bil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102" y="1530091"/>
            <a:ext cx="9291145" cy="4971393"/>
          </a:xfrm>
          <a:prstGeom prst="rect">
            <a:avLst/>
          </a:prstGeom>
        </p:spPr>
      </p:pic>
      <p:sp>
        <p:nvSpPr>
          <p:cNvPr id="6" name="Inhaltsplatzhalter 9"/>
          <p:cNvSpPr txBox="1">
            <a:spLocks/>
          </p:cNvSpPr>
          <p:nvPr/>
        </p:nvSpPr>
        <p:spPr>
          <a:xfrm>
            <a:off x="272912" y="852086"/>
            <a:ext cx="10119120" cy="396917"/>
          </a:xfrm>
          <a:prstGeom prst="rect">
            <a:avLst/>
          </a:prstGeom>
        </p:spPr>
        <p:txBody>
          <a:bodyPr vert="horz" lIns="99569" tIns="49785" rIns="99569" bIns="49785" rtlCol="0">
            <a:noAutofit/>
          </a:bodyPr>
          <a:lstStyle/>
          <a:p>
            <a:pPr marL="373384" marR="0" lvl="0" indent="-373384" algn="l" defTabSz="99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SPTE za osnovne toplotne potrebe - vršni kotel za konice 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itel 6"/>
          <p:cNvSpPr txBox="1">
            <a:spLocks/>
          </p:cNvSpPr>
          <p:nvPr/>
        </p:nvSpPr>
        <p:spPr>
          <a:xfrm>
            <a:off x="317932" y="406944"/>
            <a:ext cx="10129320" cy="414000"/>
          </a:xfrm>
          <a:prstGeom prst="rect">
            <a:avLst/>
          </a:prstGeom>
        </p:spPr>
        <p:txBody>
          <a:bodyPr vert="horz" lIns="99569" tIns="49785" rIns="99569" bIns="49785" rtlCol="0" anchor="ctr">
            <a:noAutofit/>
          </a:bodyPr>
          <a:lstStyle/>
          <a:p>
            <a:pPr marL="0" marR="0" lvl="0" indent="0" algn="l" defTabSz="9956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Umestitev SPTE v ogrevalni sistem</a:t>
            </a:r>
            <a:endParaRPr kumimoji="0" lang="de-DE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51881" y="1528541"/>
            <a:ext cx="2306471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sl-SI" dirty="0" smtClean="0"/>
          </a:p>
          <a:p>
            <a:r>
              <a:rPr lang="sl-SI" dirty="0" smtClean="0"/>
              <a:t>   Moč kotla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303827" y="3700808"/>
            <a:ext cx="2306471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sl-SI" dirty="0" smtClean="0"/>
          </a:p>
          <a:p>
            <a:r>
              <a:rPr lang="sl-SI" dirty="0" smtClean="0"/>
              <a:t>     Moč SPTE</a:t>
            </a:r>
            <a:br>
              <a:rPr lang="sl-SI" dirty="0" smtClean="0"/>
            </a:br>
            <a:r>
              <a:rPr lang="sl-SI" dirty="0" smtClean="0"/>
              <a:t>      (termična)</a:t>
            </a:r>
          </a:p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 rot="10800000">
            <a:off x="763161" y="4626592"/>
            <a:ext cx="492443" cy="14057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sl-SI" dirty="0" smtClean="0"/>
              <a:t>Moč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1351128" y="5268035"/>
            <a:ext cx="6441744" cy="7779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2047163" y="5281685"/>
            <a:ext cx="5718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bg1"/>
                </a:solidFill>
              </a:rPr>
              <a:t>Ta ploskev predstavlja toploto, </a:t>
            </a:r>
          </a:p>
          <a:p>
            <a:r>
              <a:rPr lang="sl-SI" dirty="0" smtClean="0">
                <a:solidFill>
                  <a:schemeClr val="bg1"/>
                </a:solidFill>
              </a:rPr>
              <a:t>ki jo oddaja SPTE in naj bo </a:t>
            </a:r>
            <a:r>
              <a:rPr lang="sl-SI" dirty="0" err="1" smtClean="0">
                <a:solidFill>
                  <a:schemeClr val="bg1"/>
                </a:solidFill>
              </a:rPr>
              <a:t>maximalna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 rot="16200000">
            <a:off x="1776859" y="5676591"/>
            <a:ext cx="462742" cy="13287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sl-SI" sz="1900" dirty="0" smtClean="0"/>
              <a:t>Čas</a:t>
            </a:r>
            <a:endParaRPr lang="de-DE" sz="1900" dirty="0"/>
          </a:p>
        </p:txBody>
      </p:sp>
      <p:sp>
        <p:nvSpPr>
          <p:cNvPr id="15" name="Rechteck 14"/>
          <p:cNvSpPr/>
          <p:nvPr/>
        </p:nvSpPr>
        <p:spPr>
          <a:xfrm>
            <a:off x="1052423" y="6495693"/>
            <a:ext cx="1906437" cy="621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39671" y="394031"/>
            <a:ext cx="9775406" cy="518349"/>
          </a:xfrm>
        </p:spPr>
        <p:txBody>
          <a:bodyPr/>
          <a:lstStyle/>
          <a:p>
            <a:r>
              <a:rPr lang="sl-SI" sz="2800" dirty="0" smtClean="0">
                <a:solidFill>
                  <a:srgbClr val="000000"/>
                </a:solidFill>
              </a:rPr>
              <a:t>Za ekonomsko upravičeno delovanje je potrebno izbrati ustrezno SPTE</a:t>
            </a:r>
            <a:endParaRPr lang="de-DE" sz="2800" dirty="0"/>
          </a:p>
        </p:txBody>
      </p:sp>
      <p:sp>
        <p:nvSpPr>
          <p:cNvPr id="39" name="Inhaltsplatzhalter 9"/>
          <p:cNvSpPr txBox="1">
            <a:spLocks/>
          </p:cNvSpPr>
          <p:nvPr/>
        </p:nvSpPr>
        <p:spPr>
          <a:xfrm>
            <a:off x="324941" y="1309359"/>
            <a:ext cx="8372357" cy="6364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165155" indent="-165155">
              <a:spcBef>
                <a:spcPts val="1102"/>
              </a:spcBef>
            </a:pPr>
            <a:r>
              <a:rPr lang="sl-SI" dirty="0" smtClean="0">
                <a:solidFill>
                  <a:srgbClr val="000000"/>
                </a:solidFill>
              </a:rPr>
              <a:t>Toplotne potrebe objekta vplivajo na čas obratovanja SPTE</a:t>
            </a:r>
            <a:endParaRPr lang="en-GB" dirty="0" smtClean="0">
              <a:solidFill>
                <a:srgbClr val="000000"/>
              </a:solidFill>
            </a:endParaRPr>
          </a:p>
        </p:txBody>
      </p:sp>
      <p:pic>
        <p:nvPicPr>
          <p:cNvPr id="442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788" y="2243139"/>
            <a:ext cx="6788791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Povprečna letna poraba električne energije v gospodinjstvu</a:t>
            </a:r>
            <a:endParaRPr lang="de-DE" dirty="0"/>
          </a:p>
        </p:txBody>
      </p:sp>
      <p:pic>
        <p:nvPicPr>
          <p:cNvPr id="5" name="Inhaltsplatzhalter 4" descr="_wsb_556x410_J$C3$A4hrlicher+durchschnittlicher+Stromverbrauch+je+Hausha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b="5523"/>
          <a:stretch>
            <a:fillRect/>
          </a:stretch>
        </p:blipFill>
        <p:spPr>
          <a:xfrm>
            <a:off x="1900238" y="1843088"/>
            <a:ext cx="6982318" cy="486446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71688" y="5815012"/>
            <a:ext cx="81438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l-SI" sz="1400" dirty="0" smtClean="0"/>
          </a:p>
          <a:p>
            <a:r>
              <a:rPr lang="sl-SI" sz="1400" dirty="0" smtClean="0"/>
              <a:t>1 oseba</a:t>
            </a:r>
          </a:p>
          <a:p>
            <a:endParaRPr lang="de-DE" sz="1400" dirty="0"/>
          </a:p>
        </p:txBody>
      </p:sp>
      <p:sp>
        <p:nvSpPr>
          <p:cNvPr id="7" name="Textfeld 6"/>
          <p:cNvSpPr txBox="1"/>
          <p:nvPr/>
        </p:nvSpPr>
        <p:spPr>
          <a:xfrm>
            <a:off x="3495679" y="5838821"/>
            <a:ext cx="81438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l-SI" sz="1400" dirty="0" smtClean="0"/>
          </a:p>
          <a:p>
            <a:r>
              <a:rPr lang="sl-SI" sz="1400" dirty="0" smtClean="0"/>
              <a:t>2 osebi</a:t>
            </a:r>
          </a:p>
          <a:p>
            <a:endParaRPr lang="de-DE" sz="1400" dirty="0"/>
          </a:p>
        </p:txBody>
      </p:sp>
      <p:sp>
        <p:nvSpPr>
          <p:cNvPr id="8" name="Textfeld 7"/>
          <p:cNvSpPr txBox="1"/>
          <p:nvPr/>
        </p:nvSpPr>
        <p:spPr>
          <a:xfrm>
            <a:off x="4910136" y="5838818"/>
            <a:ext cx="81438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l-SI" sz="1400" dirty="0" smtClean="0"/>
          </a:p>
          <a:p>
            <a:r>
              <a:rPr lang="sl-SI" sz="1400" dirty="0" smtClean="0"/>
              <a:t>3 osebe</a:t>
            </a:r>
          </a:p>
          <a:p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6281744" y="5853108"/>
            <a:ext cx="81438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l-SI" sz="1400" dirty="0" smtClean="0"/>
          </a:p>
          <a:p>
            <a:r>
              <a:rPr lang="sl-SI" sz="1400" dirty="0" smtClean="0"/>
              <a:t>4 osebe</a:t>
            </a:r>
          </a:p>
          <a:p>
            <a:endParaRPr lang="de-DE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7739068" y="5853108"/>
            <a:ext cx="81438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l-SI" sz="1400" dirty="0" smtClean="0"/>
          </a:p>
          <a:p>
            <a:r>
              <a:rPr lang="sl-SI" sz="1400" dirty="0" smtClean="0"/>
              <a:t>nad 5 oseb</a:t>
            </a:r>
          </a:p>
          <a:p>
            <a:endParaRPr lang="de-DE" sz="1400" dirty="0"/>
          </a:p>
        </p:txBody>
      </p:sp>
      <p:sp>
        <p:nvSpPr>
          <p:cNvPr id="13" name="Rechteck 12"/>
          <p:cNvSpPr/>
          <p:nvPr/>
        </p:nvSpPr>
        <p:spPr>
          <a:xfrm>
            <a:off x="2028825" y="2400300"/>
            <a:ext cx="3314700" cy="771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6155140" y="2456597"/>
            <a:ext cx="1337481" cy="43536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378430" y="1241942"/>
            <a:ext cx="7874756" cy="11541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/>
              <a:t>Potencial proizvodnje električne energije z “</a:t>
            </a:r>
            <a:r>
              <a:rPr lang="sl-SI" dirty="0" err="1" smtClean="0"/>
              <a:t>nano</a:t>
            </a:r>
            <a:r>
              <a:rPr lang="sl-SI" dirty="0" smtClean="0"/>
              <a:t>” SPTE napravo</a:t>
            </a:r>
          </a:p>
          <a:p>
            <a:pPr algn="ctr"/>
            <a:endParaRPr lang="sl-SI" sz="900" dirty="0" smtClean="0"/>
          </a:p>
          <a:p>
            <a:pPr algn="ctr"/>
            <a:r>
              <a:rPr lang="sl-SI" dirty="0" smtClean="0"/>
              <a:t>1 </a:t>
            </a:r>
            <a:r>
              <a:rPr lang="sl-SI" dirty="0" err="1" smtClean="0"/>
              <a:t>kWel</a:t>
            </a:r>
            <a:r>
              <a:rPr lang="sl-SI" dirty="0" smtClean="0"/>
              <a:t> x 4.000 h/a = 4.000 </a:t>
            </a:r>
            <a:r>
              <a:rPr lang="sl-SI" dirty="0" err="1" smtClean="0"/>
              <a:t>kWh</a:t>
            </a:r>
            <a:r>
              <a:rPr lang="sl-SI" dirty="0" smtClean="0"/>
              <a:t>/a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4"/>
            <a:ext cx="9482551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sl-SI" sz="2400" b="1" dirty="0" smtClean="0">
                <a:solidFill>
                  <a:prstClr val="black"/>
                </a:solidFill>
              </a:rPr>
              <a:t>Energetske potrebe enodružinskih hiš </a:t>
            </a:r>
            <a:endParaRPr lang="en-US" sz="2400" b="1" dirty="0">
              <a:solidFill>
                <a:prstClr val="black"/>
              </a:solidFill>
            </a:endParaRPr>
          </a:p>
        </p:txBody>
      </p:sp>
      <p:pic>
        <p:nvPicPr>
          <p:cNvPr id="9" name="Picture 2" descr="http://www.otag.de/grafiken/lion-powerblock/100910_Stromlastverteilu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143" y="1324254"/>
            <a:ext cx="7889459" cy="321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Inhaltsplatzhalter 9"/>
          <p:cNvSpPr txBox="1">
            <a:spLocks/>
          </p:cNvSpPr>
          <p:nvPr/>
        </p:nvSpPr>
        <p:spPr bwMode="auto">
          <a:xfrm>
            <a:off x="442980" y="4914345"/>
            <a:ext cx="8373718" cy="173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9" tIns="45685" rIns="91359" bIns="45685"/>
          <a:lstStyle/>
          <a:p>
            <a:pPr marL="163450" indent="-163450">
              <a:spcBef>
                <a:spcPts val="1100"/>
              </a:spcBef>
              <a:buSzPct val="100000"/>
              <a:buFont typeface="Wingdings" pitchFamily="2" charset="2"/>
              <a:buChar char="§"/>
            </a:pPr>
            <a:r>
              <a:rPr lang="sl-SI" dirty="0" err="1" smtClean="0">
                <a:solidFill>
                  <a:schemeClr val="tx1"/>
                </a:solidFill>
              </a:rPr>
              <a:t>Mikro</a:t>
            </a:r>
            <a:r>
              <a:rPr lang="sl-SI" dirty="0" smtClean="0">
                <a:solidFill>
                  <a:schemeClr val="tx1"/>
                </a:solidFill>
              </a:rPr>
              <a:t> SPTE-naprava z močjo </a:t>
            </a:r>
            <a:r>
              <a:rPr lang="de-DE" dirty="0" smtClean="0">
                <a:solidFill>
                  <a:schemeClr val="tx1"/>
                </a:solidFill>
              </a:rPr>
              <a:t>1 </a:t>
            </a:r>
            <a:r>
              <a:rPr lang="de-DE" dirty="0" err="1">
                <a:solidFill>
                  <a:schemeClr val="tx1"/>
                </a:solidFill>
              </a:rPr>
              <a:t>kW</a:t>
            </a:r>
            <a:r>
              <a:rPr lang="de-DE" baseline="-25000" dirty="0" err="1">
                <a:solidFill>
                  <a:schemeClr val="tx1"/>
                </a:solidFill>
              </a:rPr>
              <a:t>el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 je zelo primerna za proizvodnjo in pokrivanje električnih potreb v širokem časovnem področju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de-DE" dirty="0">
              <a:solidFill>
                <a:schemeClr val="tx1"/>
              </a:solidFill>
            </a:endParaRPr>
          </a:p>
          <a:p>
            <a:pPr marL="163450" indent="-163450">
              <a:spcBef>
                <a:spcPts val="1100"/>
              </a:spcBef>
              <a:buSzPct val="100000"/>
              <a:buFont typeface="Wingdings" pitchFamily="2" charset="2"/>
              <a:buChar char="§"/>
            </a:pPr>
            <a:r>
              <a:rPr lang="sl-SI" dirty="0" smtClean="0">
                <a:solidFill>
                  <a:schemeClr val="tx1"/>
                </a:solidFill>
              </a:rPr>
              <a:t>Večja električna moč SPTE naprave npr. &gt;</a:t>
            </a:r>
            <a:r>
              <a:rPr lang="de-DE" dirty="0" smtClean="0">
                <a:solidFill>
                  <a:schemeClr val="tx1"/>
                </a:solidFill>
              </a:rPr>
              <a:t>2 </a:t>
            </a:r>
            <a:r>
              <a:rPr lang="de-DE" dirty="0" err="1">
                <a:solidFill>
                  <a:schemeClr val="tx1"/>
                </a:solidFill>
              </a:rPr>
              <a:t>kW</a:t>
            </a:r>
            <a:r>
              <a:rPr lang="de-DE" baseline="-25000" dirty="0" err="1">
                <a:solidFill>
                  <a:schemeClr val="tx1"/>
                </a:solidFill>
              </a:rPr>
              <a:t>el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pomeni poslabšanje v smislu lastne rabe (nad zeleno linijo) – malo lastnih potreb, zato se večina proizvedene elektrike odda v omrežje</a:t>
            </a:r>
            <a:endParaRPr lang="en-GB" baseline="-25000" dirty="0">
              <a:solidFill>
                <a:schemeClr val="bg2"/>
              </a:solidFill>
            </a:endParaRPr>
          </a:p>
        </p:txBody>
      </p:sp>
      <p:sp>
        <p:nvSpPr>
          <p:cNvPr id="7" name="PoljeZBesedilom 6"/>
          <p:cNvSpPr txBox="1"/>
          <p:nvPr/>
        </p:nvSpPr>
        <p:spPr>
          <a:xfrm>
            <a:off x="1580234" y="1557893"/>
            <a:ext cx="5964686" cy="400120"/>
          </a:xfrm>
          <a:prstGeom prst="rect">
            <a:avLst/>
          </a:prstGeom>
          <a:solidFill>
            <a:schemeClr val="accent4">
              <a:lumMod val="65000"/>
              <a:lumOff val="3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r>
              <a:rPr lang="sl-SI" dirty="0" smtClean="0">
                <a:solidFill>
                  <a:srgbClr val="FFFF00"/>
                </a:solidFill>
              </a:rPr>
              <a:t>Potreba po električni energiji v enodružinskih hišah </a:t>
            </a:r>
            <a:endParaRPr lang="sl-SI" i="1" dirty="0">
              <a:solidFill>
                <a:srgbClr val="FFFF00"/>
              </a:solidFill>
            </a:endParaRPr>
          </a:p>
        </p:txBody>
      </p:sp>
      <p:sp>
        <p:nvSpPr>
          <p:cNvPr id="8" name="PoljeZBesedilom 7"/>
          <p:cNvSpPr txBox="1"/>
          <p:nvPr/>
        </p:nvSpPr>
        <p:spPr>
          <a:xfrm>
            <a:off x="4755586" y="3002911"/>
            <a:ext cx="3334563" cy="277009"/>
          </a:xfrm>
          <a:prstGeom prst="rect">
            <a:avLst/>
          </a:prstGeom>
          <a:solidFill>
            <a:schemeClr val="bg1"/>
          </a:solidFill>
        </p:spPr>
        <p:txBody>
          <a:bodyPr wrap="square" lIns="91449" tIns="45725" rIns="91449" bIns="45725" rtlCol="0">
            <a:spAutoFit/>
          </a:bodyPr>
          <a:lstStyle/>
          <a:p>
            <a:pPr algn="r"/>
            <a:r>
              <a:rPr lang="sl-SI" sz="1200" dirty="0" smtClean="0"/>
              <a:t>več kot 99%  &lt; 3kW</a:t>
            </a:r>
            <a:endParaRPr lang="sl-SI" sz="1200" i="1" dirty="0"/>
          </a:p>
        </p:txBody>
      </p:sp>
      <p:sp>
        <p:nvSpPr>
          <p:cNvPr id="10" name="PoljeZBesedilom 9"/>
          <p:cNvSpPr txBox="1"/>
          <p:nvPr/>
        </p:nvSpPr>
        <p:spPr>
          <a:xfrm>
            <a:off x="4755586" y="3400993"/>
            <a:ext cx="3334563" cy="2770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pPr algn="r"/>
            <a:r>
              <a:rPr lang="sl-SI" sz="1200" dirty="0" smtClean="0"/>
              <a:t>več kot 97%  &lt; 2kW</a:t>
            </a:r>
            <a:endParaRPr lang="sl-SI" sz="1200" i="1" dirty="0"/>
          </a:p>
        </p:txBody>
      </p:sp>
      <p:sp>
        <p:nvSpPr>
          <p:cNvPr id="11" name="PoljeZBesedilom 10"/>
          <p:cNvSpPr txBox="1"/>
          <p:nvPr/>
        </p:nvSpPr>
        <p:spPr>
          <a:xfrm>
            <a:off x="4770828" y="3783833"/>
            <a:ext cx="3334563" cy="2770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pPr algn="r"/>
            <a:r>
              <a:rPr lang="sl-SI" sz="1200" dirty="0" smtClean="0"/>
              <a:t>več kot 88%  &lt; 1kW</a:t>
            </a:r>
            <a:endParaRPr lang="sl-SI" sz="12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4"/>
            <a:ext cx="9220518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0">
              <a:defRPr/>
            </a:pPr>
            <a:r>
              <a:rPr lang="sl-SI" sz="2400" b="1" dirty="0" smtClean="0">
                <a:latin typeface="+mj-lt"/>
              </a:rPr>
              <a:t>SPTE-naprava je smiselna tudi za eno- ali </a:t>
            </a:r>
            <a:r>
              <a:rPr lang="sl-SI" sz="2400" b="1" dirty="0" err="1" smtClean="0">
                <a:latin typeface="+mj-lt"/>
              </a:rPr>
              <a:t>dvo</a:t>
            </a:r>
            <a:r>
              <a:rPr lang="sl-SI" sz="2400" b="1" dirty="0" smtClean="0">
                <a:latin typeface="+mj-lt"/>
              </a:rPr>
              <a:t>-družinsko hišo</a:t>
            </a:r>
            <a:endParaRPr lang="en-US" sz="2400" b="1" dirty="0" smtClean="0">
              <a:latin typeface="+mj-lt"/>
            </a:endParaRPr>
          </a:p>
        </p:txBody>
      </p:sp>
      <p:sp>
        <p:nvSpPr>
          <p:cNvPr id="10" name="Inhaltsplatzhalter 10"/>
          <p:cNvSpPr txBox="1">
            <a:spLocks/>
          </p:cNvSpPr>
          <p:nvPr/>
        </p:nvSpPr>
        <p:spPr>
          <a:xfrm>
            <a:off x="242724" y="757403"/>
            <a:ext cx="4215641" cy="358850"/>
          </a:xfrm>
          <a:prstGeom prst="rect">
            <a:avLst/>
          </a:prstGeom>
        </p:spPr>
        <p:txBody>
          <a:bodyPr lIns="91413" tIns="45709" rIns="91413" bIns="45709"/>
          <a:lstStyle/>
          <a:p>
            <a:pPr marL="287255" indent="-287255" eaLnBrk="0">
              <a:spcAft>
                <a:spcPts val="1750"/>
              </a:spcAft>
              <a:buSzPct val="100000"/>
              <a:defRPr/>
            </a:pPr>
            <a:r>
              <a:rPr lang="sl-SI" kern="0" dirty="0" smtClean="0">
                <a:solidFill>
                  <a:srgbClr val="000000"/>
                </a:solidFill>
              </a:rPr>
              <a:t>Obstoječe stanje</a:t>
            </a:r>
            <a:endParaRPr lang="de-DE" kern="0" dirty="0" smtClean="0">
              <a:solidFill>
                <a:srgbClr val="000000"/>
              </a:solidFill>
            </a:endParaRPr>
          </a:p>
        </p:txBody>
      </p:sp>
      <p:sp>
        <p:nvSpPr>
          <p:cNvPr id="24" name="Inhaltsplatzhalter 10"/>
          <p:cNvSpPr txBox="1">
            <a:spLocks/>
          </p:cNvSpPr>
          <p:nvPr/>
        </p:nvSpPr>
        <p:spPr>
          <a:xfrm>
            <a:off x="5016490" y="763881"/>
            <a:ext cx="4829366" cy="358850"/>
          </a:xfrm>
          <a:prstGeom prst="rect">
            <a:avLst/>
          </a:prstGeom>
        </p:spPr>
        <p:txBody>
          <a:bodyPr lIns="91413" tIns="45709" rIns="91413" bIns="45709"/>
          <a:lstStyle/>
          <a:p>
            <a:pPr marL="287255" indent="-287255" eaLnBrk="0">
              <a:spcAft>
                <a:spcPts val="1750"/>
              </a:spcAft>
              <a:buSzPct val="100000"/>
              <a:defRPr/>
            </a:pPr>
            <a:r>
              <a:rPr lang="sl-SI" kern="0" dirty="0" smtClean="0">
                <a:solidFill>
                  <a:srgbClr val="000000"/>
                </a:solidFill>
              </a:rPr>
              <a:t>Stanje po sanaciji</a:t>
            </a:r>
            <a:endParaRPr lang="de-DE" kern="0" dirty="0" smtClean="0">
              <a:solidFill>
                <a:srgbClr val="000000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8584520" y="4918364"/>
            <a:ext cx="1646848" cy="707864"/>
          </a:xfrm>
          <a:prstGeom prst="rect">
            <a:avLst/>
          </a:prstGeom>
          <a:noFill/>
        </p:spPr>
        <p:txBody>
          <a:bodyPr wrap="square" lIns="91413" tIns="45709" rIns="91413" bIns="45709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2"/>
                </a:solidFill>
              </a:rPr>
              <a:t>4% </a:t>
            </a:r>
            <a:endParaRPr lang="sl-SI" b="1" dirty="0" smtClean="0">
              <a:solidFill>
                <a:schemeClr val="bg2"/>
              </a:solidFill>
            </a:endParaRPr>
          </a:p>
          <a:p>
            <a:pPr algn="ctr"/>
            <a:r>
              <a:rPr lang="sl-SI" b="1" dirty="0" smtClean="0">
                <a:solidFill>
                  <a:schemeClr val="bg2"/>
                </a:solidFill>
              </a:rPr>
              <a:t>Izgube</a:t>
            </a:r>
            <a:endParaRPr lang="de-DE" b="1" dirty="0">
              <a:solidFill>
                <a:schemeClr val="bg2"/>
              </a:solidFill>
            </a:endParaRPr>
          </a:p>
        </p:txBody>
      </p:sp>
      <p:cxnSp>
        <p:nvCxnSpPr>
          <p:cNvPr id="38" name="Gerade Verbindung 37"/>
          <p:cNvCxnSpPr/>
          <p:nvPr/>
        </p:nvCxnSpPr>
        <p:spPr bwMode="auto">
          <a:xfrm>
            <a:off x="4884014" y="788104"/>
            <a:ext cx="0" cy="6841437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591" y="1487606"/>
            <a:ext cx="9667930" cy="590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898659" y="6562517"/>
            <a:ext cx="1139994" cy="433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9501011" y="1"/>
            <a:ext cx="1192390" cy="7561263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057276" y="2757486"/>
            <a:ext cx="8240262" cy="3970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1. Osnove SPTE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2. Energetska bilanca družinske hiše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lvl="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3. Vključitev SPTE v energetski sistem</a:t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742950" lvl="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4. </a:t>
            </a:r>
            <a:r>
              <a:rPr lang="sl-SI" sz="2800" dirty="0" err="1" smtClean="0">
                <a:solidFill>
                  <a:schemeClr val="bg1">
                    <a:lumMod val="75000"/>
                  </a:schemeClr>
                </a:solidFill>
              </a:rPr>
              <a:t>Nano</a:t>
            </a: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SPTE na osnovi </a:t>
            </a:r>
            <a:r>
              <a:rPr lang="sl-SI" sz="2800" dirty="0" err="1" smtClean="0">
                <a:solidFill>
                  <a:schemeClr val="bg1">
                    <a:lumMod val="75000"/>
                  </a:schemeClr>
                </a:solidFill>
              </a:rPr>
              <a:t>stirling</a:t>
            </a: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motorja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de-DE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5. Podporna shema, ekonomika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614362" y="919169"/>
            <a:ext cx="8556429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0">
              <a:defRPr/>
            </a:pPr>
            <a:r>
              <a:rPr lang="sl-SI" sz="2800" b="1" kern="0" dirty="0" smtClean="0">
                <a:latin typeface="+mj-lt"/>
                <a:ea typeface="+mj-ea"/>
                <a:cs typeface="+mj-cs"/>
              </a:rPr>
              <a:t>Vsebina</a:t>
            </a:r>
            <a:endParaRPr lang="de-DE" sz="3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dirty="0" smtClean="0"/>
              <a:t>Vgradnja naprave v objekt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sl-SI" dirty="0" smtClean="0"/>
              <a:t>Dovod plina</a:t>
            </a:r>
            <a:r>
              <a:rPr lang="de-DE" dirty="0" smtClean="0"/>
              <a:t>, </a:t>
            </a:r>
            <a:r>
              <a:rPr lang="sl-SI" dirty="0" smtClean="0"/>
              <a:t>odvod izpušnih plinov, </a:t>
            </a:r>
            <a:r>
              <a:rPr lang="sl-SI" dirty="0" err="1" smtClean="0"/>
              <a:t>elektro</a:t>
            </a:r>
            <a:r>
              <a:rPr lang="sl-SI" dirty="0" smtClean="0"/>
              <a:t> priklop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1" name="Inhaltsplatzhalter 50" descr="Haus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4661" t="9135" r="24995" b="10309"/>
          <a:stretch>
            <a:fillRect/>
          </a:stretch>
        </p:blipFill>
        <p:spPr>
          <a:xfrm>
            <a:off x="794863" y="1281113"/>
            <a:ext cx="6385078" cy="574833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://files.tradoria.de/8ed6ecce70ddbc6942fa73d02fd68409/images/360786411_685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7754" y="5049313"/>
            <a:ext cx="1644894" cy="164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5"/>
            <a:ext cx="8765888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sl-SI" sz="2800" b="1" dirty="0" smtClean="0">
                <a:solidFill>
                  <a:srgbClr val="000000"/>
                </a:solidFill>
              </a:rPr>
              <a:t>Vključitev v javno energetsko infrastrukturo</a:t>
            </a:r>
            <a:endParaRPr lang="en-US" sz="2400" b="1" dirty="0">
              <a:latin typeface="+mj-lt"/>
            </a:endParaRPr>
          </a:p>
        </p:txBody>
      </p:sp>
      <p:sp>
        <p:nvSpPr>
          <p:cNvPr id="34" name="Inhaltsplatzhalter 10"/>
          <p:cNvSpPr txBox="1">
            <a:spLocks/>
          </p:cNvSpPr>
          <p:nvPr/>
        </p:nvSpPr>
        <p:spPr>
          <a:xfrm>
            <a:off x="242719" y="757403"/>
            <a:ext cx="9369432" cy="393727"/>
          </a:xfrm>
          <a:prstGeom prst="rect">
            <a:avLst/>
          </a:prstGeom>
          <a:ln>
            <a:noFill/>
          </a:ln>
        </p:spPr>
        <p:txBody>
          <a:bodyPr lIns="91396" tIns="45701" rIns="91396" bIns="45701"/>
          <a:lstStyle/>
          <a:p>
            <a:pPr marL="287204" indent="-287204" eaLnBrk="0">
              <a:spcAft>
                <a:spcPts val="1750"/>
              </a:spcAft>
              <a:buSzPct val="100000"/>
              <a:defRPr/>
            </a:pPr>
            <a:r>
              <a:rPr lang="sl-SI" dirty="0" smtClean="0"/>
              <a:t>Elektro omrežje, plinsko omrežje</a:t>
            </a:r>
            <a:endParaRPr lang="de-DE" dirty="0" smtClean="0"/>
          </a:p>
        </p:txBody>
      </p:sp>
      <p:pic>
        <p:nvPicPr>
          <p:cNvPr id="86" name="Grafik 47" descr="untitled.bmp"/>
          <p:cNvPicPr>
            <a:picLocks noChangeAspect="1"/>
          </p:cNvPicPr>
          <p:nvPr/>
        </p:nvPicPr>
        <p:blipFill>
          <a:blip r:embed="rId3" cstate="print"/>
          <a:srcRect r="9274"/>
          <a:stretch>
            <a:fillRect/>
          </a:stretch>
        </p:blipFill>
        <p:spPr bwMode="auto">
          <a:xfrm>
            <a:off x="6649438" y="1436621"/>
            <a:ext cx="3191350" cy="54008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2" name="Picture 6" descr="http://www.asia.ru/images/target/photo/51210441/Diaphragm_Gas_Me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569" y="5059086"/>
            <a:ext cx="1085471" cy="1085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1" name="Grafik 110" descr="Vitotwin 300-W_00007.jpg"/>
          <p:cNvPicPr>
            <a:picLocks noChangeAspect="1"/>
          </p:cNvPicPr>
          <p:nvPr/>
        </p:nvPicPr>
        <p:blipFill>
          <a:blip r:embed="rId5" cstate="print"/>
          <a:srcRect l="17663" t="6353" r="18689" b="9343"/>
          <a:stretch>
            <a:fillRect/>
          </a:stretch>
        </p:blipFill>
        <p:spPr>
          <a:xfrm>
            <a:off x="684752" y="2225253"/>
            <a:ext cx="1265192" cy="252322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5" name="Gerade Verbindung 114"/>
          <p:cNvCxnSpPr/>
          <p:nvPr/>
        </p:nvCxnSpPr>
        <p:spPr bwMode="auto">
          <a:xfrm>
            <a:off x="1325970" y="4713948"/>
            <a:ext cx="0" cy="365085"/>
          </a:xfrm>
          <a:prstGeom prst="line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Gerade Verbindung 115"/>
          <p:cNvCxnSpPr/>
          <p:nvPr/>
        </p:nvCxnSpPr>
        <p:spPr bwMode="auto">
          <a:xfrm>
            <a:off x="1321641" y="6108169"/>
            <a:ext cx="0" cy="1008213"/>
          </a:xfrm>
          <a:prstGeom prst="line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Gerade Verbindung 116"/>
          <p:cNvCxnSpPr/>
          <p:nvPr/>
        </p:nvCxnSpPr>
        <p:spPr bwMode="auto">
          <a:xfrm flipH="1" flipV="1">
            <a:off x="346429" y="7121498"/>
            <a:ext cx="8857315" cy="0"/>
          </a:xfrm>
          <a:prstGeom prst="line">
            <a:avLst/>
          </a:prstGeom>
          <a:solidFill>
            <a:srgbClr val="00B8FF"/>
          </a:solidFill>
          <a:ln w="190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3" name="Gerade Verbindung 132"/>
          <p:cNvCxnSpPr/>
          <p:nvPr/>
        </p:nvCxnSpPr>
        <p:spPr bwMode="auto">
          <a:xfrm>
            <a:off x="4106436" y="5849348"/>
            <a:ext cx="3420508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" name="Gruppieren 158"/>
          <p:cNvGrpSpPr/>
          <p:nvPr/>
        </p:nvGrpSpPr>
        <p:grpSpPr>
          <a:xfrm>
            <a:off x="1459692" y="3896789"/>
            <a:ext cx="441146" cy="532170"/>
            <a:chOff x="3814665" y="3858606"/>
            <a:chExt cx="473441" cy="577237"/>
          </a:xfrm>
        </p:grpSpPr>
        <p:sp>
          <p:nvSpPr>
            <p:cNvPr id="136" name="Rechteck 135"/>
            <p:cNvSpPr/>
            <p:nvPr/>
          </p:nvSpPr>
          <p:spPr bwMode="auto">
            <a:xfrm>
              <a:off x="3823278" y="3883462"/>
              <a:ext cx="461963" cy="55238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 anchorCtr="0"/>
            <a:lstStyle/>
            <a:p>
              <a:pPr algn="ctr" defTabSz="912639">
                <a:defRPr/>
              </a:pPr>
              <a:r>
                <a:rPr lang="de-DE" b="1" dirty="0">
                  <a:solidFill>
                    <a:schemeClr val="tx1"/>
                  </a:solidFill>
                </a:rPr>
                <a:t>Z</a:t>
              </a:r>
              <a:r>
                <a:rPr lang="de-DE" sz="13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37" name="Textfeld 46"/>
            <p:cNvSpPr txBox="1">
              <a:spLocks noChangeArrowheads="1"/>
            </p:cNvSpPr>
            <p:nvPr/>
          </p:nvSpPr>
          <p:spPr bwMode="auto">
            <a:xfrm>
              <a:off x="3814665" y="3858606"/>
              <a:ext cx="473441" cy="2503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900" dirty="0"/>
                <a:t>0000</a:t>
              </a:r>
            </a:p>
          </p:txBody>
        </p:sp>
        <p:cxnSp>
          <p:nvCxnSpPr>
            <p:cNvPr id="145" name="Gerade Verbindung mit Pfeil 144"/>
            <p:cNvCxnSpPr/>
            <p:nvPr/>
          </p:nvCxnSpPr>
          <p:spPr bwMode="auto">
            <a:xfrm>
              <a:off x="3934692" y="4090600"/>
              <a:ext cx="252000" cy="0"/>
            </a:xfrm>
            <a:prstGeom prst="straightConnector1">
              <a:avLst/>
            </a:prstGeom>
            <a:solidFill>
              <a:srgbClr val="00B8FF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156" name="Gewinkelte Verbindung 155"/>
          <p:cNvCxnSpPr>
            <a:stCxn id="136" idx="3"/>
          </p:cNvCxnSpPr>
          <p:nvPr/>
        </p:nvCxnSpPr>
        <p:spPr bwMode="auto">
          <a:xfrm>
            <a:off x="1898166" y="4174343"/>
            <a:ext cx="2017191" cy="1674352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65" name="Ellipse 164"/>
          <p:cNvSpPr/>
          <p:nvPr/>
        </p:nvSpPr>
        <p:spPr bwMode="auto">
          <a:xfrm flipV="1">
            <a:off x="2856255" y="4129143"/>
            <a:ext cx="100633" cy="99569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96" tIns="45701" rIns="91396" bIns="45701" numCol="1" rtlCol="0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pic>
        <p:nvPicPr>
          <p:cNvPr id="166" name="Picture 2" descr="http://www.schuh-lexikon.de/schuhe-blog/wp-content/uploads/2007/10/waschmaschine1.jpg"/>
          <p:cNvPicPr>
            <a:picLocks noChangeAspect="1" noChangeArrowheads="1"/>
          </p:cNvPicPr>
          <p:nvPr/>
        </p:nvPicPr>
        <p:blipFill>
          <a:blip r:embed="rId6" cstate="print"/>
          <a:srcRect l="5773" t="7937" r="5542" b="5411"/>
          <a:stretch>
            <a:fillRect/>
          </a:stretch>
        </p:blipFill>
        <p:spPr bwMode="auto">
          <a:xfrm>
            <a:off x="3631962" y="2842492"/>
            <a:ext cx="1168847" cy="1196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7" name="Grafik 166" descr="High_voltage_warning_sv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26357" y="5340167"/>
            <a:ext cx="956937" cy="8047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4" name="Textfeld 173"/>
          <p:cNvSpPr txBox="1"/>
          <p:nvPr/>
        </p:nvSpPr>
        <p:spPr>
          <a:xfrm>
            <a:off x="7202549" y="1618683"/>
            <a:ext cx="2379646" cy="338516"/>
          </a:xfrm>
          <a:prstGeom prst="rect">
            <a:avLst/>
          </a:prstGeom>
          <a:noFill/>
          <a:ln>
            <a:noFill/>
          </a:ln>
        </p:spPr>
        <p:txBody>
          <a:bodyPr wrap="square" lIns="91396" tIns="45701" rIns="91396" bIns="45701" rtlCol="0">
            <a:spAutoFit/>
          </a:bodyPr>
          <a:lstStyle/>
          <a:p>
            <a:r>
              <a:rPr lang="sl-SI" sz="1600" dirty="0" err="1" smtClean="0"/>
              <a:t>elektro</a:t>
            </a:r>
            <a:r>
              <a:rPr lang="sl-SI" sz="1600" dirty="0" smtClean="0"/>
              <a:t> omrežje</a:t>
            </a:r>
            <a:endParaRPr lang="de-DE" sz="1600" dirty="0"/>
          </a:p>
        </p:txBody>
      </p:sp>
      <p:sp>
        <p:nvSpPr>
          <p:cNvPr id="175" name="Textfeld 174"/>
          <p:cNvSpPr txBox="1"/>
          <p:nvPr/>
        </p:nvSpPr>
        <p:spPr>
          <a:xfrm>
            <a:off x="2627264" y="6283615"/>
            <a:ext cx="2663645" cy="338516"/>
          </a:xfrm>
          <a:prstGeom prst="rect">
            <a:avLst/>
          </a:prstGeom>
          <a:noFill/>
          <a:ln>
            <a:noFill/>
          </a:ln>
        </p:spPr>
        <p:txBody>
          <a:bodyPr wrap="square" lIns="91396" tIns="45701" rIns="91396" bIns="45701" rtlCol="0">
            <a:spAutoFit/>
          </a:bodyPr>
          <a:lstStyle/>
          <a:p>
            <a:r>
              <a:rPr lang="sl-SI" sz="1600" dirty="0" smtClean="0"/>
              <a:t>Hišni </a:t>
            </a:r>
            <a:r>
              <a:rPr lang="sl-SI" sz="1600" dirty="0" err="1" smtClean="0"/>
              <a:t>elektro</a:t>
            </a:r>
            <a:r>
              <a:rPr lang="sl-SI" sz="1600" dirty="0" smtClean="0"/>
              <a:t> števec</a:t>
            </a:r>
            <a:r>
              <a:rPr lang="de-DE" sz="1600" dirty="0" smtClean="0"/>
              <a:t> Z1</a:t>
            </a:r>
            <a:endParaRPr lang="de-DE" sz="1600" dirty="0"/>
          </a:p>
        </p:txBody>
      </p:sp>
      <p:sp>
        <p:nvSpPr>
          <p:cNvPr id="176" name="Textfeld 175"/>
          <p:cNvSpPr txBox="1"/>
          <p:nvPr/>
        </p:nvSpPr>
        <p:spPr>
          <a:xfrm>
            <a:off x="941646" y="3304490"/>
            <a:ext cx="1685619" cy="584737"/>
          </a:xfrm>
          <a:prstGeom prst="rect">
            <a:avLst/>
          </a:prstGeom>
          <a:noFill/>
          <a:ln>
            <a:noFill/>
          </a:ln>
        </p:spPr>
        <p:txBody>
          <a:bodyPr wrap="square" lIns="91396" tIns="45701" rIns="91396" bIns="45701" rtlCol="0">
            <a:spAutoFit/>
          </a:bodyPr>
          <a:lstStyle/>
          <a:p>
            <a:r>
              <a:rPr lang="sl-SI" sz="1600" dirty="0" smtClean="0"/>
              <a:t>Vgrajeni </a:t>
            </a:r>
            <a:r>
              <a:rPr lang="sl-SI" sz="1600" dirty="0" err="1" smtClean="0"/>
              <a:t>elektro</a:t>
            </a:r>
            <a:r>
              <a:rPr lang="sl-SI" sz="1600" dirty="0" smtClean="0"/>
              <a:t> števec </a:t>
            </a:r>
            <a:r>
              <a:rPr lang="de-DE" sz="1600" dirty="0" smtClean="0"/>
              <a:t>Z2</a:t>
            </a:r>
            <a:endParaRPr lang="de-DE" sz="1600" dirty="0"/>
          </a:p>
        </p:txBody>
      </p:sp>
      <p:sp>
        <p:nvSpPr>
          <p:cNvPr id="177" name="Textfeld 176"/>
          <p:cNvSpPr txBox="1"/>
          <p:nvPr/>
        </p:nvSpPr>
        <p:spPr>
          <a:xfrm>
            <a:off x="2152974" y="6970570"/>
            <a:ext cx="2480314" cy="338532"/>
          </a:xfrm>
          <a:prstGeom prst="rect">
            <a:avLst/>
          </a:prstGeom>
          <a:noFill/>
          <a:ln>
            <a:noFill/>
          </a:ln>
        </p:spPr>
        <p:txBody>
          <a:bodyPr wrap="square" lIns="91396" tIns="45701" rIns="91396" bIns="45701" rtlCol="0">
            <a:spAutoFit/>
          </a:bodyPr>
          <a:lstStyle/>
          <a:p>
            <a:r>
              <a:rPr lang="sl-SI" sz="1600" dirty="0" smtClean="0">
                <a:solidFill>
                  <a:srgbClr val="FFFF00"/>
                </a:solidFill>
              </a:rPr>
              <a:t>plinsko omrežje</a:t>
            </a:r>
            <a:endParaRPr lang="de-DE" sz="1600" dirty="0">
              <a:solidFill>
                <a:srgbClr val="FFFF00"/>
              </a:solidFill>
            </a:endParaRPr>
          </a:p>
        </p:txBody>
      </p:sp>
      <p:sp>
        <p:nvSpPr>
          <p:cNvPr id="178" name="Textfeld 177"/>
          <p:cNvSpPr txBox="1"/>
          <p:nvPr/>
        </p:nvSpPr>
        <p:spPr>
          <a:xfrm>
            <a:off x="1379029" y="6144582"/>
            <a:ext cx="998765" cy="584753"/>
          </a:xfrm>
          <a:prstGeom prst="rect">
            <a:avLst/>
          </a:prstGeom>
          <a:noFill/>
          <a:ln>
            <a:noFill/>
          </a:ln>
        </p:spPr>
        <p:txBody>
          <a:bodyPr wrap="square" lIns="91396" tIns="45701" rIns="91396" bIns="45701" rtlCol="0">
            <a:spAutoFit/>
          </a:bodyPr>
          <a:lstStyle/>
          <a:p>
            <a:r>
              <a:rPr lang="sl-SI" sz="1600" dirty="0" smtClean="0"/>
              <a:t>Plinski števec</a:t>
            </a:r>
            <a:endParaRPr lang="de-DE" sz="1600" dirty="0"/>
          </a:p>
        </p:txBody>
      </p:sp>
      <p:sp>
        <p:nvSpPr>
          <p:cNvPr id="188" name="Textfeld 187"/>
          <p:cNvSpPr txBox="1"/>
          <p:nvPr/>
        </p:nvSpPr>
        <p:spPr>
          <a:xfrm>
            <a:off x="4070071" y="1364435"/>
            <a:ext cx="1884784" cy="400087"/>
          </a:xfrm>
          <a:prstGeom prst="rect">
            <a:avLst/>
          </a:prstGeom>
          <a:noFill/>
          <a:ln>
            <a:noFill/>
          </a:ln>
        </p:spPr>
        <p:txBody>
          <a:bodyPr wrap="square" lIns="91396" tIns="45701" rIns="91396" bIns="45701" rtlCol="0">
            <a:spAutoFit/>
          </a:bodyPr>
          <a:lstStyle/>
          <a:p>
            <a:r>
              <a:rPr lang="sl-SI" b="1" dirty="0" smtClean="0"/>
              <a:t>objekt</a:t>
            </a:r>
            <a:endParaRPr lang="de-DE" b="1" dirty="0"/>
          </a:p>
        </p:txBody>
      </p:sp>
      <p:pic>
        <p:nvPicPr>
          <p:cNvPr id="194" name="Grafik 193" descr="gluehbirn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35019" y="2168644"/>
            <a:ext cx="332855" cy="56199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95" name="Gerade Verbindung 194"/>
          <p:cNvCxnSpPr/>
          <p:nvPr/>
        </p:nvCxnSpPr>
        <p:spPr bwMode="auto">
          <a:xfrm flipV="1">
            <a:off x="2905556" y="2723534"/>
            <a:ext cx="0" cy="1440302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96" name="Ellipse 195"/>
          <p:cNvSpPr/>
          <p:nvPr/>
        </p:nvSpPr>
        <p:spPr bwMode="auto">
          <a:xfrm flipV="1">
            <a:off x="2856253" y="3334071"/>
            <a:ext cx="100633" cy="99569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96" tIns="45701" rIns="91396" bIns="45701" numCol="1" rtlCol="0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cxnSp>
        <p:nvCxnSpPr>
          <p:cNvPr id="58" name="Gerade Verbindung 57"/>
          <p:cNvCxnSpPr/>
          <p:nvPr/>
        </p:nvCxnSpPr>
        <p:spPr bwMode="auto">
          <a:xfrm flipV="1">
            <a:off x="342951" y="1305200"/>
            <a:ext cx="2340347" cy="720151"/>
          </a:xfrm>
          <a:prstGeom prst="line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Gerade Verbindung 58"/>
          <p:cNvCxnSpPr/>
          <p:nvPr/>
        </p:nvCxnSpPr>
        <p:spPr bwMode="auto">
          <a:xfrm flipH="1" flipV="1">
            <a:off x="2664247" y="1305200"/>
            <a:ext cx="2340347" cy="720151"/>
          </a:xfrm>
          <a:prstGeom prst="line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0" name="Gerade Verbindung 189"/>
          <p:cNvCxnSpPr/>
          <p:nvPr/>
        </p:nvCxnSpPr>
        <p:spPr bwMode="auto">
          <a:xfrm flipH="1">
            <a:off x="1302244" y="1263301"/>
            <a:ext cx="8595" cy="995685"/>
          </a:xfrm>
          <a:prstGeom prst="line">
            <a:avLst/>
          </a:prstGeom>
          <a:solidFill>
            <a:srgbClr val="00B8FF"/>
          </a:solidFill>
          <a:ln w="2222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Gerade Verbindung 76"/>
          <p:cNvCxnSpPr/>
          <p:nvPr/>
        </p:nvCxnSpPr>
        <p:spPr bwMode="auto">
          <a:xfrm>
            <a:off x="2915083" y="3382621"/>
            <a:ext cx="756112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73" name="Textfeld 172"/>
          <p:cNvSpPr txBox="1"/>
          <p:nvPr/>
        </p:nvSpPr>
        <p:spPr>
          <a:xfrm>
            <a:off x="3138918" y="2254666"/>
            <a:ext cx="1838598" cy="338532"/>
          </a:xfrm>
          <a:prstGeom prst="rect">
            <a:avLst/>
          </a:prstGeom>
          <a:noFill/>
          <a:ln>
            <a:noFill/>
          </a:ln>
        </p:spPr>
        <p:txBody>
          <a:bodyPr wrap="square" lIns="91396" tIns="45701" rIns="91396" bIns="45701" rtlCol="0">
            <a:spAutoFit/>
          </a:bodyPr>
          <a:lstStyle/>
          <a:p>
            <a:r>
              <a:rPr lang="sl-SI" sz="1600" dirty="0" smtClean="0"/>
              <a:t>Porabnik elektrike</a:t>
            </a:r>
            <a:endParaRPr lang="de-DE" sz="1600" dirty="0"/>
          </a:p>
        </p:txBody>
      </p:sp>
      <p:sp>
        <p:nvSpPr>
          <p:cNvPr id="179" name="Rechteck 178"/>
          <p:cNvSpPr/>
          <p:nvPr/>
        </p:nvSpPr>
        <p:spPr>
          <a:xfrm>
            <a:off x="1360331" y="1771977"/>
            <a:ext cx="1495924" cy="338532"/>
          </a:xfrm>
          <a:prstGeom prst="rect">
            <a:avLst/>
          </a:prstGeom>
          <a:ln>
            <a:noFill/>
          </a:ln>
        </p:spPr>
        <p:txBody>
          <a:bodyPr wrap="square" lIns="91396" tIns="45701" rIns="91396" bIns="45701">
            <a:spAutoFit/>
          </a:bodyPr>
          <a:lstStyle/>
          <a:p>
            <a:r>
              <a:rPr lang="sl-SI" sz="1600" dirty="0" smtClean="0"/>
              <a:t>izpušni plini</a:t>
            </a:r>
            <a:endParaRPr lang="de-DE" sz="1600" dirty="0"/>
          </a:p>
        </p:txBody>
      </p:sp>
      <p:cxnSp>
        <p:nvCxnSpPr>
          <p:cNvPr id="79" name="Gerade Verbindung 78"/>
          <p:cNvCxnSpPr/>
          <p:nvPr/>
        </p:nvCxnSpPr>
        <p:spPr bwMode="auto">
          <a:xfrm flipH="1" flipV="1">
            <a:off x="330274" y="6678427"/>
            <a:ext cx="8857315" cy="0"/>
          </a:xfrm>
          <a:prstGeom prst="line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uppieren 157"/>
          <p:cNvGrpSpPr/>
          <p:nvPr/>
        </p:nvGrpSpPr>
        <p:grpSpPr>
          <a:xfrm>
            <a:off x="3445281" y="5552977"/>
            <a:ext cx="756765" cy="591607"/>
            <a:chOff x="5247278" y="3793160"/>
            <a:chExt cx="812164" cy="641705"/>
          </a:xfrm>
        </p:grpSpPr>
        <p:sp>
          <p:nvSpPr>
            <p:cNvPr id="139" name="Rechteck 138"/>
            <p:cNvSpPr/>
            <p:nvPr/>
          </p:nvSpPr>
          <p:spPr bwMode="auto">
            <a:xfrm>
              <a:off x="5324765" y="3822865"/>
              <a:ext cx="651162" cy="61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 anchorCtr="0"/>
            <a:lstStyle/>
            <a:p>
              <a:pPr algn="ctr" defTabSz="912639">
                <a:defRPr/>
              </a:pPr>
              <a:r>
                <a:rPr lang="de-DE" b="1" dirty="0">
                  <a:solidFill>
                    <a:schemeClr val="tx1"/>
                  </a:solidFill>
                </a:rPr>
                <a:t>Z</a:t>
              </a:r>
              <a:r>
                <a:rPr lang="de-DE" sz="13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40" name="Textfeld 9"/>
            <p:cNvSpPr txBox="1">
              <a:spLocks noChangeArrowheads="1"/>
            </p:cNvSpPr>
            <p:nvPr/>
          </p:nvSpPr>
          <p:spPr bwMode="auto">
            <a:xfrm>
              <a:off x="5247278" y="3793165"/>
              <a:ext cx="473440" cy="2503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900" dirty="0"/>
                <a:t>0000</a:t>
              </a:r>
            </a:p>
          </p:txBody>
        </p:sp>
        <p:sp>
          <p:nvSpPr>
            <p:cNvPr id="143" name="Textfeld 47"/>
            <p:cNvSpPr txBox="1">
              <a:spLocks noChangeArrowheads="1"/>
            </p:cNvSpPr>
            <p:nvPr/>
          </p:nvSpPr>
          <p:spPr bwMode="auto">
            <a:xfrm>
              <a:off x="5586155" y="3793160"/>
              <a:ext cx="473287" cy="2503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69" tIns="45687" rIns="91369" bIns="45687">
              <a:spAutoFit/>
            </a:bodyPr>
            <a:lstStyle/>
            <a:p>
              <a:r>
                <a:rPr lang="de-DE" sz="900" dirty="0"/>
                <a:t>0000</a:t>
              </a:r>
            </a:p>
          </p:txBody>
        </p:sp>
        <p:cxnSp>
          <p:nvCxnSpPr>
            <p:cNvPr id="147" name="Gerade Verbindung mit Pfeil 146"/>
            <p:cNvCxnSpPr/>
            <p:nvPr/>
          </p:nvCxnSpPr>
          <p:spPr bwMode="auto">
            <a:xfrm>
              <a:off x="5443847" y="4012090"/>
              <a:ext cx="432000" cy="0"/>
            </a:xfrm>
            <a:prstGeom prst="straightConnector1">
              <a:avLst/>
            </a:prstGeom>
            <a:solidFill>
              <a:srgbClr val="00B8FF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8" name="Gerade Verbindung mit Pfeil 147"/>
            <p:cNvCxnSpPr/>
            <p:nvPr/>
          </p:nvCxnSpPr>
          <p:spPr bwMode="auto">
            <a:xfrm flipH="1" flipV="1">
              <a:off x="5439095" y="4088404"/>
              <a:ext cx="432000" cy="0"/>
            </a:xfrm>
            <a:prstGeom prst="straightConnector1">
              <a:avLst/>
            </a:prstGeom>
            <a:solidFill>
              <a:srgbClr val="00B8FF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104" name="Gerade Verbindung 103"/>
          <p:cNvCxnSpPr/>
          <p:nvPr/>
        </p:nvCxnSpPr>
        <p:spPr bwMode="auto">
          <a:xfrm flipV="1">
            <a:off x="362004" y="2000674"/>
            <a:ext cx="0" cy="4696811"/>
          </a:xfrm>
          <a:prstGeom prst="line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Gerade Verbindung 106"/>
          <p:cNvCxnSpPr/>
          <p:nvPr/>
        </p:nvCxnSpPr>
        <p:spPr bwMode="auto">
          <a:xfrm flipV="1">
            <a:off x="4982314" y="2000674"/>
            <a:ext cx="0" cy="4696811"/>
          </a:xfrm>
          <a:prstGeom prst="line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Puščica gor 43"/>
          <p:cNvSpPr/>
          <p:nvPr/>
        </p:nvSpPr>
        <p:spPr bwMode="auto">
          <a:xfrm>
            <a:off x="1158412" y="1436620"/>
            <a:ext cx="274253" cy="822367"/>
          </a:xfrm>
          <a:prstGeom prst="up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44922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sl-SI" sz="1800" dirty="0" smtClean="0">
              <a:latin typeface="Arial" charset="0"/>
              <a:ea typeface="MS Gothic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898659" y="6562517"/>
            <a:ext cx="1139994" cy="433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9501011" y="1"/>
            <a:ext cx="1192390" cy="7561263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057276" y="2757486"/>
            <a:ext cx="8240262" cy="3970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1. Osnove SPTE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2. Energetska bilanca družinske hiše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lvl="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3. Vključitev SPTE v energetski sistem</a:t>
            </a: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742950" lvl="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4. </a:t>
            </a:r>
            <a:r>
              <a:rPr lang="sl-SI" sz="2800" dirty="0" err="1" smtClean="0">
                <a:solidFill>
                  <a:schemeClr val="accent5">
                    <a:lumMod val="75000"/>
                  </a:schemeClr>
                </a:solidFill>
              </a:rPr>
              <a:t>Nano</a:t>
            </a: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 SPTE na osnovi </a:t>
            </a:r>
            <a:r>
              <a:rPr lang="sl-SI" sz="2800" dirty="0" err="1" smtClean="0">
                <a:solidFill>
                  <a:schemeClr val="accent5">
                    <a:lumMod val="75000"/>
                  </a:schemeClr>
                </a:solidFill>
              </a:rPr>
              <a:t>stirling</a:t>
            </a: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 motorja</a:t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de-DE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5. Podporna shema, ekonomika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614362" y="919169"/>
            <a:ext cx="8556429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0">
              <a:defRPr/>
            </a:pPr>
            <a:r>
              <a:rPr lang="sl-SI" sz="2800" b="1" kern="0" dirty="0" smtClean="0">
                <a:latin typeface="+mj-lt"/>
                <a:ea typeface="+mj-ea"/>
                <a:cs typeface="+mj-cs"/>
              </a:rPr>
              <a:t>Vsebina</a:t>
            </a:r>
            <a:endParaRPr lang="de-DE" sz="3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765" y="325746"/>
            <a:ext cx="9462656" cy="428986"/>
          </a:xfrm>
        </p:spPr>
        <p:txBody>
          <a:bodyPr/>
          <a:lstStyle/>
          <a:p>
            <a:r>
              <a:rPr lang="sl-SI" sz="2800" dirty="0" err="1" smtClean="0"/>
              <a:t>Nano</a:t>
            </a:r>
            <a:r>
              <a:rPr lang="sl-SI" sz="2800" dirty="0" smtClean="0"/>
              <a:t> SPTE naprava</a:t>
            </a:r>
            <a:endParaRPr lang="de-DE" sz="2800" spc="300" dirty="0">
              <a:solidFill>
                <a:srgbClr val="FF0000"/>
              </a:solidFill>
              <a:latin typeface="Expo M" pitchFamily="18" charset="-127"/>
              <a:ea typeface="Expo M" pitchFamily="18" charset="-127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3"/>
          </p:nvPr>
        </p:nvSpPr>
        <p:spPr>
          <a:xfrm>
            <a:off x="257670" y="774246"/>
            <a:ext cx="9464813" cy="396917"/>
          </a:xfrm>
        </p:spPr>
        <p:txBody>
          <a:bodyPr/>
          <a:lstStyle/>
          <a:p>
            <a:r>
              <a:rPr lang="sl-SI" dirty="0" smtClean="0"/>
              <a:t>Toplota in elektrika za modernizacijo družinskih hiš na osnovi Stirling motorja</a:t>
            </a:r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2" y="1127125"/>
            <a:ext cx="6657975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 descr="Vitotwin 300-W_offen1.jpg"/>
          <p:cNvPicPr>
            <a:picLocks noChangeAspect="1"/>
          </p:cNvPicPr>
          <p:nvPr/>
        </p:nvPicPr>
        <p:blipFill>
          <a:blip r:embed="rId3" cstate="print"/>
          <a:srcRect l="5821"/>
          <a:stretch>
            <a:fillRect/>
          </a:stretch>
        </p:blipFill>
        <p:spPr>
          <a:xfrm>
            <a:off x="7273137" y="1142962"/>
            <a:ext cx="2226099" cy="3649979"/>
          </a:xfrm>
          <a:prstGeom prst="rect">
            <a:avLst/>
          </a:prstGeom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5715001" y="5229225"/>
            <a:ext cx="4057651" cy="1843087"/>
          </a:xfrm>
          <a:prstGeom prst="rect">
            <a:avLst/>
          </a:prstGeom>
          <a:solidFill>
            <a:srgbClr val="F5693D"/>
          </a:solid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1" tIns="45716" rIns="91431" bIns="45716">
            <a:normAutofit lnSpcReduction="10000"/>
          </a:bodyPr>
          <a:lstStyle/>
          <a:p>
            <a:pPr indent="-359964">
              <a:spcBef>
                <a:spcPts val="1200"/>
              </a:spcBef>
              <a:buClr>
                <a:schemeClr val="tx1"/>
              </a:buClr>
              <a:buSzPct val="130000"/>
              <a:defRPr/>
            </a:pPr>
            <a:r>
              <a:rPr lang="sl-SI" dirty="0" smtClean="0">
                <a:latin typeface="Arial" pitchFamily="34" charset="0"/>
                <a:cs typeface="Arial" pitchFamily="34" charset="0"/>
              </a:rPr>
              <a:t>Vse v eni napravi :</a:t>
            </a:r>
          </a:p>
          <a:p>
            <a:pPr indent="-359964">
              <a:spcBef>
                <a:spcPts val="1200"/>
              </a:spcBef>
              <a:buClr>
                <a:schemeClr val="tx1"/>
              </a:buClr>
              <a:buSzPct val="130000"/>
              <a:defRPr/>
            </a:pPr>
            <a:endParaRPr lang="sl-SI" sz="100" dirty="0" smtClean="0">
              <a:latin typeface="Arial" pitchFamily="34" charset="0"/>
              <a:cs typeface="Arial" pitchFamily="34" charset="0"/>
            </a:endParaRPr>
          </a:p>
          <a:p>
            <a:pPr marL="179982" indent="-179982">
              <a:buClr>
                <a:schemeClr val="tx1"/>
              </a:buClr>
              <a:buSzPct val="130000"/>
              <a:buFont typeface="Arial" pitchFamily="34" charset="0"/>
              <a:buChar char="•"/>
              <a:defRPr/>
            </a:pPr>
            <a:r>
              <a:rPr lang="sl-SI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l-SI" dirty="0" err="1" smtClean="0">
                <a:latin typeface="Arial" pitchFamily="34" charset="0"/>
                <a:cs typeface="Arial" pitchFamily="34" charset="0"/>
              </a:rPr>
              <a:t>stirlingov</a:t>
            </a:r>
            <a:r>
              <a:rPr lang="sl-SI" dirty="0" smtClean="0">
                <a:latin typeface="Arial" pitchFamily="34" charset="0"/>
                <a:cs typeface="Arial" pitchFamily="34" charset="0"/>
              </a:rPr>
              <a:t> motor za proizvodnjo elektrike in toplote in </a:t>
            </a:r>
            <a:br>
              <a:rPr lang="sl-SI" dirty="0" smtClean="0">
                <a:latin typeface="Arial" pitchFamily="34" charset="0"/>
                <a:cs typeface="Arial" pitchFamily="34" charset="0"/>
              </a:rPr>
            </a:br>
            <a:endParaRPr lang="sl-SI" sz="1200" dirty="0" smtClean="0">
              <a:latin typeface="Arial" pitchFamily="34" charset="0"/>
              <a:cs typeface="Arial" pitchFamily="34" charset="0"/>
            </a:endParaRPr>
          </a:p>
          <a:p>
            <a:pPr marL="179982" indent="-179982">
              <a:buClr>
                <a:schemeClr val="tx1"/>
              </a:buClr>
              <a:buSzPct val="130000"/>
              <a:buFont typeface="Arial" pitchFamily="34" charset="0"/>
              <a:buChar char="•"/>
              <a:defRPr/>
            </a:pPr>
            <a:r>
              <a:rPr lang="sl-SI" dirty="0" smtClean="0">
                <a:latin typeface="Arial" pitchFamily="34" charset="0"/>
                <a:cs typeface="Arial" pitchFamily="34" charset="0"/>
              </a:rPr>
              <a:t>vršni plinski kondenzacijski kotel za dogrevanje ob hujšem mrazu  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2171701" y="2700338"/>
            <a:ext cx="5372100" cy="585787"/>
          </a:xfrm>
          <a:prstGeom prst="straightConnector1">
            <a:avLst/>
          </a:prstGeom>
          <a:ln w="25400" cap="sq">
            <a:solidFill>
              <a:srgbClr val="F5231B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898659" y="6562517"/>
            <a:ext cx="1139994" cy="433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9501011" y="1"/>
            <a:ext cx="1192390" cy="7561263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057276" y="2757486"/>
            <a:ext cx="8240262" cy="3970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pPr marL="74295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1. Osnove SPTE</a:t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2. Energetska bilanca družinske hiše</a:t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lvl="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3. Vključitev SPTE v energetski sistem</a:t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742950" lvl="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4. </a:t>
            </a:r>
            <a:r>
              <a:rPr lang="sl-SI" sz="2800" dirty="0" err="1" smtClean="0">
                <a:solidFill>
                  <a:schemeClr val="accent5">
                    <a:lumMod val="75000"/>
                  </a:schemeClr>
                </a:solidFill>
              </a:rPr>
              <a:t>Nano</a:t>
            </a: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 SPTE na osnovi </a:t>
            </a:r>
            <a:r>
              <a:rPr lang="sl-SI" sz="2800" dirty="0" err="1" smtClean="0">
                <a:solidFill>
                  <a:schemeClr val="accent5">
                    <a:lumMod val="75000"/>
                  </a:schemeClr>
                </a:solidFill>
              </a:rPr>
              <a:t>stirling</a:t>
            </a: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 motorja</a:t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de-DE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5. Podporna shema, ekonomika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614362" y="919169"/>
            <a:ext cx="8556429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0">
              <a:defRPr/>
            </a:pPr>
            <a:r>
              <a:rPr lang="sl-SI" sz="2800" b="1" kern="0" dirty="0" smtClean="0">
                <a:latin typeface="+mj-lt"/>
                <a:ea typeface="+mj-ea"/>
                <a:cs typeface="+mj-cs"/>
              </a:rPr>
              <a:t>Vsebina</a:t>
            </a:r>
            <a:endParaRPr lang="de-DE" sz="3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dirty="0" smtClean="0"/>
              <a:t>Glavne tehnične značilnosti </a:t>
            </a:r>
            <a:endParaRPr lang="de-DE" sz="2800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241005" y="1277850"/>
            <a:ext cx="9092929" cy="4982394"/>
          </a:xfrm>
          <a:prstGeom prst="rect">
            <a:avLst/>
          </a:prstGeom>
        </p:spPr>
        <p:txBody>
          <a:bodyPr lIns="91431" tIns="45716" rIns="91431" bIns="45716">
            <a:normAutofit/>
          </a:bodyPr>
          <a:lstStyle/>
          <a:p>
            <a:pPr marL="359964" indent="-359964">
              <a:spcBef>
                <a:spcPts val="1200"/>
              </a:spcBef>
              <a:buClr>
                <a:schemeClr val="tx1"/>
              </a:buClr>
              <a:buSzPct val="130000"/>
              <a:buFont typeface="Wingdings" pitchFamily="2" charset="2"/>
              <a:buChar char="§"/>
              <a:defRPr/>
            </a:pP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Idealno za </a:t>
            </a:r>
            <a:r>
              <a:rPr lang="sl-SI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modernizacijo družinskih hiš </a:t>
            </a: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sočasno ogrevanje in elektrika</a:t>
            </a:r>
          </a:p>
          <a:p>
            <a:pPr marL="359964" indent="-359964">
              <a:spcBef>
                <a:spcPts val="1200"/>
              </a:spcBef>
              <a:buClr>
                <a:schemeClr val="tx1"/>
              </a:buClr>
              <a:buSzPct val="130000"/>
              <a:buFont typeface="Wingdings" pitchFamily="2" charset="2"/>
              <a:buChar char="§"/>
              <a:defRPr/>
            </a:pP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Stirlingov motor 1kWel, 6kWth, izkoristek 96% (107% Hi)</a:t>
            </a:r>
          </a:p>
          <a:p>
            <a:pPr marL="359964" indent="-359964">
              <a:spcBef>
                <a:spcPts val="1200"/>
              </a:spcBef>
              <a:buClr>
                <a:schemeClr val="tx1"/>
              </a:buClr>
              <a:buSzPct val="130000"/>
              <a:buFont typeface="Wingdings" pitchFamily="2" charset="2"/>
              <a:buChar char="§"/>
              <a:defRPr/>
            </a:pP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Vršni kotel –plinski kondenzacijski Vitodens200; 6-20kW, izkoristek 96% (107% Hi) </a:t>
            </a:r>
          </a:p>
          <a:p>
            <a:pPr marL="359964" indent="-359964">
              <a:spcBef>
                <a:spcPts val="1200"/>
              </a:spcBef>
              <a:buClr>
                <a:schemeClr val="tx1"/>
              </a:buClr>
              <a:buSzPct val="130000"/>
              <a:buFont typeface="Wingdings" pitchFamily="2" charset="2"/>
              <a:buChar char="§"/>
              <a:defRPr/>
            </a:pP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Stirlingov motor ne potrebuje vzdrževanja</a:t>
            </a:r>
          </a:p>
          <a:p>
            <a:pPr marL="359964" indent="-359964">
              <a:spcBef>
                <a:spcPts val="1200"/>
              </a:spcBef>
              <a:buClr>
                <a:schemeClr val="tx1"/>
              </a:buClr>
              <a:buSzPct val="130000"/>
              <a:buFont typeface="Wingdings" pitchFamily="2" charset="2"/>
              <a:buChar char="§"/>
              <a:defRPr/>
            </a:pP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Zelo tiho obratovanje</a:t>
            </a:r>
          </a:p>
          <a:p>
            <a:pPr marL="359964" indent="-359964">
              <a:spcBef>
                <a:spcPts val="1200"/>
              </a:spcBef>
              <a:buClr>
                <a:schemeClr val="tx1"/>
              </a:buClr>
              <a:buSzPct val="130000"/>
              <a:buFont typeface="Wingdings" pitchFamily="2" charset="2"/>
              <a:buChar char="§"/>
              <a:defRPr/>
            </a:pP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Enostavna vgradnja – podobno kot stenski kotel</a:t>
            </a:r>
          </a:p>
          <a:p>
            <a:pPr marL="359964" indent="-359964">
              <a:spcBef>
                <a:spcPts val="1200"/>
              </a:spcBef>
              <a:buClr>
                <a:schemeClr val="tx1"/>
              </a:buClr>
              <a:buSzPct val="130000"/>
              <a:buFont typeface="Wingdings" pitchFamily="2" charset="2"/>
              <a:buChar char="§"/>
              <a:defRPr/>
            </a:pP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Kompaktne dimenzije – podobno kot stenski kotel</a:t>
            </a:r>
          </a:p>
          <a:p>
            <a:pPr marL="359964" indent="-359964">
              <a:spcBef>
                <a:spcPts val="1200"/>
              </a:spcBef>
              <a:buClr>
                <a:schemeClr val="tx1"/>
              </a:buClr>
              <a:buSzPct val="130000"/>
              <a:buFont typeface="Wingdings" pitchFamily="2" charset="2"/>
              <a:buChar char="§"/>
              <a:defRPr/>
            </a:pPr>
            <a:r>
              <a:rPr lang="sl-SI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Integrirana meritev proizvedene elektrike in porabe plina</a:t>
            </a:r>
          </a:p>
        </p:txBody>
      </p:sp>
      <p:pic>
        <p:nvPicPr>
          <p:cNvPr id="6" name="Picture 4" descr="http://www.viessmann.de/etc/medialib/internet-global/images/productbox/blockheizkraftwerke0.Par.46952.Image.ImagesrcML.jpg/blockheizkraftwerk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3497" y="2771776"/>
            <a:ext cx="3100265" cy="4579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fik 27" descr="Vitotwin 300-W_00006.jpg"/>
          <p:cNvPicPr>
            <a:picLocks noChangeAspect="1"/>
          </p:cNvPicPr>
          <p:nvPr/>
        </p:nvPicPr>
        <p:blipFill>
          <a:blip r:embed="rId2" cstate="print"/>
          <a:srcRect l="7566" t="1599" r="7038" b="3020"/>
          <a:stretch>
            <a:fillRect/>
          </a:stretch>
        </p:blipFill>
        <p:spPr>
          <a:xfrm>
            <a:off x="333425" y="1248036"/>
            <a:ext cx="2905168" cy="5149081"/>
          </a:xfrm>
          <a:prstGeom prst="rect">
            <a:avLst/>
          </a:prstGeom>
        </p:spPr>
      </p:pic>
      <p:pic>
        <p:nvPicPr>
          <p:cNvPr id="8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879007" y="2814734"/>
            <a:ext cx="5041059" cy="235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4"/>
            <a:ext cx="8765888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0">
              <a:defRPr/>
            </a:pPr>
            <a:r>
              <a:rPr lang="sl-SI" sz="2800" b="1" kern="0" dirty="0" smtClean="0">
                <a:latin typeface="+mj-lt"/>
                <a:ea typeface="+mj-ea"/>
                <a:cs typeface="+mj-cs"/>
              </a:rPr>
              <a:t>Glavni sestavni deli</a:t>
            </a:r>
            <a:endParaRPr lang="de-DE" sz="2800" b="1" kern="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43" name="Ellipse 42"/>
          <p:cNvSpPr/>
          <p:nvPr/>
        </p:nvSpPr>
        <p:spPr bwMode="auto">
          <a:xfrm>
            <a:off x="1790969" y="2229318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44" name="Ellipse 43"/>
          <p:cNvSpPr/>
          <p:nvPr/>
        </p:nvSpPr>
        <p:spPr bwMode="auto">
          <a:xfrm>
            <a:off x="905013" y="2257899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45" name="Ellipse 44"/>
          <p:cNvSpPr/>
          <p:nvPr/>
        </p:nvSpPr>
        <p:spPr bwMode="auto">
          <a:xfrm>
            <a:off x="2419708" y="2381750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46" name="Ellipse 45"/>
          <p:cNvSpPr/>
          <p:nvPr/>
        </p:nvSpPr>
        <p:spPr bwMode="auto">
          <a:xfrm>
            <a:off x="933592" y="3505936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47" name="Ellipse 46"/>
          <p:cNvSpPr/>
          <p:nvPr/>
        </p:nvSpPr>
        <p:spPr bwMode="auto">
          <a:xfrm>
            <a:off x="1105063" y="4296677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48" name="Rechteck 47"/>
          <p:cNvSpPr/>
          <p:nvPr/>
        </p:nvSpPr>
        <p:spPr>
          <a:xfrm flipH="1">
            <a:off x="1771917" y="2200737"/>
            <a:ext cx="247687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2</a:t>
            </a:r>
            <a:endParaRPr lang="de-DE" sz="1600" dirty="0"/>
          </a:p>
        </p:txBody>
      </p:sp>
      <p:sp>
        <p:nvSpPr>
          <p:cNvPr id="49" name="Rechteck 48"/>
          <p:cNvSpPr/>
          <p:nvPr/>
        </p:nvSpPr>
        <p:spPr>
          <a:xfrm flipH="1">
            <a:off x="905009" y="3477360"/>
            <a:ext cx="247687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4</a:t>
            </a:r>
            <a:endParaRPr lang="de-DE" sz="1600" dirty="0"/>
          </a:p>
        </p:txBody>
      </p:sp>
      <p:sp>
        <p:nvSpPr>
          <p:cNvPr id="50" name="Rechteck 49"/>
          <p:cNvSpPr/>
          <p:nvPr/>
        </p:nvSpPr>
        <p:spPr>
          <a:xfrm flipH="1">
            <a:off x="2400656" y="2353169"/>
            <a:ext cx="247687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3</a:t>
            </a:r>
            <a:endParaRPr lang="de-DE" sz="1600" dirty="0"/>
          </a:p>
        </p:txBody>
      </p:sp>
      <p:sp>
        <p:nvSpPr>
          <p:cNvPr id="54" name="Rechteck 53"/>
          <p:cNvSpPr/>
          <p:nvPr/>
        </p:nvSpPr>
        <p:spPr>
          <a:xfrm flipH="1">
            <a:off x="876430" y="2229318"/>
            <a:ext cx="304845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1</a:t>
            </a:r>
            <a:endParaRPr lang="de-DE" sz="1600" dirty="0"/>
          </a:p>
        </p:txBody>
      </p:sp>
      <p:sp>
        <p:nvSpPr>
          <p:cNvPr id="55" name="Rechteck 54"/>
          <p:cNvSpPr/>
          <p:nvPr/>
        </p:nvSpPr>
        <p:spPr>
          <a:xfrm>
            <a:off x="1086011" y="4268101"/>
            <a:ext cx="323898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5</a:t>
            </a:r>
            <a:endParaRPr lang="de-DE" sz="1600" dirty="0"/>
          </a:p>
        </p:txBody>
      </p:sp>
      <p:sp>
        <p:nvSpPr>
          <p:cNvPr id="56" name="Ellipse 55"/>
          <p:cNvSpPr/>
          <p:nvPr/>
        </p:nvSpPr>
        <p:spPr bwMode="auto">
          <a:xfrm>
            <a:off x="2095810" y="5725727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57" name="Rechteck 56"/>
          <p:cNvSpPr/>
          <p:nvPr/>
        </p:nvSpPr>
        <p:spPr>
          <a:xfrm>
            <a:off x="2076758" y="5697151"/>
            <a:ext cx="323898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6</a:t>
            </a:r>
            <a:endParaRPr lang="de-DE" sz="1600" dirty="0"/>
          </a:p>
        </p:txBody>
      </p:sp>
      <p:sp>
        <p:nvSpPr>
          <p:cNvPr id="58" name="Rechteck 57"/>
          <p:cNvSpPr/>
          <p:nvPr/>
        </p:nvSpPr>
        <p:spPr>
          <a:xfrm>
            <a:off x="3534300" y="1648172"/>
            <a:ext cx="3381876" cy="54168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13" tIns="45709" rIns="91413" bIns="45709">
            <a:spAutoFit/>
          </a:bodyPr>
          <a:lstStyle/>
          <a:p>
            <a:pPr marL="342934" indent="-342934">
              <a:buSzPct val="100000"/>
              <a:buFont typeface="+mj-lt"/>
              <a:buAutoNum type="arabicPeriod"/>
            </a:pPr>
            <a:r>
              <a:rPr lang="sl-SI" b="1" dirty="0" smtClean="0">
                <a:solidFill>
                  <a:schemeClr val="tx1"/>
                </a:solidFill>
              </a:rPr>
              <a:t>Toplotni prenosnik</a:t>
            </a:r>
            <a:br>
              <a:rPr lang="sl-SI" b="1" dirty="0" smtClean="0">
                <a:solidFill>
                  <a:schemeClr val="tx1"/>
                </a:solidFill>
              </a:rPr>
            </a:br>
            <a:r>
              <a:rPr lang="de-DE" b="1" dirty="0" smtClean="0">
                <a:solidFill>
                  <a:schemeClr val="tx1"/>
                </a:solidFill>
              </a:rPr>
              <a:t>Viessmann </a:t>
            </a:r>
            <a:r>
              <a:rPr lang="de-DE" b="1" dirty="0" err="1" smtClean="0">
                <a:solidFill>
                  <a:schemeClr val="tx1"/>
                </a:solidFill>
              </a:rPr>
              <a:t>Inox</a:t>
            </a:r>
            <a:r>
              <a:rPr lang="de-DE" b="1" dirty="0" smtClean="0">
                <a:solidFill>
                  <a:schemeClr val="tx1"/>
                </a:solidFill>
              </a:rPr>
              <a:t>-Radial</a:t>
            </a:r>
            <a:r>
              <a:rPr lang="sl-SI" b="1" dirty="0" smtClean="0">
                <a:solidFill>
                  <a:schemeClr val="tx1"/>
                </a:solidFill>
              </a:rPr>
              <a:t/>
            </a:r>
            <a:br>
              <a:rPr lang="sl-SI" b="1" dirty="0" smtClean="0">
                <a:solidFill>
                  <a:schemeClr val="tx1"/>
                </a:solidFill>
              </a:rPr>
            </a:br>
            <a:r>
              <a:rPr lang="de-DE" sz="1200" dirty="0" smtClean="0">
                <a:solidFill>
                  <a:schemeClr val="tx1"/>
                </a:solidFill>
              </a:rPr>
              <a:t>η ≥ 96%</a:t>
            </a:r>
            <a:endParaRPr lang="de-DE" sz="1400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endParaRPr lang="de-DE" sz="1400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r>
              <a:rPr lang="de-DE" b="1" dirty="0" err="1" smtClean="0">
                <a:solidFill>
                  <a:schemeClr val="tx1"/>
                </a:solidFill>
              </a:rPr>
              <a:t>MatriX</a:t>
            </a:r>
            <a:r>
              <a:rPr lang="de-DE" b="1" dirty="0" smtClean="0">
                <a:solidFill>
                  <a:schemeClr val="tx1"/>
                </a:solidFill>
              </a:rPr>
              <a:t> Zylinderbrenner</a:t>
            </a:r>
            <a:r>
              <a:rPr lang="sl-SI" b="1" dirty="0" smtClean="0">
                <a:solidFill>
                  <a:schemeClr val="tx1"/>
                </a:solidFill>
              </a:rPr>
              <a:t/>
            </a:r>
            <a:br>
              <a:rPr lang="sl-SI" b="1" dirty="0" smtClean="0">
                <a:solidFill>
                  <a:schemeClr val="tx1"/>
                </a:solidFill>
              </a:rPr>
            </a:br>
            <a:r>
              <a:rPr lang="de-DE" sz="1600" dirty="0" err="1" smtClean="0">
                <a:solidFill>
                  <a:schemeClr val="tx1"/>
                </a:solidFill>
              </a:rPr>
              <a:t>Modula</a:t>
            </a:r>
            <a:r>
              <a:rPr lang="sl-SI" sz="1600" dirty="0" err="1" smtClean="0">
                <a:solidFill>
                  <a:schemeClr val="tx1"/>
                </a:solidFill>
              </a:rPr>
              <a:t>cija</a:t>
            </a:r>
            <a:r>
              <a:rPr lang="de-DE" sz="1600" dirty="0" smtClean="0">
                <a:solidFill>
                  <a:schemeClr val="tx1"/>
                </a:solidFill>
              </a:rPr>
              <a:t>: 4,5 – 20 </a:t>
            </a:r>
            <a:r>
              <a:rPr lang="de-DE" sz="1600" dirty="0" err="1" smtClean="0">
                <a:solidFill>
                  <a:schemeClr val="tx1"/>
                </a:solidFill>
              </a:rPr>
              <a:t>kW</a:t>
            </a:r>
            <a:r>
              <a:rPr lang="de-DE" sz="1600" dirty="0" smtClean="0">
                <a:solidFill>
                  <a:schemeClr val="tx1"/>
                </a:solidFill>
              </a:rPr>
              <a:t>	</a:t>
            </a:r>
            <a:r>
              <a:rPr lang="sl-SI" sz="1600" dirty="0" smtClean="0">
                <a:solidFill>
                  <a:schemeClr val="tx1"/>
                </a:solidFill>
              </a:rPr>
              <a:t/>
            </a:r>
            <a:br>
              <a:rPr lang="sl-SI" sz="1600" dirty="0" smtClean="0">
                <a:solidFill>
                  <a:schemeClr val="tx1"/>
                </a:solidFill>
              </a:rPr>
            </a:br>
            <a:r>
              <a:rPr lang="de-DE" sz="1600" dirty="0" err="1" smtClean="0">
                <a:solidFill>
                  <a:schemeClr val="tx1"/>
                </a:solidFill>
              </a:rPr>
              <a:t>NOx</a:t>
            </a:r>
            <a:r>
              <a:rPr lang="de-DE" sz="1600" dirty="0" smtClean="0">
                <a:solidFill>
                  <a:schemeClr val="tx1"/>
                </a:solidFill>
              </a:rPr>
              <a:t> &lt; 40 mg/</a:t>
            </a:r>
            <a:r>
              <a:rPr lang="de-DE" sz="1600" dirty="0" err="1" smtClean="0">
                <a:solidFill>
                  <a:schemeClr val="tx1"/>
                </a:solidFill>
              </a:rPr>
              <a:t>kWh</a:t>
            </a:r>
            <a:r>
              <a:rPr lang="sl-SI" sz="1600" dirty="0" smtClean="0">
                <a:solidFill>
                  <a:schemeClr val="tx1"/>
                </a:solidFill>
              </a:rPr>
              <a:t/>
            </a:r>
            <a:br>
              <a:rPr lang="sl-SI" sz="1600" dirty="0" smtClean="0">
                <a:solidFill>
                  <a:schemeClr val="tx1"/>
                </a:solidFill>
              </a:rPr>
            </a:br>
            <a:r>
              <a:rPr lang="de-DE" sz="1600" dirty="0" smtClean="0">
                <a:solidFill>
                  <a:schemeClr val="tx1"/>
                </a:solidFill>
              </a:rPr>
              <a:t>CO  &lt; 50 mg/</a:t>
            </a:r>
            <a:r>
              <a:rPr lang="de-DE" sz="1600" dirty="0" err="1" smtClean="0">
                <a:solidFill>
                  <a:schemeClr val="tx1"/>
                </a:solidFill>
              </a:rPr>
              <a:t>kWh</a:t>
            </a:r>
            <a:endParaRPr lang="de-DE" sz="1600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endParaRPr lang="de-DE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r>
              <a:rPr lang="sl-SI" b="1" dirty="0" smtClean="0">
                <a:solidFill>
                  <a:schemeClr val="tx1"/>
                </a:solidFill>
              </a:rPr>
              <a:t>V</a:t>
            </a:r>
            <a:r>
              <a:rPr lang="de-DE" b="1" dirty="0" err="1" smtClean="0">
                <a:solidFill>
                  <a:schemeClr val="tx1"/>
                </a:solidFill>
              </a:rPr>
              <a:t>entil</a:t>
            </a:r>
            <a:r>
              <a:rPr lang="sl-SI" b="1" dirty="0" smtClean="0">
                <a:solidFill>
                  <a:schemeClr val="tx1"/>
                </a:solidFill>
              </a:rPr>
              <a:t> za zgorevalni zrak</a:t>
            </a:r>
            <a:endParaRPr lang="de-DE" b="1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endParaRPr lang="de-DE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r>
              <a:rPr lang="de-DE" b="1" dirty="0" err="1" smtClean="0">
                <a:solidFill>
                  <a:schemeClr val="tx1"/>
                </a:solidFill>
              </a:rPr>
              <a:t>Stirling</a:t>
            </a:r>
            <a:r>
              <a:rPr lang="sl-SI" b="1" dirty="0" smtClean="0">
                <a:solidFill>
                  <a:schemeClr val="tx1"/>
                </a:solidFill>
              </a:rPr>
              <a:t> gorilnik</a:t>
            </a:r>
            <a:endParaRPr lang="de-DE" b="1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endParaRPr lang="de-DE" b="1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r>
              <a:rPr lang="de-DE" b="1" dirty="0" err="1" smtClean="0">
                <a:solidFill>
                  <a:schemeClr val="tx1"/>
                </a:solidFill>
              </a:rPr>
              <a:t>Stirling</a:t>
            </a:r>
            <a:r>
              <a:rPr lang="sl-SI" b="1" dirty="0" err="1" smtClean="0">
                <a:solidFill>
                  <a:schemeClr val="tx1"/>
                </a:solidFill>
              </a:rPr>
              <a:t>ov</a:t>
            </a:r>
            <a:r>
              <a:rPr lang="sl-SI" b="1" dirty="0" smtClean="0">
                <a:solidFill>
                  <a:schemeClr val="tx1"/>
                </a:solidFill>
              </a:rPr>
              <a:t> </a:t>
            </a:r>
            <a:r>
              <a:rPr lang="de-DE" b="1" dirty="0" err="1" smtClean="0">
                <a:solidFill>
                  <a:schemeClr val="tx1"/>
                </a:solidFill>
              </a:rPr>
              <a:t>motor</a:t>
            </a:r>
            <a:r>
              <a:rPr lang="de-D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sl-SI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l-SI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de-DE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elektr</a:t>
            </a:r>
            <a:r>
              <a:rPr lang="sl-SI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ična</a:t>
            </a:r>
            <a:r>
              <a:rPr lang="sl-SI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moč</a:t>
            </a:r>
            <a:r>
              <a:rPr lang="de-DE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1 </a:t>
            </a:r>
            <a:r>
              <a:rPr lang="de-DE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kW</a:t>
            </a:r>
            <a:r>
              <a:rPr lang="de-DE" sz="11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</a:t>
            </a:r>
            <a:r>
              <a:rPr lang="sl-SI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l-SI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sl-SI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 potrebuje vzdrževanja</a:t>
            </a:r>
            <a:endParaRPr lang="de-DE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endParaRPr lang="de-DE" dirty="0" smtClean="0">
              <a:solidFill>
                <a:schemeClr val="tx1"/>
              </a:solidFill>
            </a:endParaRPr>
          </a:p>
          <a:p>
            <a:pPr marL="342934" indent="-342934">
              <a:buSzPct val="100000"/>
              <a:buFont typeface="+mj-lt"/>
              <a:buAutoNum type="arabicPeriod"/>
            </a:pPr>
            <a:r>
              <a:rPr lang="de-DE" b="1" dirty="0" smtClean="0">
                <a:solidFill>
                  <a:schemeClr val="tx1"/>
                </a:solidFill>
              </a:rPr>
              <a:t>Reg</a:t>
            </a:r>
            <a:r>
              <a:rPr lang="sl-SI" b="1" dirty="0" err="1" smtClean="0">
                <a:solidFill>
                  <a:schemeClr val="tx1"/>
                </a:solidFill>
              </a:rPr>
              <a:t>ulacija</a:t>
            </a:r>
            <a:endParaRPr lang="de-DE" b="1" dirty="0" smtClean="0">
              <a:solidFill>
                <a:schemeClr val="tx1"/>
              </a:solidFill>
            </a:endParaRPr>
          </a:p>
        </p:txBody>
      </p:sp>
      <p:sp>
        <p:nvSpPr>
          <p:cNvPr id="79" name="Ellipse 78"/>
          <p:cNvSpPr/>
          <p:nvPr/>
        </p:nvSpPr>
        <p:spPr bwMode="auto">
          <a:xfrm>
            <a:off x="8411827" y="5420863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80" name="Ellipse 79"/>
          <p:cNvSpPr/>
          <p:nvPr/>
        </p:nvSpPr>
        <p:spPr bwMode="auto">
          <a:xfrm>
            <a:off x="7792610" y="3953705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81" name="Ellipse 80"/>
          <p:cNvSpPr/>
          <p:nvPr/>
        </p:nvSpPr>
        <p:spPr bwMode="auto">
          <a:xfrm>
            <a:off x="8430875" y="1714860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82" name="Ellipse 81"/>
          <p:cNvSpPr/>
          <p:nvPr/>
        </p:nvSpPr>
        <p:spPr bwMode="auto">
          <a:xfrm>
            <a:off x="7821189" y="2238845"/>
            <a:ext cx="252037" cy="252053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3" tIns="45709" rIns="91413" bIns="45709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de-DE" sz="1700" b="1" dirty="0" smtClean="0"/>
          </a:p>
        </p:txBody>
      </p:sp>
      <p:sp>
        <p:nvSpPr>
          <p:cNvPr id="75" name="Rechteck 74"/>
          <p:cNvSpPr/>
          <p:nvPr/>
        </p:nvSpPr>
        <p:spPr>
          <a:xfrm flipH="1">
            <a:off x="8402301" y="1686279"/>
            <a:ext cx="247687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1</a:t>
            </a:r>
            <a:endParaRPr lang="de-DE" sz="1600" dirty="0"/>
          </a:p>
        </p:txBody>
      </p:sp>
      <p:sp>
        <p:nvSpPr>
          <p:cNvPr id="78" name="Rechteck 77"/>
          <p:cNvSpPr/>
          <p:nvPr/>
        </p:nvSpPr>
        <p:spPr>
          <a:xfrm flipH="1">
            <a:off x="7802137" y="2200737"/>
            <a:ext cx="247687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2</a:t>
            </a:r>
            <a:endParaRPr lang="de-DE" sz="1600" dirty="0"/>
          </a:p>
        </p:txBody>
      </p:sp>
      <p:sp>
        <p:nvSpPr>
          <p:cNvPr id="76" name="Rechteck 75"/>
          <p:cNvSpPr/>
          <p:nvPr/>
        </p:nvSpPr>
        <p:spPr>
          <a:xfrm>
            <a:off x="7773558" y="3925129"/>
            <a:ext cx="352477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4</a:t>
            </a:r>
            <a:endParaRPr lang="de-DE" sz="1600" dirty="0"/>
          </a:p>
        </p:txBody>
      </p:sp>
      <p:sp>
        <p:nvSpPr>
          <p:cNvPr id="77" name="Rechteck 76"/>
          <p:cNvSpPr/>
          <p:nvPr/>
        </p:nvSpPr>
        <p:spPr>
          <a:xfrm flipH="1">
            <a:off x="8392770" y="5392287"/>
            <a:ext cx="247687" cy="338532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r>
              <a:rPr lang="de-DE" sz="1600" dirty="0" smtClean="0"/>
              <a:t>5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898659" y="6562517"/>
            <a:ext cx="1139994" cy="433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9501011" y="1"/>
            <a:ext cx="1192390" cy="7561263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057276" y="2757486"/>
            <a:ext cx="8240262" cy="3970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1. Osnove SPTE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2. Energetska bilanca družinske hiše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lvl="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3. Vključitev SPTE v energetski sistem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742950" lvl="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4. </a:t>
            </a:r>
            <a:r>
              <a:rPr lang="sl-SI" sz="2800" dirty="0" err="1" smtClean="0">
                <a:solidFill>
                  <a:schemeClr val="bg1">
                    <a:lumMod val="75000"/>
                  </a:schemeClr>
                </a:solidFill>
              </a:rPr>
              <a:t>Nano</a:t>
            </a: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SPTE na osnovi </a:t>
            </a:r>
            <a:r>
              <a:rPr lang="sl-SI" sz="2800" dirty="0" err="1" smtClean="0">
                <a:solidFill>
                  <a:schemeClr val="bg1">
                    <a:lumMod val="75000"/>
                  </a:schemeClr>
                </a:solidFill>
              </a:rPr>
              <a:t>stirling</a:t>
            </a: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motorja</a:t>
            </a: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de-DE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5. Podporna shema, ekonomika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614362" y="919169"/>
            <a:ext cx="8556429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0">
              <a:defRPr/>
            </a:pPr>
            <a:r>
              <a:rPr lang="sl-SI" sz="2800" b="1" kern="0" dirty="0" smtClean="0">
                <a:latin typeface="+mj-lt"/>
                <a:ea typeface="+mj-ea"/>
                <a:cs typeface="+mj-cs"/>
              </a:rPr>
              <a:t>Vsebina</a:t>
            </a:r>
            <a:endParaRPr lang="de-DE" sz="3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58184" y="346394"/>
            <a:ext cx="4599565" cy="1825306"/>
          </a:xfrm>
        </p:spPr>
        <p:txBody>
          <a:bodyPr/>
          <a:lstStyle/>
          <a:p>
            <a:r>
              <a:rPr lang="sl-SI" sz="2800" dirty="0" smtClean="0"/>
              <a:t>Postopki za načrtovanje, izgradnjo, priklop, in obratovanje v podporni shemi za SPTE</a:t>
            </a:r>
            <a:endParaRPr lang="en-US" sz="2800" dirty="0"/>
          </a:p>
        </p:txBody>
      </p:sp>
      <p:graphicFrame>
        <p:nvGraphicFramePr>
          <p:cNvPr id="234498" name="Object 2"/>
          <p:cNvGraphicFramePr>
            <a:graphicFrameLocks noChangeAspect="1"/>
          </p:cNvGraphicFramePr>
          <p:nvPr/>
        </p:nvGraphicFramePr>
        <p:xfrm>
          <a:off x="4914925" y="20639"/>
          <a:ext cx="5402263" cy="7515226"/>
        </p:xfrm>
        <a:graphic>
          <a:graphicData uri="http://schemas.openxmlformats.org/presentationml/2006/ole">
            <p:oleObj spid="_x0000_s443394" name="Acrobat Document" r:id="rId4" imgW="7823880" imgH="10870920" progId="AcroExch.Document.11">
              <p:embed/>
            </p:oleObj>
          </a:graphicData>
        </a:graphic>
      </p:graphicFrame>
      <p:sp>
        <p:nvSpPr>
          <p:cNvPr id="15" name="Rechteck 14"/>
          <p:cNvSpPr/>
          <p:nvPr/>
        </p:nvSpPr>
        <p:spPr>
          <a:xfrm>
            <a:off x="242881" y="6200792"/>
            <a:ext cx="34575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/>
              <a:t>glej</a:t>
            </a:r>
            <a:r>
              <a:rPr lang="de-DE" sz="1400" dirty="0" smtClean="0"/>
              <a:t> </a:t>
            </a:r>
            <a:r>
              <a:rPr lang="de-DE" sz="1400" dirty="0" err="1" smtClean="0"/>
              <a:t>Uredbo</a:t>
            </a:r>
            <a:r>
              <a:rPr lang="de-DE" sz="1400" dirty="0" smtClean="0"/>
              <a:t> o </a:t>
            </a:r>
            <a:r>
              <a:rPr lang="de-DE" sz="1400" dirty="0" err="1" smtClean="0"/>
              <a:t>podporah</a:t>
            </a:r>
            <a:r>
              <a:rPr lang="de-DE" sz="1400" dirty="0" smtClean="0"/>
              <a:t> </a:t>
            </a:r>
            <a:r>
              <a:rPr lang="de-DE" sz="1400" dirty="0" err="1" smtClean="0"/>
              <a:t>električni</a:t>
            </a:r>
            <a:r>
              <a:rPr lang="de-DE" sz="1400" dirty="0" smtClean="0"/>
              <a:t> </a:t>
            </a:r>
            <a:r>
              <a:rPr lang="de-DE" sz="1400" dirty="0" err="1" smtClean="0"/>
              <a:t>energiji</a:t>
            </a:r>
            <a:r>
              <a:rPr lang="de-DE" sz="1400" dirty="0" smtClean="0"/>
              <a:t>, </a:t>
            </a:r>
            <a:r>
              <a:rPr lang="de-DE" sz="1400" dirty="0" err="1" smtClean="0"/>
              <a:t>proizvedeni</a:t>
            </a:r>
            <a:r>
              <a:rPr lang="de-DE" sz="1400" dirty="0" smtClean="0"/>
              <a:t> v </a:t>
            </a:r>
            <a:r>
              <a:rPr lang="de-DE" sz="1400" dirty="0" err="1" smtClean="0"/>
              <a:t>soproizvodnji</a:t>
            </a:r>
            <a:r>
              <a:rPr lang="de-DE" sz="1400" dirty="0" smtClean="0"/>
              <a:t> </a:t>
            </a:r>
            <a:r>
              <a:rPr lang="de-DE" sz="1400" dirty="0" err="1" smtClean="0"/>
              <a:t>toplote</a:t>
            </a:r>
            <a:r>
              <a:rPr lang="de-DE" sz="1400" dirty="0" smtClean="0"/>
              <a:t> in </a:t>
            </a:r>
            <a:r>
              <a:rPr lang="de-DE" sz="1400" dirty="0" err="1" smtClean="0"/>
              <a:t>električne</a:t>
            </a:r>
            <a:r>
              <a:rPr lang="de-DE" sz="1400" dirty="0" smtClean="0"/>
              <a:t> </a:t>
            </a:r>
            <a:r>
              <a:rPr lang="de-DE" sz="1400" dirty="0" err="1" smtClean="0"/>
              <a:t>energije</a:t>
            </a:r>
            <a:r>
              <a:rPr lang="de-DE" sz="1400" dirty="0" smtClean="0"/>
              <a:t> z </a:t>
            </a:r>
            <a:r>
              <a:rPr lang="de-DE" sz="1400" dirty="0" err="1" smtClean="0"/>
              <a:t>visokim</a:t>
            </a:r>
            <a:r>
              <a:rPr lang="de-DE" sz="1400" dirty="0" smtClean="0"/>
              <a:t> </a:t>
            </a:r>
            <a:r>
              <a:rPr lang="de-DE" sz="1400" dirty="0" err="1" smtClean="0"/>
              <a:t>izkoristkom</a:t>
            </a:r>
            <a:r>
              <a:rPr lang="de-DE" sz="1400" dirty="0" smtClean="0"/>
              <a:t> (</a:t>
            </a:r>
            <a:r>
              <a:rPr lang="de-DE" sz="1400" dirty="0" err="1" smtClean="0"/>
              <a:t>Ur.l</a:t>
            </a:r>
            <a:r>
              <a:rPr lang="de-DE" sz="1400" dirty="0" smtClean="0"/>
              <a:t>. RS, </a:t>
            </a:r>
            <a:r>
              <a:rPr lang="de-DE" sz="1400" dirty="0" err="1" smtClean="0"/>
              <a:t>št</a:t>
            </a:r>
            <a:r>
              <a:rPr lang="de-DE" sz="1400" dirty="0" smtClean="0"/>
              <a:t>. 37/2009, 53/2009, 68/2009, 76/2009, 81/2010) in </a:t>
            </a:r>
            <a:r>
              <a:rPr lang="de-DE" sz="1400" dirty="0" err="1" smtClean="0"/>
              <a:t>njene</a:t>
            </a:r>
            <a:r>
              <a:rPr lang="de-DE" sz="1400" dirty="0" smtClean="0"/>
              <a:t> </a:t>
            </a:r>
            <a:r>
              <a:rPr lang="de-DE" sz="1400" dirty="0" err="1" smtClean="0"/>
              <a:t>priloge</a:t>
            </a:r>
            <a:r>
              <a:rPr lang="de-DE" sz="1400" dirty="0" smtClean="0"/>
              <a:t>. </a:t>
            </a:r>
            <a:endParaRPr lang="de-DE" sz="1400" dirty="0"/>
          </a:p>
        </p:txBody>
      </p:sp>
      <p:pic>
        <p:nvPicPr>
          <p:cNvPr id="4433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809" y="2120422"/>
            <a:ext cx="3322150" cy="4021072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5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040" y="4305949"/>
            <a:ext cx="8763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25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30" y="1089144"/>
            <a:ext cx="87725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dirty="0" smtClean="0"/>
              <a:t>Trenutno veljavne podpore za SPTE, fosilna goriva</a:t>
            </a:r>
            <a:endParaRPr lang="en-US" sz="2800" dirty="0"/>
          </a:p>
        </p:txBody>
      </p:sp>
      <p:sp>
        <p:nvSpPr>
          <p:cNvPr id="9" name="Abgerundetes Rechteck 8"/>
          <p:cNvSpPr/>
          <p:nvPr/>
        </p:nvSpPr>
        <p:spPr>
          <a:xfrm>
            <a:off x="757238" y="1285875"/>
            <a:ext cx="2671762" cy="4572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>
            <a:off x="6767513" y="1252536"/>
            <a:ext cx="1076324" cy="533401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/>
          <p:cNvSpPr/>
          <p:nvPr/>
        </p:nvSpPr>
        <p:spPr>
          <a:xfrm>
            <a:off x="7960982" y="1233486"/>
            <a:ext cx="1076324" cy="533401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Abgerundetes Rechteck 17"/>
          <p:cNvSpPr/>
          <p:nvPr/>
        </p:nvSpPr>
        <p:spPr>
          <a:xfrm>
            <a:off x="6848475" y="1935126"/>
            <a:ext cx="881395" cy="244549"/>
          </a:xfrm>
          <a:prstGeom prst="roundRect">
            <a:avLst/>
          </a:prstGeom>
          <a:noFill/>
          <a:ln>
            <a:solidFill>
              <a:srgbClr val="FF33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s Rechteck 18"/>
          <p:cNvSpPr/>
          <p:nvPr/>
        </p:nvSpPr>
        <p:spPr>
          <a:xfrm>
            <a:off x="8021643" y="1938664"/>
            <a:ext cx="881395" cy="244549"/>
          </a:xfrm>
          <a:prstGeom prst="roundRect">
            <a:avLst/>
          </a:prstGeom>
          <a:noFill/>
          <a:ln>
            <a:solidFill>
              <a:srgbClr val="FF33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/>
          <p:cNvSpPr/>
          <p:nvPr/>
        </p:nvSpPr>
        <p:spPr>
          <a:xfrm>
            <a:off x="766767" y="4495801"/>
            <a:ext cx="2671762" cy="4572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/>
          <p:cNvSpPr/>
          <p:nvPr/>
        </p:nvSpPr>
        <p:spPr>
          <a:xfrm>
            <a:off x="7971147" y="4457698"/>
            <a:ext cx="1076324" cy="533401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>
            <a:off x="6767513" y="4481511"/>
            <a:ext cx="1076324" cy="533401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Abgerundetes Rechteck 19"/>
          <p:cNvSpPr/>
          <p:nvPr/>
        </p:nvSpPr>
        <p:spPr>
          <a:xfrm>
            <a:off x="6878045" y="5144625"/>
            <a:ext cx="881395" cy="244549"/>
          </a:xfrm>
          <a:prstGeom prst="roundRect">
            <a:avLst/>
          </a:prstGeom>
          <a:noFill/>
          <a:ln>
            <a:solidFill>
              <a:srgbClr val="FF33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Abgerundetes Rechteck 20"/>
          <p:cNvSpPr/>
          <p:nvPr/>
        </p:nvSpPr>
        <p:spPr>
          <a:xfrm>
            <a:off x="8051213" y="5148163"/>
            <a:ext cx="881395" cy="244549"/>
          </a:xfrm>
          <a:prstGeom prst="roundRect">
            <a:avLst/>
          </a:prstGeom>
          <a:noFill/>
          <a:ln>
            <a:solidFill>
              <a:srgbClr val="FF33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4"/>
            <a:ext cx="8765888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0">
              <a:defRPr/>
            </a:pPr>
            <a:r>
              <a:rPr lang="sl-SI" sz="2800" b="1" dirty="0" smtClean="0"/>
              <a:t>Ekonomika obratovanja - primer</a:t>
            </a:r>
            <a:endParaRPr lang="de-DE" sz="2200" b="1" kern="0" dirty="0" smtClean="0">
              <a:latin typeface="Arial"/>
              <a:ea typeface="+mj-ea"/>
              <a:cs typeface="+mj-cs"/>
            </a:endParaRPr>
          </a:p>
        </p:txBody>
      </p:sp>
      <p:pic>
        <p:nvPicPr>
          <p:cNvPr id="11" name="Grafik 10" descr="IMG_84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5710" y="1156012"/>
            <a:ext cx="2430677" cy="1620340"/>
          </a:xfrm>
          <a:prstGeom prst="rect">
            <a:avLst/>
          </a:prstGeom>
        </p:spPr>
      </p:pic>
      <p:pic>
        <p:nvPicPr>
          <p:cNvPr id="12" name="Grafik 11" descr="familie.jpg"/>
          <p:cNvPicPr>
            <a:picLocks noChangeAspect="1"/>
          </p:cNvPicPr>
          <p:nvPr/>
        </p:nvPicPr>
        <p:blipFill>
          <a:blip r:embed="rId3" cstate="print"/>
          <a:srcRect t="1274" b="9328"/>
          <a:stretch>
            <a:fillRect/>
          </a:stretch>
        </p:blipFill>
        <p:spPr bwMode="auto">
          <a:xfrm>
            <a:off x="6972896" y="5244848"/>
            <a:ext cx="2417267" cy="162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6786" y="1162434"/>
          <a:ext cx="6087869" cy="4753461"/>
        </p:xfrm>
        <a:graphic>
          <a:graphicData uri="http://schemas.openxmlformats.org/drawingml/2006/table">
            <a:tbl>
              <a:tblPr/>
              <a:tblGrid>
                <a:gridCol w="1496655"/>
                <a:gridCol w="1629345"/>
                <a:gridCol w="1629345"/>
                <a:gridCol w="1221710"/>
                <a:gridCol w="110814"/>
              </a:tblGrid>
              <a:tr h="71140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Ogrevalni sistem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2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Stara naprava (kotel)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2D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Nano SPTE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2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7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Poraba letno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Plin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3400 m</a:t>
                      </a:r>
                      <a:r>
                        <a:rPr lang="de-DE" sz="1100" baseline="30000">
                          <a:latin typeface="SSRotisSansSerif"/>
                          <a:ea typeface="SimHei"/>
                          <a:cs typeface="SSRotisSansSerif"/>
                        </a:rPr>
                        <a:t>3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3020 m</a:t>
                      </a:r>
                      <a:r>
                        <a:rPr lang="de-DE" sz="1100" baseline="30000">
                          <a:latin typeface="SSRotisSansSerif"/>
                          <a:ea typeface="SimHei"/>
                          <a:cs typeface="SSRotisSansSerif"/>
                        </a:rPr>
                        <a:t>3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Elektrika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5000 kWh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1300kWh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7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Stroški letno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Plin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2305 €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2048 €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Elektrika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715 €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186 €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683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500">
                        <a:latin typeface="SSRotisSansSerif"/>
                        <a:ea typeface="SimHei"/>
                        <a:cs typeface="SSRotisSansSerif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70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Subvencija (obratovalna podpora)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0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852 €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0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683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500">
                        <a:latin typeface="SSRotisSansSerif"/>
                        <a:ea typeface="SimHei"/>
                        <a:cs typeface="SSRotisSansSerif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7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Prihranek porabe letno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Plin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380 kWh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Arial"/>
                          <a:ea typeface="SimHe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5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Elektrika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3700 kWh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Arial"/>
                          <a:ea typeface="SimHe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Prihranek stroški letno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Plin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257 €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Arial"/>
                          <a:ea typeface="SimHe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Elektrika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529 €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Arial"/>
                          <a:ea typeface="SimHe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83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500">
                        <a:latin typeface="SSRotisSansSerif"/>
                        <a:ea typeface="SimHei"/>
                        <a:cs typeface="SSRotisSansSerif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70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latin typeface="SSRotisSansSerif"/>
                          <a:ea typeface="SimHei"/>
                          <a:cs typeface="SSRotisSansSerif"/>
                        </a:rPr>
                        <a:t>Prihranek skupaj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A7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latin typeface="SSRotisSansSerif"/>
                          <a:ea typeface="SimHei"/>
                          <a:cs typeface="SSRotisSansSerif"/>
                        </a:rPr>
                        <a:t>1638 €  (54%)</a:t>
                      </a:r>
                      <a:endParaRPr lang="en-US" sz="1100" dirty="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A7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00025" y="5960825"/>
            <a:ext cx="65008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Osnova </a:t>
            </a: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za primerjavo: stanovanjska hiša (leto gradnje 1980), bivalna površina 140 m2 s starejšim plinskim kotlom 27 kW. Zaokroženi stroški porabe za uporabo standardnih vrednosti (EID) pri 3400 m</a:t>
            </a:r>
            <a:r>
              <a:rPr lang="de-DE" altLang="zh-CN" sz="1400" baseline="300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3</a:t>
            </a: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 zemeljskega plina.</a:t>
            </a:r>
            <a:endParaRPr lang="en-US" altLang="zh-CN" sz="1000" dirty="0" smtClean="0">
              <a:latin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Cene energije: Plin: 0,678 </a:t>
            </a:r>
            <a:r>
              <a:rPr lang="de-DE" altLang="zh-CN" sz="1400" dirty="0" smtClean="0">
                <a:latin typeface="Times New Roman" pitchFamily="18" charset="0"/>
                <a:ea typeface="SimHei" pitchFamily="2" charset="-122"/>
                <a:cs typeface="Times New Roman" pitchFamily="18" charset="0"/>
              </a:rPr>
              <a:t>€</a:t>
            </a: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/m</a:t>
            </a:r>
            <a:r>
              <a:rPr lang="de-DE" altLang="zh-CN" sz="1400" baseline="300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3</a:t>
            </a: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, električna energija: 0,143 </a:t>
            </a:r>
            <a:r>
              <a:rPr lang="de-DE" altLang="zh-CN" sz="1400" dirty="0" smtClean="0">
                <a:latin typeface="Times New Roman" pitchFamily="18" charset="0"/>
                <a:ea typeface="SimHei" pitchFamily="2" charset="-122"/>
                <a:cs typeface="Times New Roman" pitchFamily="18" charset="0"/>
              </a:rPr>
              <a:t>€</a:t>
            </a: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/kWh</a:t>
            </a:r>
            <a:endParaRPr lang="en-US" altLang="zh-CN" sz="1000" dirty="0" smtClean="0">
              <a:latin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Lastna poraba električne energije &gt; 80 </a:t>
            </a:r>
            <a:r>
              <a:rPr lang="de-DE" altLang="zh-CN" sz="1400" dirty="0" smtClean="0">
                <a:latin typeface="Arial" pitchFamily="34" charset="0"/>
                <a:ea typeface="SimHei" pitchFamily="2" charset="-122"/>
                <a:cs typeface="SSRotisSansSerif" charset="0"/>
              </a:rPr>
              <a:t>%</a:t>
            </a:r>
            <a:endParaRPr lang="de-DE" altLang="zh-CN" sz="24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4"/>
            <a:ext cx="8765888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defTabSz="994140" eaLnBrk="0">
              <a:defRPr/>
            </a:pPr>
            <a:r>
              <a:rPr lang="sl-SI" sz="2200" b="1" dirty="0" smtClean="0">
                <a:latin typeface="Arial" pitchFamily="34" charset="0"/>
                <a:cs typeface="Arial" pitchFamily="34" charset="0"/>
              </a:rPr>
              <a:t>Razvoj trga </a:t>
            </a:r>
            <a:r>
              <a:rPr lang="sl-SI" sz="2200" b="1" dirty="0" err="1" smtClean="0">
                <a:latin typeface="Arial" pitchFamily="34" charset="0"/>
                <a:cs typeface="Arial" pitchFamily="34" charset="0"/>
              </a:rPr>
              <a:t>nano</a:t>
            </a:r>
            <a:r>
              <a:rPr lang="sl-SI" sz="2200" b="1" dirty="0" smtClean="0">
                <a:latin typeface="Arial" pitchFamily="34" charset="0"/>
                <a:cs typeface="Arial" pitchFamily="34" charset="0"/>
              </a:rPr>
              <a:t> SPTE v Nemčiji</a:t>
            </a:r>
          </a:p>
        </p:txBody>
      </p:sp>
      <p:sp>
        <p:nvSpPr>
          <p:cNvPr id="10" name="Inhaltsplatzhalter 10"/>
          <p:cNvSpPr txBox="1">
            <a:spLocks/>
          </p:cNvSpPr>
          <p:nvPr/>
        </p:nvSpPr>
        <p:spPr>
          <a:xfrm>
            <a:off x="242724" y="757403"/>
            <a:ext cx="8085393" cy="358850"/>
          </a:xfrm>
          <a:prstGeom prst="rect">
            <a:avLst/>
          </a:prstGeom>
        </p:spPr>
        <p:txBody>
          <a:bodyPr lIns="91413" tIns="45709" rIns="91413" bIns="45709"/>
          <a:lstStyle/>
          <a:p>
            <a:pPr marL="287255" indent="-287255" eaLnBrk="0">
              <a:spcAft>
                <a:spcPts val="1750"/>
              </a:spcAft>
              <a:buSzPct val="100000"/>
              <a:defRPr/>
            </a:pPr>
            <a:r>
              <a:rPr lang="sl-SI" kern="0" dirty="0" smtClean="0"/>
              <a:t>Prognoza različnih raziskovalnih </a:t>
            </a:r>
            <a:r>
              <a:rPr lang="sl-SI" kern="0" dirty="0" err="1" smtClean="0"/>
              <a:t>institutiv</a:t>
            </a:r>
            <a:endParaRPr lang="sl-SI" kern="0" dirty="0" smtClean="0"/>
          </a:p>
        </p:txBody>
      </p:sp>
      <p:graphicFrame>
        <p:nvGraphicFramePr>
          <p:cNvPr id="18" name="Diagramm 17"/>
          <p:cNvGraphicFramePr/>
          <p:nvPr/>
        </p:nvGraphicFramePr>
        <p:xfrm>
          <a:off x="282754" y="1159344"/>
          <a:ext cx="6551969" cy="4133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feld 18"/>
          <p:cNvSpPr txBox="1"/>
          <p:nvPr/>
        </p:nvSpPr>
        <p:spPr>
          <a:xfrm>
            <a:off x="7159955" y="1396412"/>
            <a:ext cx="2690361" cy="3588705"/>
          </a:xfrm>
          <a:prstGeom prst="rect">
            <a:avLst/>
          </a:prstGeom>
          <a:noFill/>
        </p:spPr>
        <p:txBody>
          <a:bodyPr wrap="square" lIns="91328" tIns="45668" rIns="91328" bIns="45668" rtlCol="0">
            <a:spAutoFit/>
          </a:bodyPr>
          <a:lstStyle/>
          <a:p>
            <a:pPr defTabSz="994768">
              <a:buSzPct val="100000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Einflussfaktoren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:</a:t>
            </a:r>
          </a:p>
          <a:p>
            <a:pPr marL="266378" lvl="1" indent="-180752" defTabSz="994768">
              <a:lnSpc>
                <a:spcPct val="150000"/>
              </a:lnSpc>
              <a:buSzPct val="100000"/>
              <a:buFont typeface="Arial" charset="0"/>
              <a:buChar char="•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Systemverfügbarkeit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im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Markt</a:t>
            </a:r>
            <a:endParaRPr lang="en-US" sz="1200" b="1" dirty="0" smtClean="0">
              <a:solidFill>
                <a:schemeClr val="bg1">
                  <a:lumMod val="95000"/>
                </a:schemeClr>
              </a:solidFill>
              <a:latin typeface="Arial"/>
            </a:endParaRPr>
          </a:p>
          <a:p>
            <a:pPr marL="266378" indent="-180752" defTabSz="994768">
              <a:lnSpc>
                <a:spcPct val="150000"/>
              </a:lnSpc>
              <a:buSzPct val="100000"/>
              <a:buFont typeface="Arial" charset="0"/>
              <a:buChar char="•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Systempreis</a:t>
            </a:r>
            <a:endParaRPr lang="en-US" sz="1200" b="1" dirty="0" smtClean="0">
              <a:solidFill>
                <a:schemeClr val="bg1">
                  <a:lumMod val="95000"/>
                </a:schemeClr>
              </a:solidFill>
              <a:latin typeface="Arial"/>
            </a:endParaRPr>
          </a:p>
          <a:p>
            <a:pPr marL="266378" indent="-180752" defTabSz="994768">
              <a:lnSpc>
                <a:spcPct val="150000"/>
              </a:lnSpc>
              <a:buSzPct val="100000"/>
              <a:buFont typeface="Arial" charset="0"/>
              <a:buChar char="•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Energiepreisentwicklung</a:t>
            </a:r>
            <a:endParaRPr lang="en-US" sz="1200" b="1" dirty="0" smtClean="0">
              <a:solidFill>
                <a:schemeClr val="bg1">
                  <a:lumMod val="95000"/>
                </a:schemeClr>
              </a:solidFill>
              <a:latin typeface="Arial"/>
            </a:endParaRPr>
          </a:p>
          <a:p>
            <a:pPr marL="266378" indent="-180752" defTabSz="994768">
              <a:lnSpc>
                <a:spcPct val="150000"/>
              </a:lnSpc>
              <a:buSzPct val="100000"/>
              <a:buFont typeface="Arial" charset="0"/>
              <a:buChar char="•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technische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Rahmenbeding-ungen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(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z.B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.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Netzanschluss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)</a:t>
            </a:r>
          </a:p>
          <a:p>
            <a:pPr marL="266378" indent="-180752" defTabSz="994768">
              <a:lnSpc>
                <a:spcPct val="150000"/>
              </a:lnSpc>
              <a:buSzPct val="100000"/>
              <a:buFont typeface="Arial" charset="0"/>
              <a:buChar char="•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Ausbildung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und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Wissen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der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Heizungsbauer</a:t>
            </a:r>
            <a:endParaRPr lang="en-US" sz="1200" b="1" dirty="0" smtClean="0">
              <a:solidFill>
                <a:schemeClr val="bg1">
                  <a:lumMod val="95000"/>
                </a:schemeClr>
              </a:solidFill>
              <a:latin typeface="Arial"/>
            </a:endParaRPr>
          </a:p>
          <a:p>
            <a:pPr marL="266378" indent="-180752" defTabSz="994768">
              <a:lnSpc>
                <a:spcPct val="150000"/>
              </a:lnSpc>
              <a:buSzPct val="100000"/>
              <a:buFont typeface="Arial" charset="0"/>
              <a:buChar char="•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Gesetzgebung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(KWKG,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EWärmeG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)</a:t>
            </a:r>
          </a:p>
          <a:p>
            <a:pPr marL="266378" indent="-180752" defTabSz="994768">
              <a:lnSpc>
                <a:spcPct val="150000"/>
              </a:lnSpc>
              <a:buSzPct val="100000"/>
              <a:buFont typeface="Arial" charset="0"/>
              <a:buChar char="•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staatliche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und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regionale</a:t>
            </a:r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 </a:t>
            </a: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Förderungen</a:t>
            </a:r>
            <a:endParaRPr lang="en-US" sz="1200" b="1" dirty="0" smtClean="0">
              <a:solidFill>
                <a:schemeClr val="bg1">
                  <a:lumMod val="95000"/>
                </a:schemeClr>
              </a:solidFill>
              <a:latin typeface="Arial"/>
            </a:endParaRPr>
          </a:p>
          <a:p>
            <a:pPr marL="266378" indent="-180752" defTabSz="994768">
              <a:lnSpc>
                <a:spcPct val="150000"/>
              </a:lnSpc>
              <a:buSzPct val="100000"/>
              <a:buFont typeface="Arial" charset="0"/>
              <a:buChar char="•"/>
            </a:pPr>
            <a:r>
              <a:rPr lang="en-US" sz="1200" b="1" dirty="0" err="1" smtClean="0">
                <a:solidFill>
                  <a:schemeClr val="bg1">
                    <a:lumMod val="95000"/>
                  </a:schemeClr>
                </a:solidFill>
                <a:latin typeface="Arial"/>
              </a:rPr>
              <a:t>Systemzuverlässigkeit</a:t>
            </a:r>
            <a:endParaRPr lang="en-US" sz="1200" b="1" dirty="0" smtClean="0">
              <a:solidFill>
                <a:schemeClr val="bg1">
                  <a:lumMod val="95000"/>
                </a:schemeClr>
              </a:solidFill>
              <a:latin typeface="Arial"/>
            </a:endParaRPr>
          </a:p>
        </p:txBody>
      </p:sp>
      <p:sp>
        <p:nvSpPr>
          <p:cNvPr id="20" name="Gleichschenkliges Dreieck 19"/>
          <p:cNvSpPr/>
          <p:nvPr/>
        </p:nvSpPr>
        <p:spPr>
          <a:xfrm rot="5400000">
            <a:off x="5418241" y="3047858"/>
            <a:ext cx="3311672" cy="287989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28" tIns="45668" rIns="91328" bIns="45668" rtlCol="0" anchor="ctr"/>
          <a:lstStyle/>
          <a:p>
            <a:pPr algn="ctr" defTabSz="994768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2" name="Picture 1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2648" y="319285"/>
            <a:ext cx="668647" cy="431778"/>
          </a:xfrm>
          <a:prstGeom prst="rect">
            <a:avLst/>
          </a:prstGeom>
          <a:noFill/>
        </p:spPr>
      </p:pic>
      <p:sp>
        <p:nvSpPr>
          <p:cNvPr id="25" name="Textfeld 24"/>
          <p:cNvSpPr txBox="1"/>
          <p:nvPr/>
        </p:nvSpPr>
        <p:spPr>
          <a:xfrm>
            <a:off x="3753531" y="3110366"/>
            <a:ext cx="2340024" cy="310608"/>
          </a:xfrm>
          <a:prstGeom prst="rect">
            <a:avLst/>
          </a:prstGeom>
          <a:noFill/>
        </p:spPr>
        <p:txBody>
          <a:bodyPr wrap="square" lIns="94234" tIns="47122" rIns="94234" bIns="47122" rtlCol="0">
            <a:spAutoFit/>
          </a:bodyPr>
          <a:lstStyle/>
          <a:p>
            <a:r>
              <a:rPr lang="sl-SI" sz="1400" b="1" dirty="0" smtClean="0"/>
              <a:t>Ocena </a:t>
            </a:r>
            <a:r>
              <a:rPr lang="de-DE" sz="1400" b="1" dirty="0" smtClean="0"/>
              <a:t>Viessmann</a:t>
            </a:r>
            <a:endParaRPr lang="de-DE" sz="1100" dirty="0"/>
          </a:p>
        </p:txBody>
      </p:sp>
      <p:sp>
        <p:nvSpPr>
          <p:cNvPr id="26" name="Freihandform 25"/>
          <p:cNvSpPr/>
          <p:nvPr/>
        </p:nvSpPr>
        <p:spPr>
          <a:xfrm>
            <a:off x="3280728" y="4130276"/>
            <a:ext cx="3283993" cy="734576"/>
          </a:xfrm>
          <a:custGeom>
            <a:avLst/>
            <a:gdLst>
              <a:gd name="connsiteX0" fmla="*/ 0 w 3182587"/>
              <a:gd name="connsiteY0" fmla="*/ 1033153 h 1033153"/>
              <a:gd name="connsiteX1" fmla="*/ 2327564 w 3182587"/>
              <a:gd name="connsiteY1" fmla="*/ 795647 h 1033153"/>
              <a:gd name="connsiteX2" fmla="*/ 3182587 w 3182587"/>
              <a:gd name="connsiteY2" fmla="*/ 0 h 1033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2587" h="1033153">
                <a:moveTo>
                  <a:pt x="0" y="1033153"/>
                </a:moveTo>
                <a:cubicBezTo>
                  <a:pt x="898566" y="1000496"/>
                  <a:pt x="1797133" y="967839"/>
                  <a:pt x="2327564" y="795647"/>
                </a:cubicBezTo>
                <a:cubicBezTo>
                  <a:pt x="2857995" y="623455"/>
                  <a:pt x="3020291" y="311727"/>
                  <a:pt x="3182587" y="0"/>
                </a:cubicBezTo>
              </a:path>
            </a:pathLst>
          </a:custGeom>
          <a:ln w="38100">
            <a:solidFill>
              <a:srgbClr val="FF32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4234" tIns="47122" rIns="94234" bIns="47122"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26"/>
          <p:cNvCxnSpPr>
            <a:endCxn id="25" idx="2"/>
          </p:cNvCxnSpPr>
          <p:nvPr/>
        </p:nvCxnSpPr>
        <p:spPr>
          <a:xfrm flipH="1" flipV="1">
            <a:off x="4923543" y="3420974"/>
            <a:ext cx="845815" cy="1210369"/>
          </a:xfrm>
          <a:prstGeom prst="line">
            <a:avLst/>
          </a:prstGeom>
          <a:ln w="12700">
            <a:solidFill>
              <a:srgbClr val="FF0000"/>
            </a:solidFill>
            <a:headEnd type="triangle" w="med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2321974" y="7350465"/>
            <a:ext cx="9277041" cy="261505"/>
          </a:xfrm>
          <a:prstGeom prst="rect">
            <a:avLst/>
          </a:prstGeom>
          <a:noFill/>
        </p:spPr>
        <p:txBody>
          <a:bodyPr wrap="square" lIns="91328" tIns="45668" rIns="91328" bIns="45668" rtlCol="0">
            <a:spAutoFit/>
          </a:bodyPr>
          <a:lstStyle/>
          <a:p>
            <a:pPr marL="542259" indent="-542259" defTabSz="994768"/>
            <a:r>
              <a:rPr lang="de-DE" sz="1100" dirty="0" smtClean="0">
                <a:latin typeface="Arial"/>
              </a:rPr>
              <a:t>Source: BSRIA 2007, Kleemann et al. 2009, Delta </a:t>
            </a:r>
            <a:r>
              <a:rPr lang="de-DE" sz="1100" dirty="0" err="1" smtClean="0">
                <a:latin typeface="Arial"/>
              </a:rPr>
              <a:t>Energy</a:t>
            </a:r>
            <a:r>
              <a:rPr lang="de-DE" sz="1100" dirty="0" smtClean="0">
                <a:latin typeface="Arial"/>
              </a:rPr>
              <a:t> </a:t>
            </a:r>
            <a:r>
              <a:rPr lang="de-DE" sz="1100" dirty="0" err="1" smtClean="0">
                <a:latin typeface="Arial"/>
              </a:rPr>
              <a:t>summit</a:t>
            </a:r>
            <a:r>
              <a:rPr lang="de-DE" sz="1100" dirty="0" smtClean="0">
                <a:latin typeface="Arial"/>
              </a:rPr>
              <a:t> 2010, </a:t>
            </a:r>
            <a:r>
              <a:rPr lang="de-DE" sz="1100" dirty="0" err="1" smtClean="0">
                <a:latin typeface="Arial"/>
              </a:rPr>
              <a:t>trend</a:t>
            </a:r>
            <a:r>
              <a:rPr lang="de-DE" sz="1100" dirty="0" smtClean="0">
                <a:latin typeface="Arial"/>
              </a:rPr>
              <a:t> </a:t>
            </a:r>
            <a:r>
              <a:rPr lang="de-DE" sz="1100" dirty="0" err="1" smtClean="0">
                <a:latin typeface="Arial"/>
              </a:rPr>
              <a:t>research</a:t>
            </a:r>
            <a:r>
              <a:rPr lang="de-DE" sz="1100" dirty="0" smtClean="0">
                <a:latin typeface="Arial"/>
              </a:rPr>
              <a:t>: „Potenzialstudie Mikro-KWK“ 2010 </a:t>
            </a:r>
          </a:p>
        </p:txBody>
      </p:sp>
      <p:graphicFrame>
        <p:nvGraphicFramePr>
          <p:cNvPr id="44" name="Tabelle 43"/>
          <p:cNvGraphicFramePr>
            <a:graphicFrameLocks noGrp="1"/>
          </p:cNvGraphicFramePr>
          <p:nvPr/>
        </p:nvGraphicFramePr>
        <p:xfrm>
          <a:off x="437810" y="5543523"/>
          <a:ext cx="9106438" cy="147548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543887"/>
                <a:gridCol w="766106"/>
                <a:gridCol w="749141"/>
                <a:gridCol w="705288"/>
                <a:gridCol w="785038"/>
                <a:gridCol w="785038"/>
                <a:gridCol w="885970"/>
                <a:gridCol w="885970"/>
              </a:tblGrid>
              <a:tr h="349394">
                <a:tc>
                  <a:txBody>
                    <a:bodyPr/>
                    <a:lstStyle/>
                    <a:p>
                      <a:pPr algn="l" rtl="0" fontAlgn="t"/>
                      <a:r>
                        <a:rPr lang="sl-SI" sz="1400" b="1" i="0" u="none" strike="noStrike" dirty="0" err="1" smtClean="0">
                          <a:solidFill>
                            <a:schemeClr val="tx1"/>
                          </a:solidFill>
                          <a:latin typeface="Arial"/>
                        </a:rPr>
                        <a:t>Nano</a:t>
                      </a:r>
                      <a:r>
                        <a:rPr lang="sl-SI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SPTE – tržni volumen</a:t>
                      </a:r>
                      <a:endParaRPr lang="de-DE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2011</a:t>
                      </a: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2012</a:t>
                      </a: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2014</a:t>
                      </a: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2015</a:t>
                      </a: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…</a:t>
                      </a:r>
                      <a:endParaRPr lang="de-DE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4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2020</a:t>
                      </a: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75364">
                <a:tc>
                  <a:txBody>
                    <a:bodyPr/>
                    <a:lstStyle/>
                    <a:p>
                      <a:pPr algn="l" rtl="0" fontAlgn="t"/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                                                     </a:t>
                      </a:r>
                      <a:r>
                        <a:rPr lang="sl-SI" sz="12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Tržni delež</a:t>
                      </a:r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:</a:t>
                      </a:r>
                    </a:p>
                    <a:p>
                      <a:pPr algn="l" rtl="0" fontAlgn="t"/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                                                     </a:t>
                      </a:r>
                      <a:r>
                        <a:rPr lang="sl-SI" sz="12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št. enot</a:t>
                      </a:r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: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100%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30.000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95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29.925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90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29.025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80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27.000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75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26.063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…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38%</a:t>
                      </a: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</a:tr>
              <a:tr h="375364">
                <a:tc>
                  <a:txBody>
                    <a:bodyPr/>
                    <a:lstStyle/>
                    <a:p>
                      <a:pPr algn="l" rtl="0" fontAlgn="t"/>
                      <a:r>
                        <a:rPr lang="de-DE" sz="1200" b="1" i="0" u="none" strike="noStrike" baseline="0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                                                     </a:t>
                      </a:r>
                      <a:r>
                        <a:rPr lang="sl-SI" sz="12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Tržni delež</a:t>
                      </a:r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:</a:t>
                      </a:r>
                      <a:endParaRPr lang="de-DE" sz="12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algn="l" rtl="0" fontAlgn="t"/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                                                     </a:t>
                      </a:r>
                      <a:r>
                        <a:rPr lang="sl-SI" sz="1200" b="1" i="0" u="none" strike="noStrike" dirty="0" err="1" smtClean="0">
                          <a:solidFill>
                            <a:schemeClr val="tx1"/>
                          </a:solidFill>
                          <a:latin typeface="Arial"/>
                        </a:rPr>
                        <a:t>št.enot</a:t>
                      </a:r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: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5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1.575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10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3.225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15%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5.063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17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5.908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…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27%</a:t>
                      </a: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</a:tr>
              <a:tr h="375364">
                <a:tc>
                  <a:txBody>
                    <a:bodyPr/>
                    <a:lstStyle/>
                    <a:p>
                      <a:pPr algn="l" rtl="0" fontAlgn="t"/>
                      <a:r>
                        <a:rPr lang="de-DE" sz="1200" b="1" i="0" u="none" strike="noStrike" baseline="0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                                                     </a:t>
                      </a:r>
                      <a:r>
                        <a:rPr lang="sl-SI" sz="12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Tržni delež</a:t>
                      </a:r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:</a:t>
                      </a:r>
                      <a:endParaRPr lang="de-DE" sz="12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algn="l" rtl="0" fontAlgn="t"/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                                                    </a:t>
                      </a:r>
                      <a:r>
                        <a:rPr lang="de-DE" sz="1200" b="1" i="0" u="none" strike="noStrike" baseline="0" dirty="0" smtClean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sl-SI" sz="1200" b="1" i="0" u="none" strike="noStrike" baseline="0" dirty="0" err="1" smtClean="0">
                          <a:solidFill>
                            <a:schemeClr val="tx1"/>
                          </a:solidFill>
                          <a:latin typeface="Arial"/>
                        </a:rPr>
                        <a:t>št.enot</a:t>
                      </a:r>
                      <a:r>
                        <a:rPr lang="de-DE" sz="12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: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941" marR="4941" marT="494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5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1.688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8</a:t>
                      </a:r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2.780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…</a:t>
                      </a:r>
                      <a:endParaRPr lang="de-DE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35%</a:t>
                      </a:r>
                    </a:p>
                  </a:txBody>
                  <a:tcPr marL="9526" marR="9526" marT="952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  <p:sp>
        <p:nvSpPr>
          <p:cNvPr id="46" name="Textfeld 45"/>
          <p:cNvSpPr txBox="1"/>
          <p:nvPr/>
        </p:nvSpPr>
        <p:spPr>
          <a:xfrm>
            <a:off x="544833" y="5915659"/>
            <a:ext cx="2465517" cy="400087"/>
          </a:xfrm>
          <a:prstGeom prst="rect">
            <a:avLst/>
          </a:prstGeom>
          <a:noFill/>
        </p:spPr>
        <p:txBody>
          <a:bodyPr wrap="square" lIns="91413" tIns="45709" rIns="91413" bIns="45709" rtlCol="0">
            <a:spAutoFit/>
          </a:bodyPr>
          <a:lstStyle/>
          <a:p>
            <a:r>
              <a:rPr lang="sl-SI" b="1" dirty="0" smtClean="0"/>
              <a:t>Motor z not.</a:t>
            </a:r>
            <a:r>
              <a:rPr lang="sl-SI" b="1" dirty="0" err="1" smtClean="0"/>
              <a:t>zgor</a:t>
            </a:r>
            <a:r>
              <a:rPr lang="sl-SI" b="1" dirty="0" smtClean="0"/>
              <a:t>.</a:t>
            </a:r>
            <a:endParaRPr lang="de-DE" b="1" dirty="0"/>
          </a:p>
        </p:txBody>
      </p:sp>
      <p:sp>
        <p:nvSpPr>
          <p:cNvPr id="47" name="Textfeld 46"/>
          <p:cNvSpPr txBox="1"/>
          <p:nvPr/>
        </p:nvSpPr>
        <p:spPr>
          <a:xfrm>
            <a:off x="531857" y="6301606"/>
            <a:ext cx="2459441" cy="400087"/>
          </a:xfrm>
          <a:prstGeom prst="rect">
            <a:avLst/>
          </a:prstGeom>
          <a:noFill/>
        </p:spPr>
        <p:txBody>
          <a:bodyPr wrap="square" lIns="91413" tIns="45709" rIns="91413" bIns="45709" rtlCol="0">
            <a:spAutoFit/>
          </a:bodyPr>
          <a:lstStyle/>
          <a:p>
            <a:r>
              <a:rPr lang="de-DE" b="1" dirty="0" err="1" smtClean="0"/>
              <a:t>Stirling</a:t>
            </a:r>
            <a:r>
              <a:rPr lang="sl-SI" b="1" dirty="0" smtClean="0"/>
              <a:t> </a:t>
            </a:r>
            <a:r>
              <a:rPr lang="de-DE" b="1" dirty="0" err="1" smtClean="0"/>
              <a:t>motor</a:t>
            </a:r>
            <a:endParaRPr lang="de-DE" b="1" dirty="0"/>
          </a:p>
        </p:txBody>
      </p:sp>
      <p:sp>
        <p:nvSpPr>
          <p:cNvPr id="48" name="Textfeld 47"/>
          <p:cNvSpPr txBox="1"/>
          <p:nvPr/>
        </p:nvSpPr>
        <p:spPr>
          <a:xfrm>
            <a:off x="538337" y="6668105"/>
            <a:ext cx="2227965" cy="400087"/>
          </a:xfrm>
          <a:prstGeom prst="rect">
            <a:avLst/>
          </a:prstGeom>
          <a:noFill/>
        </p:spPr>
        <p:txBody>
          <a:bodyPr wrap="square" lIns="91413" tIns="45709" rIns="91413" bIns="45709" rtlCol="0">
            <a:spAutoFit/>
          </a:bodyPr>
          <a:lstStyle/>
          <a:p>
            <a:r>
              <a:rPr lang="sl-SI" b="1" dirty="0" smtClean="0"/>
              <a:t>Gorivna celica</a:t>
            </a:r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2910" y="371475"/>
            <a:ext cx="10119121" cy="69807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l-SI" b="1" dirty="0" smtClean="0"/>
              <a:t>Komunalna energetika, 14.-16. 05. 2013, Maribor</a:t>
            </a:r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endParaRPr lang="sl-SI" b="1" dirty="0" smtClean="0"/>
          </a:p>
          <a:p>
            <a:pPr algn="ctr">
              <a:buNone/>
            </a:pPr>
            <a:r>
              <a:rPr lang="sl-SI" sz="6000" b="1" dirty="0" smtClean="0"/>
              <a:t>Hvala za vašo pozornost! </a:t>
            </a:r>
            <a:endParaRPr lang="sl-SI" dirty="0" smtClean="0"/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sl-SI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sl-SI" sz="2000" dirty="0" smtClean="0"/>
              <a:t>Peter Komplet </a:t>
            </a:r>
            <a:r>
              <a:rPr lang="sl-SI" sz="2000" dirty="0" err="1" smtClean="0"/>
              <a:t>udis</a:t>
            </a:r>
            <a:endParaRPr lang="sl-SI" sz="2000" dirty="0" smtClean="0"/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sl-SI" sz="2000" dirty="0" err="1" smtClean="0"/>
              <a:t>komp@viessmann.com</a:t>
            </a:r>
            <a:endParaRPr lang="sl-SI" sz="2000" dirty="0" smtClean="0"/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sl-SI" sz="2000" dirty="0" smtClean="0"/>
              <a:t>031- 798-140</a:t>
            </a:r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24437"/>
          <a:stretch>
            <a:fillRect/>
          </a:stretch>
        </p:blipFill>
        <p:spPr bwMode="auto">
          <a:xfrm>
            <a:off x="4288785" y="6347096"/>
            <a:ext cx="2412063" cy="4745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898659" y="6562517"/>
            <a:ext cx="1139994" cy="433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9501011" y="1"/>
            <a:ext cx="1192390" cy="7561263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57276" y="2757486"/>
            <a:ext cx="8240262" cy="3970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pPr marL="74295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1. Osnove SPTE</a:t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2. Energetska bilanca družinske hiše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lvl="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3. Vključitev SPTE v energetski sistem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742950" lvl="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4. </a:t>
            </a:r>
            <a:r>
              <a:rPr lang="sl-SI" sz="2800" dirty="0" err="1" smtClean="0">
                <a:solidFill>
                  <a:schemeClr val="bg1">
                    <a:lumMod val="75000"/>
                  </a:schemeClr>
                </a:solidFill>
              </a:rPr>
              <a:t>Nano</a:t>
            </a: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SPTE na osnovi </a:t>
            </a:r>
            <a:r>
              <a:rPr lang="sl-SI" sz="2800" dirty="0" err="1" smtClean="0">
                <a:solidFill>
                  <a:schemeClr val="bg1">
                    <a:lumMod val="75000"/>
                  </a:schemeClr>
                </a:solidFill>
              </a:rPr>
              <a:t>stirling</a:t>
            </a: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motorja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de-DE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5. Podporna shema, ekonomika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 bwMode="auto">
          <a:xfrm>
            <a:off x="614362" y="919169"/>
            <a:ext cx="8556429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0">
              <a:defRPr/>
            </a:pPr>
            <a:r>
              <a:rPr lang="sl-SI" sz="2800" b="1" kern="0" dirty="0" smtClean="0">
                <a:latin typeface="+mj-lt"/>
                <a:ea typeface="+mj-ea"/>
                <a:cs typeface="+mj-cs"/>
              </a:rPr>
              <a:t>Vsebina</a:t>
            </a:r>
            <a:endParaRPr lang="de-DE" sz="3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4"/>
            <a:ext cx="8765888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0">
              <a:defRPr/>
            </a:pPr>
            <a:r>
              <a:rPr lang="de-DE" sz="2800" b="1" kern="0" dirty="0" err="1" smtClean="0">
                <a:latin typeface="+mj-lt"/>
                <a:ea typeface="+mj-ea"/>
                <a:cs typeface="+mj-cs"/>
              </a:rPr>
              <a:t>Defini</a:t>
            </a:r>
            <a:r>
              <a:rPr lang="sl-SI" sz="2800" b="1" kern="0" dirty="0" smtClean="0">
                <a:latin typeface="+mj-lt"/>
                <a:ea typeface="+mj-ea"/>
                <a:cs typeface="+mj-cs"/>
              </a:rPr>
              <a:t>c</a:t>
            </a:r>
            <a:r>
              <a:rPr lang="de-DE" sz="2800" b="1" kern="0" dirty="0" smtClean="0">
                <a:latin typeface="+mj-lt"/>
                <a:ea typeface="+mj-ea"/>
                <a:cs typeface="+mj-cs"/>
              </a:rPr>
              <a:t>i</a:t>
            </a:r>
            <a:r>
              <a:rPr lang="sl-SI" sz="2800" b="1" kern="0" dirty="0" smtClean="0">
                <a:latin typeface="+mj-lt"/>
                <a:ea typeface="+mj-ea"/>
                <a:cs typeface="+mj-cs"/>
              </a:rPr>
              <a:t>ja SPTE</a:t>
            </a:r>
            <a:endParaRPr lang="de-DE" sz="3200" dirty="0" smtClean="0"/>
          </a:p>
        </p:txBody>
      </p:sp>
      <p:sp>
        <p:nvSpPr>
          <p:cNvPr id="10" name="Inhaltsplatzhalter 10"/>
          <p:cNvSpPr txBox="1">
            <a:spLocks/>
          </p:cNvSpPr>
          <p:nvPr/>
        </p:nvSpPr>
        <p:spPr>
          <a:xfrm>
            <a:off x="242725" y="757398"/>
            <a:ext cx="9901400" cy="1062259"/>
          </a:xfrm>
          <a:prstGeom prst="rect">
            <a:avLst/>
          </a:prstGeom>
        </p:spPr>
        <p:txBody>
          <a:bodyPr lIns="91413" tIns="45709" rIns="91413" bIns="45709"/>
          <a:lstStyle/>
          <a:p>
            <a:r>
              <a:rPr lang="sl-SI" dirty="0" smtClean="0">
                <a:solidFill>
                  <a:schemeClr val="tx1"/>
                </a:solidFill>
              </a:rPr>
              <a:t>… je pridobivanje mehanske energije, ki jo sočasno pretvarjamo v </a:t>
            </a:r>
            <a:r>
              <a:rPr lang="sl-SI" dirty="0" smtClean="0"/>
              <a:t>elektriko in toploto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C:\Users\thej\Pictures\Kraftwerk Hamm-Uent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016" y="2199150"/>
            <a:ext cx="4444531" cy="2952620"/>
          </a:xfrm>
          <a:prstGeom prst="rect">
            <a:avLst/>
          </a:prstGeom>
          <a:noFill/>
        </p:spPr>
      </p:pic>
      <p:sp>
        <p:nvSpPr>
          <p:cNvPr id="33" name="Rechteck 32"/>
          <p:cNvSpPr/>
          <p:nvPr/>
        </p:nvSpPr>
        <p:spPr>
          <a:xfrm>
            <a:off x="0" y="5357206"/>
            <a:ext cx="4791785" cy="1541425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pPr lvl="1">
              <a:spcAft>
                <a:spcPts val="500"/>
              </a:spcAft>
              <a:buSzPct val="100000"/>
              <a:buFont typeface="Wingdings" pitchFamily="2" charset="2"/>
              <a:buChar char="§"/>
            </a:pPr>
            <a:r>
              <a:rPr lang="sl-SI" sz="1800" dirty="0" smtClean="0">
                <a:solidFill>
                  <a:schemeClr val="tx1"/>
                </a:solidFill>
              </a:rPr>
              <a:t>Procesna toplota se preko hladilnih stolpov odvaja v okolico (kot nekoristna energija)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>
              <a:spcAft>
                <a:spcPts val="500"/>
              </a:spcAft>
              <a:buSzPct val="100000"/>
              <a:buFont typeface="Wingdings" pitchFamily="2" charset="2"/>
              <a:buChar char="§"/>
            </a:pPr>
            <a:r>
              <a:rPr lang="sl-SI" sz="1800" dirty="0" smtClean="0">
                <a:solidFill>
                  <a:schemeClr val="tx1"/>
                </a:solidFill>
              </a:rPr>
              <a:t>Samo</a:t>
            </a:r>
            <a:r>
              <a:rPr lang="en-US" sz="1800" dirty="0" smtClean="0">
                <a:solidFill>
                  <a:schemeClr val="tx1"/>
                </a:solidFill>
              </a:rPr>
              <a:t> 38% </a:t>
            </a:r>
            <a:r>
              <a:rPr lang="sl-SI" sz="1800" dirty="0" smtClean="0">
                <a:solidFill>
                  <a:schemeClr val="tx1"/>
                </a:solidFill>
              </a:rPr>
              <a:t>energije goriva se pretvori v električno energijo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34" name="Titel 1"/>
          <p:cNvSpPr txBox="1">
            <a:spLocks/>
          </p:cNvSpPr>
          <p:nvPr/>
        </p:nvSpPr>
        <p:spPr bwMode="auto">
          <a:xfrm>
            <a:off x="4763244" y="1824360"/>
            <a:ext cx="4667906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0">
              <a:defRPr/>
            </a:pPr>
            <a:r>
              <a:rPr lang="sl-SI" b="1" dirty="0" smtClean="0">
                <a:solidFill>
                  <a:schemeClr val="tx1"/>
                </a:solidFill>
                <a:latin typeface="+mj-lt"/>
              </a:rPr>
              <a:t>Elektrika iz SPTE</a:t>
            </a:r>
            <a:endParaRPr lang="de-DE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Titel 1"/>
          <p:cNvSpPr txBox="1">
            <a:spLocks/>
          </p:cNvSpPr>
          <p:nvPr/>
        </p:nvSpPr>
        <p:spPr bwMode="auto">
          <a:xfrm>
            <a:off x="333466" y="1824360"/>
            <a:ext cx="4429745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0">
              <a:defRPr/>
            </a:pPr>
            <a:r>
              <a:rPr lang="sl-SI" b="1" dirty="0" smtClean="0">
                <a:solidFill>
                  <a:schemeClr val="tx1"/>
                </a:solidFill>
                <a:latin typeface="+mj-lt"/>
              </a:rPr>
              <a:t>Elektrika iz termoelektrarne</a:t>
            </a:r>
            <a:endParaRPr lang="de-DE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636188" y="5352885"/>
            <a:ext cx="5080754" cy="1818424"/>
          </a:xfrm>
          <a:prstGeom prst="rect">
            <a:avLst/>
          </a:prstGeom>
        </p:spPr>
        <p:txBody>
          <a:bodyPr wrap="square" lIns="91413" tIns="45709" rIns="91413" bIns="45709">
            <a:spAutoFit/>
          </a:bodyPr>
          <a:lstStyle/>
          <a:p>
            <a:pPr lvl="1">
              <a:spcAft>
                <a:spcPts val="500"/>
              </a:spcAft>
              <a:buSzPct val="100000"/>
              <a:buFont typeface="Wingdings" pitchFamily="2" charset="2"/>
              <a:buChar char="§"/>
            </a:pPr>
            <a:r>
              <a:rPr lang="sl-SI" sz="1800" dirty="0" smtClean="0">
                <a:solidFill>
                  <a:schemeClr val="tx1"/>
                </a:solidFill>
              </a:rPr>
              <a:t>Nastala procesna toplota se na mestu izvor koristno porabi (ogrevalne potrebe objekta)</a:t>
            </a:r>
            <a:endParaRPr lang="de-DE" sz="1800" dirty="0" smtClean="0">
              <a:solidFill>
                <a:schemeClr val="tx1"/>
              </a:solidFill>
            </a:endParaRPr>
          </a:p>
          <a:p>
            <a:pPr lvl="1">
              <a:spcAft>
                <a:spcPts val="500"/>
              </a:spcAft>
              <a:buSzPct val="100000"/>
              <a:buFont typeface="Wingdings" pitchFamily="2" charset="2"/>
              <a:buChar char="§"/>
            </a:pPr>
            <a:r>
              <a:rPr lang="sl-SI" sz="1800" dirty="0" smtClean="0">
                <a:solidFill>
                  <a:schemeClr val="tx1"/>
                </a:solidFill>
              </a:rPr>
              <a:t>Tako privarčujemo do 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/>
              <a:t>20%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sl-SI" sz="1800" dirty="0" smtClean="0">
                <a:solidFill>
                  <a:schemeClr val="tx1"/>
                </a:solidFill>
              </a:rPr>
              <a:t>primarne energije -&gt; racionalna raba energetskih virov in okoljska sprejemljivost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1786" y="2199151"/>
            <a:ext cx="4432067" cy="295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4"/>
            <a:ext cx="8765888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0">
              <a:defRPr/>
            </a:pPr>
            <a:r>
              <a:rPr lang="sl-SI" sz="2800" b="1" kern="0" dirty="0" smtClean="0">
                <a:latin typeface="+mj-lt"/>
                <a:ea typeface="+mj-ea"/>
                <a:cs typeface="+mj-cs"/>
              </a:rPr>
              <a:t>Primerjava: sočasna </a:t>
            </a:r>
            <a:r>
              <a:rPr lang="sl-SI" sz="2800" b="1" kern="0" dirty="0" err="1" smtClean="0">
                <a:latin typeface="+mj-lt"/>
                <a:ea typeface="+mj-ea"/>
                <a:cs typeface="+mj-cs"/>
              </a:rPr>
              <a:t>vs</a:t>
            </a:r>
            <a:r>
              <a:rPr lang="sl-SI" sz="2800" b="1" kern="0" dirty="0" smtClean="0">
                <a:latin typeface="+mj-lt"/>
                <a:ea typeface="+mj-ea"/>
                <a:cs typeface="+mj-cs"/>
              </a:rPr>
              <a:t>. ločena oskrba z energijo</a:t>
            </a:r>
            <a:endParaRPr lang="de-DE" sz="2800" dirty="0" smtClean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758" y="1244866"/>
            <a:ext cx="7321241" cy="575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jeZBesedilom 4"/>
          <p:cNvSpPr txBox="1"/>
          <p:nvPr/>
        </p:nvSpPr>
        <p:spPr>
          <a:xfrm>
            <a:off x="1569953" y="1513839"/>
            <a:ext cx="1920525" cy="73867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r>
              <a:rPr lang="sl-SI" sz="1400" dirty="0" smtClean="0"/>
              <a:t>Ločena proizvodnja elektrike in toplote</a:t>
            </a:r>
          </a:p>
          <a:p>
            <a:endParaRPr lang="sl-SI" sz="1400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6581809" y="1505859"/>
            <a:ext cx="1920525" cy="73867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r>
              <a:rPr lang="sl-SI" sz="1400" dirty="0" smtClean="0"/>
              <a:t>Sočasna proizvodnja elektrike in toplote</a:t>
            </a:r>
          </a:p>
          <a:p>
            <a:endParaRPr lang="sl-SI" sz="1400" dirty="0"/>
          </a:p>
        </p:txBody>
      </p:sp>
      <p:sp>
        <p:nvSpPr>
          <p:cNvPr id="8" name="PoljeZBesedilom 7"/>
          <p:cNvSpPr txBox="1"/>
          <p:nvPr/>
        </p:nvSpPr>
        <p:spPr>
          <a:xfrm>
            <a:off x="6956198" y="2892737"/>
            <a:ext cx="1546136" cy="461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r>
              <a:rPr lang="sl-SI" sz="1200" dirty="0" err="1" smtClean="0"/>
              <a:t>Nano</a:t>
            </a:r>
            <a:r>
              <a:rPr lang="sl-SI" sz="1200" dirty="0" smtClean="0"/>
              <a:t> SPTE</a:t>
            </a:r>
          </a:p>
          <a:p>
            <a:r>
              <a:rPr lang="sl-SI" sz="1200" i="1" dirty="0" smtClean="0"/>
              <a:t>(toplota in elektrika)</a:t>
            </a:r>
            <a:endParaRPr lang="sl-SI" sz="1200" i="1" dirty="0"/>
          </a:p>
        </p:txBody>
      </p:sp>
      <p:sp>
        <p:nvSpPr>
          <p:cNvPr id="9" name="PoljeZBesedilom 8"/>
          <p:cNvSpPr txBox="1"/>
          <p:nvPr/>
        </p:nvSpPr>
        <p:spPr>
          <a:xfrm>
            <a:off x="1375071" y="2696477"/>
            <a:ext cx="1302260" cy="461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r>
              <a:rPr lang="sl-SI" sz="1200" dirty="0" smtClean="0"/>
              <a:t>Termoelektrarna</a:t>
            </a:r>
          </a:p>
          <a:p>
            <a:r>
              <a:rPr lang="sl-SI" sz="1200" i="1" dirty="0" smtClean="0"/>
              <a:t>(elektrika)</a:t>
            </a:r>
            <a:endParaRPr lang="sl-SI" sz="1200" i="1" dirty="0"/>
          </a:p>
        </p:txBody>
      </p:sp>
      <p:sp>
        <p:nvSpPr>
          <p:cNvPr id="12" name="PoljeZBesedilom 11"/>
          <p:cNvSpPr txBox="1"/>
          <p:nvPr/>
        </p:nvSpPr>
        <p:spPr>
          <a:xfrm>
            <a:off x="1370028" y="4351798"/>
            <a:ext cx="1490555" cy="461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r>
              <a:rPr lang="sl-SI" sz="1200" dirty="0" smtClean="0"/>
              <a:t>Plinski </a:t>
            </a:r>
            <a:r>
              <a:rPr lang="sl-SI" sz="1200" dirty="0" err="1" smtClean="0"/>
              <a:t>kond</a:t>
            </a:r>
            <a:r>
              <a:rPr lang="sl-SI" sz="1200" dirty="0" smtClean="0"/>
              <a:t>. kotel</a:t>
            </a:r>
          </a:p>
          <a:p>
            <a:r>
              <a:rPr lang="sl-SI" sz="1200" i="1" dirty="0" smtClean="0"/>
              <a:t>(toplota)</a:t>
            </a:r>
            <a:endParaRPr lang="sl-SI" sz="1200" i="1" dirty="0"/>
          </a:p>
        </p:txBody>
      </p:sp>
      <p:sp>
        <p:nvSpPr>
          <p:cNvPr id="13" name="PoljeZBesedilom 12"/>
          <p:cNvSpPr txBox="1"/>
          <p:nvPr/>
        </p:nvSpPr>
        <p:spPr>
          <a:xfrm>
            <a:off x="1497643" y="3634250"/>
            <a:ext cx="724899" cy="2308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91449" tIns="45725" rIns="91449" bIns="45725" rtlCol="0">
            <a:spAutoFit/>
          </a:bodyPr>
          <a:lstStyle/>
          <a:p>
            <a:pPr algn="ctr"/>
            <a:r>
              <a:rPr lang="sl-SI" sz="900" dirty="0" smtClean="0">
                <a:solidFill>
                  <a:srgbClr val="FF0000"/>
                </a:solidFill>
              </a:rPr>
              <a:t>Ʃ=8,75kW</a:t>
            </a:r>
            <a:endParaRPr lang="sl-SI" sz="900" i="1" dirty="0">
              <a:solidFill>
                <a:srgbClr val="FF0000"/>
              </a:solidFill>
            </a:endParaRPr>
          </a:p>
        </p:txBody>
      </p:sp>
      <p:sp>
        <p:nvSpPr>
          <p:cNvPr id="14" name="PoljeZBesedilom 13"/>
          <p:cNvSpPr txBox="1"/>
          <p:nvPr/>
        </p:nvSpPr>
        <p:spPr>
          <a:xfrm>
            <a:off x="2860584" y="5775683"/>
            <a:ext cx="4391897" cy="277009"/>
          </a:xfrm>
          <a:prstGeom prst="rect">
            <a:avLst/>
          </a:prstGeom>
          <a:solidFill>
            <a:schemeClr val="accent4">
              <a:lumMod val="65000"/>
              <a:lumOff val="3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r>
              <a:rPr lang="sl-SI" sz="1200" dirty="0" smtClean="0"/>
              <a:t>Dovedeno (</a:t>
            </a:r>
            <a:r>
              <a:rPr lang="sl-SI" sz="1200" dirty="0" err="1" smtClean="0"/>
              <a:t>nano</a:t>
            </a:r>
            <a:r>
              <a:rPr lang="sl-SI" sz="1200" dirty="0" smtClean="0"/>
              <a:t> SPTE)                 =   100% (7,3kW) </a:t>
            </a:r>
            <a:endParaRPr lang="sl-SI" sz="1200" i="1" dirty="0"/>
          </a:p>
        </p:txBody>
      </p:sp>
      <p:sp>
        <p:nvSpPr>
          <p:cNvPr id="15" name="PoljeZBesedilom 14"/>
          <p:cNvSpPr txBox="1"/>
          <p:nvPr/>
        </p:nvSpPr>
        <p:spPr>
          <a:xfrm>
            <a:off x="2860584" y="6044015"/>
            <a:ext cx="4391897" cy="277009"/>
          </a:xfrm>
          <a:prstGeom prst="rect">
            <a:avLst/>
          </a:prstGeom>
          <a:solidFill>
            <a:schemeClr val="accent4">
              <a:lumMod val="65000"/>
              <a:lumOff val="3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r>
              <a:rPr lang="sl-SI" sz="1200" dirty="0" smtClean="0"/>
              <a:t>Dovedeno (elektrarna+kotel)         =   120% (8,75kW) </a:t>
            </a:r>
            <a:endParaRPr lang="sl-SI" sz="1200" i="1" dirty="0"/>
          </a:p>
        </p:txBody>
      </p:sp>
      <p:sp>
        <p:nvSpPr>
          <p:cNvPr id="16" name="PoljeZBesedilom 15"/>
          <p:cNvSpPr txBox="1"/>
          <p:nvPr/>
        </p:nvSpPr>
        <p:spPr>
          <a:xfrm>
            <a:off x="2849949" y="6295786"/>
            <a:ext cx="4391897" cy="2770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lIns="91449" tIns="45725" rIns="91449" bIns="45725" rtlCol="0">
            <a:spAutoFit/>
          </a:bodyPr>
          <a:lstStyle/>
          <a:p>
            <a:r>
              <a:rPr lang="sl-SI" sz="1200" dirty="0" smtClean="0"/>
              <a:t>Prihranek                                        =     20% </a:t>
            </a:r>
            <a:endParaRPr lang="sl-SI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89436" y="7231022"/>
            <a:ext cx="1556673" cy="230750"/>
          </a:xfrm>
          <a:prstGeom prst="rect">
            <a:avLst/>
          </a:prstGeom>
          <a:noFill/>
        </p:spPr>
        <p:txBody>
          <a:bodyPr wrap="none" lIns="91359" tIns="45679" rIns="91359" bIns="45679" rtlCol="0">
            <a:spAutoFit/>
          </a:bodyPr>
          <a:lstStyle/>
          <a:p>
            <a:r>
              <a:rPr lang="de-DE" sz="900" b="1" dirty="0" smtClean="0"/>
              <a:t>Quelle: </a:t>
            </a:r>
            <a:r>
              <a:rPr lang="de-DE" sz="900" b="1" dirty="0" err="1" smtClean="0"/>
              <a:t>Eurostat</a:t>
            </a:r>
            <a:r>
              <a:rPr lang="de-DE" sz="900" b="1" dirty="0" smtClean="0"/>
              <a:t>, 03/2010</a:t>
            </a:r>
            <a:endParaRPr lang="de-DE" sz="9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277540" y="496110"/>
            <a:ext cx="9930760" cy="523137"/>
          </a:xfrm>
          <a:prstGeom prst="rect">
            <a:avLst/>
          </a:prstGeom>
          <a:noFill/>
        </p:spPr>
        <p:txBody>
          <a:bodyPr wrap="none" lIns="91359" tIns="45679" rIns="91359" bIns="45679" rtlCol="0">
            <a:spAutoFit/>
          </a:bodyPr>
          <a:lstStyle/>
          <a:p>
            <a:r>
              <a:rPr lang="sl-SI" sz="2700" b="1" dirty="0" smtClean="0"/>
              <a:t>Delež SPTE-naprav v skupni bilanci proizvodnje elektrike</a:t>
            </a:r>
            <a:endParaRPr lang="de-DE" sz="2700" b="1" dirty="0"/>
          </a:p>
        </p:txBody>
      </p:sp>
      <p:pic>
        <p:nvPicPr>
          <p:cNvPr id="7" name="Grafik 6" descr="Namenl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3791" y="1483422"/>
            <a:ext cx="9260978" cy="511948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 bwMode="auto">
          <a:xfrm>
            <a:off x="7007588" y="1544963"/>
            <a:ext cx="312280" cy="504680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77" tIns="45689" rIns="91377" bIns="45689" numCol="1" rtlCol="0" anchor="t" anchorCtr="0" compatLnSpc="1">
            <a:prstTxWarp prst="textNoShape">
              <a:avLst/>
            </a:prstTxWarp>
          </a:bodyPr>
          <a:lstStyle/>
          <a:p>
            <a:pPr defTabSz="448955"/>
            <a:endParaRPr lang="de-DE" sz="1900" dirty="0" smtClean="0">
              <a:latin typeface="Arial" pitchFamily="34" charset="0"/>
              <a:ea typeface="MS Gothic" pitchFamily="49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 bwMode="auto">
          <a:xfrm>
            <a:off x="333466" y="319094"/>
            <a:ext cx="8765888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0">
              <a:defRPr/>
            </a:pPr>
            <a:r>
              <a:rPr lang="sl-SI" sz="2200" b="1" kern="0" dirty="0" smtClean="0">
                <a:latin typeface="+mj-lt"/>
                <a:ea typeface="+mj-ea"/>
                <a:cs typeface="+mj-cs"/>
              </a:rPr>
              <a:t>Pregled SPTE tehnologij</a:t>
            </a:r>
            <a:endParaRPr lang="de-DE" sz="2200" b="1" kern="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0" name="Diagramm 19"/>
          <p:cNvGraphicFramePr/>
          <p:nvPr/>
        </p:nvGraphicFramePr>
        <p:xfrm>
          <a:off x="362008" y="1076552"/>
          <a:ext cx="9240621" cy="2153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2" name="Grafik 41" descr="Vitotwin 300-W_00010.jpg"/>
          <p:cNvPicPr>
            <a:picLocks noChangeAspect="1"/>
          </p:cNvPicPr>
          <p:nvPr/>
        </p:nvPicPr>
        <p:blipFill>
          <a:blip r:embed="rId7" cstate="print"/>
          <a:srcRect l="7648" t="6488" r="7974" b="3045"/>
          <a:stretch>
            <a:fillRect/>
          </a:stretch>
        </p:blipFill>
        <p:spPr>
          <a:xfrm>
            <a:off x="5455799" y="3209990"/>
            <a:ext cx="1848124" cy="1981616"/>
          </a:xfrm>
          <a:prstGeom prst="rect">
            <a:avLst/>
          </a:prstGeom>
        </p:spPr>
      </p:pic>
      <p:pic>
        <p:nvPicPr>
          <p:cNvPr id="43" name="Grafik 42" descr="ngk_arbeitsweise_ottomotor_ausstosse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6118" y="3241668"/>
            <a:ext cx="1436243" cy="1959061"/>
          </a:xfrm>
          <a:prstGeom prst="rect">
            <a:avLst/>
          </a:prstGeom>
        </p:spPr>
      </p:pic>
      <p:graphicFrame>
        <p:nvGraphicFramePr>
          <p:cNvPr id="62" name="Tabelle 61"/>
          <p:cNvGraphicFramePr>
            <a:graphicFrameLocks noGrp="1"/>
          </p:cNvGraphicFramePr>
          <p:nvPr/>
        </p:nvGraphicFramePr>
        <p:xfrm>
          <a:off x="362004" y="5287484"/>
          <a:ext cx="9250148" cy="2591240"/>
        </p:xfrm>
        <a:graphic>
          <a:graphicData uri="http://schemas.openxmlformats.org/drawingml/2006/table">
            <a:tbl>
              <a:tblPr firstRow="1" bandRow="1">
                <a:effectLst/>
                <a:tableStyleId>{68D230F3-CF80-4859-8CE7-A43EE81993B5}</a:tableStyleId>
              </a:tblPr>
              <a:tblGrid>
                <a:gridCol w="2627884"/>
                <a:gridCol w="2673933"/>
                <a:gridCol w="1866331"/>
                <a:gridCol w="2082000"/>
              </a:tblGrid>
              <a:tr h="335350">
                <a:tc>
                  <a:txBody>
                    <a:bodyPr/>
                    <a:lstStyle/>
                    <a:p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Motor z not.</a:t>
                      </a:r>
                      <a:r>
                        <a:rPr lang="sl-SI" sz="1600" baseline="0" dirty="0" smtClean="0">
                          <a:solidFill>
                            <a:schemeClr val="tx1"/>
                          </a:solidFill>
                        </a:rPr>
                        <a:t> zgorevanjem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marL="0" marR="0" indent="0" algn="ctr" defTabSz="9137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Stirling</a:t>
                      </a:r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600" dirty="0" err="1" smtClean="0">
                          <a:solidFill>
                            <a:schemeClr val="tx1"/>
                          </a:solidFill>
                        </a:rPr>
                        <a:t>motor</a:t>
                      </a:r>
                      <a:endParaRPr lang="de-DE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Gorivna celica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</a:tr>
              <a:tr h="335350">
                <a:tc>
                  <a:txBody>
                    <a:bodyPr/>
                    <a:lstStyle/>
                    <a:p>
                      <a:pPr algn="r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Skupni izkoristek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&lt; 90 %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marL="0" marR="0" indent="0" algn="ctr" defTabSz="9137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</a:rPr>
                        <a:t>&gt; 95 %</a:t>
                      </a: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&gt; 90 %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</a:tr>
              <a:tr h="335350">
                <a:tc>
                  <a:txBody>
                    <a:bodyPr/>
                    <a:lstStyle/>
                    <a:p>
                      <a:pPr algn="r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Električni izkoristek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&lt; 30 %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&lt; 20 %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&gt; 30 %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</a:tr>
              <a:tr h="33535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600" dirty="0" err="1" smtClean="0">
                          <a:solidFill>
                            <a:schemeClr val="tx1"/>
                          </a:solidFill>
                        </a:rPr>
                        <a:t>Obr</a:t>
                      </a:r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. pri delnem bremenu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srednje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b="1" dirty="0" smtClean="0">
                          <a:solidFill>
                            <a:schemeClr val="tx1"/>
                          </a:solidFill>
                        </a:rPr>
                        <a:t>dobro</a:t>
                      </a:r>
                      <a:endParaRPr lang="de-DE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Zelo </a:t>
                      </a:r>
                      <a:r>
                        <a:rPr lang="sl-SI" sz="1600" dirty="0" err="1" smtClean="0">
                          <a:solidFill>
                            <a:schemeClr val="tx1"/>
                          </a:solidFill>
                        </a:rPr>
                        <a:t>dbro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</a:tr>
              <a:tr h="335350">
                <a:tc>
                  <a:txBody>
                    <a:bodyPr/>
                    <a:lstStyle/>
                    <a:p>
                      <a:pPr algn="r" rtl="0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Stanje tehnol. razvoja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b="0" dirty="0" smtClean="0">
                          <a:solidFill>
                            <a:schemeClr val="tx1"/>
                          </a:solidFill>
                        </a:rPr>
                        <a:t>uveljavljeno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Začenja serijska proizvodnja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V razvojni fazi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</a:tr>
              <a:tr h="335350">
                <a:tc>
                  <a:txBody>
                    <a:bodyPr/>
                    <a:lstStyle/>
                    <a:p>
                      <a:pPr algn="r" rtl="0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Vzdrževanje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Veliko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b="1" dirty="0" smtClean="0">
                          <a:solidFill>
                            <a:schemeClr val="tx1"/>
                          </a:solidFill>
                        </a:rPr>
                        <a:t>Malo</a:t>
                      </a:r>
                      <a:endParaRPr lang="de-DE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dirty="0" smtClean="0">
                          <a:solidFill>
                            <a:schemeClr val="tx1"/>
                          </a:solidFill>
                        </a:rPr>
                        <a:t>srednje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</a:tr>
              <a:tr h="335350">
                <a:tc>
                  <a:txBody>
                    <a:bodyPr/>
                    <a:lstStyle/>
                    <a:p>
                      <a:pPr algn="r" rtl="0"/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endParaRPr lang="de-DE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4" marR="91454" marT="45730" marB="45730"/>
                </a:tc>
              </a:tr>
            </a:tbl>
          </a:graphicData>
        </a:graphic>
      </p:graphicFrame>
      <p:pic>
        <p:nvPicPr>
          <p:cNvPr id="67" name="Grafik 66" descr="Brennstoffzelle_funktio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52146" y="3292593"/>
            <a:ext cx="1550424" cy="1812296"/>
          </a:xfrm>
          <a:prstGeom prst="rect">
            <a:avLst/>
          </a:prstGeom>
        </p:spPr>
      </p:pic>
      <p:grpSp>
        <p:nvGrpSpPr>
          <p:cNvPr id="2" name="Gruppieren 11"/>
          <p:cNvGrpSpPr/>
          <p:nvPr/>
        </p:nvGrpSpPr>
        <p:grpSpPr>
          <a:xfrm>
            <a:off x="8885994" y="627350"/>
            <a:ext cx="714027" cy="476047"/>
            <a:chOff x="6484257" y="1504677"/>
            <a:chExt cx="713921" cy="475947"/>
          </a:xfrm>
          <a:scene3d>
            <a:camera prst="orthographicFront"/>
            <a:lightRig rig="flat" dir="t"/>
          </a:scene3d>
        </p:grpSpPr>
        <p:sp>
          <p:nvSpPr>
            <p:cNvPr id="13" name="Abgerundetes Rechteck 12"/>
            <p:cNvSpPr/>
            <p:nvPr/>
          </p:nvSpPr>
          <p:spPr>
            <a:xfrm>
              <a:off x="6484257" y="1504677"/>
              <a:ext cx="713921" cy="475947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p3d prstMaterial="dkEdge">
              <a:bevelT w="8200" h="38100"/>
            </a:sp3d>
          </p:spPr>
          <p:style>
            <a:lnRef idx="0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Abgerundetes Rechteck 4"/>
            <p:cNvSpPr/>
            <p:nvPr/>
          </p:nvSpPr>
          <p:spPr>
            <a:xfrm>
              <a:off x="6498197" y="1518617"/>
              <a:ext cx="686041" cy="4480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algn="ctr" defTabSz="399930">
                <a:lnSpc>
                  <a:spcPct val="90000"/>
                </a:lnSpc>
                <a:spcAft>
                  <a:spcPct val="35000"/>
                </a:spcAft>
              </a:pPr>
              <a:r>
                <a:rPr lang="de-DE" sz="900" dirty="0" smtClean="0">
                  <a:solidFill>
                    <a:schemeClr val="tx1"/>
                  </a:solidFill>
                </a:rPr>
                <a:t>Im Vitotwin 300-W 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000000"/>
                </a:solidFill>
              </a:rPr>
              <a:t>S</a:t>
            </a:r>
            <a:r>
              <a:rPr lang="sl-SI" sz="2800" dirty="0" smtClean="0">
                <a:solidFill>
                  <a:srgbClr val="000000"/>
                </a:solidFill>
              </a:rPr>
              <a:t>miselnost vgradnje SPTE</a:t>
            </a:r>
            <a:endParaRPr lang="de-DE" sz="2800" dirty="0"/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>
          <a:xfrm>
            <a:off x="355364" y="926975"/>
            <a:ext cx="9464813" cy="396917"/>
          </a:xfrm>
        </p:spPr>
        <p:txBody>
          <a:bodyPr/>
          <a:lstStyle/>
          <a:p>
            <a:r>
              <a:rPr lang="sl-SI" dirty="0" smtClean="0">
                <a:solidFill>
                  <a:srgbClr val="000000"/>
                </a:solidFill>
              </a:rPr>
              <a:t>Povsod, kjer obstaja časovno daljša potreba po </a:t>
            </a:r>
            <a:r>
              <a:rPr lang="sl-SI" b="1" u="sng" dirty="0" smtClean="0">
                <a:solidFill>
                  <a:srgbClr val="FF0000"/>
                </a:solidFill>
              </a:rPr>
              <a:t>toploti</a:t>
            </a:r>
            <a:endParaRPr lang="de-DE" b="1" u="sng" dirty="0">
              <a:solidFill>
                <a:srgbClr val="FF0000"/>
              </a:solidFill>
            </a:endParaRPr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582745" y="1340935"/>
            <a:ext cx="9358114" cy="58988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24" tIns="45713" rIns="91424" bIns="45713" anchor="ctr"/>
          <a:lstStyle/>
          <a:p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920070" y="2764121"/>
            <a:ext cx="8351945" cy="4031849"/>
          </a:xfrm>
          <a:prstGeom prst="rect">
            <a:avLst/>
          </a:prstGeom>
          <a:solidFill>
            <a:schemeClr val="bg1"/>
          </a:solidFill>
          <a:ln cmpd="dbl">
            <a:solidFill>
              <a:srgbClr val="FF0000"/>
            </a:solidFill>
          </a:ln>
        </p:spPr>
        <p:txBody>
          <a:bodyPr wrap="square" lIns="91415" tIns="45708" rIns="91415" bIns="45708" rtlCol="0">
            <a:spAutoFit/>
          </a:bodyPr>
          <a:lstStyle/>
          <a:p>
            <a:pPr algn="ctr"/>
            <a:endParaRPr lang="de-DE" sz="2800" b="1" dirty="0" smtClean="0"/>
          </a:p>
          <a:p>
            <a:pPr algn="ctr"/>
            <a:r>
              <a:rPr lang="sl-SI" sz="2400" dirty="0" smtClean="0"/>
              <a:t>Osnovno pravilo pri SPTE:</a:t>
            </a:r>
            <a:endParaRPr lang="de-DE" sz="2400" dirty="0" smtClean="0"/>
          </a:p>
          <a:p>
            <a:pPr algn="ctr"/>
            <a:endParaRPr lang="de-DE" sz="2800" dirty="0" smtClean="0"/>
          </a:p>
          <a:p>
            <a:pPr algn="ctr"/>
            <a:r>
              <a:rPr lang="sl-SI" sz="3200" b="1" dirty="0" smtClean="0">
                <a:solidFill>
                  <a:srgbClr val="FF0000"/>
                </a:solidFill>
              </a:rPr>
              <a:t>1. Brez porabe toplote ni elektrike</a:t>
            </a:r>
            <a:endParaRPr lang="de-DE" sz="3200" b="1" dirty="0" smtClean="0">
              <a:solidFill>
                <a:srgbClr val="FF0000"/>
              </a:solidFill>
            </a:endParaRPr>
          </a:p>
          <a:p>
            <a:pPr algn="ctr"/>
            <a:endParaRPr lang="de-DE" sz="3200" dirty="0" smtClean="0">
              <a:solidFill>
                <a:srgbClr val="FF0000"/>
              </a:solidFill>
            </a:endParaRPr>
          </a:p>
          <a:p>
            <a:pPr algn="ctr"/>
            <a:r>
              <a:rPr lang="sl-SI" sz="3200" b="1" dirty="0" smtClean="0">
                <a:solidFill>
                  <a:srgbClr val="FF0000"/>
                </a:solidFill>
              </a:rPr>
              <a:t>2. Brez elektrike ni profita</a:t>
            </a:r>
            <a:endParaRPr lang="de-DE" sz="3200" b="1" dirty="0" smtClean="0">
              <a:solidFill>
                <a:srgbClr val="FF0000"/>
              </a:solidFill>
            </a:endParaRPr>
          </a:p>
          <a:p>
            <a:pPr algn="ctr"/>
            <a:endParaRPr lang="de-DE" sz="3200" dirty="0" smtClean="0">
              <a:solidFill>
                <a:srgbClr val="FF0000"/>
              </a:solidFill>
            </a:endParaRPr>
          </a:p>
          <a:p>
            <a:pPr algn="ctr"/>
            <a:r>
              <a:rPr lang="sl-SI" sz="3200" b="1" dirty="0" smtClean="0">
                <a:solidFill>
                  <a:srgbClr val="FF0000"/>
                </a:solidFill>
              </a:rPr>
              <a:t>3. Brez profita ni SPTE</a:t>
            </a:r>
            <a:endParaRPr lang="de-DE" sz="1800" b="1" dirty="0" smtClean="0">
              <a:solidFill>
                <a:srgbClr val="FF0000"/>
              </a:solidFill>
            </a:endParaRPr>
          </a:p>
          <a:p>
            <a:pPr algn="ctr"/>
            <a:endParaRPr lang="de-DE" sz="16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898659" y="6562517"/>
            <a:ext cx="1139994" cy="433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9501011" y="1"/>
            <a:ext cx="1192390" cy="7561263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057276" y="2757486"/>
            <a:ext cx="8240262" cy="3970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9" tIns="45725" rIns="91449" bIns="45725" rtlCol="0">
            <a:spAutoFit/>
          </a:bodyPr>
          <a:lstStyle/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1. Osnove SPTE</a:t>
            </a:r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  <a:t>2. Energetska bilanca družinske hiše</a:t>
            </a:r>
            <a:br>
              <a:rPr lang="sl-SI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sl-SI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lvl="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3. Vključitev SPTE v energetski sistem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742950" lvl="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4. </a:t>
            </a:r>
            <a:r>
              <a:rPr lang="sl-SI" sz="2800" dirty="0" err="1" smtClean="0">
                <a:solidFill>
                  <a:schemeClr val="bg1">
                    <a:lumMod val="75000"/>
                  </a:schemeClr>
                </a:solidFill>
              </a:rPr>
              <a:t>Nano</a:t>
            </a: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SPTE na osnovi </a:t>
            </a:r>
            <a:r>
              <a:rPr lang="sl-SI" sz="2800" dirty="0" err="1" smtClean="0">
                <a:solidFill>
                  <a:schemeClr val="bg1">
                    <a:lumMod val="75000"/>
                  </a:schemeClr>
                </a:solidFill>
              </a:rPr>
              <a:t>stirling</a:t>
            </a:r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 motorja</a:t>
            </a:r>
            <a:b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de-DE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indent="-742950" algn="ctr"/>
            <a:r>
              <a:rPr lang="sl-SI" sz="2800" dirty="0" smtClean="0">
                <a:solidFill>
                  <a:schemeClr val="bg1">
                    <a:lumMod val="75000"/>
                  </a:schemeClr>
                </a:solidFill>
              </a:rPr>
              <a:t>5. Podporna shema, ekonomika</a:t>
            </a: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614362" y="919169"/>
            <a:ext cx="8556429" cy="376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0">
              <a:defRPr/>
            </a:pPr>
            <a:r>
              <a:rPr lang="sl-SI" sz="2800" b="1" kern="0" dirty="0" smtClean="0">
                <a:latin typeface="+mj-lt"/>
                <a:ea typeface="+mj-ea"/>
                <a:cs typeface="+mj-cs"/>
              </a:rPr>
              <a:t>Vsebina</a:t>
            </a:r>
            <a:endParaRPr lang="de-DE" sz="3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iessmann Group">
  <a:themeElements>
    <a:clrScheme name="VI-Farben">
      <a:dk1>
        <a:sysClr val="windowText" lastClr="000000"/>
      </a:dk1>
      <a:lt1>
        <a:srgbClr val="FFFFFF"/>
      </a:lt1>
      <a:dk2>
        <a:srgbClr val="555555"/>
      </a:dk2>
      <a:lt2>
        <a:srgbClr val="FFFFFF"/>
      </a:lt2>
      <a:accent1>
        <a:srgbClr val="D2D2D2"/>
      </a:accent1>
      <a:accent2>
        <a:srgbClr val="A8A8A8"/>
      </a:accent2>
      <a:accent3>
        <a:srgbClr val="787878"/>
      </a:accent3>
      <a:accent4>
        <a:srgbClr val="555555"/>
      </a:accent4>
      <a:accent5>
        <a:srgbClr val="F5231B"/>
      </a:accent5>
      <a:accent6>
        <a:srgbClr val="FF8B32"/>
      </a:accent6>
      <a:hlink>
        <a:srgbClr val="F5231B"/>
      </a:hlink>
      <a:folHlink>
        <a:srgbClr val="800080"/>
      </a:folHlink>
    </a:clrScheme>
    <a:fontScheme name="Viessmann Grou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Viessmann Group</Template>
  <TotalTime>4</TotalTime>
  <Words>1058</Words>
  <Application>Microsoft Office PowerPoint</Application>
  <PresentationFormat>Custom</PresentationFormat>
  <Paragraphs>345</Paragraphs>
  <Slides>27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Viessmann Group</vt:lpstr>
      <vt:lpstr>Acrobat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Smiselnost vgradnje SPTE</vt:lpstr>
      <vt:lpstr>Slide 9</vt:lpstr>
      <vt:lpstr>Slide 10</vt:lpstr>
      <vt:lpstr>Za ekonomsko upravičeno delovanje je potrebno izbrati ustrezno SPTE</vt:lpstr>
      <vt:lpstr>Povprečna letna poraba električne energije v gospodinjstvu</vt:lpstr>
      <vt:lpstr>Slide 13</vt:lpstr>
      <vt:lpstr>Slide 14</vt:lpstr>
      <vt:lpstr>Slide 15</vt:lpstr>
      <vt:lpstr>Vgradnja naprave v objekt</vt:lpstr>
      <vt:lpstr>Slide 17</vt:lpstr>
      <vt:lpstr>Slide 18</vt:lpstr>
      <vt:lpstr>Nano SPTE naprava</vt:lpstr>
      <vt:lpstr>Glavne tehnične značilnosti </vt:lpstr>
      <vt:lpstr>Slide 21</vt:lpstr>
      <vt:lpstr>Slide 22</vt:lpstr>
      <vt:lpstr>Postopki za načrtovanje, izgradnjo, priklop, in obratovanje v podporni shemi za SPTE</vt:lpstr>
      <vt:lpstr>Trenutno veljavne podpore za SPTE, fosilna goriva</vt:lpstr>
      <vt:lpstr>Slide 25</vt:lpstr>
      <vt:lpstr>Slide 26</vt:lpstr>
      <vt:lpstr>Slide 27</vt:lpstr>
    </vt:vector>
  </TitlesOfParts>
  <Company>Viessmann Werke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Viessmann Group</dc:creator>
  <cp:lastModifiedBy>komp</cp:lastModifiedBy>
  <cp:revision>409</cp:revision>
  <cp:lastPrinted>2013-05-14T10:26:08Z</cp:lastPrinted>
  <dcterms:created xsi:type="dcterms:W3CDTF">2008-08-14T06:39:54Z</dcterms:created>
  <dcterms:modified xsi:type="dcterms:W3CDTF">2013-05-14T11:54:37Z</dcterms:modified>
</cp:coreProperties>
</file>