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8" r:id="rId3"/>
    <p:sldId id="257" r:id="rId4"/>
    <p:sldId id="260" r:id="rId5"/>
    <p:sldId id="280" r:id="rId6"/>
    <p:sldId id="261" r:id="rId7"/>
    <p:sldId id="262" r:id="rId8"/>
    <p:sldId id="263" r:id="rId9"/>
    <p:sldId id="267" r:id="rId10"/>
    <p:sldId id="266" r:id="rId11"/>
    <p:sldId id="264" r:id="rId12"/>
    <p:sldId id="270" r:id="rId13"/>
    <p:sldId id="269" r:id="rId14"/>
    <p:sldId id="265" r:id="rId15"/>
    <p:sldId id="259" r:id="rId16"/>
    <p:sldId id="281" r:id="rId17"/>
    <p:sldId id="268" r:id="rId18"/>
    <p:sldId id="271" r:id="rId19"/>
    <p:sldId id="278" r:id="rId20"/>
    <p:sldId id="272" r:id="rId21"/>
    <p:sldId id="273" r:id="rId22"/>
    <p:sldId id="274" r:id="rId23"/>
    <p:sldId id="275" r:id="rId24"/>
    <p:sldId id="279" r:id="rId25"/>
    <p:sldId id="276" r:id="rId26"/>
    <p:sldId id="277" r:id="rId27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6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701B7-95D2-4FE1-809F-F605DBD32B69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4" name="Označba mest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F10626-43A2-4ADF-8AEB-0899992B3B39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59246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10626-43A2-4ADF-8AEB-0899992B3B39}" type="slidenum">
              <a:rPr lang="sl-SI" smtClean="0"/>
              <a:t>20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77220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6385"/>
                </a:solidFill>
              </a:defRPr>
            </a:lvl1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29688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3961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  <a:prstGeom prst="rect">
            <a:avLst/>
          </a:prstGeo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5" name="Označba mesta noge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034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6385"/>
                </a:solidFill>
              </a:defRPr>
            </a:lvl1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40870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datuma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6385"/>
                </a:solidFill>
              </a:defRPr>
            </a:lvl1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3461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734185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značba mesta besedila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značba mesta vsebine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značba mesta datuma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8" name="Označba mesta noge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9" name="Označba mesta številke diapozitiva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1790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datuma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4" name="Označba mesta noge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5" name="Označba mest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  <p:sp>
        <p:nvSpPr>
          <p:cNvPr id="6" name="Footer Placeholder 4"/>
          <p:cNvSpPr txBox="1">
            <a:spLocks/>
          </p:cNvSpPr>
          <p:nvPr userDrawn="1"/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sl-SI"/>
            </a:defPPr>
            <a:lvl1pPr marL="0" algn="ctr" defTabSz="914400" rtl="0" eaLnBrk="1" latinLnBrk="0" hangingPunct="1">
              <a:defRPr sz="1800" b="1" kern="1200">
                <a:solidFill>
                  <a:srgbClr val="00638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92161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datuma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6385"/>
                </a:solidFill>
              </a:defRPr>
            </a:lvl1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0482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061664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značba mesta slike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sl-SI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značba mesta datuma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4A531B6-4632-43B7-A106-B6B8A483B51E}" type="datetimeFigureOut">
              <a:rPr lang="sl-SI" smtClean="0"/>
              <a:t>13.5.2015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7C2AEF9-95D3-4F37-82B4-A22F09D27B72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54964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1218" y="6369501"/>
            <a:ext cx="3086100" cy="365125"/>
          </a:xfrm>
          <a:prstGeom prst="rect">
            <a:avLst/>
          </a:prstGeom>
        </p:spPr>
        <p:txBody>
          <a:bodyPr/>
          <a:lstStyle>
            <a:lvl1pPr algn="ctr">
              <a:defRPr b="1">
                <a:solidFill>
                  <a:srgbClr val="006385"/>
                </a:solidFill>
              </a:defRPr>
            </a:lvl1pPr>
          </a:lstStyle>
          <a:p>
            <a:r>
              <a:rPr lang="sl-SI" smtClean="0"/>
              <a:t>Laboratorij za energetiko</a:t>
            </a:r>
            <a:endParaRPr lang="sl-SI" dirty="0"/>
          </a:p>
        </p:txBody>
      </p:sp>
      <p:pic>
        <p:nvPicPr>
          <p:cNvPr id="8" name="Slika 4"/>
          <p:cNvPicPr/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519" y="6386576"/>
            <a:ext cx="908369" cy="330976"/>
          </a:xfrm>
          <a:prstGeom prst="rect">
            <a:avLst/>
          </a:prstGeom>
        </p:spPr>
      </p:pic>
      <p:pic>
        <p:nvPicPr>
          <p:cNvPr id="9" name="Slika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03" y="6119537"/>
            <a:ext cx="1154515" cy="6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167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1" y="1069675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b="1" cap="all" spc="50" dirty="0">
                <a:latin typeface="Arial Narrow" panose="020B0606020202030204" pitchFamily="34" charset="0"/>
              </a:rPr>
              <a:t>električni Hranilniki energije in trenutno stanje </a:t>
            </a:r>
            <a:endParaRPr lang="sl-SI" sz="4000" b="1" cap="all" spc="50" dirty="0" smtClean="0">
              <a:latin typeface="Arial Narrow" panose="020B0606020202030204" pitchFamily="34" charset="0"/>
            </a:endParaRPr>
          </a:p>
          <a:p>
            <a:pPr algn="ctr"/>
            <a:r>
              <a:rPr lang="sl-SI" sz="4000" b="1" cap="all" spc="50" dirty="0" smtClean="0">
                <a:latin typeface="Arial Narrow" panose="020B0606020202030204" pitchFamily="34" charset="0"/>
              </a:rPr>
              <a:t>električnih </a:t>
            </a:r>
            <a:r>
              <a:rPr lang="sl-SI" sz="4000" b="1" cap="all" spc="50" dirty="0">
                <a:latin typeface="Arial Narrow" panose="020B0606020202030204" pitchFamily="34" charset="0"/>
              </a:rPr>
              <a:t>hranilnikov v </a:t>
            </a:r>
            <a:r>
              <a:rPr lang="sl-SI" sz="4000" b="1" cap="all" spc="50" dirty="0" smtClean="0">
                <a:latin typeface="Arial Narrow" panose="020B0606020202030204" pitchFamily="34" charset="0"/>
              </a:rPr>
              <a:t>Nemčiji</a:t>
            </a:r>
            <a:endParaRPr lang="sl-SI" sz="4000" b="1" cap="all" spc="50" dirty="0">
              <a:latin typeface="Arial Narrow" panose="020B0606020202030204" pitchFamily="34" charset="0"/>
            </a:endParaRPr>
          </a:p>
          <a:p>
            <a:endParaRPr lang="sl-SI" spc="50" dirty="0">
              <a:latin typeface="Arial Narrow" panose="020B0606020202030204" pitchFamily="34" charset="0"/>
            </a:endParaRPr>
          </a:p>
        </p:txBody>
      </p:sp>
      <p:sp>
        <p:nvSpPr>
          <p:cNvPr id="5" name="PoljeZBesedilom 4"/>
          <p:cNvSpPr txBox="1"/>
          <p:nvPr/>
        </p:nvSpPr>
        <p:spPr>
          <a:xfrm>
            <a:off x="2579299" y="4028536"/>
            <a:ext cx="39854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dirty="0"/>
              <a:t>Primož </a:t>
            </a:r>
            <a:r>
              <a:rPr lang="sl-SI" sz="3200" dirty="0" smtClean="0"/>
              <a:t>SUKIČ</a:t>
            </a:r>
          </a:p>
          <a:p>
            <a:r>
              <a:rPr lang="sl-SI" sz="3200" dirty="0"/>
              <a:t>Gorazd ŠTUMBERGER</a:t>
            </a:r>
          </a:p>
        </p:txBody>
      </p:sp>
      <p:pic>
        <p:nvPicPr>
          <p:cNvPr id="1026" name="Picture 2" descr="http://ke.powerlab.uni-mb.si/images/dizajn2012-5_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8248" y="3705932"/>
            <a:ext cx="1047750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5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1507"/>
            <a:ext cx="9144000" cy="4854986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2141220" y="182880"/>
            <a:ext cx="6042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dirty="0" smtClean="0">
                <a:latin typeface="Arial Narrow" panose="020B0606020202030204" pitchFamily="34" charset="0"/>
              </a:rPr>
              <a:t>Črpalne hidroelektrarne</a:t>
            </a:r>
            <a:endParaRPr lang="sl-SI" sz="4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31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1318260" y="182880"/>
            <a:ext cx="6865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dirty="0" smtClean="0">
                <a:latin typeface="Arial Narrow" panose="020B0606020202030204" pitchFamily="34" charset="0"/>
              </a:rPr>
              <a:t>Hranilniki energije na stisnjen zrak</a:t>
            </a:r>
            <a:endParaRPr lang="sl-SI" sz="4000" dirty="0">
              <a:latin typeface="Arial Narrow" panose="020B060602020203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50" b="-1"/>
          <a:stretch/>
        </p:blipFill>
        <p:spPr>
          <a:xfrm>
            <a:off x="1023610" y="1298448"/>
            <a:ext cx="7454919" cy="49176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174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intechopen.com/source/html/6820/media/image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855" y="2025713"/>
            <a:ext cx="57150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oljeZBesedilom 2"/>
          <p:cNvSpPr txBox="1"/>
          <p:nvPr/>
        </p:nvSpPr>
        <p:spPr>
          <a:xfrm>
            <a:off x="1318260" y="182880"/>
            <a:ext cx="6865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sl-SI" sz="4000" dirty="0">
                <a:latin typeface="Arial Narrow" panose="020B0606020202030204" pitchFamily="34" charset="0"/>
              </a:rPr>
              <a:t>Hranilnik energije z vztrajnikom </a:t>
            </a:r>
          </a:p>
        </p:txBody>
      </p:sp>
    </p:spTree>
    <p:extLst>
      <p:ext uri="{BB962C8B-B14F-4D97-AF65-F5344CB8AC3E}">
        <p14:creationId xmlns:p14="http://schemas.microsoft.com/office/powerpoint/2010/main" val="145055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fuelcellsworks.com/news/wp-content/uploads/2010/03/dk_news_greenland_hydrogen-renewable-energy-storage-h2logic-greenland-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1" t="10697" b="28985"/>
          <a:stretch/>
        </p:blipFill>
        <p:spPr bwMode="auto">
          <a:xfrm>
            <a:off x="434489" y="1746504"/>
            <a:ext cx="8203512" cy="3895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PoljeZBesedilom 3"/>
          <p:cNvSpPr txBox="1"/>
          <p:nvPr/>
        </p:nvSpPr>
        <p:spPr>
          <a:xfrm>
            <a:off x="704088" y="265176"/>
            <a:ext cx="77991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pl-PL" sz="4000" dirty="0">
                <a:latin typeface="Arial Narrow" panose="020B0606020202030204" pitchFamily="34" charset="0"/>
              </a:rPr>
              <a:t>Električni hranilniki energije na vodik</a:t>
            </a:r>
            <a:endParaRPr lang="sl-SI" sz="4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84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960" y="704427"/>
            <a:ext cx="9037320" cy="6982166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2141220" y="182880"/>
            <a:ext cx="60426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dirty="0" smtClean="0">
                <a:latin typeface="Arial Narrow" panose="020B0606020202030204" pitchFamily="34" charset="0"/>
              </a:rPr>
              <a:t>Baterijski hranilniki energije</a:t>
            </a:r>
            <a:endParaRPr lang="sl-SI" sz="4000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89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99" y="309367"/>
            <a:ext cx="8174752" cy="5020066"/>
          </a:xfrm>
          <a:prstGeom prst="rect">
            <a:avLst/>
          </a:prstGeom>
        </p:spPr>
      </p:pic>
      <p:sp>
        <p:nvSpPr>
          <p:cNvPr id="6" name="PoljeZBesedilom 5"/>
          <p:cNvSpPr txBox="1"/>
          <p:nvPr/>
        </p:nvSpPr>
        <p:spPr>
          <a:xfrm>
            <a:off x="271462" y="5524500"/>
            <a:ext cx="88106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dirty="0" smtClean="0">
                <a:solidFill>
                  <a:srgbClr val="00B0F0"/>
                </a:solidFill>
              </a:rPr>
              <a:t>RTE (</a:t>
            </a:r>
            <a:r>
              <a:rPr lang="sl-SI" sz="4000" dirty="0" err="1" smtClean="0">
                <a:solidFill>
                  <a:srgbClr val="00B0F0"/>
                </a:solidFill>
              </a:rPr>
              <a:t>Round</a:t>
            </a:r>
            <a:r>
              <a:rPr lang="sl-SI" sz="4000" dirty="0" smtClean="0">
                <a:solidFill>
                  <a:srgbClr val="00B0F0"/>
                </a:solidFill>
              </a:rPr>
              <a:t> </a:t>
            </a:r>
            <a:r>
              <a:rPr lang="sl-SI" sz="4000" dirty="0" err="1" smtClean="0">
                <a:solidFill>
                  <a:srgbClr val="00B0F0"/>
                </a:solidFill>
              </a:rPr>
              <a:t>Trip</a:t>
            </a:r>
            <a:r>
              <a:rPr lang="sl-SI" sz="4000" dirty="0" smtClean="0">
                <a:solidFill>
                  <a:srgbClr val="00B0F0"/>
                </a:solidFill>
              </a:rPr>
              <a:t> </a:t>
            </a:r>
            <a:r>
              <a:rPr lang="sl-SI" sz="4000" dirty="0" err="1" smtClean="0">
                <a:solidFill>
                  <a:srgbClr val="00B0F0"/>
                </a:solidFill>
              </a:rPr>
              <a:t>Efficiency</a:t>
            </a:r>
            <a:r>
              <a:rPr lang="sl-SI" sz="4000" dirty="0" smtClean="0">
                <a:solidFill>
                  <a:srgbClr val="00B0F0"/>
                </a:solidFill>
              </a:rPr>
              <a:t>)</a:t>
            </a:r>
            <a:endParaRPr lang="sl-SI" sz="4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80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oljeZBesedilom 5"/>
          <p:cNvSpPr txBox="1"/>
          <p:nvPr/>
        </p:nvSpPr>
        <p:spPr>
          <a:xfrm>
            <a:off x="171005" y="2354010"/>
            <a:ext cx="88106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Cena električne energije </a:t>
            </a:r>
          </a:p>
          <a:p>
            <a:pPr algn="ctr"/>
            <a:r>
              <a:rPr lang="sl-SI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 Nemčiji</a:t>
            </a:r>
            <a:endParaRPr lang="sl-SI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33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7655"/>
            <a:ext cx="9144000" cy="5091930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-1" y="157243"/>
            <a:ext cx="9144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/>
              <a:t>Cene električnih hranilnikov in PV </a:t>
            </a:r>
            <a:r>
              <a:rPr lang="sl-SI" sz="3200" dirty="0" smtClean="0"/>
              <a:t>sistemov Nemčiji</a:t>
            </a:r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92746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059"/>
            <a:ext cx="9144000" cy="41418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45322" y="1510246"/>
            <a:ext cx="19484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(Brez hranilnikov)</a:t>
            </a:r>
            <a:endParaRPr lang="sl-SI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8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28109"/>
            <a:ext cx="9144000" cy="1325563"/>
          </a:xfrm>
        </p:spPr>
        <p:txBody>
          <a:bodyPr/>
          <a:lstStyle/>
          <a:p>
            <a:pPr algn="ctr"/>
            <a:r>
              <a:rPr lang="sl-SI" sz="5400" b="1" dirty="0" smtClean="0"/>
              <a:t>Prelomnica v dostopnosti</a:t>
            </a:r>
            <a:br>
              <a:rPr lang="sl-SI" sz="5400" b="1" dirty="0" smtClean="0"/>
            </a:br>
            <a:r>
              <a:rPr lang="sl-SI" sz="5400" b="1" dirty="0" smtClean="0"/>
              <a:t>baterijskih hranilnikih energije</a:t>
            </a:r>
            <a:endParaRPr lang="sl-SI" sz="5400" b="1" dirty="0"/>
          </a:p>
        </p:txBody>
      </p:sp>
    </p:spTree>
    <p:extLst>
      <p:ext uri="{BB962C8B-B14F-4D97-AF65-F5344CB8AC3E}">
        <p14:creationId xmlns:p14="http://schemas.microsoft.com/office/powerpoint/2010/main" val="62308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175260" y="335280"/>
            <a:ext cx="8968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dirty="0" smtClean="0"/>
              <a:t>Obnovljivi viri energije</a:t>
            </a:r>
            <a:endParaRPr lang="sl-SI" sz="40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1416642"/>
            <a:ext cx="3253741" cy="2638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310092"/>
            <a:ext cx="4159827" cy="274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PoljeZBesedilom 7"/>
          <p:cNvSpPr txBox="1"/>
          <p:nvPr/>
        </p:nvSpPr>
        <p:spPr>
          <a:xfrm>
            <a:off x="561694" y="4673644"/>
            <a:ext cx="23983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i="1" dirty="0" smtClean="0">
                <a:solidFill>
                  <a:srgbClr val="FFC000"/>
                </a:solidFill>
              </a:rPr>
              <a:t>&gt;38 </a:t>
            </a:r>
            <a:r>
              <a:rPr lang="sl-SI" sz="4000" dirty="0" smtClean="0">
                <a:solidFill>
                  <a:srgbClr val="FFC000"/>
                </a:solidFill>
              </a:rPr>
              <a:t>GW</a:t>
            </a:r>
            <a:endParaRPr lang="sl-SI" sz="4000" dirty="0">
              <a:solidFill>
                <a:srgbClr val="FFC000"/>
              </a:solidFill>
            </a:endParaRPr>
          </a:p>
        </p:txBody>
      </p:sp>
      <p:sp>
        <p:nvSpPr>
          <p:cNvPr id="9" name="PoljeZBesedilom 8"/>
          <p:cNvSpPr txBox="1"/>
          <p:nvPr/>
        </p:nvSpPr>
        <p:spPr>
          <a:xfrm>
            <a:off x="5882292" y="4614376"/>
            <a:ext cx="2735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i="1" dirty="0" smtClean="0">
                <a:solidFill>
                  <a:srgbClr val="FFC000"/>
                </a:solidFill>
              </a:rPr>
              <a:t>&gt;38 </a:t>
            </a:r>
            <a:r>
              <a:rPr lang="sl-SI" sz="4000" dirty="0" err="1" smtClean="0">
                <a:solidFill>
                  <a:srgbClr val="FFC000"/>
                </a:solidFill>
              </a:rPr>
              <a:t>GWp</a:t>
            </a:r>
            <a:endParaRPr lang="sl-SI" sz="4000" dirty="0">
              <a:solidFill>
                <a:srgbClr val="FFC000"/>
              </a:solidFill>
            </a:endParaRPr>
          </a:p>
        </p:txBody>
      </p:sp>
      <p:sp>
        <p:nvSpPr>
          <p:cNvPr id="11" name="PoljeZBesedilom 10"/>
          <p:cNvSpPr txBox="1"/>
          <p:nvPr/>
        </p:nvSpPr>
        <p:spPr>
          <a:xfrm>
            <a:off x="2959996" y="4400569"/>
            <a:ext cx="27854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200" dirty="0" smtClean="0"/>
              <a:t>V Nemčiji</a:t>
            </a:r>
          </a:p>
          <a:p>
            <a:pPr algn="ctr"/>
            <a:r>
              <a:rPr lang="sl-SI" sz="3200" dirty="0" smtClean="0"/>
              <a:t>Do konca 2014</a:t>
            </a:r>
          </a:p>
          <a:p>
            <a:pPr algn="ctr"/>
            <a:endParaRPr lang="sl-SI" sz="3200" dirty="0"/>
          </a:p>
        </p:txBody>
      </p:sp>
    </p:spTree>
    <p:extLst>
      <p:ext uri="{BB962C8B-B14F-4D97-AF65-F5344CB8AC3E}">
        <p14:creationId xmlns:p14="http://schemas.microsoft.com/office/powerpoint/2010/main" val="407295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01" t="3067" r="27200" b="8666"/>
          <a:stretch/>
        </p:blipFill>
        <p:spPr>
          <a:xfrm>
            <a:off x="0" y="530352"/>
            <a:ext cx="3703320" cy="5532120"/>
          </a:xfrm>
          <a:prstGeom prst="rect">
            <a:avLst/>
          </a:prstGeom>
        </p:spPr>
      </p:pic>
      <p:sp>
        <p:nvSpPr>
          <p:cNvPr id="4" name="PoljeZBesedilom 3"/>
          <p:cNvSpPr txBox="1"/>
          <p:nvPr/>
        </p:nvSpPr>
        <p:spPr>
          <a:xfrm>
            <a:off x="4419600" y="0"/>
            <a:ext cx="419252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sl-SI" sz="4000" dirty="0" smtClean="0">
                <a:latin typeface="Arial Narrow" panose="020B0606020202030204" pitchFamily="34" charset="0"/>
              </a:rPr>
              <a:t>        Cena</a:t>
            </a:r>
            <a:r>
              <a:rPr lang="sl-SI" sz="4000" dirty="0">
                <a:latin typeface="Arial Narrow" panose="020B0606020202030204" pitchFamily="34" charset="0"/>
              </a:rPr>
              <a:t>: 3000 $</a:t>
            </a:r>
          </a:p>
          <a:p>
            <a:pPr>
              <a:lnSpc>
                <a:spcPct val="200000"/>
              </a:lnSpc>
            </a:pPr>
            <a:r>
              <a:rPr lang="sl-SI" sz="4000" dirty="0" smtClean="0">
                <a:latin typeface="Arial Narrow" panose="020B0606020202030204" pitchFamily="34" charset="0"/>
              </a:rPr>
              <a:t>Kapaciteta:  7 kWh</a:t>
            </a:r>
          </a:p>
          <a:p>
            <a:pPr>
              <a:lnSpc>
                <a:spcPct val="200000"/>
              </a:lnSpc>
            </a:pPr>
            <a:r>
              <a:rPr lang="sl-SI" sz="4000" dirty="0" smtClean="0">
                <a:latin typeface="Arial Narrow" panose="020B0606020202030204" pitchFamily="34" charset="0"/>
              </a:rPr>
              <a:t>          Moč: 2 kW</a:t>
            </a:r>
          </a:p>
          <a:p>
            <a:pPr>
              <a:lnSpc>
                <a:spcPct val="200000"/>
              </a:lnSpc>
            </a:pPr>
            <a:r>
              <a:rPr lang="sl-SI" sz="4000" dirty="0" smtClean="0">
                <a:latin typeface="Arial Narrow" panose="020B0606020202030204" pitchFamily="34" charset="0"/>
              </a:rPr>
              <a:t>  Izkoristek: &gt;92 %</a:t>
            </a:r>
          </a:p>
          <a:p>
            <a:pPr>
              <a:lnSpc>
                <a:spcPct val="200000"/>
              </a:lnSpc>
            </a:pPr>
            <a:r>
              <a:rPr lang="sl-SI" sz="4000" dirty="0" smtClean="0">
                <a:latin typeface="Arial Narrow" panose="020B0606020202030204" pitchFamily="34" charset="0"/>
              </a:rPr>
              <a:t>5000 ciklov (10 let)</a:t>
            </a:r>
          </a:p>
        </p:txBody>
      </p:sp>
    </p:spTree>
    <p:extLst>
      <p:ext uri="{BB962C8B-B14F-4D97-AF65-F5344CB8AC3E}">
        <p14:creationId xmlns:p14="http://schemas.microsoft.com/office/powerpoint/2010/main" val="3080322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značba mesta vsebin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98965766"/>
              </p:ext>
            </p:extLst>
          </p:nvPr>
        </p:nvGraphicFramePr>
        <p:xfrm>
          <a:off x="480061" y="259079"/>
          <a:ext cx="8290559" cy="579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046"/>
                <a:gridCol w="1157474"/>
                <a:gridCol w="1381760"/>
                <a:gridCol w="1169489"/>
                <a:gridCol w="1385765"/>
                <a:gridCol w="1590025"/>
              </a:tblGrid>
              <a:tr h="1158240">
                <a:tc>
                  <a:txBody>
                    <a:bodyPr/>
                    <a:lstStyle/>
                    <a:p>
                      <a:pPr algn="ctr"/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Tesla </a:t>
                      </a:r>
                      <a:r>
                        <a:rPr lang="sl-SI" dirty="0" err="1" smtClean="0"/>
                        <a:t>Powerwall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Bosch </a:t>
                      </a:r>
                      <a:r>
                        <a:rPr lang="sl-SI" dirty="0" err="1" smtClean="0"/>
                        <a:t>Powertec</a:t>
                      </a:r>
                      <a:r>
                        <a:rPr lang="sl-SI" dirty="0" smtClean="0"/>
                        <a:t> BPT-S 5 </a:t>
                      </a:r>
                      <a:r>
                        <a:rPr lang="sl-SI" dirty="0" err="1" smtClean="0"/>
                        <a:t>Hybrid</a:t>
                      </a:r>
                      <a:r>
                        <a:rPr lang="sl-SI" dirty="0" smtClean="0"/>
                        <a:t> 6.6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RWE </a:t>
                      </a:r>
                      <a:r>
                        <a:rPr lang="sl-SI" dirty="0" err="1" smtClean="0"/>
                        <a:t>Storage</a:t>
                      </a:r>
                      <a:r>
                        <a:rPr lang="sl-SI" dirty="0" smtClean="0"/>
                        <a:t> Eco 9.0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Samsung SDI ESS </a:t>
                      </a:r>
                      <a:r>
                        <a:rPr lang="sl-SI" dirty="0" err="1" smtClean="0"/>
                        <a:t>All</a:t>
                      </a:r>
                      <a:r>
                        <a:rPr lang="sl-SI" dirty="0" smtClean="0"/>
                        <a:t>-in-one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IBC Solar Sol</a:t>
                      </a:r>
                      <a:r>
                        <a:rPr lang="sl-SI" dirty="0" smtClean="0"/>
                        <a:t> </a:t>
                      </a:r>
                      <a:r>
                        <a:rPr lang="it-IT" dirty="0" err="1" smtClean="0"/>
                        <a:t>Store</a:t>
                      </a:r>
                      <a:r>
                        <a:rPr lang="it-IT" dirty="0" smtClean="0"/>
                        <a:t> 5.0 Li / LG </a:t>
                      </a:r>
                      <a:r>
                        <a:rPr lang="it-IT" dirty="0" err="1" smtClean="0"/>
                        <a:t>Chem</a:t>
                      </a:r>
                      <a:endParaRPr lang="sl-SI" dirty="0"/>
                    </a:p>
                  </a:txBody>
                  <a:tcPr anchor="ctr"/>
                </a:tc>
              </a:tr>
              <a:tr h="1158240">
                <a:tc>
                  <a:txBody>
                    <a:bodyPr/>
                    <a:lstStyle/>
                    <a:p>
                      <a:pPr algn="ctr"/>
                      <a:r>
                        <a:rPr lang="sl-SI" b="1" dirty="0" smtClean="0"/>
                        <a:t>Kapaciteta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7 kWh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6,6 kWh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7 kWh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3,6 kWh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4,8</a:t>
                      </a:r>
                      <a:r>
                        <a:rPr lang="sl-SI" baseline="0" dirty="0" smtClean="0"/>
                        <a:t> kWh</a:t>
                      </a:r>
                      <a:endParaRPr lang="sl-SI" dirty="0"/>
                    </a:p>
                  </a:txBody>
                  <a:tcPr anchor="ctr"/>
                </a:tc>
              </a:tr>
              <a:tr h="1158240">
                <a:tc>
                  <a:txBody>
                    <a:bodyPr/>
                    <a:lstStyle/>
                    <a:p>
                      <a:pPr algn="ctr"/>
                      <a:r>
                        <a:rPr lang="sl-SI" b="1" dirty="0" smtClean="0"/>
                        <a:t>Moč</a:t>
                      </a:r>
                      <a:endParaRPr lang="sl-SI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3,3 kVA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5 kVA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3 kVA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4,6 kVA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6 kVA</a:t>
                      </a:r>
                      <a:endParaRPr lang="sl-SI" dirty="0"/>
                    </a:p>
                  </a:txBody>
                  <a:tcPr anchor="ctr"/>
                </a:tc>
              </a:tr>
              <a:tr h="1158240">
                <a:tc>
                  <a:txBody>
                    <a:bodyPr/>
                    <a:lstStyle/>
                    <a:p>
                      <a:pPr algn="ctr"/>
                      <a:r>
                        <a:rPr lang="sl-SI" b="1" dirty="0" smtClean="0"/>
                        <a:t>Cena</a:t>
                      </a:r>
                      <a:r>
                        <a:rPr lang="sl-SI" dirty="0" smtClean="0"/>
                        <a:t> za baterijski paket</a:t>
                      </a:r>
                    </a:p>
                    <a:p>
                      <a:pPr algn="ctr"/>
                      <a:r>
                        <a:rPr lang="sl-SI" dirty="0" smtClean="0"/>
                        <a:t>(brez razsmernika)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3000 $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11 330 $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9030 $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4300 $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5430 $</a:t>
                      </a:r>
                      <a:endParaRPr lang="sl-SI" dirty="0"/>
                    </a:p>
                  </a:txBody>
                  <a:tcPr anchor="ctr"/>
                </a:tc>
              </a:tr>
              <a:tr h="1158240">
                <a:tc>
                  <a:txBody>
                    <a:bodyPr/>
                    <a:lstStyle/>
                    <a:p>
                      <a:pPr algn="ctr"/>
                      <a:r>
                        <a:rPr lang="sl-SI" b="1" dirty="0" smtClean="0"/>
                        <a:t>Cena na kWh</a:t>
                      </a:r>
                      <a:endParaRPr lang="sl-SI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429 $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1717 $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1289 $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1222 $</a:t>
                      </a:r>
                      <a:endParaRPr lang="sl-SI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dirty="0" smtClean="0"/>
                        <a:t>1131 $</a:t>
                      </a:r>
                      <a:endParaRPr lang="sl-SI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Zaobljeni pravokotnik 1"/>
          <p:cNvSpPr/>
          <p:nvPr/>
        </p:nvSpPr>
        <p:spPr>
          <a:xfrm>
            <a:off x="2171700" y="5059680"/>
            <a:ext cx="975360" cy="830580"/>
          </a:xfrm>
          <a:prstGeom prst="roundRect">
            <a:avLst/>
          </a:prstGeom>
          <a:solidFill>
            <a:srgbClr val="FFC000">
              <a:alpha val="18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845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0" y="1485355"/>
            <a:ext cx="6575916" cy="3700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PoljeZBesedilom 4"/>
          <p:cNvSpPr txBox="1"/>
          <p:nvPr/>
        </p:nvSpPr>
        <p:spPr>
          <a:xfrm>
            <a:off x="121920" y="106680"/>
            <a:ext cx="88620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600" dirty="0" smtClean="0">
                <a:latin typeface="Arial Narrow" panose="020B0606020202030204" pitchFamily="34" charset="0"/>
              </a:rPr>
              <a:t>TESLA </a:t>
            </a:r>
          </a:p>
          <a:p>
            <a:pPr algn="ctr"/>
            <a:r>
              <a:rPr lang="sl-SI" sz="3600" dirty="0" smtClean="0">
                <a:latin typeface="Arial Narrow" panose="020B0606020202030204" pitchFamily="34" charset="0"/>
              </a:rPr>
              <a:t>veliki električni hranilniki energije za omrežja</a:t>
            </a:r>
            <a:endParaRPr lang="sl-SI" sz="3600" dirty="0">
              <a:latin typeface="Arial Narrow" panose="020B0606020202030204" pitchFamily="34" charset="0"/>
            </a:endParaRPr>
          </a:p>
        </p:txBody>
      </p:sp>
      <p:sp>
        <p:nvSpPr>
          <p:cNvPr id="6" name="PoljeZBesedilom 5"/>
          <p:cNvSpPr txBox="1"/>
          <p:nvPr/>
        </p:nvSpPr>
        <p:spPr>
          <a:xfrm>
            <a:off x="3158346" y="5128260"/>
            <a:ext cx="3185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400" dirty="0" smtClean="0"/>
              <a:t>250 $/</a:t>
            </a:r>
            <a:r>
              <a:rPr lang="sl-SI" sz="5400" dirty="0" smtClean="0"/>
              <a:t>kWh</a:t>
            </a:r>
            <a:endParaRPr lang="sl-SI" sz="4400" dirty="0"/>
          </a:p>
        </p:txBody>
      </p:sp>
    </p:spTree>
    <p:extLst>
      <p:ext uri="{BB962C8B-B14F-4D97-AF65-F5344CB8AC3E}">
        <p14:creationId xmlns:p14="http://schemas.microsoft.com/office/powerpoint/2010/main" val="303494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ljeZBesedilom 4"/>
          <p:cNvSpPr txBox="1"/>
          <p:nvPr/>
        </p:nvSpPr>
        <p:spPr>
          <a:xfrm>
            <a:off x="121920" y="106680"/>
            <a:ext cx="8862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3600" dirty="0" smtClean="0">
                <a:latin typeface="Arial Narrow" panose="020B0606020202030204" pitchFamily="34" charset="0"/>
              </a:rPr>
              <a:t>SKLEP</a:t>
            </a:r>
            <a:endParaRPr lang="sl-SI" sz="3600" dirty="0">
              <a:latin typeface="Arial Narrow" panose="020B0606020202030204" pitchFamily="34" charset="0"/>
            </a:endParaRPr>
          </a:p>
        </p:txBody>
      </p:sp>
      <p:sp>
        <p:nvSpPr>
          <p:cNvPr id="3" name="PoljeZBesedilom 2"/>
          <p:cNvSpPr txBox="1"/>
          <p:nvPr/>
        </p:nvSpPr>
        <p:spPr>
          <a:xfrm>
            <a:off x="678180" y="1478280"/>
            <a:ext cx="80772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400"/>
              </a:spcBef>
              <a:buFontTx/>
              <a:buChar char="-"/>
            </a:pPr>
            <a:r>
              <a:rPr lang="sl-SI" sz="2800" dirty="0" smtClean="0"/>
              <a:t>Z električnimi hranilniki energije lahko pozitivno vplivamo na napetostni profil v </a:t>
            </a:r>
            <a:r>
              <a:rPr lang="sl-SI" sz="2800" dirty="0" smtClean="0"/>
              <a:t>omrežju.</a:t>
            </a:r>
            <a:endParaRPr lang="sl-SI" sz="2800" dirty="0" smtClean="0"/>
          </a:p>
          <a:p>
            <a:pPr marL="342900" indent="-342900">
              <a:spcBef>
                <a:spcPts val="2400"/>
              </a:spcBef>
              <a:buFontTx/>
              <a:buChar char="-"/>
            </a:pPr>
            <a:r>
              <a:rPr lang="sl-SI" sz="2800" dirty="0" smtClean="0"/>
              <a:t>Z električnimi hranilniki energije lahko dosežemo večjo gostoto obnovljivih virov v nekem delu omrežja.</a:t>
            </a:r>
          </a:p>
          <a:p>
            <a:pPr marL="342900" indent="-342900">
              <a:spcBef>
                <a:spcPts val="2400"/>
              </a:spcBef>
              <a:buFontTx/>
              <a:buChar char="-"/>
            </a:pPr>
            <a:r>
              <a:rPr lang="sl-SI" sz="2800" dirty="0" smtClean="0"/>
              <a:t>Zaradi tehničnih potreb in finančnih </a:t>
            </a:r>
            <a:r>
              <a:rPr lang="sl-SI" sz="2800" dirty="0" smtClean="0"/>
              <a:t>spodbud </a:t>
            </a:r>
            <a:r>
              <a:rPr lang="sl-SI" sz="2800" dirty="0" smtClean="0"/>
              <a:t>se lahko v bodoče pričakuje</a:t>
            </a:r>
            <a:r>
              <a:rPr lang="sl-SI" sz="2800" dirty="0" smtClean="0"/>
              <a:t> </a:t>
            </a:r>
            <a:r>
              <a:rPr lang="sl-SI" sz="2800" dirty="0" smtClean="0"/>
              <a:t>velika vlaganja v to </a:t>
            </a:r>
            <a:r>
              <a:rPr lang="sl-SI" sz="2800" dirty="0" smtClean="0"/>
              <a:t>tehnologijo.</a:t>
            </a:r>
            <a:endParaRPr lang="sl-SI" sz="2800" dirty="0" smtClean="0"/>
          </a:p>
          <a:p>
            <a:pPr marL="342900" indent="-342900">
              <a:spcBef>
                <a:spcPts val="2400"/>
              </a:spcBef>
              <a:buFontTx/>
              <a:buChar char="-"/>
            </a:pPr>
            <a:endParaRPr lang="sl-SI" sz="2800" dirty="0" smtClean="0"/>
          </a:p>
          <a:p>
            <a:pPr marL="342900" indent="-342900">
              <a:lnSpc>
                <a:spcPct val="150000"/>
              </a:lnSpc>
              <a:spcBef>
                <a:spcPts val="2400"/>
              </a:spcBef>
              <a:buFontTx/>
              <a:buChar char="-"/>
            </a:pPr>
            <a:endParaRPr lang="sl-SI" sz="2800" dirty="0"/>
          </a:p>
        </p:txBody>
      </p:sp>
    </p:spTree>
    <p:extLst>
      <p:ext uri="{BB962C8B-B14F-4D97-AF65-F5344CB8AC3E}">
        <p14:creationId xmlns:p14="http://schemas.microsoft.com/office/powerpoint/2010/main" val="122755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013" y="2672490"/>
            <a:ext cx="7886700" cy="1325563"/>
          </a:xfrm>
        </p:spPr>
        <p:txBody>
          <a:bodyPr/>
          <a:lstStyle/>
          <a:p>
            <a:pPr algn="ctr"/>
            <a:r>
              <a:rPr lang="sl-SI" sz="6000" dirty="0" smtClean="0"/>
              <a:t>Hvala za pozornost!</a:t>
            </a:r>
            <a:endParaRPr lang="sl-SI" sz="6000" dirty="0"/>
          </a:p>
        </p:txBody>
      </p:sp>
    </p:spTree>
    <p:extLst>
      <p:ext uri="{BB962C8B-B14F-4D97-AF65-F5344CB8AC3E}">
        <p14:creationId xmlns:p14="http://schemas.microsoft.com/office/powerpoint/2010/main" val="207932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ages.thecarconnection.com/hug/computer-generated-image-of-proposed-tesla-motors-gigafactory_100479294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" y="0"/>
            <a:ext cx="8785860" cy="6146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2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41654"/>
          </a:xfrm>
        </p:spPr>
        <p:txBody>
          <a:bodyPr/>
          <a:lstStyle/>
          <a:p>
            <a:r>
              <a:rPr lang="sl-SI" b="1" dirty="0" smtClean="0">
                <a:latin typeface="Arial Narrow" panose="020B0606020202030204" pitchFamily="34" charset="0"/>
              </a:rPr>
              <a:t>Uporaba električnih hranilnikov energije za:</a:t>
            </a:r>
            <a:endParaRPr lang="sl-SI" b="1" dirty="0">
              <a:latin typeface="Arial Narrow" panose="020B0606020202030204" pitchFamily="34" charset="0"/>
            </a:endParaRPr>
          </a:p>
        </p:txBody>
      </p:sp>
      <p:sp>
        <p:nvSpPr>
          <p:cNvPr id="3" name="Označba mesta vsebine 2"/>
          <p:cNvSpPr>
            <a:spLocks noGrp="1"/>
          </p:cNvSpPr>
          <p:nvPr>
            <p:ph idx="1"/>
          </p:nvPr>
        </p:nvSpPr>
        <p:spPr>
          <a:xfrm>
            <a:off x="1169670" y="1086484"/>
            <a:ext cx="7886700" cy="496379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sl-SI" b="1" dirty="0"/>
              <a:t>Časovna premaknitev (</a:t>
            </a:r>
            <a:r>
              <a:rPr lang="en-US" b="1" dirty="0"/>
              <a:t>Time-shifting</a:t>
            </a:r>
            <a:r>
              <a:rPr lang="sl-SI" b="1" dirty="0" smtClean="0"/>
              <a:t>)</a:t>
            </a:r>
          </a:p>
          <a:p>
            <a:pPr lvl="0">
              <a:lnSpc>
                <a:spcPct val="150000"/>
              </a:lnSpc>
            </a:pPr>
            <a:r>
              <a:rPr lang="sl-SI" b="1" dirty="0"/>
              <a:t>Zasilno otočno obratovanje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Otočno obratovanje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Stabilizacija frekvence omrežja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Stabilizacija napetosti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Večja gostota obnovljivih virov 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Glajenje izhodne moči obnovljivih virov</a:t>
            </a:r>
            <a:endParaRPr lang="sl-SI" dirty="0"/>
          </a:p>
          <a:p>
            <a:pPr lvl="0">
              <a:lnSpc>
                <a:spcPct val="150000"/>
              </a:lnSpc>
            </a:pPr>
            <a:r>
              <a:rPr lang="sl-SI" b="1" dirty="0"/>
              <a:t>Ojačitev dela </a:t>
            </a:r>
            <a:r>
              <a:rPr lang="sl-SI" b="1" dirty="0" smtClean="0"/>
              <a:t>omrežja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578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175260" y="335280"/>
            <a:ext cx="89687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000" dirty="0" smtClean="0"/>
              <a:t>Obnovljivi viri energije</a:t>
            </a:r>
            <a:endParaRPr lang="sl-SI" sz="4000" dirty="0"/>
          </a:p>
        </p:txBody>
      </p:sp>
      <p:pic>
        <p:nvPicPr>
          <p:cNvPr id="5" name="Slika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" y="1416642"/>
            <a:ext cx="3253741" cy="2638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Slika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650" y="1310092"/>
            <a:ext cx="4159827" cy="2745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lh5.ggpht.com/HOEBFSSBSgiBsbhDpmw-eXVPqT8Fo1o3cI8cXbE82NVcePseP6g7sNBJcNbKDotf8A=w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996" y="1518505"/>
            <a:ext cx="2328660" cy="232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PoljeZBesedilom 12"/>
          <p:cNvSpPr txBox="1"/>
          <p:nvPr/>
        </p:nvSpPr>
        <p:spPr>
          <a:xfrm>
            <a:off x="1112520" y="4263991"/>
            <a:ext cx="684276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800" dirty="0" smtClean="0">
                <a:solidFill>
                  <a:srgbClr val="00B0F0"/>
                </a:solidFill>
              </a:rPr>
              <a:t>Do leta </a:t>
            </a:r>
            <a:r>
              <a:rPr lang="sl-SI" sz="5400" dirty="0" smtClean="0">
                <a:solidFill>
                  <a:srgbClr val="00B0F0"/>
                </a:solidFill>
              </a:rPr>
              <a:t>2050</a:t>
            </a:r>
            <a:r>
              <a:rPr lang="sl-SI" sz="4800" dirty="0" smtClean="0">
                <a:solidFill>
                  <a:srgbClr val="00B0F0"/>
                </a:solidFill>
              </a:rPr>
              <a:t> </a:t>
            </a:r>
          </a:p>
          <a:p>
            <a:pPr algn="ctr"/>
            <a:r>
              <a:rPr lang="sl-SI" sz="5400" dirty="0" smtClean="0">
                <a:solidFill>
                  <a:srgbClr val="00B0F0"/>
                </a:solidFill>
              </a:rPr>
              <a:t>80% </a:t>
            </a:r>
            <a:r>
              <a:rPr lang="sl-SI" sz="4800" dirty="0" smtClean="0">
                <a:solidFill>
                  <a:srgbClr val="00B0F0"/>
                </a:solidFill>
              </a:rPr>
              <a:t>električne energije z obnovljivimi viri</a:t>
            </a:r>
            <a:endParaRPr lang="sl-SI" sz="4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83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286" y="2110811"/>
            <a:ext cx="858852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Uporaba </a:t>
            </a:r>
          </a:p>
          <a:p>
            <a:pPr algn="ctr"/>
            <a:r>
              <a:rPr lang="sl-SI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električnih hranilnikov energije</a:t>
            </a:r>
            <a:endParaRPr lang="sl-SI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259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Slika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55" y="427814"/>
            <a:ext cx="7540089" cy="60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8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55" y="427814"/>
            <a:ext cx="7540089" cy="6002371"/>
          </a:xfrm>
          <a:prstGeom prst="rect">
            <a:avLst/>
          </a:prstGeom>
        </p:spPr>
      </p:pic>
      <p:sp>
        <p:nvSpPr>
          <p:cNvPr id="5" name="Zlomljena puščica 4"/>
          <p:cNvSpPr/>
          <p:nvPr/>
        </p:nvSpPr>
        <p:spPr>
          <a:xfrm rot="4464349">
            <a:off x="5988259" y="2400187"/>
            <a:ext cx="1248614" cy="873932"/>
          </a:xfrm>
          <a:prstGeom prst="bentArrow">
            <a:avLst/>
          </a:prstGeom>
          <a:solidFill>
            <a:srgbClr val="FFC000">
              <a:alpha val="68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891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55" y="427814"/>
            <a:ext cx="7540089" cy="60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71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955" y="427814"/>
            <a:ext cx="7540089" cy="6002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100584" y="2209800"/>
            <a:ext cx="8979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sz="5400" dirty="0" smtClean="0"/>
              <a:t>Vrste </a:t>
            </a:r>
          </a:p>
          <a:p>
            <a:pPr algn="ctr"/>
            <a:r>
              <a:rPr lang="sl-SI" sz="5400" dirty="0" smtClean="0"/>
              <a:t>električnih hranilnikov energije</a:t>
            </a:r>
            <a:endParaRPr lang="sl-SI" sz="5400" dirty="0"/>
          </a:p>
        </p:txBody>
      </p:sp>
    </p:spTree>
    <p:extLst>
      <p:ext uri="{BB962C8B-B14F-4D97-AF65-F5344CB8AC3E}">
        <p14:creationId xmlns:p14="http://schemas.microsoft.com/office/powerpoint/2010/main" val="158601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isarn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4448</TotalTime>
  <Words>292</Words>
  <Application>Microsoft Office PowerPoint</Application>
  <PresentationFormat>On-screen Show (4:3)</PresentationFormat>
  <Paragraphs>80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Officeova 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Prelomnica v dostopnosti baterijskih hranilnikih energije</vt:lpstr>
      <vt:lpstr>PowerPoint Presentation</vt:lpstr>
      <vt:lpstr>PowerPoint Presentation</vt:lpstr>
      <vt:lpstr>PowerPoint Presentation</vt:lpstr>
      <vt:lpstr>PowerPoint Presentation</vt:lpstr>
      <vt:lpstr>Hvala za pozornost!</vt:lpstr>
      <vt:lpstr>PowerPoint Presentation</vt:lpstr>
      <vt:lpstr>Uporaba električnih hranilnikov energije za: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predstavitev</dc:title>
  <dc:creator>Primoz</dc:creator>
  <cp:lastModifiedBy>Sejna soba</cp:lastModifiedBy>
  <cp:revision>62</cp:revision>
  <dcterms:created xsi:type="dcterms:W3CDTF">2015-05-07T06:46:53Z</dcterms:created>
  <dcterms:modified xsi:type="dcterms:W3CDTF">2015-05-13T09:52:50Z</dcterms:modified>
</cp:coreProperties>
</file>