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20"/>
  </p:handoutMasterIdLst>
  <p:sldIdLst>
    <p:sldId id="285" r:id="rId2"/>
    <p:sldId id="270" r:id="rId3"/>
    <p:sldId id="282" r:id="rId4"/>
    <p:sldId id="265" r:id="rId5"/>
    <p:sldId id="283" r:id="rId6"/>
    <p:sldId id="266" r:id="rId7"/>
    <p:sldId id="277" r:id="rId8"/>
    <p:sldId id="274" r:id="rId9"/>
    <p:sldId id="269" r:id="rId10"/>
    <p:sldId id="275" r:id="rId11"/>
    <p:sldId id="276" r:id="rId12"/>
    <p:sldId id="261" r:id="rId13"/>
    <p:sldId id="262" r:id="rId14"/>
    <p:sldId id="263" r:id="rId15"/>
    <p:sldId id="267" r:id="rId16"/>
    <p:sldId id="264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FBFE5-F5F0-4527-9993-EFC699196EE7}" type="datetimeFigureOut">
              <a:rPr lang="sl-SI" smtClean="0"/>
              <a:t>12.5.2015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60A97-7276-4611-A0A9-47E03506E1E3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l-SI" dirty="0" smtClean="0"/>
              <a:t>Kliknite, če želite urediti slog naslova matrice</a:t>
            </a:r>
            <a:endParaRPr kumimoji="0" lang="en-US" dirty="0"/>
          </a:p>
        </p:txBody>
      </p:sp>
      <p:sp>
        <p:nvSpPr>
          <p:cNvPr id="22" name="Podnaslov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l-SI" dirty="0" smtClean="0"/>
              <a:t>Kliknite, če želite urediti slog podnaslova matrice</a:t>
            </a:r>
            <a:endParaRPr kumimoji="0" lang="en-US" dirty="0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20" name="Ograda no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10" name="Ograda številke diapoz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26" name="Picture 2" descr="Logo_01"/>
          <p:cNvPicPr>
            <a:picLocks noChangeAspect="1" noChangeArrowheads="1"/>
          </p:cNvPicPr>
          <p:nvPr userDrawn="1"/>
        </p:nvPicPr>
        <p:blipFill>
          <a:blip r:embed="rId2" cstate="print"/>
          <a:srcRect b="35001"/>
          <a:stretch>
            <a:fillRect/>
          </a:stretch>
        </p:blipFill>
        <p:spPr bwMode="auto">
          <a:xfrm>
            <a:off x="8028384" y="332656"/>
            <a:ext cx="903288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Pravokot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vsebine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ravokot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Pravokot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  <p:sp>
        <p:nvSpPr>
          <p:cNvPr id="9" name="Diagram poteka: postopek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Diagram poteka: postopek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Krof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avokot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grada naslova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9" name="Ograda besedila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24" name="Ograda datum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0C2C43-B39E-4861-9F54-2CA016ACD27C}" type="datetimeFigureOut">
              <a:rPr lang="en-GB" smtClean="0"/>
              <a:pPr/>
              <a:t>12/05/2015</a:t>
            </a:fld>
            <a:endParaRPr lang="en-GB" dirty="0"/>
          </a:p>
        </p:txBody>
      </p:sp>
      <p:sp>
        <p:nvSpPr>
          <p:cNvPr id="10" name="Ograda no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 dirty="0"/>
          </a:p>
        </p:txBody>
      </p:sp>
      <p:sp>
        <p:nvSpPr>
          <p:cNvPr id="22" name="Ograda številke diapozitiv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6C79264-D1E3-43E4-8B75-5A09C3F33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Pravokot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658418"/>
          </a:xfrm>
        </p:spPr>
        <p:txBody>
          <a:bodyPr/>
          <a:lstStyle/>
          <a:p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sl-SI" b="1" dirty="0" smtClean="0"/>
          </a:p>
          <a:p>
            <a:pPr>
              <a:buNone/>
            </a:pPr>
            <a:endParaRPr lang="sl-SI" b="1" dirty="0" smtClean="0"/>
          </a:p>
          <a:p>
            <a:pPr>
              <a:buNone/>
            </a:pPr>
            <a:r>
              <a:rPr lang="sl-SI" b="1" dirty="0" smtClean="0"/>
              <a:t>PRILOŽNOSTI GOSPODARSTVA NA PODROČJU ENERGETIKE </a:t>
            </a:r>
          </a:p>
          <a:p>
            <a:pPr>
              <a:buNone/>
            </a:pPr>
            <a:endParaRPr lang="sl-SI" dirty="0" smtClean="0"/>
          </a:p>
          <a:p>
            <a:pPr>
              <a:buNone/>
            </a:pPr>
            <a:endParaRPr lang="sl-SI" sz="2800" dirty="0" smtClean="0"/>
          </a:p>
          <a:p>
            <a:pPr>
              <a:buNone/>
            </a:pPr>
            <a:endParaRPr lang="sl-SI" sz="2800" dirty="0" smtClean="0"/>
          </a:p>
          <a:p>
            <a:pPr>
              <a:buNone/>
            </a:pPr>
            <a:endParaRPr lang="sl-SI" sz="2800" dirty="0" smtClean="0"/>
          </a:p>
          <a:p>
            <a:pPr>
              <a:buNone/>
            </a:pPr>
            <a:endParaRPr lang="sl-SI" sz="2800" dirty="0" smtClean="0"/>
          </a:p>
          <a:p>
            <a:pPr>
              <a:buNone/>
            </a:pPr>
            <a:r>
              <a:rPr lang="sl-SI" sz="2800" dirty="0" smtClean="0"/>
              <a:t>Konferenca o komunalni energetiki 11.5.2015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096832" cy="1143000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Raba energije in BDP v Sloveniji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717846" cy="508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956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l-SI" dirty="0" smtClean="0"/>
              <a:t>Graf rabe energije in BDP kaže, da je povezanost rabe energije z ekonomsko rastjo še vedno prisotna, industrija zaradi krize ni pravi pokazatelj, vendar se to izraža na prometu. Zelo lepo se vidi v obdobju 2004-2008, da je BDP </a:t>
            </a:r>
            <a:r>
              <a:rPr lang="sl-SI" dirty="0" err="1" smtClean="0"/>
              <a:t>narščal</a:t>
            </a:r>
            <a:r>
              <a:rPr lang="sl-SI" dirty="0" smtClean="0"/>
              <a:t>, raba energetike v industriji pa upadala. Trend v zadnjih 3 letih se morda spreminja in kaže, da ponovno prihajamo v obdobje skrbi za energetsko učinkovitost.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9163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</a:t>
            </a:r>
            <a:r>
              <a:rPr lang="sl-SI" dirty="0" err="1" smtClean="0"/>
              <a:t>učinkovitiost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l-SI" dirty="0" smtClean="0"/>
              <a:t>Proizvesti enako količino produkta ali izvesti storitve ob isti ali celo zmanjšani rabi energije</a:t>
            </a:r>
          </a:p>
          <a:p>
            <a:r>
              <a:rPr lang="sl-SI" dirty="0" smtClean="0"/>
              <a:t>Pozitiven učinek na zmanjšane obratovalne stroške (nižji stroški za energije)</a:t>
            </a:r>
          </a:p>
          <a:p>
            <a:r>
              <a:rPr lang="sl-SI" dirty="0" smtClean="0"/>
              <a:t>Posledično posredne koristi:</a:t>
            </a:r>
          </a:p>
          <a:p>
            <a:pPr marL="0" indent="0">
              <a:buNone/>
            </a:pPr>
            <a:r>
              <a:rPr lang="sl-SI" dirty="0" smtClean="0"/>
              <a:t>Izboljšanje kvalitete produkta, nižja cena produkta in s tem višja konkurenčnost, možnost uporabe različnih certifikatov, kar vpliva na povečano prodajo</a:t>
            </a:r>
          </a:p>
          <a:p>
            <a:r>
              <a:rPr lang="sl-SI" dirty="0" smtClean="0"/>
              <a:t>Nižji </a:t>
            </a:r>
            <a:r>
              <a:rPr lang="sl-SI" dirty="0" err="1" smtClean="0"/>
              <a:t>vzdrževalčni</a:t>
            </a:r>
            <a:r>
              <a:rPr lang="sl-SI" dirty="0" smtClean="0"/>
              <a:t> stroški (primer LED razsvetljava, ki ima tudi do 10x daljšo življenjsko dobo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644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Izboljšani pogoji življenja in dela (bolj topli domovi ob nižjih stroških), manj obolenj in s tem manj bolniških odsotnosti (</a:t>
            </a:r>
            <a:r>
              <a:rPr lang="sl-SI" dirty="0" err="1" smtClean="0"/>
              <a:t>prevsme</a:t>
            </a:r>
            <a:r>
              <a:rPr lang="sl-SI" dirty="0" smtClean="0"/>
              <a:t> zaradi obolenja otrok ) in s tem povečana delovna učinkovitost, manjši stroški za zdravstvo</a:t>
            </a:r>
          </a:p>
          <a:p>
            <a:r>
              <a:rPr lang="sl-SI" dirty="0" smtClean="0"/>
              <a:t>Socialni vidik – manj stroškov za ogrevanje (pomembno predvsem za marginalne skupine)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8972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l-SI" dirty="0" smtClean="0"/>
              <a:t>Z delovanjem na področju energetske učinkovitosti si običajno postavljamo tudi indikatorje za spremljanje delovanja. Ti nam nato lahko služijo za primerjavo konkurenčnosti (</a:t>
            </a:r>
            <a:r>
              <a:rPr lang="sl-SI" dirty="0" err="1" smtClean="0"/>
              <a:t>kWh</a:t>
            </a:r>
            <a:r>
              <a:rPr lang="sl-SI" dirty="0" smtClean="0"/>
              <a:t>/enoto produkta ali storitve)</a:t>
            </a:r>
          </a:p>
          <a:p>
            <a:r>
              <a:rPr lang="sl-SI" dirty="0" smtClean="0"/>
              <a:t>Raziskave in razvoj napredujejo, ker je podan cilj izboljšati energetsko učinkovitost</a:t>
            </a:r>
          </a:p>
          <a:p>
            <a:r>
              <a:rPr lang="sl-SI" dirty="0" smtClean="0"/>
              <a:t>Manjša odvisnost od nihanj cen in možnosti </a:t>
            </a:r>
            <a:r>
              <a:rPr lang="sl-SI" smtClean="0"/>
              <a:t>dobave energentov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1165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/>
              <a:t>V</a:t>
            </a:r>
            <a:r>
              <a:rPr lang="sl-SI" dirty="0" smtClean="0"/>
              <a:t>laganje in razmišljanje o energetski učinkovitosti ima vpliv na stroške, kvaliteto produkta, nižje vzdrževalne stroške, lahko se vključi v marketing podjetja, izboljšajo se delovni pogoji, ..</a:t>
            </a:r>
          </a:p>
          <a:p>
            <a:r>
              <a:rPr lang="sl-SI" dirty="0" smtClean="0"/>
              <a:t>Podjetja postajajo tudi manj odvisna od dobave energije in njihovih cen.</a:t>
            </a:r>
          </a:p>
          <a:p>
            <a:r>
              <a:rPr lang="sl-SI" dirty="0"/>
              <a:t>E</a:t>
            </a:r>
            <a:r>
              <a:rPr lang="sl-SI" dirty="0" smtClean="0"/>
              <a:t>nergetsko učinkovitim stavbam in sistemom  se povečuje njihova vrednost.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8699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l-SI" dirty="0" smtClean="0"/>
              <a:t>Energetska učinkovitost je samo orodje, zato si je potrebno postaviti cilj: nižji stroški, večji ugled, boljši pogoji dela </a:t>
            </a:r>
          </a:p>
          <a:p>
            <a:r>
              <a:rPr lang="sl-SI" dirty="0" smtClean="0"/>
              <a:t>Vso energijo, ki gre  v „odpad“ želimo pretvoriti v novo vrednost.</a:t>
            </a:r>
          </a:p>
          <a:p>
            <a:r>
              <a:rPr lang="sl-SI" dirty="0" smtClean="0"/>
              <a:t>Podjetja z energetsko učinkovitostjo posodabljajo svoje procese in naprave, postajajo bolj produktivne in konkurenčna. To ne vodi samo v varčevanje z energijo ampak usmerja podjetja k strateški rasti.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7167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Primer pozitivnih učinkov na gospodarstvo, vir: </a:t>
            </a:r>
            <a:r>
              <a:rPr lang="sl-SI" dirty="0" err="1" smtClean="0"/>
              <a:t>Eko</a:t>
            </a:r>
            <a:r>
              <a:rPr lang="sl-SI" dirty="0" smtClean="0"/>
              <a:t> sklad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7391400" cy="5164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0067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l-SI" dirty="0" smtClean="0"/>
              <a:t>Vir: </a:t>
            </a:r>
            <a:r>
              <a:rPr lang="sl-SI" dirty="0" err="1" smtClean="0"/>
              <a:t>Eko</a:t>
            </a:r>
            <a:r>
              <a:rPr lang="sl-SI" dirty="0" smtClean="0"/>
              <a:t> sklad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7381875" cy="506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558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Trajnostna energija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l-SI" dirty="0"/>
              <a:t>EU je postavila cilje 20-20-20 do 2020:</a:t>
            </a:r>
          </a:p>
          <a:p>
            <a:pPr lvl="1"/>
            <a:r>
              <a:rPr lang="sl-SI" dirty="0"/>
              <a:t>20% manjša raba energije do 2020 in 30% do 2030</a:t>
            </a:r>
          </a:p>
          <a:p>
            <a:pPr lvl="1"/>
            <a:r>
              <a:rPr lang="sl-SI" dirty="0"/>
              <a:t>Povečati rabo obnovljivih virov </a:t>
            </a:r>
            <a:r>
              <a:rPr lang="sl-SI" dirty="0" smtClean="0"/>
              <a:t>energije 20%</a:t>
            </a:r>
            <a:endParaRPr lang="sl-SI" dirty="0"/>
          </a:p>
          <a:p>
            <a:pPr lvl="1"/>
            <a:r>
              <a:rPr lang="sl-SI" dirty="0"/>
              <a:t>Povečati energetsko učinkovitost za 20</a:t>
            </a:r>
            <a:r>
              <a:rPr lang="sl-SI" dirty="0" smtClean="0"/>
              <a:t>%</a:t>
            </a:r>
            <a:endParaRPr lang="sl-SI" dirty="0"/>
          </a:p>
          <a:p>
            <a:r>
              <a:rPr lang="sl-SI" dirty="0" smtClean="0"/>
              <a:t>Temu sledijo  tudi članice bolj ali manj uspešno</a:t>
            </a:r>
          </a:p>
          <a:p>
            <a:r>
              <a:rPr lang="sl-SI" dirty="0" smtClean="0"/>
              <a:t>Ciljem sledijo tudi druge razvite države sveta, ne samo zaradi odvisnosti od nafte ampak predvsem zaradi konkurenčnosti gospodarstva. </a:t>
            </a:r>
          </a:p>
          <a:p>
            <a:pPr marL="457200" lvl="1" indent="0">
              <a:buNone/>
            </a:pP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xmlns="" val="394047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učinkovitost - EE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/>
              <a:t>EE </a:t>
            </a:r>
            <a:r>
              <a:rPr lang="sl-SI" dirty="0" smtClean="0"/>
              <a:t>pomeni, da </a:t>
            </a:r>
            <a:r>
              <a:rPr lang="sl-SI" dirty="0"/>
              <a:t>za enako opravljeno </a:t>
            </a:r>
            <a:r>
              <a:rPr lang="sl-SI" dirty="0" smtClean="0"/>
              <a:t>delo ali storitev porabimo manj energije. In je povezana z vsemi področji delovanja človeka, ki potrebujejo energijo.</a:t>
            </a:r>
          </a:p>
          <a:p>
            <a:r>
              <a:rPr lang="sl-SI" dirty="0" smtClean="0"/>
              <a:t>Področja delovanja delimo na EE:</a:t>
            </a:r>
          </a:p>
          <a:p>
            <a:pPr lvl="1"/>
            <a:r>
              <a:rPr lang="sl-SI" dirty="0"/>
              <a:t>v</a:t>
            </a:r>
            <a:r>
              <a:rPr lang="sl-SI" dirty="0" smtClean="0"/>
              <a:t> stavbah</a:t>
            </a:r>
          </a:p>
          <a:p>
            <a:pPr lvl="1"/>
            <a:r>
              <a:rPr lang="sl-SI" dirty="0"/>
              <a:t>v</a:t>
            </a:r>
            <a:r>
              <a:rPr lang="sl-SI" dirty="0" smtClean="0"/>
              <a:t> industriji</a:t>
            </a:r>
          </a:p>
          <a:p>
            <a:pPr lvl="1"/>
            <a:r>
              <a:rPr lang="sl-SI" dirty="0"/>
              <a:t>v</a:t>
            </a:r>
            <a:r>
              <a:rPr lang="sl-SI" dirty="0" smtClean="0"/>
              <a:t> prometu</a:t>
            </a:r>
          </a:p>
        </p:txBody>
      </p:sp>
    </p:spTree>
    <p:extLst>
      <p:ext uri="{BB962C8B-B14F-4D97-AF65-F5344CB8AC3E}">
        <p14:creationId xmlns:p14="http://schemas.microsoft.com/office/powerpoint/2010/main" xmlns="" val="324744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Raziskave Mednarodne energetske agencije kažejo (IEA), v svojem zadnjem poročilu (2014), da skoraj 2/3 potenciala na področju energetske učinkovitost v vseh sektorjih ne bo izkoriščena, če temu področju ne bomo namenili več pozornosti. Področje energetske učinkovitosti in njen vpliv na gospodarstvo je podcenjeno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67250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l-SI" dirty="0" smtClean="0"/>
              <a:t>Na področju energije se predvsem pogovarja in investira v nove sisteme za proizvodnjo čiste energije ali zmanjšane emisije CO</a:t>
            </a:r>
            <a:r>
              <a:rPr lang="sl-SI" baseline="-25000" dirty="0" smtClean="0"/>
              <a:t>2</a:t>
            </a:r>
            <a:r>
              <a:rPr lang="sl-SI" dirty="0" smtClean="0"/>
              <a:t> ali samo v zmanjšano porabo fosilnih goriv, energetska učinkovitost ostaja bolj na robu. </a:t>
            </a:r>
          </a:p>
          <a:p>
            <a:r>
              <a:rPr lang="sl-SI" dirty="0" smtClean="0"/>
              <a:t>Energetska učinkovitost ni samo varčevanje z energentom, ki omogoča varčevanje pri končnem porabniku, ampak je veliko več.</a:t>
            </a:r>
          </a:p>
          <a:p>
            <a:r>
              <a:rPr lang="sl-SI" dirty="0" smtClean="0"/>
              <a:t>Zadnji podatki kažejo, da energetska učinkovitost močno vpliva na makro - ekonomsko rast in razvoj.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38521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l-SI" dirty="0" smtClean="0"/>
              <a:t>Če pogledamo nekaj let v preteklost: zaradi energetske učinkovitosti prihajajo na trg številni novi produkti in storitve in seveda s tem so povezana nova delovna mesta. </a:t>
            </a:r>
          </a:p>
          <a:p>
            <a:r>
              <a:rPr lang="sl-SI" dirty="0" smtClean="0"/>
              <a:t>Raziskave in razvoj veliko svojega potenciala namenjajo energetski učinkovitosti v širšem pomenu (nove ali izboljšane naprave, senzorji, informacijsko-komunikacijske tehnologije, prometni sistemi,..). </a:t>
            </a:r>
          </a:p>
        </p:txBody>
      </p:sp>
    </p:spTree>
    <p:extLst>
      <p:ext uri="{BB962C8B-B14F-4D97-AF65-F5344CB8AC3E}">
        <p14:creationId xmlns:p14="http://schemas.microsoft.com/office/powerpoint/2010/main" xmlns="" val="343640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Posebno poglavje je energetska učinkovitost v prometu, ki izboljšuje varnost, zmanjšuje zastoje in s tem močno vpliva na gospodarstvo.</a:t>
            </a:r>
          </a:p>
          <a:p>
            <a:r>
              <a:rPr lang="sl-SI" dirty="0" smtClean="0"/>
              <a:t>Moderni IKT sistemi omogočajo načrtovanje poti, kar je še posebej pomembno v ekstremnih vremenskih razmerah.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8980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l-SI" dirty="0" smtClean="0"/>
              <a:t> </a:t>
            </a:r>
          </a:p>
          <a:p>
            <a:r>
              <a:rPr lang="sl-SI" dirty="0" smtClean="0"/>
              <a:t>EE </a:t>
            </a:r>
            <a:r>
              <a:rPr lang="sl-SI" dirty="0"/>
              <a:t>v</a:t>
            </a:r>
            <a:r>
              <a:rPr lang="sl-SI" dirty="0" smtClean="0"/>
              <a:t>odi do gospodarske rasti. </a:t>
            </a:r>
          </a:p>
          <a:p>
            <a:r>
              <a:rPr lang="sl-SI" dirty="0" smtClean="0"/>
              <a:t>Pojavljajo se nova podjetja</a:t>
            </a:r>
          </a:p>
          <a:p>
            <a:r>
              <a:rPr lang="sl-SI" dirty="0" smtClean="0"/>
              <a:t>Ko se podjetja med seboj primerjajo, s tem ne samo iščejo nove možnosti ampak spoznavajo nove trge, poti, sisteme,…</a:t>
            </a:r>
          </a:p>
          <a:p>
            <a:r>
              <a:rPr lang="sl-SI" dirty="0" smtClean="0"/>
              <a:t>Avtomatizacija procesov vodi do energetske učinkovitosti, hkrati pomeni razvoj elektronike na tem področju</a:t>
            </a:r>
          </a:p>
          <a:p>
            <a:r>
              <a:rPr lang="sl-SI" dirty="0" smtClean="0"/>
              <a:t>V preteklosti je bil razvoj procesov in dejavnosti močno povezan z viri energije, danes želimo z obstoječimi viri narediti veliko več.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2663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l-SI" dirty="0" smtClean="0"/>
              <a:t>V preteklosti je bila ekonomska rast vedno povezana z večjo rabo energije. Vendar se v zadnjih letih ta trend spreminja in povečana ekonomska aktivnost ne zahteva vedno več energije. </a:t>
            </a:r>
          </a:p>
          <a:p>
            <a:r>
              <a:rPr lang="sl-SI" dirty="0" smtClean="0"/>
              <a:t>Zaradi energetske učinkovitosti se znižujejo tudi potrebna javna vlaganja v nove proizvodne kapacitete.</a:t>
            </a:r>
          </a:p>
          <a:p>
            <a:r>
              <a:rPr lang="sl-SI" dirty="0" smtClean="0"/>
              <a:t>V kolikor bi EU vložila 56 </a:t>
            </a:r>
            <a:r>
              <a:rPr lang="sl-SI" dirty="0" err="1" smtClean="0"/>
              <a:t>mrd</a:t>
            </a:r>
            <a:r>
              <a:rPr lang="sl-SI" dirty="0" smtClean="0"/>
              <a:t> EUR v obnovo javnih stavb do 2020, bi to pomenilo 760.000 novih delovnih mest, vendar bi bil ta denar v določenem času povrnjen, ker bi obnove znižale obratovalne stroške, in seveda kot analize kažejo, se bo cena energije še dvigovala.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1565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j">
  <a:themeElements>
    <a:clrScheme name="Po meri 1">
      <a:dk1>
        <a:sysClr val="windowText" lastClr="000000"/>
      </a:dk1>
      <a:lt1>
        <a:sysClr val="window" lastClr="FFFFFF"/>
      </a:lt1>
      <a:dk2>
        <a:srgbClr val="4F271C"/>
      </a:dk2>
      <a:lt2>
        <a:srgbClr val="D1E8C1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j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j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1439</TotalTime>
  <Words>886</Words>
  <Application>Microsoft Office PowerPoint</Application>
  <PresentationFormat>Diaprojekcija na zaslonu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18</vt:i4>
      </vt:variant>
    </vt:vector>
  </HeadingPairs>
  <TitlesOfParts>
    <vt:vector size="19" baseType="lpstr">
      <vt:lpstr>Solsticij</vt:lpstr>
      <vt:lpstr>Diapozitiv 1</vt:lpstr>
      <vt:lpstr>Trajnostna energija</vt:lpstr>
      <vt:lpstr>Energetska učinkovitost - EE</vt:lpstr>
      <vt:lpstr>Diapozitiv 4</vt:lpstr>
      <vt:lpstr>Diapozitiv 5</vt:lpstr>
      <vt:lpstr>Diapozitiv 6</vt:lpstr>
      <vt:lpstr>Diapozitiv 7</vt:lpstr>
      <vt:lpstr>Diapozitiv 8</vt:lpstr>
      <vt:lpstr>Diapozitiv 9</vt:lpstr>
      <vt:lpstr>Raba energije in BDP v Sloveniji</vt:lpstr>
      <vt:lpstr>Diapozitiv 11</vt:lpstr>
      <vt:lpstr>Energetska učinkovitiost</vt:lpstr>
      <vt:lpstr>Diapozitiv 13</vt:lpstr>
      <vt:lpstr>Diapozitiv 14</vt:lpstr>
      <vt:lpstr>Diapozitiv 15</vt:lpstr>
      <vt:lpstr>Diapozitiv 16</vt:lpstr>
      <vt:lpstr>Primer pozitivnih učinkov na gospodarstvo, vir: Eko sklad</vt:lpstr>
      <vt:lpstr>Vir: Eko sklad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Energetska učinkovitost in gospodarstvo</dc:title>
  <dc:creator>Vlasta</dc:creator>
  <cp:lastModifiedBy>aleksandrap</cp:lastModifiedBy>
  <cp:revision>60</cp:revision>
  <dcterms:created xsi:type="dcterms:W3CDTF">2015-05-05T18:19:17Z</dcterms:created>
  <dcterms:modified xsi:type="dcterms:W3CDTF">2015-05-12T12:02:39Z</dcterms:modified>
</cp:coreProperties>
</file>