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71" r:id="rId3"/>
    <p:sldId id="272" r:id="rId4"/>
    <p:sldId id="273" r:id="rId5"/>
    <p:sldId id="275" r:id="rId6"/>
    <p:sldId id="276" r:id="rId7"/>
    <p:sldId id="277" r:id="rId8"/>
    <p:sldId id="278" r:id="rId9"/>
    <p:sldId id="295" r:id="rId10"/>
    <p:sldId id="268" r:id="rId11"/>
    <p:sldId id="269" r:id="rId12"/>
    <p:sldId id="270" r:id="rId13"/>
    <p:sldId id="266" r:id="rId14"/>
    <p:sldId id="280" r:id="rId15"/>
    <p:sldId id="281" r:id="rId16"/>
    <p:sldId id="279" r:id="rId17"/>
    <p:sldId id="292" r:id="rId18"/>
    <p:sldId id="282" r:id="rId19"/>
    <p:sldId id="283" r:id="rId20"/>
    <p:sldId id="284" r:id="rId21"/>
    <p:sldId id="285" r:id="rId22"/>
    <p:sldId id="286" r:id="rId23"/>
    <p:sldId id="288" r:id="rId24"/>
    <p:sldId id="289" r:id="rId25"/>
    <p:sldId id="290" r:id="rId26"/>
    <p:sldId id="291" r:id="rId27"/>
    <p:sldId id="293" r:id="rId28"/>
    <p:sldId id="297" r:id="rId29"/>
    <p:sldId id="294" r:id="rId30"/>
    <p:sldId id="258" r:id="rId31"/>
    <p:sldId id="259" r:id="rId32"/>
    <p:sldId id="260" r:id="rId33"/>
    <p:sldId id="261" r:id="rId34"/>
    <p:sldId id="262" r:id="rId35"/>
    <p:sldId id="263" r:id="rId36"/>
    <p:sldId id="264" r:id="rId37"/>
    <p:sldId id="267" r:id="rId38"/>
    <p:sldId id="309" r:id="rId39"/>
    <p:sldId id="310" r:id="rId40"/>
    <p:sldId id="298" r:id="rId41"/>
    <p:sldId id="301" r:id="rId42"/>
    <p:sldId id="307" r:id="rId43"/>
    <p:sldId id="303" r:id="rId44"/>
    <p:sldId id="304" r:id="rId45"/>
    <p:sldId id="308" r:id="rId46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8B2F"/>
    <a:srgbClr val="AF9733"/>
    <a:srgbClr val="C6AB3A"/>
    <a:srgbClr val="A69030"/>
    <a:srgbClr val="376092"/>
    <a:srgbClr val="3421A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33" autoAdjust="0"/>
  </p:normalViewPr>
  <p:slideViewPr>
    <p:cSldViewPr>
      <p:cViewPr varScale="1">
        <p:scale>
          <a:sx n="47" d="100"/>
          <a:sy n="47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lanki\2012\subvencije-ankete\grafikon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lanki\2012\subvencije-ankete\grafikon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solidFill>
            <a:schemeClr val="tx1">
              <a:lumMod val="75000"/>
              <a:lumOff val="25000"/>
            </a:schemeClr>
          </a:solidFill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ACCE4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9E47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1.9290391345406065E-2"/>
                  <c:y val="-1.924642662504014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. </c:separator>
            </c:dLbl>
            <c:dLbl>
              <c:idx val="1"/>
              <c:layout>
                <c:manualLayout>
                  <c:x val="1.377885096100433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. </c:separator>
            </c:dLbl>
            <c:dLbl>
              <c:idx val="2"/>
              <c:layout>
                <c:manualLayout>
                  <c:x val="1.377885096100433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. </c:separator>
            </c:dLbl>
            <c:dLbl>
              <c:idx val="3"/>
              <c:layout>
                <c:manualLayout>
                  <c:x val="1.377885096100433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. </c:separator>
            </c:dLbl>
            <c:txPr>
              <a:bodyPr/>
              <a:lstStyle/>
              <a:p>
                <a:pPr>
                  <a:defRPr sz="3200"/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. </c:separator>
            <c:showLeaderLines val="0"/>
          </c:dLbls>
          <c:cat>
            <c:numRef>
              <c:f>List2!$A$102:$A$105</c:f>
              <c:numCache>
                <c:formatCode>General</c:formatCode>
                <c:ptCount val="4"/>
                <c:pt idx="0">
                  <c:v>2005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</c:numCache>
            </c:numRef>
          </c:cat>
          <c:val>
            <c:numRef>
              <c:f>List2!$B$102:$B$105</c:f>
              <c:numCache>
                <c:formatCode>0%</c:formatCode>
                <c:ptCount val="4"/>
                <c:pt idx="0">
                  <c:v>0.52</c:v>
                </c:pt>
                <c:pt idx="1">
                  <c:v>0.56000000000000005</c:v>
                </c:pt>
                <c:pt idx="2">
                  <c:v>0.64000000000000046</c:v>
                </c:pt>
                <c:pt idx="3">
                  <c:v>0.67000000000000071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38909056"/>
        <c:axId val="38913536"/>
        <c:axId val="0"/>
      </c:bar3DChart>
      <c:catAx>
        <c:axId val="389090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38913536"/>
        <c:crosses val="autoZero"/>
        <c:auto val="1"/>
        <c:lblAlgn val="ctr"/>
        <c:lblOffset val="100"/>
        <c:noMultiLvlLbl val="0"/>
      </c:catAx>
      <c:valAx>
        <c:axId val="3891353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3890905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2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2000"/>
            </a:pPr>
            <a:endParaRPr lang="sl-SI"/>
          </a:p>
        </c:txPr>
      </c:legendEntry>
      <c:legendEntry>
        <c:idx val="3"/>
        <c:txPr>
          <a:bodyPr/>
          <a:lstStyle/>
          <a:p>
            <a:pPr>
              <a:defRPr sz="2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2000"/>
          </a:pPr>
          <a:endParaRPr lang="sl-SI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043036804022332E-2"/>
          <c:y val="7.8000380387234211E-2"/>
          <c:w val="0.72488998250218728"/>
          <c:h val="0.87802356100836232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</c:dPt>
          <c:dLbls>
            <c:dLbl>
              <c:idx val="3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C00000"/>
                      </a:solidFill>
                    </a:defRPr>
                  </a:pPr>
                  <a:endParaRPr lang="sl-S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0189783969311527E-3"/>
                  <c:y val="-2.10977975579139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>
                <c:manualLayout>
                  <c:x val="-0.21836176185172884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List2!$A$20:$A$46</c:f>
              <c:strCache>
                <c:ptCount val="27"/>
                <c:pt idx="0">
                  <c:v>United Kingdom</c:v>
                </c:pt>
                <c:pt idx="1">
                  <c:v>Sweden</c:v>
                </c:pt>
                <c:pt idx="2">
                  <c:v>Spain</c:v>
                </c:pt>
                <c:pt idx="3">
                  <c:v>Slovenia</c:v>
                </c:pt>
                <c:pt idx="4">
                  <c:v>Slovakia</c:v>
                </c:pt>
                <c:pt idx="5">
                  <c:v>Romania</c:v>
                </c:pt>
                <c:pt idx="6">
                  <c:v>Portugal</c:v>
                </c:pt>
                <c:pt idx="7">
                  <c:v>Poland</c:v>
                </c:pt>
                <c:pt idx="8">
                  <c:v>Netherland</c:v>
                </c:pt>
                <c:pt idx="9">
                  <c:v>Malta</c:v>
                </c:pt>
                <c:pt idx="10">
                  <c:v>Luxembourg</c:v>
                </c:pt>
                <c:pt idx="11">
                  <c:v>Lithuania</c:v>
                </c:pt>
                <c:pt idx="12">
                  <c:v>Latvia</c:v>
                </c:pt>
                <c:pt idx="13">
                  <c:v>Italy</c:v>
                </c:pt>
                <c:pt idx="14">
                  <c:v>Ireland</c:v>
                </c:pt>
                <c:pt idx="15">
                  <c:v>Hungary</c:v>
                </c:pt>
                <c:pt idx="16">
                  <c:v>Greece</c:v>
                </c:pt>
                <c:pt idx="17">
                  <c:v>Germany</c:v>
                </c:pt>
                <c:pt idx="18">
                  <c:v>France</c:v>
                </c:pt>
                <c:pt idx="19">
                  <c:v>Finland</c:v>
                </c:pt>
                <c:pt idx="20">
                  <c:v>Estonia</c:v>
                </c:pt>
                <c:pt idx="21">
                  <c:v>Denmark</c:v>
                </c:pt>
                <c:pt idx="22">
                  <c:v>Czech Republic </c:v>
                </c:pt>
                <c:pt idx="23">
                  <c:v>Cyprus</c:v>
                </c:pt>
                <c:pt idx="24">
                  <c:v>Bulgaria</c:v>
                </c:pt>
                <c:pt idx="25">
                  <c:v>Belgium</c:v>
                </c:pt>
                <c:pt idx="26">
                  <c:v>Austria</c:v>
                </c:pt>
              </c:strCache>
            </c:strRef>
          </c:cat>
          <c:val>
            <c:numRef>
              <c:f>List2!$B$20:$B$46</c:f>
              <c:numCache>
                <c:formatCode>0.00%</c:formatCode>
                <c:ptCount val="27"/>
                <c:pt idx="0">
                  <c:v>0.26600000000000001</c:v>
                </c:pt>
                <c:pt idx="1">
                  <c:v>0.374</c:v>
                </c:pt>
                <c:pt idx="2">
                  <c:v>0.79400000000000004</c:v>
                </c:pt>
                <c:pt idx="3">
                  <c:v>0.49</c:v>
                </c:pt>
                <c:pt idx="4">
                  <c:v>0.64400000000000002</c:v>
                </c:pt>
                <c:pt idx="5">
                  <c:v>0.20300000000000001</c:v>
                </c:pt>
                <c:pt idx="6">
                  <c:v>0.80900000000000005</c:v>
                </c:pt>
                <c:pt idx="7">
                  <c:v>0.317</c:v>
                </c:pt>
                <c:pt idx="8">
                  <c:v>0.36499999999999999</c:v>
                </c:pt>
                <c:pt idx="9">
                  <c:v>1</c:v>
                </c:pt>
                <c:pt idx="10">
                  <c:v>0.97599999999999998</c:v>
                </c:pt>
                <c:pt idx="11">
                  <c:v>0.51200000000000001</c:v>
                </c:pt>
                <c:pt idx="12">
                  <c:v>0.58799999999999997</c:v>
                </c:pt>
                <c:pt idx="13">
                  <c:v>0.82899999999999996</c:v>
                </c:pt>
                <c:pt idx="14">
                  <c:v>0.88</c:v>
                </c:pt>
                <c:pt idx="15">
                  <c:v>0.58799999999999997</c:v>
                </c:pt>
                <c:pt idx="16">
                  <c:v>0.67800000000000005</c:v>
                </c:pt>
                <c:pt idx="17">
                  <c:v>0.61599999999999999</c:v>
                </c:pt>
                <c:pt idx="18">
                  <c:v>0.51300000000000001</c:v>
                </c:pt>
                <c:pt idx="19">
                  <c:v>0.54400000000000004</c:v>
                </c:pt>
                <c:pt idx="20">
                  <c:v>0.21199999999999999</c:v>
                </c:pt>
                <c:pt idx="21">
                  <c:v>-0.188</c:v>
                </c:pt>
                <c:pt idx="22">
                  <c:v>0.26900000000000002</c:v>
                </c:pt>
                <c:pt idx="23">
                  <c:v>0.97299999999999998</c:v>
                </c:pt>
                <c:pt idx="24">
                  <c:v>0.45300000000000001</c:v>
                </c:pt>
                <c:pt idx="25">
                  <c:v>0.74199999999999999</c:v>
                </c:pt>
                <c:pt idx="26">
                  <c:v>0.65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127296"/>
        <c:axId val="39133184"/>
      </c:barChart>
      <c:catAx>
        <c:axId val="39127296"/>
        <c:scaling>
          <c:orientation val="minMax"/>
        </c:scaling>
        <c:delete val="0"/>
        <c:axPos val="l"/>
        <c:numFmt formatCode="@" sourceLinked="0"/>
        <c:majorTickMark val="out"/>
        <c:minorTickMark val="none"/>
        <c:tickLblPos val="nextTo"/>
        <c:crossAx val="39133184"/>
        <c:crosses val="autoZero"/>
        <c:auto val="1"/>
        <c:lblAlgn val="ctr"/>
        <c:lblOffset val="100"/>
        <c:noMultiLvlLbl val="0"/>
      </c:catAx>
      <c:valAx>
        <c:axId val="39133184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39127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5156A-2F7D-4873-A160-BF5B13EF9952}" type="datetimeFigureOut">
              <a:rPr lang="sl-SI" smtClean="0"/>
              <a:t>12.5.2013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C25D4-3870-47F7-86EC-275BDABC6978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29681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C25D4-3870-47F7-86EC-275BDABC6978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4935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C25D4-3870-47F7-86EC-275BDABC6978}" type="slidenum">
              <a:rPr lang="sl-SI" smtClean="0"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06375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C25D4-3870-47F7-86EC-275BDABC6978}" type="slidenum">
              <a:rPr lang="sl-SI" smtClean="0"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50920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C25D4-3870-47F7-86EC-275BDABC6978}" type="slidenum">
              <a:rPr lang="sl-SI" smtClean="0"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38863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C25D4-3870-47F7-86EC-275BDABC6978}" type="slidenum">
              <a:rPr lang="sl-SI" smtClean="0"/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32376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685817" indent="-263776" defTabSz="91442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055103" indent="-211021" defTabSz="91442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477145" indent="-211021" defTabSz="91442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1899186" indent="-211021" defTabSz="914423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206DACC-F522-4ED1-9B27-C84B8CBDE60F}" type="slidenum">
              <a:rPr lang="en-GB" sz="1200"/>
              <a:pPr eaLnBrk="1" hangingPunct="1"/>
              <a:t>20</a:t>
            </a:fld>
            <a:endParaRPr lang="en-GB" sz="120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sl-SI" smtClean="0">
                <a:latin typeface="Arial" pitchFamily="34" charset="0"/>
                <a:cs typeface="Times New Roman" pitchFamily="18" charset="0"/>
              </a:rPr>
              <a:t>izolacijski podstavek, λ = 0,12 W/(mK)</a:t>
            </a:r>
            <a:endParaRPr lang="sl-SI" smtClean="0">
              <a:cs typeface="Times New Roman" pitchFamily="18" charset="0"/>
            </a:endParaRP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179388" y="5949950"/>
            <a:ext cx="85693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8340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76832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05691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971600" y="5517232"/>
            <a:ext cx="2133600" cy="365125"/>
          </a:xfrm>
        </p:spPr>
        <p:txBody>
          <a:bodyPr/>
          <a:lstStyle/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2471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5561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12990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9539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95954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537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7239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9916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603146" y="65230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2AF33-E956-43BE-BC18-C6E7A0974CDF}" type="slidenum">
              <a:rPr lang="sl-SI" smtClean="0"/>
              <a:t>‹#›</a:t>
            </a:fld>
            <a:endParaRPr lang="sl-SI" dirty="0"/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 userDrawn="1"/>
        </p:nvGraphicFramePr>
        <p:xfrm>
          <a:off x="179388" y="5949950"/>
          <a:ext cx="349250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CorelDRAW" r:id="rId15" imgW="750510" imgH="1486436" progId="CorelDRAW.Graphic.11">
                  <p:embed/>
                </p:oleObj>
              </mc:Choice>
              <mc:Fallback>
                <p:oleObj name="CorelDRAW" r:id="rId15" imgW="750510" imgH="1486436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5949950"/>
                        <a:ext cx="349250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544513" y="6183313"/>
            <a:ext cx="30956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l-SI" sz="1200" b="1" dirty="0" smtClean="0"/>
              <a:t>Univerza v Ljubljani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544513" y="6416675"/>
            <a:ext cx="29527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l-SI" sz="1200" b="1" dirty="0" smtClean="0"/>
              <a:t>Fakulteta za arhitekturo</a:t>
            </a:r>
          </a:p>
        </p:txBody>
      </p:sp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179388" y="5949950"/>
            <a:ext cx="85693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5724525" y="6226669"/>
            <a:ext cx="3168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l-SI" sz="1400" dirty="0" smtClean="0"/>
              <a:t>Prof. dr. Martina Zbašnik-Senegačnik</a:t>
            </a:r>
          </a:p>
        </p:txBody>
      </p:sp>
    </p:spTree>
    <p:extLst>
      <p:ext uri="{BB962C8B-B14F-4D97-AF65-F5344CB8AC3E}">
        <p14:creationId xmlns:p14="http://schemas.microsoft.com/office/powerpoint/2010/main" val="207472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eu/#top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google.si/url?sa=i&amp;rct=j&amp;q=&amp;esrc=s&amp;frm=1&amp;source=images&amp;cd=&amp;cad=rja&amp;docid=SDZG8wM34vvuCM&amp;tbnid=EP8ZUQxtupq-WM:&amp;ved=0CAUQjRw&amp;url=http://www.slideshare.net/glaforge/gaelyk-guillaume-laforge-gr8conf-europe-2011&amp;ei=b1qOUceJBsrntQbktYCwDA&amp;bvm=bv.46340616,d.bGE&amp;psig=AFQjCNFfi0eZt4QIyvDk8kRD5B7AfabN6Q&amp;ust=1368370141771216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google.si/url?sa=i&amp;rct=j&amp;q=&amp;esrc=s&amp;frm=1&amp;source=images&amp;cd=&amp;cad=rja&amp;docid=bCUW9O3VolU0UM&amp;tbnid=SbfnVwEZGWi3kM:&amp;ved=0CAUQjRw&amp;url=http://www.zadovoljna.si/clanek/barvni_tip/darila-ki-ne-bodo-prizadela-vase-denarnice.html&amp;ei=gVKOUd-WM8TVtAa6yYHADA&amp;bvm=bv.46340616,d.bGE&amp;psig=AFQjCNGM77KTPuzcdTdpPjLIHPYoLhUlBg&amp;ust=136836805148051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nergy.eu/#top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tail.de/uploads/pics/Passivhaustagung_2012_05.jpg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si/url?sa=i&amp;rct=j&amp;q=zelo:e+park+hannover&amp;source=images&amp;cd=&amp;cad=rja&amp;docid=sZk-9YHf7LbjBM&amp;tbnid=JJl9NIs9KnX55M:&amp;ved=0CAUQjRw&amp;url=http://www.passreg.eu/beaconProjectDetails.php?beacon_id=3&amp;ei=teBRUc7zJYSyhAfe2oHoAg&amp;bvm=bv.44342787,d.bGE&amp;psig=AFQjCNGATFZ59gReRspIaDuMfhv6T-MWbA&amp;ust=1364406774312814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heidelberg-bahnstadt.de/sites/heidelberg-bahnstadt.de/files/styles/stage/public/field/image/gsp_cvh_cam3_highres_02_small_1.jpg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www.google.si/url?sa=i&amp;rct=j&amp;q=&amp;esrc=s&amp;frm=1&amp;source=images&amp;cd=&amp;cad=rja&amp;docid=7UIVlHV7EGmcxM&amp;tbnid=2AMe1GcnKSiJ2M:&amp;ved=0CAUQjRw&amp;url=http://www.wifo-ravensburg.de/projekte-und-service/tourismusfreizeit/museumsviertel/&amp;ei=taWKUeimH-iM0AWc3YDgAQ&amp;bvm=bv.46226182,d.ZG4&amp;psig=AFQjCNEk_2CzIlDVQqG5rBTpveSf3xqrxA&amp;ust=1368126992278049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ergy.eu/#top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http://www.google.si/url?sa=i&amp;rct=j&amp;q=&amp;esrc=s&amp;frm=1&amp;source=images&amp;cd=&amp;cad=rja&amp;docid=t6F7wMwfBIUF-M&amp;tbnid=M8J7Q_qglNon-M:&amp;ved=0CAUQjRw&amp;url=http://www.racunalniske-novice.com/novice/piano/nasveti-za-manjso-porabo-elektricne-energije-doma.html&amp;ei=CkqPUbizIcjtsgb06oCYDA&amp;bvm=bv.46340616,d.bGE&amp;psig=AFQjCNFfi0eZt4QIyvDk8kRD5B7AfabN6Q&amp;ust=136837014177121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hyperlink" Target="http://www.google.si/url?sa=i&amp;rct=j&amp;q=&amp;esrc=s&amp;frm=1&amp;source=images&amp;cd=&amp;cad=rja&amp;docid=94Ly8HAikJLkwM&amp;tbnid=hS9NH3-RiBc-tM:&amp;ved=0CAUQjRw&amp;url=http://www.plinski-kotli.si/gb-162.html&amp;ei=VUqPUasHh5K0Bum0gKgM&amp;bvm=bv.46340616,d.bGE&amp;psig=AFQjCNGJL9dF1ThJzagH-CWS4GOPiJh2Fw&amp;ust=1368431551252760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mailto:martina.zbasnik@fa.uni-lj.s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assipedia.passiv.de/passipedia_de/_detail/picopen/fram_nansen.jpg?id=grundlagen:anmerkungen_zur_geschich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2403698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POTENCIAL PRIHRANKOV ENERGIJE V STAVBAH</a:t>
            </a:r>
            <a:br>
              <a:rPr lang="sl-SI" dirty="0" smtClean="0"/>
            </a:br>
            <a:r>
              <a:rPr lang="en-GB" sz="3600" i="1" dirty="0"/>
              <a:t>POTENTIAL ENERGY SAVINGS IN BUILDINGS</a:t>
            </a:r>
            <a:r>
              <a:rPr lang="sl-SI" sz="3600" i="1" dirty="0"/>
              <a:t/>
            </a:r>
            <a:br>
              <a:rPr lang="sl-SI" sz="3600" i="1" dirty="0"/>
            </a:br>
            <a:endParaRPr lang="sl-SI" sz="3600" i="1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136904" cy="864096"/>
          </a:xfrm>
        </p:spPr>
        <p:txBody>
          <a:bodyPr/>
          <a:lstStyle/>
          <a:p>
            <a:r>
              <a:rPr lang="sl-SI" dirty="0" smtClean="0"/>
              <a:t>Prof.dr. Martina Zbašnik-Senegačnik, u.d.i.a.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4776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Pionirske energijsko učinkovite stavbe</a:t>
            </a:r>
            <a:endParaRPr lang="sl-SI" dirty="0"/>
          </a:p>
        </p:txBody>
      </p:sp>
      <p:pic>
        <p:nvPicPr>
          <p:cNvPr id="4" name="Ograda vsebine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16" y="1854116"/>
            <a:ext cx="5383564" cy="3600400"/>
          </a:xfrm>
        </p:spPr>
      </p:pic>
      <p:sp>
        <p:nvSpPr>
          <p:cNvPr id="5" name="PoljeZBesedilom 4"/>
          <p:cNvSpPr txBox="1"/>
          <p:nvPr/>
        </p:nvSpPr>
        <p:spPr>
          <a:xfrm>
            <a:off x="294188" y="5454516"/>
            <a:ext cx="455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Avtorja: </a:t>
            </a:r>
            <a:r>
              <a:rPr lang="sl-SI" dirty="0" err="1" smtClean="0"/>
              <a:t>Vagn</a:t>
            </a:r>
            <a:r>
              <a:rPr lang="sl-SI" dirty="0" smtClean="0"/>
              <a:t> </a:t>
            </a:r>
            <a:r>
              <a:rPr lang="sl-SI" dirty="0" err="1"/>
              <a:t>Korsgaard</a:t>
            </a:r>
            <a:r>
              <a:rPr lang="sl-SI" dirty="0"/>
              <a:t> , </a:t>
            </a:r>
            <a:r>
              <a:rPr lang="sl-SI" dirty="0" err="1"/>
              <a:t>Torben</a:t>
            </a:r>
            <a:r>
              <a:rPr lang="sl-SI" dirty="0"/>
              <a:t> </a:t>
            </a:r>
            <a:r>
              <a:rPr lang="sl-SI" dirty="0" err="1"/>
              <a:t>Esbensen</a:t>
            </a:r>
            <a:r>
              <a:rPr lang="sl-SI" dirty="0"/>
              <a:t> </a:t>
            </a:r>
          </a:p>
        </p:txBody>
      </p:sp>
      <p:sp>
        <p:nvSpPr>
          <p:cNvPr id="6" name="PoljeZBesedilom 5"/>
          <p:cNvSpPr txBox="1"/>
          <p:nvPr/>
        </p:nvSpPr>
        <p:spPr>
          <a:xfrm>
            <a:off x="5796136" y="1772816"/>
            <a:ext cx="32758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sl-SI" sz="22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sl-SI" sz="2200" dirty="0" smtClean="0">
                <a:solidFill>
                  <a:schemeClr val="accent1">
                    <a:lumMod val="75000"/>
                  </a:schemeClr>
                </a:solidFill>
              </a:rPr>
              <a:t>remična toplotna izolacija pred okni</a:t>
            </a:r>
          </a:p>
          <a:p>
            <a:pPr marL="342900" indent="-342900">
              <a:buFontTx/>
              <a:buChar char="-"/>
            </a:pPr>
            <a:r>
              <a:rPr lang="sl-SI" sz="2200" dirty="0" err="1" smtClean="0">
                <a:solidFill>
                  <a:schemeClr val="accent1">
                    <a:lumMod val="75000"/>
                  </a:schemeClr>
                </a:solidFill>
              </a:rPr>
              <a:t>rekuperacija</a:t>
            </a:r>
            <a:endParaRPr lang="sl-SI" sz="22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sl-SI" sz="2200" dirty="0" smtClean="0">
                <a:solidFill>
                  <a:schemeClr val="accent1">
                    <a:lumMod val="75000"/>
                  </a:schemeClr>
                </a:solidFill>
              </a:rPr>
              <a:t>solarni ogrevalni sistem</a:t>
            </a:r>
          </a:p>
          <a:p>
            <a:pPr marL="342900" indent="-342900">
              <a:buFontTx/>
              <a:buChar char="-"/>
            </a:pPr>
            <a:r>
              <a:rPr lang="sl-SI" sz="2200" dirty="0" smtClean="0">
                <a:solidFill>
                  <a:schemeClr val="accent1">
                    <a:lumMod val="75000"/>
                  </a:schemeClr>
                </a:solidFill>
              </a:rPr>
              <a:t>SSE</a:t>
            </a:r>
          </a:p>
          <a:p>
            <a:pPr marL="342900" indent="-342900">
              <a:buFontTx/>
              <a:buChar char="-"/>
            </a:pPr>
            <a:r>
              <a:rPr lang="sl-SI" sz="2200" dirty="0" smtClean="0">
                <a:solidFill>
                  <a:schemeClr val="accent1">
                    <a:lumMod val="75000"/>
                  </a:schemeClr>
                </a:solidFill>
              </a:rPr>
              <a:t>hranilnik toplote  </a:t>
            </a:r>
            <a:r>
              <a:rPr lang="de-DE" sz="2200" dirty="0">
                <a:solidFill>
                  <a:schemeClr val="accent1">
                    <a:lumMod val="75000"/>
                  </a:schemeClr>
                </a:solidFill>
              </a:rPr>
              <a:t>30 m³ </a:t>
            </a:r>
            <a:endParaRPr lang="sl-SI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PoljeZBesedilom 2"/>
          <p:cNvSpPr txBox="1"/>
          <p:nvPr/>
        </p:nvSpPr>
        <p:spPr>
          <a:xfrm>
            <a:off x="302371" y="1311151"/>
            <a:ext cx="5853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 err="1">
                <a:solidFill>
                  <a:schemeClr val="accent1">
                    <a:lumMod val="75000"/>
                  </a:schemeClr>
                </a:solidFill>
              </a:rPr>
              <a:t>Ničenergijska</a:t>
            </a:r>
            <a:r>
              <a:rPr lang="sl-SI" sz="2800" b="1" dirty="0">
                <a:solidFill>
                  <a:schemeClr val="accent1">
                    <a:lumMod val="75000"/>
                  </a:schemeClr>
                </a:solidFill>
              </a:rPr>
              <a:t> hiša, </a:t>
            </a:r>
            <a:r>
              <a:rPr lang="sl-SI" sz="2800" b="1" dirty="0" err="1">
                <a:solidFill>
                  <a:schemeClr val="accent1">
                    <a:lumMod val="75000"/>
                  </a:schemeClr>
                </a:solidFill>
              </a:rPr>
              <a:t>Kobenhaven</a:t>
            </a:r>
            <a:r>
              <a:rPr lang="sl-SI" sz="2800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sl-SI" sz="2800" b="1" dirty="0" smtClean="0">
                <a:solidFill>
                  <a:schemeClr val="accent1">
                    <a:lumMod val="75000"/>
                  </a:schemeClr>
                </a:solidFill>
              </a:rPr>
              <a:t>1974</a:t>
            </a:r>
            <a:endParaRPr lang="sl-SI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10</a:t>
            </a:fld>
            <a:endParaRPr lang="sl-SI"/>
          </a:p>
        </p:txBody>
      </p:sp>
      <p:sp>
        <p:nvSpPr>
          <p:cNvPr id="9" name="PoljeZBesedilom 8"/>
          <p:cNvSpPr txBox="1"/>
          <p:nvPr/>
        </p:nvSpPr>
        <p:spPr>
          <a:xfrm>
            <a:off x="5940152" y="5578206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/>
              <a:t>Vir: http://passipedia.passiv.de</a:t>
            </a:r>
          </a:p>
        </p:txBody>
      </p:sp>
    </p:spTree>
    <p:extLst>
      <p:ext uri="{BB962C8B-B14F-4D97-AF65-F5344CB8AC3E}">
        <p14:creationId xmlns:p14="http://schemas.microsoft.com/office/powerpoint/2010/main" val="377682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1" y="1844824"/>
            <a:ext cx="8837468" cy="4032448"/>
          </a:xfrm>
        </p:spPr>
      </p:pic>
      <p:sp>
        <p:nvSpPr>
          <p:cNvPr id="5" name="PoljeZBesedilom 4"/>
          <p:cNvSpPr txBox="1"/>
          <p:nvPr/>
        </p:nvSpPr>
        <p:spPr>
          <a:xfrm>
            <a:off x="5796136" y="5710698"/>
            <a:ext cx="3204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/>
              <a:t>Vir: http://</a:t>
            </a:r>
            <a:r>
              <a:rPr lang="sl-SI" sz="1200" dirty="0" smtClean="0"/>
              <a:t>passipedia.passiv.de</a:t>
            </a:r>
            <a:endParaRPr lang="sl-SI" sz="1200" dirty="0"/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mtClean="0"/>
              <a:t>Pionirske energijsko učinkovite stavbe</a:t>
            </a:r>
            <a:endParaRPr lang="sl-SI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050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42219"/>
            <a:ext cx="4826119" cy="2509582"/>
          </a:xfrm>
        </p:spPr>
      </p:pic>
      <p:sp>
        <p:nvSpPr>
          <p:cNvPr id="5" name="PoljeZBesedilom 4"/>
          <p:cNvSpPr txBox="1"/>
          <p:nvPr/>
        </p:nvSpPr>
        <p:spPr>
          <a:xfrm>
            <a:off x="7236217" y="368121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/>
              <a:t>http</a:t>
            </a:r>
            <a:r>
              <a:rPr lang="sl-SI" sz="1200" dirty="0" smtClean="0"/>
              <a:t>://passipedia.passiv.de</a:t>
            </a:r>
            <a:endParaRPr lang="sl-SI" sz="1200" dirty="0"/>
          </a:p>
        </p:txBody>
      </p:sp>
      <p:sp>
        <p:nvSpPr>
          <p:cNvPr id="6" name="Pravokotnik 5"/>
          <p:cNvSpPr/>
          <p:nvPr/>
        </p:nvSpPr>
        <p:spPr>
          <a:xfrm>
            <a:off x="457971" y="5618763"/>
            <a:ext cx="61823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ekstremno izolirana solarna pasivna hiša</a:t>
            </a:r>
            <a:endParaRPr lang="sl-SI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457971" y="5251801"/>
            <a:ext cx="48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Avtor: </a:t>
            </a:r>
            <a:r>
              <a:rPr lang="sl-SI" dirty="0" err="1" smtClean="0"/>
              <a:t>Amory</a:t>
            </a:r>
            <a:r>
              <a:rPr lang="sl-SI" dirty="0" smtClean="0"/>
              <a:t> </a:t>
            </a:r>
            <a:r>
              <a:rPr lang="sl-SI" dirty="0" err="1"/>
              <a:t>Lovins</a:t>
            </a:r>
            <a:r>
              <a:rPr lang="sl-SI" b="1" dirty="0" smtClean="0"/>
              <a:t> </a:t>
            </a:r>
            <a:endParaRPr lang="sl-SI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214" y="1349881"/>
            <a:ext cx="1459230" cy="2590800"/>
          </a:xfrm>
          <a:prstGeom prst="rect">
            <a:avLst/>
          </a:prstGeom>
        </p:spPr>
      </p:pic>
      <p:pic>
        <p:nvPicPr>
          <p:cNvPr id="2050" name="Picture 2" descr="http://www.rmi.org/Content/Images/Locations_AmoryResidence_BananaFar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214" y="3952130"/>
            <a:ext cx="2557409" cy="194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ljeZBesedilom 7"/>
          <p:cNvSpPr txBox="1"/>
          <p:nvPr/>
        </p:nvSpPr>
        <p:spPr>
          <a:xfrm>
            <a:off x="442600" y="1700808"/>
            <a:ext cx="566067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sl-SI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l-SI" sz="2800" b="1" dirty="0" err="1">
                <a:solidFill>
                  <a:srgbClr val="376092"/>
                </a:solidFill>
              </a:rPr>
              <a:t>Rocky</a:t>
            </a:r>
            <a:r>
              <a:rPr lang="sl-SI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l-SI" sz="2800" b="1" dirty="0" err="1">
                <a:solidFill>
                  <a:schemeClr val="accent1">
                    <a:lumMod val="75000"/>
                  </a:schemeClr>
                </a:solidFill>
              </a:rPr>
              <a:t>Mountains</a:t>
            </a:r>
            <a:r>
              <a:rPr lang="sl-SI" sz="2800" b="1" dirty="0">
                <a:solidFill>
                  <a:schemeClr val="accent1">
                    <a:lumMod val="75000"/>
                  </a:schemeClr>
                </a:solidFill>
              </a:rPr>
              <a:t> Institute, Kolorado, </a:t>
            </a:r>
            <a:r>
              <a:rPr lang="sl-SI" sz="2800" b="1" dirty="0" smtClean="0">
                <a:solidFill>
                  <a:schemeClr val="accent1">
                    <a:lumMod val="75000"/>
                  </a:schemeClr>
                </a:solidFill>
              </a:rPr>
              <a:t>ZDA</a:t>
            </a:r>
            <a:r>
              <a:rPr lang="sl-SI" sz="2800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sl-SI" sz="2800" b="1" dirty="0" smtClean="0">
                <a:solidFill>
                  <a:schemeClr val="accent1">
                    <a:lumMod val="75000"/>
                  </a:schemeClr>
                </a:solidFill>
              </a:rPr>
              <a:t>2164 m</a:t>
            </a:r>
            <a:r>
              <a:rPr lang="sl-SI" sz="2800" b="1" dirty="0">
                <a:solidFill>
                  <a:schemeClr val="accent1">
                    <a:lumMod val="75000"/>
                  </a:schemeClr>
                </a:solidFill>
              </a:rPr>
              <a:t>, 1984</a:t>
            </a:r>
          </a:p>
          <a:p>
            <a:endParaRPr lang="sl-SI" dirty="0"/>
          </a:p>
        </p:txBody>
      </p:sp>
      <p:sp>
        <p:nvSpPr>
          <p:cNvPr id="10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Pionirske energijsko učinkovite stavbe</a:t>
            </a:r>
            <a:endParaRPr lang="sl-SI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3370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Pasivna hiša</a:t>
            </a:r>
            <a:endParaRPr lang="sl-SI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39552" y="5301208"/>
            <a:ext cx="731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dirty="0">
                <a:latin typeface="+mn-lt"/>
              </a:rPr>
              <a:t>1991 – </a:t>
            </a:r>
            <a:r>
              <a:rPr lang="sl-SI" dirty="0" err="1">
                <a:latin typeface="+mn-lt"/>
              </a:rPr>
              <a:t>Kranichstein</a:t>
            </a:r>
            <a:r>
              <a:rPr lang="sl-SI" dirty="0">
                <a:latin typeface="+mn-lt"/>
              </a:rPr>
              <a:t>, Darmstadt, dr. Wolfgang Feist</a:t>
            </a:r>
          </a:p>
        </p:txBody>
      </p:sp>
      <p:pic>
        <p:nvPicPr>
          <p:cNvPr id="5" name="Picture 18" descr="Ansicht_Kr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33" y="1722540"/>
            <a:ext cx="4534272" cy="359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13</a:t>
            </a:fld>
            <a:endParaRPr lang="sl-SI"/>
          </a:p>
        </p:txBody>
      </p:sp>
      <p:sp>
        <p:nvSpPr>
          <p:cNvPr id="3" name="PoljeZBesedilom 2"/>
          <p:cNvSpPr txBox="1"/>
          <p:nvPr/>
        </p:nvSpPr>
        <p:spPr>
          <a:xfrm>
            <a:off x="5225802" y="278092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/>
              <a:t>1996 – Standard pasivna hiša</a:t>
            </a: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212563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sl-SI" dirty="0" smtClean="0"/>
              <a:t>Toplotna bilanca </a:t>
            </a:r>
            <a:endParaRPr lang="en-GB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803648"/>
            <a:ext cx="7990656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TOPLOTNE IZGUBE</a:t>
            </a:r>
          </a:p>
          <a:p>
            <a:pPr>
              <a:buFontTx/>
              <a:buChar char="-"/>
            </a:pPr>
            <a:r>
              <a:rPr lang="sl-SI" dirty="0" err="1" smtClean="0"/>
              <a:t>transmisijske</a:t>
            </a:r>
            <a:r>
              <a:rPr lang="sl-SI" dirty="0" smtClean="0"/>
              <a:t> toplotne izgube</a:t>
            </a:r>
          </a:p>
          <a:p>
            <a:pPr>
              <a:buFontTx/>
              <a:buChar char="-"/>
            </a:pPr>
            <a:r>
              <a:rPr lang="sl-SI" dirty="0" smtClean="0"/>
              <a:t>prezračevalne toplotne izgube</a:t>
            </a:r>
          </a:p>
          <a:p>
            <a:pPr>
              <a:buFontTx/>
              <a:buChar char="-"/>
            </a:pPr>
            <a:endParaRPr lang="sl-SI" dirty="0" smtClean="0"/>
          </a:p>
          <a:p>
            <a:r>
              <a:rPr lang="sl-SI" dirty="0" smtClean="0"/>
              <a:t>TOPLOTNI DOBITKI</a:t>
            </a:r>
          </a:p>
          <a:p>
            <a:pPr>
              <a:buFontTx/>
              <a:buChar char="-"/>
            </a:pPr>
            <a:r>
              <a:rPr lang="sl-SI" dirty="0" smtClean="0"/>
              <a:t>dobitki sončnega obsevanja</a:t>
            </a:r>
          </a:p>
          <a:p>
            <a:pPr>
              <a:buFontTx/>
              <a:buChar char="-"/>
            </a:pPr>
            <a:r>
              <a:rPr lang="sl-SI" dirty="0" smtClean="0"/>
              <a:t>notranji viri toplote</a:t>
            </a:r>
            <a:endParaRPr lang="en-GB" dirty="0" smtClean="0"/>
          </a:p>
        </p:txBody>
      </p:sp>
      <p:pic>
        <p:nvPicPr>
          <p:cNvPr id="6" name="Picture 4" descr="en_bil_2_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61048"/>
            <a:ext cx="3367088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9213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rmo-stedilni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39192"/>
            <a:ext cx="2915816" cy="2193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termo-TV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268" y="1416034"/>
            <a:ext cx="2949217" cy="22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termo-Em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277" y="3678205"/>
            <a:ext cx="2915816" cy="2213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269" y="3678205"/>
            <a:ext cx="2933441" cy="220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sl-SI" dirty="0" smtClean="0"/>
              <a:t>Toplotna bilanca </a:t>
            </a:r>
            <a:endParaRPr lang="en-GB" dirty="0" smtClean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4775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ilanca_letna_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36" y="1594508"/>
            <a:ext cx="3700785" cy="395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038600" y="3276599"/>
            <a:ext cx="510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b="1" dirty="0">
                <a:solidFill>
                  <a:srgbClr val="FF0000"/>
                </a:solidFill>
              </a:rPr>
              <a:t>IZGUBE – DOBITKI </a:t>
            </a:r>
            <a:r>
              <a:rPr lang="sl-SI" b="1" dirty="0" smtClean="0">
                <a:solidFill>
                  <a:srgbClr val="FF0000"/>
                </a:solidFill>
                <a:cs typeface="Times New Roman" pitchFamily="18" charset="0"/>
              </a:rPr>
              <a:t>≤</a:t>
            </a:r>
            <a:r>
              <a:rPr lang="sl-SI" b="1" dirty="0" smtClean="0">
                <a:solidFill>
                  <a:srgbClr val="FF0000"/>
                </a:solidFill>
              </a:rPr>
              <a:t> </a:t>
            </a:r>
            <a:r>
              <a:rPr lang="sl-SI" b="1" dirty="0">
                <a:solidFill>
                  <a:srgbClr val="FF0000"/>
                </a:solidFill>
              </a:rPr>
              <a:t>15kWh/(m</a:t>
            </a:r>
            <a:r>
              <a:rPr lang="sl-SI" b="1" baseline="30000" dirty="0">
                <a:solidFill>
                  <a:srgbClr val="FF0000"/>
                </a:solidFill>
              </a:rPr>
              <a:t>2</a:t>
            </a:r>
            <a:r>
              <a:rPr lang="sl-SI" b="1" dirty="0">
                <a:solidFill>
                  <a:srgbClr val="FF0000"/>
                </a:solidFill>
              </a:rPr>
              <a:t>a)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191000" y="4191000"/>
            <a:ext cx="4648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dirty="0"/>
              <a:t>Klasični ogrevalni sistem ni več potreben</a:t>
            </a:r>
            <a:endParaRPr lang="en-GB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sl-SI" dirty="0" smtClean="0"/>
              <a:t>Toplotna bilanca </a:t>
            </a:r>
            <a:endParaRPr lang="en-GB" dirty="0" smtClean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909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Specifične </a:t>
            </a:r>
            <a:r>
              <a:rPr lang="sl-SI" dirty="0"/>
              <a:t>vrednosti za pasivne </a:t>
            </a:r>
            <a:r>
              <a:rPr lang="sl-SI" dirty="0" smtClean="0"/>
              <a:t>hiše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 letna </a:t>
            </a:r>
            <a:r>
              <a:rPr lang="sl-SI" dirty="0"/>
              <a:t>potrebna toplota za ogrevanje </a:t>
            </a:r>
            <a:r>
              <a:rPr lang="sl-SI" dirty="0">
                <a:sym typeface="Symbol"/>
              </a:rPr>
              <a:t></a:t>
            </a:r>
            <a:r>
              <a:rPr lang="sl-SI" b="1" dirty="0"/>
              <a:t> 15 kWh/(m</a:t>
            </a:r>
            <a:r>
              <a:rPr lang="sl-SI" b="1" baseline="30000" dirty="0"/>
              <a:t>2</a:t>
            </a:r>
            <a:r>
              <a:rPr lang="sl-SI" b="1" dirty="0"/>
              <a:t>a</a:t>
            </a:r>
            <a:r>
              <a:rPr lang="sl-SI" b="1" dirty="0" smtClean="0"/>
              <a:t>)</a:t>
            </a:r>
            <a:endParaRPr lang="sl-SI" dirty="0"/>
          </a:p>
          <a:p>
            <a:r>
              <a:rPr lang="sl-SI" dirty="0"/>
              <a:t>skupna letna poraba primarne energije </a:t>
            </a:r>
            <a:r>
              <a:rPr lang="sl-SI" dirty="0">
                <a:sym typeface="Symbol"/>
              </a:rPr>
              <a:t></a:t>
            </a:r>
            <a:r>
              <a:rPr lang="sl-SI" dirty="0"/>
              <a:t> </a:t>
            </a:r>
            <a:r>
              <a:rPr lang="sl-SI" b="1" dirty="0"/>
              <a:t>120 kWh/(m</a:t>
            </a:r>
            <a:r>
              <a:rPr lang="sl-SI" b="1" baseline="30000" dirty="0"/>
              <a:t>2</a:t>
            </a:r>
            <a:r>
              <a:rPr lang="sl-SI" b="1" dirty="0"/>
              <a:t>a</a:t>
            </a:r>
            <a:r>
              <a:rPr lang="sl-SI" b="1" dirty="0" smtClean="0"/>
              <a:t>)</a:t>
            </a:r>
            <a:endParaRPr lang="sl-SI" dirty="0"/>
          </a:p>
          <a:p>
            <a:r>
              <a:rPr lang="sl-SI" dirty="0"/>
              <a:t>letna poraba električne energije </a:t>
            </a:r>
            <a:r>
              <a:rPr lang="sl-SI" b="1" dirty="0">
                <a:sym typeface="Symbol"/>
              </a:rPr>
              <a:t></a:t>
            </a:r>
            <a:r>
              <a:rPr lang="sl-SI" b="1" dirty="0"/>
              <a:t> 18 kWh/(m</a:t>
            </a:r>
            <a:r>
              <a:rPr lang="sl-SI" b="1" baseline="30000" dirty="0"/>
              <a:t>2</a:t>
            </a:r>
            <a:r>
              <a:rPr lang="sl-SI" b="1" dirty="0"/>
              <a:t>a</a:t>
            </a:r>
            <a:r>
              <a:rPr lang="sl-SI" b="1" dirty="0" smtClean="0"/>
              <a:t>)</a:t>
            </a:r>
            <a:endParaRPr lang="sl-SI" dirty="0"/>
          </a:p>
          <a:p>
            <a:r>
              <a:rPr lang="sl-SI" b="1" dirty="0"/>
              <a:t>toplotne izgube </a:t>
            </a:r>
            <a:r>
              <a:rPr lang="sl-SI" b="1" dirty="0">
                <a:sym typeface="Symbol"/>
              </a:rPr>
              <a:t></a:t>
            </a:r>
            <a:r>
              <a:rPr lang="sl-SI" b="1" dirty="0"/>
              <a:t> 10 </a:t>
            </a:r>
            <a:r>
              <a:rPr lang="sl-SI" b="1" dirty="0" smtClean="0"/>
              <a:t>W/m</a:t>
            </a:r>
            <a:r>
              <a:rPr lang="sl-SI" b="1" baseline="30000" dirty="0" smtClean="0"/>
              <a:t>2</a:t>
            </a:r>
            <a:endParaRPr lang="sl-SI" dirty="0"/>
          </a:p>
          <a:p>
            <a:r>
              <a:rPr lang="sl-SI" b="1" dirty="0"/>
              <a:t>zrakotesnost n</a:t>
            </a:r>
            <a:r>
              <a:rPr lang="sl-SI" b="1" baseline="-25000" dirty="0"/>
              <a:t>50</a:t>
            </a:r>
            <a:r>
              <a:rPr lang="sl-SI" b="1" dirty="0"/>
              <a:t> &lt; 0,6 </a:t>
            </a:r>
            <a:r>
              <a:rPr lang="sl-SI" b="1" dirty="0" smtClean="0"/>
              <a:t>h</a:t>
            </a:r>
            <a:r>
              <a:rPr lang="sl-SI" b="1" baseline="30000" dirty="0" smtClean="0"/>
              <a:t>-1</a:t>
            </a:r>
            <a:endParaRPr lang="sl-SI" dirty="0"/>
          </a:p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1832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Toplotni ovoj stavbe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/>
          <a:lstStyle/>
          <a:p>
            <a:pPr marL="0" indent="0">
              <a:buNone/>
            </a:pPr>
            <a:r>
              <a:rPr lang="sl-SI" b="1" dirty="0"/>
              <a:t>Toplotna </a:t>
            </a:r>
            <a:r>
              <a:rPr lang="sl-SI" b="1" dirty="0" err="1"/>
              <a:t>izolativnost</a:t>
            </a:r>
            <a:r>
              <a:rPr lang="sl-SI" b="1" dirty="0"/>
              <a:t> zunanjega ovoj</a:t>
            </a:r>
            <a:r>
              <a:rPr lang="sl-SI" dirty="0"/>
              <a:t>a </a:t>
            </a:r>
          </a:p>
          <a:p>
            <a:pPr>
              <a:buFontTx/>
              <a:buChar char="-"/>
            </a:pPr>
            <a:r>
              <a:rPr lang="sl-SI" b="1" i="1" dirty="0" err="1" smtClean="0"/>
              <a:t>netransparentni</a:t>
            </a:r>
            <a:r>
              <a:rPr lang="sl-SI" b="1" i="1" dirty="0" smtClean="0"/>
              <a:t> ovoj U ≤ 0,15 W/(m</a:t>
            </a:r>
            <a:r>
              <a:rPr lang="sl-SI" b="1" i="1" baseline="30000" dirty="0" smtClean="0"/>
              <a:t>2</a:t>
            </a:r>
            <a:r>
              <a:rPr lang="sl-SI" b="1" i="1" dirty="0" smtClean="0"/>
              <a:t>K)</a:t>
            </a:r>
            <a:r>
              <a:rPr lang="sl-SI" b="1" i="1" dirty="0"/>
              <a:t> </a:t>
            </a:r>
            <a:endParaRPr lang="sl-SI" b="1" i="1" dirty="0" smtClean="0"/>
          </a:p>
          <a:p>
            <a:pPr marL="0" indent="0">
              <a:buNone/>
            </a:pPr>
            <a:r>
              <a:rPr lang="sl-SI" dirty="0"/>
              <a:t>  </a:t>
            </a:r>
            <a:r>
              <a:rPr lang="sl-SI" dirty="0" smtClean="0"/>
              <a:t>  (</a:t>
            </a:r>
            <a:r>
              <a:rPr lang="sl-SI" dirty="0"/>
              <a:t>25 do 40 </a:t>
            </a:r>
            <a:r>
              <a:rPr lang="sl-SI" dirty="0" smtClean="0"/>
              <a:t>cm toplotne iz</a:t>
            </a:r>
            <a:r>
              <a:rPr lang="sl-SI" dirty="0"/>
              <a:t>olacije</a:t>
            </a:r>
            <a:r>
              <a:rPr lang="sl-SI" dirty="0" smtClean="0"/>
              <a:t>) </a:t>
            </a:r>
          </a:p>
          <a:p>
            <a:pPr marL="0" indent="0">
              <a:buNone/>
            </a:pPr>
            <a:endParaRPr lang="sl-SI" dirty="0"/>
          </a:p>
          <a:p>
            <a:pPr>
              <a:buFontTx/>
              <a:buChar char="-"/>
            </a:pPr>
            <a:r>
              <a:rPr lang="sl-SI" b="1" i="1" dirty="0"/>
              <a:t>okna in vrata </a:t>
            </a:r>
            <a:r>
              <a:rPr lang="sl-SI" b="1" i="1" dirty="0" err="1" smtClean="0"/>
              <a:t>U</a:t>
            </a:r>
            <a:r>
              <a:rPr lang="sl-SI" b="1" i="1" baseline="-25000" dirty="0" err="1" smtClean="0"/>
              <a:t>vgr</a:t>
            </a:r>
            <a:r>
              <a:rPr lang="sl-SI" b="1" i="1" dirty="0" smtClean="0"/>
              <a:t> </a:t>
            </a:r>
            <a:r>
              <a:rPr lang="sl-SI" b="1" i="1" dirty="0">
                <a:sym typeface="Symbol" pitchFamily="18" charset="2"/>
              </a:rPr>
              <a:t> 0,85 W/(m</a:t>
            </a:r>
            <a:r>
              <a:rPr lang="sl-SI" b="1" i="1" baseline="30000" dirty="0">
                <a:sym typeface="Symbol" pitchFamily="18" charset="2"/>
              </a:rPr>
              <a:t>2</a:t>
            </a:r>
            <a:r>
              <a:rPr lang="sl-SI" b="1" i="1" dirty="0">
                <a:sym typeface="Symbol" pitchFamily="18" charset="2"/>
              </a:rPr>
              <a:t>K</a:t>
            </a:r>
            <a:r>
              <a:rPr lang="sl-SI" b="1" i="1" dirty="0" smtClean="0">
                <a:sym typeface="Symbol" pitchFamily="18" charset="2"/>
              </a:rPr>
              <a:t>)</a:t>
            </a:r>
          </a:p>
          <a:p>
            <a:pPr marL="0" indent="0">
              <a:buNone/>
            </a:pPr>
            <a:r>
              <a:rPr lang="sl-SI" dirty="0" smtClean="0">
                <a:sym typeface="Symbol" pitchFamily="18" charset="2"/>
              </a:rPr>
              <a:t>    (</a:t>
            </a:r>
            <a:r>
              <a:rPr lang="sl-SI" dirty="0" err="1" smtClean="0">
                <a:sym typeface="Symbol" pitchFamily="18" charset="2"/>
              </a:rPr>
              <a:t>troslojna</a:t>
            </a:r>
            <a:r>
              <a:rPr lang="sl-SI" dirty="0" smtClean="0">
                <a:sym typeface="Symbol" pitchFamily="18" charset="2"/>
              </a:rPr>
              <a:t> zasteklitev)</a:t>
            </a:r>
            <a:endParaRPr lang="sl-SI" dirty="0">
              <a:sym typeface="Symbol" pitchFamily="18" charset="2"/>
            </a:endParaRPr>
          </a:p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7393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Sklenjen toplotni ovoj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Ovoj brez toplotnih mostov!</a:t>
            </a:r>
            <a:endParaRPr lang="sl-SI" dirty="0"/>
          </a:p>
        </p:txBody>
      </p:sp>
      <p:pic>
        <p:nvPicPr>
          <p:cNvPr id="4" name="Picture 2" descr="Slika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2" t="38852" r="27211" b="17264"/>
          <a:stretch>
            <a:fillRect/>
          </a:stretch>
        </p:blipFill>
        <p:spPr bwMode="auto">
          <a:xfrm>
            <a:off x="3275856" y="2276872"/>
            <a:ext cx="5748883" cy="3439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19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0051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Energijska odvisnost v EU</a:t>
            </a:r>
            <a:endParaRPr lang="sl-SI" dirty="0"/>
          </a:p>
        </p:txBody>
      </p:sp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1588341932"/>
              </p:ext>
            </p:extLst>
          </p:nvPr>
        </p:nvGraphicFramePr>
        <p:xfrm>
          <a:off x="179512" y="1340767"/>
          <a:ext cx="6552728" cy="3851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PoljeZBesedilom 4"/>
          <p:cNvSpPr txBox="1"/>
          <p:nvPr/>
        </p:nvSpPr>
        <p:spPr>
          <a:xfrm>
            <a:off x="323528" y="5226054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i="1" dirty="0" smtClean="0"/>
              <a:t>Energijska </a:t>
            </a:r>
            <a:r>
              <a:rPr lang="sl-SI" i="1" dirty="0"/>
              <a:t>odvisnost EU od uvoza energije 2005 – </a:t>
            </a:r>
            <a:r>
              <a:rPr lang="sl-SI" i="1" dirty="0" smtClean="0"/>
              <a:t>2030</a:t>
            </a:r>
            <a:endParaRPr lang="sl-SI" dirty="0"/>
          </a:p>
          <a:p>
            <a:r>
              <a:rPr lang="en-GB" i="1" dirty="0"/>
              <a:t>The EU’s energy dependence on imports 2005 – 2030 </a:t>
            </a:r>
            <a:endParaRPr lang="sl-SI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5756496" y="5549219"/>
            <a:ext cx="3420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100" i="1" dirty="0" smtClean="0"/>
              <a:t>Vir: </a:t>
            </a:r>
            <a:r>
              <a:rPr lang="sl-SI" sz="1100" i="1" dirty="0" smtClean="0">
                <a:hlinkClick r:id="rId3"/>
              </a:rPr>
              <a:t>http</a:t>
            </a:r>
            <a:r>
              <a:rPr lang="sl-SI" sz="1100" i="1" dirty="0">
                <a:hlinkClick r:id="rId3"/>
              </a:rPr>
              <a:t>://www.energy.eu/#top</a:t>
            </a:r>
            <a:endParaRPr lang="sl-SI" sz="1100" dirty="0"/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500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l-SI" dirty="0" smtClean="0"/>
              <a:t>Konstruiranje brez toplotnih mostov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l-SI" dirty="0" smtClean="0"/>
          </a:p>
        </p:txBody>
      </p:sp>
      <p:pic>
        <p:nvPicPr>
          <p:cNvPr id="20484" name="Picture 5" descr="stena_temelj_1_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23896"/>
            <a:ext cx="3429000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 descr="stena_klet_w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667000"/>
            <a:ext cx="2354263" cy="28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457200" y="5500914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dirty="0"/>
              <a:t>priključki sten z izolacijskim podstavkom - </a:t>
            </a:r>
            <a:r>
              <a:rPr lang="sl-SI" dirty="0">
                <a:sym typeface="Symbol" pitchFamily="18" charset="2"/>
              </a:rPr>
              <a:t> = 0,12 W/(mK)</a:t>
            </a:r>
            <a:endParaRPr lang="en-GB" dirty="0"/>
          </a:p>
        </p:txBody>
      </p:sp>
      <p:pic>
        <p:nvPicPr>
          <p:cNvPr id="20487" name="Picture 9" descr="notranja stena_w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743200"/>
            <a:ext cx="258445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0712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l-SI" smtClean="0"/>
          </a:p>
        </p:txBody>
      </p:sp>
      <p:pic>
        <p:nvPicPr>
          <p:cNvPr id="21508" name="Picture 4" descr="streha_stena_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63800"/>
            <a:ext cx="32766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990600" y="5867400"/>
            <a:ext cx="396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/>
              <a:t>priključek strehe na steno</a:t>
            </a:r>
            <a:endParaRPr lang="en-GB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mtClean="0"/>
              <a:t>Konstruiranje brez toplotnih mostov</a:t>
            </a:r>
            <a:endParaRPr lang="sl-SI" dirty="0" smtClean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11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sl-SI" dirty="0" smtClean="0"/>
              <a:t>Vgradnja okna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3752850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l-SI" dirty="0" smtClean="0"/>
              <a:t>Konstruiranje brez toplotnih mostov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931" y="1484784"/>
            <a:ext cx="3220954" cy="42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8560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Zrakotesnost</a:t>
            </a:r>
            <a:endParaRPr lang="sl-SI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52343" y="1412776"/>
            <a:ext cx="4003633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sl-SI" sz="2600" b="1" dirty="0" smtClean="0">
                <a:cs typeface="Times New Roman" pitchFamily="18" charset="0"/>
              </a:rPr>
              <a:t>Izmenjava zraka n</a:t>
            </a:r>
            <a:r>
              <a:rPr lang="sl-SI" sz="2600" b="1" baseline="-30000" dirty="0" smtClean="0">
                <a:cs typeface="Times New Roman" pitchFamily="18" charset="0"/>
              </a:rPr>
              <a:t>50</a:t>
            </a:r>
            <a:r>
              <a:rPr lang="sl-SI" sz="2600" b="1" dirty="0" smtClean="0">
                <a:cs typeface="Times New Roman" pitchFamily="18" charset="0"/>
              </a:rPr>
              <a:t> </a:t>
            </a:r>
            <a:r>
              <a:rPr lang="sl-SI" sz="2600" b="1" dirty="0" smtClean="0">
                <a:cs typeface="Times New Roman" pitchFamily="18" charset="0"/>
                <a:sym typeface="Symbol" pitchFamily="18" charset="2"/>
              </a:rPr>
              <a:t></a:t>
            </a:r>
            <a:r>
              <a:rPr lang="sl-SI" sz="2600" b="1" dirty="0" smtClean="0">
                <a:cs typeface="Times New Roman" pitchFamily="18" charset="0"/>
              </a:rPr>
              <a:t> 0,6 h</a:t>
            </a:r>
            <a:r>
              <a:rPr lang="sl-SI" sz="2600" b="1" baseline="30000" dirty="0" smtClean="0">
                <a:cs typeface="Times New Roman" pitchFamily="18" charset="0"/>
              </a:rPr>
              <a:t>–1</a:t>
            </a:r>
            <a:r>
              <a:rPr lang="en-GB" dirty="0" smtClean="0"/>
              <a:t> </a:t>
            </a:r>
            <a:endParaRPr lang="sl-SI" dirty="0" smtClean="0"/>
          </a:p>
          <a:p>
            <a:pPr>
              <a:buFontTx/>
              <a:buNone/>
            </a:pPr>
            <a:endParaRPr lang="en-GB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8" y="2224134"/>
            <a:ext cx="5446114" cy="308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486400" y="1223268"/>
            <a:ext cx="3657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dirty="0"/>
              <a:t>- neprekinjena zrakotesna ravnina</a:t>
            </a:r>
          </a:p>
          <a:p>
            <a:pPr eaLnBrk="1" hangingPunct="1">
              <a:spcBef>
                <a:spcPct val="50000"/>
              </a:spcBef>
            </a:pPr>
            <a:r>
              <a:rPr lang="sl-SI" dirty="0"/>
              <a:t>- načrtovani detajli</a:t>
            </a:r>
          </a:p>
          <a:p>
            <a:pPr eaLnBrk="1" hangingPunct="1">
              <a:spcBef>
                <a:spcPct val="50000"/>
              </a:spcBef>
            </a:pPr>
            <a:r>
              <a:rPr lang="sl-SI" dirty="0"/>
              <a:t>- zanesljiva izvedba</a:t>
            </a:r>
            <a:endParaRPr lang="en-GB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1864" y="1223268"/>
            <a:ext cx="2474794" cy="4591745"/>
          </a:xfrm>
          <a:prstGeom prst="rect">
            <a:avLst/>
          </a:prstGeom>
          <a:noFill/>
        </p:spPr>
      </p:pic>
      <p:sp>
        <p:nvSpPr>
          <p:cNvPr id="12" name="PoljeZBesedilom 11"/>
          <p:cNvSpPr txBox="1"/>
          <p:nvPr/>
        </p:nvSpPr>
        <p:spPr>
          <a:xfrm>
            <a:off x="4373871" y="5445224"/>
            <a:ext cx="5184576" cy="369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Blower</a:t>
            </a:r>
            <a:r>
              <a:rPr lang="sl-SI" dirty="0" smtClean="0"/>
              <a:t> </a:t>
            </a:r>
            <a:r>
              <a:rPr lang="sl-SI" dirty="0" err="1" smtClean="0"/>
              <a:t>Door</a:t>
            </a:r>
            <a:r>
              <a:rPr lang="sl-SI" dirty="0" smtClean="0"/>
              <a:t> test</a:t>
            </a:r>
            <a:endParaRPr lang="sl-SI" dirty="0"/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3836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tena_stena_opeka_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3" y="1457556"/>
            <a:ext cx="3716711" cy="364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85799" y="5169807"/>
            <a:ext cx="3276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dirty="0"/>
              <a:t>Zrakotesni stik dveh masivnih sten</a:t>
            </a:r>
            <a:r>
              <a:rPr lang="en-GB" dirty="0"/>
              <a:t> </a:t>
            </a:r>
          </a:p>
        </p:txBody>
      </p:sp>
      <p:pic>
        <p:nvPicPr>
          <p:cNvPr id="6" name="Picture 4" descr="okna_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71890"/>
            <a:ext cx="4373648" cy="207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741033" y="3578988"/>
            <a:ext cx="441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dirty="0">
                <a:cs typeface="Times New Roman" pitchFamily="18" charset="0"/>
              </a:rPr>
              <a:t>Zrakotesna vgradnja okna v masivno steno</a:t>
            </a:r>
            <a:r>
              <a:rPr lang="en-GB" dirty="0"/>
              <a:t> </a:t>
            </a:r>
          </a:p>
        </p:txBody>
      </p:sp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Zrakotesnost</a:t>
            </a:r>
            <a:endParaRPr lang="sl-SI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9908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710" y="3749801"/>
            <a:ext cx="2764251" cy="2071839"/>
          </a:xfrm>
          <a:prstGeom prst="rect">
            <a:avLst/>
          </a:prstGeom>
          <a:noFill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1" y="1481993"/>
            <a:ext cx="2782621" cy="208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00675" y="2345657"/>
            <a:ext cx="3743325" cy="2808288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030" y="1628800"/>
            <a:ext cx="2669017" cy="3557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Zrakotesnost</a:t>
            </a:r>
            <a:endParaRPr lang="sl-SI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136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Prezračevanje</a:t>
            </a:r>
            <a:endParaRPr lang="sl-SI" dirty="0"/>
          </a:p>
        </p:txBody>
      </p:sp>
      <p:pic>
        <p:nvPicPr>
          <p:cNvPr id="5" name="Picture 4" descr="prezracevanj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190" y="1556792"/>
            <a:ext cx="4572000" cy="426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jeZBesedilom 5"/>
          <p:cNvSpPr txBox="1"/>
          <p:nvPr/>
        </p:nvSpPr>
        <p:spPr>
          <a:xfrm>
            <a:off x="179512" y="2996952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/>
              <a:t>S</a:t>
            </a:r>
            <a:r>
              <a:rPr lang="sl-SI" sz="2400" dirty="0" smtClean="0"/>
              <a:t>istem </a:t>
            </a:r>
            <a:r>
              <a:rPr lang="sl-SI" sz="2400" dirty="0"/>
              <a:t>kontroliranega prezračevanja z vračanjem toplote odpadnega zraka </a:t>
            </a:r>
            <a:r>
              <a:rPr lang="sl-SI" sz="2400" dirty="0" smtClean="0"/>
              <a:t>(</a:t>
            </a:r>
            <a:r>
              <a:rPr lang="sl-SI" sz="2400" dirty="0" err="1" smtClean="0"/>
              <a:t>rekuperacija</a:t>
            </a:r>
            <a:r>
              <a:rPr lang="sl-SI" sz="2400" dirty="0" smtClean="0"/>
              <a:t>)</a:t>
            </a:r>
          </a:p>
          <a:p>
            <a:r>
              <a:rPr lang="sl-SI" sz="2400" dirty="0" smtClean="0"/>
              <a:t> </a:t>
            </a:r>
          </a:p>
          <a:p>
            <a:r>
              <a:rPr lang="sl-SI" sz="2400" b="1" dirty="0" smtClean="0"/>
              <a:t>Izkoristek &gt; 75 %</a:t>
            </a:r>
            <a:endParaRPr lang="sl-SI" sz="2400" b="1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3775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22296"/>
            <a:ext cx="3335060" cy="249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24730"/>
            <a:ext cx="3384376" cy="2536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Prezračevanje</a:t>
            </a:r>
            <a:endParaRPr lang="sl-SI" dirty="0"/>
          </a:p>
        </p:txBody>
      </p:sp>
      <p:pic>
        <p:nvPicPr>
          <p:cNvPr id="8" name="Picture 9" descr="rekuperato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17804"/>
            <a:ext cx="3325188" cy="345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evi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01085"/>
            <a:ext cx="3384376" cy="25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oljeZBesedilom 8"/>
          <p:cNvSpPr txBox="1"/>
          <p:nvPr/>
        </p:nvSpPr>
        <p:spPr>
          <a:xfrm>
            <a:off x="2771800" y="556400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Prenosnik toplote</a:t>
            </a:r>
            <a:endParaRPr lang="sl-SI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9559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Ogrevanje</a:t>
            </a:r>
            <a:endParaRPr lang="sl-SI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323528" y="1860920"/>
            <a:ext cx="81369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Toplotne </a:t>
            </a:r>
            <a:r>
              <a:rPr lang="sl-SI" sz="3200" dirty="0"/>
              <a:t>izgube pasivne hiše </a:t>
            </a:r>
            <a:r>
              <a:rPr lang="sl-SI" sz="3200" dirty="0" smtClean="0"/>
              <a:t>≤ 10 </a:t>
            </a:r>
            <a:r>
              <a:rPr lang="sl-SI" sz="3200" dirty="0"/>
              <a:t>W/m</a:t>
            </a:r>
            <a:r>
              <a:rPr lang="sl-SI" sz="3200" baseline="30000" dirty="0"/>
              <a:t>2</a:t>
            </a:r>
          </a:p>
          <a:p>
            <a:endParaRPr lang="sl-SI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410159" y="263865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Primer:</a:t>
            </a:r>
          </a:p>
          <a:p>
            <a:r>
              <a:rPr lang="sl-SI" dirty="0" smtClean="0"/>
              <a:t>Poraba energije za ogrevanje : </a:t>
            </a:r>
            <a:r>
              <a:rPr lang="sl-SI" b="1" dirty="0" smtClean="0"/>
              <a:t>Dnevna soba 30 m</a:t>
            </a:r>
            <a:r>
              <a:rPr lang="sl-SI" b="1" baseline="30000" dirty="0" smtClean="0"/>
              <a:t>2 </a:t>
            </a:r>
            <a:r>
              <a:rPr lang="sl-SI" b="1" dirty="0" smtClean="0"/>
              <a:t>x</a:t>
            </a:r>
            <a:r>
              <a:rPr lang="sl-SI" b="1" baseline="30000" dirty="0" smtClean="0"/>
              <a:t> </a:t>
            </a:r>
            <a:r>
              <a:rPr lang="sl-SI" b="1" dirty="0" smtClean="0"/>
              <a:t>10 W/m</a:t>
            </a:r>
            <a:r>
              <a:rPr lang="sl-SI" b="1" baseline="30000" dirty="0" smtClean="0"/>
              <a:t>2</a:t>
            </a:r>
            <a:r>
              <a:rPr lang="sl-SI" b="1" dirty="0" smtClean="0"/>
              <a:t>  = 300 W</a:t>
            </a:r>
            <a:endParaRPr lang="sl-SI" b="1" dirty="0"/>
          </a:p>
        </p:txBody>
      </p:sp>
      <p:pic>
        <p:nvPicPr>
          <p:cNvPr id="7" name="Picture 14" descr="https://encrypted-tbn0.gstatic.com/images?q=tbn:ANd9GcRl43e7OlH4fWu1KxL2PQzgWRaYusfSVd5cX_iuXGNTgM-CnJt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284983"/>
            <a:ext cx="2247989" cy="254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Raven povezovalnik 8"/>
          <p:cNvCxnSpPr/>
          <p:nvPr/>
        </p:nvCxnSpPr>
        <p:spPr>
          <a:xfrm>
            <a:off x="1331640" y="3501008"/>
            <a:ext cx="2175981" cy="2016224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en povezovalnik 10"/>
          <p:cNvCxnSpPr/>
          <p:nvPr/>
        </p:nvCxnSpPr>
        <p:spPr>
          <a:xfrm flipV="1">
            <a:off x="1331640" y="3501008"/>
            <a:ext cx="2175981" cy="2016224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7692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Ogrevanje</a:t>
            </a:r>
            <a:endParaRPr lang="sl-SI" dirty="0"/>
          </a:p>
        </p:txBody>
      </p:sp>
      <p:pic>
        <p:nvPicPr>
          <p:cNvPr id="4106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" y="3573016"/>
            <a:ext cx="1570453" cy="104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58" y="3573016"/>
            <a:ext cx="1570455" cy="10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113" y="3573016"/>
            <a:ext cx="1570453" cy="104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687" y="3573016"/>
            <a:ext cx="1570456" cy="10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072" y="3565512"/>
            <a:ext cx="1581737" cy="105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583" y="3573017"/>
            <a:ext cx="1570453" cy="104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982" y="3573017"/>
            <a:ext cx="1570455" cy="10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337" y="3573017"/>
            <a:ext cx="1570453" cy="104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911" y="3573017"/>
            <a:ext cx="1570456" cy="10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0" descr="http://images.24ur.com/media/images/472xX/Dec2009/60380115.jpg?cbf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988" y="3569263"/>
            <a:ext cx="1570456" cy="10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PoljeZBesedilom 34"/>
          <p:cNvSpPr txBox="1"/>
          <p:nvPr/>
        </p:nvSpPr>
        <p:spPr>
          <a:xfrm>
            <a:off x="223277" y="4797152"/>
            <a:ext cx="957706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Toplozračno </a:t>
            </a:r>
            <a:r>
              <a:rPr lang="sl-SI" sz="3200" dirty="0"/>
              <a:t>ogrevanje - dovajanje toplote skozi prezračevalno napravo </a:t>
            </a:r>
            <a:r>
              <a:rPr lang="sl-SI" sz="3200" dirty="0" smtClean="0"/>
              <a:t>(ogrevanje </a:t>
            </a:r>
            <a:r>
              <a:rPr lang="sl-SI" sz="3200" dirty="0"/>
              <a:t>s toplotno </a:t>
            </a:r>
            <a:r>
              <a:rPr lang="sl-SI" sz="3200" dirty="0" smtClean="0"/>
              <a:t>črpalko)</a:t>
            </a:r>
            <a:endParaRPr lang="sl-SI" sz="3200" dirty="0"/>
          </a:p>
          <a:p>
            <a:endParaRPr lang="sl-SI" dirty="0"/>
          </a:p>
        </p:txBody>
      </p:sp>
      <p:sp>
        <p:nvSpPr>
          <p:cNvPr id="66" name="PoljeZBesedilom 65"/>
          <p:cNvSpPr txBox="1"/>
          <p:nvPr/>
        </p:nvSpPr>
        <p:spPr>
          <a:xfrm>
            <a:off x="323528" y="1860920"/>
            <a:ext cx="81369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Toplotne </a:t>
            </a:r>
            <a:r>
              <a:rPr lang="sl-SI" sz="3200" dirty="0"/>
              <a:t>izgube pasivne hiše </a:t>
            </a:r>
            <a:r>
              <a:rPr lang="sl-SI" sz="3200" dirty="0" smtClean="0"/>
              <a:t>≤ 10 </a:t>
            </a:r>
            <a:r>
              <a:rPr lang="sl-SI" sz="3200" dirty="0"/>
              <a:t>W/m</a:t>
            </a:r>
            <a:r>
              <a:rPr lang="sl-SI" sz="3200" baseline="30000" dirty="0"/>
              <a:t>2</a:t>
            </a:r>
          </a:p>
          <a:p>
            <a:endParaRPr lang="sl-SI" dirty="0"/>
          </a:p>
        </p:txBody>
      </p:sp>
      <p:sp>
        <p:nvSpPr>
          <p:cNvPr id="67" name="PoljeZBesedilom 66"/>
          <p:cNvSpPr txBox="1"/>
          <p:nvPr/>
        </p:nvSpPr>
        <p:spPr>
          <a:xfrm>
            <a:off x="410159" y="2638652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Primer:</a:t>
            </a:r>
          </a:p>
          <a:p>
            <a:r>
              <a:rPr lang="sl-SI" dirty="0" smtClean="0"/>
              <a:t>Poraba energije za ogrevanje : </a:t>
            </a:r>
            <a:r>
              <a:rPr lang="sl-SI" b="1" dirty="0" smtClean="0"/>
              <a:t>Dnevna soba 30 m</a:t>
            </a:r>
            <a:r>
              <a:rPr lang="sl-SI" b="1" baseline="30000" dirty="0" smtClean="0"/>
              <a:t>2 </a:t>
            </a:r>
            <a:r>
              <a:rPr lang="sl-SI" b="1" dirty="0" smtClean="0"/>
              <a:t>x</a:t>
            </a:r>
            <a:r>
              <a:rPr lang="sl-SI" b="1" baseline="30000" dirty="0" smtClean="0"/>
              <a:t> </a:t>
            </a:r>
            <a:r>
              <a:rPr lang="sl-SI" b="1" dirty="0" smtClean="0"/>
              <a:t>10 W/m</a:t>
            </a:r>
            <a:r>
              <a:rPr lang="sl-SI" b="1" baseline="30000" dirty="0" smtClean="0"/>
              <a:t>2</a:t>
            </a:r>
            <a:r>
              <a:rPr lang="sl-SI" b="1" dirty="0" smtClean="0"/>
              <a:t>  = 300 W</a:t>
            </a:r>
            <a:endParaRPr lang="sl-SI" b="1" dirty="0" smtClean="0">
              <a:solidFill>
                <a:srgbClr val="C00000"/>
              </a:solidFill>
            </a:endParaRPr>
          </a:p>
          <a:p>
            <a:r>
              <a:rPr lang="sl-SI" i="1" dirty="0" smtClean="0">
                <a:solidFill>
                  <a:srgbClr val="C00000"/>
                </a:solidFill>
              </a:rPr>
              <a:t>Toplotna moč čajne svečke </a:t>
            </a:r>
            <a:r>
              <a:rPr lang="sl-SI" i="1" dirty="0" smtClean="0">
                <a:solidFill>
                  <a:srgbClr val="C00000"/>
                </a:solidFill>
                <a:sym typeface="Symbol"/>
              </a:rPr>
              <a:t> 30 W</a:t>
            </a:r>
            <a:endParaRPr lang="sl-SI" i="1" dirty="0">
              <a:solidFill>
                <a:srgbClr val="C00000"/>
              </a:solidFill>
            </a:endParaRPr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29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8596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l-SI" sz="3200" dirty="0"/>
              <a:t>Energijska odvisnost v EU</a:t>
            </a:r>
          </a:p>
        </p:txBody>
      </p:sp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3838312296"/>
              </p:ext>
            </p:extLst>
          </p:nvPr>
        </p:nvGraphicFramePr>
        <p:xfrm>
          <a:off x="5393286" y="-243408"/>
          <a:ext cx="4507306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PoljeZBesedilom 4"/>
          <p:cNvSpPr txBox="1"/>
          <p:nvPr/>
        </p:nvSpPr>
        <p:spPr>
          <a:xfrm>
            <a:off x="107504" y="4509120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200" i="1" dirty="0" smtClean="0"/>
              <a:t>Energijska odvisnost od uvoza v EU-27 v 2009</a:t>
            </a:r>
          </a:p>
          <a:p>
            <a:r>
              <a:rPr lang="sl-SI" sz="2200" i="1" dirty="0" err="1" smtClean="0"/>
              <a:t>Energy</a:t>
            </a:r>
            <a:r>
              <a:rPr lang="sl-SI" sz="2200" i="1" dirty="0" smtClean="0"/>
              <a:t> </a:t>
            </a:r>
            <a:r>
              <a:rPr lang="sl-SI" sz="2200" i="1" dirty="0" err="1" smtClean="0"/>
              <a:t>dependence</a:t>
            </a:r>
            <a:r>
              <a:rPr lang="sl-SI" sz="2200" i="1" dirty="0" smtClean="0"/>
              <a:t> </a:t>
            </a:r>
            <a:r>
              <a:rPr lang="sl-SI" sz="2200" i="1" dirty="0" err="1"/>
              <a:t>of</a:t>
            </a:r>
            <a:r>
              <a:rPr lang="sl-SI" sz="2200" i="1" dirty="0"/>
              <a:t> EU </a:t>
            </a:r>
            <a:r>
              <a:rPr lang="sl-SI" sz="2200" i="1" dirty="0" err="1"/>
              <a:t>member</a:t>
            </a:r>
            <a:r>
              <a:rPr lang="sl-SI" sz="2200" i="1" dirty="0"/>
              <a:t> </a:t>
            </a:r>
            <a:r>
              <a:rPr lang="sl-SI" sz="2200" i="1" dirty="0" err="1"/>
              <a:t>states</a:t>
            </a:r>
            <a:r>
              <a:rPr lang="sl-SI" sz="2200" i="1" dirty="0"/>
              <a:t> in 2009 </a:t>
            </a:r>
            <a:endParaRPr lang="sl-SI" sz="2200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467544" y="5527817"/>
            <a:ext cx="3420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100" i="1" dirty="0" smtClean="0"/>
              <a:t>Vir: </a:t>
            </a:r>
            <a:r>
              <a:rPr lang="sl-SI" sz="1100" i="1" dirty="0" smtClean="0">
                <a:hlinkClick r:id="rId4"/>
              </a:rPr>
              <a:t>http</a:t>
            </a:r>
            <a:r>
              <a:rPr lang="sl-SI" sz="1100" i="1" dirty="0">
                <a:hlinkClick r:id="rId4"/>
              </a:rPr>
              <a:t>://www.energy.eu/#top</a:t>
            </a:r>
            <a:endParaRPr lang="sl-SI" sz="1100" dirty="0"/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1690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Pasivna hiša v Evropi (31 držav)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23528" y="1600200"/>
            <a:ext cx="8712968" cy="4525963"/>
          </a:xfrm>
        </p:spPr>
        <p:txBody>
          <a:bodyPr/>
          <a:lstStyle/>
          <a:p>
            <a:r>
              <a:rPr lang="sl-SI" dirty="0" smtClean="0"/>
              <a:t>1991 – prva pasivna hiša Darmstadt-</a:t>
            </a:r>
            <a:r>
              <a:rPr lang="sl-SI" dirty="0" err="1" smtClean="0"/>
              <a:t>Kranichstein</a:t>
            </a:r>
            <a:endParaRPr lang="sl-SI" dirty="0" smtClean="0"/>
          </a:p>
          <a:p>
            <a:r>
              <a:rPr lang="sl-SI" dirty="0" smtClean="0"/>
              <a:t>2000 – 322 zgrajenih pasivnih hiš</a:t>
            </a:r>
          </a:p>
          <a:p>
            <a:r>
              <a:rPr lang="sl-SI" dirty="0" smtClean="0"/>
              <a:t>2010 – 28.278 </a:t>
            </a:r>
            <a:r>
              <a:rPr lang="sl-SI" dirty="0"/>
              <a:t>zgrajenih pasivnih hiš</a:t>
            </a:r>
            <a:endParaRPr lang="sl-SI" dirty="0" smtClean="0"/>
          </a:p>
          <a:p>
            <a:r>
              <a:rPr lang="sl-SI" b="1" dirty="0" smtClean="0"/>
              <a:t>2011 – 39.390 zgrajenih </a:t>
            </a:r>
            <a:r>
              <a:rPr lang="sl-SI" b="1" dirty="0"/>
              <a:t>pasivnih </a:t>
            </a:r>
            <a:r>
              <a:rPr lang="sl-SI" b="1" dirty="0" smtClean="0"/>
              <a:t>hiš</a:t>
            </a:r>
          </a:p>
          <a:p>
            <a:pPr marL="0" indent="0">
              <a:buNone/>
            </a:pPr>
            <a:endParaRPr lang="sl-SI" sz="1600" b="1" dirty="0" smtClean="0"/>
          </a:p>
          <a:p>
            <a:r>
              <a:rPr lang="sl-SI" b="1" dirty="0" smtClean="0"/>
              <a:t>2015 – 143.500 pričakovanih pasivnih </a:t>
            </a:r>
            <a:r>
              <a:rPr lang="sl-SI" b="1" dirty="0"/>
              <a:t>hiš</a:t>
            </a:r>
          </a:p>
        </p:txBody>
      </p:sp>
      <p:sp>
        <p:nvSpPr>
          <p:cNvPr id="4" name="PoljeZBesedilom 3"/>
          <p:cNvSpPr txBox="1"/>
          <p:nvPr/>
        </p:nvSpPr>
        <p:spPr>
          <a:xfrm>
            <a:off x="2195735" y="5519035"/>
            <a:ext cx="7200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b="1" dirty="0" smtClean="0"/>
              <a:t>Vir: </a:t>
            </a:r>
            <a:r>
              <a:rPr lang="sl-SI" sz="1400" dirty="0" smtClean="0"/>
              <a:t>Lang in Lang, </a:t>
            </a:r>
            <a:r>
              <a:rPr lang="sl-SI" sz="1400" b="1" dirty="0" smtClean="0"/>
              <a:t>A </a:t>
            </a:r>
            <a:r>
              <a:rPr lang="sl-SI" sz="1400" b="1" dirty="0" err="1" smtClean="0"/>
              <a:t>study</a:t>
            </a:r>
            <a:r>
              <a:rPr lang="sl-SI" sz="1400" b="1" dirty="0" smtClean="0"/>
              <a:t> on </a:t>
            </a:r>
            <a:r>
              <a:rPr lang="sl-SI" sz="1400" b="1" dirty="0" err="1" smtClean="0"/>
              <a:t>the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Development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of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Passive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House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trends</a:t>
            </a:r>
            <a:r>
              <a:rPr lang="sl-SI" sz="1400" b="1" dirty="0" smtClean="0"/>
              <a:t> in </a:t>
            </a:r>
            <a:r>
              <a:rPr lang="sl-SI" sz="1400" b="1" dirty="0" err="1" smtClean="0"/>
              <a:t>Europe</a:t>
            </a:r>
            <a:r>
              <a:rPr lang="sl-SI" sz="1400" b="1" dirty="0" smtClean="0"/>
              <a:t>  2010-2021</a:t>
            </a: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7056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b="1" dirty="0" smtClean="0"/>
              <a:t>Pasivna hiša 2021</a:t>
            </a:r>
            <a:br>
              <a:rPr lang="sl-SI" b="1" dirty="0" smtClean="0"/>
            </a:br>
            <a:r>
              <a:rPr lang="sl-SI" dirty="0" smtClean="0"/>
              <a:t>v 31 evropskih državah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67224" y="1484784"/>
            <a:ext cx="8229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500" b="1" dirty="0" smtClean="0"/>
              <a:t>DELEŽ</a:t>
            </a:r>
            <a:r>
              <a:rPr lang="sl-SI" sz="2500" dirty="0" smtClean="0"/>
              <a:t> ENERGIJSKO UČINKOVITIH STANDARDOV PRI NOVIH STAVBAH NA TRGU</a:t>
            </a:r>
          </a:p>
          <a:p>
            <a:pPr>
              <a:buFontTx/>
              <a:buChar char="-"/>
            </a:pPr>
            <a:r>
              <a:rPr lang="sl-SI" sz="2500" dirty="0" smtClean="0"/>
              <a:t>Standard pasivne hiše 			54%</a:t>
            </a:r>
          </a:p>
          <a:p>
            <a:pPr>
              <a:buFontTx/>
              <a:buChar char="-"/>
            </a:pPr>
            <a:r>
              <a:rPr lang="sl-SI" sz="2500" dirty="0" smtClean="0"/>
              <a:t>Stavbe s sončno optimizacijo 		13%</a:t>
            </a:r>
          </a:p>
          <a:p>
            <a:pPr>
              <a:buFontTx/>
              <a:buChar char="-"/>
            </a:pPr>
            <a:r>
              <a:rPr lang="sl-SI" sz="2500" dirty="0" err="1" smtClean="0"/>
              <a:t>Plusenergijske</a:t>
            </a:r>
            <a:r>
              <a:rPr lang="sl-SI" sz="2500" dirty="0" smtClean="0"/>
              <a:t> hiše 			10%</a:t>
            </a:r>
          </a:p>
          <a:p>
            <a:pPr>
              <a:buFontTx/>
              <a:buChar char="-"/>
            </a:pPr>
            <a:r>
              <a:rPr lang="sl-SI" sz="2500" dirty="0" smtClean="0"/>
              <a:t>Druge nič-energijske hiše 		5%</a:t>
            </a:r>
          </a:p>
          <a:p>
            <a:pPr marL="0" indent="0">
              <a:buNone/>
            </a:pPr>
            <a:r>
              <a:rPr lang="sl-SI" sz="2500" dirty="0" smtClean="0"/>
              <a:t>			</a:t>
            </a:r>
            <a:r>
              <a:rPr lang="sl-SI" sz="2500" b="1" dirty="0" smtClean="0"/>
              <a:t>skupaj		82%</a:t>
            </a:r>
          </a:p>
          <a:p>
            <a:pPr marL="0" indent="0">
              <a:buNone/>
            </a:pPr>
            <a:r>
              <a:rPr lang="sl-SI" sz="2500" dirty="0" smtClean="0"/>
              <a:t>_______________________________________</a:t>
            </a:r>
          </a:p>
          <a:p>
            <a:pPr>
              <a:buFontTx/>
              <a:buChar char="-"/>
            </a:pPr>
            <a:r>
              <a:rPr lang="sl-SI" sz="2500" dirty="0" smtClean="0"/>
              <a:t>Nizkoenergijske hiše			18%</a:t>
            </a:r>
          </a:p>
          <a:p>
            <a:pPr marL="0" indent="0">
              <a:buNone/>
            </a:pPr>
            <a:r>
              <a:rPr lang="sl-SI" sz="2500" dirty="0" smtClean="0"/>
              <a:t>(v državah, kjer še nimajo zahtev po skoraj nič-energijski hiši)</a:t>
            </a:r>
          </a:p>
          <a:p>
            <a:pPr marL="0" indent="0">
              <a:buNone/>
            </a:pPr>
            <a:endParaRPr lang="sl-SI" sz="2500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6876256" y="2708920"/>
            <a:ext cx="23449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b="1" dirty="0" smtClean="0"/>
              <a:t>Vir: </a:t>
            </a:r>
          </a:p>
          <a:p>
            <a:r>
              <a:rPr lang="sl-SI" sz="1400" dirty="0" smtClean="0"/>
              <a:t>Lang in Lang, </a:t>
            </a:r>
            <a:r>
              <a:rPr lang="sl-SI" sz="1400" b="1" dirty="0" smtClean="0"/>
              <a:t>A </a:t>
            </a:r>
            <a:r>
              <a:rPr lang="sl-SI" sz="1400" b="1" dirty="0" err="1" smtClean="0"/>
              <a:t>study</a:t>
            </a:r>
            <a:r>
              <a:rPr lang="sl-SI" sz="1400" b="1" dirty="0" smtClean="0"/>
              <a:t> on </a:t>
            </a:r>
          </a:p>
          <a:p>
            <a:r>
              <a:rPr lang="sl-SI" sz="1400" b="1" dirty="0" err="1" smtClean="0"/>
              <a:t>the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Development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of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Passive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House</a:t>
            </a:r>
            <a:r>
              <a:rPr lang="sl-SI" sz="1400" b="1" dirty="0" smtClean="0"/>
              <a:t> </a:t>
            </a:r>
            <a:r>
              <a:rPr lang="sl-SI" sz="1400" b="1" dirty="0" err="1" smtClean="0"/>
              <a:t>trends</a:t>
            </a:r>
            <a:r>
              <a:rPr lang="sl-SI" sz="1400" b="1" dirty="0" smtClean="0"/>
              <a:t> in </a:t>
            </a:r>
            <a:r>
              <a:rPr lang="sl-SI" sz="1400" b="1" dirty="0" err="1" smtClean="0"/>
              <a:t>Europe</a:t>
            </a:r>
            <a:r>
              <a:rPr lang="sl-SI" sz="1400" b="1" dirty="0" smtClean="0"/>
              <a:t> </a:t>
            </a:r>
          </a:p>
          <a:p>
            <a:r>
              <a:rPr lang="sl-SI" sz="1400" b="1" dirty="0" smtClean="0"/>
              <a:t>2010-2012)</a:t>
            </a:r>
          </a:p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9956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Projekti</a:t>
            </a:r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25374"/>
            <a:ext cx="4680520" cy="342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oljeZBesedilom 3"/>
          <p:cNvSpPr txBox="1"/>
          <p:nvPr/>
        </p:nvSpPr>
        <p:spPr>
          <a:xfrm>
            <a:off x="1835696" y="4779765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Poslovna stavba Raiffeisen Holding, Dunaj</a:t>
            </a:r>
            <a:r>
              <a:rPr lang="sl-SI" dirty="0" smtClean="0"/>
              <a:t>, 2012,  prva stolpnica v standardu PH na svetu, 800 zaposlenih, certifikat za PH (</a:t>
            </a:r>
            <a:r>
              <a:rPr lang="de-DE" dirty="0" smtClean="0"/>
              <a:t>Institut </a:t>
            </a:r>
            <a:r>
              <a:rPr lang="de-DE" dirty="0"/>
              <a:t>für Baubiologie und </a:t>
            </a:r>
            <a:r>
              <a:rPr lang="de-DE" dirty="0" smtClean="0"/>
              <a:t>Ökologie</a:t>
            </a:r>
            <a:r>
              <a:rPr lang="sl-SI" dirty="0" smtClean="0"/>
              <a:t>, Avstrija))</a:t>
            </a:r>
            <a:endParaRPr lang="sl-SI" dirty="0"/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5192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Projekti</a:t>
            </a:r>
            <a:endParaRPr lang="sl-SI" dirty="0"/>
          </a:p>
        </p:txBody>
      </p:sp>
      <p:pic>
        <p:nvPicPr>
          <p:cNvPr id="2050" name="Picture 2" descr="http://www.hkp-bauing.ch/uploads/pics/big_TRS_Bild_aussen_kle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52" y="1819821"/>
            <a:ext cx="453218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jeZBesedilom 3"/>
          <p:cNvSpPr txBox="1"/>
          <p:nvPr/>
        </p:nvSpPr>
        <p:spPr>
          <a:xfrm>
            <a:off x="539552" y="4653136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Mestna bolnišnica </a:t>
            </a:r>
            <a:r>
              <a:rPr lang="sl-SI" dirty="0" err="1" smtClean="0"/>
              <a:t>Triemli</a:t>
            </a:r>
            <a:r>
              <a:rPr lang="sl-SI" dirty="0" smtClean="0"/>
              <a:t>, </a:t>
            </a:r>
            <a:r>
              <a:rPr lang="sl-SI" dirty="0"/>
              <a:t>Z</a:t>
            </a:r>
            <a:r>
              <a:rPr lang="sl-SI" dirty="0" smtClean="0"/>
              <a:t>ürich, Švica</a:t>
            </a:r>
          </a:p>
          <a:p>
            <a:r>
              <a:rPr lang="sl-SI" dirty="0" smtClean="0"/>
              <a:t>Zgrajena 2011-2015</a:t>
            </a:r>
          </a:p>
          <a:p>
            <a:r>
              <a:rPr lang="sl-SI" dirty="0" smtClean="0"/>
              <a:t>Certifikat </a:t>
            </a:r>
            <a:r>
              <a:rPr lang="sl-SI" dirty="0" err="1" smtClean="0"/>
              <a:t>Minergie</a:t>
            </a:r>
            <a:r>
              <a:rPr lang="sl-SI" dirty="0" smtClean="0"/>
              <a:t>-P-Eco</a:t>
            </a:r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3" name="PoljeZBesedilom 2"/>
          <p:cNvSpPr txBox="1"/>
          <p:nvPr/>
        </p:nvSpPr>
        <p:spPr>
          <a:xfrm>
            <a:off x="4611740" y="4653136"/>
            <a:ext cx="3920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Prva pasivna bolnišnica v Evropi, Frankfurt, 2011-2016, </a:t>
            </a:r>
          </a:p>
          <a:p>
            <a:r>
              <a:rPr lang="sl-SI" dirty="0" smtClean="0"/>
              <a:t>70.000 m</a:t>
            </a:r>
            <a:r>
              <a:rPr lang="sl-SI" baseline="30000" dirty="0" smtClean="0"/>
              <a:t>2</a:t>
            </a:r>
            <a:endParaRPr lang="sl-SI" baseline="30000" dirty="0"/>
          </a:p>
        </p:txBody>
      </p:sp>
      <p:pic>
        <p:nvPicPr>
          <p:cNvPr id="3074" name="Picture 2" descr="http://www.detail.de/typo3temp/pics/Passivhaustagung_2012_05_3982762c54.jpg">
            <a:hlinkClick r:id="rId3" tooltip="Deutschlands erste Passivkrankenhaus: Klinikum Frankfurt Höchst; Architekten: Wörner &amp; Partner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740" y="1725810"/>
            <a:ext cx="4249721" cy="283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3149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auabschnitte im zero:e p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099" y="2069908"/>
            <a:ext cx="4705350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passreg.eu/upload/2SY92VH8D8VF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487044" cy="336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jeZBesedilom 3"/>
          <p:cNvSpPr txBox="1"/>
          <p:nvPr/>
        </p:nvSpPr>
        <p:spPr>
          <a:xfrm>
            <a:off x="1475656" y="4994083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err="1"/>
              <a:t>z</a:t>
            </a:r>
            <a:r>
              <a:rPr lang="sl-SI" b="1" dirty="0" err="1" smtClean="0"/>
              <a:t>ero</a:t>
            </a:r>
            <a:r>
              <a:rPr lang="sl-SI" b="1" dirty="0" smtClean="0"/>
              <a:t>:e park</a:t>
            </a:r>
            <a:r>
              <a:rPr lang="sl-SI" dirty="0" smtClean="0"/>
              <a:t>, Hannover</a:t>
            </a:r>
          </a:p>
          <a:p>
            <a:r>
              <a:rPr lang="sl-SI" dirty="0" smtClean="0"/>
              <a:t>300 enodružinskih hiš v pasivnem standardu</a:t>
            </a:r>
          </a:p>
          <a:p>
            <a:r>
              <a:rPr lang="sl-SI" dirty="0" smtClean="0"/>
              <a:t>Največje nič-emisijsko stanovanjsko naselje (cca 45.000 m2)</a:t>
            </a:r>
            <a:endParaRPr lang="sl-SI" dirty="0"/>
          </a:p>
        </p:txBody>
      </p:sp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Projekti</a:t>
            </a:r>
            <a:endParaRPr lang="sl-SI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8442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ampus Viva (Visualization)">
            <a:hlinkClick r:id="rId2" tooltip="Campus Viva (Visualization)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03" y="1772816"/>
            <a:ext cx="564062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jeZBesedilom 3"/>
          <p:cNvSpPr txBox="1"/>
          <p:nvPr/>
        </p:nvSpPr>
        <p:spPr>
          <a:xfrm>
            <a:off x="1043608" y="5167773"/>
            <a:ext cx="6618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Študentska pasivna stanovanja </a:t>
            </a:r>
            <a:r>
              <a:rPr lang="sl-SI" dirty="0" err="1" smtClean="0"/>
              <a:t>Campus</a:t>
            </a:r>
            <a:r>
              <a:rPr lang="sl-SI" dirty="0" smtClean="0"/>
              <a:t> </a:t>
            </a:r>
            <a:r>
              <a:rPr lang="sl-SI" dirty="0" err="1" smtClean="0"/>
              <a:t>Viva</a:t>
            </a:r>
            <a:r>
              <a:rPr lang="sl-SI" dirty="0" smtClean="0"/>
              <a:t>, Heidelberg, 2013</a:t>
            </a:r>
          </a:p>
          <a:p>
            <a:r>
              <a:rPr lang="sl-SI" dirty="0" smtClean="0"/>
              <a:t>349 stanovanj</a:t>
            </a:r>
          </a:p>
          <a:p>
            <a:endParaRPr lang="sl-SI" dirty="0"/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Projekti</a:t>
            </a:r>
            <a:endParaRPr lang="sl-SI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5241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gpassivhaus.cuisine.at/presse/files/30/aspangguende%20visualisierun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3" y="1268760"/>
            <a:ext cx="470452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jeZBesedilom 4"/>
          <p:cNvSpPr txBox="1"/>
          <p:nvPr/>
        </p:nvSpPr>
        <p:spPr>
          <a:xfrm>
            <a:off x="4931237" y="414908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WHA </a:t>
            </a:r>
            <a:r>
              <a:rPr lang="sl-SI" b="1" dirty="0" err="1" smtClean="0"/>
              <a:t>Eurogate</a:t>
            </a:r>
            <a:r>
              <a:rPr lang="sl-SI" dirty="0" smtClean="0"/>
              <a:t>, Dunaj, 1700 stanovanj,  </a:t>
            </a:r>
          </a:p>
          <a:p>
            <a:r>
              <a:rPr lang="sl-SI" dirty="0" smtClean="0"/>
              <a:t>4000 – 5000 stanovalcev, 2008 - 2016</a:t>
            </a:r>
          </a:p>
          <a:p>
            <a:endParaRPr lang="sl-SI" dirty="0"/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Projekti</a:t>
            </a:r>
            <a:endParaRPr lang="sl-SI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36</a:t>
            </a:fld>
            <a:endParaRPr lang="sl-SI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237" y="1257320"/>
            <a:ext cx="3920075" cy="2603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49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xQTEhUUExQUFBUXGB8YFxgVGBkdGBgYHBoYGhsbHBcYHyggHRwlHBkYITEhJSksLi4uHB8zODMsNygtLisBCgoKDg0OGhAQGiwkHxwsLCwsLCwsLCwsLCwsLCwsLCwsLCwsLCwsLCwsLCwsNywsLCwwLCwsLCwsLCwsNywrK//AABEIALEA8AMBIgACEQEDEQH/xAAbAAABBQEBAAAAAAAAAAAAAAAEAAIDBQYBB//EAEAQAAECBAIHBgQFAQgCAwAAAAECEQADITESQQQFUWFxgZEiMqGxwfAGE0LRI1Jy4fFiFDOCkqKywtIVJENjc//EABkBAAMBAQEAAAAAAAAAAAAAAAABAgMEBf/EACQRAQEAAgICAgICAwAAAAAAAAABAhEDMRIhQVETMiJxBBRh/9oADAMBAAIRAxEAPwDXYKM7E7QfCGMCO0KQWiWz1Lg7izQ9cnEXF3qX67483bt/sFhIAY4g2e7fBmpNGHy585ScICflJapyKzlfsj/CdsQ6VLUlKihiWYAM5J2bXMWktCper0hSmUzqUn8xUSojnFy7Rn6irMnfS4oDT3lDJ+jy5gKVoCgbuMuYMLR5oViLhQF2Ae9n+8TLKXBBIezvXgRSAK0alCT+FMmS92IkckqcNDZ03SZIBKUThWqXSoWyLp8YtVnNjXPZs2NziOZNLJFCHypTfFeVAJOvZYDLxS1Gn4gYPxs28GLZCkqFGL5p2M/GBtHOIuU0LhqZbR1gbSdSof8AD/BLUVL7Id6um0G5SWUuXiIuCLEUZth6Rd6DphJwTKLH+ofeMl8rSZRpMlzg31dlX+YOCdzCJf8AyiO7OC5Fe8U0BH9aHaNOPO430z5eKZzVbdoTRjdJ0czKp0tU1JtgVlxAjkjRpqKonzL2JBHQ34tHR+aOX/Uv22jQ9KYotF1stBaeElOUxBp/iTlxi9ll6ioi5nL0z/Fcb7iSWIfEc2clPeUE8SB5wFM19owoZ0sf4hE10YzUWMKBJGs5K+7NQrgoQW8Iyjitj/eOkxDNAZzUQBxc4i6SdwF/eyBJkpIph3CWkuptlSwFqUEM0tDUlmptiRiA9W63EQCSrEyZJQ9yFMk3qrCxYZJDO+UAVk6fhmdlJ7LhSkJxJlKIAFhVmc7wmwFLLRtZJmykCSlkrS5JPdBuHYuskkcXiw0WUJYwBJa7gCpN3A/iHzNICakgDMEsRvYwBSTtfiS0nCMQAZXa+WlFgVnC4a1qtcVan1vhTM/tClqKhL7PaSFTJhLIQEjuozcekWy9KdRmoKVOkDvEFAYqAYA2DZUJVsgLRtHkTAnSpkpKFLYSUpbFLST2VKw/USXJ4DitgbqrU6ZKSsrWVfUrEoBS3da8IoahhwgbWeoFTpC5api0haTiSUpUSo0qdxqOI2GC5CJklQE0vLBbGAAEpGHCVJyqTW1LCDlaQfmIQpN6mrdq4pdqGCBnEzC6t212tkYkE1k/Sa2AsYjROALG5tbzh2GhANDcMOrszx5u3dYKkgFQfiYn1uoDRJYp2sPe3pJgLRgEA54EqN9iYL+KAUypSRl/xAHrFYfKM+4oiAQC7UsDuHW/CkShRcJooqNRUjc49BEZmYmqaVIzPHodsSYVbMrOIo9MNr/TtJTpavkzilwAUE0s9lOK+kaP4dnT1ycU8AErKQwDkJCSTS5JJHKMd8TaRh0tRFHLBjTujLnHoerG+TKH6j1NH3Ujo5MZOOX5Y4ZW52JypOGuJztz5i0cWSpyK8XbO/WHkZN0NN9oYgEVGdajz8I52qcEXzaoLPsuMuUSiYpqDlQ+togerVAEZ/WPxeJE9UtcmYlKSwWPqBAuFMAQd8VJvoltpGrELOMJwl+9LOFRba1+ccwaQiyhMA+mbfgFp9QYO0PSkzEJWFEJWAU4k1Yh6iCJbFPKpI9PSDdCrl6zAH4kpQG0DGnj2atygvRJ61owaJpMsOapJBUn9INU8IX9luxfwbgIEmavCldtOIj6jRQtQKTXbDxz0MpK4jVbl5uJaswTifrSCZOr5SXAloAezQMvRZiKy5pI2TBiHVwrxjsvTVo78ocZZfj2Sx5Virlb8l4ilatlHvS0OaAgV5GH6KFSf7qatI/Ko4knkq3Iw3RtZSlkJCwFflPZVwYsTE6pYfZwyEG8oWottD14D2ZyQn+oF0H/AK84txLBFLbjSMoAeVmp5QTq/TlSyQHUh+7s/T9o0x5Ptnlh9NJLlgWhzQyRNCgFJLgw+NmYbSipi2FmLuadGqL7IA03RJjFpykgkJYIThbPvObPnFwRFLpMwqUUYkYJYOJajUEizGiiEk3P1B3aAMT8QJ0hkS/nhS5xZSXKWQlAclaTRNQKjmKxcaHLXJT2tEnJKaD5K04bMm66q3n1is0HSJZ0lCCFLVLlzAkMp1rmKSgFRqwUgA1ZgN0eg6Lo2FKRR0gDoGfeYm4SiVkJ0rSipaUhSQT2vmzQpOHJBGE5XOLOHImaxBSVSJCyhwFCaRcB3cF7DpGpWF9rCBuL5h3LbIE07RkpSlIAStZCUlNwbmrOwD9IXh8ntn5OEBhSmVolChe21m8tsQjRiFUNMtvvlCVJXZ3GRd2jzK9D0JlSSQt7EMH/AKuzaCPitQxSgXzzYM4ueUD6tCnwkEB03/UmH/E6vxksR3ACDvJ5xpx9Mc5/KRVymLJPjUwyYAkEMS9rtnXaecJSikgOCS20+HrDlTmuUkPs92rGhqTWfwtKnnGCUqBcMxBO1qHKzwdocyYhKEKCSEgh0ksXL1Ho8WUhaT2QSkv9NzxDHpERSk2VhNHfZ7GcO261Skm9pUgs7Nu472hSu6zu9/e2OGXiFzscGohKSLMd1KxB9p5ShsY3vFNpMxJXNlmWVOkqJNUgAff3SLHR1KIYU2A7OIiPSdNWEqTLlBSVAhwrtBwalJ83jbizkvtnyYWz0tJUsBgGolIbZSEEkUtWu+sRJ0sKqAU0HeZxTdzzidUwNx+8ZqRTEFx74x35rFg5JDvu2O26OLSeTwlTG4v7G+EaSirjjSA5yLttvcdRBiJgIqee/wB+cMUBew/mAQDN0XGGUlKk72PpEKNEwuZa5iAKs+JIvZK3g8S6sGPGjRVaJ8QSpk4yBjCwpSWId8FCXFhQkEwTfwYuXps1JOJKVg2w9g9C4PUcIJl64liisUs/1hk/5u74xyUli5D8D72R1TvanNwYcz+y1FpoWmFBdHbQbhOe8ZRDO+KJ2IYdGUEvXGS9sggGKWboYBxJSULuSglPUp84U3TNKFAsTAPpmEAndjAB6gxrjy+tIuDQSdZKnKZI+QtQvMSas/ZFRiuaFixLbgtdo+WkpQoy/mqCCkSThchiQuYQHwjK7b4EE9a5Z+ZKQKMp1pYPmDcG1coCm6j0uapCxMxteYpygDslkupzQNiBGYeNceX7ZZYL/wCH9HkomzZy2TMJwAzFgrw4U9om+JVHGTAUi/laYiZ3JiCP6VAnzjJaDoCEsnCFG6lkVUfGLDRtFR8xKilLgjKxfwrCnNLT/HqNGlISG6k5wCFlcyjYEOKCuOgd9zn2YI0uf2ThbFYPXtZWtHJGjCWEpTYBjTm/El35RqzZBE4l7EE05bvvDCtL2Yf00D9Y7Lmnuq5ULjfRy0NIB7OLOhBDby0eV7eks9UqdQvRSctynqw3QP8AEf8Afk7E02O3neDNTy2UgAuMSugTt5xX66nPpCwwLUG23XPZF8fTHL9wzBIZiSAzFVM/dXgZCgq1MzhHC7mg4Q6SMR6Zsd7fvDpwDvkbOMuXu0WDsbqHbTvBz33pDkSuzRVb0sR604RHpCmNKuOfR4djpRIGy2w33wjSSkhJ+pSdoNfKOlZNOAvte12NIamaog2SkBxRq7HzMNR3mq+w3HGDY0nUQGCqgUp57TlEeF1M2diKtD0gimzY5bobx1RYWruNoWw6lFHcb6e2vDgSG6hieRiGTLTVi77aOftEpWxJqwZt3V+sPZJ1KFDTjfw2x1KHqeUQS1l3LVravT9op9e69Vo8yWEyTNSpJJKTVOE/lArQw57JeKLGjPCCunjA+haZ8yWhZSqXjAISuimO0dIlUuop2WzqeUI0sou4ds4q9R/3y1FICgJiXarJUGixQxrUPTNmPhAMvR1S1lSFIIq6VXGK/aB3bIqXU0m47WAU9Q388I6PF7QpVh5Xh3zCNmysSal0rWq0aUmQJJWlbMtJZnu77Kb6xbmWD+7wHg/9qWf6kh8qv/1iyUgGkOwtgVaIkENRWWf8QzTyteHEtQw0BBOHmkecETWBPvbnDse6HMtC47QaPOKAyi/9QqIMSgUUCbvTi+UQLlh9lgQbb3EOMth2Th3ZExXql7a6ZLFBtI6CsVuv9OwpwJvc7h9zE+l6cJcsTVlnAYFhU8fdIzB0kKmNVSlDEWGxg78xG3Nyamof+NxeV8r1ES1GmWRA/cHxiZJIAcmmz20RrQAQK3rWnQZ3pHS29qXoOVPCOGzTfa31N3kv+VauHaSNmyMrpmsUqnzDiKe2WLDItf7xeDSiFFANflitmClKP/GMPNQC5BAcks9ySY24cNxhndZbXsuckYbUtm7M9Ghk6cEJxlQATc1LBsxcRTpmKAqS4s1X4tTZDNc6Wr+zzQWqk7f4EX+MvyLTRNcypihgnJV/ShSSTbI1IiyQWLENwDDLLPhHkOpNCTOmpQQGJALZuWy4x65NAxEIUGSWS1GTUAe/CIyx10rHPyPA/UCaEEG3A24w/wCZVgAx/KfWIyFgB60IsePOEhBKa55NQPELSSxStTx/eGJkC4JO6rQpahYXa5Lt08opZfxZo4UoLWuWxY40qSCxZwRlBrYX8qUwcE1bOnSOqWbUcZCjcWyhYybVGQIrvpd7UMJE0E0r1qeEAhFZFanbUGvnFJrxL6RJydJccxllGhQaMK15QBrPV2NSFoOFaaBwSkg892+DH1U5e4PxdiVT/wCJLf5RHFzjubIF3LwOkrKQFhIKEhIKTdgACxANWghIJItxANYVOR1Kw1QNztyesOSU2rUe6mkMVIfjDigWdjb+INj0SJYuDby9ImmIJNA5b3SIFAjbyD+UOlg3Dtce+kPZWGz9GSrCSFBSbFJILvkRE8k5Ekls78zvjnzTnXb7EIMcjTxPrBsqqdc6UZc0VNUv4kVESaPrRKmxAD1ygD4ofGhi5KTsyNm5xWyl1ahy2ecdMxlxjO2ytnKQk2IbwhCWXjNaJpBTVzyeLNGtSzKDtmmh+xjO8eulTJU/E/zDjQU/gnCFY1KLYlMVBKSSxNWcMx4Qz4T0pS1y0qnTO4MShhAYrXjOMVw/hpD74g+JdLSU6SgOVKQlSTYgihAzI7ppniio1YkK0qYkFIly3LKLDCV4kpXiNRiUzbo19a3S8cr6ag61W+V6UqT5CHHW1QCQGs9bbhY8IpzOp9XL7/aIFzn7TeFesTcIflWkl6RiXNVsSkDkkq/5DrGYQSwBINKOPW2UXOrSflzyKVbK4SE5xUS0sHKUq8xvBBaHxTUHLfZ6V7csq+dhAWutIfRpmHMNfhfZBiUEkFzvYehMSTtFQ9XUDcGgPBnbLKLrJkvgdJ+c5BoU/wC4RtMKsyyjXdFejVyErdBWitCFH+PCLKRKRgYqIIscuG6Fo+oIl6wUMwWzB2cbQVL1jWoYbq8qxTmUw7Jvf70vD2bg2y/q/CJuMqplY0CpyGYGnNzTbR7xltBUmauvaZmfeoQelfpcU4Wii+H3krV8xk2vSxc1MR4a6GVtseg6RJ/EUS47R3Z3iISwGZ8mcXvnlAA1piJKmLvUUzyeJpenJYDEN5Vt3ADyjK4WNplBiUEUB6cttIeFFzRg1GOz0iMEZEHLjDzMahSSTyvziTNTOu4Ify2RJLnJFA3D3zhq5r0FK526NDf7ODWj29luEIaicTA7OGarDwpDsT2qOTwMhAuQMqVajvzikRq2VM0tJZaSJiQrCpSQujhwDVmt5w4V1GlA2Bg20w2Wk8t/7REskbXHSOfOU3k+cLcPSXDvbp4w8GrmnD0io11rtWjhJ+WpbmySARTfk9Is5WkEAY04VEAlJLlL1Yn7Qy0z/wAWy3+Uf1D/AG0frFKgkWi/+MSCiWQa4j0I/aM8i37x18f6sMu1gmcekThdg9dmXhACZrjss7Xv1aJEzdywc2AUKcj5CHYSj+M9bKKEaOzlHaSaNWjWclt8ZmTrGcxKSZazQlI+kXoRtq8aD4v0VBSFpWcf5SluyB3hQUBId4qF4UqSS6QQXFHFiLj7w7dQ8ZutVMWQogU3UfrCJDigvcv5Wh6EUueTQ1Oj9tJBZiDbZWFobW+gq/8AWWq2JSjlcqO2kVgSQKC+VKwVImgaGgbRXe5doBXNI7wLNsDcjnDw6GfYpBYdkEbQC0RYDcOkZ2/5ekN0eaFB0JJepud1mhqZjVAY5d3LeTDIUsFwz7LP1eGlZF23uzdIYmdWgrvPoaRxRGwPl2h6PCI9wWtxSQKcIkUSMiRkXHqYGICTZ65ZDnaJVFH0nwJ84RpJWIPRZ2uS3jHU6QAWJDm3PYekMQvfzpWOzAG7QD5exANpxM2gFt4fgKRLMnuAwTSlBfjl4QGAAwY02uedaw5RBH/W/wC8AWMnSl5Z7r9IIRrNVAsDmGPvjFPhtc869Iqtda0mSpiUoSlWIGinGdGPWJuOzmWm5l6wQWcXFK+efWCZS3zSdnpURj9XaQvAlSgkKU1ASUgdN8GrnEJIQ7neL8SBTdGd458L8/hpVJcM4fw5xUImBGlYlHCCtJdW5Kg7neRA+jayWl3qxsRFhL1qktltoSODRHjlFblHrIUbuCe8moIq3WHOBQi9XFfbwPo+nIJ7w2ZDyieXpALjZUtZvbxmtVfEcoGXsIdmB/KTnF9pRBYt9IvAOlyRMThU4H9JANt42ecTSsQAxLxMGFGLZVENOlP8WyGlJLBwr0MZ+UAQzdD5xpPidT6OdoIJ6xltHLDd7pHTxfqyz7GBIHHOOyVupnFnG/bDZUw5gfeDNGTttlTyeLqYoPiqX2EqBCmCgQK0IFaWIIfrGQGkkplKW5YgAt3gLg749XmaEJ1MJXgBUwID0bO/BxHk85ghSPqSt08NjQSelbnUbpU4CwL55f7qHk8QjSLmzJUb7AYWMO4foYH01XZUwbsFItdTDLjDvRTtdzZKk6PLAd2S4GQCRsF/eyK9MkPWYWvVNukWWtZtE9rbblzipmpZ2Bfj+0PHosu3FIN7ttJIPLEfKJJiHZwhzkAW6ZQxOINSp39b2hLW1ku+1qQElEg2Io/edJT0c15RxacJcV5fcQ0MzEUO8jybbEqZxrQqGytYQNS2wvs386RxSDs43h0ua3eS+5x5xIZ2KihwfLpBobRIllsh73RIpCgxxfpIJ8HrsiRChRn5kNHAsbuYBfrCGzVqJNSdt/ZjsyWEs4O0PHSQo1ow92vDytJuCMiT9yYAYJ53nfSKvWfanyi70NNlosiXdnLDhA+k6OVLStJSCkEVxetOkIWbmhkid2EAfl93iRMwmj/v1gGSS2EgUDDCaROZflXMPCisuxQmCE4zyz2dIDk4nLtelBz3w8AVHNhDIaSLBxXaaxKqdhoDXPfADk1hJmPasGocWkrT1DN9uX8xOrWNKOnz8Yp0gj1pTwEdCi9OGdveyIuEPyo7WumYpChd/wBtsUshQaCNMW6FUyq/7xWSFjKnIxphNT0Vux6F1DQVKO+AZak3flBKFD28OiO6x0hQlqIUdhY3DxgNYoHz1ZhSHc5F3vG21stPyVqNAwN9/jGH1msKAWDkQBxA/eF8tP4/j/61inNSFUqK+jwyeslhWqkJc/rCv+JjkvTGFaNtF33xyVNxTZKf/tf/ACoVt/UIvLpjj2vdatiAYO3T2wgFMnE6Sa3xEBvvBOtGMzkHG0cTEJSAHAD2qo05E+kOT0VvtHNkAUxppspm8Y340nlM5KUkjsfSrebxsiRs8QfGMD8YJ/8AaADd1Nt7mClatfhWUoqJmLUey4BJIFRlGqURdF7FvOpEUXw9L7wNPw05tdznwi/Qh+yXAu35T4wjnSQJewoLmvpDVTQQwUOF4ahTOmvAEWiQBJdmdya5+EGhtDpSyJSiQCQkmqRcCM9oGsp6loqjCpQSRh2840OnJSJayoUCSSa04VjP6uQgGV8s4h80F3B8YNJuWrpqRLe7da34xHMlmm+u4colKSSTVwXIBFb33RxZYhyz2haUakZkFLe7Q2WpOfZ4VaJP1M3Pz2wwqZ7nl6QtG6goaniQDClywPqO9oSQ1gNozhGu43bL94NA6cgAhiovU2pvZ3gfS9YSpRHzJmFSqgFBLizuA14k+ZsNfdIpteJxLBIbsW5wC3S8EwKYoLg1BtToI6slNwOUC6KvFLTQBkpqL2H2iZKS/L2HvCOnLWRU0426846k4iKDb2VP1ECael5SxU9ku9upgL4WkJSJgSBRQfY3a2VgpLieg4SKhwdvlFTowHEHi/nFuZgqMi49kxSyZj3owyzisQMexFm69IlmTDkOpEDCaDbx255Q9c5ndqWO2FYcQ6wUoyZjsOyTWn39IzmhKxJS2Fy3a2fc+6RodImYge1wbO93twjNyJ7kEmzROXTXix8smgUSQ1G4nwhuqUD+0ymJI7aiTvCByzhGaAKltjX5xNqlYOkPkJXPtLP2jXJhiL1jPHzSFEgC4e3KIpa03BUxzCXJ5PDZ2lpxqcJcEuSLtbKOf2wO4o5owaH8BPLnBmKv9NODvGX1rqzHPMw4smASWpGjM9J2/eEJwd3A2Br+ELY0F0KZ21kjCVBLOksAnEM+MGI0inaBHW/IxDM0pILkHhQvydokXpKTYODkWyg2aZCnLu268O+UA1SeND1EQSpgOXJ77rxKmeKbAbPQiESPWuiPJmAOMSWq56A+kUeptFMoSwymSvE5Cnz3Rov/ACIXVQBGzKkJekncQ7UpfODY0mWoEHYaWr1vES1BwA527uMcVpPEcvWIlT6ZCt603bIWzFGbtZhkn1peG/MIqTwqa9IjK2pvzjqVgUw8yS0ATS5v6XbqPe2HBrOz5j35QMmYkZDkWNNxhpUC7gcP5gApcugdq2JasVOtEHskOoYSH2FxtiwkTAkAhg1mG27nfDZinrYmrDLKChHq5Y+WkBnCQC9nEGKmVenviYEBqCbNxI+8Rhbiw5wjvsVOmOhQrUG+8bbRXamoZtRXCQKE0xPQcRBSJgzDc393hnzAmw4gX4QAYhYptu0UUzSMBSEhwtLnrsHCLOZPSAwAEV+hL/FlU+hY6KMTlv4Xxyau4F0vTZhohCrXDlvCI16csg9kotX1ZmIpGjcZO7VtHNIQAUih7J8wR5w5L9puc+mfXrAqFQd98orkyAGLgDz3xqpkrYMozJS4S/C0FlGPLr3IskgHutQ7zeLDUMkGdNNwES0u+fbJ8xFMJiwwPd3AjrR2i6+HlOJ5p3wzHYhNBzeNMkYgppIKioAuosSATfhAq1uTVzTLLpeJp8xSmJBLZkfsWaOLlK2FzTjxpQ74BKdKBVYWzoIlBIszZOfIPEAWkbQMw9upiRJSpwHttPImsLQ3s8rs5ADN7rTlBKJCmduQPWB9GQWLlQcWSHB5k+EcRMIFMnHsEQwIUSzFhS21uUdTPUwD05e/4iGpq4JOWyGziSkAUOZqW4QjEpWBk4AqAI4ipqKU2tutWIkzylJzDX2eF4dLqHABfNWUIbPR3gmn+q2cdTOyfPaQ8MSlT1Ads3HvKGhBarXpUjzEAFCTUYiRzeHmURmSHvSlYbgNyCenrRofLlgUZxawIhg0KBq5FMwPQmGpmG+7MZVhCWwDgAWDCnOEA1TXgbQtBIF7FB82FxHFAM9T4UrEZkqdgd7i3XbDkAiyjuJJgBBRFmpl/IjgTtPS8MIIe1dhPpCF3PQE0/iAHLKRVzsq32gaYQXY+N4kAbfEahn7eAbNBJdxxgPRZ3blDYVjxeC5aS3q1YBYhaDsmHdcClYjJpx/LRS0pen+rPpziGYRiSKUcbzR/SOCc30/v4xHPX3C4oa0apB8IuMr0lxevlGZBoxNlKHjGiWsBidtYzekSiVLYWW9XzAPrFWM4tMhwPpBeoe5O/8A0P8AthQodXFRpFzzjuj90woUAGy+8eAidNxz9Y7CgpBNE/vF8vOC5P1cTChRKkGnW5esRTbdIUKA1nNtygKTlxPlChQiSyL9PODNJsn3mYUKAw+trJ/VBsr1PnChRRfBy7cx6wJM+r9UKFAR0q597YWf+ExyFEmj/L+kw1Wf6TChQ4KbO7x4feF9MKFDCtm94cPUQTpF0fqH+0R2FGebXj7o1Xf6R2Xce8oUKKZXpaKsY4r34xyFFsn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5" name="AutoShape 4" descr="data:image/jpeg;base64,/9j/4AAQSkZJRgABAQAAAQABAAD/2wCEAAkGBxQTEhUUExQUFBUXGB8YFxgVGBkdGBgYHBoYGhsbHBcYHyggHRwlHBkYITEhJSksLi4uHB8zODMsNygtLisBCgoKDg0OGhAQGiwkHxwsLCwsLCwsLCwsLCwsLCwsLCwsLCwsLCwsLCwsLCwsNywsLCwwLCwsLCwsLCwsNywrK//AABEIALEA8AMBIgACEQEDEQH/xAAbAAABBQEBAAAAAAAAAAAAAAAEAAIDBQYBB//EAEAQAAECBAIHBgQFAQgCAwAAAAECEQADITESQQQFUWFxgZEiMqGxwfAGE0LRI1Jy4fFiFDOCkqKywtIVJENjc//EABkBAAMBAQEAAAAAAAAAAAAAAAABAgMEBf/EACQRAQEAAgICAgICAwAAAAAAAAABAhEDMRIhQVETMiJxBBRh/9oADAMBAAIRAxEAPwDXYKM7E7QfCGMCO0KQWiWz1Lg7izQ9cnEXF3qX67483bt/sFhIAY4g2e7fBmpNGHy585ScICflJapyKzlfsj/CdsQ6VLUlKihiWYAM5J2bXMWktCper0hSmUzqUn8xUSojnFy7Rn6irMnfS4oDT3lDJ+jy5gKVoCgbuMuYMLR5oViLhQF2Ae9n+8TLKXBBIezvXgRSAK0alCT+FMmS92IkckqcNDZ03SZIBKUThWqXSoWyLp8YtVnNjXPZs2NziOZNLJFCHypTfFeVAJOvZYDLxS1Gn4gYPxs28GLZCkqFGL5p2M/GBtHOIuU0LhqZbR1gbSdSof8AD/BLUVL7Id6um0G5SWUuXiIuCLEUZth6Rd6DphJwTKLH+ofeMl8rSZRpMlzg31dlX+YOCdzCJf8AyiO7OC5Fe8U0BH9aHaNOPO430z5eKZzVbdoTRjdJ0czKp0tU1JtgVlxAjkjRpqKonzL2JBHQ34tHR+aOX/Uv22jQ9KYotF1stBaeElOUxBp/iTlxi9ll6ioi5nL0z/Fcb7iSWIfEc2clPeUE8SB5wFM19owoZ0sf4hE10YzUWMKBJGs5K+7NQrgoQW8Iyjitj/eOkxDNAZzUQBxc4i6SdwF/eyBJkpIph3CWkuptlSwFqUEM0tDUlmptiRiA9W63EQCSrEyZJQ9yFMk3qrCxYZJDO+UAVk6fhmdlJ7LhSkJxJlKIAFhVmc7wmwFLLRtZJmykCSlkrS5JPdBuHYuskkcXiw0WUJYwBJa7gCpN3A/iHzNICakgDMEsRvYwBSTtfiS0nCMQAZXa+WlFgVnC4a1qtcVan1vhTM/tClqKhL7PaSFTJhLIQEjuozcekWy9KdRmoKVOkDvEFAYqAYA2DZUJVsgLRtHkTAnSpkpKFLYSUpbFLST2VKw/USXJ4DitgbqrU6ZKSsrWVfUrEoBS3da8IoahhwgbWeoFTpC5api0haTiSUpUSo0qdxqOI2GC5CJklQE0vLBbGAAEpGHCVJyqTW1LCDlaQfmIQpN6mrdq4pdqGCBnEzC6t212tkYkE1k/Sa2AsYjROALG5tbzh2GhANDcMOrszx5u3dYKkgFQfiYn1uoDRJYp2sPe3pJgLRgEA54EqN9iYL+KAUypSRl/xAHrFYfKM+4oiAQC7UsDuHW/CkShRcJooqNRUjc49BEZmYmqaVIzPHodsSYVbMrOIo9MNr/TtJTpavkzilwAUE0s9lOK+kaP4dnT1ycU8AErKQwDkJCSTS5JJHKMd8TaRh0tRFHLBjTujLnHoerG+TKH6j1NH3Ujo5MZOOX5Y4ZW52JypOGuJztz5i0cWSpyK8XbO/WHkZN0NN9oYgEVGdajz8I52qcEXzaoLPsuMuUSiYpqDlQ+togerVAEZ/WPxeJE9UtcmYlKSwWPqBAuFMAQd8VJvoltpGrELOMJwl+9LOFRba1+ccwaQiyhMA+mbfgFp9QYO0PSkzEJWFEJWAU4k1Yh6iCJbFPKpI9PSDdCrl6zAH4kpQG0DGnj2atygvRJ61owaJpMsOapJBUn9INU8IX9luxfwbgIEmavCldtOIj6jRQtQKTXbDxz0MpK4jVbl5uJaswTifrSCZOr5SXAloAezQMvRZiKy5pI2TBiHVwrxjsvTVo78ocZZfj2Sx5Virlb8l4ilatlHvS0OaAgV5GH6KFSf7qatI/Ko4knkq3Iw3RtZSlkJCwFflPZVwYsTE6pYfZwyEG8oWottD14D2ZyQn+oF0H/AK84txLBFLbjSMoAeVmp5QTq/TlSyQHUh+7s/T9o0x5Ptnlh9NJLlgWhzQyRNCgFJLgw+NmYbSipi2FmLuadGqL7IA03RJjFpykgkJYIThbPvObPnFwRFLpMwqUUYkYJYOJajUEizGiiEk3P1B3aAMT8QJ0hkS/nhS5xZSXKWQlAclaTRNQKjmKxcaHLXJT2tEnJKaD5K04bMm66q3n1is0HSJZ0lCCFLVLlzAkMp1rmKSgFRqwUgA1ZgN0eg6Lo2FKRR0gDoGfeYm4SiVkJ0rSipaUhSQT2vmzQpOHJBGE5XOLOHImaxBSVSJCyhwFCaRcB3cF7DpGpWF9rCBuL5h3LbIE07RkpSlIAStZCUlNwbmrOwD9IXh8ntn5OEBhSmVolChe21m8tsQjRiFUNMtvvlCVJXZ3GRd2jzK9D0JlSSQt7EMH/AKuzaCPitQxSgXzzYM4ueUD6tCnwkEB03/UmH/E6vxksR3ACDvJ5xpx9Mc5/KRVymLJPjUwyYAkEMS9rtnXaecJSikgOCS20+HrDlTmuUkPs92rGhqTWfwtKnnGCUqBcMxBO1qHKzwdocyYhKEKCSEgh0ksXL1Ho8WUhaT2QSkv9NzxDHpERSk2VhNHfZ7GcO261Skm9pUgs7Nu472hSu6zu9/e2OGXiFzscGohKSLMd1KxB9p5ShsY3vFNpMxJXNlmWVOkqJNUgAff3SLHR1KIYU2A7OIiPSdNWEqTLlBSVAhwrtBwalJ83jbizkvtnyYWz0tJUsBgGolIbZSEEkUtWu+sRJ0sKqAU0HeZxTdzzidUwNx+8ZqRTEFx74x35rFg5JDvu2O26OLSeTwlTG4v7G+EaSirjjSA5yLttvcdRBiJgIqee/wB+cMUBew/mAQDN0XGGUlKk72PpEKNEwuZa5iAKs+JIvZK3g8S6sGPGjRVaJ8QSpk4yBjCwpSWId8FCXFhQkEwTfwYuXps1JOJKVg2w9g9C4PUcIJl64liisUs/1hk/5u74xyUli5D8D72R1TvanNwYcz+y1FpoWmFBdHbQbhOe8ZRDO+KJ2IYdGUEvXGS9sggGKWboYBxJSULuSglPUp84U3TNKFAsTAPpmEAndjAB6gxrjy+tIuDQSdZKnKZI+QtQvMSas/ZFRiuaFixLbgtdo+WkpQoy/mqCCkSThchiQuYQHwjK7b4EE9a5Z+ZKQKMp1pYPmDcG1coCm6j0uapCxMxteYpygDslkupzQNiBGYeNceX7ZZYL/wCH9HkomzZy2TMJwAzFgrw4U9om+JVHGTAUi/laYiZ3JiCP6VAnzjJaDoCEsnCFG6lkVUfGLDRtFR8xKilLgjKxfwrCnNLT/HqNGlISG6k5wCFlcyjYEOKCuOgd9zn2YI0uf2ThbFYPXtZWtHJGjCWEpTYBjTm/El35RqzZBE4l7EE05bvvDCtL2Yf00D9Y7Lmnuq5ULjfRy0NIB7OLOhBDby0eV7eks9UqdQvRSctynqw3QP8AEf8Afk7E02O3neDNTy2UgAuMSugTt5xX66nPpCwwLUG23XPZF8fTHL9wzBIZiSAzFVM/dXgZCgq1MzhHC7mg4Q6SMR6Zsd7fvDpwDvkbOMuXu0WDsbqHbTvBz33pDkSuzRVb0sR604RHpCmNKuOfR4djpRIGy2w33wjSSkhJ+pSdoNfKOlZNOAvte12NIamaog2SkBxRq7HzMNR3mq+w3HGDY0nUQGCqgUp57TlEeF1M2diKtD0gimzY5bobx1RYWruNoWw6lFHcb6e2vDgSG6hieRiGTLTVi77aOftEpWxJqwZt3V+sPZJ1KFDTjfw2x1KHqeUQS1l3LVravT9op9e69Vo8yWEyTNSpJJKTVOE/lArQw57JeKLGjPCCunjA+haZ8yWhZSqXjAISuimO0dIlUuop2WzqeUI0sou4ds4q9R/3y1FICgJiXarJUGixQxrUPTNmPhAMvR1S1lSFIIq6VXGK/aB3bIqXU0m47WAU9Q388I6PF7QpVh5Xh3zCNmysSal0rWq0aUmQJJWlbMtJZnu77Kb6xbmWD+7wHg/9qWf6kh8qv/1iyUgGkOwtgVaIkENRWWf8QzTyteHEtQw0BBOHmkecETWBPvbnDse6HMtC47QaPOKAyi/9QqIMSgUUCbvTi+UQLlh9lgQbb3EOMth2Th3ZExXql7a6ZLFBtI6CsVuv9OwpwJvc7h9zE+l6cJcsTVlnAYFhU8fdIzB0kKmNVSlDEWGxg78xG3Nyamof+NxeV8r1ES1GmWRA/cHxiZJIAcmmz20RrQAQK3rWnQZ3pHS29qXoOVPCOGzTfa31N3kv+VauHaSNmyMrpmsUqnzDiKe2WLDItf7xeDSiFFANflitmClKP/GMPNQC5BAcks9ySY24cNxhndZbXsuckYbUtm7M9Ghk6cEJxlQATc1LBsxcRTpmKAqS4s1X4tTZDNc6Wr+zzQWqk7f4EX+MvyLTRNcypihgnJV/ShSSTbI1IiyQWLENwDDLLPhHkOpNCTOmpQQGJALZuWy4x65NAxEIUGSWS1GTUAe/CIyx10rHPyPA/UCaEEG3A24w/wCZVgAx/KfWIyFgB60IsePOEhBKa55NQPELSSxStTx/eGJkC4JO6rQpahYXa5Lt08opZfxZo4UoLWuWxY40qSCxZwRlBrYX8qUwcE1bOnSOqWbUcZCjcWyhYybVGQIrvpd7UMJE0E0r1qeEAhFZFanbUGvnFJrxL6RJydJccxllGhQaMK15QBrPV2NSFoOFaaBwSkg892+DH1U5e4PxdiVT/wCJLf5RHFzjubIF3LwOkrKQFhIKEhIKTdgACxANWghIJItxANYVOR1Kw1QNztyesOSU2rUe6mkMVIfjDigWdjb+INj0SJYuDby9ImmIJNA5b3SIFAjbyD+UOlg3Dtce+kPZWGz9GSrCSFBSbFJILvkRE8k5Ekls78zvjnzTnXb7EIMcjTxPrBsqqdc6UZc0VNUv4kVESaPrRKmxAD1ygD4ofGhi5KTsyNm5xWyl1ahy2ecdMxlxjO2ytnKQk2IbwhCWXjNaJpBTVzyeLNGtSzKDtmmh+xjO8eulTJU/E/zDjQU/gnCFY1KLYlMVBKSSxNWcMx4Qz4T0pS1y0qnTO4MShhAYrXjOMVw/hpD74g+JdLSU6SgOVKQlSTYgihAzI7ppniio1YkK0qYkFIly3LKLDCV4kpXiNRiUzbo19a3S8cr6ag61W+V6UqT5CHHW1QCQGs9bbhY8IpzOp9XL7/aIFzn7TeFesTcIflWkl6RiXNVsSkDkkq/5DrGYQSwBINKOPW2UXOrSflzyKVbK4SE5xUS0sHKUq8xvBBaHxTUHLfZ6V7csq+dhAWutIfRpmHMNfhfZBiUEkFzvYehMSTtFQ9XUDcGgPBnbLKLrJkvgdJ+c5BoU/wC4RtMKsyyjXdFejVyErdBWitCFH+PCLKRKRgYqIIscuG6Fo+oIl6wUMwWzB2cbQVL1jWoYbq8qxTmUw7Jvf70vD2bg2y/q/CJuMqplY0CpyGYGnNzTbR7xltBUmauvaZmfeoQelfpcU4Wii+H3krV8xk2vSxc1MR4a6GVtseg6RJ/EUS47R3Z3iISwGZ8mcXvnlAA1piJKmLvUUzyeJpenJYDEN5Vt3ADyjK4WNplBiUEUB6cttIeFFzRg1GOz0iMEZEHLjDzMahSSTyvziTNTOu4Ify2RJLnJFA3D3zhq5r0FK526NDf7ODWj29luEIaicTA7OGarDwpDsT2qOTwMhAuQMqVajvzikRq2VM0tJZaSJiQrCpSQujhwDVmt5w4V1GlA2Bg20w2Wk8t/7REskbXHSOfOU3k+cLcPSXDvbp4w8GrmnD0io11rtWjhJ+WpbmySARTfk9Is5WkEAY04VEAlJLlL1Yn7Qy0z/wAWy3+Uf1D/AG0frFKgkWi/+MSCiWQa4j0I/aM8i37x18f6sMu1gmcekThdg9dmXhACZrjss7Xv1aJEzdywc2AUKcj5CHYSj+M9bKKEaOzlHaSaNWjWclt8ZmTrGcxKSZazQlI+kXoRtq8aD4v0VBSFpWcf5SluyB3hQUBId4qF4UqSS6QQXFHFiLj7w7dQ8ZutVMWQogU3UfrCJDigvcv5Wh6EUueTQ1Oj9tJBZiDbZWFobW+gq/8AWWq2JSjlcqO2kVgSQKC+VKwVImgaGgbRXe5doBXNI7wLNsDcjnDw6GfYpBYdkEbQC0RYDcOkZ2/5ekN0eaFB0JJepud1mhqZjVAY5d3LeTDIUsFwz7LP1eGlZF23uzdIYmdWgrvPoaRxRGwPl2h6PCI9wWtxSQKcIkUSMiRkXHqYGICTZ65ZDnaJVFH0nwJ84RpJWIPRZ2uS3jHU6QAWJDm3PYekMQvfzpWOzAG7QD5exANpxM2gFt4fgKRLMnuAwTSlBfjl4QGAAwY02uedaw5RBH/W/wC8AWMnSl5Z7r9IIRrNVAsDmGPvjFPhtc869Iqtda0mSpiUoSlWIGinGdGPWJuOzmWm5l6wQWcXFK+efWCZS3zSdnpURj9XaQvAlSgkKU1ASUgdN8GrnEJIQ7neL8SBTdGd458L8/hpVJcM4fw5xUImBGlYlHCCtJdW5Kg7neRA+jayWl3qxsRFhL1qktltoSODRHjlFblHrIUbuCe8moIq3WHOBQi9XFfbwPo+nIJ7w2ZDyieXpALjZUtZvbxmtVfEcoGXsIdmB/KTnF9pRBYt9IvAOlyRMThU4H9JANt42ecTSsQAxLxMGFGLZVENOlP8WyGlJLBwr0MZ+UAQzdD5xpPidT6OdoIJ6xltHLDd7pHTxfqyz7GBIHHOOyVupnFnG/bDZUw5gfeDNGTttlTyeLqYoPiqX2EqBCmCgQK0IFaWIIfrGQGkkplKW5YgAt3gLg749XmaEJ1MJXgBUwID0bO/BxHk85ghSPqSt08NjQSelbnUbpU4CwL55f7qHk8QjSLmzJUb7AYWMO4foYH01XZUwbsFItdTDLjDvRTtdzZKk6PLAd2S4GQCRsF/eyK9MkPWYWvVNukWWtZtE9rbblzipmpZ2Bfj+0PHosu3FIN7ttJIPLEfKJJiHZwhzkAW6ZQxOINSp39b2hLW1ku+1qQElEg2Io/edJT0c15RxacJcV5fcQ0MzEUO8jybbEqZxrQqGytYQNS2wvs386RxSDs43h0ua3eS+5x5xIZ2KihwfLpBobRIllsh73RIpCgxxfpIJ8HrsiRChRn5kNHAsbuYBfrCGzVqJNSdt/ZjsyWEs4O0PHSQo1ow92vDytJuCMiT9yYAYJ53nfSKvWfanyi70NNlosiXdnLDhA+k6OVLStJSCkEVxetOkIWbmhkid2EAfl93iRMwmj/v1gGSS2EgUDDCaROZflXMPCisuxQmCE4zyz2dIDk4nLtelBz3w8AVHNhDIaSLBxXaaxKqdhoDXPfADk1hJmPasGocWkrT1DN9uX8xOrWNKOnz8Yp0gj1pTwEdCi9OGdveyIuEPyo7WumYpChd/wBtsUshQaCNMW6FUyq/7xWSFjKnIxphNT0Vux6F1DQVKO+AZak3flBKFD28OiO6x0hQlqIUdhY3DxgNYoHz1ZhSHc5F3vG21stPyVqNAwN9/jGH1msKAWDkQBxA/eF8tP4/j/61inNSFUqK+jwyeslhWqkJc/rCv+JjkvTGFaNtF33xyVNxTZKf/tf/ACoVt/UIvLpjj2vdatiAYO3T2wgFMnE6Sa3xEBvvBOtGMzkHG0cTEJSAHAD2qo05E+kOT0VvtHNkAUxppspm8Y340nlM5KUkjsfSrebxsiRs8QfGMD8YJ/8AaADd1Nt7mClatfhWUoqJmLUey4BJIFRlGqURdF7FvOpEUXw9L7wNPw05tdznwi/Qh+yXAu35T4wjnSQJewoLmvpDVTQQwUOF4ahTOmvAEWiQBJdmdya5+EGhtDpSyJSiQCQkmqRcCM9oGsp6loqjCpQSRh2840OnJSJayoUCSSa04VjP6uQgGV8s4h80F3B8YNJuWrpqRLe7da34xHMlmm+u4colKSSTVwXIBFb33RxZYhyz2haUakZkFLe7Q2WpOfZ4VaJP1M3Pz2wwqZ7nl6QtG6goaniQDClywPqO9oSQ1gNozhGu43bL94NA6cgAhiovU2pvZ3gfS9YSpRHzJmFSqgFBLizuA14k+ZsNfdIpteJxLBIbsW5wC3S8EwKYoLg1BtToI6slNwOUC6KvFLTQBkpqL2H2iZKS/L2HvCOnLWRU0426846k4iKDb2VP1ECael5SxU9ku9upgL4WkJSJgSBRQfY3a2VgpLieg4SKhwdvlFTowHEHi/nFuZgqMi49kxSyZj3owyzisQMexFm69IlmTDkOpEDCaDbx255Q9c5ndqWO2FYcQ6wUoyZjsOyTWn39IzmhKxJS2Fy3a2fc+6RodImYge1wbO93twjNyJ7kEmzROXTXix8smgUSQ1G4nwhuqUD+0ymJI7aiTvCByzhGaAKltjX5xNqlYOkPkJXPtLP2jXJhiL1jPHzSFEgC4e3KIpa03BUxzCXJ5PDZ2lpxqcJcEuSLtbKOf2wO4o5owaH8BPLnBmKv9NODvGX1rqzHPMw4smASWpGjM9J2/eEJwd3A2Br+ELY0F0KZ21kjCVBLOksAnEM+MGI0inaBHW/IxDM0pILkHhQvydokXpKTYODkWyg2aZCnLu268O+UA1SeND1EQSpgOXJ77rxKmeKbAbPQiESPWuiPJmAOMSWq56A+kUeptFMoSwymSvE5Cnz3Rov/ACIXVQBGzKkJekncQ7UpfODY0mWoEHYaWr1vES1BwA527uMcVpPEcvWIlT6ZCt603bIWzFGbtZhkn1peG/MIqTwqa9IjK2pvzjqVgUw8yS0ATS5v6XbqPe2HBrOz5j35QMmYkZDkWNNxhpUC7gcP5gApcugdq2JasVOtEHskOoYSH2FxtiwkTAkAhg1mG27nfDZinrYmrDLKChHq5Y+WkBnCQC9nEGKmVenviYEBqCbNxI+8Rhbiw5wjvsVOmOhQrUG+8bbRXamoZtRXCQKE0xPQcRBSJgzDc393hnzAmw4gX4QAYhYptu0UUzSMBSEhwtLnrsHCLOZPSAwAEV+hL/FlU+hY6KMTlv4Xxyau4F0vTZhohCrXDlvCI16csg9kotX1ZmIpGjcZO7VtHNIQAUih7J8wR5w5L9puc+mfXrAqFQd98orkyAGLgDz3xqpkrYMozJS4S/C0FlGPLr3IskgHutQ7zeLDUMkGdNNwES0u+fbJ8xFMJiwwPd3AjrR2i6+HlOJ5p3wzHYhNBzeNMkYgppIKioAuosSATfhAq1uTVzTLLpeJp8xSmJBLZkfsWaOLlK2FzTjxpQ74BKdKBVYWzoIlBIszZOfIPEAWkbQMw9upiRJSpwHttPImsLQ3s8rs5ADN7rTlBKJCmduQPWB9GQWLlQcWSHB5k+EcRMIFMnHsEQwIUSzFhS21uUdTPUwD05e/4iGpq4JOWyGziSkAUOZqW4QjEpWBk4AqAI4ipqKU2tutWIkzylJzDX2eF4dLqHABfNWUIbPR3gmn+q2cdTOyfPaQ8MSlT1Ads3HvKGhBarXpUjzEAFCTUYiRzeHmURmSHvSlYbgNyCenrRofLlgUZxawIhg0KBq5FMwPQmGpmG+7MZVhCWwDgAWDCnOEA1TXgbQtBIF7FB82FxHFAM9T4UrEZkqdgd7i3XbDkAiyjuJJgBBRFmpl/IjgTtPS8MIIe1dhPpCF3PQE0/iAHLKRVzsq32gaYQXY+N4kAbfEahn7eAbNBJdxxgPRZ3blDYVjxeC5aS3q1YBYhaDsmHdcClYjJpx/LRS0pen+rPpziGYRiSKUcbzR/SOCc30/v4xHPX3C4oa0apB8IuMr0lxevlGZBoxNlKHjGiWsBidtYzekSiVLYWW9XzAPrFWM4tMhwPpBeoe5O/8A0P8AthQodXFRpFzzjuj90woUAGy+8eAidNxz9Y7CgpBNE/vF8vOC5P1cTChRKkGnW5esRTbdIUKA1nNtygKTlxPlChQiSyL9PODNJsn3mYUKAw+trJ/VBsr1PnChRRfBy7cx6wJM+r9UKFAR0q597YWf+ExyFEmj/L+kw1Wf6TChQ4KbO7x4feF9MKFDCtm94cPUQTpF0fqH+0R2FGebXj7o1Xf6R2Xce8oUKKZXpaKsY4r34xyFFsn/2Q=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6" name="AutoShape 6" descr="data:image/jpeg;base64,/9j/4AAQSkZJRgABAQAAAQABAAD/2wCEAAkGBxQTEhUUExQUFBUXGB8YFxgVGBkdGBgYHBoYGhsbHBcYHyggHRwlHBkYITEhJSksLi4uHB8zODMsNygtLisBCgoKDg0OGhAQGiwkHxwsLCwsLCwsLCwsLCwsLCwsLCwsLCwsLCwsLCwsLCwsNywsLCwwLCwsLCwsLCwsNywrK//AABEIALEA8AMBIgACEQEDEQH/xAAbAAABBQEBAAAAAAAAAAAAAAAEAAIDBQYBB//EAEAQAAECBAIHBgQFAQgCAwAAAAECEQADITESQQQFUWFxgZEiMqGxwfAGE0LRI1Jy4fFiFDOCkqKywtIVJENjc//EABkBAAMBAQEAAAAAAAAAAAAAAAABAgMEBf/EACQRAQEAAgICAgICAwAAAAAAAAABAhEDMRIhQVETMiJxBBRh/9oADAMBAAIRAxEAPwDXYKM7E7QfCGMCO0KQWiWz1Lg7izQ9cnEXF3qX67483bt/sFhIAY4g2e7fBmpNGHy585ScICflJapyKzlfsj/CdsQ6VLUlKihiWYAM5J2bXMWktCper0hSmUzqUn8xUSojnFy7Rn6irMnfS4oDT3lDJ+jy5gKVoCgbuMuYMLR5oViLhQF2Ae9n+8TLKXBBIezvXgRSAK0alCT+FMmS92IkckqcNDZ03SZIBKUThWqXSoWyLp8YtVnNjXPZs2NziOZNLJFCHypTfFeVAJOvZYDLxS1Gn4gYPxs28GLZCkqFGL5p2M/GBtHOIuU0LhqZbR1gbSdSof8AD/BLUVL7Id6um0G5SWUuXiIuCLEUZth6Rd6DphJwTKLH+ofeMl8rSZRpMlzg31dlX+YOCdzCJf8AyiO7OC5Fe8U0BH9aHaNOPO430z5eKZzVbdoTRjdJ0czKp0tU1JtgVlxAjkjRpqKonzL2JBHQ34tHR+aOX/Uv22jQ9KYotF1stBaeElOUxBp/iTlxi9ll6ioi5nL0z/Fcb7iSWIfEc2clPeUE8SB5wFM19owoZ0sf4hE10YzUWMKBJGs5K+7NQrgoQW8Iyjitj/eOkxDNAZzUQBxc4i6SdwF/eyBJkpIph3CWkuptlSwFqUEM0tDUlmptiRiA9W63EQCSrEyZJQ9yFMk3qrCxYZJDO+UAVk6fhmdlJ7LhSkJxJlKIAFhVmc7wmwFLLRtZJmykCSlkrS5JPdBuHYuskkcXiw0WUJYwBJa7gCpN3A/iHzNICakgDMEsRvYwBSTtfiS0nCMQAZXa+WlFgVnC4a1qtcVan1vhTM/tClqKhL7PaSFTJhLIQEjuozcekWy9KdRmoKVOkDvEFAYqAYA2DZUJVsgLRtHkTAnSpkpKFLYSUpbFLST2VKw/USXJ4DitgbqrU6ZKSsrWVfUrEoBS3da8IoahhwgbWeoFTpC5api0haTiSUpUSo0qdxqOI2GC5CJklQE0vLBbGAAEpGHCVJyqTW1LCDlaQfmIQpN6mrdq4pdqGCBnEzC6t212tkYkE1k/Sa2AsYjROALG5tbzh2GhANDcMOrszx5u3dYKkgFQfiYn1uoDRJYp2sPe3pJgLRgEA54EqN9iYL+KAUypSRl/xAHrFYfKM+4oiAQC7UsDuHW/CkShRcJooqNRUjc49BEZmYmqaVIzPHodsSYVbMrOIo9MNr/TtJTpavkzilwAUE0s9lOK+kaP4dnT1ycU8AErKQwDkJCSTS5JJHKMd8TaRh0tRFHLBjTujLnHoerG+TKH6j1NH3Ujo5MZOOX5Y4ZW52JypOGuJztz5i0cWSpyK8XbO/WHkZN0NN9oYgEVGdajz8I52qcEXzaoLPsuMuUSiYpqDlQ+togerVAEZ/WPxeJE9UtcmYlKSwWPqBAuFMAQd8VJvoltpGrELOMJwl+9LOFRba1+ccwaQiyhMA+mbfgFp9QYO0PSkzEJWFEJWAU4k1Yh6iCJbFPKpI9PSDdCrl6zAH4kpQG0DGnj2atygvRJ61owaJpMsOapJBUn9INU8IX9luxfwbgIEmavCldtOIj6jRQtQKTXbDxz0MpK4jVbl5uJaswTifrSCZOr5SXAloAezQMvRZiKy5pI2TBiHVwrxjsvTVo78ocZZfj2Sx5Virlb8l4ilatlHvS0OaAgV5GH6KFSf7qatI/Ko4knkq3Iw3RtZSlkJCwFflPZVwYsTE6pYfZwyEG8oWottD14D2ZyQn+oF0H/AK84txLBFLbjSMoAeVmp5QTq/TlSyQHUh+7s/T9o0x5Ptnlh9NJLlgWhzQyRNCgFJLgw+NmYbSipi2FmLuadGqL7IA03RJjFpykgkJYIThbPvObPnFwRFLpMwqUUYkYJYOJajUEizGiiEk3P1B3aAMT8QJ0hkS/nhS5xZSXKWQlAclaTRNQKjmKxcaHLXJT2tEnJKaD5K04bMm66q3n1is0HSJZ0lCCFLVLlzAkMp1rmKSgFRqwUgA1ZgN0eg6Lo2FKRR0gDoGfeYm4SiVkJ0rSipaUhSQT2vmzQpOHJBGE5XOLOHImaxBSVSJCyhwFCaRcB3cF7DpGpWF9rCBuL5h3LbIE07RkpSlIAStZCUlNwbmrOwD9IXh8ntn5OEBhSmVolChe21m8tsQjRiFUNMtvvlCVJXZ3GRd2jzK9D0JlSSQt7EMH/AKuzaCPitQxSgXzzYM4ueUD6tCnwkEB03/UmH/E6vxksR3ACDvJ5xpx9Mc5/KRVymLJPjUwyYAkEMS9rtnXaecJSikgOCS20+HrDlTmuUkPs92rGhqTWfwtKnnGCUqBcMxBO1qHKzwdocyYhKEKCSEgh0ksXL1Ho8WUhaT2QSkv9NzxDHpERSk2VhNHfZ7GcO261Skm9pUgs7Nu472hSu6zu9/e2OGXiFzscGohKSLMd1KxB9p5ShsY3vFNpMxJXNlmWVOkqJNUgAff3SLHR1KIYU2A7OIiPSdNWEqTLlBSVAhwrtBwalJ83jbizkvtnyYWz0tJUsBgGolIbZSEEkUtWu+sRJ0sKqAU0HeZxTdzzidUwNx+8ZqRTEFx74x35rFg5JDvu2O26OLSeTwlTG4v7G+EaSirjjSA5yLttvcdRBiJgIqee/wB+cMUBew/mAQDN0XGGUlKk72PpEKNEwuZa5iAKs+JIvZK3g8S6sGPGjRVaJ8QSpk4yBjCwpSWId8FCXFhQkEwTfwYuXps1JOJKVg2w9g9C4PUcIJl64liisUs/1hk/5u74xyUli5D8D72R1TvanNwYcz+y1FpoWmFBdHbQbhOe8ZRDO+KJ2IYdGUEvXGS9sggGKWboYBxJSULuSglPUp84U3TNKFAsTAPpmEAndjAB6gxrjy+tIuDQSdZKnKZI+QtQvMSas/ZFRiuaFixLbgtdo+WkpQoy/mqCCkSThchiQuYQHwjK7b4EE9a5Z+ZKQKMp1pYPmDcG1coCm6j0uapCxMxteYpygDslkupzQNiBGYeNceX7ZZYL/wCH9HkomzZy2TMJwAzFgrw4U9om+JVHGTAUi/laYiZ3JiCP6VAnzjJaDoCEsnCFG6lkVUfGLDRtFR8xKilLgjKxfwrCnNLT/HqNGlISG6k5wCFlcyjYEOKCuOgd9zn2YI0uf2ThbFYPXtZWtHJGjCWEpTYBjTm/El35RqzZBE4l7EE05bvvDCtL2Yf00D9Y7Lmnuq5ULjfRy0NIB7OLOhBDby0eV7eks9UqdQvRSctynqw3QP8AEf8Afk7E02O3neDNTy2UgAuMSugTt5xX66nPpCwwLUG23XPZF8fTHL9wzBIZiSAzFVM/dXgZCgq1MzhHC7mg4Q6SMR6Zsd7fvDpwDvkbOMuXu0WDsbqHbTvBz33pDkSuzRVb0sR604RHpCmNKuOfR4djpRIGy2w33wjSSkhJ+pSdoNfKOlZNOAvte12NIamaog2SkBxRq7HzMNR3mq+w3HGDY0nUQGCqgUp57TlEeF1M2diKtD0gimzY5bobx1RYWruNoWw6lFHcb6e2vDgSG6hieRiGTLTVi77aOftEpWxJqwZt3V+sPZJ1KFDTjfw2x1KHqeUQS1l3LVravT9op9e69Vo8yWEyTNSpJJKTVOE/lArQw57JeKLGjPCCunjA+haZ8yWhZSqXjAISuimO0dIlUuop2WzqeUI0sou4ds4q9R/3y1FICgJiXarJUGixQxrUPTNmPhAMvR1S1lSFIIq6VXGK/aB3bIqXU0m47WAU9Q388I6PF7QpVh5Xh3zCNmysSal0rWq0aUmQJJWlbMtJZnu77Kb6xbmWD+7wHg/9qWf6kh8qv/1iyUgGkOwtgVaIkENRWWf8QzTyteHEtQw0BBOHmkecETWBPvbnDse6HMtC47QaPOKAyi/9QqIMSgUUCbvTi+UQLlh9lgQbb3EOMth2Th3ZExXql7a6ZLFBtI6CsVuv9OwpwJvc7h9zE+l6cJcsTVlnAYFhU8fdIzB0kKmNVSlDEWGxg78xG3Nyamof+NxeV8r1ES1GmWRA/cHxiZJIAcmmz20RrQAQK3rWnQZ3pHS29qXoOVPCOGzTfa31N3kv+VauHaSNmyMrpmsUqnzDiKe2WLDItf7xeDSiFFANflitmClKP/GMPNQC5BAcks9ySY24cNxhndZbXsuckYbUtm7M9Ghk6cEJxlQATc1LBsxcRTpmKAqS4s1X4tTZDNc6Wr+zzQWqk7f4EX+MvyLTRNcypihgnJV/ShSSTbI1IiyQWLENwDDLLPhHkOpNCTOmpQQGJALZuWy4x65NAxEIUGSWS1GTUAe/CIyx10rHPyPA/UCaEEG3A24w/wCZVgAx/KfWIyFgB60IsePOEhBKa55NQPELSSxStTx/eGJkC4JO6rQpahYXa5Lt08opZfxZo4UoLWuWxY40qSCxZwRlBrYX8qUwcE1bOnSOqWbUcZCjcWyhYybVGQIrvpd7UMJE0E0r1qeEAhFZFanbUGvnFJrxL6RJydJccxllGhQaMK15QBrPV2NSFoOFaaBwSkg892+DH1U5e4PxdiVT/wCJLf5RHFzjubIF3LwOkrKQFhIKEhIKTdgACxANWghIJItxANYVOR1Kw1QNztyesOSU2rUe6mkMVIfjDigWdjb+INj0SJYuDby9ImmIJNA5b3SIFAjbyD+UOlg3Dtce+kPZWGz9GSrCSFBSbFJILvkRE8k5Ekls78zvjnzTnXb7EIMcjTxPrBsqqdc6UZc0VNUv4kVESaPrRKmxAD1ygD4ofGhi5KTsyNm5xWyl1ahy2ecdMxlxjO2ytnKQk2IbwhCWXjNaJpBTVzyeLNGtSzKDtmmh+xjO8eulTJU/E/zDjQU/gnCFY1KLYlMVBKSSxNWcMx4Qz4T0pS1y0qnTO4MShhAYrXjOMVw/hpD74g+JdLSU6SgOVKQlSTYgihAzI7ppniio1YkK0qYkFIly3LKLDCV4kpXiNRiUzbo19a3S8cr6ag61W+V6UqT5CHHW1QCQGs9bbhY8IpzOp9XL7/aIFzn7TeFesTcIflWkl6RiXNVsSkDkkq/5DrGYQSwBINKOPW2UXOrSflzyKVbK4SE5xUS0sHKUq8xvBBaHxTUHLfZ6V7csq+dhAWutIfRpmHMNfhfZBiUEkFzvYehMSTtFQ9XUDcGgPBnbLKLrJkvgdJ+c5BoU/wC4RtMKsyyjXdFejVyErdBWitCFH+PCLKRKRgYqIIscuG6Fo+oIl6wUMwWzB2cbQVL1jWoYbq8qxTmUw7Jvf70vD2bg2y/q/CJuMqplY0CpyGYGnNzTbR7xltBUmauvaZmfeoQelfpcU4Wii+H3krV8xk2vSxc1MR4a6GVtseg6RJ/EUS47R3Z3iISwGZ8mcXvnlAA1piJKmLvUUzyeJpenJYDEN5Vt3ADyjK4WNplBiUEUB6cttIeFFzRg1GOz0iMEZEHLjDzMahSSTyvziTNTOu4Ify2RJLnJFA3D3zhq5r0FK526NDf7ODWj29luEIaicTA7OGarDwpDsT2qOTwMhAuQMqVajvzikRq2VM0tJZaSJiQrCpSQujhwDVmt5w4V1GlA2Bg20w2Wk8t/7REskbXHSOfOU3k+cLcPSXDvbp4w8GrmnD0io11rtWjhJ+WpbmySARTfk9Is5WkEAY04VEAlJLlL1Yn7Qy0z/wAWy3+Uf1D/AG0frFKgkWi/+MSCiWQa4j0I/aM8i37x18f6sMu1gmcekThdg9dmXhACZrjss7Xv1aJEzdywc2AUKcj5CHYSj+M9bKKEaOzlHaSaNWjWclt8ZmTrGcxKSZazQlI+kXoRtq8aD4v0VBSFpWcf5SluyB3hQUBId4qF4UqSS6QQXFHFiLj7w7dQ8ZutVMWQogU3UfrCJDigvcv5Wh6EUueTQ1Oj9tJBZiDbZWFobW+gq/8AWWq2JSjlcqO2kVgSQKC+VKwVImgaGgbRXe5doBXNI7wLNsDcjnDw6GfYpBYdkEbQC0RYDcOkZ2/5ekN0eaFB0JJepud1mhqZjVAY5d3LeTDIUsFwz7LP1eGlZF23uzdIYmdWgrvPoaRxRGwPl2h6PCI9wWtxSQKcIkUSMiRkXHqYGICTZ65ZDnaJVFH0nwJ84RpJWIPRZ2uS3jHU6QAWJDm3PYekMQvfzpWOzAG7QD5exANpxM2gFt4fgKRLMnuAwTSlBfjl4QGAAwY02uedaw5RBH/W/wC8AWMnSl5Z7r9IIRrNVAsDmGPvjFPhtc869Iqtda0mSpiUoSlWIGinGdGPWJuOzmWm5l6wQWcXFK+efWCZS3zSdnpURj9XaQvAlSgkKU1ASUgdN8GrnEJIQ7neL8SBTdGd458L8/hpVJcM4fw5xUImBGlYlHCCtJdW5Kg7neRA+jayWl3qxsRFhL1qktltoSODRHjlFblHrIUbuCe8moIq3WHOBQi9XFfbwPo+nIJ7w2ZDyieXpALjZUtZvbxmtVfEcoGXsIdmB/KTnF9pRBYt9IvAOlyRMThU4H9JANt42ecTSsQAxLxMGFGLZVENOlP8WyGlJLBwr0MZ+UAQzdD5xpPidT6OdoIJ6xltHLDd7pHTxfqyz7GBIHHOOyVupnFnG/bDZUw5gfeDNGTttlTyeLqYoPiqX2EqBCmCgQK0IFaWIIfrGQGkkplKW5YgAt3gLg749XmaEJ1MJXgBUwID0bO/BxHk85ghSPqSt08NjQSelbnUbpU4CwL55f7qHk8QjSLmzJUb7AYWMO4foYH01XZUwbsFItdTDLjDvRTtdzZKk6PLAd2S4GQCRsF/eyK9MkPWYWvVNukWWtZtE9rbblzipmpZ2Bfj+0PHosu3FIN7ttJIPLEfKJJiHZwhzkAW6ZQxOINSp39b2hLW1ku+1qQElEg2Io/edJT0c15RxacJcV5fcQ0MzEUO8jybbEqZxrQqGytYQNS2wvs386RxSDs43h0ua3eS+5x5xIZ2KihwfLpBobRIllsh73RIpCgxxfpIJ8HrsiRChRn5kNHAsbuYBfrCGzVqJNSdt/ZjsyWEs4O0PHSQo1ow92vDytJuCMiT9yYAYJ53nfSKvWfanyi70NNlosiXdnLDhA+k6OVLStJSCkEVxetOkIWbmhkid2EAfl93iRMwmj/v1gGSS2EgUDDCaROZflXMPCisuxQmCE4zyz2dIDk4nLtelBz3w8AVHNhDIaSLBxXaaxKqdhoDXPfADk1hJmPasGocWkrT1DN9uX8xOrWNKOnz8Yp0gj1pTwEdCi9OGdveyIuEPyo7WumYpChd/wBtsUshQaCNMW6FUyq/7xWSFjKnIxphNT0Vux6F1DQVKO+AZak3flBKFD28OiO6x0hQlqIUdhY3DxgNYoHz1ZhSHc5F3vG21stPyVqNAwN9/jGH1msKAWDkQBxA/eF8tP4/j/61inNSFUqK+jwyeslhWqkJc/rCv+JjkvTGFaNtF33xyVNxTZKf/tf/ACoVt/UIvLpjj2vdatiAYO3T2wgFMnE6Sa3xEBvvBOtGMzkHG0cTEJSAHAD2qo05E+kOT0VvtHNkAUxppspm8Y340nlM5KUkjsfSrebxsiRs8QfGMD8YJ/8AaADd1Nt7mClatfhWUoqJmLUey4BJIFRlGqURdF7FvOpEUXw9L7wNPw05tdznwi/Qh+yXAu35T4wjnSQJewoLmvpDVTQQwUOF4ahTOmvAEWiQBJdmdya5+EGhtDpSyJSiQCQkmqRcCM9oGsp6loqjCpQSRh2840OnJSJayoUCSSa04VjP6uQgGV8s4h80F3B8YNJuWrpqRLe7da34xHMlmm+u4colKSSTVwXIBFb33RxZYhyz2haUakZkFLe7Q2WpOfZ4VaJP1M3Pz2wwqZ7nl6QtG6goaniQDClywPqO9oSQ1gNozhGu43bL94NA6cgAhiovU2pvZ3gfS9YSpRHzJmFSqgFBLizuA14k+ZsNfdIpteJxLBIbsW5wC3S8EwKYoLg1BtToI6slNwOUC6KvFLTQBkpqL2H2iZKS/L2HvCOnLWRU0426846k4iKDb2VP1ECael5SxU9ku9upgL4WkJSJgSBRQfY3a2VgpLieg4SKhwdvlFTowHEHi/nFuZgqMi49kxSyZj3owyzisQMexFm69IlmTDkOpEDCaDbx255Q9c5ndqWO2FYcQ6wUoyZjsOyTWn39IzmhKxJS2Fy3a2fc+6RodImYge1wbO93twjNyJ7kEmzROXTXix8smgUSQ1G4nwhuqUD+0ymJI7aiTvCByzhGaAKltjX5xNqlYOkPkJXPtLP2jXJhiL1jPHzSFEgC4e3KIpa03BUxzCXJ5PDZ2lpxqcJcEuSLtbKOf2wO4o5owaH8BPLnBmKv9NODvGX1rqzHPMw4smASWpGjM9J2/eEJwd3A2Br+ELY0F0KZ21kjCVBLOksAnEM+MGI0inaBHW/IxDM0pILkHhQvydokXpKTYODkWyg2aZCnLu268O+UA1SeND1EQSpgOXJ77rxKmeKbAbPQiESPWuiPJmAOMSWq56A+kUeptFMoSwymSvE5Cnz3Rov/ACIXVQBGzKkJekncQ7UpfODY0mWoEHYaWr1vES1BwA527uMcVpPEcvWIlT6ZCt603bIWzFGbtZhkn1peG/MIqTwqa9IjK2pvzjqVgUw8yS0ATS5v6XbqPe2HBrOz5j35QMmYkZDkWNNxhpUC7gcP5gApcugdq2JasVOtEHskOoYSH2FxtiwkTAkAhg1mG27nfDZinrYmrDLKChHq5Y+WkBnCQC9nEGKmVenviYEBqCbNxI+8Rhbiw5wjvsVOmOhQrUG+8bbRXamoZtRXCQKE0xPQcRBSJgzDc393hnzAmw4gX4QAYhYptu0UUzSMBSEhwtLnrsHCLOZPSAwAEV+hL/FlU+hY6KMTlv4Xxyau4F0vTZhohCrXDlvCI16csg9kotX1ZmIpGjcZO7VtHNIQAUih7J8wR5w5L9puc+mfXrAqFQd98orkyAGLgDz3xqpkrYMozJS4S/C0FlGPLr3IskgHutQ7zeLDUMkGdNNwES0u+fbJ8xFMJiwwPd3AjrR2i6+HlOJ5p3wzHYhNBzeNMkYgppIKioAuosSATfhAq1uTVzTLLpeJp8xSmJBLZkfsWaOLlK2FzTjxpQ74BKdKBVYWzoIlBIszZOfIPEAWkbQMw9upiRJSpwHttPImsLQ3s8rs5ADN7rTlBKJCmduQPWB9GQWLlQcWSHB5k+EcRMIFMnHsEQwIUSzFhS21uUdTPUwD05e/4iGpq4JOWyGziSkAUOZqW4QjEpWBk4AqAI4ipqKU2tutWIkzylJzDX2eF4dLqHABfNWUIbPR3gmn+q2cdTOyfPaQ8MSlT1Ads3HvKGhBarXpUjzEAFCTUYiRzeHmURmSHvSlYbgNyCenrRofLlgUZxawIhg0KBq5FMwPQmGpmG+7MZVhCWwDgAWDCnOEA1TXgbQtBIF7FB82FxHFAM9T4UrEZkqdgd7i3XbDkAiyjuJJgBBRFmpl/IjgTtPS8MIIe1dhPpCF3PQE0/iAHLKRVzsq32gaYQXY+N4kAbfEahn7eAbNBJdxxgPRZ3blDYVjxeC5aS3q1YBYhaDsmHdcClYjJpx/LRS0pen+rPpziGYRiSKUcbzR/SOCc30/v4xHPX3C4oa0apB8IuMr0lxevlGZBoxNlKHjGiWsBidtYzekSiVLYWW9XzAPrFWM4tMhwPpBeoe5O/8A0P8AthQodXFRpFzzjuj90woUAGy+8eAidNxz9Y7CgpBNE/vF8vOC5P1cTChRKkGnW5esRTbdIUKA1nNtygKTlxPlChQiSyL9PODNJsn3mYUKAw+trJ/VBsr1PnChRRfBy7cx6wJM+r9UKFAR0q597YWf+ExyFEmj/L+kw1Wf6TChQ4KbO7x4feF9MKFDCtm94cPUQTpF0fqH+0R2FGebXj7o1Xf6R2Xce8oUKKZXpaKsY4r34xyFFsn/2Q=="/>
          <p:cNvSpPr>
            <a:spLocks noChangeAspect="1" noChangeArrowheads="1"/>
          </p:cNvSpPr>
          <p:nvPr/>
        </p:nvSpPr>
        <p:spPr bwMode="auto">
          <a:xfrm>
            <a:off x="368300" y="1476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8" name="AutoShape 8" descr="data:image/jpeg;base64,/9j/4AAQSkZJRgABAQAAAQABAAD/2wCEAAkGBxQTEhUUExQUFBUXGB8YFxgVGBkdGBgYHBoYGhsbHBcYHyggHRwlHBkYITEhJSksLi4uHB8zODMsNygtLisBCgoKDg0OGhAQGiwkHxwsLCwsLCwsLCwsLCwsLCwsLCwsLCwsLCwsLCwsLCwsNywsLCwwLCwsLCwsLCwsNywrK//AABEIALEA8AMBIgACEQEDEQH/xAAbAAABBQEBAAAAAAAAAAAAAAAEAAIDBQYBB//EAEAQAAECBAIHBgQFAQgCAwAAAAECEQADITESQQQFUWFxgZEiMqGxwfAGE0LRI1Jy4fFiFDOCkqKywtIVJENjc//EABkBAAMBAQEAAAAAAAAAAAAAAAABAgMEBf/EACQRAQEAAgICAgICAwAAAAAAAAABAhEDMRIhQVETMiJxBBRh/9oADAMBAAIRAxEAPwDXYKM7E7QfCGMCO0KQWiWz1Lg7izQ9cnEXF3qX67483bt/sFhIAY4g2e7fBmpNGHy585ScICflJapyKzlfsj/CdsQ6VLUlKihiWYAM5J2bXMWktCper0hSmUzqUn8xUSojnFy7Rn6irMnfS4oDT3lDJ+jy5gKVoCgbuMuYMLR5oViLhQF2Ae9n+8TLKXBBIezvXgRSAK0alCT+FMmS92IkckqcNDZ03SZIBKUThWqXSoWyLp8YtVnNjXPZs2NziOZNLJFCHypTfFeVAJOvZYDLxS1Gn4gYPxs28GLZCkqFGL5p2M/GBtHOIuU0LhqZbR1gbSdSof8AD/BLUVL7Id6um0G5SWUuXiIuCLEUZth6Rd6DphJwTKLH+ofeMl8rSZRpMlzg31dlX+YOCdzCJf8AyiO7OC5Fe8U0BH9aHaNOPO430z5eKZzVbdoTRjdJ0czKp0tU1JtgVlxAjkjRpqKonzL2JBHQ34tHR+aOX/Uv22jQ9KYotF1stBaeElOUxBp/iTlxi9ll6ioi5nL0z/Fcb7iSWIfEc2clPeUE8SB5wFM19owoZ0sf4hE10YzUWMKBJGs5K+7NQrgoQW8Iyjitj/eOkxDNAZzUQBxc4i6SdwF/eyBJkpIph3CWkuptlSwFqUEM0tDUlmptiRiA9W63EQCSrEyZJQ9yFMk3qrCxYZJDO+UAVk6fhmdlJ7LhSkJxJlKIAFhVmc7wmwFLLRtZJmykCSlkrS5JPdBuHYuskkcXiw0WUJYwBJa7gCpN3A/iHzNICakgDMEsRvYwBSTtfiS0nCMQAZXa+WlFgVnC4a1qtcVan1vhTM/tClqKhL7PaSFTJhLIQEjuozcekWy9KdRmoKVOkDvEFAYqAYA2DZUJVsgLRtHkTAnSpkpKFLYSUpbFLST2VKw/USXJ4DitgbqrU6ZKSsrWVfUrEoBS3da8IoahhwgbWeoFTpC5api0haTiSUpUSo0qdxqOI2GC5CJklQE0vLBbGAAEpGHCVJyqTW1LCDlaQfmIQpN6mrdq4pdqGCBnEzC6t212tkYkE1k/Sa2AsYjROALG5tbzh2GhANDcMOrszx5u3dYKkgFQfiYn1uoDRJYp2sPe3pJgLRgEA54EqN9iYL+KAUypSRl/xAHrFYfKM+4oiAQC7UsDuHW/CkShRcJooqNRUjc49BEZmYmqaVIzPHodsSYVbMrOIo9MNr/TtJTpavkzilwAUE0s9lOK+kaP4dnT1ycU8AErKQwDkJCSTS5JJHKMd8TaRh0tRFHLBjTujLnHoerG+TKH6j1NH3Ujo5MZOOX5Y4ZW52JypOGuJztz5i0cWSpyK8XbO/WHkZN0NN9oYgEVGdajz8I52qcEXzaoLPsuMuUSiYpqDlQ+togerVAEZ/WPxeJE9UtcmYlKSwWPqBAuFMAQd8VJvoltpGrELOMJwl+9LOFRba1+ccwaQiyhMA+mbfgFp9QYO0PSkzEJWFEJWAU4k1Yh6iCJbFPKpI9PSDdCrl6zAH4kpQG0DGnj2atygvRJ61owaJpMsOapJBUn9INU8IX9luxfwbgIEmavCldtOIj6jRQtQKTXbDxz0MpK4jVbl5uJaswTifrSCZOr5SXAloAezQMvRZiKy5pI2TBiHVwrxjsvTVo78ocZZfj2Sx5Virlb8l4ilatlHvS0OaAgV5GH6KFSf7qatI/Ko4knkq3Iw3RtZSlkJCwFflPZVwYsTE6pYfZwyEG8oWottD14D2ZyQn+oF0H/AK84txLBFLbjSMoAeVmp5QTq/TlSyQHUh+7s/T9o0x5Ptnlh9NJLlgWhzQyRNCgFJLgw+NmYbSipi2FmLuadGqL7IA03RJjFpykgkJYIThbPvObPnFwRFLpMwqUUYkYJYOJajUEizGiiEk3P1B3aAMT8QJ0hkS/nhS5xZSXKWQlAclaTRNQKjmKxcaHLXJT2tEnJKaD5K04bMm66q3n1is0HSJZ0lCCFLVLlzAkMp1rmKSgFRqwUgA1ZgN0eg6Lo2FKRR0gDoGfeYm4SiVkJ0rSipaUhSQT2vmzQpOHJBGE5XOLOHImaxBSVSJCyhwFCaRcB3cF7DpGpWF9rCBuL5h3LbIE07RkpSlIAStZCUlNwbmrOwD9IXh8ntn5OEBhSmVolChe21m8tsQjRiFUNMtvvlCVJXZ3GRd2jzK9D0JlSSQt7EMH/AKuzaCPitQxSgXzzYM4ueUD6tCnwkEB03/UmH/E6vxksR3ACDvJ5xpx9Mc5/KRVymLJPjUwyYAkEMS9rtnXaecJSikgOCS20+HrDlTmuUkPs92rGhqTWfwtKnnGCUqBcMxBO1qHKzwdocyYhKEKCSEgh0ksXL1Ho8WUhaT2QSkv9NzxDHpERSk2VhNHfZ7GcO261Skm9pUgs7Nu472hSu6zu9/e2OGXiFzscGohKSLMd1KxB9p5ShsY3vFNpMxJXNlmWVOkqJNUgAff3SLHR1KIYU2A7OIiPSdNWEqTLlBSVAhwrtBwalJ83jbizkvtnyYWz0tJUsBgGolIbZSEEkUtWu+sRJ0sKqAU0HeZxTdzzidUwNx+8ZqRTEFx74x35rFg5JDvu2O26OLSeTwlTG4v7G+EaSirjjSA5yLttvcdRBiJgIqee/wB+cMUBew/mAQDN0XGGUlKk72PpEKNEwuZa5iAKs+JIvZK3g8S6sGPGjRVaJ8QSpk4yBjCwpSWId8FCXFhQkEwTfwYuXps1JOJKVg2w9g9C4PUcIJl64liisUs/1hk/5u74xyUli5D8D72R1TvanNwYcz+y1FpoWmFBdHbQbhOe8ZRDO+KJ2IYdGUEvXGS9sggGKWboYBxJSULuSglPUp84U3TNKFAsTAPpmEAndjAB6gxrjy+tIuDQSdZKnKZI+QtQvMSas/ZFRiuaFixLbgtdo+WkpQoy/mqCCkSThchiQuYQHwjK7b4EE9a5Z+ZKQKMp1pYPmDcG1coCm6j0uapCxMxteYpygDslkupzQNiBGYeNceX7ZZYL/wCH9HkomzZy2TMJwAzFgrw4U9om+JVHGTAUi/laYiZ3JiCP6VAnzjJaDoCEsnCFG6lkVUfGLDRtFR8xKilLgjKxfwrCnNLT/HqNGlISG6k5wCFlcyjYEOKCuOgd9zn2YI0uf2ThbFYPXtZWtHJGjCWEpTYBjTm/El35RqzZBE4l7EE05bvvDCtL2Yf00D9Y7Lmnuq5ULjfRy0NIB7OLOhBDby0eV7eks9UqdQvRSctynqw3QP8AEf8Afk7E02O3neDNTy2UgAuMSugTt5xX66nPpCwwLUG23XPZF8fTHL9wzBIZiSAzFVM/dXgZCgq1MzhHC7mg4Q6SMR6Zsd7fvDpwDvkbOMuXu0WDsbqHbTvBz33pDkSuzRVb0sR604RHpCmNKuOfR4djpRIGy2w33wjSSkhJ+pSdoNfKOlZNOAvte12NIamaog2SkBxRq7HzMNR3mq+w3HGDY0nUQGCqgUp57TlEeF1M2diKtD0gimzY5bobx1RYWruNoWw6lFHcb6e2vDgSG6hieRiGTLTVi77aOftEpWxJqwZt3V+sPZJ1KFDTjfw2x1KHqeUQS1l3LVravT9op9e69Vo8yWEyTNSpJJKTVOE/lArQw57JeKLGjPCCunjA+haZ8yWhZSqXjAISuimO0dIlUuop2WzqeUI0sou4ds4q9R/3y1FICgJiXarJUGixQxrUPTNmPhAMvR1S1lSFIIq6VXGK/aB3bIqXU0m47WAU9Q388I6PF7QpVh5Xh3zCNmysSal0rWq0aUmQJJWlbMtJZnu77Kb6xbmWD+7wHg/9qWf6kh8qv/1iyUgGkOwtgVaIkENRWWf8QzTyteHEtQw0BBOHmkecETWBPvbnDse6HMtC47QaPOKAyi/9QqIMSgUUCbvTi+UQLlh9lgQbb3EOMth2Th3ZExXql7a6ZLFBtI6CsVuv9OwpwJvc7h9zE+l6cJcsTVlnAYFhU8fdIzB0kKmNVSlDEWGxg78xG3Nyamof+NxeV8r1ES1GmWRA/cHxiZJIAcmmz20RrQAQK3rWnQZ3pHS29qXoOVPCOGzTfa31N3kv+VauHaSNmyMrpmsUqnzDiKe2WLDItf7xeDSiFFANflitmClKP/GMPNQC5BAcks9ySY24cNxhndZbXsuckYbUtm7M9Ghk6cEJxlQATc1LBsxcRTpmKAqS4s1X4tTZDNc6Wr+zzQWqk7f4EX+MvyLTRNcypihgnJV/ShSSTbI1IiyQWLENwDDLLPhHkOpNCTOmpQQGJALZuWy4x65NAxEIUGSWS1GTUAe/CIyx10rHPyPA/UCaEEG3A24w/wCZVgAx/KfWIyFgB60IsePOEhBKa55NQPELSSxStTx/eGJkC4JO6rQpahYXa5Lt08opZfxZo4UoLWuWxY40qSCxZwRlBrYX8qUwcE1bOnSOqWbUcZCjcWyhYybVGQIrvpd7UMJE0E0r1qeEAhFZFanbUGvnFJrxL6RJydJccxllGhQaMK15QBrPV2NSFoOFaaBwSkg892+DH1U5e4PxdiVT/wCJLf5RHFzjubIF3LwOkrKQFhIKEhIKTdgACxANWghIJItxANYVOR1Kw1QNztyesOSU2rUe6mkMVIfjDigWdjb+INj0SJYuDby9ImmIJNA5b3SIFAjbyD+UOlg3Dtce+kPZWGz9GSrCSFBSbFJILvkRE8k5Ekls78zvjnzTnXb7EIMcjTxPrBsqqdc6UZc0VNUv4kVESaPrRKmxAD1ygD4ofGhi5KTsyNm5xWyl1ahy2ecdMxlxjO2ytnKQk2IbwhCWXjNaJpBTVzyeLNGtSzKDtmmh+xjO8eulTJU/E/zDjQU/gnCFY1KLYlMVBKSSxNWcMx4Qz4T0pS1y0qnTO4MShhAYrXjOMVw/hpD74g+JdLSU6SgOVKQlSTYgihAzI7ppniio1YkK0qYkFIly3LKLDCV4kpXiNRiUzbo19a3S8cr6ag61W+V6UqT5CHHW1QCQGs9bbhY8IpzOp9XL7/aIFzn7TeFesTcIflWkl6RiXNVsSkDkkq/5DrGYQSwBINKOPW2UXOrSflzyKVbK4SE5xUS0sHKUq8xvBBaHxTUHLfZ6V7csq+dhAWutIfRpmHMNfhfZBiUEkFzvYehMSTtFQ9XUDcGgPBnbLKLrJkvgdJ+c5BoU/wC4RtMKsyyjXdFejVyErdBWitCFH+PCLKRKRgYqIIscuG6Fo+oIl6wUMwWzB2cbQVL1jWoYbq8qxTmUw7Jvf70vD2bg2y/q/CJuMqplY0CpyGYGnNzTbR7xltBUmauvaZmfeoQelfpcU4Wii+H3krV8xk2vSxc1MR4a6GVtseg6RJ/EUS47R3Z3iISwGZ8mcXvnlAA1piJKmLvUUzyeJpenJYDEN5Vt3ADyjK4WNplBiUEUB6cttIeFFzRg1GOz0iMEZEHLjDzMahSSTyvziTNTOu4Ify2RJLnJFA3D3zhq5r0FK526NDf7ODWj29luEIaicTA7OGarDwpDsT2qOTwMhAuQMqVajvzikRq2VM0tJZaSJiQrCpSQujhwDVmt5w4V1GlA2Bg20w2Wk8t/7REskbXHSOfOU3k+cLcPSXDvbp4w8GrmnD0io11rtWjhJ+WpbmySARTfk9Is5WkEAY04VEAlJLlL1Yn7Qy0z/wAWy3+Uf1D/AG0frFKgkWi/+MSCiWQa4j0I/aM8i37x18f6sMu1gmcekThdg9dmXhACZrjss7Xv1aJEzdywc2AUKcj5CHYSj+M9bKKEaOzlHaSaNWjWclt8ZmTrGcxKSZazQlI+kXoRtq8aD4v0VBSFpWcf5SluyB3hQUBId4qF4UqSS6QQXFHFiLj7w7dQ8ZutVMWQogU3UfrCJDigvcv5Wh6EUueTQ1Oj9tJBZiDbZWFobW+gq/8AWWq2JSjlcqO2kVgSQKC+VKwVImgaGgbRXe5doBXNI7wLNsDcjnDw6GfYpBYdkEbQC0RYDcOkZ2/5ekN0eaFB0JJepud1mhqZjVAY5d3LeTDIUsFwz7LP1eGlZF23uzdIYmdWgrvPoaRxRGwPl2h6PCI9wWtxSQKcIkUSMiRkXHqYGICTZ65ZDnaJVFH0nwJ84RpJWIPRZ2uS3jHU6QAWJDm3PYekMQvfzpWOzAG7QD5exANpxM2gFt4fgKRLMnuAwTSlBfjl4QGAAwY02uedaw5RBH/W/wC8AWMnSl5Z7r9IIRrNVAsDmGPvjFPhtc869Iqtda0mSpiUoSlWIGinGdGPWJuOzmWm5l6wQWcXFK+efWCZS3zSdnpURj9XaQvAlSgkKU1ASUgdN8GrnEJIQ7neL8SBTdGd458L8/hpVJcM4fw5xUImBGlYlHCCtJdW5Kg7neRA+jayWl3qxsRFhL1qktltoSODRHjlFblHrIUbuCe8moIq3WHOBQi9XFfbwPo+nIJ7w2ZDyieXpALjZUtZvbxmtVfEcoGXsIdmB/KTnF9pRBYt9IvAOlyRMThU4H9JANt42ecTSsQAxLxMGFGLZVENOlP8WyGlJLBwr0MZ+UAQzdD5xpPidT6OdoIJ6xltHLDd7pHTxfqyz7GBIHHOOyVupnFnG/bDZUw5gfeDNGTttlTyeLqYoPiqX2EqBCmCgQK0IFaWIIfrGQGkkplKW5YgAt3gLg749XmaEJ1MJXgBUwID0bO/BxHk85ghSPqSt08NjQSelbnUbpU4CwL55f7qHk8QjSLmzJUb7AYWMO4foYH01XZUwbsFItdTDLjDvRTtdzZKk6PLAd2S4GQCRsF/eyK9MkPWYWvVNukWWtZtE9rbblzipmpZ2Bfj+0PHosu3FIN7ttJIPLEfKJJiHZwhzkAW6ZQxOINSp39b2hLW1ku+1qQElEg2Io/edJT0c15RxacJcV5fcQ0MzEUO8jybbEqZxrQqGytYQNS2wvs386RxSDs43h0ua3eS+5x5xIZ2KihwfLpBobRIllsh73RIpCgxxfpIJ8HrsiRChRn5kNHAsbuYBfrCGzVqJNSdt/ZjsyWEs4O0PHSQo1ow92vDytJuCMiT9yYAYJ53nfSKvWfanyi70NNlosiXdnLDhA+k6OVLStJSCkEVxetOkIWbmhkid2EAfl93iRMwmj/v1gGSS2EgUDDCaROZflXMPCisuxQmCE4zyz2dIDk4nLtelBz3w8AVHNhDIaSLBxXaaxKqdhoDXPfADk1hJmPasGocWkrT1DN9uX8xOrWNKOnz8Yp0gj1pTwEdCi9OGdveyIuEPyo7WumYpChd/wBtsUshQaCNMW6FUyq/7xWSFjKnIxphNT0Vux6F1DQVKO+AZak3flBKFD28OiO6x0hQlqIUdhY3DxgNYoHz1ZhSHc5F3vG21stPyVqNAwN9/jGH1msKAWDkQBxA/eF8tP4/j/61inNSFUqK+jwyeslhWqkJc/rCv+JjkvTGFaNtF33xyVNxTZKf/tf/ACoVt/UIvLpjj2vdatiAYO3T2wgFMnE6Sa3xEBvvBOtGMzkHG0cTEJSAHAD2qo05E+kOT0VvtHNkAUxppspm8Y340nlM5KUkjsfSrebxsiRs8QfGMD8YJ/8AaADd1Nt7mClatfhWUoqJmLUey4BJIFRlGqURdF7FvOpEUXw9L7wNPw05tdznwi/Qh+yXAu35T4wjnSQJewoLmvpDVTQQwUOF4ahTOmvAEWiQBJdmdya5+EGhtDpSyJSiQCQkmqRcCM9oGsp6loqjCpQSRh2840OnJSJayoUCSSa04VjP6uQgGV8s4h80F3B8YNJuWrpqRLe7da34xHMlmm+u4colKSSTVwXIBFb33RxZYhyz2haUakZkFLe7Q2WpOfZ4VaJP1M3Pz2wwqZ7nl6QtG6goaniQDClywPqO9oSQ1gNozhGu43bL94NA6cgAhiovU2pvZ3gfS9YSpRHzJmFSqgFBLizuA14k+ZsNfdIpteJxLBIbsW5wC3S8EwKYoLg1BtToI6slNwOUC6KvFLTQBkpqL2H2iZKS/L2HvCOnLWRU0426846k4iKDb2VP1ECael5SxU9ku9upgL4WkJSJgSBRQfY3a2VgpLieg4SKhwdvlFTowHEHi/nFuZgqMi49kxSyZj3owyzisQMexFm69IlmTDkOpEDCaDbx255Q9c5ndqWO2FYcQ6wUoyZjsOyTWn39IzmhKxJS2Fy3a2fc+6RodImYge1wbO93twjNyJ7kEmzROXTXix8smgUSQ1G4nwhuqUD+0ymJI7aiTvCByzhGaAKltjX5xNqlYOkPkJXPtLP2jXJhiL1jPHzSFEgC4e3KIpa03BUxzCXJ5PDZ2lpxqcJcEuSLtbKOf2wO4o5owaH8BPLnBmKv9NODvGX1rqzHPMw4smASWpGjM9J2/eEJwd3A2Br+ELY0F0KZ21kjCVBLOksAnEM+MGI0inaBHW/IxDM0pILkHhQvydokXpKTYODkWyg2aZCnLu268O+UA1SeND1EQSpgOXJ77rxKmeKbAbPQiESPWuiPJmAOMSWq56A+kUeptFMoSwymSvE5Cnz3Rov/ACIXVQBGzKkJekncQ7UpfODY0mWoEHYaWr1vES1BwA527uMcVpPEcvWIlT6ZCt603bIWzFGbtZhkn1peG/MIqTwqa9IjK2pvzjqVgUw8yS0ATS5v6XbqPe2HBrOz5j35QMmYkZDkWNNxhpUC7gcP5gApcugdq2JasVOtEHskOoYSH2FxtiwkTAkAhg1mG27nfDZinrYmrDLKChHq5Y+WkBnCQC9nEGKmVenviYEBqCbNxI+8Rhbiw5wjvsVOmOhQrUG+8bbRXamoZtRXCQKE0xPQcRBSJgzDc393hnzAmw4gX4QAYhYptu0UUzSMBSEhwtLnrsHCLOZPSAwAEV+hL/FlU+hY6KMTlv4Xxyau4F0vTZhohCrXDlvCI16csg9kotX1ZmIpGjcZO7VtHNIQAUih7J8wR5w5L9puc+mfXrAqFQd98orkyAGLgDz3xqpkrYMozJS4S/C0FlGPLr3IskgHutQ7zeLDUMkGdNNwES0u+fbJ8xFMJiwwPd3AjrR2i6+HlOJ5p3wzHYhNBzeNMkYgppIKioAuosSATfhAq1uTVzTLLpeJp8xSmJBLZkfsWaOLlK2FzTjxpQ74BKdKBVYWzoIlBIszZOfIPEAWkbQMw9upiRJSpwHttPImsLQ3s8rs5ADN7rTlBKJCmduQPWB9GQWLlQcWSHB5k+EcRMIFMnHsEQwIUSzFhS21uUdTPUwD05e/4iGpq4JOWyGziSkAUOZqW4QjEpWBk4AqAI4ipqKU2tutWIkzylJzDX2eF4dLqHABfNWUIbPR3gmn+q2cdTOyfPaQ8MSlT1Ads3HvKGhBarXpUjzEAFCTUYiRzeHmURmSHvSlYbgNyCenrRofLlgUZxawIhg0KBq5FMwPQmGpmG+7MZVhCWwDgAWDCnOEA1TXgbQtBIF7FB82FxHFAM9T4UrEZkqdgd7i3XbDkAiyjuJJgBBRFmpl/IjgTtPS8MIIe1dhPpCF3PQE0/iAHLKRVzsq32gaYQXY+N4kAbfEahn7eAbNBJdxxgPRZ3blDYVjxeC5aS3q1YBYhaDsmHdcClYjJpx/LRS0pen+rPpziGYRiSKUcbzR/SOCc30/v4xHPX3C4oa0apB8IuMr0lxevlGZBoxNlKHjGiWsBidtYzekSiVLYWW9XzAPrFWM4tMhwPpBeoe5O/8A0P8AthQodXFRpFzzjuj90woUAGy+8eAidNxz9Y7CgpBNE/vF8vOC5P1cTChRKkGnW5esRTbdIUKA1nNtygKTlxPlChQiSyL9PODNJsn3mYUKAw+trJ/VBsr1PnChRRfBy7cx6wJM+r9UKFAR0q597YWf+ExyFEmj/L+kw1Wf6TChQ4KbO7x4feF9MKFDCtm94cPUQTpF0fqH+0R2FGebXj7o1Xf6R2Xce8oUKKZXpaKsY4r34xyFFsn/2Q=="/>
          <p:cNvSpPr>
            <a:spLocks noChangeAspect="1" noChangeArrowheads="1"/>
          </p:cNvSpPr>
          <p:nvPr/>
        </p:nvSpPr>
        <p:spPr bwMode="auto">
          <a:xfrm>
            <a:off x="520700" y="3000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9" name="AutoShape 10" descr="data:image/jpeg;base64,/9j/4AAQSkZJRgABAQAAAQABAAD/2wCEAAkGBxMSEhUTExQVFhUXGRgaGBgWGB0cHhkXGxgdGB0cGB4YHCggHBolGxsaITEhJSkrLi4uGh8zODMtNygtMCsBCgoKDg0OGxAQGywkHyQsLCwsLC0sLCwsLCwsLCwsLCwsLCwsLCwsLCwsLCwsLCwsLCwsLCwsLCwsLCwsLCwsLP/AABEIAMIBBAMBIgACEQEDEQH/xAAbAAACAgMBAAAAAAAAAAAAAAAEBQMGAAECB//EAEAQAAIBAgQDBQYDBgUFAAMAAAECEQMhAAQSMQVBUQYTImFxMoGRobHwQsHRBxQjUmLhJDNysvEVgpKiwjRzk//EABkBAAMBAQEAAAAAAAAAAAAAAAABAgMEBf/EACYRAAICAgIBAwUBAQAAAAAAAAABAhESIQMxQRMyUQQUImGRgSP/2gAMAwEAAhEDEQA/AFdP9n1Bi6wwYMdOljMGSuokkaQCpJ0k3A33Azf7OyoJpVytRdMKyn8VrOtwOWqOuxtj01KWhiTsxnYyIAEDytMHzxuoAKgqredKtbleD6hiBPQnHS+OJmpM8kOeznDSozeUpVF1SKjopLco70AhpE2YE7bRi6dje2GUrlqYbuKtRgQjRpsAoCGAs+HVAgy53ucXB8tSbUrKAWHPmDzX4fLFU4n+zvJ5inUIQU6odxqpSALyJQCIgjl7+eJxa6HafZYOOZbQaVZDDpUUMW2cNNMBwIHtOIb8IJidiTVzQZHWpSZTDAoYOpYuUg+IQeW3OMeS8AOa72tkKuZrrXpgNl11I6M9I94oHegyphWWGFgbHbF2pZvNooTvqFUOPAuYp+0SoNqtAaJBMAMgMBbCbCkDRZOz1RmymXdiCzUqRJHMlAfPE+eJhTBJRg2xsBZjMR7JbCDsXxVAiZVw9KpSXQiVSL6GNM6GHtXAEEBh0AYYsaVSGIidiBz0wLgHdZn0xadolrZ3mMv3gImCVgHodwfODHz64UcOoU5YZkhn0U1bW0lX0lT3YAtMypW9/PDrJGVgX0+H3Db36YOJKoi5AkeyT18ueBqxAvA9fdKzliz3l/hAC2UWsB188aegC9RrsvdqZ2moNTCOkKPcT1wnbOV4OhSaRYqGIkLVepEECCw7w6ZtokqdVyr7h9M01ak7Myxq1lSGU/i1A+0J8Uj+baMZtl0F5WnpUgwSpgxzsL+8QfecC8T4dRzKAPMp4ldCVqUm/mQjxKfkdiCMT08qTGlY0kjxEgMv4fDB2EbgRfrjmvk+8OpwJAeABPiUhZYkDVfYRA3uYh2KikplVr5YCrUqPVJZalRTqTUrOhJWmNBVvQEgiSIgLspVol4q1DTBqP3TAwJUd3p1HxawRqCm2lzvyuPEaFXLsz0qbmk4DMtPTAfZmMyxLStwPwmRecVXhmURqT1AA6IJqFnJUUw1UsAZmSCW02X2TucKwDsrwtXJqa6gYbqGKhlUkjXEOGhtpEQAZiMQ1ezaoDURmFRoIgsf4gB0q2tidMRTNxZtxFmeQ4W5GsVFVbaVUWCFRBLXPSRtY3IwZTp+FKRWQbmImRDSTqnVqi9t+VhjTvwSK8i1VgtR9Ol08QVmVQSFZWQC+kgkQSbz6Fvl1IlIESSCTBB5zAIJkG/ODgDhuZKacuwknUFLRDJJGlo2IiJ2OkCxiXf7rYATaJD3kTN78iTiosTO6dOFHO2/XzxsribTacRFsWiSCsoX1PlP5H4euEeZyzVKQESW8Qk3uNUklfDyXbykbYf1GnfC4SkkiW8WlRyUmQOg5X8vLDr5CyvVFYoKjKhIp3M6iNS2AEeEjnE3flIwu4NlvGyK1kYqBEksKRBIN92cT56idxhhlKRemRAhWqVKhcnSRrfSAFn1g8lHXE/BMkywrgDvVG28jQ1QTMX1cttEcgcZrdFE/C6UaFiF06h5ai1vgFPqDgLtRxBkXwkKxVtOoXBMBWIOwB9TcczGLFWpMhLhCxK2Ub+HYDleTPTCXJcO781qjHXrDU0YTHdsAWamDYeIkBvxaRyjFyesUSu7ZzkskqjQhlUhQTfeJY+ZI1e88jYnNUNFVXABmRHSFY38pYk4l4ZlyisDAUtGrlBA3E2G4BmI3iBgfiFRtWm/hB1xJIXSYmNiZI6232mrpB5K5xHiDZakvez4VlJBAbUoEaoAYr4p2ttNsULP5ytmTqJgGykyAw6LyAEDl1xZe1zfvOYo5YNFOdJIYkBY1VGUt/Ko/wDTzwzbILUz1KhRGmnlwQsgGYNyJ3MusGCJg7Y8+f5ur1dI6FoSV8nTy8UqMVgoGt4F6n4vxC21rxtuMZi/8J4BR7vSoMKzAGdxqLAzuZUjflGMxt9rlsj1a0O/3tTtv8bEwPYJO/WIwvzFcWmkFk2ZmUAkEfA7ETE+ePEeGdqc5Qju67kfysda7RYNtbpGLNwz9pUEfvFCYEFqLBSQeRDAyPLUML1UysKPTKWeN1Wgwv4lqGEY7eEjVEjbVAtgrO8QyyUe+aoqALMNAYR+GNpmRYfHFFy3afKZkkf9QrZZTbuWDCVEg66pJGogi0gCAJMTidezeVTu6lPu81T74MSGWpU9liQXaPCYnSwa8ScGT8BQm4jwPOcRpHOuKdEUl1I1QsrvTRS+omDuwsWj5XtvYztDQzGXVK1PRmcuyU3phDrZlBCMgF5MGQdoaYF8NlioFVgEXuwtVX0g1Qp06VQEzMsG1RJAW41DFZ45lKeertnOH1hSzdJQUZN6g8Slq1oRSoCqTyjVZlhKNbC7HzZNvEuZpoEq1SyLVKtpNlVNS2SoWg6gSJtYwTPluEV6cChUFTw6tGal4YAA6Kq/xkMmfEXjYYSZPtTnlpMma4e+ZJle8y6hlqaSVdalOJUgyptEzaNx+CdsMzSqrRr5DMcxTVjLRUaVUd5AaIjVOwvcXeSFRZWpZ6jUZ2Sk6vZhSc6iTZTpqBQ0EgTqDRvq8MMsxxmgVaC2sA/wnRkZjyXTUCsQxgCLEkYnpdqMsSFctScsqBa1N6Z1MdIA1qATcbEjnMXwzzGRp1BFRQ15Bi6nkVIurCBDAg2wxC5uGNToJSDAlmGotJGssahIAIsWnwiIt0ubQpEBWJOnUxbU0t4jcHkFDAW5BY2xBlsswVkquautppspKtpCrBJWAp1D2lgX5TGB6ub7mpGYli0CkyglWPMFdlb2ZaIM2jbEsZYStyeuIWpxHqZPqDPzjEGXzJIAQFvVWUD/ALmAlR5AnywXVYAXv5f88vXABXOP51aVGtVbWyIjXWVOoCypESxsNXUje4FYy2RqLNMN4swTUzARdI1QAdBBARToIXc6aTmSScNu3ms5arUOmnoCtpJJLKpV4tCqRBYMCSDbBeWod3lXrwdbL35mQVIQEJffSqheUy3U4S2wfQNkMnoYqA1iF1JAMaZXURE+ErFogbC06ei1ESzf5ZYxz0GPZ0iA0aSd5MwJwsyFLN1S9ZMx3VFnfU1NFqM7r4GqeNbJ4SixJCoMHVezhYM5d6htYVKi69MMAwFTuz0Cxpk72E6J60SNOGcL/gaXXQ5LMZhiCWJGqLGBpHuHphjRpFQFOwsD1HLzmOvzwv4bmXWErMV/lLAeJeUMGu11tEmbYb0kJEmPdyHQ9Tik0JkbriMUxgnRjXdYuyQYUwdvQjzwrzQpKSppqFMywWQeoED297ct/LDXN5X8QKgjfVsR5/rgNss9QMjqApGm1hoO+kbjlY72mwgpyYULGpvUy+oL4GTVBUXlZAIn2RM8ySBy3lctarB8LyAJ9gHS8WkzPzHWxnEndVWmmkEsqqx5QQRIneBHqRbAuY4iKQdHSogX2XcakKqZsUJ0iALNB8WFYyDi2bJKI5imQTWCgGV0gaQ0+yWInyPKcSHiGtR3NNosJYimoBgCdyRBEQL7SIMCZqqP3So2WK1RSBIYMGDLTl1WVMGBvtJA8sSOFoIqoe8ZCDVVTOkqdbEt7KsVsZjUYiDMrIdAeeoP43aqwQLIIASQuouf42o6VWd4kkbCDhMOAUtL1n72pTIlv41TUiyAVeHu3hMqR4QALYZ8Tz1fMOopU6WlgAuo6gVmSSCFACsFBMkTABnCPtLQq01DVaisH9s0yBJMteFDWsDJPvvjLkkkm+y4rwVjJin31R3YKqIVpBWhu8sZAXxMQpFtvEPPBQ4fXpFc2+rwuwKqPGCJDh1EBpGskA31RMnEXZvg/fI1SdBcgq7QQoFWDAAkyQAANJMNeMW3jlE0sswB1VA/dVpO9XTq7xCRzksD/U6m4Ec8Y1G/g0b2Peyud72h3iKCrMSAGHggAaYJERG3QjGYoHanKKawdGNAOitp7zTNtIaEMGwAnyjljMdK+ox0zF8d7IOBcLyvEgYRKWeSddFpSnXHMwp1I07lbgm4IxK/YDLV1Y0KtWhWpkrWy9YK7U20lt1glCFJDXDDY8sE/tR4f+75nL5qgyrXdoKqBLOPZYrMnUPCbQYA54sHBc0OKUqeayzihn8t4XDCQQQZRhMtRbcTcEGLi80rpl35KJV/ZZxCCaa0qoBYDS+knSxXaoFjafTCPiHZHPZcjvMtVU8iq6vOxpyOU49+7KcW70VKLoaNemxL0nNwGOoMhPtU5JAbyEwcLOK8crIz+we7LohANiTpDRJBYGPdq64iahHZUbZ4ZkuPZrL6kSvUSS2pSfxGA0htmIABO/LDfKdvs4hpXpnumYr4ACVYFWQlYlIO3Iqn8ox6jwHN0GNTvqS30kalFTSCDHtCZIibEkhiScF8M7K8PrAhstQc0zp1BAsiAVY6YJYqQCT+INhxqXtkEtdo884T+1StRUKaCGGdgQ7Aw7lyLyIk/nBw6zP7W8vV0d7lajAGShddGoGVYAAksLbmBuL3xYuIfs14e7Iood2GYCUeoLCWIu5AJssxz5WwFlf2Q5J+8l8woDsqw6mymJMobzI93niqmtE3Ezhv7TcgQVq1KhUowCVqbNF/ZZl169Qi5n2WncR3k/2icOop/Druoj/KK1XhuQSVIUbSAQo2AOE/Fv2TZekQFzFX2ohghOnTq1WAsIa/lgV/2c5JDFTNVySCVRFQsVLfwztADLeTAuMS3JdjST6LVS/axkg5Y1PC0nSKNQFSCsSfxEqW5RK+hJuW/aVw2ox/xAUspnvKdRQAPZAJSCbtbYk+7FCo9iMqVLhaxXkalVVO8XWnTPn+LbpjvLfs+oNTUs7q5VSSASAIBMYzfMi/TPVshxzL1IGXzNJ18WkK6sRpUsUI3ANyOQAj+XBdfN1JCwga8NqlQLnVdZ5ezz5HePFX/ZyjWWs4aGPjRYEEQDteCJvvOA6FfifCnUq6uCyBVY611MTpBViCCdDDoL9cNcqYnBo9f47xJqlFqVTLtFQaHupCg+2QFZmJHKBJMbYrPF83mKJo5ZM8poZrWiVaiqWpIENw4ZZJJChmO8YWO3H6yr4MvQmDqBTUBY6zLOV5SRe4wPlewfE0zSVKz0HKk1SzVDDMGko0pILSdlK7zi5W+kQkehcIqvTVVQZdkUAUwlUqEUCAAAHEGx9oxeDywZBpURSQE1qgIAkxqI8TifYprM2ECwAJIBTPRGl++4eqqyuUKd3UKst91CsAbnwgx6bT5gZekgrIGSvc0tfeNVbSf8uKw7wU2usAaYM7gHGmVE0S5fLFXKvTlkkqBLBkMAKCdhECIHiHS7OstmS+wPLe0W2INwfdiv53i9Wsq1aNKFizM3iImxCJa3iszeuN5XOVj4u/TxT7FIBjN/EG1R9jGf3EIl+lJloFNjjrujzwlp56uNqqn/VTH/yVODafGGBh0B80P1Vo+ROGvqYsT4JBS5TmSTzE7A+QH5zjVQqN308twL9IYb4Ky2ZWoJQz15EeoNxjnOsgX+JAXqdh79xjXPVkY7AlyyEiqdl2dtybi38oueQmfjFnc1TpMSWXVaACJIF232ERc2mOZGA81SpVyFpOXP4T3rSpm2nu6gNonxbAT0BkocHbKKaiVBUNi/eoJbT7IDrBWJ3Ia5JtJxGbHiJa3AXLMaSKwdmD0XJRCYALKwHeEm0ghUaTYHUSJw7hqNRUgN/mIt5IQEKWUXOmCzgi4mZLx4mOa7XViP4WTLTdmNQaANN/EqnVsbi04rNfiWepCqurKqWFKtBBPhCBbE+Ej+FJtHiF7jGL5YGihIsHGKq0RULqKjMaaqvd+BipMKQ5t4p8JJHim2+POuNZynULhVAFNYdiAGZi20AwFEEAC0Ymz3aVu6Oqo5qhiYZUhbgyIAUw22/4pO0qeC5WVWlVRm11C1WmDBNNFm55C1/XGfJPPSKjHHszhGbrU000iwkAsqxc+Ll0EsQAOZwRmOPZp3FNzqIAaCAsBQQC0QZWT9mcWql2by9bMUGHhpstUQKjDR3YQDUbeIktAJgSTLALgniPZdKbM+XAK6TqJllCEk0yh1FluSpmRzO0iXwzVtP/ACwyiyn57N98VdqVNDpj+HIDGSSxkG5JONYmz+UZnJNKoTb2abRcTHgEDfbGYwebe7L0XzhfZnh6xVoUaBIKjVZwCD4SCSSpkCCPKxxVe1WQrZLNHieSpPplv3hTp0ETDEaW1aSRJOmxGrbHpzcJBmLTOwG53mBJB53vgDh1EstRXYju5VkliNgx1GQbh4EWO51Wx6ro50VSvmqHEMs2dpahWogtTKHS6OUWVJmN4BLeE35HCjOZ6qj9xmSuvUzd4PCKmiW0wbpULKLX3lcI8nnm4XWzGin3mVrB6b09R8I8QUhovE8xcGDe+GnEuL5bNLVc63QliWKkbzMWF4JMGDtvjm5pWlZpx/od5KmQzKSLBQIBkgSdz/qjf4Tcilne6ql1Zp0AOV8UFW8IMczrax6YR5WjX0UkqzSNh3kgtysIbwMVBWRIJIEbDD+hTKKAqwByvNzJJm5Y7nrjlejciz3ac5h1pLWKkSNMaB7JkuwbUdo0grM7cx3kaJR3VCVIbUABYapO6ifP344zmTV2UuoYzud/ZJud8ay+UKOWElTa8SsWsTyJn5YJTsFGjrj/AB9whp1KrrZhqKA+Eq1psLzHMgcwTiDg1DSjQ4On23EEsbEkn+bSBcyY92GOYoiohTSSsGQWsWi0jTyJmfIYwZCnHgXSW/CrmDO0giAPhhuVrYVTIzltVHSZsns82cqbW9eRv8ZNVdYKAwF52MzttYiN+seZAkywPiMIGEmAdXQACY8r87YmyqQdkvJEgmZueYvMn/jEjITSJgwvssPET5Sbb8+Q54qfbWiSaLgTqrZckR4SzOyhb7kCLjp54urBrgaW8tLcwJPt9IvgHiXDmqd2W0gU6qOo0mCyLaRq2v8A+owJ0wqzvivEBSVKbNVWm4YSiiNLRIkiRFlMXFsS8LoU2RX0JJAJYiTIHMm5xyEqsdJKETcFLbDaKmxEW88R08jURi6FACWmKbWvGxfrfl9cNybQ0qGHEaOmk7LKlVLQkQYF4WCvszeML+A1qTg6SzMRDGp/mGBFz+QsOgxLUqVgrAuhEGR3RJMiDYPuccijVe7PSaBypGZHQipfywstUGO7JipoDUPDBTUPwNcAsN9J0+InnBmYswoQx0jcjaCVO2xnbp6HCwCqVqeJIF7oTZQI/H1U/PA1OpVpvAdNBmF7uytALLdjbYiNijC1hgsKLKtLbY/cfHHRp6TIv9+mE9N6+xcCNopyJ877YLyxq611VFI5gpEiOs2wrChitEkyCVYA+Iek9NviPI4Q5CrQruTqdqisfFWEtYkeEEaVHkoGHlWqBzn/AE/HAVenTeCyISeZG3vxWTqgo5TJLq1aVI6tzPl0jrv8BgTtDmKNNqS169Vw0MKbCUAjdjA1GeTE+7BpqkDSuw6nkLDafjgfNVwF8arHRjYjysSSTy032wKQmgbMVQZdp0E7i8rsNMSD7+pjcYpvaevoqMQ2mza5HWorqCs+ItIJE31X2kv1ZKKxIQhZIkEaYB1FCfCIiWuN7C4xTeJ5hs1VhXBChyDAsATLTzMkge/+WcITBMtwp6r6yrqPCarDxGmpEsWO4JUFtKgRz3Ax6Rk+yOWydYV0VtVFUDOz69aOdLNUBaNUFjaBAAgDBuR0U6NRKWmiiU6hCkeOXUgsQx38JudROvBXaKmz0HNJhocRJBPeMwAASSZM31AG0xPLq44pRswn3RVqpNKqcwqrpae8SSW1khhUsd1ZkSOYQ78rJwrTWYgkkqQzREKbEEDSDpPibxWlhsRAq/Ec1WpBFAZtRBRmEBzrJiGMhrCx9BIiOeHcWqMztBVw2lm1LLaqSlhsQbqGFj7fU3tTS0yXEb8Czfd0oSmhBJM69MxCAgKRyUX535RjWGPCTWpUwqUAqG6K6mVTYC29hPvjljWGpxryJxZYqFVYuSPM7fGSPcTOKr2wzVaiXqUCoRlUPq31A+Er1EGJ29neDFgoUKwVRCL4YO7X5jl4eQA2k4QdtqB7ga22k3Y8o2kRvHKfPDm2o2Ndnm3700+FVkAiZ1CCIMgi8g88I87lGyzPVy4YUmGmpTJkoGE7z4gB+I9fPDDKZgl31KFFzIiWhiB8oPv5YsVGkEqzcBmT+q5RVJO5gqTHnI6YwlJ+TSMV4JeGcWWvSOkiopBBMX8wykyGuLwefTDDhWaAHd1CCRqXUTvFwDHMreZjkbi9SzvBmp1KlfIP3ekeNNkcxqIA5G8QY8iCcH8I48MygrPTKjwhtN1GlgSw5gWAncQOk4ya+C0y2mPC3ImLehvy+4wVS0gRp8PIb8uUT54XJ4lnUCpMgyJiZEmYIKxf13wwUHkRH38MZM0SIq50jSAY8IG506oE2MWBkCwkeuFnF+PtQqJSRF0FNRdi1hq0xpgk/HDapTaGAEm8eZjy874UcX4Icy4qK4ChNMEGbsGmR6RthpiaLGotEAH9RiVdovG5B+/LENNyQJ+H13xKKu/p9+/CAUdk+O1c0xDoijQHAXUYGsrzNxY8sWRVYCDY3P0EemK52Y4U2WPiYN4NAiRsxaYI/q64sYr6oB6fOf7Yp0IxWMC/qeg8sbpixBbmbepkfIjGlUGP7745KxtthDI8xT2jqvpZh1PyGKxV45VTPplgKfdsygko2q6B2/HG5IFjyxaQZIuCNz5x1kfXphFmez5OcGa7wEKQQsf0aLm87YaB2Pe4ERB25T+uAM3TYUKrAeJUY7SNalmItcifoMNaLg2B25YEqjXTq05I1K4BvbUpv8ScCASdgOL1s5TqNUFPwFVGhWHIkzqdp3AG22D+2FVqeUqMpKMCkEEgx3i7EeR+uBew/CBlKTDvA2s3MRBAFh7oPXBH7QGH7hVv/JH/APRMUkshborHDe1dcQGYOP6hf4iMPsv2npMB3krO5FwB1MX98Y8zoP8Ac+7B1KseXz+/TGsoIhSZ6p36MA1Nw97hSJIjlPO3OPphfm81TvUTVIjRKNuT4mIA1BSLao2mJnFBpAC4JHOxI+QIvgmjxfRUUM5JIi5LMVEwHvIW/X6XycaLyHPGc5/hqymzONLSTMRoIbwREW0lrT1wF2I4UAgrA+B7GL+BCfCfVUPuqYZUaFbNsr1An7vZUR0GkKkyxRjLanCRYAALBIvhplKIpogYmCzMvmGDKQQNoUrbbpyxN0FFhyecRRUSJLmnYmBB1COuyttJwJxLM0VUCtVqTA9mdo2BTxAWmCZMc74m4QgZWePCpZXJv4iAqgzuqiQ1/wAZ84Q8cpikR3dQU2IZURqZ8IIuYJkAIWhoO3pPXxuoWYTVyFHaLPLWFRacd2fHTILFlCiwZTsCysw8mwJ2Uen3VavU1DSV0gNAOoFGnSR4tAPON7Yd5mhrybVmvoICMDJVFS1OASGQrBBm9m88JexHCjmGVV8SIiyjMADE+14SDsdw0dBJjmzk5GyjGgviXa3XUYmqo5AGqwgch4Z+d8axXe1HDqX73X8Js8QAp0wAIlCFO3ID0xmJaV9s6Y51pI9jy/FVaQupyIkBY3nctpHI8+WFHbSuxoN4YGlolhM26T9euPLTxusCCteqGjfvGmJkAjVt7/zwRkuMCo0ZnMVtItcs0i0gSbCw+WOuU8lVHFhW7Ae9OkggA/ORvuOuLFuqjTFNkUSYElBI9FvaN46G5VXMcNq0xSL0gNybhhbcFhOomL9J6Y3VphlpU6bBglgSLFQhQEEc/EDbGU1RUQXjlFqVKs4EzTbffUEjyjbzm87CVHZFhTyKhhq7wVGQi9wxVlYHYC09QWxZuJZimtMmsyImxDGAb+Yk7bb4qXY+mGetTUMKOvvKD6GH9L6HIsoBFp29+IXQ/Jb+EsqlwPEA3hYruCAwgxvJa43Iw4SsOcbeXL6YruRFRPFLFJO1yp25CdNvO0b4c0kBFobzN/njOSLQSo3IiR8x922xmXkKBqBgQPcIBFpnHC1eu0+mBMzxejTcUndVYwwE3gmAbDbVa+EgY3Ag7z97gY3Tf1HPEC1BvtuCJ++mJA8b9P77fe2AZ2jAGA3Xbn6mcSauht6+QtPzwu4XxqhWkUXViACQJFiYBuotY4YJVEz97j5YYFd7f5hhl6ZR2X+JujFTajUMEqRawt5DDXsrWLZWgSWZjTUkkkk+ZkycFcRyVGuoSqoYBtQFxeCORHIke/HeXo00UKsBVkAdB+X6YBUTLUNzAPlG/wA8SKWiwEenXrjFrKNo/t6YAq8eywrdwXHemF0lWmSJ3CxsRz54BjDWZ5e8ffniXvGAvEemI3Zdp59MDVs4qggm4ViC15C/XqQP0OADKCsuvTESLbTYTBHX6yeeEHb/ADajK1qcMWOhtvY8a2na9oiZk+87L8eoZj+JRqMwXwnSpkk3A8USbbDacKu1R1ZCszMNbGmwEgmdamPIekmwk8hceyX0ec06w5H3c/hidaw8yTsowJA358vznyxPkqPiJO8CT1vy6D9MbsyJ0yjsraqhFjAXl08R5ecDDTI5VV0hQAs8tzYwWM3PMYhooJAIJHrcE/lafhgvhSalUH8Ig7ciRy5mJ/5xk2WkejUqYZR6KL/fQ4FzT6irgkrqUAqDHqL/AMxUA352wwpUgKai8QLYCr5dQyIYLOYuR4VVWYaQb2gYxLGnAuJZejlm7xgAzOyggmVZm0kz1HM4Qf8AW61ZRV0KAlN+YZtcsutUYxBGljJneBfHfaXhZqpKU9WkTIVjGn/SInpJHLC3jfD61OlUXK1dPd0171nsCGQMFBUnz9pQLRzGLfI8aEoK7Bs5XASjUpsyh2iuoJF9OkVKikyCdTAyACrA30zifhYoplcyGaIpWAADd4veBLrDWWCRtJHniscW4JWoVsurZjv+9F9IjSIB0qZg29By54P4UKlRc7QUeI6QAosZd/aLGAoAm0T57YmFOWglpAfaioDm68TGoR/4L1xmA+O1j+81dvaEzBvoWb87zjMXJbOiEvxQgakeW+OdRB8QA84sf0ON0y3kfQg/Q4Op5B3Flnr4W/SMbWcujillAyyCB5H+2C6XEHWBTJkQPCTYxcnlERbBeT7MVARrI0tsAbj4rt5YCzlLu6j05nSxHrpt+WK7IZFxJ6uZUCqRpRywKrLA7CZtHlGG/Ce2LU4pZlV1ge3sr7gERsSN/p0U05G/Py5/cnGVKYPIRzBAIPuP38cS4qgTLbkeJ3IVQVYL5XM6rcwZnbr5YdZUraFYDeBIHwx5g2VZCr0Bpg+JJIBHQC4B+GHOR45UXlVUjcRIHwNxjNw+C1Iu9LMprZQTqBgySZ9J5Yrfaagz5tGRSR3SgGLahWkgkdBfCw59mYnS8k81Nz8IA85w34dxeshvoIHKCCPIGfnA5dMS41seSZc1aLH6fC/njpoIPWDv9MK8hxTvACQQedxYdN7fDDFWvMx987xjNllS/Z/k3pu7OpQd1TA1CPErNqsb2kX88XkTPu8+vp88Dq7Dn9ZHr9jEneSQJk3w7EEXHIfH9DfGEdfl+m/0wh7UcabK00cIHLsVN9MQjPyn+UD3nDLgmeNajTqsApqIrRMwTynmI8sAB4pdPduPhOKHmclUPGEqBGKB1JY2H+Sq2NgfFa04vABkmRfa22JJJ2tbrEfDAmBi0p/uN/r6Yi4jlw1KoNG6tY3vBiLwTI9cTgNfxQOvL7/TGTffb79ffgCym/sv4e9GnV71CjMwjUIb2fiBPI4Y9umH7o4JBJICjzDAkn0AI9+LGxMHn8R9DiqdrU/gsem877oJvz8Uek9TiruViqkearQgmcT5YQY8h8ZPTElSBfHCEgg2iP743MwuiukO3/d8o/LDHh9MrpUzZVv1O5PxPzwurPNNhI1NbbkT/f5YYZeoHFyLj3bfYxmy0j03JGUTnYfQY3WgFAB+Itb/AEt+ZAxDkWDUlgn2V+n1nGRFgST7RYjobD3weUb4yLoc5GnKNYaSW1H+nQd+l8IOM8UWmK6oQGZKA8UaBKwNN7nyjlhb2h7WtlXpUKZM1w0jRJMWvO1jv78C8N4e1UivUAItoXkSBGu/4RfSPMtzGDkdRRfBxOc6Fmc7h6gqape8lhdtt5FtrRtgejn+7FaAmpoIG3eNAEMVMgC/Pn0nB3aHgjga1jTzG+n9RioslRTJK+kxOJ4l5s15uNRdNG+JUC9V3GkBoO/9IB+YIxmIWzD+f1xvGuyE4peR1wLMOUVwgWR+OIufwwZ+Iw2os8FdSx5D126C+E/Bq1StfTpC7FrTPS3l/fDhbcwdtsbUchMaZWD7wevnikcSaatQk3LvP/kcXrNVgQkchBwEyr/KvwGLIKO3rjoHFo4lWWmjPpFvIdY6YSDMGomoL+MHpbSB64dBZFQbzjEhJ3vNhbyPljioT/KNgfjjlW8hiWhphZqDeYn7vfHaMOoH364hoxEn5HCziLsKlmYDQDZj/OBJ91sS0UixUKxUyG+f1w/4fxRSYc+8fpitUz8MSq3n1GIcLGpF9pspBIbfa9vf5b4ltaDFr/2tjzPsnxN0Y+N2OhCVZiVuSJF7Hr7sX3JcUp1DGzHlP0xlKDRakRdpOEtmUVFdVKuWOqdjTdbETfxYN4Xlu5opTn2F0z1jbBanmJ9w/L88SAkC5Prbl+eJKOAxm5ER8/ufliRSeu3njHqGIJ293lil53jFYcWp0u9qd0Wjuw50n+CCLDqxn34aQm6LuCeo+OOwPPHAmPL0+pjEOf8ADSqQQCqOQRFvCYPWZwiiapUAub+kT8+uKx21b+BUP4gKe2yjWZB6yY+xcb9mmdepTqvWqPUIKhdbM0SDIUEwJ8sMO2sDIZhgoAY0yIEWDqBIHvPvxaVSJ8Hmq1pxuhuJ2vv0MdcL6eZW17+h9MTUc2gjUd+gO/TG7Mx1RXVp6C49x6dPnhhkh4YjYx8DYf8AjBwoo5+mCCdXL8Ldf9OCKXEKYY3YMTYFWBGw5jyxmy0j1Tg9qKXFxPxvE9QScT7N67R5b/UYqXBO1mWVAjVbqBYI5EWEiV3mZw+4RnzmVVqfiBYhWAKhrNMBwI+PvxjTLtCLtfmUGeyiMgIqg0zJggGooMb2MiRaYAnfFuEffTFa7T9k83VzmUrqqlKLguA/iA7xWJAMSAB1nyOLMbWxPKujr+kkqaA888W3Bx5x2qFPLuOjbALPunHoWcYeZOKN2qygZjUYX7sEeV32+WM+J/kdX1Ef+ZV2z6f1D/tP6YzCjiFJtZ0h4tsCeWMx3+meN6zLHkOKOGO0QDptbxAn5W9+HSZp2BIWOnryJ2xT8jSEjVt4bDn4xMnlacWJ89pWEAJsAJsB7gcUjML4PTqpTirU1kkmfI3iY6zaLYNNSMV9uLkCDAjpf798YEr8UZth8f0GLJHXFKoZGUGSf1wh/edC6NQF+VzsB+WIHZm3JjpsPlgjLcOkqD4QxgEjynDEcUK8g7++Ccd6/u35Yl4llRSYAGZE/Mj4YEDj7/viWMKSuBv+XyxpgrNrvMR7pnaOuIQJxs9Pv6YRSDUqjzwRTrLzG+0D54Wipy/K+O1e/wAZxLGGZNEp2Wducf8AOClzEREj5YWB7YmQmeWEMsfD+NlNySNh5YsWX4wjCxv6bfPFBU+nw+5xKGI5/TGbgUpHoVDOqZB68hfaBzifXAb8KpGv38HvLX5WECARYwItBxU6GdcEQZ9/64dZLibNAjxEgR1+mIcWikyyrW5c99vlvjdRgylWJAYEH3iLX3vyxqisCCb4rXaTi8ZqhQU+ydb+sEKPqY81xp6VRtkepbpBfDuH1k1ple6RFfRDKWYkKDJO53xPxTh2Zr0Wp1WoOjLqZYqKYXx2KEEbYj4FnAe8mx7wnb+lOuHdSsBRMNM0ztv7OMkzaXbKbQ7AJJPd0iLiDUrACOdnn1vGKnxXJ5SnWanUp1F0n8DGAYBF2bVcEc95x7Hk6Cm7eIgmJ5bbRjyHtvlmOerFRKh+s8hjZGCl+gihmstBlZaTZiRvEbHbfET1strJamxcG51mLHkJtebYXhKcq835iDy62xIMjVdiyoza/EDETYE7jqcQtG0pDKi2TDSlAkgCZqttf88Wng+eZaFNKeXHdqCV/imYM6pm/PFSyfCKoJJCLaLuPynFkTMmlQRVjUtubCJAkwAfPClvoi99FnynaDOFIXLhgI3rDw+hInECdoK9bV/g+8CEqSK6wDyg6eY6YVd5mCpQlQGiSvT16emG3Z3L9zSqCd3H0wsmuwUlekK+McXr0kZzk3RVBZpqhgABJuFnbqThGONU84C6oygIFZWjfV5bjxYtHa4j9wzMmZo1IjlY7+WKT2TymjLVCSD7JB/1MBH/AK4hxVZHdwc0pSxZIaNMbIv/AIj9MZiR98ZiLZ0Yx+EIaHDWYeCmIkmSTcXiB8DvghOz7H2qgAG+wA9fF88M6YAmxYE9bjafUGJwnfKU6ubdamp1CKVDkwCbTHTHpUeEE5DhWXcle+1Eb6LgnopCkE22w7ocEyaCWFRz6x9DiGkAqwFCgbAWGI87WIXSNyN/v9cOhBStlFY6aAI0rEzvLTcySY04l/6uo9mlTHmROK7SqGY6Bfz2+GJYJ54VDsi7UZpqlVSYskCB/UcKQpInDZgxJtta3x5bYxckTvhUFi6nTMef38MSgHnHriY5SoTYCPy87Y6XI1Dzj/tJ2t5WwUFkOk+U46UHy8r4LHDX5t8F/VsSDhW0s3yH0GCgsAE7fYxsIZE+e2GH/TUUSdZPqevlGJVyCfyz6yf92DEdi4kRufef742lZevwJ/XDMZSmNlA9AB+WJQgH0wsQsWLB21fAzh12d8NdZRjZh4tajY8wQZxtXMRaPT88T5H29jaeXly8sRJUmyk90F8Q72ToqOo9fXYn3fDFM1t+9sTqqMHPMS1upMbdcXGo6uYkxsYAt8vu+KjBGbYAlfG2nTb4Rt/bGPG221+jWSSQ34fndOu5B1nnt4RvyOHWUzRKRqnUunmYBkfXl5YQU8pv5mST1579cOcjwtonUT5CBPli/Tol8lsuXDXUKZcWN/Cwj5YT5zgCPUaqzUzrM3D+vTEmUpaIgsR7/v8A4wUVsZ/4OJpk6FGZ4ImnStSkNRA8MgyfUTAFyegOMzHAiCg79SOhYbBTe/ww0IVjJvuIG297fCfTEVczGldjPyIj54KYaF54HG1Vfc6friGpwgjdwfWovzvg90aLxHn5kWE9Zt5kYGZJnw2m508vvngoDmp3gUJ4SBsZuPgcMeDjQhDm5bwidxHlhdVMCIE9Avlz/vgSXViyqYP9N/O8XwOOhKk7Du2Wk5LM6QZ7pxf0sMVjgtNkyBbSZZgIIM2Mjflf54fPm1PtW6iPrb54Gq5unCqJ0mTpHs7i5HWfqcLBtUbcfLhKyvvmDPsn4YzDR8yBaAPdP54zB6Jp90xcDhflG/xdX/QmDw04X5ITm63+in9MdhwjpWn9cbXLKZ5+cn8zjgUziZE6T64YEB4cJkG/mPzxyci/KD6H9cGKhm2JicIBZTyDgsYNzMAbWAix8sdDJsTuQPIfmRhvT22Hw3x2tfy2wALhl+V/f0xvL5ZhIPUm97EyMNFc8xHvv88b73qu3ntgAXlI8z5YxEOGXf8AKPv3jGCseg/tgAU5pDpMDp0HPHWifL1w0D+WOnuOY+R/5wgFBpxbGETv8zg2hQRJ0jc38TG//dOOyvMg/fuwDAEW+9/rjvhp/iGdptMQfCPPBxFtj5T/AHxujvaJG0+np9ziZe1jj2TALrggAkHkAIHQYphH+NJt7f4dvZ5YtOaqAtAta7EnmR7MEYr2TpzngP6+X+k45uH3G0+hq3O0+/n7r4Iy+WqGRp5Ec+dsPKdICx+ZJ3I/UfDE/wC82uAByJHO1x8cbuRjRFQL9AOom49CY8uWJzTm5v6/2t8IwLX4sBuZMbj72wDW4++yiPr6j54WLY7GQDdDHrtz+/fgOpnSrxe/QEz8BhXVz1QzLNPQbXxNkWaZO/XDwFYdmK7MtrG24PI6vhI9cQKtTmdQ8gYJ+GCHrczPrf3R99cC57OaV1EmxAnffCoZ3rqH8Kj4cudzjTCobliPTScZTq6hqQkjmAQfjffENShvJN/vnh0FmjRv7TehAv78RV8iHggxE7GPdtt+mN91A8Vh5/n0wpzVVqZP4t7el5Hu+mJk8QDmycWB+J/TGYXJmGYA6NxzjGYqn8haBqdv7YA4dVBzlcCfZX/1AB+ZwXl6sgEE3Awr4S3+LrnyP1GNSC0U26i3l+ZwVTqTywEtT3YmWthgGU46Qfj/AMYkVul8BCvyO2JO8tgALDc9OOhUBHU4Gp1zPl0/XHbN7gMIAmVNo+P3OOmA2j7++WBVqxsMdrUi+ACPPcQp0bGC/wDKP/o8h5YzhGbqVCWKKq9TPwGOy6k+yD7tz9/fQhqpAgb9ALD0whhLgTIIn12xmktefl9MD0y1rD7/ADwXTpOf7Dl9/d8MREQJ2GJTTBNjg+nk4gm/39eXx6YKS3Qe779fcMS5DoWJkZN/v7/XpjOIZVUpkqpLSLzvcHl5T8cE5qoVlo9J9P0+ZOFtLOM7qG2v/f5/TEStpjXYGrhj5xYn/mTit0v4eeB3hz81/vi9V8mhAmbmbSJ+HlijZmkBniFBA1CBMn2Ad4vjLi7NJ9FnfibExYDnbp/wMB1KzA+JiRt9OnLGv3Vx1B9fL++O2yhBvP2RjpSRkQegJnoPXHa5ebm3kfv1xMlA/hEEfO+Oe5Y2Pz94wCO0VVAkz59Ph5xghMwuyi5BjqfT6YEajA8R3vbobfXC7NVGWxFgQQInVGkiJst564icqRSGDcRlJZfCGG5XexXY28UEE9PPAWY4tRqQg1BiTGk7WI5kXm0G2OKl6TOamk853DRMcr7iCDE4qC5yoHBEEiRLQNInpIifhc4hMGXHNVhR8WvU38q2MHkBEATeMdU+NU3uZ2m/wuMUv96raSZLL5teJ3Ik/CN8d8MzVmWGIG8ch5fEWxaYiz1M0KnhkRuA1o9CcAZnNIACSbH3C/nytgLLuSGLQvIAQpidQmSJMRMY3mArzAJAuBveI5XK3PwxlyO6AY0n1CVYkfH6YzC5eI0xYk+VuXL343hWvgZ1lNvh9Jwv4Sf8VX9f/oY3jMdK8CLOBjOXx+uMxmKETcx6DHa8/vpjMZhAE0h/t/TGm39364zGYACqKjp9zjukPCff9MZjMABFBBGw3/PG3EC334ZxvGYAC+GqJFhv+Yw5YWHu/PGYzESGjg8/Q/QYzP2W1rn/AHDGYzEoYvYSqz0/M4Byvtr6j6YzGYp+1i8jXUdO/TFBzP8A+ef/ANh/2Y1jMYcXuNp+0tPX3/UYGqm49T/uGMxmOkxJ9k/8v92OX2H3+PGYzA+gI627ff4hhTTUaaVvxN8qwGMxmIl2NCzOXp361PkzRgPKUxDWH+XVO3Md3B9RJv54zGY5+T2sfkXcSULUIUQP41hYQHIFh0GJez48K+e/n4BvjMZin7ReRdPjX/VU+W3ww3ySjWv/AG//AFjMZhT9v9HPv+HNSx++uN4zGYwJP//Z"/>
          <p:cNvSpPr>
            <a:spLocks noChangeAspect="1" noChangeArrowheads="1"/>
          </p:cNvSpPr>
          <p:nvPr/>
        </p:nvSpPr>
        <p:spPr bwMode="auto">
          <a:xfrm>
            <a:off x="673100" y="4524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404970" y="5476582"/>
            <a:ext cx="5538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Muzej </a:t>
            </a:r>
            <a:r>
              <a:rPr lang="sl-SI" dirty="0" err="1" smtClean="0"/>
              <a:t>Ravensbrug</a:t>
            </a:r>
            <a:r>
              <a:rPr lang="sl-SI" dirty="0" smtClean="0"/>
              <a:t>, marec 2013</a:t>
            </a:r>
            <a:endParaRPr lang="sl-SI" dirty="0"/>
          </a:p>
        </p:txBody>
      </p:sp>
      <p:pic>
        <p:nvPicPr>
          <p:cNvPr id="1040" name="Picture 16" descr="http://www.wifo-ravensburg.de/typo3temp/pics/96e04f4df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78" y="1988840"/>
            <a:ext cx="5131420" cy="341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37</a:t>
            </a:fld>
            <a:endParaRPr lang="sl-SI"/>
          </a:p>
        </p:txBody>
      </p:sp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Projekti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3139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38</a:t>
            </a:fld>
            <a:endParaRPr lang="sl-SI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523" y="1556792"/>
            <a:ext cx="4199070" cy="315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1" y="1556792"/>
            <a:ext cx="3983607" cy="427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oljeZBesedilom 6"/>
          <p:cNvSpPr txBox="1"/>
          <p:nvPr/>
        </p:nvSpPr>
        <p:spPr>
          <a:xfrm>
            <a:off x="471523" y="4869160"/>
            <a:ext cx="3672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/>
              <a:t>Trgovina </a:t>
            </a:r>
            <a:r>
              <a:rPr lang="sl-SI" dirty="0" err="1"/>
              <a:t>Intersport</a:t>
            </a:r>
            <a:r>
              <a:rPr lang="sl-SI" dirty="0"/>
              <a:t>, </a:t>
            </a:r>
            <a:r>
              <a:rPr lang="sl-SI" dirty="0" smtClean="0"/>
              <a:t>Dresden, 2011</a:t>
            </a:r>
            <a:endParaRPr lang="en-GB" dirty="0"/>
          </a:p>
          <a:p>
            <a:endParaRPr lang="sl-SI" dirty="0"/>
          </a:p>
        </p:txBody>
      </p:sp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Projekti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80292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39</a:t>
            </a:fld>
            <a:endParaRPr lang="sl-SI"/>
          </a:p>
        </p:txBody>
      </p:sp>
      <p:sp>
        <p:nvSpPr>
          <p:cNvPr id="5" name="PoljeZBesedilom 4"/>
          <p:cNvSpPr txBox="1"/>
          <p:nvPr/>
        </p:nvSpPr>
        <p:spPr>
          <a:xfrm>
            <a:off x="583063" y="5283441"/>
            <a:ext cx="5933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Zapor in pravosodni center, </a:t>
            </a:r>
            <a:r>
              <a:rPr lang="sl-SI" dirty="0" err="1" smtClean="0"/>
              <a:t>Korneuburg</a:t>
            </a:r>
            <a:r>
              <a:rPr lang="sl-SI" dirty="0" smtClean="0"/>
              <a:t>, Avstrija, 2012</a:t>
            </a:r>
            <a:endParaRPr lang="sl-SI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63" y="1923310"/>
            <a:ext cx="7085281" cy="322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Projekti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8325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Raba končne energije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marL="0" indent="0">
              <a:buNone/>
            </a:pPr>
            <a:r>
              <a:rPr lang="sl-SI" i="1" dirty="0" err="1" smtClean="0"/>
              <a:t>Total</a:t>
            </a:r>
            <a:r>
              <a:rPr lang="sl-SI" i="1" dirty="0" smtClean="0"/>
              <a:t> </a:t>
            </a:r>
            <a:r>
              <a:rPr lang="sl-SI" i="1" dirty="0" err="1" smtClean="0"/>
              <a:t>final</a:t>
            </a:r>
            <a:r>
              <a:rPr lang="sl-SI" i="1" dirty="0" smtClean="0"/>
              <a:t> </a:t>
            </a:r>
            <a:r>
              <a:rPr lang="sl-SI" i="1" dirty="0" err="1" smtClean="0"/>
              <a:t>energy</a:t>
            </a:r>
            <a:r>
              <a:rPr lang="sl-SI" i="1" dirty="0" smtClean="0"/>
              <a:t> </a:t>
            </a:r>
            <a:r>
              <a:rPr lang="sl-SI" i="1" dirty="0" err="1" smtClean="0"/>
              <a:t>consumption</a:t>
            </a:r>
            <a:endParaRPr lang="sl-SI" i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466086"/>
              </p:ext>
            </p:extLst>
          </p:nvPr>
        </p:nvGraphicFramePr>
        <p:xfrm>
          <a:off x="611560" y="2348880"/>
          <a:ext cx="8064894" cy="3562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8"/>
                <a:gridCol w="2688298"/>
                <a:gridCol w="2688298"/>
              </a:tblGrid>
              <a:tr h="941363">
                <a:tc>
                  <a:txBody>
                    <a:bodyPr/>
                    <a:lstStyle/>
                    <a:p>
                      <a:endParaRPr lang="sl-SI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3200" dirty="0" smtClean="0"/>
                        <a:t>EU</a:t>
                      </a:r>
                      <a:endParaRPr lang="sl-SI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3200" dirty="0" smtClean="0"/>
                        <a:t>SLO</a:t>
                      </a:r>
                      <a:endParaRPr lang="sl-SI" sz="3200" dirty="0"/>
                    </a:p>
                  </a:txBody>
                  <a:tcPr/>
                </a:tc>
              </a:tr>
              <a:tr h="9413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3200" dirty="0" smtClean="0"/>
                        <a:t>Gospodinjstva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3200" i="1" dirty="0" err="1" smtClean="0"/>
                        <a:t>Households</a:t>
                      </a:r>
                      <a:r>
                        <a:rPr lang="sl-SI" sz="3200" dirty="0" smtClean="0"/>
                        <a:t> </a:t>
                      </a:r>
                    </a:p>
                    <a:p>
                      <a:endParaRPr lang="sl-SI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3200" dirty="0" smtClean="0"/>
                        <a:t>307 </a:t>
                      </a:r>
                      <a:r>
                        <a:rPr lang="sl-SI" sz="3200" dirty="0" err="1" smtClean="0"/>
                        <a:t>Mtoe</a:t>
                      </a:r>
                      <a:endParaRPr lang="sl-SI" sz="3200" dirty="0" smtClean="0"/>
                    </a:p>
                    <a:p>
                      <a:r>
                        <a:rPr lang="sl-SI" sz="3200" dirty="0" smtClean="0"/>
                        <a:t>26,6</a:t>
                      </a:r>
                      <a:r>
                        <a:rPr lang="sl-SI" sz="3200" baseline="0" dirty="0" smtClean="0"/>
                        <a:t> %</a:t>
                      </a:r>
                      <a:endParaRPr lang="sl-SI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3200" dirty="0" smtClean="0"/>
                        <a:t>1,3 </a:t>
                      </a:r>
                      <a:r>
                        <a:rPr lang="sl-SI" sz="3200" dirty="0" err="1" smtClean="0"/>
                        <a:t>Mtoe</a:t>
                      </a:r>
                      <a:endParaRPr lang="sl-SI" sz="3200" dirty="0" smtClean="0"/>
                    </a:p>
                    <a:p>
                      <a:r>
                        <a:rPr lang="sl-SI" sz="3200" dirty="0" smtClean="0"/>
                        <a:t>25,6 %</a:t>
                      </a:r>
                      <a:endParaRPr lang="sl-SI" sz="3200" dirty="0"/>
                    </a:p>
                  </a:txBody>
                  <a:tcPr/>
                </a:tc>
              </a:tr>
              <a:tr h="941363">
                <a:tc>
                  <a:txBody>
                    <a:bodyPr/>
                    <a:lstStyle/>
                    <a:p>
                      <a:r>
                        <a:rPr lang="sl-SI" sz="3200" dirty="0" smtClean="0"/>
                        <a:t>Ogrevanje</a:t>
                      </a:r>
                    </a:p>
                    <a:p>
                      <a:r>
                        <a:rPr lang="sl-SI" sz="3200" i="1" dirty="0" err="1" smtClean="0"/>
                        <a:t>Heating</a:t>
                      </a:r>
                      <a:r>
                        <a:rPr lang="sl-SI" sz="3200" dirty="0" smtClean="0"/>
                        <a:t> </a:t>
                      </a:r>
                      <a:endParaRPr lang="sl-SI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3200" dirty="0" smtClean="0"/>
                        <a:t>70 %</a:t>
                      </a:r>
                      <a:endParaRPr lang="sl-SI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3200" dirty="0" smtClean="0"/>
                        <a:t>61,5 %</a:t>
                      </a:r>
                      <a:endParaRPr lang="sl-SI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PoljeZBesedilom 4"/>
          <p:cNvSpPr txBox="1"/>
          <p:nvPr/>
        </p:nvSpPr>
        <p:spPr>
          <a:xfrm>
            <a:off x="6228184" y="5587975"/>
            <a:ext cx="3420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100" i="1" dirty="0" smtClean="0"/>
              <a:t>Vir: </a:t>
            </a:r>
            <a:r>
              <a:rPr lang="sl-SI" sz="1100" i="1" dirty="0" smtClean="0">
                <a:hlinkClick r:id="rId2"/>
              </a:rPr>
              <a:t>http</a:t>
            </a:r>
            <a:r>
              <a:rPr lang="sl-SI" sz="1100" i="1" dirty="0">
                <a:hlinkClick r:id="rId2"/>
              </a:rPr>
              <a:t>://www.energy.eu/#top</a:t>
            </a:r>
            <a:endParaRPr lang="sl-SI" sz="1100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922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Energijsko učinkovite stavbe v Sloveniji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4980195"/>
              </p:ext>
            </p:extLst>
          </p:nvPr>
        </p:nvGraphicFramePr>
        <p:xfrm>
          <a:off x="395535" y="1781673"/>
          <a:ext cx="8208915" cy="2819400"/>
        </p:xfrm>
        <a:graphic>
          <a:graphicData uri="http://schemas.openxmlformats.org/drawingml/2006/table">
            <a:tbl>
              <a:tblPr/>
              <a:tblGrid>
                <a:gridCol w="933632"/>
                <a:gridCol w="1285946"/>
                <a:gridCol w="1285946"/>
                <a:gridCol w="1285946"/>
                <a:gridCol w="1285946"/>
                <a:gridCol w="1285946"/>
                <a:gridCol w="845553"/>
              </a:tblGrid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razred 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skupaj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skupaj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oljeZBesedilom 4"/>
          <p:cNvSpPr txBox="1"/>
          <p:nvPr/>
        </p:nvSpPr>
        <p:spPr>
          <a:xfrm>
            <a:off x="401525" y="5013176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 smtClean="0"/>
              <a:t>Dodeljene nepovratne finančne spodbude in krediti občanom</a:t>
            </a:r>
          </a:p>
          <a:p>
            <a:r>
              <a:rPr lang="sl-SI" sz="1600" dirty="0" smtClean="0"/>
              <a:t>Vir: </a:t>
            </a:r>
            <a:r>
              <a:rPr lang="sl-SI" sz="1600" dirty="0" err="1" smtClean="0"/>
              <a:t>Eko</a:t>
            </a:r>
            <a:r>
              <a:rPr lang="sl-SI" sz="1600" dirty="0" smtClean="0"/>
              <a:t> sklad j.s.</a:t>
            </a:r>
            <a:endParaRPr lang="sl-SI" sz="1600" dirty="0"/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40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3745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Energijsko učinkovite naprave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Energijsko učinkovita razsvetljava</a:t>
            </a:r>
          </a:p>
          <a:p>
            <a:r>
              <a:rPr lang="sl-SI" dirty="0" smtClean="0"/>
              <a:t>Gospodinjske naprave</a:t>
            </a:r>
            <a:endParaRPr lang="sl-SI" dirty="0"/>
          </a:p>
        </p:txBody>
      </p:sp>
      <p:pic>
        <p:nvPicPr>
          <p:cNvPr id="2050" name="Picture 2" descr="https://encrypted-tbn3.gstatic.com/images?q=tbn:ANd9GcQ1M61uf2Xp__msUSvw1HXiRtD8OceC0LVLZQCSu117i0MIVqzB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1679459" cy="251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plinski-kotli.si/images/najvisji-energijski-razred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51409"/>
            <a:ext cx="2162175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41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6579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42</a:t>
            </a:fld>
            <a:endParaRPr lang="sl-SI"/>
          </a:p>
        </p:txBody>
      </p:sp>
      <p:graphicFrame>
        <p:nvGraphicFramePr>
          <p:cNvPr id="5" name="Predm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885798"/>
              </p:ext>
            </p:extLst>
          </p:nvPr>
        </p:nvGraphicFramePr>
        <p:xfrm>
          <a:off x="611560" y="1700808"/>
          <a:ext cx="7450137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Bitmap Image" r:id="rId3" imgW="27466667" imgH="15171429" progId="PBrush">
                  <p:embed/>
                </p:oleObj>
              </mc:Choice>
              <mc:Fallback>
                <p:oleObj name="Bitmap Image" r:id="rId3" imgW="27466667" imgH="15171429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700808"/>
                        <a:ext cx="7450137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Življenjski ciklus stavbe</a:t>
            </a:r>
            <a:endParaRPr lang="sl-SI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5319033" y="2288051"/>
            <a:ext cx="2520280" cy="923330"/>
          </a:xfrm>
          <a:prstGeom prst="rect">
            <a:avLst/>
          </a:prstGeom>
          <a:solidFill>
            <a:srgbClr val="C6AB3A"/>
          </a:solidFill>
        </p:spPr>
        <p:txBody>
          <a:bodyPr wrap="square" rtlCol="0">
            <a:spAutoFit/>
          </a:bodyPr>
          <a:lstStyle/>
          <a:p>
            <a:pPr algn="ctr"/>
            <a:r>
              <a:rPr lang="sl-SI" b="1" dirty="0" smtClean="0"/>
              <a:t>Operativna energija</a:t>
            </a:r>
            <a:r>
              <a:rPr lang="sl-SI" dirty="0" smtClean="0"/>
              <a:t>: ogrevanje,</a:t>
            </a:r>
          </a:p>
          <a:p>
            <a:pPr algn="ctr"/>
            <a:r>
              <a:rPr lang="sl-SI" dirty="0" smtClean="0"/>
              <a:t>sanitarna voda </a:t>
            </a:r>
            <a:endParaRPr lang="sl-SI" dirty="0"/>
          </a:p>
        </p:txBody>
      </p:sp>
      <p:sp>
        <p:nvSpPr>
          <p:cNvPr id="8" name="PoljeZBesedilom 7"/>
          <p:cNvSpPr txBox="1"/>
          <p:nvPr/>
        </p:nvSpPr>
        <p:spPr>
          <a:xfrm>
            <a:off x="1043608" y="2285721"/>
            <a:ext cx="4032448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l-SI" b="1" dirty="0" smtClean="0">
                <a:solidFill>
                  <a:srgbClr val="376092"/>
                </a:solidFill>
              </a:rPr>
              <a:t>Vgrajena energija:</a:t>
            </a:r>
          </a:p>
          <a:p>
            <a:pPr algn="ctr"/>
            <a:r>
              <a:rPr lang="sl-SI" dirty="0" smtClean="0">
                <a:solidFill>
                  <a:srgbClr val="376092"/>
                </a:solidFill>
              </a:rPr>
              <a:t>gradiva</a:t>
            </a:r>
          </a:p>
          <a:p>
            <a:pPr algn="ctr"/>
            <a:r>
              <a:rPr lang="sl-SI" dirty="0" smtClean="0">
                <a:solidFill>
                  <a:srgbClr val="376092"/>
                </a:solidFill>
              </a:rPr>
              <a:t>naprave</a:t>
            </a:r>
            <a:endParaRPr lang="sl-SI" dirty="0">
              <a:solidFill>
                <a:srgbClr val="376092"/>
              </a:solidFill>
            </a:endParaRPr>
          </a:p>
        </p:txBody>
      </p:sp>
      <p:sp>
        <p:nvSpPr>
          <p:cNvPr id="9" name="Puščica dol 8"/>
          <p:cNvSpPr/>
          <p:nvPr/>
        </p:nvSpPr>
        <p:spPr>
          <a:xfrm>
            <a:off x="6232279" y="3209051"/>
            <a:ext cx="346894" cy="504056"/>
          </a:xfrm>
          <a:prstGeom prst="downArrow">
            <a:avLst/>
          </a:prstGeom>
          <a:solidFill>
            <a:srgbClr val="A18B2F"/>
          </a:solidFill>
          <a:ln>
            <a:solidFill>
              <a:srgbClr val="A18B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A18B2F"/>
              </a:solidFill>
            </a:endParaRPr>
          </a:p>
        </p:txBody>
      </p:sp>
      <p:sp>
        <p:nvSpPr>
          <p:cNvPr id="10" name="Puščica dol 9"/>
          <p:cNvSpPr/>
          <p:nvPr/>
        </p:nvSpPr>
        <p:spPr>
          <a:xfrm>
            <a:off x="2430398" y="3209051"/>
            <a:ext cx="288032" cy="483829"/>
          </a:xfrm>
          <a:prstGeom prst="downArrow">
            <a:avLst/>
          </a:prstGeom>
          <a:solidFill>
            <a:srgbClr val="376092"/>
          </a:solidFill>
          <a:ln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accent1"/>
              </a:solidFill>
            </a:endParaRPr>
          </a:p>
        </p:txBody>
      </p:sp>
      <p:sp>
        <p:nvSpPr>
          <p:cNvPr id="12" name="Puščica dol 11"/>
          <p:cNvSpPr/>
          <p:nvPr/>
        </p:nvSpPr>
        <p:spPr>
          <a:xfrm>
            <a:off x="3527884" y="3209488"/>
            <a:ext cx="288032" cy="483829"/>
          </a:xfrm>
          <a:prstGeom prst="downArrow">
            <a:avLst/>
          </a:prstGeom>
          <a:solidFill>
            <a:srgbClr val="376092"/>
          </a:solidFill>
          <a:ln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376092"/>
              </a:solidFill>
            </a:endParaRPr>
          </a:p>
        </p:txBody>
      </p:sp>
      <p:sp>
        <p:nvSpPr>
          <p:cNvPr id="13" name="Puščica dol 12"/>
          <p:cNvSpPr/>
          <p:nvPr/>
        </p:nvSpPr>
        <p:spPr>
          <a:xfrm>
            <a:off x="4788024" y="3209488"/>
            <a:ext cx="288032" cy="483829"/>
          </a:xfrm>
          <a:prstGeom prst="downArrow">
            <a:avLst/>
          </a:prstGeom>
          <a:solidFill>
            <a:srgbClr val="376092"/>
          </a:solidFill>
          <a:ln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376092"/>
              </a:solidFill>
            </a:endParaRPr>
          </a:p>
        </p:txBody>
      </p:sp>
      <p:sp>
        <p:nvSpPr>
          <p:cNvPr id="14" name="Puščica dol 13"/>
          <p:cNvSpPr/>
          <p:nvPr/>
        </p:nvSpPr>
        <p:spPr>
          <a:xfrm>
            <a:off x="1043608" y="3209488"/>
            <a:ext cx="288032" cy="483829"/>
          </a:xfrm>
          <a:prstGeom prst="downArrow">
            <a:avLst/>
          </a:prstGeom>
          <a:solidFill>
            <a:srgbClr val="376092"/>
          </a:solidFill>
          <a:ln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17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Primarna energija - kumulativno</a:t>
            </a:r>
            <a:endParaRPr lang="sl-S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27" y="1244174"/>
            <a:ext cx="4697217" cy="4644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oljeZBesedilom 3"/>
          <p:cNvSpPr txBox="1"/>
          <p:nvPr/>
        </p:nvSpPr>
        <p:spPr>
          <a:xfrm>
            <a:off x="4924199" y="1608528"/>
            <a:ext cx="2893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Konvencionalna hiša</a:t>
            </a:r>
            <a:endParaRPr lang="sl-SI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4924199" y="2327767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Nizkoenergijska hiša</a:t>
            </a:r>
            <a:endParaRPr lang="sl-SI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4924199" y="3068960"/>
            <a:ext cx="427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Nizkoenergijska hiša, učinkov. raba elektrike</a:t>
            </a:r>
            <a:endParaRPr lang="sl-SI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4924199" y="376546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Samozadostna hiša</a:t>
            </a:r>
            <a:endParaRPr lang="sl-SI" dirty="0"/>
          </a:p>
        </p:txBody>
      </p:sp>
      <p:sp>
        <p:nvSpPr>
          <p:cNvPr id="8" name="PoljeZBesedilom 7"/>
          <p:cNvSpPr txBox="1"/>
          <p:nvPr/>
        </p:nvSpPr>
        <p:spPr>
          <a:xfrm>
            <a:off x="4908725" y="4049473"/>
            <a:ext cx="207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Pasivna hiša, 1991</a:t>
            </a:r>
            <a:endParaRPr lang="sl-SI" dirty="0"/>
          </a:p>
        </p:txBody>
      </p:sp>
      <p:sp>
        <p:nvSpPr>
          <p:cNvPr id="9" name="PoljeZBesedilom 8"/>
          <p:cNvSpPr txBox="1"/>
          <p:nvPr/>
        </p:nvSpPr>
        <p:spPr>
          <a:xfrm>
            <a:off x="4908725" y="4304864"/>
            <a:ext cx="3371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Pasivna hiša, 2013</a:t>
            </a:r>
            <a:endParaRPr lang="sl-SI" dirty="0"/>
          </a:p>
        </p:txBody>
      </p:sp>
      <p:sp>
        <p:nvSpPr>
          <p:cNvPr id="10" name="PoljeZBesedilom 9"/>
          <p:cNvSpPr txBox="1"/>
          <p:nvPr/>
        </p:nvSpPr>
        <p:spPr>
          <a:xfrm>
            <a:off x="4924199" y="5229200"/>
            <a:ext cx="424547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100" dirty="0" smtClean="0"/>
              <a:t>Vir: Feist </a:t>
            </a:r>
            <a:r>
              <a:rPr lang="sl-SI" sz="1100" dirty="0"/>
              <a:t>W</a:t>
            </a:r>
            <a:r>
              <a:rPr lang="sl-SI" sz="1100" dirty="0" smtClean="0"/>
              <a:t>., </a:t>
            </a:r>
            <a:r>
              <a:rPr lang="sl-SI" sz="1100" dirty="0" err="1"/>
              <a:t>Life</a:t>
            </a:r>
            <a:r>
              <a:rPr lang="sl-SI" sz="1100" dirty="0"/>
              <a:t>-</a:t>
            </a:r>
            <a:r>
              <a:rPr lang="sl-SI" sz="1100" dirty="0" err="1"/>
              <a:t>cycle</a:t>
            </a:r>
            <a:r>
              <a:rPr lang="sl-SI" sz="1100" dirty="0"/>
              <a:t> </a:t>
            </a:r>
            <a:r>
              <a:rPr lang="sl-SI" sz="1100" dirty="0" err="1"/>
              <a:t>energy</a:t>
            </a:r>
            <a:r>
              <a:rPr lang="sl-SI" sz="1100" dirty="0"/>
              <a:t> </a:t>
            </a:r>
            <a:r>
              <a:rPr lang="sl-SI" sz="1100" dirty="0" err="1"/>
              <a:t>balances</a:t>
            </a:r>
            <a:r>
              <a:rPr lang="sl-SI" sz="1100" dirty="0"/>
              <a:t> </a:t>
            </a:r>
            <a:r>
              <a:rPr lang="sl-SI" sz="1100" dirty="0" err="1"/>
              <a:t>compared</a:t>
            </a:r>
            <a:r>
              <a:rPr lang="sl-SI" sz="1100" dirty="0"/>
              <a:t>: </a:t>
            </a:r>
            <a:r>
              <a:rPr lang="sl-SI" sz="1100" dirty="0" err="1"/>
              <a:t>low</a:t>
            </a:r>
            <a:r>
              <a:rPr lang="sl-SI" sz="1100" dirty="0"/>
              <a:t>-</a:t>
            </a:r>
            <a:r>
              <a:rPr lang="sl-SI" sz="1100" dirty="0" err="1"/>
              <a:t>energy</a:t>
            </a:r>
            <a:r>
              <a:rPr lang="sl-SI" sz="1100" dirty="0"/>
              <a:t> </a:t>
            </a:r>
            <a:r>
              <a:rPr lang="sl-SI" sz="1100" dirty="0" err="1"/>
              <a:t>house</a:t>
            </a:r>
            <a:r>
              <a:rPr lang="sl-SI" sz="1100" dirty="0"/>
              <a:t>, </a:t>
            </a:r>
            <a:r>
              <a:rPr lang="sl-SI" sz="1100" dirty="0" err="1"/>
              <a:t>passive</a:t>
            </a:r>
            <a:r>
              <a:rPr lang="sl-SI" sz="1100" dirty="0"/>
              <a:t> </a:t>
            </a:r>
            <a:r>
              <a:rPr lang="sl-SI" sz="1100" dirty="0" err="1"/>
              <a:t>house</a:t>
            </a:r>
            <a:r>
              <a:rPr lang="sl-SI" sz="1100" dirty="0"/>
              <a:t>, </a:t>
            </a:r>
            <a:r>
              <a:rPr lang="sl-SI" sz="1100" dirty="0" err="1"/>
              <a:t>self</a:t>
            </a:r>
            <a:r>
              <a:rPr lang="sl-SI" sz="1100" dirty="0"/>
              <a:t>-</a:t>
            </a:r>
            <a:r>
              <a:rPr lang="sl-SI" sz="1100" dirty="0" err="1"/>
              <a:t>sufficient</a:t>
            </a:r>
            <a:r>
              <a:rPr lang="sl-SI" sz="1100" dirty="0"/>
              <a:t> </a:t>
            </a:r>
            <a:r>
              <a:rPr lang="sl-SI" sz="1100" dirty="0" err="1"/>
              <a:t>house</a:t>
            </a:r>
            <a:r>
              <a:rPr lang="sl-SI" sz="1100" dirty="0"/>
              <a:t>. </a:t>
            </a:r>
            <a:r>
              <a:rPr lang="sl-SI" sz="1100" dirty="0" smtClean="0"/>
              <a:t>V: </a:t>
            </a:r>
            <a:r>
              <a:rPr lang="sl-SI" sz="1100" dirty="0" err="1"/>
              <a:t>Proceedings</a:t>
            </a:r>
            <a:r>
              <a:rPr lang="sl-SI" sz="1100" dirty="0"/>
              <a:t> </a:t>
            </a:r>
            <a:r>
              <a:rPr lang="sl-SI" sz="1100" dirty="0" err="1"/>
              <a:t>of</a:t>
            </a:r>
            <a:r>
              <a:rPr lang="sl-SI" sz="1100" dirty="0"/>
              <a:t> </a:t>
            </a:r>
            <a:r>
              <a:rPr lang="sl-SI" sz="1100" dirty="0" err="1"/>
              <a:t>the</a:t>
            </a:r>
            <a:r>
              <a:rPr lang="sl-SI" sz="1100" dirty="0"/>
              <a:t> </a:t>
            </a:r>
            <a:r>
              <a:rPr lang="sl-SI" sz="1100" dirty="0" err="1"/>
              <a:t>international</a:t>
            </a:r>
            <a:r>
              <a:rPr lang="sl-SI" sz="1100" dirty="0"/>
              <a:t> </a:t>
            </a:r>
            <a:r>
              <a:rPr lang="sl-SI" sz="1100" dirty="0" err="1"/>
              <a:t>symposium</a:t>
            </a:r>
            <a:r>
              <a:rPr lang="sl-SI" sz="1100" dirty="0"/>
              <a:t> </a:t>
            </a:r>
            <a:r>
              <a:rPr lang="sl-SI" sz="1100" dirty="0" err="1"/>
              <a:t>of</a:t>
            </a:r>
            <a:r>
              <a:rPr lang="sl-SI" sz="1100" dirty="0"/>
              <a:t> CIB W67, </a:t>
            </a:r>
            <a:r>
              <a:rPr lang="sl-SI" sz="1100" dirty="0" err="1"/>
              <a:t>Vienna</a:t>
            </a:r>
            <a:r>
              <a:rPr lang="sl-SI" sz="1100" dirty="0"/>
              <a:t>, </a:t>
            </a:r>
            <a:r>
              <a:rPr lang="sl-SI" sz="1100" dirty="0" err="1" smtClean="0"/>
              <a:t>Austria</a:t>
            </a:r>
            <a:endParaRPr lang="sl-SI" sz="1100" dirty="0"/>
          </a:p>
        </p:txBody>
      </p:sp>
      <p:sp>
        <p:nvSpPr>
          <p:cNvPr id="11" name="Ograda številke diapoz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43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1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Zaključek 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251520" y="1600201"/>
            <a:ext cx="8568952" cy="4061048"/>
          </a:xfrm>
        </p:spPr>
        <p:txBody>
          <a:bodyPr>
            <a:normAutofit/>
          </a:bodyPr>
          <a:lstStyle/>
          <a:p>
            <a:r>
              <a:rPr lang="sl-SI" dirty="0" smtClean="0"/>
              <a:t>Trenutno znanje in tehnika omogočata gradnjo hiš z optimalno energijsko učinkovitostjo v fazi uporabe</a:t>
            </a:r>
          </a:p>
          <a:p>
            <a:r>
              <a:rPr lang="sl-SI" dirty="0" smtClean="0"/>
              <a:t>Težišče večanja energijske učinkovitosti v stavbah prehaja v fazo gradnje stavbe (gradiva)</a:t>
            </a:r>
          </a:p>
          <a:p>
            <a:r>
              <a:rPr lang="sl-SI" b="1" dirty="0" smtClean="0"/>
              <a:t>Stavbe so velik potencial prihrankov energije</a:t>
            </a:r>
          </a:p>
          <a:p>
            <a:pPr marL="0" indent="0">
              <a:buNone/>
            </a:pPr>
            <a:r>
              <a:rPr lang="sl-SI" dirty="0" smtClean="0"/>
              <a:t>    (novogradnje in sanacije)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44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582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46449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sl-SI" sz="5400" dirty="0" smtClean="0"/>
          </a:p>
          <a:p>
            <a:pPr marL="0" indent="0" algn="ctr">
              <a:buNone/>
            </a:pPr>
            <a:endParaRPr lang="sl-SI" sz="5400" dirty="0"/>
          </a:p>
          <a:p>
            <a:pPr marL="0" indent="0" algn="ctr">
              <a:buNone/>
            </a:pPr>
            <a:r>
              <a:rPr lang="sl-SI" sz="5400" dirty="0" smtClean="0"/>
              <a:t>HVALA ZA POZORNOST!</a:t>
            </a:r>
          </a:p>
          <a:p>
            <a:pPr marL="0" indent="0" algn="ctr">
              <a:buNone/>
            </a:pPr>
            <a:endParaRPr lang="sl-SI" dirty="0"/>
          </a:p>
          <a:p>
            <a:pPr marL="0" indent="0" algn="ctr">
              <a:buNone/>
            </a:pPr>
            <a:endParaRPr lang="sl-SI" dirty="0" smtClean="0"/>
          </a:p>
          <a:p>
            <a:pPr marL="0" indent="0" algn="ctr">
              <a:buNone/>
            </a:pPr>
            <a:r>
              <a:rPr lang="sl-SI" sz="2800" dirty="0" err="1" smtClean="0">
                <a:hlinkClick r:id="rId2"/>
              </a:rPr>
              <a:t>martina.zbasnik@fa.uni</a:t>
            </a:r>
            <a:r>
              <a:rPr lang="sl-SI" sz="2800" dirty="0" smtClean="0">
                <a:hlinkClick r:id="rId2"/>
              </a:rPr>
              <a:t>-</a:t>
            </a:r>
            <a:r>
              <a:rPr lang="sl-SI" sz="2800" dirty="0" err="1" smtClean="0">
                <a:hlinkClick r:id="rId2"/>
              </a:rPr>
              <a:t>lj.si</a:t>
            </a:r>
            <a:endParaRPr lang="sl-SI" sz="2800" dirty="0" smtClean="0"/>
          </a:p>
          <a:p>
            <a:pPr marL="0" indent="0" algn="ctr">
              <a:buNone/>
            </a:pP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45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5905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Zakonodaja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4569371"/>
          </a:xfrm>
        </p:spPr>
        <p:txBody>
          <a:bodyPr>
            <a:normAutofit/>
          </a:bodyPr>
          <a:lstStyle/>
          <a:p>
            <a:r>
              <a:rPr lang="sl-SI" dirty="0" smtClean="0"/>
              <a:t>EPBD 2002/91/EC</a:t>
            </a:r>
          </a:p>
          <a:p>
            <a:r>
              <a:rPr lang="sl-SI" dirty="0" smtClean="0"/>
              <a:t>EPBD 2010/31/EU</a:t>
            </a:r>
          </a:p>
          <a:p>
            <a:r>
              <a:rPr lang="sl-SI" dirty="0" smtClean="0"/>
              <a:t>PURES (Ur.l. 52/2010)</a:t>
            </a:r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smtClean="0"/>
              <a:t>- </a:t>
            </a:r>
            <a:r>
              <a:rPr lang="sl-SI" dirty="0"/>
              <a:t> 2015 (zaostritev</a:t>
            </a:r>
            <a:r>
              <a:rPr lang="sl-SI" dirty="0" smtClean="0"/>
              <a:t>)</a:t>
            </a:r>
          </a:p>
          <a:p>
            <a:pPr marL="0" indent="0">
              <a:buNone/>
            </a:pPr>
            <a:r>
              <a:rPr lang="sl-SI" b="1" dirty="0"/>
              <a:t>	</a:t>
            </a:r>
            <a:r>
              <a:rPr lang="sl-SI" b="1" dirty="0" smtClean="0"/>
              <a:t>- skoraj nič-energijske stavbe</a:t>
            </a:r>
            <a:r>
              <a:rPr lang="sl-SI" dirty="0" smtClean="0"/>
              <a:t>: od 2019 vse 	 	javne stavbe, od 2021 vse stavbe </a:t>
            </a:r>
          </a:p>
          <a:p>
            <a:r>
              <a:rPr lang="sl-SI" dirty="0" smtClean="0"/>
              <a:t>Energetski zakon (Ur.l. 79/1999, 27/2007, 20/2012)	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997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sl-SI" dirty="0"/>
              <a:t>Energetska izkaznica (EI)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l-SI" dirty="0" smtClean="0"/>
              <a:t>Velja za:</a:t>
            </a:r>
          </a:p>
          <a:p>
            <a:r>
              <a:rPr lang="sl-SI" dirty="0" smtClean="0"/>
              <a:t>vse obstoječe stavbe pri prodaji in najemu</a:t>
            </a:r>
          </a:p>
          <a:p>
            <a:r>
              <a:rPr lang="sl-SI" dirty="0" smtClean="0"/>
              <a:t>vse javne stavbe – EI na vidnem mestu</a:t>
            </a:r>
          </a:p>
          <a:p>
            <a:r>
              <a:rPr lang="sl-SI" dirty="0" smtClean="0"/>
              <a:t>vse večstanovanjske stavbe, grajene pred 1980 (od 2015 dalje)</a:t>
            </a:r>
          </a:p>
          <a:p>
            <a:r>
              <a:rPr lang="sl-SI" dirty="0" smtClean="0"/>
              <a:t>vse </a:t>
            </a:r>
            <a:r>
              <a:rPr lang="sl-SI" dirty="0"/>
              <a:t>večstanovanjske stavbe, grajene </a:t>
            </a:r>
            <a:r>
              <a:rPr lang="sl-SI" dirty="0" smtClean="0"/>
              <a:t>po </a:t>
            </a:r>
            <a:r>
              <a:rPr lang="sl-SI" dirty="0"/>
              <a:t>1980 (od </a:t>
            </a:r>
            <a:r>
              <a:rPr lang="sl-SI" dirty="0" smtClean="0"/>
              <a:t>2030 </a:t>
            </a:r>
            <a:r>
              <a:rPr lang="sl-SI" dirty="0"/>
              <a:t>dalje</a:t>
            </a:r>
            <a:r>
              <a:rPr lang="sl-SI" dirty="0" smtClean="0"/>
              <a:t>)</a:t>
            </a:r>
          </a:p>
          <a:p>
            <a:endParaRPr lang="sl-SI" dirty="0"/>
          </a:p>
          <a:p>
            <a:r>
              <a:rPr lang="sl-SI" dirty="0" smtClean="0"/>
              <a:t>v oglasih za stavbe morajo biti navedeni energijski kazalniki</a:t>
            </a:r>
            <a:endParaRPr lang="sl-SI" dirty="0"/>
          </a:p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0422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95536" y="1600200"/>
            <a:ext cx="8280920" cy="4525963"/>
          </a:xfrm>
        </p:spPr>
        <p:txBody>
          <a:bodyPr/>
          <a:lstStyle/>
          <a:p>
            <a:r>
              <a:rPr lang="sl-SI" dirty="0" smtClean="0"/>
              <a:t>Trenutno več kot 120 neodvisnih strokovnjakov, ki bodo na podlagi že izvedenega izobraževanja pridobili licence za EI</a:t>
            </a:r>
          </a:p>
          <a:p>
            <a:endParaRPr lang="sl-SI" dirty="0" smtClean="0"/>
          </a:p>
          <a:p>
            <a:r>
              <a:rPr lang="sl-SI" dirty="0" smtClean="0"/>
              <a:t>Letna potreba: 10.000 – 15.000 izdelanih EI</a:t>
            </a:r>
            <a:endParaRPr lang="sl-SI" dirty="0"/>
          </a:p>
        </p:txBody>
      </p:sp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dirty="0" smtClean="0"/>
              <a:t>Energetska izkaznica (EI)</a:t>
            </a:r>
            <a:endParaRPr lang="sl-SI" dirty="0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1125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Energijsko učinkovite hiše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b="1" dirty="0" smtClean="0"/>
              <a:t>SKORAJ NIČ-ENERGIJSKA HIŠA</a:t>
            </a:r>
          </a:p>
          <a:p>
            <a:pPr marL="0" indent="0">
              <a:buNone/>
            </a:pPr>
            <a:r>
              <a:rPr lang="sl-SI" dirty="0" smtClean="0"/>
              <a:t>   (trenutno še ni uradne definicije)</a:t>
            </a:r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Stanje stroke in tehnike – </a:t>
            </a:r>
            <a:r>
              <a:rPr lang="sl-SI" b="1" dirty="0" smtClean="0"/>
              <a:t>PASIVNA HIŠA </a:t>
            </a:r>
          </a:p>
          <a:p>
            <a:pPr marL="0" indent="0">
              <a:buNone/>
            </a:pPr>
            <a:r>
              <a:rPr lang="sl-SI" dirty="0" smtClean="0"/>
              <a:t>   (zgradba</a:t>
            </a:r>
            <a:r>
              <a:rPr lang="sl-SI" dirty="0"/>
              <a:t>, ki ne potrebuje aktivnega </a:t>
            </a:r>
            <a:r>
              <a:rPr lang="sl-SI" dirty="0" smtClean="0"/>
              <a:t>ogrevanja)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815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Prva pasivna hiša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23528" y="1600200"/>
            <a:ext cx="86029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>
                <a:solidFill>
                  <a:srgbClr val="376092"/>
                </a:solidFill>
              </a:rPr>
              <a:t>… je bila ladja FRAM </a:t>
            </a:r>
            <a:r>
              <a:rPr lang="de-DE" dirty="0" smtClean="0">
                <a:solidFill>
                  <a:srgbClr val="376092"/>
                </a:solidFill>
              </a:rPr>
              <a:t>(1883</a:t>
            </a:r>
            <a:r>
              <a:rPr lang="de-DE" dirty="0">
                <a:solidFill>
                  <a:srgbClr val="376092"/>
                </a:solidFill>
              </a:rPr>
              <a:t>)</a:t>
            </a:r>
            <a:endParaRPr lang="sl-SI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20482" name="Picture 2" descr="fram_nansen.jpg">
            <a:hlinkClick r:id="rId3" tooltip="picopen:fram_nansen.jpg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1731"/>
            <a:ext cx="3312368" cy="310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ravokotnik 3"/>
          <p:cNvSpPr/>
          <p:nvPr/>
        </p:nvSpPr>
        <p:spPr>
          <a:xfrm>
            <a:off x="484018" y="5301208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Polarna raziskovalna ladja </a:t>
            </a:r>
            <a:r>
              <a:rPr lang="de-DE" b="1" dirty="0" smtClean="0"/>
              <a:t>„</a:t>
            </a:r>
            <a:r>
              <a:rPr lang="de-DE" b="1" dirty="0" err="1" smtClean="0"/>
              <a:t>Fram</a:t>
            </a:r>
            <a:r>
              <a:rPr lang="de-DE" b="1" dirty="0" smtClean="0"/>
              <a:t>“</a:t>
            </a:r>
            <a:endParaRPr lang="sl-SI" b="1" dirty="0"/>
          </a:p>
          <a:p>
            <a:r>
              <a:rPr lang="sl-SI" dirty="0" smtClean="0"/>
              <a:t>avtor: </a:t>
            </a:r>
            <a:r>
              <a:rPr lang="de-DE" dirty="0" smtClean="0"/>
              <a:t>Fridtjof Nansen</a:t>
            </a:r>
            <a:endParaRPr lang="sl-SI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5236546" y="1484778"/>
            <a:ext cx="3922420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/>
              <a:t>Stene (40 cm):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l-SI" sz="2000" dirty="0" smtClean="0"/>
              <a:t>Klobučevina, obdana s katranom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l-SI" sz="2000" dirty="0"/>
              <a:t>O</a:t>
            </a:r>
            <a:r>
              <a:rPr lang="sl-SI" sz="2000" dirty="0" smtClean="0"/>
              <a:t>paž iz jelke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l-SI" sz="2000" dirty="0"/>
              <a:t>Klobučevina, obdana s katranom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l-SI" sz="2000" dirty="0" smtClean="0"/>
              <a:t>Zrakotesen linolej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l-SI" sz="2000" dirty="0" smtClean="0"/>
              <a:t>Opaž iz jelke</a:t>
            </a:r>
          </a:p>
          <a:p>
            <a:pPr marL="285750" indent="-285750">
              <a:buFont typeface="Arial" pitchFamily="34" charset="0"/>
              <a:buChar char="•"/>
            </a:pPr>
            <a:endParaRPr lang="sl-SI" sz="2000" dirty="0"/>
          </a:p>
          <a:p>
            <a:r>
              <a:rPr lang="sl-SI" sz="2000" dirty="0" smtClean="0"/>
              <a:t>Okna: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l-SI" sz="2000" dirty="0" err="1" smtClean="0"/>
              <a:t>Trislojna</a:t>
            </a:r>
            <a:r>
              <a:rPr lang="sl-SI" sz="2000" dirty="0" smtClean="0"/>
              <a:t> zasteklitev</a:t>
            </a:r>
          </a:p>
          <a:p>
            <a:pPr marL="285750" indent="-285750">
              <a:buFont typeface="Arial" pitchFamily="34" charset="0"/>
              <a:buChar char="•"/>
            </a:pPr>
            <a:endParaRPr lang="sl-SI" sz="2000" dirty="0"/>
          </a:p>
          <a:p>
            <a:r>
              <a:rPr lang="sl-SI" sz="2000" dirty="0" smtClean="0"/>
              <a:t>Prezračevanje: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l-SI" sz="2000" dirty="0" smtClean="0"/>
              <a:t>Ventilator</a:t>
            </a:r>
          </a:p>
          <a:p>
            <a:r>
              <a:rPr lang="sl-SI" sz="2000" b="1" dirty="0" smtClean="0"/>
              <a:t>Brez dodatnega ogrevanja</a:t>
            </a:r>
          </a:p>
          <a:p>
            <a:endParaRPr lang="sl-SI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5182052" y="5578206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/>
              <a:t>Vir: http://passipedia.passiv.de</a:t>
            </a: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F33-E956-43BE-BC18-C6E7A0974CDF}" type="slidenum">
              <a:rPr lang="sl-SI" smtClean="0"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234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3230</TotalTime>
  <Words>1124</Words>
  <Application>Microsoft Office PowerPoint</Application>
  <PresentationFormat>Diaprojekcija na zaslonu (4:3)</PresentationFormat>
  <Paragraphs>339</Paragraphs>
  <Slides>45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Vdelani OLE strežniki</vt:lpstr>
      </vt:variant>
      <vt:variant>
        <vt:i4>2</vt:i4>
      </vt:variant>
      <vt:variant>
        <vt:lpstr>Naslovi diapozitivov</vt:lpstr>
      </vt:variant>
      <vt:variant>
        <vt:i4>45</vt:i4>
      </vt:variant>
    </vt:vector>
  </HeadingPairs>
  <TitlesOfParts>
    <vt:vector size="48" baseType="lpstr">
      <vt:lpstr>Officeova tema</vt:lpstr>
      <vt:lpstr>CorelDRAW</vt:lpstr>
      <vt:lpstr>Bitmap Image</vt:lpstr>
      <vt:lpstr>POTENCIAL PRIHRANKOV ENERGIJE V STAVBAH POTENTIAL ENERGY SAVINGS IN BUILDINGS </vt:lpstr>
      <vt:lpstr>Energijska odvisnost v EU</vt:lpstr>
      <vt:lpstr>Energijska odvisnost v EU</vt:lpstr>
      <vt:lpstr>Raba končne energije</vt:lpstr>
      <vt:lpstr>Zakonodaja</vt:lpstr>
      <vt:lpstr>Energetska izkaznica (EI)</vt:lpstr>
      <vt:lpstr>Energetska izkaznica (EI)</vt:lpstr>
      <vt:lpstr>Energijsko učinkovite hiše</vt:lpstr>
      <vt:lpstr>Prva pasivna hiša</vt:lpstr>
      <vt:lpstr>Pionirske energijsko učinkovite stavbe</vt:lpstr>
      <vt:lpstr>PowerPointova predstavitev</vt:lpstr>
      <vt:lpstr>Pionirske energijsko učinkovite stavbe</vt:lpstr>
      <vt:lpstr>Pasivna hiša</vt:lpstr>
      <vt:lpstr>Toplotna bilanca </vt:lpstr>
      <vt:lpstr>Toplotna bilanca </vt:lpstr>
      <vt:lpstr>Toplotna bilanca </vt:lpstr>
      <vt:lpstr>Specifične vrednosti za pasivne hiše</vt:lpstr>
      <vt:lpstr>Toplotni ovoj stavbe</vt:lpstr>
      <vt:lpstr>Sklenjen toplotni ovoj</vt:lpstr>
      <vt:lpstr>Konstruiranje brez toplotnih mostov</vt:lpstr>
      <vt:lpstr>PowerPointova predstavitev</vt:lpstr>
      <vt:lpstr>Konstruiranje brez toplotnih mostov</vt:lpstr>
      <vt:lpstr>Zrakotesnost</vt:lpstr>
      <vt:lpstr>Zrakotesnost</vt:lpstr>
      <vt:lpstr>Zrakotesnost</vt:lpstr>
      <vt:lpstr>Prezračevanje</vt:lpstr>
      <vt:lpstr>Prezračevanje</vt:lpstr>
      <vt:lpstr>Ogrevanje</vt:lpstr>
      <vt:lpstr>Ogrevanje</vt:lpstr>
      <vt:lpstr>Pasivna hiša v Evropi (31 držav)</vt:lpstr>
      <vt:lpstr>Pasivna hiša 2021 v 31 evropskih državah</vt:lpstr>
      <vt:lpstr>Projekti</vt:lpstr>
      <vt:lpstr>Projekti</vt:lpstr>
      <vt:lpstr>Projekti</vt:lpstr>
      <vt:lpstr>Projekti</vt:lpstr>
      <vt:lpstr>Projekti</vt:lpstr>
      <vt:lpstr>Projekti</vt:lpstr>
      <vt:lpstr>Projekti</vt:lpstr>
      <vt:lpstr>Projekti</vt:lpstr>
      <vt:lpstr>Energijsko učinkovite stavbe v Sloveniji</vt:lpstr>
      <vt:lpstr>Energijsko učinkovite naprave</vt:lpstr>
      <vt:lpstr>Življenjski ciklus stavbe</vt:lpstr>
      <vt:lpstr>Primarna energija - kumulativno</vt:lpstr>
      <vt:lpstr>Zaključek 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POTENCIAL PRIHRANKOV ENERGIJE V STAVBAH</dc:title>
  <dc:creator>Zbašnik Senegačnik, Martina</dc:creator>
  <cp:lastModifiedBy>Zbašnik Senegačnik, Martina</cp:lastModifiedBy>
  <cp:revision>86</cp:revision>
  <dcterms:created xsi:type="dcterms:W3CDTF">2013-04-01T14:12:32Z</dcterms:created>
  <dcterms:modified xsi:type="dcterms:W3CDTF">2013-05-12T20:04:40Z</dcterms:modified>
</cp:coreProperties>
</file>