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69" r:id="rId2"/>
    <p:sldId id="275" r:id="rId3"/>
    <p:sldId id="272" r:id="rId4"/>
    <p:sldId id="289" r:id="rId5"/>
    <p:sldId id="290" r:id="rId6"/>
    <p:sldId id="288" r:id="rId7"/>
    <p:sldId id="291" r:id="rId8"/>
    <p:sldId id="284" r:id="rId9"/>
    <p:sldId id="286" r:id="rId10"/>
  </p:sldIdLst>
  <p:sldSz cx="9144000" cy="6858000" type="screen4x3"/>
  <p:notesSz cx="6888163" cy="10020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3300"/>
    <a:srgbClr val="336600"/>
    <a:srgbClr val="33CC33"/>
    <a:srgbClr val="00CC66"/>
    <a:srgbClr val="006600"/>
    <a:srgbClr val="DDFBDB"/>
    <a:srgbClr val="66FF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3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168" y="-96"/>
      </p:cViewPr>
      <p:guideLst>
        <p:guide orient="horz" pos="3156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6F9D4A99-1203-4875-907B-3149B373B636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90545C68-60FD-4DC0-91C8-22B30BF42AB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769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187624" y="116633"/>
            <a:ext cx="7772400" cy="1080119"/>
          </a:xfrm>
        </p:spPr>
        <p:txBody>
          <a:bodyPr>
            <a:normAutofit/>
          </a:bodyPr>
          <a:lstStyle>
            <a:lvl1pPr algn="r">
              <a:defRPr sz="3600" baseline="0">
                <a:latin typeface="Helvetica" pitchFamily="34" charset="0"/>
                <a:cs typeface="Helvetica" pitchFamily="34" charset="0"/>
              </a:defRPr>
            </a:lvl1pPr>
          </a:lstStyle>
          <a:p>
            <a:r>
              <a:rPr lang="de-DE" dirty="0" smtClean="0"/>
              <a:t>Headline </a:t>
            </a:r>
            <a:br>
              <a:rPr lang="de-DE" dirty="0" smtClean="0"/>
            </a:br>
            <a:r>
              <a:rPr lang="de-DE" dirty="0" smtClean="0"/>
              <a:t>in </a:t>
            </a:r>
            <a:r>
              <a:rPr lang="de-DE" dirty="0" err="1" smtClean="0"/>
              <a:t>Helvetica</a:t>
            </a:r>
            <a:r>
              <a:rPr lang="de-DE" dirty="0" smtClean="0"/>
              <a:t> 36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1C709-7502-44F3-A5EC-30521C240629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Helvetica" pitchFamily="34" charset="0"/>
                <a:cs typeface="Helvetica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Helvetica" pitchFamily="34" charset="0"/>
                <a:cs typeface="Helvetica" pitchFamily="34" charset="0"/>
              </a:defRPr>
            </a:lvl1pPr>
          </a:lstStyle>
          <a:p>
            <a:fld id="{AD850B24-2C01-41D3-8912-646EBA4D0426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1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>
                <a:latin typeface="Helvetica" pitchFamily="34" charset="0"/>
                <a:cs typeface="Helvetica" pitchFamily="34" charset="0"/>
              </a:defRPr>
            </a:lvl1pPr>
            <a:lvl2pPr>
              <a:defRPr>
                <a:latin typeface="Helvetica" pitchFamily="34" charset="0"/>
                <a:cs typeface="Helvetica" pitchFamily="34" charset="0"/>
              </a:defRPr>
            </a:lvl2pPr>
            <a:lvl3pPr>
              <a:defRPr>
                <a:latin typeface="Helvetica" pitchFamily="34" charset="0"/>
                <a:cs typeface="Helvetica" pitchFamily="34" charset="0"/>
              </a:defRPr>
            </a:lvl3pPr>
            <a:lvl4pPr>
              <a:defRPr>
                <a:latin typeface="Helvetica" pitchFamily="34" charset="0"/>
                <a:cs typeface="Helvetica" pitchFamily="34" charset="0"/>
              </a:defRPr>
            </a:lvl4pPr>
            <a:lvl5pPr>
              <a:defRPr>
                <a:latin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0" y="1196752"/>
            <a:ext cx="9144000" cy="36000"/>
          </a:xfrm>
          <a:prstGeom prst="rect">
            <a:avLst/>
          </a:prstGeom>
          <a:gradFill flip="none" rotWithShape="1">
            <a:gsLst>
              <a:gs pos="0">
                <a:srgbClr val="33CC33">
                  <a:lumMod val="55000"/>
                  <a:lumOff val="45000"/>
                  <a:alpha val="53000"/>
                </a:srgbClr>
              </a:gs>
              <a:gs pos="50000">
                <a:srgbClr val="00CC66"/>
              </a:gs>
              <a:gs pos="100000">
                <a:srgbClr val="336600">
                  <a:lumMod val="4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hteck 13"/>
          <p:cNvSpPr/>
          <p:nvPr userDrawn="1"/>
        </p:nvSpPr>
        <p:spPr>
          <a:xfrm>
            <a:off x="-11502" y="6378352"/>
            <a:ext cx="9155502" cy="495672"/>
          </a:xfrm>
          <a:prstGeom prst="rect">
            <a:avLst/>
          </a:prstGeom>
          <a:gradFill flip="none" rotWithShape="1">
            <a:gsLst>
              <a:gs pos="0">
                <a:srgbClr val="33CC33">
                  <a:lumMod val="55000"/>
                  <a:lumOff val="45000"/>
                  <a:alpha val="53000"/>
                </a:srgbClr>
              </a:gs>
              <a:gs pos="50000">
                <a:srgbClr val="00CC66"/>
              </a:gs>
              <a:gs pos="100000">
                <a:srgbClr val="336600">
                  <a:lumMod val="4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ntertitel 2"/>
          <p:cNvSpPr txBox="1">
            <a:spLocks/>
          </p:cNvSpPr>
          <p:nvPr userDrawn="1"/>
        </p:nvSpPr>
        <p:spPr>
          <a:xfrm>
            <a:off x="107504" y="6381328"/>
            <a:ext cx="6400800" cy="44167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Helvetica" pitchFamily="34" charset="0"/>
                <a:ea typeface="+mn-ea"/>
                <a:cs typeface="Helvetica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sz="2000" dirty="0" smtClean="0">
                <a:solidFill>
                  <a:srgbClr val="DDFBDB"/>
                </a:solidFill>
              </a:rPr>
              <a:t>www.project-increase.eu</a:t>
            </a:r>
            <a:endParaRPr lang="en-US" sz="2000" dirty="0">
              <a:solidFill>
                <a:srgbClr val="DDFBDB"/>
              </a:solidFill>
            </a:endParaRPr>
          </a:p>
        </p:txBody>
      </p:sp>
      <p:grpSp>
        <p:nvGrpSpPr>
          <p:cNvPr id="15" name="Gruppieren 14"/>
          <p:cNvGrpSpPr/>
          <p:nvPr userDrawn="1"/>
        </p:nvGrpSpPr>
        <p:grpSpPr>
          <a:xfrm>
            <a:off x="8184122" y="6459054"/>
            <a:ext cx="894797" cy="330200"/>
            <a:chOff x="8184122" y="6459054"/>
            <a:chExt cx="894797" cy="330200"/>
          </a:xfrm>
        </p:grpSpPr>
        <p:pic>
          <p:nvPicPr>
            <p:cNvPr id="18" name="Picture 26" descr="Z:\FP7 POLIMP\09 Technical\WP 7\Logo\fp7-logos_en\FP7-General\colour\FP7-gen-RGB.jp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84122" y="6459054"/>
              <a:ext cx="405606" cy="330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Grafik 1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11520" y="6470664"/>
              <a:ext cx="467399" cy="306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5" y="293312"/>
            <a:ext cx="218854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0874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1C709-7502-44F3-A5EC-30521C240629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50B24-2C01-41D3-8912-646EBA4D042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34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hyperlink" Target="http://www.google.at/url?sa=i&amp;source=images&amp;cd=&amp;cad=rja&amp;docid=bLiQHzwX80oy-M&amp;tbnid=eFMbd6n9-IszUM:&amp;ved=0CAgQjRwwAA&amp;url=http://europa.eu/about-eu/basic-information/symbols/flag/index_de.htm&amp;ei=mxuTUpO9FYmS0QW834CoCg&amp;psig=AFQjCNEkC1-LN6Mb93pJw26NkC9XgRGkDg&amp;ust=1385458971400307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mailto:reinhard.padinger@joanneum.at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87624" y="116633"/>
            <a:ext cx="7772400" cy="1080119"/>
          </a:xfrm>
        </p:spPr>
        <p:txBody>
          <a:bodyPr>
            <a:normAutofit fontScale="90000"/>
          </a:bodyPr>
          <a:lstStyle>
            <a:lvl1pPr algn="r">
              <a:defRPr sz="3600" baseline="0">
                <a:latin typeface="Helvetica" pitchFamily="34" charset="0"/>
                <a:cs typeface="Helvetica" pitchFamily="34" charset="0"/>
              </a:defRPr>
            </a:lvl1pPr>
          </a:lstStyle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solidFill>
                  <a:schemeClr val="bg1"/>
                </a:solidFill>
              </a:rPr>
              <a:t>xxx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412776"/>
            <a:ext cx="8568952" cy="4525963"/>
          </a:xfrm>
        </p:spPr>
        <p:txBody>
          <a:bodyPr>
            <a:normAutofit fontScale="62500" lnSpcReduction="20000"/>
          </a:bodyPr>
          <a:lstStyle>
            <a:lvl1pPr>
              <a:defRPr>
                <a:latin typeface="Helvetica" pitchFamily="34" charset="0"/>
                <a:cs typeface="Helvetica" pitchFamily="34" charset="0"/>
              </a:defRPr>
            </a:lvl1pPr>
            <a:lvl2pPr>
              <a:defRPr>
                <a:latin typeface="Helvetica" pitchFamily="34" charset="0"/>
                <a:cs typeface="Helvetica" pitchFamily="34" charset="0"/>
              </a:defRPr>
            </a:lvl2pPr>
            <a:lvl3pPr>
              <a:defRPr>
                <a:latin typeface="Helvetica" pitchFamily="34" charset="0"/>
                <a:cs typeface="Helvetica" pitchFamily="34" charset="0"/>
              </a:defRPr>
            </a:lvl3pPr>
            <a:lvl4pPr>
              <a:defRPr>
                <a:latin typeface="Helvetica" pitchFamily="34" charset="0"/>
                <a:cs typeface="Helvetica" pitchFamily="34" charset="0"/>
              </a:defRPr>
            </a:lvl4pPr>
            <a:lvl5pPr>
              <a:defRPr>
                <a:latin typeface="Helvetica" pitchFamily="34" charset="0"/>
                <a:cs typeface="Helvetica" pitchFamily="34" charset="0"/>
              </a:defRPr>
            </a:lvl5pPr>
          </a:lstStyle>
          <a:p>
            <a:pPr marL="0" lvl="0" indent="0" algn="ctr">
              <a:buClr>
                <a:srgbClr val="003300"/>
              </a:buClr>
              <a:buNone/>
            </a:pPr>
            <a:r>
              <a:rPr lang="en-US" sz="3600" dirty="0" smtClean="0">
                <a:solidFill>
                  <a:srgbClr val="003300"/>
                </a:solidFill>
              </a:rPr>
              <a:t/>
            </a:r>
            <a:br>
              <a:rPr lang="en-US" sz="3600" dirty="0" smtClean="0">
                <a:solidFill>
                  <a:srgbClr val="003300"/>
                </a:solidFill>
              </a:rPr>
            </a:br>
            <a:r>
              <a:rPr lang="en-US" sz="3600" b="1" dirty="0" smtClean="0"/>
              <a:t>INCREASE</a:t>
            </a:r>
          </a:p>
          <a:p>
            <a:pPr marL="0" lvl="0" indent="0" algn="ctr">
              <a:buClr>
                <a:srgbClr val="003300"/>
              </a:buClr>
              <a:buNone/>
            </a:pPr>
            <a:r>
              <a:rPr lang="en-US" sz="3100" dirty="0" smtClean="0"/>
              <a:t>Increasing </a:t>
            </a:r>
            <a:r>
              <a:rPr lang="en-US" sz="3100" dirty="0"/>
              <a:t>the penetration of renewable energy sources in the distribution grid by developing control strategies and using </a:t>
            </a:r>
            <a:r>
              <a:rPr lang="en-US" sz="3100" dirty="0" smtClean="0"/>
              <a:t>ancillary </a:t>
            </a:r>
            <a:r>
              <a:rPr lang="en-US" sz="3100" dirty="0" smtClean="0"/>
              <a:t>services</a:t>
            </a:r>
            <a:endParaRPr lang="sl-SI" sz="3100" dirty="0" smtClean="0"/>
          </a:p>
          <a:p>
            <a:pPr marL="0" lvl="0" indent="0" algn="ctr">
              <a:buClr>
                <a:srgbClr val="003300"/>
              </a:buClr>
              <a:buNone/>
            </a:pPr>
            <a:endParaRPr lang="sl-SI" sz="3100" dirty="0" smtClean="0"/>
          </a:p>
          <a:p>
            <a:pPr marL="0" lvl="0" indent="0" algn="ctr">
              <a:buClr>
                <a:srgbClr val="003300"/>
              </a:buClr>
              <a:buNone/>
            </a:pPr>
            <a:r>
              <a:rPr lang="sl-SI" sz="3100" dirty="0" smtClean="0"/>
              <a:t>POVEČANJE</a:t>
            </a:r>
          </a:p>
          <a:p>
            <a:pPr marL="0" lvl="0" indent="0" algn="ctr">
              <a:buClr>
                <a:srgbClr val="003300"/>
              </a:buClr>
              <a:buNone/>
            </a:pPr>
            <a:r>
              <a:rPr lang="sl-SI" sz="3100" dirty="0" smtClean="0"/>
              <a:t>Povečevanje rabe obnovljivih virov energije v distribucijskih omrežjih s pomočjo razvoja novih strategij vodenja in nudenja sistemskih storitev</a:t>
            </a:r>
          </a:p>
          <a:p>
            <a:pPr marL="0" lvl="0" indent="0" algn="ctr">
              <a:buClr>
                <a:srgbClr val="003300"/>
              </a:buClr>
              <a:buNone/>
            </a:pPr>
            <a:endParaRPr lang="sl-SI" sz="3100" dirty="0" smtClean="0"/>
          </a:p>
          <a:p>
            <a:pPr marL="0" lvl="0" indent="0" algn="ctr">
              <a:buClr>
                <a:srgbClr val="003300"/>
              </a:buClr>
              <a:buNone/>
            </a:pPr>
            <a:endParaRPr lang="sl-SI" sz="3100" dirty="0" smtClean="0">
              <a:solidFill>
                <a:srgbClr val="003300"/>
              </a:solidFill>
            </a:endParaRPr>
          </a:p>
          <a:p>
            <a:pPr marL="0" indent="0" algn="ctr">
              <a:buClr>
                <a:srgbClr val="003300"/>
              </a:buClr>
              <a:buNone/>
            </a:pPr>
            <a:r>
              <a:rPr lang="sl-SI" sz="2600" dirty="0" smtClean="0">
                <a:solidFill>
                  <a:srgbClr val="003300"/>
                </a:solidFill>
              </a:rPr>
              <a:t>Reinhard Padinger, JOANNEUM </a:t>
            </a:r>
            <a:r>
              <a:rPr lang="sl-SI" sz="2600" dirty="0" err="1" smtClean="0">
                <a:solidFill>
                  <a:srgbClr val="003300"/>
                </a:solidFill>
              </a:rPr>
              <a:t>RESEARCH</a:t>
            </a:r>
            <a:endParaRPr lang="sl-SI" sz="2600" dirty="0" smtClean="0">
              <a:solidFill>
                <a:srgbClr val="003300"/>
              </a:solidFill>
            </a:endParaRPr>
          </a:p>
          <a:p>
            <a:pPr marL="0" lvl="0" indent="0" algn="ctr">
              <a:buClr>
                <a:srgbClr val="003300"/>
              </a:buClr>
              <a:buNone/>
            </a:pPr>
            <a:r>
              <a:rPr lang="sl-SI" sz="2600" dirty="0" smtClean="0">
                <a:solidFill>
                  <a:srgbClr val="003300"/>
                </a:solidFill>
              </a:rPr>
              <a:t>Andreas Tuerk, JOANNEUM </a:t>
            </a:r>
            <a:r>
              <a:rPr lang="sl-SI" sz="2600" dirty="0" err="1" smtClean="0">
                <a:solidFill>
                  <a:srgbClr val="003300"/>
                </a:solidFill>
              </a:rPr>
              <a:t>RESEARCH</a:t>
            </a:r>
            <a:endParaRPr lang="sl-SI" sz="2600" dirty="0" smtClean="0">
              <a:solidFill>
                <a:srgbClr val="003300"/>
              </a:solidFill>
            </a:endParaRPr>
          </a:p>
          <a:p>
            <a:pPr marL="0" lvl="0" indent="0" algn="ctr">
              <a:buClr>
                <a:srgbClr val="003300"/>
              </a:buClr>
              <a:buNone/>
            </a:pPr>
            <a:r>
              <a:rPr lang="sl-SI" sz="2600" dirty="0" smtClean="0">
                <a:solidFill>
                  <a:srgbClr val="003300"/>
                </a:solidFill>
              </a:rPr>
              <a:t>Andrej Gubina, Uni</a:t>
            </a:r>
            <a:r>
              <a:rPr lang="sl-SI" sz="2600" dirty="0" smtClean="0">
                <a:solidFill>
                  <a:srgbClr val="003300"/>
                </a:solidFill>
              </a:rPr>
              <a:t>verza v </a:t>
            </a:r>
            <a:r>
              <a:rPr lang="sl-SI" sz="2600" dirty="0" smtClean="0">
                <a:solidFill>
                  <a:srgbClr val="003300"/>
                </a:solidFill>
              </a:rPr>
              <a:t>Ljubljani</a:t>
            </a:r>
          </a:p>
          <a:p>
            <a:pPr marL="0" lvl="0" indent="0" algn="ctr">
              <a:buClr>
                <a:srgbClr val="003300"/>
              </a:buClr>
              <a:buNone/>
            </a:pPr>
            <a:endParaRPr lang="sl-SI" sz="2600" dirty="0" smtClean="0">
              <a:solidFill>
                <a:srgbClr val="003300"/>
              </a:solidFill>
            </a:endParaRPr>
          </a:p>
          <a:p>
            <a:pPr marL="0" lvl="0" indent="0" algn="ctr">
              <a:buClr>
                <a:srgbClr val="003300"/>
              </a:buClr>
              <a:buNone/>
            </a:pPr>
            <a:r>
              <a:rPr lang="en-US" sz="2000" dirty="0" smtClean="0">
                <a:solidFill>
                  <a:srgbClr val="003300"/>
                </a:solidFill>
              </a:rPr>
              <a:t> </a:t>
            </a:r>
            <a:endParaRPr lang="en-US" sz="2000" dirty="0">
              <a:solidFill>
                <a:srgbClr val="003300"/>
              </a:solidFill>
            </a:endParaRPr>
          </a:p>
        </p:txBody>
      </p:sp>
      <p:pic>
        <p:nvPicPr>
          <p:cNvPr id="6" name="Picture 1" descr="Visit http://fp6uk.ost.gov.uk/fp7/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87733"/>
            <a:ext cx="1117848" cy="814983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332"/>
            <a:ext cx="3510452" cy="1012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http://t3.gstatic.com/images?q=tbn:ANd9GcStfWO2y3J01UTj7iGmfHPfs1SPh6YL94BRao_CS3tDpX8By2ux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2097" y="260646"/>
            <a:ext cx="1221904" cy="830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828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BA" sz="3200" dirty="0" smtClean="0"/>
              <a:t>k</a:t>
            </a:r>
            <a:r>
              <a:rPr lang="hr-BA" sz="3200" dirty="0" smtClean="0"/>
              <a:t>onzorcij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55576" y="1268760"/>
            <a:ext cx="8229600" cy="4929411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/>
          </a:p>
          <a:p>
            <a:endParaRPr lang="en-US" sz="1000" dirty="0"/>
          </a:p>
          <a:p>
            <a:pPr marL="0" indent="0">
              <a:buNone/>
            </a:pPr>
            <a:endParaRPr lang="en-US" sz="1000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595198"/>
              </p:ext>
            </p:extLst>
          </p:nvPr>
        </p:nvGraphicFramePr>
        <p:xfrm>
          <a:off x="539552" y="1482128"/>
          <a:ext cx="4968552" cy="3584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4802"/>
                <a:gridCol w="3453750"/>
              </a:tblGrid>
              <a:tr h="366476">
                <a:tc>
                  <a:txBody>
                    <a:bodyPr/>
                    <a:lstStyle/>
                    <a:p>
                      <a:r>
                        <a:rPr lang="sl-SI" sz="1500" noProof="0" dirty="0" err="1" smtClean="0"/>
                        <a:t>Coordinator</a:t>
                      </a:r>
                      <a:endParaRPr lang="sl-SI" sz="15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500" noProof="0" dirty="0" err="1" smtClean="0"/>
                        <a:t>University</a:t>
                      </a:r>
                      <a:r>
                        <a:rPr lang="sl-SI" sz="1500" noProof="0" dirty="0" smtClean="0"/>
                        <a:t> </a:t>
                      </a:r>
                      <a:r>
                        <a:rPr lang="sl-SI" sz="1500" noProof="0" dirty="0" err="1" smtClean="0"/>
                        <a:t>of</a:t>
                      </a:r>
                      <a:r>
                        <a:rPr lang="sl-SI" sz="1500" noProof="0" dirty="0" smtClean="0"/>
                        <a:t> </a:t>
                      </a:r>
                      <a:r>
                        <a:rPr lang="sl-SI" sz="1500" noProof="0" dirty="0" err="1" smtClean="0"/>
                        <a:t>Ghent</a:t>
                      </a:r>
                      <a:endParaRPr lang="sl-SI" sz="1500" noProof="0" dirty="0"/>
                    </a:p>
                  </a:txBody>
                  <a:tcPr/>
                </a:tc>
              </a:tr>
              <a:tr h="7355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500" noProof="0" dirty="0" smtClean="0"/>
                        <a:t>Slovenija</a:t>
                      </a:r>
                    </a:p>
                    <a:p>
                      <a:endParaRPr lang="sl-SI" sz="15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500" noProof="0" dirty="0" smtClean="0"/>
                        <a:t>Univerza v Ljubljani</a:t>
                      </a:r>
                    </a:p>
                    <a:p>
                      <a:r>
                        <a:rPr lang="sl-SI" sz="1500" noProof="0" dirty="0" smtClean="0"/>
                        <a:t>Elektro Gorenjska</a:t>
                      </a:r>
                    </a:p>
                    <a:p>
                      <a:r>
                        <a:rPr lang="sl-SI" sz="1500" noProof="0" dirty="0" smtClean="0"/>
                        <a:t>Korona</a:t>
                      </a:r>
                    </a:p>
                  </a:txBody>
                  <a:tcPr/>
                </a:tc>
              </a:tr>
              <a:tr h="5249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500" noProof="0" dirty="0" err="1" smtClean="0"/>
                        <a:t>Austrija</a:t>
                      </a:r>
                      <a:endParaRPr lang="sl-SI" sz="15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500" noProof="0" dirty="0" smtClean="0"/>
                        <a:t>JOANNEUM </a:t>
                      </a:r>
                      <a:r>
                        <a:rPr lang="sl-SI" sz="1500" noProof="0" dirty="0" err="1" smtClean="0"/>
                        <a:t>RESEARCH</a:t>
                      </a:r>
                      <a:endParaRPr lang="sl-SI" sz="1500" noProof="0" dirty="0" smtClean="0"/>
                    </a:p>
                    <a:p>
                      <a:r>
                        <a:rPr lang="sl-SI" sz="1500" noProof="0" dirty="0" err="1" smtClean="0"/>
                        <a:t>Stromnetz</a:t>
                      </a:r>
                      <a:r>
                        <a:rPr lang="sl-SI" sz="1500" noProof="0" dirty="0" smtClean="0"/>
                        <a:t> </a:t>
                      </a:r>
                      <a:r>
                        <a:rPr lang="sl-SI" sz="1500" noProof="0" dirty="0" err="1" smtClean="0"/>
                        <a:t>Steiermark</a:t>
                      </a:r>
                      <a:endParaRPr lang="sl-SI" sz="1500" noProof="0" dirty="0" smtClean="0"/>
                    </a:p>
                  </a:txBody>
                  <a:tcPr/>
                </a:tc>
              </a:tr>
              <a:tr h="3372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500" noProof="0" dirty="0" err="1" smtClean="0"/>
                        <a:t>Grjiča</a:t>
                      </a:r>
                      <a:endParaRPr lang="sl-SI" sz="15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500" noProof="0" dirty="0" err="1" smtClean="0"/>
                        <a:t>Aristotle</a:t>
                      </a:r>
                      <a:r>
                        <a:rPr lang="sl-SI" sz="1500" noProof="0" dirty="0" smtClean="0"/>
                        <a:t> Univerza</a:t>
                      </a:r>
                      <a:r>
                        <a:rPr lang="sl-SI" sz="1500" baseline="0" noProof="0" dirty="0" smtClean="0"/>
                        <a:t> v </a:t>
                      </a:r>
                      <a:r>
                        <a:rPr lang="sl-SI" sz="1500" noProof="0" dirty="0" err="1" smtClean="0"/>
                        <a:t>Thessalonikih</a:t>
                      </a:r>
                      <a:endParaRPr lang="sl-SI" sz="1500" noProof="0" dirty="0" smtClean="0"/>
                    </a:p>
                  </a:txBody>
                  <a:tcPr/>
                </a:tc>
              </a:tr>
              <a:tr h="7355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500" noProof="0" dirty="0" smtClean="0"/>
                        <a:t>Belgija</a:t>
                      </a:r>
                    </a:p>
                    <a:p>
                      <a:endParaRPr lang="sl-SI" sz="15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500" noProof="0" dirty="0" err="1" smtClean="0"/>
                        <a:t>Alenco</a:t>
                      </a:r>
                      <a:endParaRPr lang="sl-SI" sz="1500" noProof="0" dirty="0" smtClean="0"/>
                    </a:p>
                    <a:p>
                      <a:r>
                        <a:rPr lang="sl-SI" sz="1500" noProof="0" dirty="0" err="1" smtClean="0"/>
                        <a:t>Eandis</a:t>
                      </a:r>
                      <a:endParaRPr lang="sl-SI" sz="1500" noProof="0" dirty="0" smtClean="0"/>
                    </a:p>
                    <a:p>
                      <a:r>
                        <a:rPr lang="sl-SI" sz="1500" noProof="0" dirty="0" err="1" smtClean="0"/>
                        <a:t>Elia</a:t>
                      </a:r>
                      <a:endParaRPr lang="sl-SI" sz="1500" noProof="0" dirty="0" smtClean="0"/>
                    </a:p>
                  </a:txBody>
                  <a:tcPr/>
                </a:tc>
              </a:tr>
              <a:tr h="630351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sl-SI" sz="1500" noProof="0" dirty="0" err="1" smtClean="0"/>
                        <a:t>Nizozemzka</a:t>
                      </a:r>
                      <a:endParaRPr lang="sl-SI" sz="1500" noProof="0" dirty="0" smtClean="0"/>
                    </a:p>
                    <a:p>
                      <a:pPr marL="0" indent="0">
                        <a:buNone/>
                      </a:pPr>
                      <a:endParaRPr lang="sl-SI" sz="15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500" noProof="0" dirty="0" err="1" smtClean="0"/>
                        <a:t>Technična</a:t>
                      </a:r>
                      <a:r>
                        <a:rPr lang="sl-SI" sz="1500" noProof="0" dirty="0" smtClean="0"/>
                        <a:t> Univerza v </a:t>
                      </a:r>
                      <a:r>
                        <a:rPr lang="sl-SI" sz="1500" noProof="0" dirty="0" err="1" smtClean="0"/>
                        <a:t>Eindhovenu</a:t>
                      </a:r>
                      <a:endParaRPr lang="sl-SI" sz="1500" noProof="0" dirty="0" smtClean="0"/>
                    </a:p>
                    <a:p>
                      <a:r>
                        <a:rPr lang="sl-SI" sz="1500" noProof="0" dirty="0" err="1" smtClean="0"/>
                        <a:t>Liander</a:t>
                      </a:r>
                      <a:endParaRPr lang="sl-SI" sz="1500" noProof="0" dirty="0" smtClean="0"/>
                    </a:p>
                    <a:p>
                      <a:r>
                        <a:rPr lang="sl-SI" sz="1500" noProof="0" dirty="0" err="1" smtClean="0"/>
                        <a:t>Mastervolt</a:t>
                      </a:r>
                      <a:endParaRPr lang="sl-SI" sz="1500" noProof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6372200" y="3933056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Projektna doba: </a:t>
            </a:r>
            <a:br>
              <a:rPr lang="sl-SI" dirty="0" smtClean="0"/>
            </a:br>
            <a:endParaRPr lang="sl-SI" dirty="0" smtClean="0"/>
          </a:p>
          <a:p>
            <a:r>
              <a:rPr lang="sl-SI" dirty="0" smtClean="0"/>
              <a:t>od septembra 2013</a:t>
            </a:r>
            <a:endParaRPr lang="sl-SI" dirty="0" smtClean="0"/>
          </a:p>
          <a:p>
            <a:r>
              <a:rPr lang="sl-SI" dirty="0" smtClean="0"/>
              <a:t>do avgusta 2017</a:t>
            </a:r>
            <a:endParaRPr lang="sl-S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05" y="5229200"/>
            <a:ext cx="8964487" cy="128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070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BA" dirty="0" smtClean="0"/>
              <a:t>motivacija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680520"/>
          </a:xfrm>
        </p:spPr>
        <p:txBody>
          <a:bodyPr>
            <a:noAutofit/>
          </a:bodyPr>
          <a:lstStyle/>
          <a:p>
            <a:r>
              <a:rPr lang="sl-SI" sz="3000" dirty="0"/>
              <a:t>Povečevanje rabe obnovljivih virov energije v distribucijskih </a:t>
            </a:r>
            <a:r>
              <a:rPr lang="sl-SI" sz="3000" dirty="0" smtClean="0"/>
              <a:t>omrežjih</a:t>
            </a:r>
            <a:br>
              <a:rPr lang="sl-SI" sz="3000" dirty="0" smtClean="0"/>
            </a:br>
            <a:endParaRPr lang="sl-SI" sz="3000" dirty="0" smtClean="0"/>
          </a:p>
          <a:p>
            <a:r>
              <a:rPr lang="sl-SI" sz="3000" dirty="0" smtClean="0"/>
              <a:t>Cilji 20-20-20 do 2020</a:t>
            </a:r>
          </a:p>
          <a:p>
            <a:pPr marL="984250" lvl="1" indent="-527050"/>
            <a:r>
              <a:rPr lang="sl-SI" sz="2500" dirty="0"/>
              <a:t>z</a:t>
            </a:r>
            <a:r>
              <a:rPr lang="sl-SI" sz="2500" dirty="0" smtClean="0"/>
              <a:t>manjšanje izpustov toplogrednih plinov za 20 %</a:t>
            </a:r>
          </a:p>
          <a:p>
            <a:pPr marL="984250" lvl="1" indent="-527050"/>
            <a:r>
              <a:rPr lang="sl-SI" sz="2500" dirty="0"/>
              <a:t>z</a:t>
            </a:r>
            <a:r>
              <a:rPr lang="sl-SI" sz="2500" dirty="0" smtClean="0"/>
              <a:t>manjšanje </a:t>
            </a:r>
            <a:r>
              <a:rPr lang="sl-SI" sz="2500" dirty="0"/>
              <a:t>porabe energije za 20 % (povečanje učinkovitosti) </a:t>
            </a:r>
            <a:endParaRPr lang="sl-SI" sz="2500" dirty="0" smtClean="0"/>
          </a:p>
          <a:p>
            <a:pPr marL="984250" lvl="1" indent="-527050"/>
            <a:r>
              <a:rPr lang="sl-SI" sz="2500" dirty="0">
                <a:solidFill>
                  <a:srgbClr val="FF0000"/>
                </a:solidFill>
              </a:rPr>
              <a:t>p</a:t>
            </a:r>
            <a:r>
              <a:rPr lang="sl-SI" sz="2500" dirty="0" smtClean="0">
                <a:solidFill>
                  <a:srgbClr val="FF0000"/>
                </a:solidFill>
              </a:rPr>
              <a:t>ovečanje deleža obnovljivih virov energije </a:t>
            </a:r>
            <a:br>
              <a:rPr lang="sl-SI" sz="2500" dirty="0" smtClean="0">
                <a:solidFill>
                  <a:srgbClr val="FF0000"/>
                </a:solidFill>
              </a:rPr>
            </a:br>
            <a:r>
              <a:rPr lang="sl-SI" sz="2500" dirty="0" smtClean="0">
                <a:solidFill>
                  <a:srgbClr val="FF0000"/>
                </a:solidFill>
              </a:rPr>
              <a:t>za 20 %</a:t>
            </a:r>
          </a:p>
          <a:p>
            <a:pPr marL="457200" lvl="1" indent="0">
              <a:buNone/>
            </a:pPr>
            <a:endParaRPr lang="sl-SI" sz="2000" dirty="0"/>
          </a:p>
        </p:txBody>
      </p:sp>
    </p:spTree>
    <p:extLst>
      <p:ext uri="{BB962C8B-B14F-4D97-AF65-F5344CB8AC3E}">
        <p14:creationId xmlns:p14="http://schemas.microsoft.com/office/powerpoint/2010/main" val="336593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BA" dirty="0" err="1" smtClean="0"/>
              <a:t>možnosti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8760"/>
            <a:ext cx="8435280" cy="4968551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sl-SI" sz="1400" dirty="0"/>
          </a:p>
          <a:p>
            <a:r>
              <a:rPr lang="sl-SI" sz="3000" dirty="0" smtClean="0"/>
              <a:t>Obnovljivi viri energije, ki neposredno napajajo nizko- ali </a:t>
            </a:r>
            <a:r>
              <a:rPr lang="sl-SI" sz="3000" dirty="0" err="1" smtClean="0"/>
              <a:t>srednjenapetostno</a:t>
            </a:r>
            <a:r>
              <a:rPr lang="sl-SI" sz="3000" dirty="0" smtClean="0"/>
              <a:t> omrežje</a:t>
            </a:r>
            <a:endParaRPr lang="sl-SI" sz="3000" dirty="0"/>
          </a:p>
          <a:p>
            <a:pPr marL="900113" lvl="1" indent="-442913"/>
            <a:r>
              <a:rPr lang="sl-SI" sz="2500" dirty="0"/>
              <a:t>h</a:t>
            </a:r>
            <a:r>
              <a:rPr lang="sl-SI" sz="2500" dirty="0" smtClean="0"/>
              <a:t>idroelektrarne</a:t>
            </a:r>
          </a:p>
          <a:p>
            <a:pPr marL="900113" lvl="1" indent="-442913"/>
            <a:r>
              <a:rPr lang="sl-SI" sz="2500" dirty="0"/>
              <a:t>k</a:t>
            </a:r>
            <a:r>
              <a:rPr lang="sl-SI" sz="2500" dirty="0" smtClean="0"/>
              <a:t>ogeneracija oz. kombinirane </a:t>
            </a:r>
            <a:br>
              <a:rPr lang="sl-SI" sz="2500" dirty="0" smtClean="0"/>
            </a:br>
            <a:r>
              <a:rPr lang="sl-SI" sz="2500" dirty="0" smtClean="0"/>
              <a:t>toplarne in elektrarne na </a:t>
            </a:r>
            <a:br>
              <a:rPr lang="sl-SI" sz="2500" dirty="0" smtClean="0"/>
            </a:br>
            <a:r>
              <a:rPr lang="sl-SI" sz="2500" dirty="0" smtClean="0"/>
              <a:t>biomaso ali na odpadke</a:t>
            </a:r>
            <a:endParaRPr lang="sl-SI" sz="2500" dirty="0"/>
          </a:p>
          <a:p>
            <a:pPr marL="900113" lvl="1" indent="-442913"/>
            <a:r>
              <a:rPr lang="sl-SI" sz="2500" dirty="0">
                <a:solidFill>
                  <a:srgbClr val="FF0000"/>
                </a:solidFill>
              </a:rPr>
              <a:t>v</a:t>
            </a:r>
            <a:r>
              <a:rPr lang="sl-SI" sz="2500" dirty="0" smtClean="0">
                <a:solidFill>
                  <a:srgbClr val="FF0000"/>
                </a:solidFill>
              </a:rPr>
              <a:t>etrne elektrarne oz. vetrnice</a:t>
            </a:r>
          </a:p>
          <a:p>
            <a:pPr marL="900113" lvl="1" indent="-442913"/>
            <a:r>
              <a:rPr lang="sl-SI" sz="2500" dirty="0" err="1">
                <a:solidFill>
                  <a:srgbClr val="FF0000"/>
                </a:solidFill>
              </a:rPr>
              <a:t>f</a:t>
            </a:r>
            <a:r>
              <a:rPr lang="sl-SI" sz="2500" dirty="0" err="1" smtClean="0">
                <a:solidFill>
                  <a:srgbClr val="FF0000"/>
                </a:solidFill>
              </a:rPr>
              <a:t>otoelektrarne</a:t>
            </a:r>
            <a:r>
              <a:rPr lang="sl-SI" sz="2500" dirty="0" smtClean="0">
                <a:solidFill>
                  <a:srgbClr val="FF0000"/>
                </a:solidFill>
              </a:rPr>
              <a:t> </a:t>
            </a:r>
            <a:br>
              <a:rPr lang="sl-SI" sz="2500" dirty="0" smtClean="0">
                <a:solidFill>
                  <a:srgbClr val="FF0000"/>
                </a:solidFill>
              </a:rPr>
            </a:br>
            <a:r>
              <a:rPr lang="sl-SI" sz="2500" dirty="0" smtClean="0">
                <a:solidFill>
                  <a:srgbClr val="FF0000"/>
                </a:solidFill>
              </a:rPr>
              <a:t>oz. </a:t>
            </a:r>
            <a:r>
              <a:rPr lang="sl-SI" sz="2500" dirty="0" err="1" smtClean="0">
                <a:solidFill>
                  <a:srgbClr val="FF0000"/>
                </a:solidFill>
              </a:rPr>
              <a:t>fotovoltaika</a:t>
            </a:r>
            <a:endParaRPr lang="sl-SI" sz="2500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sl-SI" sz="140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708920"/>
            <a:ext cx="3124336" cy="3555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978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BA" dirty="0" err="1"/>
              <a:t>i</a:t>
            </a:r>
            <a:r>
              <a:rPr lang="hr-BA" dirty="0" err="1" smtClean="0"/>
              <a:t>zzivi</a:t>
            </a:r>
            <a:r>
              <a:rPr lang="hr-BA" dirty="0" smtClean="0"/>
              <a:t>, cilj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968551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endParaRPr lang="sl-SI" sz="1400" dirty="0" smtClean="0"/>
          </a:p>
          <a:p>
            <a:r>
              <a:rPr lang="sl-SI" sz="3000" dirty="0" smtClean="0"/>
              <a:t>Decentralizirano nestalno napajanje lahko povzroča</a:t>
            </a:r>
            <a:endParaRPr lang="sl-SI" sz="3000" dirty="0"/>
          </a:p>
          <a:p>
            <a:pPr marL="984250" lvl="1" indent="-442913" defTabSz="1081088"/>
            <a:r>
              <a:rPr lang="sl-SI" sz="2500" dirty="0"/>
              <a:t>d</a:t>
            </a:r>
            <a:r>
              <a:rPr lang="sl-SI" sz="2500" dirty="0" smtClean="0"/>
              <a:t>estabilizacijo napetosti</a:t>
            </a:r>
          </a:p>
          <a:p>
            <a:pPr marL="984250" lvl="1" indent="-442913" defTabSz="1081088"/>
            <a:r>
              <a:rPr lang="sl-SI" sz="2500" dirty="0" smtClean="0"/>
              <a:t>neenakomerno obremenitev treh faz trifaznega omrežja</a:t>
            </a:r>
            <a:endParaRPr lang="sl-SI" sz="2500" dirty="0"/>
          </a:p>
          <a:p>
            <a:pPr marL="0" indent="0">
              <a:buNone/>
            </a:pPr>
            <a:endParaRPr lang="sl-SI" sz="2500" dirty="0" smtClean="0"/>
          </a:p>
          <a:p>
            <a:r>
              <a:rPr lang="sl-SI" sz="3000" dirty="0" smtClean="0"/>
              <a:t>Cilj projekta </a:t>
            </a:r>
            <a:r>
              <a:rPr lang="sl-SI" sz="3000" dirty="0" err="1" smtClean="0"/>
              <a:t>INCREASE</a:t>
            </a:r>
            <a:r>
              <a:rPr lang="sl-SI" sz="3000" dirty="0" smtClean="0"/>
              <a:t>: Najti oz. razvijati možne rešitve za naštete izzive s pomočjo</a:t>
            </a:r>
            <a:endParaRPr lang="sl-SI" sz="3000" dirty="0"/>
          </a:p>
          <a:p>
            <a:pPr marL="984250" lvl="1" indent="-442913"/>
            <a:r>
              <a:rPr lang="sl-SI" sz="2500" dirty="0"/>
              <a:t>r</a:t>
            </a:r>
            <a:r>
              <a:rPr lang="sl-SI" sz="2500" dirty="0" smtClean="0"/>
              <a:t>azvoja novih strategij vodenja in</a:t>
            </a:r>
          </a:p>
          <a:p>
            <a:pPr marL="984250" lvl="1" indent="-442913"/>
            <a:r>
              <a:rPr lang="sl-SI" sz="2500" dirty="0"/>
              <a:t>n</a:t>
            </a:r>
            <a:r>
              <a:rPr lang="sl-SI" sz="2500" dirty="0" smtClean="0"/>
              <a:t>udenja sistemskih storitev (</a:t>
            </a:r>
            <a:r>
              <a:rPr lang="sl-SI" sz="2500" dirty="0" err="1" smtClean="0"/>
              <a:t>ancilliary</a:t>
            </a:r>
            <a:r>
              <a:rPr lang="sl-SI" sz="2500" dirty="0" smtClean="0"/>
              <a:t> </a:t>
            </a:r>
            <a:r>
              <a:rPr lang="sl-SI" sz="2500" dirty="0" err="1" smtClean="0"/>
              <a:t>services</a:t>
            </a:r>
            <a:r>
              <a:rPr lang="sl-SI" sz="25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1418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BA" dirty="0" err="1"/>
              <a:t>d</a:t>
            </a:r>
            <a:r>
              <a:rPr lang="hr-BA" dirty="0" err="1" smtClean="0"/>
              <a:t>elovna</a:t>
            </a:r>
            <a:r>
              <a:rPr lang="hr-BA" dirty="0" smtClean="0"/>
              <a:t> </a:t>
            </a:r>
            <a:r>
              <a:rPr lang="hr-BA" dirty="0" err="1" smtClean="0"/>
              <a:t>vsebina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0000" lnSpcReduction="20000"/>
          </a:bodyPr>
          <a:lstStyle/>
          <a:p>
            <a:r>
              <a:rPr lang="sl-SI" sz="5000" dirty="0" smtClean="0"/>
              <a:t>Projekt </a:t>
            </a:r>
            <a:r>
              <a:rPr lang="sl-SI" sz="5000" dirty="0" err="1" smtClean="0"/>
              <a:t>INCREASE</a:t>
            </a:r>
            <a:r>
              <a:rPr lang="sl-SI" sz="5000" dirty="0" smtClean="0"/>
              <a:t> proučuje </a:t>
            </a:r>
            <a:r>
              <a:rPr lang="sl-SI" sz="5000" dirty="0"/>
              <a:t>načine  vodenja obnovljivih virov energije (OVE) v </a:t>
            </a:r>
            <a:endParaRPr lang="sl-SI" sz="5000" dirty="0" smtClean="0"/>
          </a:p>
          <a:p>
            <a:pPr lvl="1"/>
            <a:r>
              <a:rPr lang="sl-SI" sz="3800" dirty="0" smtClean="0"/>
              <a:t>nizko- </a:t>
            </a:r>
            <a:r>
              <a:rPr lang="sl-SI" sz="3800" dirty="0"/>
              <a:t>in </a:t>
            </a:r>
            <a:endParaRPr lang="sl-SI" sz="3800" dirty="0" smtClean="0"/>
          </a:p>
          <a:p>
            <a:pPr lvl="1"/>
            <a:r>
              <a:rPr lang="sl-SI" sz="3800" dirty="0" err="1" smtClean="0"/>
              <a:t>srednjenapetostnih</a:t>
            </a:r>
            <a:r>
              <a:rPr lang="sl-SI" sz="3800" dirty="0" smtClean="0"/>
              <a:t> omrežjih </a:t>
            </a:r>
            <a:br>
              <a:rPr lang="sl-SI" sz="3800" dirty="0" smtClean="0"/>
            </a:br>
            <a:endParaRPr lang="sl-SI" sz="3800" dirty="0" smtClean="0"/>
          </a:p>
          <a:p>
            <a:r>
              <a:rPr lang="sl-SI" sz="5000" dirty="0" smtClean="0"/>
              <a:t>Projekt proučuje možnosti boljše napovedi obremenitve  </a:t>
            </a:r>
          </a:p>
          <a:p>
            <a:pPr marL="457200" lvl="1" indent="0">
              <a:buNone/>
            </a:pPr>
            <a:endParaRPr lang="sl-SI" dirty="0" smtClean="0"/>
          </a:p>
          <a:p>
            <a:r>
              <a:rPr lang="sl-SI" sz="5000" dirty="0" smtClean="0"/>
              <a:t>Projekt analizira </a:t>
            </a:r>
            <a:r>
              <a:rPr lang="sl-SI" sz="5000" dirty="0"/>
              <a:t>možnosti za razvoj ustreznih sistemskih storitev za sistemske operaterje </a:t>
            </a:r>
            <a:endParaRPr lang="sl-SI" sz="5000" dirty="0" smtClean="0"/>
          </a:p>
          <a:p>
            <a:pPr lvl="1"/>
            <a:r>
              <a:rPr lang="sl-SI" sz="3800" dirty="0" smtClean="0"/>
              <a:t>distribucijskih in </a:t>
            </a:r>
          </a:p>
          <a:p>
            <a:pPr lvl="1"/>
            <a:r>
              <a:rPr lang="sl-SI" sz="3800" dirty="0" smtClean="0"/>
              <a:t>prenosnih omrežij</a:t>
            </a:r>
          </a:p>
          <a:p>
            <a:pPr marL="457200" lvl="1" indent="0">
              <a:buNone/>
            </a:pPr>
            <a:r>
              <a:rPr lang="sl-SI" sz="3800" dirty="0" smtClean="0"/>
              <a:t>zlasti glede</a:t>
            </a:r>
          </a:p>
          <a:p>
            <a:pPr lvl="1"/>
            <a:r>
              <a:rPr lang="sl-SI" sz="3800" dirty="0" smtClean="0"/>
              <a:t>regulacije </a:t>
            </a:r>
            <a:r>
              <a:rPr lang="sl-SI" sz="3800" dirty="0"/>
              <a:t>napetosti in </a:t>
            </a:r>
            <a:endParaRPr lang="sl-SI" sz="3800" dirty="0" smtClean="0"/>
          </a:p>
          <a:p>
            <a:pPr lvl="1"/>
            <a:r>
              <a:rPr lang="sl-SI" sz="3800" dirty="0" smtClean="0"/>
              <a:t>zagotavljanja </a:t>
            </a:r>
            <a:r>
              <a:rPr lang="sl-SI" sz="3800" dirty="0"/>
              <a:t>rezerve </a:t>
            </a:r>
            <a:r>
              <a:rPr lang="sl-SI" sz="3800" dirty="0" smtClean="0"/>
              <a:t>moči</a:t>
            </a:r>
          </a:p>
          <a:p>
            <a:pPr lvl="1"/>
            <a:endParaRPr lang="sl-SI" dirty="0" smtClean="0"/>
          </a:p>
          <a:p>
            <a:r>
              <a:rPr lang="sl-SI" sz="5000" dirty="0" smtClean="0"/>
              <a:t>Projekt </a:t>
            </a:r>
            <a:r>
              <a:rPr lang="sl-SI" sz="5000" dirty="0"/>
              <a:t>se ukvarja tudi z </a:t>
            </a:r>
            <a:endParaRPr lang="sl-SI" sz="5000" dirty="0" smtClean="0"/>
          </a:p>
          <a:p>
            <a:pPr lvl="1"/>
            <a:r>
              <a:rPr lang="sl-SI" sz="3800" dirty="0" smtClean="0"/>
              <a:t>zakonodajnim </a:t>
            </a:r>
            <a:r>
              <a:rPr lang="sl-SI" sz="3800" dirty="0"/>
              <a:t>okvirom, </a:t>
            </a:r>
            <a:endParaRPr lang="sl-SI" sz="3800" dirty="0" smtClean="0"/>
          </a:p>
          <a:p>
            <a:pPr lvl="1"/>
            <a:r>
              <a:rPr lang="sl-SI" sz="3800" dirty="0" smtClean="0"/>
              <a:t>strukturo </a:t>
            </a:r>
            <a:r>
              <a:rPr lang="sl-SI" sz="3800" dirty="0"/>
              <a:t>sistemskih obratovalnih </a:t>
            </a:r>
            <a:r>
              <a:rPr lang="sl-SI" sz="3800" dirty="0" smtClean="0"/>
              <a:t>navodil,</a:t>
            </a:r>
          </a:p>
          <a:p>
            <a:pPr lvl="1"/>
            <a:r>
              <a:rPr lang="sl-SI" sz="3800" dirty="0" smtClean="0"/>
              <a:t>tržnimi </a:t>
            </a:r>
            <a:r>
              <a:rPr lang="sl-SI" sz="3800" dirty="0"/>
              <a:t>mehanizmi za zagotavljanje sistemskih storitev in </a:t>
            </a:r>
            <a:endParaRPr lang="sl-SI" sz="3800" dirty="0" smtClean="0"/>
          </a:p>
          <a:p>
            <a:pPr lvl="1"/>
            <a:r>
              <a:rPr lang="sl-SI" sz="3800" dirty="0" smtClean="0"/>
              <a:t>po </a:t>
            </a:r>
            <a:r>
              <a:rPr lang="sl-SI" sz="3800" dirty="0"/>
              <a:t>potrebi predlaga prilagoditve za ustreznejše zagotavljanje teh </a:t>
            </a:r>
            <a:r>
              <a:rPr lang="sl-SI" sz="3800" dirty="0" smtClean="0"/>
              <a:t>storitev</a:t>
            </a:r>
            <a:endParaRPr lang="sl-SI" sz="3800" dirty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1860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BA" dirty="0" smtClean="0"/>
              <a:t>metodika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1268760"/>
            <a:ext cx="8856984" cy="5112568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sl-SI" sz="8400" dirty="0" smtClean="0"/>
              <a:t>Razvoj 3 faznega </a:t>
            </a:r>
            <a:r>
              <a:rPr lang="sl-SI" sz="8400" dirty="0" err="1" smtClean="0"/>
              <a:t>inverterja</a:t>
            </a:r>
            <a:r>
              <a:rPr lang="sl-SI" sz="8400" dirty="0" smtClean="0"/>
              <a:t>, ki lahko kompenzira neenakomerno fazno obremenitev</a:t>
            </a:r>
          </a:p>
          <a:p>
            <a:pPr lvl="0"/>
            <a:r>
              <a:rPr lang="sl-SI" sz="8400" dirty="0" smtClean="0"/>
              <a:t>Razvoj strategije regulacije OVE in obremenitve</a:t>
            </a:r>
          </a:p>
          <a:p>
            <a:pPr lvl="0"/>
            <a:r>
              <a:rPr lang="sl-SI" sz="8400" dirty="0" smtClean="0"/>
              <a:t>Razvoj ustrezne informacijskih in komunikacijskih tehnologij (</a:t>
            </a:r>
            <a:r>
              <a:rPr lang="sl-SI" sz="8400" dirty="0" err="1" smtClean="0"/>
              <a:t>ICT</a:t>
            </a:r>
            <a:r>
              <a:rPr lang="sl-SI" sz="8400" dirty="0" smtClean="0"/>
              <a:t>)</a:t>
            </a:r>
            <a:endParaRPr lang="sl-SI" sz="8400" dirty="0"/>
          </a:p>
          <a:p>
            <a:r>
              <a:rPr lang="sl-SI" sz="8400" dirty="0" smtClean="0"/>
              <a:t>Razvoj simulacijske platforme za analizo vpliva povečane rabe OVE za različne scenarije </a:t>
            </a:r>
          </a:p>
          <a:p>
            <a:pPr lvl="1"/>
            <a:r>
              <a:rPr lang="sl-SI" sz="6000" dirty="0" smtClean="0"/>
              <a:t>v </a:t>
            </a:r>
            <a:r>
              <a:rPr lang="sl-SI" sz="6000" dirty="0"/>
              <a:t>distribucijskih in </a:t>
            </a:r>
            <a:endParaRPr lang="sl-SI" sz="6000" dirty="0"/>
          </a:p>
          <a:p>
            <a:pPr lvl="1"/>
            <a:r>
              <a:rPr lang="sl-SI" sz="6000" dirty="0" smtClean="0"/>
              <a:t>prenosnih </a:t>
            </a:r>
            <a:r>
              <a:rPr lang="sl-SI" sz="6000" dirty="0"/>
              <a:t>omrežjih </a:t>
            </a:r>
            <a:endParaRPr lang="sl-SI" sz="6000" dirty="0" smtClean="0"/>
          </a:p>
          <a:p>
            <a:r>
              <a:rPr lang="sl-SI" sz="8400" dirty="0" smtClean="0"/>
              <a:t>Realno testiranje rešitev, razvitih v okviru projekta</a:t>
            </a:r>
          </a:p>
          <a:p>
            <a:pPr lvl="1"/>
            <a:r>
              <a:rPr lang="sl-SI" sz="6000" dirty="0" smtClean="0"/>
              <a:t>v </a:t>
            </a:r>
            <a:r>
              <a:rPr lang="sl-SI" sz="6000" dirty="0"/>
              <a:t>laboratorijskih poskusih kot tudi </a:t>
            </a:r>
            <a:endParaRPr lang="sl-SI" sz="6000" dirty="0"/>
          </a:p>
          <a:p>
            <a:pPr lvl="1"/>
            <a:r>
              <a:rPr lang="sl-SI" sz="6000" dirty="0" smtClean="0"/>
              <a:t>na </a:t>
            </a:r>
            <a:r>
              <a:rPr lang="sl-SI" sz="6000" dirty="0"/>
              <a:t>terenu </a:t>
            </a:r>
            <a:r>
              <a:rPr lang="sl-SI" sz="6000" dirty="0" smtClean="0"/>
              <a:t>v </a:t>
            </a:r>
            <a:r>
              <a:rPr lang="sl-SI" sz="6000" dirty="0"/>
              <a:t>realnih odsekih distribucijskih omrežij </a:t>
            </a:r>
            <a:r>
              <a:rPr lang="sl-SI" sz="6000" dirty="0" smtClean="0"/>
              <a:t>podjetij </a:t>
            </a:r>
          </a:p>
          <a:p>
            <a:pPr marL="1198563" lvl="2"/>
            <a:r>
              <a:rPr lang="sl-SI" sz="6000" dirty="0" smtClean="0"/>
              <a:t>Elektro </a:t>
            </a:r>
            <a:r>
              <a:rPr lang="sl-SI" sz="6000" dirty="0"/>
              <a:t>Gorenjska v Sloveniji, </a:t>
            </a:r>
            <a:endParaRPr lang="sl-SI" sz="6000" dirty="0" smtClean="0"/>
          </a:p>
          <a:p>
            <a:pPr marL="1198563" lvl="2"/>
            <a:r>
              <a:rPr lang="sl-SI" sz="6000" dirty="0" err="1" smtClean="0"/>
              <a:t>Stromnetz</a:t>
            </a:r>
            <a:r>
              <a:rPr lang="sl-SI" sz="6000" dirty="0" smtClean="0"/>
              <a:t> </a:t>
            </a:r>
            <a:r>
              <a:rPr lang="sl-SI" sz="6000" dirty="0" err="1"/>
              <a:t>Steiermark</a:t>
            </a:r>
            <a:r>
              <a:rPr lang="sl-SI" sz="6000" dirty="0"/>
              <a:t> v Avstriji in </a:t>
            </a:r>
            <a:endParaRPr lang="sl-SI" sz="6000" dirty="0" smtClean="0"/>
          </a:p>
          <a:p>
            <a:pPr marL="1198563" lvl="2"/>
            <a:r>
              <a:rPr lang="sl-SI" sz="6000" dirty="0" err="1" smtClean="0"/>
              <a:t>Liander</a:t>
            </a:r>
            <a:r>
              <a:rPr lang="sl-SI" sz="6000" dirty="0" smtClean="0"/>
              <a:t> </a:t>
            </a:r>
            <a:r>
              <a:rPr lang="sl-SI" sz="6000" dirty="0"/>
              <a:t>na Nizozemskem</a:t>
            </a:r>
            <a:r>
              <a:rPr lang="sl-SI" sz="6000" dirty="0" smtClean="0"/>
              <a:t>.</a:t>
            </a:r>
            <a:endParaRPr lang="de-AT" sz="6000" i="1" dirty="0"/>
          </a:p>
          <a:p>
            <a:pPr lvl="0"/>
            <a:r>
              <a:rPr lang="sl-SI" sz="8400" dirty="0" smtClean="0"/>
              <a:t>Analiza zakonskih, normativnih in tržnih robnih pogojev za sistemske storitve</a:t>
            </a:r>
            <a:endParaRPr lang="sl-SI" sz="8400" dirty="0"/>
          </a:p>
          <a:p>
            <a:pPr marL="0" lvl="0" indent="0">
              <a:buNone/>
            </a:pPr>
            <a:endParaRPr lang="sl-SI" sz="8400" dirty="0" smtClean="0"/>
          </a:p>
          <a:p>
            <a:pPr marL="0" lvl="0" indent="0">
              <a:buNone/>
            </a:pPr>
            <a:r>
              <a:rPr lang="sl-SI" sz="8400" dirty="0" smtClean="0">
                <a:solidFill>
                  <a:srgbClr val="FF0000"/>
                </a:solidFill>
              </a:rPr>
              <a:t>►Rezultat: priročnik za operaterje distribucijskih in prenosnih omrežij  </a:t>
            </a:r>
          </a:p>
          <a:p>
            <a:pPr marL="609600" lvl="1" indent="0">
              <a:buNone/>
            </a:pPr>
            <a:endParaRPr lang="sl-SI" sz="4400" dirty="0">
              <a:solidFill>
                <a:srgbClr val="FF0000"/>
              </a:solidFill>
            </a:endParaRPr>
          </a:p>
          <a:p>
            <a:pPr marL="360363" lvl="0" indent="0">
              <a:buNone/>
            </a:pPr>
            <a:r>
              <a:rPr lang="sl-SI" sz="4800" dirty="0">
                <a:solidFill>
                  <a:prstClr val="black"/>
                </a:solidFill>
              </a:rPr>
              <a:t/>
            </a:r>
            <a:br>
              <a:rPr lang="sl-SI" sz="4800" dirty="0">
                <a:solidFill>
                  <a:prstClr val="black"/>
                </a:solidFill>
              </a:rPr>
            </a:b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2791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ncrease overview n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589" y="1302409"/>
            <a:ext cx="6626779" cy="5078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r-BA" sz="2600" dirty="0" smtClean="0"/>
              <a:t>s</a:t>
            </a:r>
            <a:r>
              <a:rPr lang="hr-BA" sz="2600" dirty="0"/>
              <a:t>i</a:t>
            </a:r>
            <a:r>
              <a:rPr lang="de-AT" sz="2600" dirty="0" err="1" smtClean="0"/>
              <a:t>stem</a:t>
            </a:r>
            <a:r>
              <a:rPr lang="hr-BA" sz="2600" dirty="0" err="1" smtClean="0"/>
              <a:t>ski</a:t>
            </a:r>
            <a:r>
              <a:rPr lang="hr-BA" sz="2600" dirty="0" smtClean="0"/>
              <a:t> </a:t>
            </a:r>
            <a:r>
              <a:rPr lang="hr-BA" sz="2600" dirty="0" err="1" smtClean="0"/>
              <a:t>nivoji</a:t>
            </a:r>
            <a:endParaRPr lang="de-AT" sz="2600" dirty="0"/>
          </a:p>
        </p:txBody>
      </p:sp>
    </p:spTree>
    <p:extLst>
      <p:ext uri="{BB962C8B-B14F-4D97-AF65-F5344CB8AC3E}">
        <p14:creationId xmlns:p14="http://schemas.microsoft.com/office/powerpoint/2010/main" val="249919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BA" b="1" dirty="0" smtClean="0">
                <a:solidFill>
                  <a:srgbClr val="009900"/>
                </a:solidFill>
              </a:rPr>
              <a:t>Hvala za pozornost</a:t>
            </a:r>
            <a:r>
              <a:rPr lang="de-AT" b="1" dirty="0" smtClean="0">
                <a:solidFill>
                  <a:srgbClr val="009900"/>
                </a:solidFill>
              </a:rPr>
              <a:t>!</a:t>
            </a:r>
            <a:endParaRPr lang="de-AT" b="1" dirty="0" smtClean="0">
              <a:solidFill>
                <a:srgbClr val="009900"/>
              </a:solidFill>
            </a:endParaRPr>
          </a:p>
          <a:p>
            <a:pPr marL="0" indent="0">
              <a:buNone/>
            </a:pPr>
            <a:endParaRPr lang="de-AT" dirty="0" smtClean="0"/>
          </a:p>
          <a:p>
            <a:pPr marL="0" indent="0">
              <a:buNone/>
            </a:pPr>
            <a:r>
              <a:rPr lang="de-AT" sz="2600" b="1" dirty="0" smtClean="0"/>
              <a:t>Reinhard Padinger</a:t>
            </a:r>
          </a:p>
          <a:p>
            <a:pPr marL="0" indent="0">
              <a:buNone/>
            </a:pPr>
            <a:r>
              <a:rPr lang="de-AT" sz="2600" dirty="0" smtClean="0"/>
              <a:t>JOANNEUM RESEARCH, Austria</a:t>
            </a:r>
          </a:p>
          <a:p>
            <a:pPr marL="0" indent="0">
              <a:buNone/>
            </a:pPr>
            <a:r>
              <a:rPr lang="de-AT" sz="2600" dirty="0" err="1" smtClean="0">
                <a:hlinkClick r:id="rId2"/>
              </a:rPr>
              <a:t>reinhard.padinger@joanneum.at</a:t>
            </a:r>
            <a:endParaRPr lang="de-AT" sz="2600" dirty="0" smtClean="0"/>
          </a:p>
          <a:p>
            <a:pPr marL="0" indent="0">
              <a:buNone/>
            </a:pPr>
            <a:r>
              <a:rPr lang="de-AT" sz="2600" dirty="0"/>
              <a:t>http://</a:t>
            </a:r>
            <a:r>
              <a:rPr lang="de-AT" sz="2600" dirty="0" err="1" smtClean="0"/>
              <a:t>www.project-increase.eu</a:t>
            </a:r>
            <a:endParaRPr lang="de-AT" sz="2600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680" y="1340768"/>
            <a:ext cx="2684320" cy="1105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feil nach unten 1"/>
          <p:cNvSpPr/>
          <p:nvPr/>
        </p:nvSpPr>
        <p:spPr>
          <a:xfrm>
            <a:off x="6660232" y="285293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53428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241</Words>
  <Application>Microsoft Office PowerPoint</Application>
  <PresentationFormat>Bildschirmpräsentation (4:3)</PresentationFormat>
  <Paragraphs>105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Larissa</vt:lpstr>
      <vt:lpstr> xxx</vt:lpstr>
      <vt:lpstr>konzorcij</vt:lpstr>
      <vt:lpstr>motivacija</vt:lpstr>
      <vt:lpstr>možnosti</vt:lpstr>
      <vt:lpstr>izzivi, cilj</vt:lpstr>
      <vt:lpstr>delovna vsebina</vt:lpstr>
      <vt:lpstr>metodika</vt:lpstr>
      <vt:lpstr>sistemski nivoji</vt:lpstr>
      <vt:lpstr>PowerPoint-Präsentation</vt:lpstr>
    </vt:vector>
  </TitlesOfParts>
  <Company>JOANNEUM RESEARCH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Schwaiger, Hannes</dc:creator>
  <cp:lastModifiedBy>Padinger, Reinhard</cp:lastModifiedBy>
  <cp:revision>119</cp:revision>
  <cp:lastPrinted>2014-05-14T00:59:52Z</cp:lastPrinted>
  <dcterms:created xsi:type="dcterms:W3CDTF">2013-10-24T09:18:57Z</dcterms:created>
  <dcterms:modified xsi:type="dcterms:W3CDTF">2014-05-14T06:29:57Z</dcterms:modified>
</cp:coreProperties>
</file>